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27"/>
  </p:notesMasterIdLst>
  <p:handoutMasterIdLst>
    <p:handoutMasterId r:id="rId28"/>
  </p:handoutMasterIdLst>
  <p:sldIdLst>
    <p:sldId id="450" r:id="rId2"/>
    <p:sldId id="451" r:id="rId3"/>
    <p:sldId id="452" r:id="rId4"/>
    <p:sldId id="453" r:id="rId5"/>
    <p:sldId id="456" r:id="rId6"/>
    <p:sldId id="457" r:id="rId7"/>
    <p:sldId id="458" r:id="rId8"/>
    <p:sldId id="459" r:id="rId9"/>
    <p:sldId id="460" r:id="rId10"/>
    <p:sldId id="454" r:id="rId11"/>
    <p:sldId id="461" r:id="rId12"/>
    <p:sldId id="462" r:id="rId13"/>
    <p:sldId id="455" r:id="rId14"/>
    <p:sldId id="463" r:id="rId15"/>
    <p:sldId id="464" r:id="rId16"/>
    <p:sldId id="465" r:id="rId17"/>
    <p:sldId id="466" r:id="rId18"/>
    <p:sldId id="468" r:id="rId19"/>
    <p:sldId id="469" r:id="rId20"/>
    <p:sldId id="470" r:id="rId21"/>
    <p:sldId id="471" r:id="rId22"/>
    <p:sldId id="472" r:id="rId23"/>
    <p:sldId id="473" r:id="rId24"/>
    <p:sldId id="467" r:id="rId25"/>
    <p:sldId id="474" r:id="rId26"/>
  </p:sldIdLst>
  <p:sldSz cx="9144000" cy="6858000" type="screen4x3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FF33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6448" cy="49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65" tIns="45482" rIns="90965" bIns="45482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27" y="1"/>
            <a:ext cx="2944869" cy="49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65" tIns="45482" rIns="90965" bIns="45482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87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30709"/>
            <a:ext cx="2946448" cy="49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65" tIns="45482" rIns="90965" bIns="45482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87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27" y="9430709"/>
            <a:ext cx="2944869" cy="49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65" tIns="45482" rIns="90965" bIns="4548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C4D2A37E-5E4E-4B52-B84D-F62657F59CB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6448" cy="49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65" tIns="45482" rIns="90965" bIns="45482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27" y="1"/>
            <a:ext cx="2944869" cy="49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65" tIns="45482" rIns="90965" bIns="45482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557" y="4716144"/>
            <a:ext cx="5438140" cy="4468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65" tIns="45482" rIns="90965" bIns="454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30709"/>
            <a:ext cx="2946448" cy="49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65" tIns="45482" rIns="90965" bIns="45482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27" y="9430709"/>
            <a:ext cx="2944869" cy="49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65" tIns="45482" rIns="90965" bIns="4548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384EAF49-B688-4FDA-B905-C803FB7758E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03FEAB8-8001-445D-A6D2-340ECF451C1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0651-5EBF-48AD-944C-BA76842941D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BAE2-755F-4A14-AA25-25FCC1E4F64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4BCA-8F9D-4B69-A70E-46610D1B278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900B289-15A7-4210-B67D-CD8B6D1F27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952E-944E-4B56-A54B-12959412E71F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7687-3319-444C-B01A-60BB4158A17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73C68-537F-4FB7-B1BB-D67EC1863F3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ED52-A15C-4324-A5F9-27B8A49A24D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14DD-0E92-44C2-9772-FDF29E94FF30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F02D-E4D8-4DDB-8284-19199ED23702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E3D7206-7CF0-45F6-AF07-6302DEB5569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33.emf"/><Relationship Id="rId18" Type="http://schemas.openxmlformats.org/officeDocument/2006/relationships/oleObject" Target="../embeddings/oleObject27.bin"/><Relationship Id="rId3" Type="http://schemas.openxmlformats.org/officeDocument/2006/relationships/image" Target="../media/image26.wmf"/><Relationship Id="rId21" Type="http://schemas.openxmlformats.org/officeDocument/2006/relationships/image" Target="../media/image37.wmf"/><Relationship Id="rId7" Type="http://schemas.openxmlformats.org/officeDocument/2006/relationships/image" Target="../media/image30.wmf"/><Relationship Id="rId12" Type="http://schemas.openxmlformats.org/officeDocument/2006/relationships/oleObject" Target="../embeddings/oleObject24.bin"/><Relationship Id="rId17" Type="http://schemas.openxmlformats.org/officeDocument/2006/relationships/image" Target="../media/image35.emf"/><Relationship Id="rId2" Type="http://schemas.openxmlformats.org/officeDocument/2006/relationships/image" Target="../media/image25.wmf"/><Relationship Id="rId16" Type="http://schemas.openxmlformats.org/officeDocument/2006/relationships/oleObject" Target="../embeddings/oleObject26.bin"/><Relationship Id="rId20" Type="http://schemas.openxmlformats.org/officeDocument/2006/relationships/oleObject" Target="../embeddings/oleObject28.bin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wmf"/><Relationship Id="rId11" Type="http://schemas.openxmlformats.org/officeDocument/2006/relationships/image" Target="../media/image32.wmf"/><Relationship Id="rId5" Type="http://schemas.openxmlformats.org/officeDocument/2006/relationships/image" Target="../media/image28.wmf"/><Relationship Id="rId15" Type="http://schemas.openxmlformats.org/officeDocument/2006/relationships/image" Target="../media/image34.emf"/><Relationship Id="rId10" Type="http://schemas.openxmlformats.org/officeDocument/2006/relationships/oleObject" Target="../embeddings/oleObject23.bin"/><Relationship Id="rId19" Type="http://schemas.openxmlformats.org/officeDocument/2006/relationships/image" Target="../media/image36.wmf"/><Relationship Id="rId4" Type="http://schemas.openxmlformats.org/officeDocument/2006/relationships/image" Target="../media/image27.wmf"/><Relationship Id="rId9" Type="http://schemas.openxmlformats.org/officeDocument/2006/relationships/image" Target="../media/image31.wmf"/><Relationship Id="rId14" Type="http://schemas.openxmlformats.org/officeDocument/2006/relationships/oleObject" Target="../embeddings/oleObject25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image" Target="../media/image43.wmf"/><Relationship Id="rId3" Type="http://schemas.openxmlformats.org/officeDocument/2006/relationships/image" Target="../media/image38.emf"/><Relationship Id="rId7" Type="http://schemas.openxmlformats.org/officeDocument/2006/relationships/image" Target="../media/image40.emf"/><Relationship Id="rId12" Type="http://schemas.openxmlformats.org/officeDocument/2006/relationships/oleObject" Target="../embeddings/oleObject34.bin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42.emf"/><Relationship Id="rId5" Type="http://schemas.openxmlformats.org/officeDocument/2006/relationships/image" Target="../media/image39.emf"/><Relationship Id="rId10" Type="http://schemas.openxmlformats.org/officeDocument/2006/relationships/oleObject" Target="../embeddings/oleObject33.bin"/><Relationship Id="rId4" Type="http://schemas.openxmlformats.org/officeDocument/2006/relationships/oleObject" Target="../embeddings/oleObject30.bin"/><Relationship Id="rId9" Type="http://schemas.openxmlformats.org/officeDocument/2006/relationships/image" Target="../media/image4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5.wmf"/><Relationship Id="rId4" Type="http://schemas.openxmlformats.org/officeDocument/2006/relationships/oleObject" Target="../embeddings/oleObject36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image" Target="../media/image46.emf"/><Relationship Id="rId7" Type="http://schemas.openxmlformats.org/officeDocument/2006/relationships/image" Target="../media/image48.emf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47.emf"/><Relationship Id="rId4" Type="http://schemas.openxmlformats.org/officeDocument/2006/relationships/oleObject" Target="../embeddings/oleObject38.bin"/><Relationship Id="rId9" Type="http://schemas.openxmlformats.org/officeDocument/2006/relationships/image" Target="../media/image49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oleObject" Target="../embeddings/oleObject41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1.emf"/><Relationship Id="rId4" Type="http://schemas.openxmlformats.org/officeDocument/2006/relationships/oleObject" Target="../embeddings/oleObject4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oleObject" Target="../embeddings/oleObject43.bin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13" Type="http://schemas.openxmlformats.org/officeDocument/2006/relationships/image" Target="../media/image58.wmf"/><Relationship Id="rId3" Type="http://schemas.openxmlformats.org/officeDocument/2006/relationships/image" Target="../media/image53.wmf"/><Relationship Id="rId7" Type="http://schemas.openxmlformats.org/officeDocument/2006/relationships/image" Target="../media/image55.wmf"/><Relationship Id="rId12" Type="http://schemas.openxmlformats.org/officeDocument/2006/relationships/oleObject" Target="../embeddings/oleObject49.bin"/><Relationship Id="rId2" Type="http://schemas.openxmlformats.org/officeDocument/2006/relationships/oleObject" Target="../embeddings/oleObject44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6.bin"/><Relationship Id="rId11" Type="http://schemas.openxmlformats.org/officeDocument/2006/relationships/image" Target="../media/image57.wmf"/><Relationship Id="rId5" Type="http://schemas.openxmlformats.org/officeDocument/2006/relationships/image" Target="../media/image54.wmf"/><Relationship Id="rId15" Type="http://schemas.openxmlformats.org/officeDocument/2006/relationships/image" Target="../media/image59.wmf"/><Relationship Id="rId10" Type="http://schemas.openxmlformats.org/officeDocument/2006/relationships/oleObject" Target="../embeddings/oleObject48.bin"/><Relationship Id="rId4" Type="http://schemas.openxmlformats.org/officeDocument/2006/relationships/oleObject" Target="../embeddings/oleObject45.bin"/><Relationship Id="rId9" Type="http://schemas.openxmlformats.org/officeDocument/2006/relationships/image" Target="../media/image56.wmf"/><Relationship Id="rId14" Type="http://schemas.openxmlformats.org/officeDocument/2006/relationships/oleObject" Target="../embeddings/oleObject50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oleObject" Target="../embeddings/oleObject51.bin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3" Type="http://schemas.openxmlformats.org/officeDocument/2006/relationships/image" Target="../media/image61.wmf"/><Relationship Id="rId7" Type="http://schemas.openxmlformats.org/officeDocument/2006/relationships/image" Target="../media/image63.wmf"/><Relationship Id="rId2" Type="http://schemas.openxmlformats.org/officeDocument/2006/relationships/oleObject" Target="../embeddings/oleObject52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54.bin"/><Relationship Id="rId5" Type="http://schemas.openxmlformats.org/officeDocument/2006/relationships/image" Target="../media/image62.wmf"/><Relationship Id="rId4" Type="http://schemas.openxmlformats.org/officeDocument/2006/relationships/oleObject" Target="../embeddings/oleObject53.bin"/><Relationship Id="rId9" Type="http://schemas.openxmlformats.org/officeDocument/2006/relationships/image" Target="../media/image64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3" Type="http://schemas.openxmlformats.org/officeDocument/2006/relationships/image" Target="../media/image65.wmf"/><Relationship Id="rId7" Type="http://schemas.openxmlformats.org/officeDocument/2006/relationships/image" Target="../media/image67.wmf"/><Relationship Id="rId2" Type="http://schemas.openxmlformats.org/officeDocument/2006/relationships/oleObject" Target="../embeddings/oleObject56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58.bin"/><Relationship Id="rId5" Type="http://schemas.openxmlformats.org/officeDocument/2006/relationships/image" Target="../media/image66.wmf"/><Relationship Id="rId4" Type="http://schemas.openxmlformats.org/officeDocument/2006/relationships/oleObject" Target="../embeddings/oleObject57.bin"/><Relationship Id="rId9" Type="http://schemas.openxmlformats.org/officeDocument/2006/relationships/image" Target="../media/image68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6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5.emf"/><Relationship Id="rId4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13" Type="http://schemas.openxmlformats.org/officeDocument/2006/relationships/image" Target="../media/image74.wmf"/><Relationship Id="rId3" Type="http://schemas.openxmlformats.org/officeDocument/2006/relationships/image" Target="../media/image69.wmf"/><Relationship Id="rId7" Type="http://schemas.openxmlformats.org/officeDocument/2006/relationships/image" Target="../media/image71.wmf"/><Relationship Id="rId12" Type="http://schemas.openxmlformats.org/officeDocument/2006/relationships/oleObject" Target="../embeddings/oleObject65.bin"/><Relationship Id="rId2" Type="http://schemas.openxmlformats.org/officeDocument/2006/relationships/oleObject" Target="../embeddings/oleObject60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62.bin"/><Relationship Id="rId11" Type="http://schemas.openxmlformats.org/officeDocument/2006/relationships/image" Target="../media/image73.wmf"/><Relationship Id="rId5" Type="http://schemas.openxmlformats.org/officeDocument/2006/relationships/image" Target="../media/image70.wmf"/><Relationship Id="rId10" Type="http://schemas.openxmlformats.org/officeDocument/2006/relationships/oleObject" Target="../embeddings/oleObject64.bin"/><Relationship Id="rId4" Type="http://schemas.openxmlformats.org/officeDocument/2006/relationships/oleObject" Target="../embeddings/oleObject61.bin"/><Relationship Id="rId9" Type="http://schemas.openxmlformats.org/officeDocument/2006/relationships/image" Target="../media/image72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7" Type="http://schemas.openxmlformats.org/officeDocument/2006/relationships/image" Target="../media/image77.emf"/><Relationship Id="rId2" Type="http://schemas.openxmlformats.org/officeDocument/2006/relationships/oleObject" Target="../embeddings/oleObject66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68.bin"/><Relationship Id="rId5" Type="http://schemas.openxmlformats.org/officeDocument/2006/relationships/image" Target="../media/image76.emf"/><Relationship Id="rId4" Type="http://schemas.openxmlformats.org/officeDocument/2006/relationships/oleObject" Target="../embeddings/oleObject67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13" Type="http://schemas.openxmlformats.org/officeDocument/2006/relationships/image" Target="../media/image83.wmf"/><Relationship Id="rId3" Type="http://schemas.openxmlformats.org/officeDocument/2006/relationships/image" Target="../media/image78.emf"/><Relationship Id="rId7" Type="http://schemas.openxmlformats.org/officeDocument/2006/relationships/image" Target="../media/image80.emf"/><Relationship Id="rId12" Type="http://schemas.openxmlformats.org/officeDocument/2006/relationships/oleObject" Target="../embeddings/oleObject74.bin"/><Relationship Id="rId2" Type="http://schemas.openxmlformats.org/officeDocument/2006/relationships/oleObject" Target="../embeddings/oleObject69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71.bin"/><Relationship Id="rId11" Type="http://schemas.openxmlformats.org/officeDocument/2006/relationships/image" Target="../media/image82.emf"/><Relationship Id="rId5" Type="http://schemas.openxmlformats.org/officeDocument/2006/relationships/image" Target="../media/image79.emf"/><Relationship Id="rId15" Type="http://schemas.openxmlformats.org/officeDocument/2006/relationships/image" Target="../media/image84.emf"/><Relationship Id="rId10" Type="http://schemas.openxmlformats.org/officeDocument/2006/relationships/oleObject" Target="../embeddings/oleObject73.bin"/><Relationship Id="rId4" Type="http://schemas.openxmlformats.org/officeDocument/2006/relationships/oleObject" Target="../embeddings/oleObject70.bin"/><Relationship Id="rId9" Type="http://schemas.openxmlformats.org/officeDocument/2006/relationships/image" Target="../media/image81.emf"/><Relationship Id="rId14" Type="http://schemas.openxmlformats.org/officeDocument/2006/relationships/oleObject" Target="../embeddings/oleObject75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emf"/><Relationship Id="rId3" Type="http://schemas.openxmlformats.org/officeDocument/2006/relationships/image" Target="../media/image86.emf"/><Relationship Id="rId7" Type="http://schemas.openxmlformats.org/officeDocument/2006/relationships/image" Target="../media/image90.emf"/><Relationship Id="rId12" Type="http://schemas.openxmlformats.org/officeDocument/2006/relationships/image" Target="../media/image93.emf"/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9.emf"/><Relationship Id="rId11" Type="http://schemas.openxmlformats.org/officeDocument/2006/relationships/oleObject" Target="../embeddings/oleObject77.bin"/><Relationship Id="rId5" Type="http://schemas.openxmlformats.org/officeDocument/2006/relationships/image" Target="../media/image88.emf"/><Relationship Id="rId10" Type="http://schemas.openxmlformats.org/officeDocument/2006/relationships/image" Target="../media/image92.emf"/><Relationship Id="rId4" Type="http://schemas.openxmlformats.org/officeDocument/2006/relationships/image" Target="../media/image87.emf"/><Relationship Id="rId9" Type="http://schemas.openxmlformats.org/officeDocument/2006/relationships/oleObject" Target="../embeddings/oleObject76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1.bin"/><Relationship Id="rId13" Type="http://schemas.openxmlformats.org/officeDocument/2006/relationships/image" Target="../media/image100.emf"/><Relationship Id="rId18" Type="http://schemas.openxmlformats.org/officeDocument/2006/relationships/image" Target="../media/image104.emf"/><Relationship Id="rId3" Type="http://schemas.openxmlformats.org/officeDocument/2006/relationships/image" Target="../media/image94.emf"/><Relationship Id="rId21" Type="http://schemas.openxmlformats.org/officeDocument/2006/relationships/oleObject" Target="../embeddings/oleObject84.bin"/><Relationship Id="rId7" Type="http://schemas.openxmlformats.org/officeDocument/2006/relationships/image" Target="../media/image96.emf"/><Relationship Id="rId12" Type="http://schemas.openxmlformats.org/officeDocument/2006/relationships/image" Target="../media/image99.emf"/><Relationship Id="rId17" Type="http://schemas.openxmlformats.org/officeDocument/2006/relationships/oleObject" Target="../embeddings/oleObject82.bin"/><Relationship Id="rId2" Type="http://schemas.openxmlformats.org/officeDocument/2006/relationships/oleObject" Target="../embeddings/oleObject78.bin"/><Relationship Id="rId16" Type="http://schemas.openxmlformats.org/officeDocument/2006/relationships/image" Target="../media/image103.emf"/><Relationship Id="rId20" Type="http://schemas.openxmlformats.org/officeDocument/2006/relationships/image" Target="../media/image105.e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80.bin"/><Relationship Id="rId11" Type="http://schemas.openxmlformats.org/officeDocument/2006/relationships/image" Target="../media/image98.emf"/><Relationship Id="rId5" Type="http://schemas.openxmlformats.org/officeDocument/2006/relationships/image" Target="../media/image95.emf"/><Relationship Id="rId15" Type="http://schemas.openxmlformats.org/officeDocument/2006/relationships/image" Target="../media/image102.emf"/><Relationship Id="rId10" Type="http://schemas.openxmlformats.org/officeDocument/2006/relationships/image" Target="../media/image85.jpeg"/><Relationship Id="rId19" Type="http://schemas.openxmlformats.org/officeDocument/2006/relationships/oleObject" Target="../embeddings/oleObject83.bin"/><Relationship Id="rId4" Type="http://schemas.openxmlformats.org/officeDocument/2006/relationships/oleObject" Target="../embeddings/oleObject79.bin"/><Relationship Id="rId9" Type="http://schemas.openxmlformats.org/officeDocument/2006/relationships/image" Target="../media/image97.emf"/><Relationship Id="rId14" Type="http://schemas.openxmlformats.org/officeDocument/2006/relationships/image" Target="../media/image101.emf"/><Relationship Id="rId22" Type="http://schemas.openxmlformats.org/officeDocument/2006/relationships/image" Target="../media/image106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5.bin"/><Relationship Id="rId2" Type="http://schemas.openxmlformats.org/officeDocument/2006/relationships/image" Target="../media/image10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8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1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0.emf"/><Relationship Id="rId4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23.wmf"/><Relationship Id="rId3" Type="http://schemas.openxmlformats.org/officeDocument/2006/relationships/image" Target="../media/image18.wmf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20.bin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22.wmf"/><Relationship Id="rId5" Type="http://schemas.openxmlformats.org/officeDocument/2006/relationships/image" Target="../media/image19.wmf"/><Relationship Id="rId15" Type="http://schemas.openxmlformats.org/officeDocument/2006/relationships/image" Target="../media/image24.w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1.wmf"/><Relationship Id="rId14" Type="http://schemas.openxmlformats.org/officeDocument/2006/relationships/oleObject" Target="../embeddings/oleObject2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900" dirty="0"/>
              <a:t>3.3 </a:t>
            </a:r>
            <a:r>
              <a:rPr lang="zh-CN" altLang="en-US" sz="2900" dirty="0"/>
              <a:t>刚体定轴转动的角动量定理和角动量守恒定律</a:t>
            </a: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43BD-9C1F-429F-A9DC-8197D9044A6E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439300" name="Text Box 4"/>
          <p:cNvSpPr txBox="1">
            <a:spLocks noChangeArrowheads="1"/>
          </p:cNvSpPr>
          <p:nvPr/>
        </p:nvSpPr>
        <p:spPr bwMode="auto">
          <a:xfrm>
            <a:off x="546100" y="1600200"/>
            <a:ext cx="60483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/>
              <a:t>由质点系对轴的角动量定理，可得</a:t>
            </a:r>
          </a:p>
        </p:txBody>
      </p:sp>
      <p:graphicFrame>
        <p:nvGraphicFramePr>
          <p:cNvPr id="439301" name="Object 5"/>
          <p:cNvGraphicFramePr>
            <a:graphicFrameLocks noChangeAspect="1"/>
          </p:cNvGraphicFramePr>
          <p:nvPr/>
        </p:nvGraphicFramePr>
        <p:xfrm>
          <a:off x="2590800" y="2184400"/>
          <a:ext cx="295275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168200" imgH="393480" progId="Equation.3">
                  <p:embed/>
                </p:oleObj>
              </mc:Choice>
              <mc:Fallback>
                <p:oleObj name="公式" r:id="rId2" imgW="1168200" imgH="393480" progId="Equation.3">
                  <p:embed/>
                  <p:pic>
                    <p:nvPicPr>
                      <p:cNvPr id="4393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184400"/>
                        <a:ext cx="2952750" cy="987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9302" name="Text Box 6"/>
          <p:cNvSpPr txBox="1">
            <a:spLocks noChangeArrowheads="1"/>
          </p:cNvSpPr>
          <p:nvPr/>
        </p:nvSpPr>
        <p:spPr bwMode="auto">
          <a:xfrm>
            <a:off x="546100" y="3255963"/>
            <a:ext cx="388778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/>
              <a:t>两边乘以</a:t>
            </a:r>
            <a:r>
              <a:rPr lang="en-US" altLang="zh-CN" sz="2800" dirty="0" err="1"/>
              <a:t>d</a:t>
            </a:r>
            <a:r>
              <a:rPr lang="en-US" altLang="zh-CN" sz="2800" i="1" dirty="0" err="1"/>
              <a:t>t</a:t>
            </a:r>
            <a:r>
              <a:rPr lang="zh-CN" altLang="en-US" sz="2800" dirty="0"/>
              <a:t>，并积分 </a:t>
            </a:r>
          </a:p>
        </p:txBody>
      </p:sp>
      <p:graphicFrame>
        <p:nvGraphicFramePr>
          <p:cNvPr id="439303" name="Object 7"/>
          <p:cNvGraphicFramePr>
            <a:graphicFrameLocks noChangeAspect="1"/>
          </p:cNvGraphicFramePr>
          <p:nvPr/>
        </p:nvGraphicFramePr>
        <p:xfrm>
          <a:off x="2590800" y="3860800"/>
          <a:ext cx="2952750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167893" imgH="355446" progId="Equation.3">
                  <p:embed/>
                </p:oleObj>
              </mc:Choice>
              <mc:Fallback>
                <p:oleObj r:id="rId4" imgW="1167893" imgH="355446" progId="Equation.3">
                  <p:embed/>
                  <p:pic>
                    <p:nvPicPr>
                      <p:cNvPr id="43930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860800"/>
                        <a:ext cx="2952750" cy="887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9304" name="Text Box 8"/>
          <p:cNvSpPr txBox="1">
            <a:spLocks noChangeArrowheads="1"/>
          </p:cNvSpPr>
          <p:nvPr/>
        </p:nvSpPr>
        <p:spPr bwMode="auto">
          <a:xfrm>
            <a:off x="546100" y="4830763"/>
            <a:ext cx="8064500" cy="111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0000CC"/>
                </a:solidFill>
              </a:rPr>
              <a:t>刚体对定轴的角动量定理</a:t>
            </a:r>
            <a:r>
              <a:rPr lang="zh-CN" altLang="en-US" sz="2800"/>
              <a:t>：在某一时间段内，作用在刚体上的外力的</a:t>
            </a:r>
            <a:r>
              <a:rPr lang="zh-CN" altLang="en-US" sz="2800">
                <a:solidFill>
                  <a:srgbClr val="FF3300"/>
                </a:solidFill>
              </a:rPr>
              <a:t>冲量矩</a:t>
            </a:r>
            <a:r>
              <a:rPr lang="zh-CN" altLang="en-US" sz="2800"/>
              <a:t>等于刚体的角动量增量。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9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9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9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9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9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300" grpId="0"/>
      <p:bldP spid="439302" grpId="0"/>
      <p:bldP spid="43930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3.4 </a:t>
            </a:r>
            <a:r>
              <a:rPr lang="zh-CN" altLang="en-US"/>
              <a:t>刚体定轴转动的功和能</a:t>
            </a:r>
          </a:p>
        </p:txBody>
      </p:sp>
      <p:sp>
        <p:nvSpPr>
          <p:cNvPr id="4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167E-08E1-4BBD-9CC6-37CB6B5C6F91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451587" name="Rectangle 3"/>
          <p:cNvSpPr>
            <a:spLocks noChangeArrowheads="1"/>
          </p:cNvSpPr>
          <p:nvPr/>
        </p:nvSpPr>
        <p:spPr bwMode="auto">
          <a:xfrm>
            <a:off x="501650" y="1219200"/>
            <a:ext cx="14795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/>
              <a:t>力矩的功 </a:t>
            </a:r>
          </a:p>
        </p:txBody>
      </p:sp>
      <p:grpSp>
        <p:nvGrpSpPr>
          <p:cNvPr id="451708" name="Group 124"/>
          <p:cNvGrpSpPr>
            <a:grpSpLocks/>
          </p:cNvGrpSpPr>
          <p:nvPr/>
        </p:nvGrpSpPr>
        <p:grpSpPr bwMode="auto">
          <a:xfrm>
            <a:off x="5100637" y="1270000"/>
            <a:ext cx="3814763" cy="3530600"/>
            <a:chOff x="3016" y="663"/>
            <a:chExt cx="2404" cy="2223"/>
          </a:xfrm>
        </p:grpSpPr>
        <p:sp>
          <p:nvSpPr>
            <p:cNvPr id="451709" name="Rectangle 125"/>
            <p:cNvSpPr>
              <a:spLocks noChangeArrowheads="1"/>
            </p:cNvSpPr>
            <p:nvPr/>
          </p:nvSpPr>
          <p:spPr bwMode="auto">
            <a:xfrm>
              <a:off x="3016" y="663"/>
              <a:ext cx="2404" cy="222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51710" name="Group 126"/>
            <p:cNvGrpSpPr>
              <a:grpSpLocks noChangeAspect="1"/>
            </p:cNvGrpSpPr>
            <p:nvPr/>
          </p:nvGrpSpPr>
          <p:grpSpPr bwMode="auto">
            <a:xfrm>
              <a:off x="3198" y="1019"/>
              <a:ext cx="2034" cy="1442"/>
              <a:chOff x="1285" y="5043"/>
              <a:chExt cx="2797" cy="1982"/>
            </a:xfrm>
          </p:grpSpPr>
          <p:sp>
            <p:nvSpPr>
              <p:cNvPr id="451711" name="Freeform 127"/>
              <p:cNvSpPr>
                <a:spLocks noChangeAspect="1"/>
              </p:cNvSpPr>
              <p:nvPr/>
            </p:nvSpPr>
            <p:spPr bwMode="auto">
              <a:xfrm>
                <a:off x="1285" y="5654"/>
                <a:ext cx="2774" cy="1371"/>
              </a:xfrm>
              <a:custGeom>
                <a:avLst/>
                <a:gdLst/>
                <a:ahLst/>
                <a:cxnLst>
                  <a:cxn ang="0">
                    <a:pos x="382" y="145"/>
                  </a:cxn>
                  <a:cxn ang="0">
                    <a:pos x="2377" y="70"/>
                  </a:cxn>
                  <a:cxn ang="0">
                    <a:pos x="2767" y="565"/>
                  </a:cxn>
                  <a:cxn ang="0">
                    <a:pos x="2362" y="1015"/>
                  </a:cxn>
                  <a:cxn ang="0">
                    <a:pos x="1537" y="1345"/>
                  </a:cxn>
                  <a:cxn ang="0">
                    <a:pos x="607" y="1174"/>
                  </a:cxn>
                  <a:cxn ang="0">
                    <a:pos x="247" y="895"/>
                  </a:cxn>
                  <a:cxn ang="0">
                    <a:pos x="82" y="475"/>
                  </a:cxn>
                  <a:cxn ang="0">
                    <a:pos x="382" y="145"/>
                  </a:cxn>
                </a:cxnLst>
                <a:rect l="0" t="0" r="r" b="b"/>
                <a:pathLst>
                  <a:path w="2774" h="1371">
                    <a:moveTo>
                      <a:pt x="382" y="145"/>
                    </a:moveTo>
                    <a:cubicBezTo>
                      <a:pt x="764" y="78"/>
                      <a:pt x="1980" y="0"/>
                      <a:pt x="2377" y="70"/>
                    </a:cubicBezTo>
                    <a:cubicBezTo>
                      <a:pt x="2774" y="140"/>
                      <a:pt x="2769" y="408"/>
                      <a:pt x="2767" y="565"/>
                    </a:cubicBezTo>
                    <a:cubicBezTo>
                      <a:pt x="2765" y="722"/>
                      <a:pt x="2567" y="885"/>
                      <a:pt x="2362" y="1015"/>
                    </a:cubicBezTo>
                    <a:cubicBezTo>
                      <a:pt x="2157" y="1145"/>
                      <a:pt x="1829" y="1319"/>
                      <a:pt x="1537" y="1345"/>
                    </a:cubicBezTo>
                    <a:cubicBezTo>
                      <a:pt x="1245" y="1371"/>
                      <a:pt x="822" y="1249"/>
                      <a:pt x="607" y="1174"/>
                    </a:cubicBezTo>
                    <a:cubicBezTo>
                      <a:pt x="392" y="1099"/>
                      <a:pt x="335" y="1011"/>
                      <a:pt x="247" y="895"/>
                    </a:cubicBezTo>
                    <a:cubicBezTo>
                      <a:pt x="159" y="779"/>
                      <a:pt x="59" y="600"/>
                      <a:pt x="82" y="475"/>
                    </a:cubicBezTo>
                    <a:cubicBezTo>
                      <a:pt x="105" y="350"/>
                      <a:pt x="0" y="212"/>
                      <a:pt x="382" y="14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99FF33"/>
                  </a:gs>
                  <a:gs pos="100000">
                    <a:srgbClr val="339966"/>
                  </a:gs>
                </a:gsLst>
                <a:lin ang="0" scaled="1"/>
              </a:gradFill>
              <a:ln w="952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712" name="Freeform 128"/>
              <p:cNvSpPr>
                <a:spLocks noChangeAspect="1"/>
              </p:cNvSpPr>
              <p:nvPr/>
            </p:nvSpPr>
            <p:spPr bwMode="auto">
              <a:xfrm>
                <a:off x="1352" y="5043"/>
                <a:ext cx="2730" cy="1872"/>
              </a:xfrm>
              <a:custGeom>
                <a:avLst/>
                <a:gdLst/>
                <a:ahLst/>
                <a:cxnLst>
                  <a:cxn ang="0">
                    <a:pos x="180" y="676"/>
                  </a:cxn>
                  <a:cxn ang="0">
                    <a:pos x="1440" y="52"/>
                  </a:cxn>
                  <a:cxn ang="0">
                    <a:pos x="2700" y="988"/>
                  </a:cxn>
                  <a:cxn ang="0">
                    <a:pos x="1620" y="1768"/>
                  </a:cxn>
                  <a:cxn ang="0">
                    <a:pos x="540" y="1612"/>
                  </a:cxn>
                  <a:cxn ang="0">
                    <a:pos x="60" y="996"/>
                  </a:cxn>
                  <a:cxn ang="0">
                    <a:pos x="180" y="676"/>
                  </a:cxn>
                </a:cxnLst>
                <a:rect l="0" t="0" r="r" b="b"/>
                <a:pathLst>
                  <a:path w="2730" h="1872">
                    <a:moveTo>
                      <a:pt x="180" y="676"/>
                    </a:moveTo>
                    <a:cubicBezTo>
                      <a:pt x="420" y="520"/>
                      <a:pt x="1020" y="0"/>
                      <a:pt x="1440" y="52"/>
                    </a:cubicBezTo>
                    <a:cubicBezTo>
                      <a:pt x="1860" y="104"/>
                      <a:pt x="2670" y="702"/>
                      <a:pt x="2700" y="988"/>
                    </a:cubicBezTo>
                    <a:cubicBezTo>
                      <a:pt x="2730" y="1274"/>
                      <a:pt x="1980" y="1664"/>
                      <a:pt x="1620" y="1768"/>
                    </a:cubicBezTo>
                    <a:cubicBezTo>
                      <a:pt x="1260" y="1872"/>
                      <a:pt x="800" y="1741"/>
                      <a:pt x="540" y="1612"/>
                    </a:cubicBezTo>
                    <a:cubicBezTo>
                      <a:pt x="280" y="1483"/>
                      <a:pt x="120" y="1152"/>
                      <a:pt x="60" y="996"/>
                    </a:cubicBezTo>
                    <a:cubicBezTo>
                      <a:pt x="0" y="840"/>
                      <a:pt x="155" y="743"/>
                      <a:pt x="180" y="676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00FF00"/>
                  </a:gs>
                  <a:gs pos="50000">
                    <a:srgbClr val="CCFFCC"/>
                  </a:gs>
                  <a:gs pos="100000">
                    <a:srgbClr val="00FF00"/>
                  </a:gs>
                </a:gsLst>
                <a:lin ang="2700000" scaled="1"/>
              </a:gradFill>
              <a:ln w="952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1713" name="Line 129"/>
            <p:cNvSpPr>
              <a:spLocks noChangeAspect="1" noChangeShapeType="1"/>
            </p:cNvSpPr>
            <p:nvPr/>
          </p:nvSpPr>
          <p:spPr bwMode="auto">
            <a:xfrm>
              <a:off x="4065" y="2441"/>
              <a:ext cx="0" cy="21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714" name="Oval 130"/>
            <p:cNvSpPr>
              <a:spLocks noChangeAspect="1" noChangeArrowheads="1"/>
            </p:cNvSpPr>
            <p:nvPr/>
          </p:nvSpPr>
          <p:spPr bwMode="auto">
            <a:xfrm>
              <a:off x="3467" y="1359"/>
              <a:ext cx="1178" cy="68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715" name="Line 131"/>
            <p:cNvSpPr>
              <a:spLocks noChangeAspect="1" noChangeShapeType="1"/>
            </p:cNvSpPr>
            <p:nvPr/>
          </p:nvSpPr>
          <p:spPr bwMode="auto">
            <a:xfrm flipH="1" flipV="1">
              <a:off x="4054" y="925"/>
              <a:ext cx="6" cy="8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716" name="Line 132"/>
            <p:cNvSpPr>
              <a:spLocks noChangeAspect="1" noChangeShapeType="1"/>
            </p:cNvSpPr>
            <p:nvPr/>
          </p:nvSpPr>
          <p:spPr bwMode="auto">
            <a:xfrm>
              <a:off x="4054" y="1732"/>
              <a:ext cx="57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717" name="Line 133"/>
            <p:cNvSpPr>
              <a:spLocks noChangeAspect="1" noChangeShapeType="1"/>
            </p:cNvSpPr>
            <p:nvPr/>
          </p:nvSpPr>
          <p:spPr bwMode="auto">
            <a:xfrm flipV="1">
              <a:off x="4510" y="1685"/>
              <a:ext cx="524" cy="227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718" name="Arc 134"/>
            <p:cNvSpPr>
              <a:spLocks noChangeAspect="1"/>
            </p:cNvSpPr>
            <p:nvPr/>
          </p:nvSpPr>
          <p:spPr bwMode="auto">
            <a:xfrm>
              <a:off x="3585" y="1643"/>
              <a:ext cx="649" cy="16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398 w 21398"/>
                <a:gd name="T1" fmla="*/ 2949 h 5179"/>
                <a:gd name="T2" fmla="*/ 20970 w 21398"/>
                <a:gd name="T3" fmla="*/ 5179 h 5179"/>
                <a:gd name="T4" fmla="*/ 0 w 21398"/>
                <a:gd name="T5" fmla="*/ 0 h 5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398" h="5179" fill="none" extrusionOk="0">
                  <a:moveTo>
                    <a:pt x="21397" y="2948"/>
                  </a:moveTo>
                  <a:cubicBezTo>
                    <a:pt x="21294" y="3699"/>
                    <a:pt x="21151" y="4443"/>
                    <a:pt x="20969" y="5178"/>
                  </a:cubicBezTo>
                </a:path>
                <a:path w="21398" h="5179" stroke="0" extrusionOk="0">
                  <a:moveTo>
                    <a:pt x="21397" y="2948"/>
                  </a:moveTo>
                  <a:cubicBezTo>
                    <a:pt x="21294" y="3699"/>
                    <a:pt x="21151" y="4443"/>
                    <a:pt x="20969" y="5178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719" name="Line 135"/>
            <p:cNvSpPr>
              <a:spLocks noChangeAspect="1" noChangeShapeType="1"/>
            </p:cNvSpPr>
            <p:nvPr/>
          </p:nvSpPr>
          <p:spPr bwMode="auto">
            <a:xfrm>
              <a:off x="4047" y="1739"/>
              <a:ext cx="462" cy="1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720" name="Arc 136"/>
            <p:cNvSpPr>
              <a:spLocks noChangeAspect="1"/>
            </p:cNvSpPr>
            <p:nvPr/>
          </p:nvSpPr>
          <p:spPr bwMode="auto">
            <a:xfrm>
              <a:off x="4250" y="1861"/>
              <a:ext cx="393" cy="109"/>
            </a:xfrm>
            <a:custGeom>
              <a:avLst/>
              <a:gdLst>
                <a:gd name="G0" fmla="+- 0 0 0"/>
                <a:gd name="G1" fmla="+- 3468 0 0"/>
                <a:gd name="G2" fmla="+- 21600 0 0"/>
                <a:gd name="T0" fmla="*/ 21320 w 21600"/>
                <a:gd name="T1" fmla="*/ 0 h 5905"/>
                <a:gd name="T2" fmla="*/ 21462 w 21600"/>
                <a:gd name="T3" fmla="*/ 5905 h 5905"/>
                <a:gd name="T4" fmla="*/ 0 w 21600"/>
                <a:gd name="T5" fmla="*/ 3468 h 5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5905" fill="none" extrusionOk="0">
                  <a:moveTo>
                    <a:pt x="21319" y="0"/>
                  </a:moveTo>
                  <a:cubicBezTo>
                    <a:pt x="21506" y="1146"/>
                    <a:pt x="21600" y="2306"/>
                    <a:pt x="21600" y="3468"/>
                  </a:cubicBezTo>
                  <a:cubicBezTo>
                    <a:pt x="21600" y="4282"/>
                    <a:pt x="21553" y="5095"/>
                    <a:pt x="21462" y="5905"/>
                  </a:cubicBezTo>
                </a:path>
                <a:path w="21600" h="5905" stroke="0" extrusionOk="0">
                  <a:moveTo>
                    <a:pt x="21319" y="0"/>
                  </a:moveTo>
                  <a:cubicBezTo>
                    <a:pt x="21506" y="1146"/>
                    <a:pt x="21600" y="2306"/>
                    <a:pt x="21600" y="3468"/>
                  </a:cubicBezTo>
                  <a:cubicBezTo>
                    <a:pt x="21600" y="4282"/>
                    <a:pt x="21553" y="5095"/>
                    <a:pt x="21462" y="5905"/>
                  </a:cubicBezTo>
                  <a:lnTo>
                    <a:pt x="0" y="3468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721" name="Arc 137"/>
            <p:cNvSpPr>
              <a:spLocks noChangeAspect="1"/>
            </p:cNvSpPr>
            <p:nvPr/>
          </p:nvSpPr>
          <p:spPr bwMode="auto">
            <a:xfrm>
              <a:off x="4054" y="1701"/>
              <a:ext cx="585" cy="22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433 w 21433"/>
                <a:gd name="T1" fmla="*/ 2685 h 14181"/>
                <a:gd name="T2" fmla="*/ 16293 w 21433"/>
                <a:gd name="T3" fmla="*/ 14181 h 14181"/>
                <a:gd name="T4" fmla="*/ 0 w 21433"/>
                <a:gd name="T5" fmla="*/ 0 h 14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433" h="14181" fill="none" extrusionOk="0">
                  <a:moveTo>
                    <a:pt x="21432" y="2684"/>
                  </a:moveTo>
                  <a:cubicBezTo>
                    <a:pt x="20899" y="6942"/>
                    <a:pt x="19109" y="10944"/>
                    <a:pt x="16292" y="14180"/>
                  </a:cubicBezTo>
                </a:path>
                <a:path w="21433" h="14181" stroke="0" extrusionOk="0">
                  <a:moveTo>
                    <a:pt x="21432" y="2684"/>
                  </a:moveTo>
                  <a:cubicBezTo>
                    <a:pt x="20899" y="6942"/>
                    <a:pt x="19109" y="10944"/>
                    <a:pt x="16292" y="1418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451722" name="Picture 138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070" y="845"/>
              <a:ext cx="171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51723" name="Picture 139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876" y="1679"/>
              <a:ext cx="142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51724" name="Picture 140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260" y="1699"/>
              <a:ext cx="196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51725" name="Picture 141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674" y="1872"/>
              <a:ext cx="131" cy="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51726" name="Picture 142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609" y="1677"/>
              <a:ext cx="172" cy="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51727" name="Picture 143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445" y="1952"/>
              <a:ext cx="131" cy="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1728" name="Oval 144"/>
            <p:cNvSpPr>
              <a:spLocks noChangeAspect="1" noChangeArrowheads="1"/>
            </p:cNvSpPr>
            <p:nvPr/>
          </p:nvSpPr>
          <p:spPr bwMode="auto">
            <a:xfrm>
              <a:off x="4485" y="1892"/>
              <a:ext cx="49" cy="49"/>
            </a:xfrm>
            <a:prstGeom prst="ellipse">
              <a:avLst/>
            </a:prstGeom>
            <a:solidFill>
              <a:srgbClr val="339966"/>
            </a:solidFill>
            <a:ln w="9525">
              <a:solidFill>
                <a:srgbClr val="33996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729" name="Line 145"/>
            <p:cNvSpPr>
              <a:spLocks noChangeShapeType="1"/>
            </p:cNvSpPr>
            <p:nvPr/>
          </p:nvSpPr>
          <p:spPr bwMode="auto">
            <a:xfrm>
              <a:off x="4513" y="1924"/>
              <a:ext cx="454" cy="1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51730" name="Object 146"/>
            <p:cNvGraphicFramePr>
              <a:graphicFrameLocks noChangeAspect="1"/>
            </p:cNvGraphicFramePr>
            <p:nvPr/>
          </p:nvGraphicFramePr>
          <p:xfrm>
            <a:off x="4830" y="1434"/>
            <a:ext cx="23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164880" imgH="190440" progId="Equation.3">
                    <p:embed/>
                  </p:oleObj>
                </mc:Choice>
                <mc:Fallback>
                  <p:oleObj name="公式" r:id="rId8" imgW="164880" imgH="190440" progId="Equation.3">
                    <p:embed/>
                    <p:pic>
                      <p:nvPicPr>
                        <p:cNvPr id="451730" name="Object 1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0" y="1434"/>
                          <a:ext cx="23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C6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1731" name="Object 147"/>
            <p:cNvGraphicFramePr>
              <a:graphicFrameLocks noChangeAspect="1"/>
            </p:cNvGraphicFramePr>
            <p:nvPr/>
          </p:nvGraphicFramePr>
          <p:xfrm>
            <a:off x="4188" y="1824"/>
            <a:ext cx="18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126720" imgH="152280" progId="Equation.3">
                    <p:embed/>
                  </p:oleObj>
                </mc:Choice>
                <mc:Fallback>
                  <p:oleObj name="公式" r:id="rId10" imgW="126720" imgH="152280" progId="Equation.3">
                    <p:embed/>
                    <p:pic>
                      <p:nvPicPr>
                        <p:cNvPr id="451731" name="Object 1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8" y="1824"/>
                          <a:ext cx="189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C6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51732" name="Object 148"/>
          <p:cNvGraphicFramePr>
            <a:graphicFrameLocks noChangeAspect="1"/>
          </p:cNvGraphicFramePr>
          <p:nvPr/>
        </p:nvGraphicFramePr>
        <p:xfrm>
          <a:off x="1517650" y="3200400"/>
          <a:ext cx="208756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736280" imgH="177723" progId="Equation.3">
                  <p:embed/>
                </p:oleObj>
              </mc:Choice>
              <mc:Fallback>
                <p:oleObj r:id="rId12" imgW="736280" imgH="177723" progId="Equation.3">
                  <p:embed/>
                  <p:pic>
                    <p:nvPicPr>
                      <p:cNvPr id="451732" name="Object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650" y="3200400"/>
                        <a:ext cx="2087563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733" name="Object 149"/>
          <p:cNvGraphicFramePr>
            <a:graphicFrameLocks noChangeAspect="1"/>
          </p:cNvGraphicFramePr>
          <p:nvPr/>
        </p:nvGraphicFramePr>
        <p:xfrm>
          <a:off x="685800" y="1676400"/>
          <a:ext cx="403066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1600200" imgH="228600" progId="Equation.3">
                  <p:embed/>
                </p:oleObj>
              </mc:Choice>
              <mc:Fallback>
                <p:oleObj name="公式" r:id="rId14" imgW="1600200" imgH="228600" progId="Equation.3">
                  <p:embed/>
                  <p:pic>
                    <p:nvPicPr>
                      <p:cNvPr id="451733" name="Object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676400"/>
                        <a:ext cx="4030663" cy="576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1734" name="Group 150"/>
          <p:cNvGrpSpPr>
            <a:grpSpLocks/>
          </p:cNvGrpSpPr>
          <p:nvPr/>
        </p:nvGrpSpPr>
        <p:grpSpPr bwMode="auto">
          <a:xfrm>
            <a:off x="428625" y="2438400"/>
            <a:ext cx="3816350" cy="635000"/>
            <a:chOff x="249" y="1570"/>
            <a:chExt cx="2404" cy="400"/>
          </a:xfrm>
        </p:grpSpPr>
        <p:graphicFrame>
          <p:nvGraphicFramePr>
            <p:cNvPr id="451735" name="Object 151"/>
            <p:cNvGraphicFramePr>
              <a:graphicFrameLocks noChangeAspect="1"/>
            </p:cNvGraphicFramePr>
            <p:nvPr/>
          </p:nvGraphicFramePr>
          <p:xfrm>
            <a:off x="975" y="1570"/>
            <a:ext cx="1678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6" imgW="837836" imgH="203112" progId="Equation.3">
                    <p:embed/>
                  </p:oleObj>
                </mc:Choice>
                <mc:Fallback>
                  <p:oleObj r:id="rId16" imgW="837836" imgH="203112" progId="Equation.3">
                    <p:embed/>
                    <p:pic>
                      <p:nvPicPr>
                        <p:cNvPr id="451735" name="Object 1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1570"/>
                          <a:ext cx="1678" cy="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1736" name="Text Box 152"/>
            <p:cNvSpPr txBox="1">
              <a:spLocks noChangeArrowheads="1"/>
            </p:cNvSpPr>
            <p:nvPr/>
          </p:nvSpPr>
          <p:spPr bwMode="auto">
            <a:xfrm>
              <a:off x="249" y="1570"/>
              <a:ext cx="81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latin typeface="Arial" charset="0"/>
                </a:rPr>
                <a:t>力矩：</a:t>
              </a:r>
            </a:p>
          </p:txBody>
        </p:sp>
      </p:grpSp>
      <p:grpSp>
        <p:nvGrpSpPr>
          <p:cNvPr id="451737" name="Group 153"/>
          <p:cNvGrpSpPr>
            <a:grpSpLocks/>
          </p:cNvGrpSpPr>
          <p:nvPr/>
        </p:nvGrpSpPr>
        <p:grpSpPr bwMode="auto">
          <a:xfrm>
            <a:off x="428625" y="5334000"/>
            <a:ext cx="4752975" cy="947738"/>
            <a:chOff x="385" y="3385"/>
            <a:chExt cx="2994" cy="597"/>
          </a:xfrm>
        </p:grpSpPr>
        <p:graphicFrame>
          <p:nvGraphicFramePr>
            <p:cNvPr id="451738" name="Object 154"/>
            <p:cNvGraphicFramePr>
              <a:graphicFrameLocks noChangeAspect="1"/>
            </p:cNvGraphicFramePr>
            <p:nvPr/>
          </p:nvGraphicFramePr>
          <p:xfrm>
            <a:off x="1111" y="3385"/>
            <a:ext cx="2268" cy="5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8" imgW="1473120" imgH="393480" progId="Equation.3">
                    <p:embed/>
                  </p:oleObj>
                </mc:Choice>
                <mc:Fallback>
                  <p:oleObj name="公式" r:id="rId18" imgW="1473120" imgH="393480" progId="Equation.3">
                    <p:embed/>
                    <p:pic>
                      <p:nvPicPr>
                        <p:cNvPr id="451738" name="Object 1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1" y="3385"/>
                          <a:ext cx="2268" cy="5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1739" name="Text Box 155"/>
            <p:cNvSpPr txBox="1">
              <a:spLocks noChangeArrowheads="1"/>
            </p:cNvSpPr>
            <p:nvPr/>
          </p:nvSpPr>
          <p:spPr bwMode="auto">
            <a:xfrm>
              <a:off x="385" y="3466"/>
              <a:ext cx="95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Arial" charset="0"/>
                </a:rPr>
                <a:t>功率：</a:t>
              </a:r>
            </a:p>
          </p:txBody>
        </p:sp>
      </p:grpSp>
      <p:sp>
        <p:nvSpPr>
          <p:cNvPr id="451740" name="Text Box 156"/>
          <p:cNvSpPr txBox="1">
            <a:spLocks noChangeArrowheads="1"/>
          </p:cNvSpPr>
          <p:nvPr/>
        </p:nvSpPr>
        <p:spPr bwMode="auto">
          <a:xfrm>
            <a:off x="428625" y="3810000"/>
            <a:ext cx="4105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Arial" charset="0"/>
              </a:rPr>
              <a:t>力矩对刚体所作的功： </a:t>
            </a:r>
          </a:p>
        </p:txBody>
      </p:sp>
      <p:graphicFrame>
        <p:nvGraphicFramePr>
          <p:cNvPr id="451741" name="Object 157"/>
          <p:cNvGraphicFramePr>
            <a:graphicFrameLocks noChangeAspect="1"/>
          </p:cNvGraphicFramePr>
          <p:nvPr/>
        </p:nvGraphicFramePr>
        <p:xfrm>
          <a:off x="1600200" y="4419600"/>
          <a:ext cx="2195513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0" imgW="787320" imgH="330120" progId="Equation.3">
                  <p:embed/>
                </p:oleObj>
              </mc:Choice>
              <mc:Fallback>
                <p:oleObj name="公式" r:id="rId20" imgW="787320" imgH="330120" progId="Equation.3">
                  <p:embed/>
                  <p:pic>
                    <p:nvPicPr>
                      <p:cNvPr id="451741" name="Object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419600"/>
                        <a:ext cx="2195513" cy="900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1742" name="Text Box 158"/>
          <p:cNvSpPr txBox="1">
            <a:spLocks noChangeArrowheads="1"/>
          </p:cNvSpPr>
          <p:nvPr/>
        </p:nvSpPr>
        <p:spPr bwMode="auto">
          <a:xfrm>
            <a:off x="5651500" y="4953000"/>
            <a:ext cx="316865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/>
              <a:t>力矩对刚体的</a:t>
            </a:r>
            <a:r>
              <a:rPr lang="zh-CN" altLang="en-US" sz="2800" dirty="0">
                <a:solidFill>
                  <a:srgbClr val="0000CC"/>
                </a:solidFill>
              </a:rPr>
              <a:t>瞬时功率</a:t>
            </a:r>
            <a:r>
              <a:rPr lang="zh-CN" altLang="en-US" sz="2800" dirty="0"/>
              <a:t>等于力矩和角速度的乘积。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51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1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1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1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1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1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1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51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740" grpId="0"/>
      <p:bldP spid="4517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3.4 </a:t>
            </a:r>
            <a:r>
              <a:rPr lang="zh-CN" altLang="en-US"/>
              <a:t>刚体定轴转动的功和能</a:t>
            </a:r>
          </a:p>
        </p:txBody>
      </p:sp>
      <p:sp>
        <p:nvSpPr>
          <p:cNvPr id="2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A7E8F-A45B-4507-BDD3-5C8F0BA81E5F}" type="slidenum">
              <a:rPr lang="en-US" altLang="zh-CN"/>
              <a:pPr/>
              <a:t>11</a:t>
            </a:fld>
            <a:endParaRPr lang="en-US" altLang="zh-CN"/>
          </a:p>
        </p:txBody>
      </p:sp>
      <p:grpSp>
        <p:nvGrpSpPr>
          <p:cNvPr id="450579" name="Group 19"/>
          <p:cNvGrpSpPr>
            <a:grpSpLocks/>
          </p:cNvGrpSpPr>
          <p:nvPr/>
        </p:nvGrpSpPr>
        <p:grpSpPr bwMode="auto">
          <a:xfrm>
            <a:off x="5791200" y="1447800"/>
            <a:ext cx="3025775" cy="3313113"/>
            <a:chOff x="3696" y="1525"/>
            <a:chExt cx="1906" cy="2087"/>
          </a:xfrm>
        </p:grpSpPr>
        <p:grpSp>
          <p:nvGrpSpPr>
            <p:cNvPr id="450580" name="Group 20"/>
            <p:cNvGrpSpPr>
              <a:grpSpLocks/>
            </p:cNvGrpSpPr>
            <p:nvPr/>
          </p:nvGrpSpPr>
          <p:grpSpPr bwMode="auto">
            <a:xfrm>
              <a:off x="3696" y="1525"/>
              <a:ext cx="1906" cy="2087"/>
              <a:chOff x="3696" y="1525"/>
              <a:chExt cx="1906" cy="2087"/>
            </a:xfrm>
          </p:grpSpPr>
          <p:sp>
            <p:nvSpPr>
              <p:cNvPr id="450581" name="Rectangle 21"/>
              <p:cNvSpPr>
                <a:spLocks noChangeArrowheads="1"/>
              </p:cNvSpPr>
              <p:nvPr/>
            </p:nvSpPr>
            <p:spPr bwMode="auto">
              <a:xfrm>
                <a:off x="3696" y="1525"/>
                <a:ext cx="1906" cy="2087"/>
              </a:xfrm>
              <a:prstGeom prst="rect">
                <a:avLst/>
              </a:prstGeom>
              <a:solidFill>
                <a:srgbClr val="3366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582" name="AutoShape 22"/>
              <p:cNvSpPr>
                <a:spLocks noChangeArrowheads="1"/>
              </p:cNvSpPr>
              <p:nvPr/>
            </p:nvSpPr>
            <p:spPr bwMode="auto">
              <a:xfrm>
                <a:off x="3888" y="1933"/>
                <a:ext cx="1296" cy="1270"/>
              </a:xfrm>
              <a:prstGeom prst="can">
                <a:avLst>
                  <a:gd name="adj" fmla="val 27167"/>
                </a:avLst>
              </a:prstGeom>
              <a:gradFill rotWithShape="1">
                <a:gsLst>
                  <a:gs pos="0">
                    <a:srgbClr val="FF6699"/>
                  </a:gs>
                  <a:gs pos="100000">
                    <a:srgbClr val="FF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FF6699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583" name="Line 23"/>
              <p:cNvSpPr>
                <a:spLocks noChangeShapeType="1"/>
              </p:cNvSpPr>
              <p:nvPr/>
            </p:nvSpPr>
            <p:spPr bwMode="auto">
              <a:xfrm>
                <a:off x="4512" y="3203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584" name="Line 24"/>
              <p:cNvSpPr>
                <a:spLocks noChangeShapeType="1"/>
              </p:cNvSpPr>
              <p:nvPr/>
            </p:nvSpPr>
            <p:spPr bwMode="auto">
              <a:xfrm flipV="1">
                <a:off x="4513" y="1706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585" name="Oval 25"/>
              <p:cNvSpPr>
                <a:spLocks noChangeArrowheads="1"/>
              </p:cNvSpPr>
              <p:nvPr/>
            </p:nvSpPr>
            <p:spPr bwMode="auto">
              <a:xfrm>
                <a:off x="4032" y="2432"/>
                <a:ext cx="1008" cy="384"/>
              </a:xfrm>
              <a:prstGeom prst="ellipse">
                <a:avLst/>
              </a:prstGeom>
              <a:solidFill>
                <a:srgbClr val="FF6699"/>
              </a:solidFill>
              <a:ln w="9525">
                <a:solidFill>
                  <a:srgbClr val="FFFFFF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586" name="Oval 26"/>
              <p:cNvSpPr>
                <a:spLocks noChangeArrowheads="1"/>
              </p:cNvSpPr>
              <p:nvPr/>
            </p:nvSpPr>
            <p:spPr bwMode="auto">
              <a:xfrm>
                <a:off x="4992" y="2576"/>
                <a:ext cx="96" cy="9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6699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66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587" name="Text Box 27"/>
              <p:cNvSpPr txBox="1">
                <a:spLocks noChangeArrowheads="1"/>
              </p:cNvSpPr>
              <p:nvPr/>
            </p:nvSpPr>
            <p:spPr bwMode="auto">
              <a:xfrm>
                <a:off x="4848" y="2624"/>
                <a:ext cx="57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>
                    <a:solidFill>
                      <a:srgbClr val="FFFFFF"/>
                    </a:solidFill>
                    <a:sym typeface="Symbol" pitchFamily="18" charset="2"/>
                  </a:rPr>
                  <a:t></a:t>
                </a:r>
                <a:r>
                  <a:rPr kumimoji="1" lang="en-US" altLang="zh-CN" sz="2400" i="1">
                    <a:solidFill>
                      <a:srgbClr val="FFFFFF"/>
                    </a:solidFill>
                    <a:sym typeface="Symbol" pitchFamily="18" charset="2"/>
                  </a:rPr>
                  <a:t>m</a:t>
                </a:r>
                <a:r>
                  <a:rPr kumimoji="1" lang="en-US" altLang="zh-CN" sz="2400" i="1" baseline="-25000">
                    <a:solidFill>
                      <a:srgbClr val="FFFFFF"/>
                    </a:solidFill>
                    <a:sym typeface="Symbol" pitchFamily="18" charset="2"/>
                  </a:rPr>
                  <a:t>i</a:t>
                </a:r>
                <a:endParaRPr kumimoji="1" lang="en-US" altLang="zh-CN" sz="2800" i="1">
                  <a:solidFill>
                    <a:srgbClr val="FFFFFF"/>
                  </a:solidFill>
                </a:endParaRPr>
              </a:p>
            </p:txBody>
          </p:sp>
          <p:sp>
            <p:nvSpPr>
              <p:cNvPr id="450588" name="Line 28"/>
              <p:cNvSpPr>
                <a:spLocks noChangeShapeType="1"/>
              </p:cNvSpPr>
              <p:nvPr/>
            </p:nvSpPr>
            <p:spPr bwMode="auto">
              <a:xfrm flipH="1">
                <a:off x="4513" y="2115"/>
                <a:ext cx="0" cy="1043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589" name="Line 29"/>
              <p:cNvSpPr>
                <a:spLocks noChangeShapeType="1"/>
              </p:cNvSpPr>
              <p:nvPr/>
            </p:nvSpPr>
            <p:spPr bwMode="auto">
              <a:xfrm>
                <a:off x="4512" y="2624"/>
                <a:ext cx="480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50590" name="Object 30"/>
              <p:cNvGraphicFramePr>
                <a:graphicFrameLocks noChangeAspect="1"/>
              </p:cNvGraphicFramePr>
              <p:nvPr/>
            </p:nvGraphicFramePr>
            <p:xfrm>
              <a:off x="4592" y="2296"/>
              <a:ext cx="198" cy="3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" imgW="126720" imgH="228600" progId="Equation.3">
                      <p:embed/>
                    </p:oleObj>
                  </mc:Choice>
                  <mc:Fallback>
                    <p:oleObj name="公式" r:id="rId2" imgW="126720" imgH="228600" progId="Equation.3">
                      <p:embed/>
                      <p:pic>
                        <p:nvPicPr>
                          <p:cNvPr id="450590" name="Object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92" y="2296"/>
                            <a:ext cx="198" cy="36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9900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450591" name="Group 31"/>
              <p:cNvGrpSpPr>
                <a:grpSpLocks/>
              </p:cNvGrpSpPr>
              <p:nvPr/>
            </p:nvGrpSpPr>
            <p:grpSpPr bwMode="auto">
              <a:xfrm>
                <a:off x="5040" y="2208"/>
                <a:ext cx="470" cy="384"/>
                <a:chOff x="5040" y="2208"/>
                <a:chExt cx="470" cy="384"/>
              </a:xfrm>
            </p:grpSpPr>
            <p:sp>
              <p:nvSpPr>
                <p:cNvPr id="450592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5040" y="2208"/>
                  <a:ext cx="240" cy="384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 type="stealth" w="med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450593" name="Object 33"/>
                <p:cNvGraphicFramePr>
                  <a:graphicFrameLocks noChangeAspect="1"/>
                </p:cNvGraphicFramePr>
                <p:nvPr/>
              </p:nvGraphicFramePr>
              <p:xfrm>
                <a:off x="5270" y="2208"/>
                <a:ext cx="240" cy="36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公式" r:id="rId4" imgW="152280" imgH="228600" progId="Equation.3">
                        <p:embed/>
                      </p:oleObj>
                    </mc:Choice>
                    <mc:Fallback>
                      <p:oleObj name="公式" r:id="rId4" imgW="152280" imgH="228600" progId="Equation.3">
                        <p:embed/>
                        <p:pic>
                          <p:nvPicPr>
                            <p:cNvPr id="450593" name="Object 3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270" y="2208"/>
                              <a:ext cx="240" cy="36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450594" name="Arc 34"/>
            <p:cNvSpPr>
              <a:spLocks/>
            </p:cNvSpPr>
            <p:nvPr/>
          </p:nvSpPr>
          <p:spPr bwMode="auto">
            <a:xfrm>
              <a:off x="4332" y="1797"/>
              <a:ext cx="363" cy="168"/>
            </a:xfrm>
            <a:custGeom>
              <a:avLst/>
              <a:gdLst>
                <a:gd name="G0" fmla="+- 21600 0 0"/>
                <a:gd name="G1" fmla="+- 19550 0 0"/>
                <a:gd name="G2" fmla="+- 21600 0 0"/>
                <a:gd name="T0" fmla="*/ 30785 w 43200"/>
                <a:gd name="T1" fmla="*/ 0 h 41150"/>
                <a:gd name="T2" fmla="*/ 12037 w 43200"/>
                <a:gd name="T3" fmla="*/ 182 h 41150"/>
                <a:gd name="T4" fmla="*/ 21600 w 43200"/>
                <a:gd name="T5" fmla="*/ 19550 h 4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1150" fill="none" extrusionOk="0">
                  <a:moveTo>
                    <a:pt x="30784" y="0"/>
                  </a:moveTo>
                  <a:cubicBezTo>
                    <a:pt x="38362" y="3560"/>
                    <a:pt x="43200" y="11178"/>
                    <a:pt x="43200" y="19550"/>
                  </a:cubicBezTo>
                  <a:cubicBezTo>
                    <a:pt x="43200" y="31479"/>
                    <a:pt x="33529" y="41150"/>
                    <a:pt x="21600" y="41150"/>
                  </a:cubicBezTo>
                  <a:cubicBezTo>
                    <a:pt x="9670" y="41150"/>
                    <a:pt x="0" y="31479"/>
                    <a:pt x="0" y="19550"/>
                  </a:cubicBezTo>
                  <a:cubicBezTo>
                    <a:pt x="-1" y="11329"/>
                    <a:pt x="4666" y="3821"/>
                    <a:pt x="12037" y="182"/>
                  </a:cubicBezTo>
                </a:path>
                <a:path w="43200" h="41150" stroke="0" extrusionOk="0">
                  <a:moveTo>
                    <a:pt x="30784" y="0"/>
                  </a:moveTo>
                  <a:cubicBezTo>
                    <a:pt x="38362" y="3560"/>
                    <a:pt x="43200" y="11178"/>
                    <a:pt x="43200" y="19550"/>
                  </a:cubicBezTo>
                  <a:cubicBezTo>
                    <a:pt x="43200" y="31479"/>
                    <a:pt x="33529" y="41150"/>
                    <a:pt x="21600" y="41150"/>
                  </a:cubicBezTo>
                  <a:cubicBezTo>
                    <a:pt x="9670" y="41150"/>
                    <a:pt x="0" y="31479"/>
                    <a:pt x="0" y="19550"/>
                  </a:cubicBezTo>
                  <a:cubicBezTo>
                    <a:pt x="-1" y="11329"/>
                    <a:pt x="4666" y="3821"/>
                    <a:pt x="12037" y="182"/>
                  </a:cubicBezTo>
                  <a:lnTo>
                    <a:pt x="21600" y="19550"/>
                  </a:lnTo>
                  <a:close/>
                </a:path>
              </a:pathLst>
            </a:custGeom>
            <a:noFill/>
            <a:ln w="28575">
              <a:solidFill>
                <a:srgbClr val="FFFFFF"/>
              </a:solidFill>
              <a:round/>
              <a:headEnd type="stealth" w="med" len="lg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50595" name="Text Box 35"/>
          <p:cNvSpPr txBox="1">
            <a:spLocks noChangeArrowheads="1"/>
          </p:cNvSpPr>
          <p:nvPr/>
        </p:nvSpPr>
        <p:spPr bwMode="auto">
          <a:xfrm>
            <a:off x="457200" y="1905000"/>
            <a:ext cx="4032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Arial" charset="0"/>
              </a:rPr>
              <a:t>第</a:t>
            </a:r>
            <a:r>
              <a:rPr lang="en-US" altLang="zh-CN" sz="2800" i="1"/>
              <a:t>i</a:t>
            </a:r>
            <a:r>
              <a:rPr lang="zh-CN" altLang="en-US" sz="2800">
                <a:latin typeface="Arial" charset="0"/>
              </a:rPr>
              <a:t>个质元的动能： </a:t>
            </a:r>
          </a:p>
        </p:txBody>
      </p:sp>
      <p:graphicFrame>
        <p:nvGraphicFramePr>
          <p:cNvPr id="450596" name="Object 36"/>
          <p:cNvGraphicFramePr>
            <a:graphicFrameLocks noChangeAspect="1"/>
          </p:cNvGraphicFramePr>
          <p:nvPr/>
        </p:nvGraphicFramePr>
        <p:xfrm>
          <a:off x="838200" y="2517775"/>
          <a:ext cx="459740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803240" imgH="393480" progId="Equation.3">
                  <p:embed/>
                </p:oleObj>
              </mc:Choice>
              <mc:Fallback>
                <p:oleObj name="公式" r:id="rId6" imgW="1803240" imgH="393480" progId="Equation.3">
                  <p:embed/>
                  <p:pic>
                    <p:nvPicPr>
                      <p:cNvPr id="450596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517775"/>
                        <a:ext cx="4597400" cy="987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597" name="Text Box 37"/>
          <p:cNvSpPr txBox="1">
            <a:spLocks noChangeArrowheads="1"/>
          </p:cNvSpPr>
          <p:nvPr/>
        </p:nvSpPr>
        <p:spPr bwMode="auto">
          <a:xfrm>
            <a:off x="457200" y="3581400"/>
            <a:ext cx="40322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Arial" charset="0"/>
              </a:rPr>
              <a:t>整个刚体的转动动能：</a:t>
            </a:r>
          </a:p>
        </p:txBody>
      </p:sp>
      <p:graphicFrame>
        <p:nvGraphicFramePr>
          <p:cNvPr id="450598" name="Object 38"/>
          <p:cNvGraphicFramePr>
            <a:graphicFrameLocks noChangeAspect="1"/>
          </p:cNvGraphicFramePr>
          <p:nvPr/>
        </p:nvGraphicFramePr>
        <p:xfrm>
          <a:off x="457200" y="4267200"/>
          <a:ext cx="4633913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815840" imgH="393480" progId="Equation.3">
                  <p:embed/>
                </p:oleObj>
              </mc:Choice>
              <mc:Fallback>
                <p:oleObj name="公式" r:id="rId8" imgW="1815840" imgH="393480" progId="Equation.3">
                  <p:embed/>
                  <p:pic>
                    <p:nvPicPr>
                      <p:cNvPr id="450598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267200"/>
                        <a:ext cx="4633913" cy="987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99" name="Object 39"/>
          <p:cNvGraphicFramePr>
            <a:graphicFrameLocks noChangeAspect="1"/>
          </p:cNvGraphicFramePr>
          <p:nvPr/>
        </p:nvGraphicFramePr>
        <p:xfrm>
          <a:off x="2514600" y="5257800"/>
          <a:ext cx="2752725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091880" imgH="393480" progId="Equation.3">
                  <p:embed/>
                </p:oleObj>
              </mc:Choice>
              <mc:Fallback>
                <p:oleObj name="公式" r:id="rId10" imgW="1091880" imgH="393480" progId="Equation.3">
                  <p:embed/>
                  <p:pic>
                    <p:nvPicPr>
                      <p:cNvPr id="450599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257800"/>
                        <a:ext cx="2752725" cy="979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00" name="Object 40"/>
          <p:cNvGraphicFramePr>
            <a:graphicFrameLocks noChangeAspect="1"/>
          </p:cNvGraphicFramePr>
          <p:nvPr/>
        </p:nvGraphicFramePr>
        <p:xfrm>
          <a:off x="6629400" y="5181600"/>
          <a:ext cx="1819275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723600" imgH="393480" progId="Equation.3">
                  <p:embed/>
                </p:oleObj>
              </mc:Choice>
              <mc:Fallback>
                <p:oleObj name="公式" r:id="rId12" imgW="723600" imgH="393480" progId="Equation.3">
                  <p:embed/>
                  <p:pic>
                    <p:nvPicPr>
                      <p:cNvPr id="45060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5181600"/>
                        <a:ext cx="1819275" cy="985838"/>
                      </a:xfrm>
                      <a:prstGeom prst="rect">
                        <a:avLst/>
                      </a:prstGeom>
                      <a:solidFill>
                        <a:srgbClr val="CC99FF">
                          <a:alpha val="50000"/>
                        </a:srgbClr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01" name="Rectangle 41"/>
          <p:cNvSpPr>
            <a:spLocks noChangeArrowheads="1"/>
          </p:cNvSpPr>
          <p:nvPr/>
        </p:nvSpPr>
        <p:spPr bwMode="auto">
          <a:xfrm>
            <a:off x="501650" y="1219200"/>
            <a:ext cx="23177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/>
              <a:t>刚体的转动动能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50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0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0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0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450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5" grpId="0"/>
      <p:bldP spid="45059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</a:t>
            </a:r>
            <a:r>
              <a:rPr lang="zh-CN" altLang="en-US" dirty="0"/>
              <a:t>刚体定轴转动的功和能</a:t>
            </a:r>
          </a:p>
        </p:txBody>
      </p:sp>
      <p:sp>
        <p:nvSpPr>
          <p:cNvPr id="1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B547-9A56-4FD2-B5B3-9778DD8CE9DF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453635" name="Rectangle 3"/>
          <p:cNvSpPr>
            <a:spLocks noChangeArrowheads="1"/>
          </p:cNvSpPr>
          <p:nvPr/>
        </p:nvSpPr>
        <p:spPr bwMode="auto">
          <a:xfrm>
            <a:off x="501650" y="1219200"/>
            <a:ext cx="23939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/>
              <a:t>刚体的重力势能 </a:t>
            </a:r>
          </a:p>
        </p:txBody>
      </p:sp>
      <p:grpSp>
        <p:nvGrpSpPr>
          <p:cNvPr id="453636" name="Group 4"/>
          <p:cNvGrpSpPr>
            <a:grpSpLocks/>
          </p:cNvGrpSpPr>
          <p:nvPr/>
        </p:nvGrpSpPr>
        <p:grpSpPr bwMode="auto">
          <a:xfrm>
            <a:off x="6096000" y="1752600"/>
            <a:ext cx="2409825" cy="3305175"/>
            <a:chOff x="3560" y="1076"/>
            <a:chExt cx="1518" cy="2082"/>
          </a:xfrm>
        </p:grpSpPr>
        <p:sp>
          <p:nvSpPr>
            <p:cNvPr id="453637" name="Freeform 5" descr="浅色上对角线"/>
            <p:cNvSpPr>
              <a:spLocks/>
            </p:cNvSpPr>
            <p:nvPr/>
          </p:nvSpPr>
          <p:spPr bwMode="auto">
            <a:xfrm>
              <a:off x="3627" y="1076"/>
              <a:ext cx="1451" cy="1543"/>
            </a:xfrm>
            <a:custGeom>
              <a:avLst/>
              <a:gdLst/>
              <a:ahLst/>
              <a:cxnLst>
                <a:cxn ang="0">
                  <a:pos x="32" y="160"/>
                </a:cxn>
                <a:cxn ang="0">
                  <a:pos x="128" y="784"/>
                </a:cxn>
                <a:cxn ang="0">
                  <a:pos x="704" y="832"/>
                </a:cxn>
                <a:cxn ang="0">
                  <a:pos x="800" y="256"/>
                </a:cxn>
                <a:cxn ang="0">
                  <a:pos x="320" y="16"/>
                </a:cxn>
                <a:cxn ang="0">
                  <a:pos x="32" y="160"/>
                </a:cxn>
              </a:cxnLst>
              <a:rect l="0" t="0" r="r" b="b"/>
              <a:pathLst>
                <a:path w="864" h="920">
                  <a:moveTo>
                    <a:pt x="32" y="160"/>
                  </a:moveTo>
                  <a:cubicBezTo>
                    <a:pt x="0" y="288"/>
                    <a:pt x="16" y="672"/>
                    <a:pt x="128" y="784"/>
                  </a:cubicBezTo>
                  <a:cubicBezTo>
                    <a:pt x="240" y="896"/>
                    <a:pt x="592" y="920"/>
                    <a:pt x="704" y="832"/>
                  </a:cubicBezTo>
                  <a:cubicBezTo>
                    <a:pt x="816" y="744"/>
                    <a:pt x="864" y="392"/>
                    <a:pt x="800" y="256"/>
                  </a:cubicBezTo>
                  <a:cubicBezTo>
                    <a:pt x="736" y="120"/>
                    <a:pt x="448" y="32"/>
                    <a:pt x="320" y="16"/>
                  </a:cubicBezTo>
                  <a:cubicBezTo>
                    <a:pt x="192" y="0"/>
                    <a:pt x="64" y="32"/>
                    <a:pt x="32" y="160"/>
                  </a:cubicBezTo>
                  <a:close/>
                </a:path>
              </a:pathLst>
            </a:custGeom>
            <a:pattFill prst="ltUpDiag">
              <a:fgClr>
                <a:srgbClr val="3366CC"/>
              </a:fgClr>
              <a:bgClr>
                <a:srgbClr val="FFFFFF"/>
              </a:bgClr>
            </a:pattFill>
            <a:ln w="9525" cap="flat" cmpd="sng">
              <a:solidFill>
                <a:srgbClr val="3366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638" name="Freeform 6"/>
            <p:cNvSpPr>
              <a:spLocks/>
            </p:cNvSpPr>
            <p:nvPr/>
          </p:nvSpPr>
          <p:spPr bwMode="auto">
            <a:xfrm>
              <a:off x="3560" y="1139"/>
              <a:ext cx="1451" cy="1543"/>
            </a:xfrm>
            <a:custGeom>
              <a:avLst/>
              <a:gdLst/>
              <a:ahLst/>
              <a:cxnLst>
                <a:cxn ang="0">
                  <a:pos x="32" y="160"/>
                </a:cxn>
                <a:cxn ang="0">
                  <a:pos x="128" y="784"/>
                </a:cxn>
                <a:cxn ang="0">
                  <a:pos x="704" y="832"/>
                </a:cxn>
                <a:cxn ang="0">
                  <a:pos x="800" y="256"/>
                </a:cxn>
                <a:cxn ang="0">
                  <a:pos x="320" y="16"/>
                </a:cxn>
                <a:cxn ang="0">
                  <a:pos x="32" y="160"/>
                </a:cxn>
              </a:cxnLst>
              <a:rect l="0" t="0" r="r" b="b"/>
              <a:pathLst>
                <a:path w="864" h="920">
                  <a:moveTo>
                    <a:pt x="32" y="160"/>
                  </a:moveTo>
                  <a:cubicBezTo>
                    <a:pt x="0" y="288"/>
                    <a:pt x="16" y="672"/>
                    <a:pt x="128" y="784"/>
                  </a:cubicBezTo>
                  <a:cubicBezTo>
                    <a:pt x="240" y="896"/>
                    <a:pt x="592" y="920"/>
                    <a:pt x="704" y="832"/>
                  </a:cubicBezTo>
                  <a:cubicBezTo>
                    <a:pt x="816" y="744"/>
                    <a:pt x="864" y="392"/>
                    <a:pt x="800" y="256"/>
                  </a:cubicBezTo>
                  <a:cubicBezTo>
                    <a:pt x="736" y="120"/>
                    <a:pt x="448" y="32"/>
                    <a:pt x="320" y="16"/>
                  </a:cubicBezTo>
                  <a:cubicBezTo>
                    <a:pt x="192" y="0"/>
                    <a:pt x="64" y="32"/>
                    <a:pt x="32" y="160"/>
                  </a:cubicBezTo>
                  <a:close/>
                </a:path>
              </a:pathLst>
            </a:custGeom>
            <a:gradFill rotWithShape="1">
              <a:gsLst>
                <a:gs pos="0">
                  <a:srgbClr val="9DB6E7"/>
                </a:gs>
                <a:gs pos="100000">
                  <a:srgbClr val="FFFFFF"/>
                </a:gs>
              </a:gsLst>
              <a:lin ang="2700000" scaled="1"/>
            </a:gradFill>
            <a:ln w="9525" cap="flat" cmpd="sng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639" name="Rectangle 7"/>
            <p:cNvSpPr>
              <a:spLocks noChangeArrowheads="1"/>
            </p:cNvSpPr>
            <p:nvPr/>
          </p:nvSpPr>
          <p:spPr bwMode="auto">
            <a:xfrm>
              <a:off x="4175" y="1805"/>
              <a:ext cx="185" cy="187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640" name="Line 8"/>
            <p:cNvSpPr>
              <a:spLocks noChangeShapeType="1"/>
            </p:cNvSpPr>
            <p:nvPr/>
          </p:nvSpPr>
          <p:spPr bwMode="auto">
            <a:xfrm flipV="1">
              <a:off x="4262" y="1992"/>
              <a:ext cx="0" cy="38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3641" name="Line 9"/>
            <p:cNvSpPr>
              <a:spLocks noChangeShapeType="1"/>
            </p:cNvSpPr>
            <p:nvPr/>
          </p:nvSpPr>
          <p:spPr bwMode="auto">
            <a:xfrm>
              <a:off x="4262" y="2577"/>
              <a:ext cx="0" cy="49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3642" name="Rectangle 10" descr="浅色上对角线"/>
            <p:cNvSpPr>
              <a:spLocks noChangeArrowheads="1"/>
            </p:cNvSpPr>
            <p:nvPr/>
          </p:nvSpPr>
          <p:spPr bwMode="auto">
            <a:xfrm>
              <a:off x="3651" y="3067"/>
              <a:ext cx="1225" cy="91"/>
            </a:xfrm>
            <a:prstGeom prst="rect">
              <a:avLst/>
            </a:prstGeom>
            <a:pattFill prst="ltUpDiag">
              <a:fgClr>
                <a:srgbClr val="993366"/>
              </a:fgClr>
              <a:bgClr>
                <a:srgbClr val="FFFFFF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3643" name="Line 11"/>
            <p:cNvSpPr>
              <a:spLocks noChangeShapeType="1"/>
            </p:cNvSpPr>
            <p:nvPr/>
          </p:nvSpPr>
          <p:spPr bwMode="auto">
            <a:xfrm>
              <a:off x="3651" y="3067"/>
              <a:ext cx="1225" cy="0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round/>
              <a:headEnd/>
              <a:tailEnd type="non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644" name="Rectangle 12"/>
            <p:cNvSpPr>
              <a:spLocks noChangeArrowheads="1"/>
            </p:cNvSpPr>
            <p:nvPr/>
          </p:nvSpPr>
          <p:spPr bwMode="auto">
            <a:xfrm>
              <a:off x="4225" y="2382"/>
              <a:ext cx="297" cy="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000" i="1">
                  <a:solidFill>
                    <a:srgbClr val="FF0000"/>
                  </a:solidFill>
                  <a:sym typeface="Symbol" pitchFamily="18" charset="2"/>
                </a:rPr>
                <a:t>h</a:t>
              </a:r>
              <a:r>
                <a:rPr kumimoji="1" lang="en-US" altLang="zh-CN" sz="2000" i="1" baseline="-25000">
                  <a:solidFill>
                    <a:srgbClr val="FF0000"/>
                  </a:solidFill>
                  <a:sym typeface="Symbol" pitchFamily="18" charset="2"/>
                </a:rPr>
                <a:t>i</a:t>
              </a:r>
              <a:endParaRPr kumimoji="1" lang="en-US" altLang="zh-CN" sz="2000" i="1">
                <a:solidFill>
                  <a:srgbClr val="FF0000"/>
                </a:solidFill>
                <a:sym typeface="Symbol" pitchFamily="18" charset="2"/>
              </a:endParaRPr>
            </a:p>
          </p:txBody>
        </p:sp>
        <p:sp>
          <p:nvSpPr>
            <p:cNvPr id="453645" name="Rectangle 13"/>
            <p:cNvSpPr>
              <a:spLocks noChangeArrowheads="1"/>
            </p:cNvSpPr>
            <p:nvPr/>
          </p:nvSpPr>
          <p:spPr bwMode="auto">
            <a:xfrm>
              <a:off x="4395" y="1797"/>
              <a:ext cx="297" cy="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000">
                  <a:solidFill>
                    <a:srgbClr val="FF0000"/>
                  </a:solidFill>
                  <a:sym typeface="Symbol" pitchFamily="18" charset="2"/>
                </a:rPr>
                <a:t></a:t>
              </a:r>
              <a:r>
                <a:rPr kumimoji="1" lang="en-US" altLang="zh-CN" sz="2000" i="1">
                  <a:solidFill>
                    <a:srgbClr val="FF0000"/>
                  </a:solidFill>
                </a:rPr>
                <a:t>m</a:t>
              </a:r>
              <a:r>
                <a:rPr kumimoji="1" lang="en-US" altLang="zh-CN" sz="2000" i="1" baseline="-25000">
                  <a:solidFill>
                    <a:srgbClr val="FF0000"/>
                  </a:solidFill>
                </a:rPr>
                <a:t>i</a:t>
              </a:r>
              <a:endParaRPr kumimoji="1" lang="en-US" altLang="zh-CN" sz="2000" i="1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453646" name="Object 14"/>
          <p:cNvGraphicFramePr>
            <a:graphicFrameLocks noChangeAspect="1"/>
          </p:cNvGraphicFramePr>
          <p:nvPr/>
        </p:nvGraphicFramePr>
        <p:xfrm>
          <a:off x="914400" y="1752600"/>
          <a:ext cx="3049588" cy="319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93760" imgH="1257120" progId="">
                  <p:embed/>
                </p:oleObj>
              </mc:Choice>
              <mc:Fallback>
                <p:oleObj name="Equation" r:id="rId2" imgW="1193760" imgH="1257120" progId="">
                  <p:embed/>
                  <p:pic>
                    <p:nvPicPr>
                      <p:cNvPr id="45364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752600"/>
                        <a:ext cx="3049588" cy="319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3647" name="Object 15"/>
          <p:cNvGraphicFramePr>
            <a:graphicFrameLocks noChangeAspect="1"/>
          </p:cNvGraphicFramePr>
          <p:nvPr/>
        </p:nvGraphicFramePr>
        <p:xfrm>
          <a:off x="990600" y="5410200"/>
          <a:ext cx="20574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85800" imgH="241200" progId="">
                  <p:embed/>
                </p:oleObj>
              </mc:Choice>
              <mc:Fallback>
                <p:oleObj name="Equation" r:id="rId4" imgW="685800" imgH="241200" progId="">
                  <p:embed/>
                  <p:pic>
                    <p:nvPicPr>
                      <p:cNvPr id="45364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410200"/>
                        <a:ext cx="2057400" cy="722313"/>
                      </a:xfrm>
                      <a:prstGeom prst="rect">
                        <a:avLst/>
                      </a:prstGeom>
                      <a:solidFill>
                        <a:srgbClr val="CC99FF">
                          <a:alpha val="50000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66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53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3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3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3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3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3.4 </a:t>
            </a:r>
            <a:r>
              <a:rPr lang="zh-CN" altLang="en-US"/>
              <a:t>刚体定轴转动的功和能</a:t>
            </a:r>
          </a:p>
        </p:txBody>
      </p:sp>
      <p:sp>
        <p:nvSpPr>
          <p:cNvPr id="1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53AD7-7827-4FAA-A978-434FBE2C216F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452611" name="Text Box 3"/>
          <p:cNvSpPr txBox="1">
            <a:spLocks noChangeArrowheads="1"/>
          </p:cNvSpPr>
          <p:nvPr/>
        </p:nvSpPr>
        <p:spPr bwMode="auto">
          <a:xfrm>
            <a:off x="381000" y="1614488"/>
            <a:ext cx="84248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/>
              <a:t>设在外力矩 </a:t>
            </a:r>
            <a:r>
              <a:rPr lang="en-US" altLang="zh-CN" sz="2800" i="1"/>
              <a:t>M </a:t>
            </a:r>
            <a:r>
              <a:rPr lang="zh-CN" altLang="en-US" sz="2800"/>
              <a:t>的作用下，刚体绕定轴发生角位移</a:t>
            </a:r>
            <a:r>
              <a:rPr lang="en-US" altLang="zh-CN" sz="2800"/>
              <a:t>d</a:t>
            </a:r>
            <a:r>
              <a:rPr lang="en-US" altLang="zh-CN" sz="2800" i="1">
                <a:sym typeface="Symbol" pitchFamily="18" charset="2"/>
              </a:rPr>
              <a:t></a:t>
            </a:r>
            <a:r>
              <a:rPr lang="en-US" altLang="zh-CN" sz="2800"/>
              <a:t> </a:t>
            </a:r>
          </a:p>
        </p:txBody>
      </p:sp>
      <p:grpSp>
        <p:nvGrpSpPr>
          <p:cNvPr id="452612" name="Group 4"/>
          <p:cNvGrpSpPr>
            <a:grpSpLocks/>
          </p:cNvGrpSpPr>
          <p:nvPr/>
        </p:nvGrpSpPr>
        <p:grpSpPr bwMode="auto">
          <a:xfrm>
            <a:off x="1465262" y="2147888"/>
            <a:ext cx="3030538" cy="519112"/>
            <a:chOff x="431" y="845"/>
            <a:chExt cx="1909" cy="327"/>
          </a:xfrm>
        </p:grpSpPr>
        <p:sp>
          <p:nvSpPr>
            <p:cNvPr id="452613" name="Text Box 5"/>
            <p:cNvSpPr txBox="1">
              <a:spLocks noChangeArrowheads="1"/>
            </p:cNvSpPr>
            <p:nvPr/>
          </p:nvSpPr>
          <p:spPr bwMode="auto">
            <a:xfrm>
              <a:off x="431" y="845"/>
              <a:ext cx="907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latin typeface="Arial" charset="0"/>
                </a:rPr>
                <a:t>元功：</a:t>
              </a:r>
            </a:p>
          </p:txBody>
        </p:sp>
        <p:graphicFrame>
          <p:nvGraphicFramePr>
            <p:cNvPr id="452614" name="Object 6"/>
            <p:cNvGraphicFramePr>
              <a:graphicFrameLocks noChangeAspect="1"/>
            </p:cNvGraphicFramePr>
            <p:nvPr/>
          </p:nvGraphicFramePr>
          <p:xfrm>
            <a:off x="1429" y="896"/>
            <a:ext cx="911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736280" imgH="177723" progId="Equation.3">
                    <p:embed/>
                  </p:oleObj>
                </mc:Choice>
                <mc:Fallback>
                  <p:oleObj r:id="rId2" imgW="736280" imgH="177723" progId="Equation.3">
                    <p:embed/>
                    <p:pic>
                      <p:nvPicPr>
                        <p:cNvPr id="452614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9" y="896"/>
                          <a:ext cx="911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2615" name="Group 7"/>
          <p:cNvGrpSpPr>
            <a:grpSpLocks/>
          </p:cNvGrpSpPr>
          <p:nvPr/>
        </p:nvGrpSpPr>
        <p:grpSpPr bwMode="auto">
          <a:xfrm>
            <a:off x="990600" y="2593975"/>
            <a:ext cx="3598863" cy="787400"/>
            <a:chOff x="295" y="1207"/>
            <a:chExt cx="2267" cy="496"/>
          </a:xfrm>
        </p:grpSpPr>
        <p:sp>
          <p:nvSpPr>
            <p:cNvPr id="452616" name="Text Box 8"/>
            <p:cNvSpPr txBox="1">
              <a:spLocks noChangeArrowheads="1"/>
            </p:cNvSpPr>
            <p:nvPr/>
          </p:nvSpPr>
          <p:spPr bwMode="auto">
            <a:xfrm>
              <a:off x="295" y="1292"/>
              <a:ext cx="1451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latin typeface="Arial" charset="0"/>
                </a:rPr>
                <a:t>由转动定律</a:t>
              </a:r>
            </a:p>
          </p:txBody>
        </p:sp>
        <p:graphicFrame>
          <p:nvGraphicFramePr>
            <p:cNvPr id="452617" name="Object 9"/>
            <p:cNvGraphicFramePr>
              <a:graphicFrameLocks noChangeAspect="1"/>
            </p:cNvGraphicFramePr>
            <p:nvPr/>
          </p:nvGraphicFramePr>
          <p:xfrm>
            <a:off x="1655" y="1207"/>
            <a:ext cx="907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710891" imgH="393529" progId="Equation.3">
                    <p:embed/>
                  </p:oleObj>
                </mc:Choice>
                <mc:Fallback>
                  <p:oleObj r:id="rId4" imgW="710891" imgH="393529" progId="Equation.3">
                    <p:embed/>
                    <p:pic>
                      <p:nvPicPr>
                        <p:cNvPr id="452617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5" y="1207"/>
                          <a:ext cx="907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2618" name="Group 10"/>
          <p:cNvGrpSpPr>
            <a:grpSpLocks/>
          </p:cNvGrpSpPr>
          <p:nvPr/>
        </p:nvGrpSpPr>
        <p:grpSpPr bwMode="auto">
          <a:xfrm>
            <a:off x="1500187" y="3352800"/>
            <a:ext cx="4519613" cy="865188"/>
            <a:chOff x="385" y="1789"/>
            <a:chExt cx="2847" cy="545"/>
          </a:xfrm>
        </p:grpSpPr>
        <p:graphicFrame>
          <p:nvGraphicFramePr>
            <p:cNvPr id="452619" name="Object 11"/>
            <p:cNvGraphicFramePr>
              <a:graphicFrameLocks noChangeAspect="1"/>
            </p:cNvGraphicFramePr>
            <p:nvPr/>
          </p:nvGraphicFramePr>
          <p:xfrm>
            <a:off x="1341" y="1789"/>
            <a:ext cx="1891" cy="5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473120" imgH="431640" progId="Equation.3">
                    <p:embed/>
                  </p:oleObj>
                </mc:Choice>
                <mc:Fallback>
                  <p:oleObj name="公式" r:id="rId6" imgW="1473120" imgH="431640" progId="Equation.3">
                    <p:embed/>
                    <p:pic>
                      <p:nvPicPr>
                        <p:cNvPr id="452619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1" y="1789"/>
                          <a:ext cx="1891" cy="5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2620" name="Text Box 12"/>
            <p:cNvSpPr txBox="1">
              <a:spLocks noChangeArrowheads="1"/>
            </p:cNvSpPr>
            <p:nvPr/>
          </p:nvSpPr>
          <p:spPr bwMode="auto">
            <a:xfrm>
              <a:off x="385" y="1898"/>
              <a:ext cx="6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Arial" charset="0"/>
                </a:rPr>
                <a:t>有</a:t>
              </a:r>
            </a:p>
          </p:txBody>
        </p:sp>
      </p:grpSp>
      <p:graphicFrame>
        <p:nvGraphicFramePr>
          <p:cNvPr id="452623" name="Object 15"/>
          <p:cNvGraphicFramePr>
            <a:graphicFrameLocks noChangeAspect="1"/>
          </p:cNvGraphicFramePr>
          <p:nvPr/>
        </p:nvGraphicFramePr>
        <p:xfrm>
          <a:off x="3124200" y="4191000"/>
          <a:ext cx="388620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930320" imgH="393480" progId="Equation.3">
                  <p:embed/>
                </p:oleObj>
              </mc:Choice>
              <mc:Fallback>
                <p:oleObj name="公式" r:id="rId8" imgW="1930320" imgH="393480" progId="Equation.3">
                  <p:embed/>
                  <p:pic>
                    <p:nvPicPr>
                      <p:cNvPr id="45262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191000"/>
                        <a:ext cx="3886200" cy="784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2625" name="Text Box 17"/>
          <p:cNvSpPr txBox="1">
            <a:spLocks noChangeArrowheads="1"/>
          </p:cNvSpPr>
          <p:nvPr/>
        </p:nvSpPr>
        <p:spPr bwMode="auto">
          <a:xfrm>
            <a:off x="469900" y="5181600"/>
            <a:ext cx="8064500" cy="111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0000CC"/>
                </a:solidFill>
              </a:rPr>
              <a:t>刚体绕定轴转动的动能定理</a:t>
            </a:r>
            <a:r>
              <a:rPr lang="zh-CN" altLang="en-US" sz="2800" dirty="0"/>
              <a:t>：合外力矩对刚体所做的功等于刚体转动动能的增量。 </a:t>
            </a:r>
          </a:p>
        </p:txBody>
      </p:sp>
      <p:sp>
        <p:nvSpPr>
          <p:cNvPr id="452627" name="Rectangle 19"/>
          <p:cNvSpPr>
            <a:spLocks noChangeArrowheads="1"/>
          </p:cNvSpPr>
          <p:nvPr/>
        </p:nvSpPr>
        <p:spPr bwMode="auto">
          <a:xfrm>
            <a:off x="501650" y="1219200"/>
            <a:ext cx="38417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刚体绕定轴转动的动能定理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2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2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2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2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52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2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611" grpId="0"/>
      <p:bldP spid="4526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3.4 </a:t>
            </a:r>
            <a:r>
              <a:rPr lang="zh-CN" altLang="en-US"/>
              <a:t>刚体定轴转动的功和能</a:t>
            </a: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43D32-72D5-4735-B949-2C8476B0FB37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455683" name="Rectangle 3"/>
          <p:cNvSpPr>
            <a:spLocks noChangeArrowheads="1"/>
          </p:cNvSpPr>
          <p:nvPr/>
        </p:nvSpPr>
        <p:spPr bwMode="auto">
          <a:xfrm>
            <a:off x="501650" y="1219200"/>
            <a:ext cx="42227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含刚体系统的机械能守恒定律 </a:t>
            </a:r>
          </a:p>
        </p:txBody>
      </p:sp>
      <p:grpSp>
        <p:nvGrpSpPr>
          <p:cNvPr id="455696" name="Group 16"/>
          <p:cNvGrpSpPr>
            <a:grpSpLocks/>
          </p:cNvGrpSpPr>
          <p:nvPr/>
        </p:nvGrpSpPr>
        <p:grpSpPr bwMode="auto">
          <a:xfrm>
            <a:off x="457200" y="1663700"/>
            <a:ext cx="8280400" cy="2224088"/>
            <a:chOff x="340" y="750"/>
            <a:chExt cx="5216" cy="1401"/>
          </a:xfrm>
        </p:grpSpPr>
        <p:sp>
          <p:nvSpPr>
            <p:cNvPr id="455697" name="Text Box 17"/>
            <p:cNvSpPr txBox="1">
              <a:spLocks noChangeArrowheads="1"/>
            </p:cNvSpPr>
            <p:nvPr/>
          </p:nvSpPr>
          <p:spPr bwMode="auto">
            <a:xfrm>
              <a:off x="340" y="750"/>
              <a:ext cx="5216" cy="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>
                <a:lnSpc>
                  <a:spcPct val="125000"/>
                </a:lnSpc>
                <a:spcBef>
                  <a:spcPct val="50000"/>
                </a:spcBef>
              </a:pPr>
              <a:r>
                <a:rPr kumimoji="1" lang="zh-CN" altLang="en-US" sz="2800" dirty="0"/>
                <a:t>对含有</a:t>
              </a:r>
              <a:r>
                <a:rPr kumimoji="1" lang="zh-CN" altLang="en-US" sz="2800" dirty="0">
                  <a:solidFill>
                    <a:srgbClr val="0000CC"/>
                  </a:solidFill>
                </a:rPr>
                <a:t>刚体</a:t>
              </a:r>
              <a:r>
                <a:rPr kumimoji="1" lang="zh-CN" altLang="en-US" sz="2800" dirty="0"/>
                <a:t>和</a:t>
              </a:r>
              <a:r>
                <a:rPr kumimoji="1" lang="zh-CN" altLang="en-US" sz="2800" dirty="0">
                  <a:solidFill>
                    <a:srgbClr val="0000CC"/>
                  </a:solidFill>
                </a:rPr>
                <a:t>质点</a:t>
              </a:r>
              <a:r>
                <a:rPr kumimoji="1" lang="zh-CN" altLang="en-US" sz="2800" dirty="0"/>
                <a:t>复杂系统，若外力不做功，且内力都是保守力，则</a:t>
              </a:r>
              <a:r>
                <a:rPr kumimoji="1" lang="zh-CN" altLang="en-US" sz="2800" dirty="0">
                  <a:solidFill>
                    <a:srgbClr val="0000CC"/>
                  </a:solidFill>
                </a:rPr>
                <a:t>系统机械能守恒</a:t>
              </a:r>
              <a:r>
                <a:rPr kumimoji="1" lang="zh-CN" altLang="en-US" sz="2800" dirty="0"/>
                <a:t>，即      </a:t>
              </a:r>
            </a:p>
          </p:txBody>
        </p:sp>
        <p:graphicFrame>
          <p:nvGraphicFramePr>
            <p:cNvPr id="455698" name="Object 18"/>
            <p:cNvGraphicFramePr>
              <a:graphicFrameLocks noChangeAspect="1"/>
            </p:cNvGraphicFramePr>
            <p:nvPr/>
          </p:nvGraphicFramePr>
          <p:xfrm>
            <a:off x="1429" y="1526"/>
            <a:ext cx="2651" cy="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965160" imgH="228600" progId="Equation.3">
                    <p:embed/>
                  </p:oleObj>
                </mc:Choice>
                <mc:Fallback>
                  <p:oleObj name="Equation" r:id="rId2" imgW="965160" imgH="228600" progId="Equation.3">
                    <p:embed/>
                    <p:pic>
                      <p:nvPicPr>
                        <p:cNvPr id="455698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9" y="1526"/>
                          <a:ext cx="2651" cy="625"/>
                        </a:xfrm>
                        <a:prstGeom prst="rect">
                          <a:avLst/>
                        </a:prstGeom>
                        <a:solidFill>
                          <a:srgbClr val="CC99FF">
                            <a:alpha val="50000"/>
                          </a:srgbClr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66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55699" name="Object 19"/>
          <p:cNvGraphicFramePr>
            <a:graphicFrameLocks noChangeAspect="1"/>
          </p:cNvGraphicFramePr>
          <p:nvPr/>
        </p:nvGraphicFramePr>
        <p:xfrm>
          <a:off x="1295400" y="4114800"/>
          <a:ext cx="5956300" cy="223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4" imgW="2002900" imgH="753813" progId="Word.Document.8">
                  <p:embed/>
                </p:oleObj>
              </mc:Choice>
              <mc:Fallback>
                <p:oleObj name="文档" r:id="rId4" imgW="2002900" imgH="753813" progId="Word.Document.8">
                  <p:embed/>
                  <p:pic>
                    <p:nvPicPr>
                      <p:cNvPr id="45569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114800"/>
                        <a:ext cx="5956300" cy="223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FFFF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5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5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3.4 </a:t>
            </a:r>
            <a:r>
              <a:rPr lang="zh-CN" altLang="en-US"/>
              <a:t>刚体定轴转动的功和能</a:t>
            </a:r>
          </a:p>
        </p:txBody>
      </p:sp>
      <p:sp>
        <p:nvSpPr>
          <p:cNvPr id="1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414A-6D11-413F-88F2-7E6EF262CE6F}" type="slidenum">
              <a:rPr lang="en-US" altLang="zh-CN"/>
              <a:pPr/>
              <a:t>15</a:t>
            </a:fld>
            <a:endParaRPr lang="en-US" altLang="zh-CN"/>
          </a:p>
        </p:txBody>
      </p:sp>
      <p:graphicFrame>
        <p:nvGraphicFramePr>
          <p:cNvPr id="454659" name="Object 3"/>
          <p:cNvGraphicFramePr>
            <a:graphicFrameLocks noChangeAspect="1"/>
          </p:cNvGraphicFramePr>
          <p:nvPr/>
        </p:nvGraphicFramePr>
        <p:xfrm>
          <a:off x="444500" y="1219200"/>
          <a:ext cx="824230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3302661" imgH="831571" progId="Word.Document.8">
                  <p:embed/>
                </p:oleObj>
              </mc:Choice>
              <mc:Fallback>
                <p:oleObj name="文档" r:id="rId2" imgW="3302661" imgH="831571" progId="Word.Document.8">
                  <p:embed/>
                  <p:pic>
                    <p:nvPicPr>
                      <p:cNvPr id="45465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" y="1219200"/>
                        <a:ext cx="8242300" cy="208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FFFF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4660" name="Group 4"/>
          <p:cNvGrpSpPr>
            <a:grpSpLocks/>
          </p:cNvGrpSpPr>
          <p:nvPr/>
        </p:nvGrpSpPr>
        <p:grpSpPr bwMode="auto">
          <a:xfrm>
            <a:off x="2895600" y="3429000"/>
            <a:ext cx="3525838" cy="3146425"/>
            <a:chOff x="1838" y="2174"/>
            <a:chExt cx="2221" cy="1982"/>
          </a:xfrm>
        </p:grpSpPr>
        <p:sp>
          <p:nvSpPr>
            <p:cNvPr id="454661" name="AutoShape 5"/>
            <p:cNvSpPr>
              <a:spLocks noChangeArrowheads="1"/>
            </p:cNvSpPr>
            <p:nvPr/>
          </p:nvSpPr>
          <p:spPr bwMode="auto">
            <a:xfrm rot="10800000">
              <a:off x="1990" y="2236"/>
              <a:ext cx="136" cy="181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rgbClr val="993366"/>
              </a:solidFill>
              <a:miter lim="800000"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4662" name="Rectangle 6"/>
            <p:cNvSpPr>
              <a:spLocks noChangeArrowheads="1"/>
            </p:cNvSpPr>
            <p:nvPr/>
          </p:nvSpPr>
          <p:spPr bwMode="auto">
            <a:xfrm rot="3010794">
              <a:off x="1710" y="3141"/>
              <a:ext cx="1982" cy="48"/>
            </a:xfrm>
            <a:prstGeom prst="rect">
              <a:avLst/>
            </a:prstGeom>
            <a:gradFill rotWithShape="1">
              <a:gsLst>
                <a:gs pos="0">
                  <a:srgbClr val="008080"/>
                </a:gs>
                <a:gs pos="50000">
                  <a:srgbClr val="FFFFFF"/>
                </a:gs>
                <a:gs pos="100000">
                  <a:srgbClr val="008080"/>
                </a:gs>
              </a:gsLst>
              <a:lin ang="5400000" scaled="1"/>
            </a:gradFill>
            <a:ln w="19050" algn="ctr">
              <a:solidFill>
                <a:srgbClr val="3366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4663" name="Arc 7"/>
            <p:cNvSpPr>
              <a:spLocks/>
            </p:cNvSpPr>
            <p:nvPr/>
          </p:nvSpPr>
          <p:spPr bwMode="auto">
            <a:xfrm rot="10800000" flipH="1">
              <a:off x="2153" y="2391"/>
              <a:ext cx="90" cy="9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4664" name="Rectangle 8"/>
            <p:cNvSpPr>
              <a:spLocks noChangeArrowheads="1"/>
            </p:cNvSpPr>
            <p:nvPr/>
          </p:nvSpPr>
          <p:spPr bwMode="auto">
            <a:xfrm>
              <a:off x="2077" y="2374"/>
              <a:ext cx="1982" cy="48"/>
            </a:xfrm>
            <a:prstGeom prst="rect">
              <a:avLst/>
            </a:prstGeom>
            <a:gradFill rotWithShape="1">
              <a:gsLst>
                <a:gs pos="0">
                  <a:srgbClr val="008080"/>
                </a:gs>
                <a:gs pos="50000">
                  <a:srgbClr val="FFFFFF"/>
                </a:gs>
                <a:gs pos="100000">
                  <a:srgbClr val="008080"/>
                </a:gs>
              </a:gsLst>
              <a:lin ang="5400000" scaled="1"/>
            </a:gradFill>
            <a:ln w="19050">
              <a:solidFill>
                <a:srgbClr val="3366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4665" name="Line 9" descr="浅色上对角线"/>
            <p:cNvSpPr>
              <a:spLocks noChangeShapeType="1"/>
            </p:cNvSpPr>
            <p:nvPr/>
          </p:nvSpPr>
          <p:spPr bwMode="auto">
            <a:xfrm flipV="1">
              <a:off x="1844" y="2241"/>
              <a:ext cx="430" cy="0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4666" name="Rectangle 10" descr="浅色上对角线"/>
            <p:cNvSpPr>
              <a:spLocks noChangeArrowheads="1"/>
            </p:cNvSpPr>
            <p:nvPr/>
          </p:nvSpPr>
          <p:spPr bwMode="auto">
            <a:xfrm>
              <a:off x="1855" y="2182"/>
              <a:ext cx="433" cy="54"/>
            </a:xfrm>
            <a:prstGeom prst="rect">
              <a:avLst/>
            </a:prstGeom>
            <a:pattFill prst="ltUpDiag">
              <a:fgClr>
                <a:srgbClr val="000066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4667" name="Oval 11"/>
            <p:cNvSpPr>
              <a:spLocks noChangeArrowheads="1"/>
            </p:cNvSpPr>
            <p:nvPr/>
          </p:nvSpPr>
          <p:spPr bwMode="auto">
            <a:xfrm>
              <a:off x="2035" y="2374"/>
              <a:ext cx="48" cy="4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66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zh-CN" altLang="zh-CN" sz="24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454668" name="Text Box 12"/>
            <p:cNvSpPr txBox="1">
              <a:spLocks noChangeArrowheads="1"/>
            </p:cNvSpPr>
            <p:nvPr/>
          </p:nvSpPr>
          <p:spPr bwMode="auto">
            <a:xfrm>
              <a:off x="1838" y="2322"/>
              <a:ext cx="36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66"/>
                  </a:solidFill>
                </a:rPr>
                <a:t>O</a:t>
              </a:r>
            </a:p>
          </p:txBody>
        </p:sp>
        <p:sp>
          <p:nvSpPr>
            <p:cNvPr id="454669" name="Text Box 13"/>
            <p:cNvSpPr txBox="1">
              <a:spLocks noChangeArrowheads="1"/>
            </p:cNvSpPr>
            <p:nvPr/>
          </p:nvSpPr>
          <p:spPr bwMode="auto">
            <a:xfrm>
              <a:off x="2198" y="2391"/>
              <a:ext cx="499" cy="288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sm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000066"/>
                  </a:solidFill>
                  <a:sym typeface="Symbol" pitchFamily="18" charset="2"/>
                </a:rPr>
                <a:t></a:t>
              </a:r>
            </a:p>
          </p:txBody>
        </p:sp>
        <p:sp>
          <p:nvSpPr>
            <p:cNvPr id="454670" name="Arc 14"/>
            <p:cNvSpPr>
              <a:spLocks/>
            </p:cNvSpPr>
            <p:nvPr/>
          </p:nvSpPr>
          <p:spPr bwMode="auto">
            <a:xfrm rot="10800000" flipH="1">
              <a:off x="2017" y="2435"/>
              <a:ext cx="2042" cy="1472"/>
            </a:xfrm>
            <a:custGeom>
              <a:avLst/>
              <a:gdLst>
                <a:gd name="G0" fmla="+- 0 0 0"/>
                <a:gd name="G1" fmla="+- 16446 0 0"/>
                <a:gd name="G2" fmla="+- 21600 0 0"/>
                <a:gd name="T0" fmla="*/ 14003 w 21600"/>
                <a:gd name="T1" fmla="*/ 0 h 16446"/>
                <a:gd name="T2" fmla="*/ 21600 w 21600"/>
                <a:gd name="T3" fmla="*/ 16446 h 16446"/>
                <a:gd name="T4" fmla="*/ 0 w 21600"/>
                <a:gd name="T5" fmla="*/ 16446 h 16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6446" fill="none" extrusionOk="0">
                  <a:moveTo>
                    <a:pt x="14003" y="-1"/>
                  </a:moveTo>
                  <a:cubicBezTo>
                    <a:pt x="18822" y="4103"/>
                    <a:pt x="21600" y="10115"/>
                    <a:pt x="21600" y="16446"/>
                  </a:cubicBezTo>
                </a:path>
                <a:path w="21600" h="16446" stroke="0" extrusionOk="0">
                  <a:moveTo>
                    <a:pt x="14003" y="-1"/>
                  </a:moveTo>
                  <a:cubicBezTo>
                    <a:pt x="18822" y="4103"/>
                    <a:pt x="21600" y="10115"/>
                    <a:pt x="21600" y="16446"/>
                  </a:cubicBezTo>
                  <a:lnTo>
                    <a:pt x="0" y="16446"/>
                  </a:lnTo>
                  <a:close/>
                </a:path>
              </a:pathLst>
            </a:custGeom>
            <a:noFill/>
            <a:ln w="19050">
              <a:solidFill>
                <a:srgbClr val="000066"/>
              </a:solidFill>
              <a:prstDash val="dash"/>
              <a:round/>
              <a:headEnd/>
              <a:tailEnd type="none" w="sm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3.4 </a:t>
            </a:r>
            <a:r>
              <a:rPr lang="zh-CN" altLang="en-US"/>
              <a:t>刚体定轴转动的功和能</a:t>
            </a:r>
          </a:p>
        </p:txBody>
      </p:sp>
      <p:sp>
        <p:nvSpPr>
          <p:cNvPr id="2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A41FF-A9EB-4168-A860-76D2ABB9EDAF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457732" name="Rectangle 4"/>
          <p:cNvSpPr>
            <a:spLocks noChangeArrowheads="1"/>
          </p:cNvSpPr>
          <p:nvPr/>
        </p:nvSpPr>
        <p:spPr bwMode="auto">
          <a:xfrm>
            <a:off x="342781" y="1214735"/>
            <a:ext cx="8002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1485900" algn="l"/>
              </a:tabLst>
            </a:pPr>
            <a:r>
              <a:rPr kumimoji="1" lang="zh-CN" altLang="en-US" sz="2400" dirty="0"/>
              <a:t>解：</a:t>
            </a:r>
          </a:p>
        </p:txBody>
      </p:sp>
      <p:grpSp>
        <p:nvGrpSpPr>
          <p:cNvPr id="457733" name="Group 5"/>
          <p:cNvGrpSpPr>
            <a:grpSpLocks/>
          </p:cNvGrpSpPr>
          <p:nvPr/>
        </p:nvGrpSpPr>
        <p:grpSpPr bwMode="auto">
          <a:xfrm>
            <a:off x="5389563" y="3200400"/>
            <a:ext cx="3525837" cy="3146425"/>
            <a:chOff x="1838" y="2174"/>
            <a:chExt cx="2221" cy="1982"/>
          </a:xfrm>
        </p:grpSpPr>
        <p:sp>
          <p:nvSpPr>
            <p:cNvPr id="457734" name="AutoShape 6"/>
            <p:cNvSpPr>
              <a:spLocks noChangeArrowheads="1"/>
            </p:cNvSpPr>
            <p:nvPr/>
          </p:nvSpPr>
          <p:spPr bwMode="auto">
            <a:xfrm rot="10800000">
              <a:off x="1990" y="2236"/>
              <a:ext cx="136" cy="181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rgbClr val="993366"/>
              </a:solidFill>
              <a:miter lim="800000"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7735" name="Rectangle 7"/>
            <p:cNvSpPr>
              <a:spLocks noChangeArrowheads="1"/>
            </p:cNvSpPr>
            <p:nvPr/>
          </p:nvSpPr>
          <p:spPr bwMode="auto">
            <a:xfrm rot="3010794">
              <a:off x="1710" y="3141"/>
              <a:ext cx="1982" cy="48"/>
            </a:xfrm>
            <a:prstGeom prst="rect">
              <a:avLst/>
            </a:prstGeom>
            <a:gradFill rotWithShape="1">
              <a:gsLst>
                <a:gs pos="0">
                  <a:srgbClr val="008080"/>
                </a:gs>
                <a:gs pos="50000">
                  <a:srgbClr val="FFFFFF"/>
                </a:gs>
                <a:gs pos="100000">
                  <a:srgbClr val="008080"/>
                </a:gs>
              </a:gsLst>
              <a:lin ang="5400000" scaled="1"/>
            </a:gradFill>
            <a:ln w="19050" algn="ctr">
              <a:solidFill>
                <a:srgbClr val="3366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7736" name="Arc 8"/>
            <p:cNvSpPr>
              <a:spLocks/>
            </p:cNvSpPr>
            <p:nvPr/>
          </p:nvSpPr>
          <p:spPr bwMode="auto">
            <a:xfrm rot="10800000" flipH="1">
              <a:off x="2153" y="2391"/>
              <a:ext cx="90" cy="9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7737" name="Rectangle 9"/>
            <p:cNvSpPr>
              <a:spLocks noChangeArrowheads="1"/>
            </p:cNvSpPr>
            <p:nvPr/>
          </p:nvSpPr>
          <p:spPr bwMode="auto">
            <a:xfrm>
              <a:off x="2077" y="2374"/>
              <a:ext cx="1982" cy="48"/>
            </a:xfrm>
            <a:prstGeom prst="rect">
              <a:avLst/>
            </a:prstGeom>
            <a:gradFill rotWithShape="1">
              <a:gsLst>
                <a:gs pos="0">
                  <a:srgbClr val="008080"/>
                </a:gs>
                <a:gs pos="50000">
                  <a:srgbClr val="FFFFFF"/>
                </a:gs>
                <a:gs pos="100000">
                  <a:srgbClr val="008080"/>
                </a:gs>
              </a:gsLst>
              <a:lin ang="5400000" scaled="1"/>
            </a:gradFill>
            <a:ln w="19050">
              <a:solidFill>
                <a:srgbClr val="3366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7738" name="Line 10" descr="浅色上对角线"/>
            <p:cNvSpPr>
              <a:spLocks noChangeShapeType="1"/>
            </p:cNvSpPr>
            <p:nvPr/>
          </p:nvSpPr>
          <p:spPr bwMode="auto">
            <a:xfrm flipV="1">
              <a:off x="1844" y="2241"/>
              <a:ext cx="430" cy="0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7739" name="Rectangle 11" descr="浅色上对角线"/>
            <p:cNvSpPr>
              <a:spLocks noChangeArrowheads="1"/>
            </p:cNvSpPr>
            <p:nvPr/>
          </p:nvSpPr>
          <p:spPr bwMode="auto">
            <a:xfrm>
              <a:off x="1855" y="2182"/>
              <a:ext cx="433" cy="54"/>
            </a:xfrm>
            <a:prstGeom prst="rect">
              <a:avLst/>
            </a:prstGeom>
            <a:pattFill prst="ltUpDiag">
              <a:fgClr>
                <a:srgbClr val="000066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7740" name="Oval 12"/>
            <p:cNvSpPr>
              <a:spLocks noChangeArrowheads="1"/>
            </p:cNvSpPr>
            <p:nvPr/>
          </p:nvSpPr>
          <p:spPr bwMode="auto">
            <a:xfrm>
              <a:off x="2035" y="2374"/>
              <a:ext cx="48" cy="4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66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zh-CN" altLang="zh-CN" sz="24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457741" name="Text Box 13"/>
            <p:cNvSpPr txBox="1">
              <a:spLocks noChangeArrowheads="1"/>
            </p:cNvSpPr>
            <p:nvPr/>
          </p:nvSpPr>
          <p:spPr bwMode="auto">
            <a:xfrm>
              <a:off x="1838" y="2322"/>
              <a:ext cx="36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66"/>
                  </a:solidFill>
                </a:rPr>
                <a:t>O</a:t>
              </a:r>
            </a:p>
          </p:txBody>
        </p:sp>
        <p:sp>
          <p:nvSpPr>
            <p:cNvPr id="457742" name="Text Box 14"/>
            <p:cNvSpPr txBox="1">
              <a:spLocks noChangeArrowheads="1"/>
            </p:cNvSpPr>
            <p:nvPr/>
          </p:nvSpPr>
          <p:spPr bwMode="auto">
            <a:xfrm>
              <a:off x="2198" y="2391"/>
              <a:ext cx="499" cy="288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sm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000066"/>
                  </a:solidFill>
                  <a:sym typeface="Symbol" pitchFamily="18" charset="2"/>
                </a:rPr>
                <a:t></a:t>
              </a:r>
            </a:p>
          </p:txBody>
        </p:sp>
        <p:sp>
          <p:nvSpPr>
            <p:cNvPr id="457743" name="Arc 15"/>
            <p:cNvSpPr>
              <a:spLocks/>
            </p:cNvSpPr>
            <p:nvPr/>
          </p:nvSpPr>
          <p:spPr bwMode="auto">
            <a:xfrm rot="10800000" flipH="1">
              <a:off x="2017" y="2435"/>
              <a:ext cx="2042" cy="1472"/>
            </a:xfrm>
            <a:custGeom>
              <a:avLst/>
              <a:gdLst>
                <a:gd name="G0" fmla="+- 0 0 0"/>
                <a:gd name="G1" fmla="+- 16446 0 0"/>
                <a:gd name="G2" fmla="+- 21600 0 0"/>
                <a:gd name="T0" fmla="*/ 14003 w 21600"/>
                <a:gd name="T1" fmla="*/ 0 h 16446"/>
                <a:gd name="T2" fmla="*/ 21600 w 21600"/>
                <a:gd name="T3" fmla="*/ 16446 h 16446"/>
                <a:gd name="T4" fmla="*/ 0 w 21600"/>
                <a:gd name="T5" fmla="*/ 16446 h 16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6446" fill="none" extrusionOk="0">
                  <a:moveTo>
                    <a:pt x="14003" y="-1"/>
                  </a:moveTo>
                  <a:cubicBezTo>
                    <a:pt x="18822" y="4103"/>
                    <a:pt x="21600" y="10115"/>
                    <a:pt x="21600" y="16446"/>
                  </a:cubicBezTo>
                </a:path>
                <a:path w="21600" h="16446" stroke="0" extrusionOk="0">
                  <a:moveTo>
                    <a:pt x="14003" y="-1"/>
                  </a:moveTo>
                  <a:cubicBezTo>
                    <a:pt x="18822" y="4103"/>
                    <a:pt x="21600" y="10115"/>
                    <a:pt x="21600" y="16446"/>
                  </a:cubicBezTo>
                  <a:lnTo>
                    <a:pt x="0" y="16446"/>
                  </a:lnTo>
                  <a:close/>
                </a:path>
              </a:pathLst>
            </a:custGeom>
            <a:noFill/>
            <a:ln w="19050">
              <a:solidFill>
                <a:srgbClr val="000066"/>
              </a:solidFill>
              <a:prstDash val="dash"/>
              <a:round/>
              <a:headEnd/>
              <a:tailEnd type="none" w="sm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457750" name="Object 22"/>
          <p:cNvGraphicFramePr>
            <a:graphicFrameLocks noChangeAspect="1"/>
          </p:cNvGraphicFramePr>
          <p:nvPr/>
        </p:nvGraphicFramePr>
        <p:xfrm>
          <a:off x="1038225" y="1524000"/>
          <a:ext cx="4132263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755800" imgH="393480" progId="Equation.3">
                  <p:embed/>
                </p:oleObj>
              </mc:Choice>
              <mc:Fallback>
                <p:oleObj name="公式" r:id="rId2" imgW="2755800" imgH="393480" progId="Equation.3">
                  <p:embed/>
                  <p:pic>
                    <p:nvPicPr>
                      <p:cNvPr id="45775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8225" y="1524000"/>
                        <a:ext cx="4132263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7749" name="Object 21"/>
          <p:cNvGraphicFramePr>
            <a:graphicFrameLocks noChangeAspect="1"/>
          </p:cNvGraphicFramePr>
          <p:nvPr/>
        </p:nvGraphicFramePr>
        <p:xfrm>
          <a:off x="914400" y="2057400"/>
          <a:ext cx="3370263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247840" imgH="393480" progId="Equation.3">
                  <p:embed/>
                </p:oleObj>
              </mc:Choice>
              <mc:Fallback>
                <p:oleObj name="公式" r:id="rId4" imgW="2247840" imgH="393480" progId="Equation.3">
                  <p:embed/>
                  <p:pic>
                    <p:nvPicPr>
                      <p:cNvPr id="457749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057400"/>
                        <a:ext cx="3370263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7748" name="Object 20"/>
          <p:cNvGraphicFramePr>
            <a:graphicFrameLocks noChangeAspect="1"/>
          </p:cNvGraphicFramePr>
          <p:nvPr/>
        </p:nvGraphicFramePr>
        <p:xfrm>
          <a:off x="914400" y="3352800"/>
          <a:ext cx="3465513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311200" imgH="393480" progId="Equation.3">
                  <p:embed/>
                </p:oleObj>
              </mc:Choice>
              <mc:Fallback>
                <p:oleObj name="公式" r:id="rId6" imgW="2311200" imgH="393480" progId="Equation.3">
                  <p:embed/>
                  <p:pic>
                    <p:nvPicPr>
                      <p:cNvPr id="45774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352800"/>
                        <a:ext cx="3465513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7747" name="Object 19"/>
          <p:cNvGraphicFramePr>
            <a:graphicFrameLocks noChangeAspect="1"/>
          </p:cNvGraphicFramePr>
          <p:nvPr/>
        </p:nvGraphicFramePr>
        <p:xfrm>
          <a:off x="1114425" y="2743200"/>
          <a:ext cx="131127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876240" imgH="241200" progId="Equation.3">
                  <p:embed/>
                </p:oleObj>
              </mc:Choice>
              <mc:Fallback>
                <p:oleObj name="公式" r:id="rId8" imgW="876240" imgH="241200" progId="Equation.3">
                  <p:embed/>
                  <p:pic>
                    <p:nvPicPr>
                      <p:cNvPr id="45774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4425" y="2743200"/>
                        <a:ext cx="1311275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7746" name="Object 18"/>
          <p:cNvGraphicFramePr>
            <a:graphicFrameLocks noChangeAspect="1"/>
          </p:cNvGraphicFramePr>
          <p:nvPr/>
        </p:nvGraphicFramePr>
        <p:xfrm>
          <a:off x="3087688" y="2743200"/>
          <a:ext cx="15605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041120" imgH="253800" progId="Equation.3">
                  <p:embed/>
                </p:oleObj>
              </mc:Choice>
              <mc:Fallback>
                <p:oleObj name="公式" r:id="rId10" imgW="1041120" imgH="253800" progId="Equation.3">
                  <p:embed/>
                  <p:pic>
                    <p:nvPicPr>
                      <p:cNvPr id="45774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7688" y="2743200"/>
                        <a:ext cx="1560512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7745" name="Object 17"/>
          <p:cNvGraphicFramePr>
            <a:graphicFrameLocks noChangeAspect="1"/>
          </p:cNvGraphicFramePr>
          <p:nvPr/>
        </p:nvGraphicFramePr>
        <p:xfrm>
          <a:off x="1276350" y="4495800"/>
          <a:ext cx="18478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231560" imgH="253800" progId="Equation.3">
                  <p:embed/>
                </p:oleObj>
              </mc:Choice>
              <mc:Fallback>
                <p:oleObj name="公式" r:id="rId12" imgW="1231560" imgH="253800" progId="Equation.3">
                  <p:embed/>
                  <p:pic>
                    <p:nvPicPr>
                      <p:cNvPr id="45774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0" y="4495800"/>
                        <a:ext cx="184785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7744" name="Object 16"/>
          <p:cNvGraphicFramePr>
            <a:graphicFrameLocks noChangeAspect="1"/>
          </p:cNvGraphicFramePr>
          <p:nvPr/>
        </p:nvGraphicFramePr>
        <p:xfrm>
          <a:off x="1133475" y="5181600"/>
          <a:ext cx="21145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1409400" imgH="507960" progId="Equation.3">
                  <p:embed/>
                </p:oleObj>
              </mc:Choice>
              <mc:Fallback>
                <p:oleObj name="公式" r:id="rId14" imgW="1409400" imgH="507960" progId="Equation.3">
                  <p:embed/>
                  <p:pic>
                    <p:nvPicPr>
                      <p:cNvPr id="45774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475" y="5181600"/>
                        <a:ext cx="211455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7751" name="Rectangle 23"/>
          <p:cNvSpPr>
            <a:spLocks noChangeArrowheads="1"/>
          </p:cNvSpPr>
          <p:nvPr/>
        </p:nvSpPr>
        <p:spPr bwMode="auto">
          <a:xfrm>
            <a:off x="457200" y="1600200"/>
            <a:ext cx="819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000"/>
              <a:t>（</a:t>
            </a:r>
            <a:r>
              <a:rPr lang="en-US" altLang="zh-CN" sz="2000"/>
              <a:t>1</a:t>
            </a:r>
            <a:r>
              <a:rPr lang="zh-CN" altLang="en-US" sz="2000"/>
              <a:t>）</a:t>
            </a:r>
            <a:endParaRPr lang="zh-CN" altLang="en-US" sz="2000">
              <a:latin typeface="Arial" charset="0"/>
            </a:endParaRPr>
          </a:p>
        </p:txBody>
      </p:sp>
      <p:sp>
        <p:nvSpPr>
          <p:cNvPr id="457756" name="Rectangle 28"/>
          <p:cNvSpPr>
            <a:spLocks noChangeArrowheads="1"/>
          </p:cNvSpPr>
          <p:nvPr/>
        </p:nvSpPr>
        <p:spPr bwMode="auto">
          <a:xfrm>
            <a:off x="552450" y="4419600"/>
            <a:ext cx="819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000"/>
              <a:t>（</a:t>
            </a:r>
            <a:r>
              <a:rPr lang="en-US" altLang="zh-CN" sz="2000"/>
              <a:t>2</a:t>
            </a:r>
            <a:r>
              <a:rPr lang="zh-CN" altLang="en-US" sz="2000"/>
              <a:t>）</a:t>
            </a:r>
            <a:endParaRPr lang="zh-CN" altLang="en-US" sz="2000">
              <a:latin typeface="Arial" charset="0"/>
            </a:endParaRPr>
          </a:p>
        </p:txBody>
      </p:sp>
      <p:sp>
        <p:nvSpPr>
          <p:cNvPr id="457758" name="Rectangle 30"/>
          <p:cNvSpPr>
            <a:spLocks noChangeArrowheads="1"/>
          </p:cNvSpPr>
          <p:nvPr/>
        </p:nvSpPr>
        <p:spPr bwMode="auto">
          <a:xfrm>
            <a:off x="628650" y="2727325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/>
              <a:t>由</a:t>
            </a:r>
          </a:p>
        </p:txBody>
      </p:sp>
      <p:sp>
        <p:nvSpPr>
          <p:cNvPr id="457759" name="Rectangle 31"/>
          <p:cNvSpPr>
            <a:spLocks noChangeArrowheads="1"/>
          </p:cNvSpPr>
          <p:nvPr/>
        </p:nvSpPr>
        <p:spPr bwMode="auto">
          <a:xfrm>
            <a:off x="2514600" y="274320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/>
              <a:t>得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3.4 </a:t>
            </a:r>
            <a:r>
              <a:rPr lang="zh-CN" altLang="en-US"/>
              <a:t>刚体定轴转动的功和能</a:t>
            </a:r>
          </a:p>
        </p:txBody>
      </p:sp>
      <p:sp>
        <p:nvSpPr>
          <p:cNvPr id="2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5A59-21ED-4EFE-8811-DD2B9C940F11}" type="slidenum">
              <a:rPr lang="en-US" altLang="zh-CN"/>
              <a:pPr/>
              <a:t>17</a:t>
            </a:fld>
            <a:endParaRPr lang="en-US" altLang="zh-CN"/>
          </a:p>
        </p:txBody>
      </p:sp>
      <p:graphicFrame>
        <p:nvGraphicFramePr>
          <p:cNvPr id="458755" name="Object 3"/>
          <p:cNvGraphicFramePr>
            <a:graphicFrameLocks noChangeAspect="1"/>
          </p:cNvGraphicFramePr>
          <p:nvPr/>
        </p:nvGraphicFramePr>
        <p:xfrm>
          <a:off x="457200" y="1219200"/>
          <a:ext cx="81026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4046822" imgH="1053683" progId="Word.Document.8">
                  <p:embed/>
                </p:oleObj>
              </mc:Choice>
              <mc:Fallback>
                <p:oleObj name="文档" r:id="rId2" imgW="4046822" imgH="1053683" progId="Word.Document.8">
                  <p:embed/>
                  <p:pic>
                    <p:nvPicPr>
                      <p:cNvPr id="45875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219200"/>
                        <a:ext cx="8102600" cy="210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FFFF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8756" name="Group 4"/>
          <p:cNvGrpSpPr>
            <a:grpSpLocks/>
          </p:cNvGrpSpPr>
          <p:nvPr/>
        </p:nvGrpSpPr>
        <p:grpSpPr bwMode="auto">
          <a:xfrm>
            <a:off x="2462213" y="3429000"/>
            <a:ext cx="4219575" cy="2808288"/>
            <a:chOff x="1564" y="2251"/>
            <a:chExt cx="2658" cy="1769"/>
          </a:xfrm>
        </p:grpSpPr>
        <p:sp>
          <p:nvSpPr>
            <p:cNvPr id="458757" name="Rectangle 5"/>
            <p:cNvSpPr>
              <a:spLocks noChangeArrowheads="1"/>
            </p:cNvSpPr>
            <p:nvPr/>
          </p:nvSpPr>
          <p:spPr bwMode="auto">
            <a:xfrm>
              <a:off x="2119" y="2251"/>
              <a:ext cx="412" cy="35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 i="1">
                  <a:solidFill>
                    <a:srgbClr val="000066"/>
                  </a:solidFill>
                </a:rPr>
                <a:t>M</a:t>
              </a:r>
              <a:endParaRPr kumimoji="1" lang="en-US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458758" name="Rectangle 6"/>
            <p:cNvSpPr>
              <a:spLocks noChangeArrowheads="1"/>
            </p:cNvSpPr>
            <p:nvPr/>
          </p:nvSpPr>
          <p:spPr bwMode="auto">
            <a:xfrm>
              <a:off x="3334" y="2749"/>
              <a:ext cx="276" cy="35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 i="1">
                  <a:solidFill>
                    <a:srgbClr val="FF0000"/>
                  </a:solidFill>
                </a:rPr>
                <a:t>m</a:t>
              </a:r>
              <a:endParaRPr kumimoji="1" lang="en-US" altLang="zh-CN" sz="2400">
                <a:solidFill>
                  <a:srgbClr val="FF0000"/>
                </a:solidFill>
              </a:endParaRPr>
            </a:p>
          </p:txBody>
        </p:sp>
        <p:sp>
          <p:nvSpPr>
            <p:cNvPr id="458759" name="Rectangle 7"/>
            <p:cNvSpPr>
              <a:spLocks noChangeArrowheads="1"/>
            </p:cNvSpPr>
            <p:nvPr/>
          </p:nvSpPr>
          <p:spPr bwMode="auto">
            <a:xfrm>
              <a:off x="1697" y="3475"/>
              <a:ext cx="276" cy="2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 i="1">
                  <a:solidFill>
                    <a:srgbClr val="000066"/>
                  </a:solidFill>
                </a:rPr>
                <a:t>k</a:t>
              </a:r>
              <a:endParaRPr kumimoji="1" lang="en-US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458760" name="Arc 8"/>
            <p:cNvSpPr>
              <a:spLocks/>
            </p:cNvSpPr>
            <p:nvPr/>
          </p:nvSpPr>
          <p:spPr bwMode="auto">
            <a:xfrm flipH="1">
              <a:off x="3833" y="3824"/>
              <a:ext cx="139" cy="116"/>
            </a:xfrm>
            <a:custGeom>
              <a:avLst/>
              <a:gdLst>
                <a:gd name="G0" fmla="+- 0 0 0"/>
                <a:gd name="G1" fmla="+- 17942 0 0"/>
                <a:gd name="G2" fmla="+- 21600 0 0"/>
                <a:gd name="T0" fmla="*/ 12027 w 21600"/>
                <a:gd name="T1" fmla="*/ 0 h 17942"/>
                <a:gd name="T2" fmla="*/ 21600 w 21600"/>
                <a:gd name="T3" fmla="*/ 17942 h 17942"/>
                <a:gd name="T4" fmla="*/ 0 w 21600"/>
                <a:gd name="T5" fmla="*/ 17942 h 17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942" fill="none" extrusionOk="0">
                  <a:moveTo>
                    <a:pt x="12026" y="0"/>
                  </a:moveTo>
                  <a:cubicBezTo>
                    <a:pt x="18009" y="4010"/>
                    <a:pt x="21600" y="10739"/>
                    <a:pt x="21600" y="17942"/>
                  </a:cubicBezTo>
                </a:path>
                <a:path w="21600" h="17942" stroke="0" extrusionOk="0">
                  <a:moveTo>
                    <a:pt x="12026" y="0"/>
                  </a:moveTo>
                  <a:cubicBezTo>
                    <a:pt x="18009" y="4010"/>
                    <a:pt x="21600" y="10739"/>
                    <a:pt x="21600" y="17942"/>
                  </a:cubicBezTo>
                  <a:lnTo>
                    <a:pt x="0" y="17942"/>
                  </a:lnTo>
                  <a:close/>
                </a:path>
              </a:pathLst>
            </a:custGeom>
            <a:no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8761" name="Rectangle 9"/>
            <p:cNvSpPr>
              <a:spLocks noChangeArrowheads="1"/>
            </p:cNvSpPr>
            <p:nvPr/>
          </p:nvSpPr>
          <p:spPr bwMode="auto">
            <a:xfrm>
              <a:off x="3651" y="3702"/>
              <a:ext cx="368" cy="31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 i="1">
                  <a:solidFill>
                    <a:srgbClr val="000066"/>
                  </a:solidFill>
                  <a:sym typeface="Symbol" pitchFamily="18" charset="2"/>
                </a:rPr>
                <a:t></a:t>
              </a:r>
              <a:endParaRPr kumimoji="1" lang="en-US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458762" name="Rectangle 10"/>
            <p:cNvSpPr>
              <a:spLocks noChangeArrowheads="1"/>
            </p:cNvSpPr>
            <p:nvPr/>
          </p:nvSpPr>
          <p:spPr bwMode="auto">
            <a:xfrm rot="1854593">
              <a:off x="3069" y="2937"/>
              <a:ext cx="321" cy="418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zh-CN" altLang="zh-CN" sz="2400">
                <a:solidFill>
                  <a:srgbClr val="FF0000"/>
                </a:solidFill>
              </a:endParaRPr>
            </a:p>
          </p:txBody>
        </p:sp>
        <p:sp>
          <p:nvSpPr>
            <p:cNvPr id="458763" name="Line 11"/>
            <p:cNvSpPr>
              <a:spLocks noChangeShapeType="1"/>
            </p:cNvSpPr>
            <p:nvPr/>
          </p:nvSpPr>
          <p:spPr bwMode="auto">
            <a:xfrm>
              <a:off x="2336" y="2553"/>
              <a:ext cx="776" cy="468"/>
            </a:xfrm>
            <a:prstGeom prst="line">
              <a:avLst/>
            </a:prstGeom>
            <a:noFill/>
            <a:ln w="19050">
              <a:solidFill>
                <a:srgbClr val="0033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8764" name="Line 12"/>
            <p:cNvSpPr>
              <a:spLocks noChangeShapeType="1"/>
            </p:cNvSpPr>
            <p:nvPr/>
          </p:nvSpPr>
          <p:spPr bwMode="auto">
            <a:xfrm>
              <a:off x="1890" y="2755"/>
              <a:ext cx="0" cy="457"/>
            </a:xfrm>
            <a:prstGeom prst="line">
              <a:avLst/>
            </a:prstGeom>
            <a:noFill/>
            <a:ln w="19050">
              <a:solidFill>
                <a:srgbClr val="0033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8765" name="Line 13"/>
            <p:cNvSpPr>
              <a:spLocks noChangeShapeType="1"/>
            </p:cNvSpPr>
            <p:nvPr/>
          </p:nvSpPr>
          <p:spPr bwMode="auto">
            <a:xfrm>
              <a:off x="1701" y="3940"/>
              <a:ext cx="2512" cy="1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8766" name="Oval 14"/>
            <p:cNvSpPr>
              <a:spLocks noChangeArrowheads="1"/>
            </p:cNvSpPr>
            <p:nvPr/>
          </p:nvSpPr>
          <p:spPr bwMode="auto">
            <a:xfrm>
              <a:off x="1890" y="2490"/>
              <a:ext cx="548" cy="548"/>
            </a:xfrm>
            <a:prstGeom prst="ellipse">
              <a:avLst/>
            </a:prstGeom>
            <a:noFill/>
            <a:ln w="19050">
              <a:solidFill>
                <a:srgbClr val="0033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sz="2400">
                <a:solidFill>
                  <a:srgbClr val="993366"/>
                </a:solidFill>
                <a:latin typeface="Arial" charset="0"/>
              </a:endParaRPr>
            </a:p>
          </p:txBody>
        </p:sp>
        <p:sp>
          <p:nvSpPr>
            <p:cNvPr id="458767" name="Line 15"/>
            <p:cNvSpPr>
              <a:spLocks noChangeShapeType="1"/>
            </p:cNvSpPr>
            <p:nvPr/>
          </p:nvSpPr>
          <p:spPr bwMode="auto">
            <a:xfrm>
              <a:off x="2160" y="2776"/>
              <a:ext cx="182" cy="365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8768" name="Freeform 16"/>
            <p:cNvSpPr>
              <a:spLocks/>
            </p:cNvSpPr>
            <p:nvPr/>
          </p:nvSpPr>
          <p:spPr bwMode="auto">
            <a:xfrm>
              <a:off x="1833" y="3210"/>
              <a:ext cx="198" cy="730"/>
            </a:xfrm>
            <a:custGeom>
              <a:avLst/>
              <a:gdLst/>
              <a:ahLst/>
              <a:cxnLst>
                <a:cxn ang="0">
                  <a:pos x="0" y="576"/>
                </a:cxn>
                <a:cxn ang="0">
                  <a:pos x="144" y="528"/>
                </a:cxn>
                <a:cxn ang="0">
                  <a:pos x="0" y="480"/>
                </a:cxn>
                <a:cxn ang="0">
                  <a:pos x="144" y="432"/>
                </a:cxn>
                <a:cxn ang="0">
                  <a:pos x="0" y="384"/>
                </a:cxn>
                <a:cxn ang="0">
                  <a:pos x="144" y="336"/>
                </a:cxn>
                <a:cxn ang="0">
                  <a:pos x="0" y="288"/>
                </a:cxn>
                <a:cxn ang="0">
                  <a:pos x="144" y="240"/>
                </a:cxn>
                <a:cxn ang="0">
                  <a:pos x="0" y="192"/>
                </a:cxn>
                <a:cxn ang="0">
                  <a:pos x="144" y="144"/>
                </a:cxn>
                <a:cxn ang="0">
                  <a:pos x="0" y="96"/>
                </a:cxn>
                <a:cxn ang="0">
                  <a:pos x="144" y="48"/>
                </a:cxn>
                <a:cxn ang="0">
                  <a:pos x="48" y="0"/>
                </a:cxn>
              </a:cxnLst>
              <a:rect l="0" t="0" r="r" b="b"/>
              <a:pathLst>
                <a:path w="152" h="576">
                  <a:moveTo>
                    <a:pt x="0" y="576"/>
                  </a:moveTo>
                  <a:cubicBezTo>
                    <a:pt x="72" y="560"/>
                    <a:pt x="144" y="544"/>
                    <a:pt x="144" y="528"/>
                  </a:cubicBezTo>
                  <a:cubicBezTo>
                    <a:pt x="144" y="512"/>
                    <a:pt x="0" y="496"/>
                    <a:pt x="0" y="480"/>
                  </a:cubicBezTo>
                  <a:cubicBezTo>
                    <a:pt x="0" y="464"/>
                    <a:pt x="144" y="448"/>
                    <a:pt x="144" y="432"/>
                  </a:cubicBezTo>
                  <a:cubicBezTo>
                    <a:pt x="144" y="416"/>
                    <a:pt x="0" y="400"/>
                    <a:pt x="0" y="384"/>
                  </a:cubicBezTo>
                  <a:cubicBezTo>
                    <a:pt x="0" y="368"/>
                    <a:pt x="144" y="352"/>
                    <a:pt x="144" y="336"/>
                  </a:cubicBezTo>
                  <a:cubicBezTo>
                    <a:pt x="144" y="320"/>
                    <a:pt x="0" y="304"/>
                    <a:pt x="0" y="288"/>
                  </a:cubicBezTo>
                  <a:cubicBezTo>
                    <a:pt x="0" y="272"/>
                    <a:pt x="144" y="256"/>
                    <a:pt x="144" y="240"/>
                  </a:cubicBezTo>
                  <a:cubicBezTo>
                    <a:pt x="144" y="224"/>
                    <a:pt x="0" y="208"/>
                    <a:pt x="0" y="192"/>
                  </a:cubicBezTo>
                  <a:cubicBezTo>
                    <a:pt x="0" y="176"/>
                    <a:pt x="144" y="160"/>
                    <a:pt x="144" y="144"/>
                  </a:cubicBezTo>
                  <a:cubicBezTo>
                    <a:pt x="144" y="128"/>
                    <a:pt x="0" y="112"/>
                    <a:pt x="0" y="96"/>
                  </a:cubicBezTo>
                  <a:cubicBezTo>
                    <a:pt x="0" y="80"/>
                    <a:pt x="136" y="64"/>
                    <a:pt x="144" y="48"/>
                  </a:cubicBezTo>
                  <a:cubicBezTo>
                    <a:pt x="152" y="32"/>
                    <a:pt x="100" y="16"/>
                    <a:pt x="48" y="0"/>
                  </a:cubicBezTo>
                </a:path>
              </a:pathLst>
            </a:custGeom>
            <a:noFill/>
            <a:ln w="19050" cmpd="sng">
              <a:solidFill>
                <a:srgbClr val="0033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8769" name="Line 17"/>
            <p:cNvSpPr>
              <a:spLocks noChangeShapeType="1"/>
            </p:cNvSpPr>
            <p:nvPr/>
          </p:nvSpPr>
          <p:spPr bwMode="auto">
            <a:xfrm flipH="1" flipV="1">
              <a:off x="2164" y="2487"/>
              <a:ext cx="0" cy="297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8770" name="Rectangle 18"/>
            <p:cNvSpPr>
              <a:spLocks noChangeArrowheads="1"/>
            </p:cNvSpPr>
            <p:nvPr/>
          </p:nvSpPr>
          <p:spPr bwMode="auto">
            <a:xfrm>
              <a:off x="2016" y="2522"/>
              <a:ext cx="276" cy="35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 i="1">
                  <a:solidFill>
                    <a:srgbClr val="000066"/>
                  </a:solidFill>
                </a:rPr>
                <a:t>R</a:t>
              </a:r>
              <a:endParaRPr kumimoji="1" lang="en-US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458771" name="Line 19"/>
            <p:cNvSpPr>
              <a:spLocks noChangeShapeType="1"/>
            </p:cNvSpPr>
            <p:nvPr/>
          </p:nvSpPr>
          <p:spPr bwMode="auto">
            <a:xfrm>
              <a:off x="2426" y="2885"/>
              <a:ext cx="1633" cy="1044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round/>
              <a:headEnd/>
              <a:tailEnd type="non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8772" name="Line 20"/>
            <p:cNvSpPr>
              <a:spLocks noChangeShapeType="1"/>
            </p:cNvSpPr>
            <p:nvPr/>
          </p:nvSpPr>
          <p:spPr bwMode="auto">
            <a:xfrm>
              <a:off x="2109" y="3030"/>
              <a:ext cx="0" cy="908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round/>
              <a:headEnd/>
              <a:tailEnd type="non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8773" name="Rectangle 21" descr="深色上对角线"/>
            <p:cNvSpPr>
              <a:spLocks noChangeArrowheads="1"/>
            </p:cNvSpPr>
            <p:nvPr/>
          </p:nvSpPr>
          <p:spPr bwMode="auto">
            <a:xfrm>
              <a:off x="1701" y="3956"/>
              <a:ext cx="2521" cy="54"/>
            </a:xfrm>
            <a:prstGeom prst="rect">
              <a:avLst/>
            </a:prstGeom>
            <a:pattFill prst="dkUpDiag">
              <a:fgClr>
                <a:srgbClr val="993366"/>
              </a:fgClr>
              <a:bgClr>
                <a:schemeClr val="bg1"/>
              </a:bgClr>
            </a:pattFill>
            <a:ln w="19050">
              <a:noFill/>
              <a:miter lim="800000"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8774" name="Text Box 22"/>
            <p:cNvSpPr txBox="1">
              <a:spLocks noChangeArrowheads="1"/>
            </p:cNvSpPr>
            <p:nvPr/>
          </p:nvSpPr>
          <p:spPr bwMode="auto">
            <a:xfrm>
              <a:off x="1564" y="3475"/>
              <a:ext cx="227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3.4 </a:t>
            </a:r>
            <a:r>
              <a:rPr lang="zh-CN" altLang="en-US"/>
              <a:t>刚体定轴转动的功和能</a:t>
            </a:r>
          </a:p>
        </p:txBody>
      </p:sp>
      <p:sp>
        <p:nvSpPr>
          <p:cNvPr id="3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993B-E779-4850-8500-151EC3C7078A}" type="slidenum">
              <a:rPr lang="en-US" altLang="zh-CN"/>
              <a:pPr/>
              <a:t>18</a:t>
            </a:fld>
            <a:endParaRPr lang="en-US" altLang="zh-CN"/>
          </a:p>
        </p:txBody>
      </p:sp>
      <p:grpSp>
        <p:nvGrpSpPr>
          <p:cNvPr id="465924" name="Group 4"/>
          <p:cNvGrpSpPr>
            <a:grpSpLocks/>
          </p:cNvGrpSpPr>
          <p:nvPr/>
        </p:nvGrpSpPr>
        <p:grpSpPr bwMode="auto">
          <a:xfrm>
            <a:off x="4924425" y="1371600"/>
            <a:ext cx="4219575" cy="2808288"/>
            <a:chOff x="1564" y="2251"/>
            <a:chExt cx="2658" cy="1769"/>
          </a:xfrm>
        </p:grpSpPr>
        <p:sp>
          <p:nvSpPr>
            <p:cNvPr id="465925" name="Rectangle 5"/>
            <p:cNvSpPr>
              <a:spLocks noChangeArrowheads="1"/>
            </p:cNvSpPr>
            <p:nvPr/>
          </p:nvSpPr>
          <p:spPr bwMode="auto">
            <a:xfrm>
              <a:off x="2119" y="2251"/>
              <a:ext cx="412" cy="35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 i="1">
                  <a:solidFill>
                    <a:srgbClr val="000066"/>
                  </a:solidFill>
                </a:rPr>
                <a:t>M</a:t>
              </a:r>
              <a:endParaRPr kumimoji="1" lang="en-US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465926" name="Rectangle 6"/>
            <p:cNvSpPr>
              <a:spLocks noChangeArrowheads="1"/>
            </p:cNvSpPr>
            <p:nvPr/>
          </p:nvSpPr>
          <p:spPr bwMode="auto">
            <a:xfrm>
              <a:off x="3334" y="2749"/>
              <a:ext cx="276" cy="35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 i="1">
                  <a:solidFill>
                    <a:srgbClr val="FF0000"/>
                  </a:solidFill>
                </a:rPr>
                <a:t>m</a:t>
              </a:r>
              <a:endParaRPr kumimoji="1" lang="en-US" altLang="zh-CN" sz="2400">
                <a:solidFill>
                  <a:srgbClr val="FF0000"/>
                </a:solidFill>
              </a:endParaRPr>
            </a:p>
          </p:txBody>
        </p:sp>
        <p:sp>
          <p:nvSpPr>
            <p:cNvPr id="465927" name="Rectangle 7"/>
            <p:cNvSpPr>
              <a:spLocks noChangeArrowheads="1"/>
            </p:cNvSpPr>
            <p:nvPr/>
          </p:nvSpPr>
          <p:spPr bwMode="auto">
            <a:xfrm>
              <a:off x="1697" y="3475"/>
              <a:ext cx="276" cy="2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 i="1">
                  <a:solidFill>
                    <a:srgbClr val="000066"/>
                  </a:solidFill>
                </a:rPr>
                <a:t>k</a:t>
              </a:r>
              <a:endParaRPr kumimoji="1" lang="en-US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465928" name="Arc 8"/>
            <p:cNvSpPr>
              <a:spLocks/>
            </p:cNvSpPr>
            <p:nvPr/>
          </p:nvSpPr>
          <p:spPr bwMode="auto">
            <a:xfrm flipH="1">
              <a:off x="3833" y="3824"/>
              <a:ext cx="139" cy="116"/>
            </a:xfrm>
            <a:custGeom>
              <a:avLst/>
              <a:gdLst>
                <a:gd name="G0" fmla="+- 0 0 0"/>
                <a:gd name="G1" fmla="+- 17942 0 0"/>
                <a:gd name="G2" fmla="+- 21600 0 0"/>
                <a:gd name="T0" fmla="*/ 12027 w 21600"/>
                <a:gd name="T1" fmla="*/ 0 h 17942"/>
                <a:gd name="T2" fmla="*/ 21600 w 21600"/>
                <a:gd name="T3" fmla="*/ 17942 h 17942"/>
                <a:gd name="T4" fmla="*/ 0 w 21600"/>
                <a:gd name="T5" fmla="*/ 17942 h 17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942" fill="none" extrusionOk="0">
                  <a:moveTo>
                    <a:pt x="12026" y="0"/>
                  </a:moveTo>
                  <a:cubicBezTo>
                    <a:pt x="18009" y="4010"/>
                    <a:pt x="21600" y="10739"/>
                    <a:pt x="21600" y="17942"/>
                  </a:cubicBezTo>
                </a:path>
                <a:path w="21600" h="17942" stroke="0" extrusionOk="0">
                  <a:moveTo>
                    <a:pt x="12026" y="0"/>
                  </a:moveTo>
                  <a:cubicBezTo>
                    <a:pt x="18009" y="4010"/>
                    <a:pt x="21600" y="10739"/>
                    <a:pt x="21600" y="17942"/>
                  </a:cubicBezTo>
                  <a:lnTo>
                    <a:pt x="0" y="17942"/>
                  </a:lnTo>
                  <a:close/>
                </a:path>
              </a:pathLst>
            </a:custGeom>
            <a:no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5929" name="Rectangle 9"/>
            <p:cNvSpPr>
              <a:spLocks noChangeArrowheads="1"/>
            </p:cNvSpPr>
            <p:nvPr/>
          </p:nvSpPr>
          <p:spPr bwMode="auto">
            <a:xfrm>
              <a:off x="3651" y="3702"/>
              <a:ext cx="368" cy="31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 i="1">
                  <a:solidFill>
                    <a:srgbClr val="000066"/>
                  </a:solidFill>
                  <a:sym typeface="Symbol" pitchFamily="18" charset="2"/>
                </a:rPr>
                <a:t></a:t>
              </a:r>
              <a:endParaRPr kumimoji="1" lang="en-US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465930" name="Rectangle 10"/>
            <p:cNvSpPr>
              <a:spLocks noChangeArrowheads="1"/>
            </p:cNvSpPr>
            <p:nvPr/>
          </p:nvSpPr>
          <p:spPr bwMode="auto">
            <a:xfrm rot="1854593">
              <a:off x="3069" y="2937"/>
              <a:ext cx="321" cy="418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zh-CN" altLang="zh-CN" sz="2400">
                <a:solidFill>
                  <a:srgbClr val="FF0000"/>
                </a:solidFill>
              </a:endParaRPr>
            </a:p>
          </p:txBody>
        </p:sp>
        <p:sp>
          <p:nvSpPr>
            <p:cNvPr id="465931" name="Line 11"/>
            <p:cNvSpPr>
              <a:spLocks noChangeShapeType="1"/>
            </p:cNvSpPr>
            <p:nvPr/>
          </p:nvSpPr>
          <p:spPr bwMode="auto">
            <a:xfrm>
              <a:off x="2336" y="2553"/>
              <a:ext cx="776" cy="468"/>
            </a:xfrm>
            <a:prstGeom prst="line">
              <a:avLst/>
            </a:prstGeom>
            <a:noFill/>
            <a:ln w="19050">
              <a:solidFill>
                <a:srgbClr val="0033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5932" name="Line 12"/>
            <p:cNvSpPr>
              <a:spLocks noChangeShapeType="1"/>
            </p:cNvSpPr>
            <p:nvPr/>
          </p:nvSpPr>
          <p:spPr bwMode="auto">
            <a:xfrm>
              <a:off x="1890" y="2755"/>
              <a:ext cx="0" cy="457"/>
            </a:xfrm>
            <a:prstGeom prst="line">
              <a:avLst/>
            </a:prstGeom>
            <a:noFill/>
            <a:ln w="19050">
              <a:solidFill>
                <a:srgbClr val="0033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5933" name="Line 13"/>
            <p:cNvSpPr>
              <a:spLocks noChangeShapeType="1"/>
            </p:cNvSpPr>
            <p:nvPr/>
          </p:nvSpPr>
          <p:spPr bwMode="auto">
            <a:xfrm>
              <a:off x="1701" y="3940"/>
              <a:ext cx="2512" cy="1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5934" name="Oval 14"/>
            <p:cNvSpPr>
              <a:spLocks noChangeArrowheads="1"/>
            </p:cNvSpPr>
            <p:nvPr/>
          </p:nvSpPr>
          <p:spPr bwMode="auto">
            <a:xfrm>
              <a:off x="1890" y="2490"/>
              <a:ext cx="548" cy="548"/>
            </a:xfrm>
            <a:prstGeom prst="ellipse">
              <a:avLst/>
            </a:prstGeom>
            <a:noFill/>
            <a:ln w="19050">
              <a:solidFill>
                <a:srgbClr val="0033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sz="2400">
                <a:solidFill>
                  <a:srgbClr val="993366"/>
                </a:solidFill>
                <a:latin typeface="Arial" charset="0"/>
              </a:endParaRPr>
            </a:p>
          </p:txBody>
        </p:sp>
        <p:sp>
          <p:nvSpPr>
            <p:cNvPr id="465935" name="Line 15"/>
            <p:cNvSpPr>
              <a:spLocks noChangeShapeType="1"/>
            </p:cNvSpPr>
            <p:nvPr/>
          </p:nvSpPr>
          <p:spPr bwMode="auto">
            <a:xfrm>
              <a:off x="2160" y="2776"/>
              <a:ext cx="182" cy="365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5936" name="Freeform 16"/>
            <p:cNvSpPr>
              <a:spLocks/>
            </p:cNvSpPr>
            <p:nvPr/>
          </p:nvSpPr>
          <p:spPr bwMode="auto">
            <a:xfrm>
              <a:off x="1833" y="3210"/>
              <a:ext cx="198" cy="730"/>
            </a:xfrm>
            <a:custGeom>
              <a:avLst/>
              <a:gdLst/>
              <a:ahLst/>
              <a:cxnLst>
                <a:cxn ang="0">
                  <a:pos x="0" y="576"/>
                </a:cxn>
                <a:cxn ang="0">
                  <a:pos x="144" y="528"/>
                </a:cxn>
                <a:cxn ang="0">
                  <a:pos x="0" y="480"/>
                </a:cxn>
                <a:cxn ang="0">
                  <a:pos x="144" y="432"/>
                </a:cxn>
                <a:cxn ang="0">
                  <a:pos x="0" y="384"/>
                </a:cxn>
                <a:cxn ang="0">
                  <a:pos x="144" y="336"/>
                </a:cxn>
                <a:cxn ang="0">
                  <a:pos x="0" y="288"/>
                </a:cxn>
                <a:cxn ang="0">
                  <a:pos x="144" y="240"/>
                </a:cxn>
                <a:cxn ang="0">
                  <a:pos x="0" y="192"/>
                </a:cxn>
                <a:cxn ang="0">
                  <a:pos x="144" y="144"/>
                </a:cxn>
                <a:cxn ang="0">
                  <a:pos x="0" y="96"/>
                </a:cxn>
                <a:cxn ang="0">
                  <a:pos x="144" y="48"/>
                </a:cxn>
                <a:cxn ang="0">
                  <a:pos x="48" y="0"/>
                </a:cxn>
              </a:cxnLst>
              <a:rect l="0" t="0" r="r" b="b"/>
              <a:pathLst>
                <a:path w="152" h="576">
                  <a:moveTo>
                    <a:pt x="0" y="576"/>
                  </a:moveTo>
                  <a:cubicBezTo>
                    <a:pt x="72" y="560"/>
                    <a:pt x="144" y="544"/>
                    <a:pt x="144" y="528"/>
                  </a:cubicBezTo>
                  <a:cubicBezTo>
                    <a:pt x="144" y="512"/>
                    <a:pt x="0" y="496"/>
                    <a:pt x="0" y="480"/>
                  </a:cubicBezTo>
                  <a:cubicBezTo>
                    <a:pt x="0" y="464"/>
                    <a:pt x="144" y="448"/>
                    <a:pt x="144" y="432"/>
                  </a:cubicBezTo>
                  <a:cubicBezTo>
                    <a:pt x="144" y="416"/>
                    <a:pt x="0" y="400"/>
                    <a:pt x="0" y="384"/>
                  </a:cubicBezTo>
                  <a:cubicBezTo>
                    <a:pt x="0" y="368"/>
                    <a:pt x="144" y="352"/>
                    <a:pt x="144" y="336"/>
                  </a:cubicBezTo>
                  <a:cubicBezTo>
                    <a:pt x="144" y="320"/>
                    <a:pt x="0" y="304"/>
                    <a:pt x="0" y="288"/>
                  </a:cubicBezTo>
                  <a:cubicBezTo>
                    <a:pt x="0" y="272"/>
                    <a:pt x="144" y="256"/>
                    <a:pt x="144" y="240"/>
                  </a:cubicBezTo>
                  <a:cubicBezTo>
                    <a:pt x="144" y="224"/>
                    <a:pt x="0" y="208"/>
                    <a:pt x="0" y="192"/>
                  </a:cubicBezTo>
                  <a:cubicBezTo>
                    <a:pt x="0" y="176"/>
                    <a:pt x="144" y="160"/>
                    <a:pt x="144" y="144"/>
                  </a:cubicBezTo>
                  <a:cubicBezTo>
                    <a:pt x="144" y="128"/>
                    <a:pt x="0" y="112"/>
                    <a:pt x="0" y="96"/>
                  </a:cubicBezTo>
                  <a:cubicBezTo>
                    <a:pt x="0" y="80"/>
                    <a:pt x="136" y="64"/>
                    <a:pt x="144" y="48"/>
                  </a:cubicBezTo>
                  <a:cubicBezTo>
                    <a:pt x="152" y="32"/>
                    <a:pt x="100" y="16"/>
                    <a:pt x="48" y="0"/>
                  </a:cubicBezTo>
                </a:path>
              </a:pathLst>
            </a:custGeom>
            <a:noFill/>
            <a:ln w="19050" cmpd="sng">
              <a:solidFill>
                <a:srgbClr val="0033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5937" name="Line 17"/>
            <p:cNvSpPr>
              <a:spLocks noChangeShapeType="1"/>
            </p:cNvSpPr>
            <p:nvPr/>
          </p:nvSpPr>
          <p:spPr bwMode="auto">
            <a:xfrm flipH="1" flipV="1">
              <a:off x="2164" y="2487"/>
              <a:ext cx="0" cy="297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5938" name="Rectangle 18"/>
            <p:cNvSpPr>
              <a:spLocks noChangeArrowheads="1"/>
            </p:cNvSpPr>
            <p:nvPr/>
          </p:nvSpPr>
          <p:spPr bwMode="auto">
            <a:xfrm>
              <a:off x="2016" y="2522"/>
              <a:ext cx="276" cy="35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 i="1">
                  <a:solidFill>
                    <a:srgbClr val="000066"/>
                  </a:solidFill>
                </a:rPr>
                <a:t>R</a:t>
              </a:r>
              <a:endParaRPr kumimoji="1" lang="en-US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465939" name="Line 19"/>
            <p:cNvSpPr>
              <a:spLocks noChangeShapeType="1"/>
            </p:cNvSpPr>
            <p:nvPr/>
          </p:nvSpPr>
          <p:spPr bwMode="auto">
            <a:xfrm>
              <a:off x="2426" y="2885"/>
              <a:ext cx="1633" cy="1044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round/>
              <a:headEnd/>
              <a:tailEnd type="non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5940" name="Line 20"/>
            <p:cNvSpPr>
              <a:spLocks noChangeShapeType="1"/>
            </p:cNvSpPr>
            <p:nvPr/>
          </p:nvSpPr>
          <p:spPr bwMode="auto">
            <a:xfrm>
              <a:off x="2109" y="3030"/>
              <a:ext cx="0" cy="908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round/>
              <a:headEnd/>
              <a:tailEnd type="non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5941" name="Rectangle 21" descr="深色上对角线"/>
            <p:cNvSpPr>
              <a:spLocks noChangeArrowheads="1"/>
            </p:cNvSpPr>
            <p:nvPr/>
          </p:nvSpPr>
          <p:spPr bwMode="auto">
            <a:xfrm>
              <a:off x="1701" y="3956"/>
              <a:ext cx="2521" cy="54"/>
            </a:xfrm>
            <a:prstGeom prst="rect">
              <a:avLst/>
            </a:prstGeom>
            <a:pattFill prst="dkUpDiag">
              <a:fgClr>
                <a:srgbClr val="993366"/>
              </a:fgClr>
              <a:bgClr>
                <a:schemeClr val="bg1"/>
              </a:bgClr>
            </a:pattFill>
            <a:ln w="19050">
              <a:noFill/>
              <a:miter lim="800000"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5942" name="Text Box 22"/>
            <p:cNvSpPr txBox="1">
              <a:spLocks noChangeArrowheads="1"/>
            </p:cNvSpPr>
            <p:nvPr/>
          </p:nvSpPr>
          <p:spPr bwMode="auto">
            <a:xfrm>
              <a:off x="1564" y="3475"/>
              <a:ext cx="227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</a:p>
          </p:txBody>
        </p:sp>
      </p:grpSp>
      <p:sp>
        <p:nvSpPr>
          <p:cNvPr id="465943" name="Rectangle 23"/>
          <p:cNvSpPr>
            <a:spLocks noChangeArrowheads="1"/>
          </p:cNvSpPr>
          <p:nvPr/>
        </p:nvSpPr>
        <p:spPr bwMode="auto">
          <a:xfrm>
            <a:off x="266581" y="1138535"/>
            <a:ext cx="8002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tabLst>
                <a:tab pos="1485900" algn="l"/>
              </a:tabLst>
            </a:pPr>
            <a:r>
              <a:rPr kumimoji="1" lang="zh-CN" altLang="en-US" sz="2400" dirty="0"/>
              <a:t>解：</a:t>
            </a:r>
          </a:p>
        </p:txBody>
      </p:sp>
      <p:graphicFrame>
        <p:nvGraphicFramePr>
          <p:cNvPr id="465947" name="Object 27"/>
          <p:cNvGraphicFramePr>
            <a:graphicFrameLocks noChangeAspect="1"/>
          </p:cNvGraphicFramePr>
          <p:nvPr/>
        </p:nvGraphicFramePr>
        <p:xfrm>
          <a:off x="914400" y="1371600"/>
          <a:ext cx="3933825" cy="159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628720" imgH="1066680" progId="Equation.3">
                  <p:embed/>
                </p:oleObj>
              </mc:Choice>
              <mc:Fallback>
                <p:oleObj name="公式" r:id="rId2" imgW="2628720" imgH="1066680" progId="Equation.3">
                  <p:embed/>
                  <p:pic>
                    <p:nvPicPr>
                      <p:cNvPr id="465947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371600"/>
                        <a:ext cx="3933825" cy="1595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5946" name="Object 26"/>
          <p:cNvGraphicFramePr>
            <a:graphicFrameLocks noChangeAspect="1"/>
          </p:cNvGraphicFramePr>
          <p:nvPr/>
        </p:nvGraphicFramePr>
        <p:xfrm>
          <a:off x="990600" y="3048000"/>
          <a:ext cx="3656013" cy="130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412720" imgH="863280" progId="Equation.3">
                  <p:embed/>
                </p:oleObj>
              </mc:Choice>
              <mc:Fallback>
                <p:oleObj name="公式" r:id="rId4" imgW="2412720" imgH="863280" progId="Equation.3">
                  <p:embed/>
                  <p:pic>
                    <p:nvPicPr>
                      <p:cNvPr id="465946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048000"/>
                        <a:ext cx="3656013" cy="1303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5945" name="Object 25"/>
          <p:cNvGraphicFramePr>
            <a:graphicFrameLocks noChangeAspect="1"/>
          </p:cNvGraphicFramePr>
          <p:nvPr/>
        </p:nvGraphicFramePr>
        <p:xfrm>
          <a:off x="1144588" y="4610100"/>
          <a:ext cx="4716462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3149280" imgH="495000" progId="Equation.3">
                  <p:embed/>
                </p:oleObj>
              </mc:Choice>
              <mc:Fallback>
                <p:oleObj name="公式" r:id="rId6" imgW="3149280" imgH="495000" progId="Equation.3">
                  <p:embed/>
                  <p:pic>
                    <p:nvPicPr>
                      <p:cNvPr id="465945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588" y="4610100"/>
                        <a:ext cx="4716462" cy="746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5944" name="Object 24"/>
          <p:cNvGraphicFramePr>
            <a:graphicFrameLocks noChangeAspect="1"/>
          </p:cNvGraphicFramePr>
          <p:nvPr/>
        </p:nvGraphicFramePr>
        <p:xfrm>
          <a:off x="1295400" y="5638800"/>
          <a:ext cx="2874963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942920" imgH="393480" progId="Equation.3">
                  <p:embed/>
                </p:oleObj>
              </mc:Choice>
              <mc:Fallback>
                <p:oleObj name="公式" r:id="rId8" imgW="1942920" imgH="393480" progId="Equation.3">
                  <p:embed/>
                  <p:pic>
                    <p:nvPicPr>
                      <p:cNvPr id="465944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638800"/>
                        <a:ext cx="2874963" cy="588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5948" name="Rectangle 28"/>
          <p:cNvSpPr>
            <a:spLocks noChangeArrowheads="1"/>
          </p:cNvSpPr>
          <p:nvPr/>
        </p:nvSpPr>
        <p:spPr bwMode="auto">
          <a:xfrm>
            <a:off x="304800" y="1524000"/>
            <a:ext cx="819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000"/>
              <a:t>（</a:t>
            </a:r>
            <a:r>
              <a:rPr lang="en-US" altLang="zh-CN" sz="2000"/>
              <a:t>1</a:t>
            </a:r>
            <a:r>
              <a:rPr lang="zh-CN" altLang="en-US" sz="2000"/>
              <a:t>）</a:t>
            </a:r>
          </a:p>
        </p:txBody>
      </p:sp>
      <p:sp>
        <p:nvSpPr>
          <p:cNvPr id="465949" name="Rectangle 29"/>
          <p:cNvSpPr>
            <a:spLocks noChangeArrowheads="1"/>
          </p:cNvSpPr>
          <p:nvPr/>
        </p:nvSpPr>
        <p:spPr bwMode="auto">
          <a:xfrm>
            <a:off x="0" y="29543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65952" name="Rectangle 32"/>
          <p:cNvSpPr>
            <a:spLocks noChangeArrowheads="1"/>
          </p:cNvSpPr>
          <p:nvPr/>
        </p:nvSpPr>
        <p:spPr bwMode="auto">
          <a:xfrm>
            <a:off x="304800" y="4800600"/>
            <a:ext cx="819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000"/>
              <a:t>（</a:t>
            </a:r>
            <a:r>
              <a:rPr lang="en-US" altLang="zh-CN" sz="2000"/>
              <a:t>2</a:t>
            </a:r>
            <a:r>
              <a:rPr lang="zh-CN" altLang="en-US" sz="2000"/>
              <a:t>）</a:t>
            </a:r>
          </a:p>
        </p:txBody>
      </p:sp>
      <p:sp>
        <p:nvSpPr>
          <p:cNvPr id="465953" name="Rectangle 33"/>
          <p:cNvSpPr>
            <a:spLocks noChangeArrowheads="1"/>
          </p:cNvSpPr>
          <p:nvPr/>
        </p:nvSpPr>
        <p:spPr bwMode="auto">
          <a:xfrm>
            <a:off x="304800" y="5734844"/>
            <a:ext cx="819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3.4 </a:t>
            </a:r>
            <a:r>
              <a:rPr lang="zh-CN" altLang="en-US"/>
              <a:t>刚体定轴转动的功和能</a:t>
            </a:r>
          </a:p>
        </p:txBody>
      </p:sp>
      <p:sp>
        <p:nvSpPr>
          <p:cNvPr id="2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538B6-7FF9-4338-BC9A-8E80B3E87724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460803" name="Text Box 3"/>
          <p:cNvSpPr txBox="1">
            <a:spLocks noChangeArrowheads="1"/>
          </p:cNvSpPr>
          <p:nvPr/>
        </p:nvSpPr>
        <p:spPr bwMode="auto">
          <a:xfrm>
            <a:off x="381000" y="1120775"/>
            <a:ext cx="8534400" cy="169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400" dirty="0"/>
              <a:t>例</a:t>
            </a:r>
            <a:r>
              <a:rPr kumimoji="1" lang="en-US" altLang="zh-CN" sz="2400" dirty="0"/>
              <a:t>3.14   </a:t>
            </a:r>
            <a:r>
              <a:rPr kumimoji="1" lang="zh-CN" altLang="en-US" sz="2400" dirty="0"/>
              <a:t>质量为</a:t>
            </a:r>
            <a:r>
              <a:rPr kumimoji="1" lang="en-US" altLang="zh-CN" sz="2400" i="1" dirty="0"/>
              <a:t>m</a:t>
            </a:r>
            <a:r>
              <a:rPr kumimoji="1" lang="en-US" altLang="zh-CN" sz="2400" baseline="-25000" dirty="0"/>
              <a:t>0</a:t>
            </a:r>
            <a:r>
              <a:rPr kumimoji="1" lang="en-US" altLang="zh-CN" sz="2400" i="1" dirty="0"/>
              <a:t> </a:t>
            </a:r>
            <a:r>
              <a:rPr kumimoji="1" lang="zh-CN" altLang="en-US" sz="2400" dirty="0"/>
              <a:t>，长为</a:t>
            </a:r>
            <a:r>
              <a:rPr kumimoji="1" lang="en-US" altLang="zh-CN" sz="2400" dirty="0"/>
              <a:t>2</a:t>
            </a:r>
            <a:r>
              <a:rPr kumimoji="1" lang="en-US" altLang="zh-CN" sz="2400" i="1" dirty="0"/>
              <a:t>l </a:t>
            </a:r>
            <a:r>
              <a:rPr kumimoji="1" lang="zh-CN" altLang="en-US" sz="2400" dirty="0"/>
              <a:t>的均质细棒，在竖直平面内可绕中心轴转动。开始棒处于水平位置，一质量为</a:t>
            </a:r>
            <a:r>
              <a:rPr kumimoji="1" lang="en-US" altLang="zh-CN" sz="2400" i="1" dirty="0"/>
              <a:t>m</a:t>
            </a:r>
            <a:r>
              <a:rPr kumimoji="1" lang="zh-CN" altLang="en-US" sz="2400" dirty="0"/>
              <a:t>的小球以速度</a:t>
            </a:r>
            <a:r>
              <a:rPr kumimoji="1" lang="en-US" altLang="zh-CN" sz="2400" i="1" dirty="0"/>
              <a:t>u</a:t>
            </a:r>
            <a:r>
              <a:rPr kumimoji="1" lang="zh-CN" altLang="en-US" sz="2400" dirty="0"/>
              <a:t>垂直落到棒的一端上。设为弹性碰撞。求碰后小球的回跳速度</a:t>
            </a:r>
            <a:r>
              <a:rPr kumimoji="1" lang="en-US" altLang="zh-CN" sz="2400" i="1" dirty="0">
                <a:latin typeface="Book Antiqua" pitchFamily="18" charset="0"/>
              </a:rPr>
              <a:t>v</a:t>
            </a:r>
            <a:r>
              <a:rPr kumimoji="1" lang="zh-CN" altLang="en-US" sz="2400" dirty="0"/>
              <a:t>以及棒的角速度。</a:t>
            </a:r>
          </a:p>
        </p:txBody>
      </p:sp>
      <p:grpSp>
        <p:nvGrpSpPr>
          <p:cNvPr id="460804" name="Group 4"/>
          <p:cNvGrpSpPr>
            <a:grpSpLocks/>
          </p:cNvGrpSpPr>
          <p:nvPr/>
        </p:nvGrpSpPr>
        <p:grpSpPr bwMode="auto">
          <a:xfrm>
            <a:off x="5562600" y="2667000"/>
            <a:ext cx="3276600" cy="990600"/>
            <a:chOff x="3408" y="1296"/>
            <a:chExt cx="2064" cy="624"/>
          </a:xfrm>
        </p:grpSpPr>
        <p:sp>
          <p:nvSpPr>
            <p:cNvPr id="460805" name="Rectangle 5"/>
            <p:cNvSpPr>
              <a:spLocks noChangeArrowheads="1"/>
            </p:cNvSpPr>
            <p:nvPr/>
          </p:nvSpPr>
          <p:spPr bwMode="auto">
            <a:xfrm>
              <a:off x="3408" y="1858"/>
              <a:ext cx="2064" cy="62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6699"/>
                </a:gs>
              </a:gsLst>
              <a:lin ang="5400000" scaled="1"/>
            </a:gradFill>
            <a:ln w="9525">
              <a:solidFill>
                <a:srgbClr val="FF66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806" name="Oval 6"/>
            <p:cNvSpPr>
              <a:spLocks noChangeArrowheads="1"/>
            </p:cNvSpPr>
            <p:nvPr/>
          </p:nvSpPr>
          <p:spPr bwMode="auto">
            <a:xfrm>
              <a:off x="5369" y="1296"/>
              <a:ext cx="103" cy="10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66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66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807" name="Line 7"/>
            <p:cNvSpPr>
              <a:spLocks noChangeShapeType="1"/>
            </p:cNvSpPr>
            <p:nvPr/>
          </p:nvSpPr>
          <p:spPr bwMode="auto">
            <a:xfrm>
              <a:off x="5420" y="1421"/>
              <a:ext cx="0" cy="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808" name="Rectangle 8"/>
            <p:cNvSpPr>
              <a:spLocks noChangeArrowheads="1"/>
            </p:cNvSpPr>
            <p:nvPr/>
          </p:nvSpPr>
          <p:spPr bwMode="auto">
            <a:xfrm>
              <a:off x="4337" y="1546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i="1"/>
                <a:t>O</a:t>
              </a:r>
            </a:p>
          </p:txBody>
        </p:sp>
        <p:sp>
          <p:nvSpPr>
            <p:cNvPr id="460809" name="Rectangle 9"/>
            <p:cNvSpPr>
              <a:spLocks noChangeArrowheads="1"/>
            </p:cNvSpPr>
            <p:nvPr/>
          </p:nvSpPr>
          <p:spPr bwMode="auto">
            <a:xfrm>
              <a:off x="5162" y="1402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i="1">
                  <a:ea typeface="幼圆" pitchFamily="49" charset="-122"/>
                </a:rPr>
                <a:t>u</a:t>
              </a:r>
            </a:p>
          </p:txBody>
        </p:sp>
        <p:sp>
          <p:nvSpPr>
            <p:cNvPr id="460810" name="Oval 10"/>
            <p:cNvSpPr>
              <a:spLocks noChangeArrowheads="1"/>
            </p:cNvSpPr>
            <p:nvPr/>
          </p:nvSpPr>
          <p:spPr bwMode="auto">
            <a:xfrm>
              <a:off x="4416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60811" name="Text Box 11"/>
          <p:cNvSpPr txBox="1">
            <a:spLocks noChangeArrowheads="1"/>
          </p:cNvSpPr>
          <p:nvPr/>
        </p:nvSpPr>
        <p:spPr bwMode="auto">
          <a:xfrm>
            <a:off x="381000" y="2909887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解：</a:t>
            </a:r>
          </a:p>
        </p:txBody>
      </p:sp>
      <p:graphicFrame>
        <p:nvGraphicFramePr>
          <p:cNvPr id="460812" name="Object 12"/>
          <p:cNvGraphicFramePr>
            <a:graphicFrameLocks noChangeAspect="1"/>
          </p:cNvGraphicFramePr>
          <p:nvPr/>
        </p:nvGraphicFramePr>
        <p:xfrm>
          <a:off x="1554162" y="3632200"/>
          <a:ext cx="240823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193760" imgH="203040" progId="Equation.3">
                  <p:embed/>
                </p:oleObj>
              </mc:Choice>
              <mc:Fallback>
                <p:oleObj name="公式" r:id="rId2" imgW="1193760" imgH="203040" progId="Equation.3">
                  <p:embed/>
                  <p:pic>
                    <p:nvPicPr>
                      <p:cNvPr id="46081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4162" y="3632200"/>
                        <a:ext cx="2408238" cy="406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accent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13" name="Text Box 13"/>
          <p:cNvSpPr txBox="1">
            <a:spLocks noChangeArrowheads="1"/>
          </p:cNvSpPr>
          <p:nvPr/>
        </p:nvSpPr>
        <p:spPr bwMode="auto">
          <a:xfrm>
            <a:off x="1447800" y="2909887"/>
            <a:ext cx="327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/>
              <a:t>由系统角动量守恒</a:t>
            </a:r>
          </a:p>
        </p:txBody>
      </p:sp>
      <p:sp>
        <p:nvSpPr>
          <p:cNvPr id="460814" name="Text Box 14"/>
          <p:cNvSpPr txBox="1">
            <a:spLocks noChangeArrowheads="1"/>
          </p:cNvSpPr>
          <p:nvPr/>
        </p:nvSpPr>
        <p:spPr bwMode="auto">
          <a:xfrm>
            <a:off x="762000" y="4606131"/>
            <a:ext cx="2667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/>
              <a:t>机械能守恒</a:t>
            </a:r>
          </a:p>
        </p:txBody>
      </p:sp>
      <p:graphicFrame>
        <p:nvGraphicFramePr>
          <p:cNvPr id="460815" name="Object 15"/>
          <p:cNvGraphicFramePr>
            <a:graphicFrameLocks noChangeAspect="1"/>
          </p:cNvGraphicFramePr>
          <p:nvPr/>
        </p:nvGraphicFramePr>
        <p:xfrm>
          <a:off x="3200400" y="4473575"/>
          <a:ext cx="2925763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460160" imgH="393480" progId="Equation.3">
                  <p:embed/>
                </p:oleObj>
              </mc:Choice>
              <mc:Fallback>
                <p:oleObj name="公式" r:id="rId4" imgW="1460160" imgH="393480" progId="Equation.3">
                  <p:embed/>
                  <p:pic>
                    <p:nvPicPr>
                      <p:cNvPr id="46081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473575"/>
                        <a:ext cx="2925763" cy="7842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accent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16" name="Object 16"/>
          <p:cNvGraphicFramePr>
            <a:graphicFrameLocks noChangeAspect="1"/>
          </p:cNvGraphicFramePr>
          <p:nvPr/>
        </p:nvGraphicFramePr>
        <p:xfrm>
          <a:off x="1371600" y="5461000"/>
          <a:ext cx="19621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977760" imgH="431640" progId="Equation.3">
                  <p:embed/>
                </p:oleObj>
              </mc:Choice>
              <mc:Fallback>
                <p:oleObj name="公式" r:id="rId6" imgW="977760" imgH="431640" progId="Equation.3">
                  <p:embed/>
                  <p:pic>
                    <p:nvPicPr>
                      <p:cNvPr id="46081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461000"/>
                        <a:ext cx="1962150" cy="8636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CC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accent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17" name="Object 17"/>
          <p:cNvGraphicFramePr>
            <a:graphicFrameLocks noChangeAspect="1"/>
          </p:cNvGraphicFramePr>
          <p:nvPr/>
        </p:nvGraphicFramePr>
        <p:xfrm>
          <a:off x="4953000" y="5461000"/>
          <a:ext cx="193198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965160" imgH="431640" progId="Equation.3">
                  <p:embed/>
                </p:oleObj>
              </mc:Choice>
              <mc:Fallback>
                <p:oleObj name="公式" r:id="rId8" imgW="965160" imgH="431640" progId="Equation.3">
                  <p:embed/>
                  <p:pic>
                    <p:nvPicPr>
                      <p:cNvPr id="46081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461000"/>
                        <a:ext cx="1931988" cy="8636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CC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accent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08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08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60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0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0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60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500"/>
                                        <p:tgtEl>
                                          <p:spTgt spid="460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0" dur="500"/>
                                        <p:tgtEl>
                                          <p:spTgt spid="460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11" grpId="0" autoUpdateAnimBg="0"/>
      <p:bldP spid="460813" grpId="0" autoUpdateAnimBg="0"/>
      <p:bldP spid="46081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900" dirty="0">
                <a:solidFill>
                  <a:srgbClr val="1F497D"/>
                </a:solidFill>
              </a:rPr>
              <a:t>3.3 </a:t>
            </a:r>
            <a:r>
              <a:rPr lang="zh-CN" altLang="en-US" sz="2900" dirty="0">
                <a:solidFill>
                  <a:srgbClr val="1F497D"/>
                </a:solidFill>
              </a:rPr>
              <a:t>刚体定轴转动的角动量定理和角动量守恒定律</a:t>
            </a:r>
            <a:endParaRPr lang="zh-CN" altLang="en-US" sz="3800" dirty="0"/>
          </a:p>
        </p:txBody>
      </p:sp>
      <p:sp>
        <p:nvSpPr>
          <p:cNvPr id="1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CA09-27D3-4951-B36C-7DF3B5C81691}" type="slidenum">
              <a:rPr lang="en-US" altLang="zh-CN"/>
              <a:pPr/>
              <a:t>2</a:t>
            </a:fld>
            <a:endParaRPr lang="en-US" altLang="zh-CN"/>
          </a:p>
        </p:txBody>
      </p:sp>
      <p:grpSp>
        <p:nvGrpSpPr>
          <p:cNvPr id="440328" name="Group 8"/>
          <p:cNvGrpSpPr>
            <a:grpSpLocks/>
          </p:cNvGrpSpPr>
          <p:nvPr/>
        </p:nvGrpSpPr>
        <p:grpSpPr bwMode="auto">
          <a:xfrm>
            <a:off x="533400" y="1295400"/>
            <a:ext cx="7561263" cy="965200"/>
            <a:chOff x="385" y="799"/>
            <a:chExt cx="4763" cy="608"/>
          </a:xfrm>
        </p:grpSpPr>
        <p:graphicFrame>
          <p:nvGraphicFramePr>
            <p:cNvPr id="440329" name="Object 9"/>
            <p:cNvGraphicFramePr>
              <a:graphicFrameLocks noChangeAspect="1"/>
            </p:cNvGraphicFramePr>
            <p:nvPr/>
          </p:nvGraphicFramePr>
          <p:xfrm>
            <a:off x="3152" y="799"/>
            <a:ext cx="1996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1167893" imgH="355446" progId="Equation.3">
                    <p:embed/>
                  </p:oleObj>
                </mc:Choice>
                <mc:Fallback>
                  <p:oleObj r:id="rId2" imgW="1167893" imgH="355446" progId="Equation.3">
                    <p:embed/>
                    <p:pic>
                      <p:nvPicPr>
                        <p:cNvPr id="440329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2" y="799"/>
                          <a:ext cx="1996" cy="6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330" name="Rectangle 10"/>
            <p:cNvSpPr>
              <a:spLocks noChangeArrowheads="1"/>
            </p:cNvSpPr>
            <p:nvPr/>
          </p:nvSpPr>
          <p:spPr bwMode="auto">
            <a:xfrm>
              <a:off x="385" y="908"/>
              <a:ext cx="25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800"/>
                <a:t>刚体对定轴的角动量定理</a:t>
              </a:r>
            </a:p>
          </p:txBody>
        </p:sp>
      </p:grpSp>
      <p:graphicFrame>
        <p:nvGraphicFramePr>
          <p:cNvPr id="440334" name="Object 14"/>
          <p:cNvGraphicFramePr>
            <a:graphicFrameLocks noChangeAspect="1"/>
          </p:cNvGraphicFramePr>
          <p:nvPr/>
        </p:nvGraphicFramePr>
        <p:xfrm>
          <a:off x="4343400" y="2482056"/>
          <a:ext cx="261461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990360" imgH="215640" progId="Equation.3">
                  <p:embed/>
                </p:oleObj>
              </mc:Choice>
              <mc:Fallback>
                <p:oleObj name="公式" r:id="rId4" imgW="990360" imgH="215640" progId="Equation.3">
                  <p:embed/>
                  <p:pic>
                    <p:nvPicPr>
                      <p:cNvPr id="44033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482056"/>
                        <a:ext cx="2614613" cy="539750"/>
                      </a:xfrm>
                      <a:prstGeom prst="rect">
                        <a:avLst/>
                      </a:prstGeom>
                      <a:solidFill>
                        <a:srgbClr val="CC99FF">
                          <a:alpha val="5000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0336" name="Group 16"/>
          <p:cNvGrpSpPr>
            <a:grpSpLocks/>
          </p:cNvGrpSpPr>
          <p:nvPr/>
        </p:nvGrpSpPr>
        <p:grpSpPr bwMode="auto">
          <a:xfrm>
            <a:off x="1143000" y="2449512"/>
            <a:ext cx="2555875" cy="604838"/>
            <a:chOff x="385" y="1570"/>
            <a:chExt cx="1610" cy="381"/>
          </a:xfrm>
        </p:grpSpPr>
        <p:graphicFrame>
          <p:nvGraphicFramePr>
            <p:cNvPr id="440337" name="Object 17"/>
            <p:cNvGraphicFramePr>
              <a:graphicFrameLocks noChangeAspect="1"/>
            </p:cNvGraphicFramePr>
            <p:nvPr/>
          </p:nvGraphicFramePr>
          <p:xfrm>
            <a:off x="748" y="1570"/>
            <a:ext cx="862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494870" imgH="215713" progId="Equation.3">
                    <p:embed/>
                  </p:oleObj>
                </mc:Choice>
                <mc:Fallback>
                  <p:oleObj r:id="rId6" imgW="494870" imgH="215713" progId="Equation.3">
                    <p:embed/>
                    <p:pic>
                      <p:nvPicPr>
                        <p:cNvPr id="440337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" y="1570"/>
                          <a:ext cx="862" cy="3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338" name="Text Box 18"/>
            <p:cNvSpPr txBox="1">
              <a:spLocks noChangeArrowheads="1"/>
            </p:cNvSpPr>
            <p:nvPr/>
          </p:nvSpPr>
          <p:spPr bwMode="auto">
            <a:xfrm>
              <a:off x="385" y="1570"/>
              <a:ext cx="72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/>
                <a:t>当</a:t>
              </a:r>
            </a:p>
          </p:txBody>
        </p:sp>
        <p:sp>
          <p:nvSpPr>
            <p:cNvPr id="440339" name="Rectangle 19"/>
            <p:cNvSpPr>
              <a:spLocks noChangeArrowheads="1"/>
            </p:cNvSpPr>
            <p:nvPr/>
          </p:nvSpPr>
          <p:spPr bwMode="auto">
            <a:xfrm>
              <a:off x="1655" y="1579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800"/>
                <a:t>时</a:t>
              </a:r>
            </a:p>
          </p:txBody>
        </p:sp>
      </p:grpSp>
      <p:sp>
        <p:nvSpPr>
          <p:cNvPr id="440340" name="Text Box 20"/>
          <p:cNvSpPr txBox="1">
            <a:spLocks noChangeArrowheads="1"/>
          </p:cNvSpPr>
          <p:nvPr/>
        </p:nvSpPr>
        <p:spPr bwMode="auto">
          <a:xfrm>
            <a:off x="533400" y="3243262"/>
            <a:ext cx="6553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CC"/>
                </a:solidFill>
              </a:rPr>
              <a:t>刚体对定轴的角动量守恒定律</a:t>
            </a:r>
            <a:r>
              <a:rPr lang="zh-CN" altLang="en-US" sz="2800"/>
              <a:t>： </a:t>
            </a:r>
          </a:p>
        </p:txBody>
      </p:sp>
      <p:sp>
        <p:nvSpPr>
          <p:cNvPr id="440341" name="Text Box 21"/>
          <p:cNvSpPr txBox="1">
            <a:spLocks noChangeArrowheads="1"/>
          </p:cNvSpPr>
          <p:nvPr/>
        </p:nvSpPr>
        <p:spPr bwMode="auto">
          <a:xfrm>
            <a:off x="990600" y="3951287"/>
            <a:ext cx="7466013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dirty="0"/>
              <a:t>当刚体所受的外力对转轴的力矩之代数和为零时，刚体对该转轴的角动量保持不变。 </a:t>
            </a:r>
          </a:p>
        </p:txBody>
      </p:sp>
      <p:sp>
        <p:nvSpPr>
          <p:cNvPr id="440342" name="Text Box 22"/>
          <p:cNvSpPr txBox="1">
            <a:spLocks noChangeArrowheads="1"/>
          </p:cNvSpPr>
          <p:nvPr/>
        </p:nvSpPr>
        <p:spPr bwMode="auto">
          <a:xfrm>
            <a:off x="533400" y="5257800"/>
            <a:ext cx="7777163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dirty="0"/>
              <a:t>注意：该定律不但适用于刚体，同样也适用于绕定轴转动的任意物体系统。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40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0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0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0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0" grpId="0"/>
      <p:bldP spid="440341" grpId="0"/>
      <p:bldP spid="44034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3.4 </a:t>
            </a:r>
            <a:r>
              <a:rPr lang="zh-CN" altLang="en-US"/>
              <a:t>刚体定轴转动的功和能</a:t>
            </a:r>
          </a:p>
        </p:txBody>
      </p:sp>
      <p:sp>
        <p:nvSpPr>
          <p:cNvPr id="2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C4CE8-77E5-4E5C-8C26-26326056B50B}" type="slidenum">
              <a:rPr lang="en-US" altLang="zh-CN"/>
              <a:pPr/>
              <a:t>20</a:t>
            </a:fld>
            <a:endParaRPr lang="en-US" altLang="zh-CN"/>
          </a:p>
        </p:txBody>
      </p:sp>
      <p:grpSp>
        <p:nvGrpSpPr>
          <p:cNvPr id="459779" name="Group 3"/>
          <p:cNvGrpSpPr>
            <a:grpSpLocks/>
          </p:cNvGrpSpPr>
          <p:nvPr/>
        </p:nvGrpSpPr>
        <p:grpSpPr bwMode="auto">
          <a:xfrm>
            <a:off x="8345499" y="1157288"/>
            <a:ext cx="341313" cy="2195513"/>
            <a:chOff x="5257" y="345"/>
            <a:chExt cx="215" cy="1383"/>
          </a:xfrm>
        </p:grpSpPr>
        <p:sp>
          <p:nvSpPr>
            <p:cNvPr id="459780" name="Line 4"/>
            <p:cNvSpPr>
              <a:spLocks noChangeShapeType="1"/>
            </p:cNvSpPr>
            <p:nvPr/>
          </p:nvSpPr>
          <p:spPr bwMode="auto">
            <a:xfrm flipV="1">
              <a:off x="5472" y="432"/>
              <a:ext cx="0" cy="12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9781" name="Text Box 5"/>
            <p:cNvSpPr txBox="1">
              <a:spLocks noChangeArrowheads="1"/>
            </p:cNvSpPr>
            <p:nvPr/>
          </p:nvSpPr>
          <p:spPr bwMode="auto">
            <a:xfrm>
              <a:off x="5257" y="345"/>
              <a:ext cx="21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800" i="1" dirty="0"/>
                <a:t>y</a:t>
              </a:r>
              <a:endParaRPr kumimoji="1" lang="en-US" altLang="zh-CN" sz="2400" i="1" dirty="0"/>
            </a:p>
          </p:txBody>
        </p:sp>
      </p:grpSp>
      <p:grpSp>
        <p:nvGrpSpPr>
          <p:cNvPr id="459782" name="Group 6"/>
          <p:cNvGrpSpPr>
            <a:grpSpLocks/>
          </p:cNvGrpSpPr>
          <p:nvPr/>
        </p:nvGrpSpPr>
        <p:grpSpPr bwMode="auto">
          <a:xfrm>
            <a:off x="5292725" y="2093913"/>
            <a:ext cx="3276600" cy="990600"/>
            <a:chOff x="3408" y="1296"/>
            <a:chExt cx="2064" cy="624"/>
          </a:xfrm>
        </p:grpSpPr>
        <p:sp>
          <p:nvSpPr>
            <p:cNvPr id="459783" name="Rectangle 7"/>
            <p:cNvSpPr>
              <a:spLocks noChangeArrowheads="1"/>
            </p:cNvSpPr>
            <p:nvPr/>
          </p:nvSpPr>
          <p:spPr bwMode="auto">
            <a:xfrm>
              <a:off x="3408" y="1858"/>
              <a:ext cx="2064" cy="62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6699"/>
                </a:gs>
              </a:gsLst>
              <a:lin ang="5400000" scaled="1"/>
            </a:gradFill>
            <a:ln w="9525">
              <a:solidFill>
                <a:srgbClr val="FF66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9784" name="Oval 8"/>
            <p:cNvSpPr>
              <a:spLocks noChangeArrowheads="1"/>
            </p:cNvSpPr>
            <p:nvPr/>
          </p:nvSpPr>
          <p:spPr bwMode="auto">
            <a:xfrm>
              <a:off x="5369" y="1296"/>
              <a:ext cx="103" cy="10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66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66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9785" name="Line 9"/>
            <p:cNvSpPr>
              <a:spLocks noChangeShapeType="1"/>
            </p:cNvSpPr>
            <p:nvPr/>
          </p:nvSpPr>
          <p:spPr bwMode="auto">
            <a:xfrm>
              <a:off x="5420" y="1421"/>
              <a:ext cx="0" cy="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9786" name="Rectangle 10"/>
            <p:cNvSpPr>
              <a:spLocks noChangeArrowheads="1"/>
            </p:cNvSpPr>
            <p:nvPr/>
          </p:nvSpPr>
          <p:spPr bwMode="auto">
            <a:xfrm>
              <a:off x="4337" y="1546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i="1"/>
                <a:t>O</a:t>
              </a:r>
            </a:p>
          </p:txBody>
        </p:sp>
        <p:sp>
          <p:nvSpPr>
            <p:cNvPr id="459787" name="Rectangle 11"/>
            <p:cNvSpPr>
              <a:spLocks noChangeArrowheads="1"/>
            </p:cNvSpPr>
            <p:nvPr/>
          </p:nvSpPr>
          <p:spPr bwMode="auto">
            <a:xfrm>
              <a:off x="5162" y="1402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i="1">
                  <a:ea typeface="幼圆" pitchFamily="49" charset="-122"/>
                </a:rPr>
                <a:t>u</a:t>
              </a:r>
            </a:p>
          </p:txBody>
        </p:sp>
        <p:sp>
          <p:nvSpPr>
            <p:cNvPr id="459788" name="Oval 12"/>
            <p:cNvSpPr>
              <a:spLocks noChangeArrowheads="1"/>
            </p:cNvSpPr>
            <p:nvPr/>
          </p:nvSpPr>
          <p:spPr bwMode="auto">
            <a:xfrm>
              <a:off x="4416" y="18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59789" name="Text Box 13"/>
          <p:cNvSpPr txBox="1">
            <a:spLocks noChangeArrowheads="1"/>
          </p:cNvSpPr>
          <p:nvPr/>
        </p:nvSpPr>
        <p:spPr bwMode="auto">
          <a:xfrm>
            <a:off x="1143000" y="1219200"/>
            <a:ext cx="26336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800" dirty="0">
                <a:latin typeface="宋体" pitchFamily="2" charset="-122"/>
              </a:rPr>
              <a:t>设碰撞时间为</a:t>
            </a:r>
            <a:r>
              <a:rPr kumimoji="1" lang="zh-CN" altLang="en-US" sz="2800" dirty="0">
                <a:latin typeface="宋体" pitchFamily="2" charset="-122"/>
                <a:sym typeface="Symbol" pitchFamily="18" charset="2"/>
              </a:rPr>
              <a:t></a:t>
            </a:r>
            <a:r>
              <a:rPr kumimoji="1" lang="en-US" altLang="zh-CN" sz="2800" i="1" dirty="0">
                <a:sym typeface="Symbol" pitchFamily="18" charset="2"/>
              </a:rPr>
              <a:t>t</a:t>
            </a:r>
            <a:endParaRPr kumimoji="1" lang="en-US" altLang="zh-CN" sz="2800" i="1" dirty="0"/>
          </a:p>
        </p:txBody>
      </p:sp>
      <p:graphicFrame>
        <p:nvGraphicFramePr>
          <p:cNvPr id="459790" name="Object 14"/>
          <p:cNvGraphicFramePr>
            <a:graphicFrameLocks noChangeAspect="1"/>
          </p:cNvGraphicFramePr>
          <p:nvPr/>
        </p:nvGraphicFramePr>
        <p:xfrm>
          <a:off x="1219200" y="1828800"/>
          <a:ext cx="2860675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155600" imgH="228600" progId="Equation.3">
                  <p:embed/>
                </p:oleObj>
              </mc:Choice>
              <mc:Fallback>
                <p:oleObj name="公式" r:id="rId2" imgW="1155600" imgH="228600" progId="Equation.3">
                  <p:embed/>
                  <p:pic>
                    <p:nvPicPr>
                      <p:cNvPr id="45979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828800"/>
                        <a:ext cx="2860675" cy="566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9791" name="Object 15"/>
          <p:cNvGraphicFramePr>
            <a:graphicFrameLocks noChangeAspect="1"/>
          </p:cNvGraphicFramePr>
          <p:nvPr/>
        </p:nvGraphicFramePr>
        <p:xfrm>
          <a:off x="1295400" y="2590800"/>
          <a:ext cx="2770188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091880" imgH="203040" progId="Equation.3">
                  <p:embed/>
                </p:oleObj>
              </mc:Choice>
              <mc:Fallback>
                <p:oleObj name="公式" r:id="rId4" imgW="1091880" imgH="203040" progId="Equation.3">
                  <p:embed/>
                  <p:pic>
                    <p:nvPicPr>
                      <p:cNvPr id="45979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590800"/>
                        <a:ext cx="2770188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9792" name="Text Box 16"/>
          <p:cNvSpPr txBox="1">
            <a:spLocks noChangeArrowheads="1"/>
          </p:cNvSpPr>
          <p:nvPr/>
        </p:nvSpPr>
        <p:spPr bwMode="auto">
          <a:xfrm>
            <a:off x="1143000" y="3352800"/>
            <a:ext cx="14462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800">
                <a:latin typeface="宋体" pitchFamily="2" charset="-122"/>
              </a:rPr>
              <a:t>消去</a:t>
            </a:r>
            <a:r>
              <a:rPr kumimoji="1" lang="zh-CN" altLang="en-US" sz="2800">
                <a:sym typeface="Symbol" pitchFamily="18" charset="2"/>
              </a:rPr>
              <a:t></a:t>
            </a:r>
            <a:r>
              <a:rPr kumimoji="1" lang="en-US" altLang="zh-CN" sz="2800" i="1">
                <a:sym typeface="Symbol" pitchFamily="18" charset="2"/>
              </a:rPr>
              <a:t>t</a:t>
            </a:r>
          </a:p>
        </p:txBody>
      </p:sp>
      <p:graphicFrame>
        <p:nvGraphicFramePr>
          <p:cNvPr id="459793" name="Object 17"/>
          <p:cNvGraphicFramePr>
            <a:graphicFrameLocks noChangeAspect="1"/>
          </p:cNvGraphicFramePr>
          <p:nvPr/>
        </p:nvGraphicFramePr>
        <p:xfrm>
          <a:off x="3352800" y="3352800"/>
          <a:ext cx="3025775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193760" imgH="203040" progId="Equation.3">
                  <p:embed/>
                </p:oleObj>
              </mc:Choice>
              <mc:Fallback>
                <p:oleObj name="公式" r:id="rId6" imgW="1193760" imgH="203040" progId="Equation.3">
                  <p:embed/>
                  <p:pic>
                    <p:nvPicPr>
                      <p:cNvPr id="45979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352800"/>
                        <a:ext cx="3025775" cy="5127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accent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9794" name="Object 18"/>
          <p:cNvGraphicFramePr>
            <a:graphicFrameLocks noChangeAspect="1"/>
          </p:cNvGraphicFramePr>
          <p:nvPr/>
        </p:nvGraphicFramePr>
        <p:xfrm>
          <a:off x="3352800" y="3962400"/>
          <a:ext cx="3675063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460160" imgH="393480" progId="Equation.3">
                  <p:embed/>
                </p:oleObj>
              </mc:Choice>
              <mc:Fallback>
                <p:oleObj name="公式" r:id="rId8" imgW="1460160" imgH="393480" progId="Equation.3">
                  <p:embed/>
                  <p:pic>
                    <p:nvPicPr>
                      <p:cNvPr id="45979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962400"/>
                        <a:ext cx="3675063" cy="9858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accent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9795" name="Object 19"/>
          <p:cNvGraphicFramePr>
            <a:graphicFrameLocks noChangeAspect="1"/>
          </p:cNvGraphicFramePr>
          <p:nvPr/>
        </p:nvGraphicFramePr>
        <p:xfrm>
          <a:off x="1219200" y="5257800"/>
          <a:ext cx="2449513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977760" imgH="431640" progId="Equation.3">
                  <p:embed/>
                </p:oleObj>
              </mc:Choice>
              <mc:Fallback>
                <p:oleObj name="公式" r:id="rId10" imgW="977760" imgH="431640" progId="Equation.3">
                  <p:embed/>
                  <p:pic>
                    <p:nvPicPr>
                      <p:cNvPr id="45979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257800"/>
                        <a:ext cx="2449513" cy="10779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CC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accent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9796" name="Object 20"/>
          <p:cNvGraphicFramePr>
            <a:graphicFrameLocks noChangeAspect="1"/>
          </p:cNvGraphicFramePr>
          <p:nvPr/>
        </p:nvGraphicFramePr>
        <p:xfrm>
          <a:off x="4953000" y="5181600"/>
          <a:ext cx="2422525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965160" imgH="431640" progId="Equation.3">
                  <p:embed/>
                </p:oleObj>
              </mc:Choice>
              <mc:Fallback>
                <p:oleObj name="公式" r:id="rId12" imgW="965160" imgH="431640" progId="Equation.3">
                  <p:embed/>
                  <p:pic>
                    <p:nvPicPr>
                      <p:cNvPr id="45979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181600"/>
                        <a:ext cx="2422525" cy="10810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CC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accent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9797" name="Text Box 21"/>
          <p:cNvSpPr txBox="1">
            <a:spLocks noChangeArrowheads="1"/>
          </p:cNvSpPr>
          <p:nvPr/>
        </p:nvSpPr>
        <p:spPr bwMode="auto">
          <a:xfrm>
            <a:off x="152400" y="1250156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/>
              <a:t>另解：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97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97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59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9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9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" dur="500"/>
                                        <p:tgtEl>
                                          <p:spTgt spid="459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9" dur="500"/>
                                        <p:tgtEl>
                                          <p:spTgt spid="459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59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597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59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59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0" dur="500"/>
                                        <p:tgtEl>
                                          <p:spTgt spid="459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5" dur="500"/>
                                        <p:tgtEl>
                                          <p:spTgt spid="459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789" grpId="0" autoUpdateAnimBg="0"/>
      <p:bldP spid="459792" grpId="0" autoUpdateAnimBg="0"/>
      <p:bldP spid="459797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3.4 </a:t>
            </a:r>
            <a:r>
              <a:rPr lang="zh-CN" altLang="en-US"/>
              <a:t>刚体定轴转动的功和能</a:t>
            </a:r>
          </a:p>
        </p:txBody>
      </p:sp>
      <p:sp>
        <p:nvSpPr>
          <p:cNvPr id="3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CA21-B2D7-474F-B84F-E9E17B2216C5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461827" name="Text Box 3"/>
          <p:cNvSpPr txBox="1">
            <a:spLocks noChangeArrowheads="1"/>
          </p:cNvSpPr>
          <p:nvPr/>
        </p:nvSpPr>
        <p:spPr bwMode="auto">
          <a:xfrm>
            <a:off x="381000" y="1108075"/>
            <a:ext cx="8351838" cy="1406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dirty="0"/>
              <a:t>例</a:t>
            </a:r>
            <a:r>
              <a:rPr kumimoji="1" lang="en-US" altLang="zh-CN" sz="2400" dirty="0"/>
              <a:t>3.15  </a:t>
            </a:r>
            <a:r>
              <a:rPr kumimoji="1" lang="zh-CN" altLang="en-US" sz="2400" dirty="0"/>
              <a:t>一长为</a:t>
            </a:r>
            <a:r>
              <a:rPr kumimoji="1" lang="en-US" altLang="zh-CN" sz="2400" i="1" dirty="0"/>
              <a:t>l</a:t>
            </a:r>
            <a:r>
              <a:rPr kumimoji="1" lang="zh-CN" altLang="en-US" sz="2400" dirty="0"/>
              <a:t>，质量为</a:t>
            </a:r>
            <a:r>
              <a:rPr kumimoji="1" lang="en-US" altLang="zh-CN" sz="2400" i="1" dirty="0"/>
              <a:t>m</a:t>
            </a:r>
            <a:r>
              <a:rPr kumimoji="1" lang="en-US" altLang="zh-CN" sz="2400" baseline="-25000" dirty="0"/>
              <a:t>0</a:t>
            </a:r>
            <a:r>
              <a:rPr kumimoji="1" lang="zh-CN" altLang="en-US" sz="2400" dirty="0"/>
              <a:t>的杆可绕支点</a:t>
            </a:r>
            <a:r>
              <a:rPr kumimoji="1" lang="en-US" altLang="zh-CN" sz="2400" i="1" dirty="0"/>
              <a:t>O</a:t>
            </a:r>
            <a:r>
              <a:rPr kumimoji="1" lang="zh-CN" altLang="en-US" sz="2400" dirty="0"/>
              <a:t>自由转动。一质量为</a:t>
            </a:r>
            <a:r>
              <a:rPr kumimoji="1" lang="en-US" altLang="zh-CN" sz="2400" i="1" dirty="0"/>
              <a:t>m</a:t>
            </a:r>
            <a:r>
              <a:rPr kumimoji="1" lang="zh-CN" altLang="en-US" sz="2400" dirty="0"/>
              <a:t>，速度为</a:t>
            </a:r>
            <a:r>
              <a:rPr kumimoji="1" lang="en-US" altLang="zh-CN" sz="2400" i="1" dirty="0">
                <a:latin typeface="Book Antiqua" pitchFamily="18" charset="0"/>
              </a:rPr>
              <a:t>v</a:t>
            </a:r>
            <a:r>
              <a:rPr kumimoji="1" lang="zh-CN" altLang="en-US" sz="2400" dirty="0"/>
              <a:t>的子弹射入距支点为</a:t>
            </a:r>
            <a:r>
              <a:rPr kumimoji="1" lang="en-US" altLang="zh-CN" sz="2400" i="1" dirty="0"/>
              <a:t>a</a:t>
            </a:r>
            <a:r>
              <a:rPr kumimoji="1" lang="zh-CN" altLang="en-US" sz="2400" dirty="0"/>
              <a:t>的棒内。若棒偏转角为</a:t>
            </a:r>
            <a:r>
              <a:rPr kumimoji="1" lang="en-US" altLang="zh-CN" sz="2400" dirty="0"/>
              <a:t>30°</a:t>
            </a:r>
            <a:r>
              <a:rPr kumimoji="1" lang="zh-CN" altLang="en-US" sz="2400" dirty="0"/>
              <a:t>。问子弹的初速度为多少。</a:t>
            </a:r>
          </a:p>
        </p:txBody>
      </p:sp>
      <p:grpSp>
        <p:nvGrpSpPr>
          <p:cNvPr id="461828" name="Group 4"/>
          <p:cNvGrpSpPr>
            <a:grpSpLocks/>
          </p:cNvGrpSpPr>
          <p:nvPr/>
        </p:nvGrpSpPr>
        <p:grpSpPr bwMode="auto">
          <a:xfrm>
            <a:off x="6934200" y="2057400"/>
            <a:ext cx="1752600" cy="2438400"/>
            <a:chOff x="4272" y="1152"/>
            <a:chExt cx="1104" cy="1536"/>
          </a:xfrm>
        </p:grpSpPr>
        <p:sp>
          <p:nvSpPr>
            <p:cNvPr id="461829" name="Oval 5"/>
            <p:cNvSpPr>
              <a:spLocks noChangeArrowheads="1"/>
            </p:cNvSpPr>
            <p:nvPr/>
          </p:nvSpPr>
          <p:spPr bwMode="auto">
            <a:xfrm>
              <a:off x="4752" y="1200"/>
              <a:ext cx="48" cy="4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66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66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830" name="Rectangle 6"/>
            <p:cNvSpPr>
              <a:spLocks noChangeArrowheads="1"/>
            </p:cNvSpPr>
            <p:nvPr/>
          </p:nvSpPr>
          <p:spPr bwMode="auto">
            <a:xfrm>
              <a:off x="4848" y="115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solidFill>
                    <a:schemeClr val="bg1"/>
                  </a:solidFill>
                </a:rPr>
                <a:t>o</a:t>
              </a:r>
              <a:endParaRPr kumimoji="1" lang="en-US" altLang="zh-CN" sz="2400">
                <a:solidFill>
                  <a:schemeClr val="bg1"/>
                </a:solidFill>
              </a:endParaRPr>
            </a:p>
          </p:txBody>
        </p:sp>
        <p:sp>
          <p:nvSpPr>
            <p:cNvPr id="461831" name="AutoShape 7"/>
            <p:cNvSpPr>
              <a:spLocks noChangeArrowheads="1"/>
            </p:cNvSpPr>
            <p:nvPr/>
          </p:nvSpPr>
          <p:spPr bwMode="auto">
            <a:xfrm rot="16200000" flipH="1">
              <a:off x="4416" y="2352"/>
              <a:ext cx="48" cy="144"/>
            </a:xfrm>
            <a:prstGeom prst="flowChartOffpageConnector">
              <a:avLst/>
            </a:prstGeom>
            <a:gradFill rotWithShape="1">
              <a:gsLst>
                <a:gs pos="0">
                  <a:srgbClr val="0033CC"/>
                </a:gs>
                <a:gs pos="50000">
                  <a:srgbClr val="FFFFFF"/>
                </a:gs>
                <a:gs pos="100000">
                  <a:srgbClr val="0033CC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832" name="Freeform 8"/>
            <p:cNvSpPr>
              <a:spLocks/>
            </p:cNvSpPr>
            <p:nvPr/>
          </p:nvSpPr>
          <p:spPr bwMode="auto">
            <a:xfrm>
              <a:off x="4800" y="1488"/>
              <a:ext cx="96" cy="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48"/>
                </a:cxn>
                <a:cxn ang="0">
                  <a:pos x="96" y="0"/>
                </a:cxn>
              </a:cxnLst>
              <a:rect l="0" t="0" r="r" b="b"/>
              <a:pathLst>
                <a:path w="96" h="48">
                  <a:moveTo>
                    <a:pt x="0" y="0"/>
                  </a:moveTo>
                  <a:cubicBezTo>
                    <a:pt x="16" y="24"/>
                    <a:pt x="32" y="48"/>
                    <a:pt x="48" y="48"/>
                  </a:cubicBezTo>
                  <a:cubicBezTo>
                    <a:pt x="64" y="48"/>
                    <a:pt x="80" y="24"/>
                    <a:pt x="96" y="0"/>
                  </a:cubicBezTo>
                </a:path>
              </a:pathLst>
            </a:custGeom>
            <a:noFill/>
            <a:ln w="19050" cmpd="sng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61833" name="Group 9"/>
            <p:cNvGrpSpPr>
              <a:grpSpLocks/>
            </p:cNvGrpSpPr>
            <p:nvPr/>
          </p:nvGrpSpPr>
          <p:grpSpPr bwMode="auto">
            <a:xfrm>
              <a:off x="4272" y="1200"/>
              <a:ext cx="1104" cy="1488"/>
              <a:chOff x="4272" y="1200"/>
              <a:chExt cx="1104" cy="1488"/>
            </a:xfrm>
          </p:grpSpPr>
          <p:sp>
            <p:nvSpPr>
              <p:cNvPr id="461834" name="Rectangle 10"/>
              <p:cNvSpPr>
                <a:spLocks noChangeArrowheads="1"/>
              </p:cNvSpPr>
              <p:nvPr/>
            </p:nvSpPr>
            <p:spPr bwMode="auto">
              <a:xfrm>
                <a:off x="4752" y="1248"/>
                <a:ext cx="48" cy="1440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6699"/>
                  </a:gs>
                </a:gsLst>
                <a:lin ang="0" scaled="1"/>
              </a:gradFill>
              <a:ln w="9525">
                <a:solidFill>
                  <a:srgbClr val="FF66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61835" name="Group 11"/>
              <p:cNvGrpSpPr>
                <a:grpSpLocks/>
              </p:cNvGrpSpPr>
              <p:nvPr/>
            </p:nvGrpSpPr>
            <p:grpSpPr bwMode="auto">
              <a:xfrm>
                <a:off x="4272" y="1200"/>
                <a:ext cx="1104" cy="1488"/>
                <a:chOff x="4272" y="1200"/>
                <a:chExt cx="1104" cy="1488"/>
              </a:xfrm>
            </p:grpSpPr>
            <p:sp>
              <p:nvSpPr>
                <p:cNvPr id="461836" name="Line 12"/>
                <p:cNvSpPr>
                  <a:spLocks noChangeShapeType="1"/>
                </p:cNvSpPr>
                <p:nvPr/>
              </p:nvSpPr>
              <p:spPr bwMode="auto">
                <a:xfrm>
                  <a:off x="4512" y="1200"/>
                  <a:ext cx="528" cy="0"/>
                </a:xfrm>
                <a:prstGeom prst="line">
                  <a:avLst/>
                </a:prstGeom>
                <a:noFill/>
                <a:ln w="57150" cmpd="thickThin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1837" name="Rectangle 13"/>
                <p:cNvSpPr>
                  <a:spLocks noChangeArrowheads="1"/>
                </p:cNvSpPr>
                <p:nvPr/>
              </p:nvSpPr>
              <p:spPr bwMode="auto">
                <a:xfrm>
                  <a:off x="4512" y="1728"/>
                  <a:ext cx="28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kumimoji="1" lang="en-US" altLang="zh-CN" sz="2400" i="1"/>
                    <a:t>a</a:t>
                  </a:r>
                </a:p>
              </p:txBody>
            </p:sp>
            <p:sp>
              <p:nvSpPr>
                <p:cNvPr id="461838" name="Rectangle 14"/>
                <p:cNvSpPr>
                  <a:spLocks noChangeArrowheads="1"/>
                </p:cNvSpPr>
                <p:nvPr/>
              </p:nvSpPr>
              <p:spPr bwMode="auto">
                <a:xfrm>
                  <a:off x="4368" y="1824"/>
                  <a:ext cx="169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400" i="1"/>
                    <a:t>l</a:t>
                  </a:r>
                </a:p>
              </p:txBody>
            </p:sp>
            <p:sp>
              <p:nvSpPr>
                <p:cNvPr id="461839" name="Rectangle 15"/>
                <p:cNvSpPr>
                  <a:spLocks noChangeArrowheads="1"/>
                </p:cNvSpPr>
                <p:nvPr/>
              </p:nvSpPr>
              <p:spPr bwMode="auto">
                <a:xfrm>
                  <a:off x="4365" y="2086"/>
                  <a:ext cx="21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400" b="1">
                      <a:solidFill>
                        <a:schemeClr val="bg1"/>
                      </a:solidFill>
                    </a:rPr>
                    <a:t>v</a:t>
                  </a:r>
                  <a:endParaRPr kumimoji="1" lang="en-US" altLang="zh-CN" sz="24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61840" name="Rectangle 16"/>
                <p:cNvSpPr>
                  <a:spLocks noChangeArrowheads="1"/>
                </p:cNvSpPr>
                <p:nvPr/>
              </p:nvSpPr>
              <p:spPr bwMode="auto">
                <a:xfrm rot="-1406677">
                  <a:off x="5088" y="1200"/>
                  <a:ext cx="48" cy="1440"/>
                </a:xfrm>
                <a:prstGeom prst="rect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FF6699"/>
                    </a:gs>
                  </a:gsLst>
                  <a:lin ang="0" scaled="1"/>
                </a:gradFill>
                <a:ln w="9525" algn="ctr">
                  <a:solidFill>
                    <a:srgbClr val="FF669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1841" name="AutoShape 17"/>
                <p:cNvSpPr>
                  <a:spLocks noChangeArrowheads="1"/>
                </p:cNvSpPr>
                <p:nvPr/>
              </p:nvSpPr>
              <p:spPr bwMode="auto">
                <a:xfrm rot="14130962" flipH="1">
                  <a:off x="5280" y="2256"/>
                  <a:ext cx="48" cy="144"/>
                </a:xfrm>
                <a:prstGeom prst="flowChartOffpageConnector">
                  <a:avLst/>
                </a:prstGeom>
                <a:gradFill rotWithShape="1">
                  <a:gsLst>
                    <a:gs pos="0">
                      <a:srgbClr val="0033CC"/>
                    </a:gs>
                    <a:gs pos="50000">
                      <a:srgbClr val="FFFFFF"/>
                    </a:gs>
                    <a:gs pos="100000">
                      <a:srgbClr val="0033CC"/>
                    </a:gs>
                  </a:gsLst>
                  <a:lin ang="0" scaled="1"/>
                </a:gra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461842" name="Group 18"/>
                <p:cNvGrpSpPr>
                  <a:grpSpLocks/>
                </p:cNvGrpSpPr>
                <p:nvPr/>
              </p:nvGrpSpPr>
              <p:grpSpPr bwMode="auto">
                <a:xfrm>
                  <a:off x="4272" y="1248"/>
                  <a:ext cx="480" cy="1440"/>
                  <a:chOff x="4272" y="1248"/>
                  <a:chExt cx="480" cy="1440"/>
                </a:xfrm>
              </p:grpSpPr>
              <p:sp>
                <p:nvSpPr>
                  <p:cNvPr id="461843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4608" y="2400"/>
                    <a:ext cx="14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1844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4272" y="2352"/>
                    <a:ext cx="28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bg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1845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4512" y="2688"/>
                    <a:ext cx="24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1846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4560" y="1248"/>
                    <a:ext cx="0" cy="14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arrow" w="med" len="med"/>
                    <a:tailEnd type="arrow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1847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4512" y="1248"/>
                    <a:ext cx="24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bg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1848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4704" y="1248"/>
                    <a:ext cx="0" cy="115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arrow" w="med" len="med"/>
                    <a:tailEnd type="arrow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61849" name="Rectangle 25"/>
                <p:cNvSpPr>
                  <a:spLocks noChangeArrowheads="1"/>
                </p:cNvSpPr>
                <p:nvPr/>
              </p:nvSpPr>
              <p:spPr bwMode="auto">
                <a:xfrm>
                  <a:off x="4752" y="1488"/>
                  <a:ext cx="439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000" b="1">
                      <a:latin typeface="幼圆" pitchFamily="49" charset="-122"/>
                      <a:ea typeface="幼圆" pitchFamily="49" charset="-122"/>
                    </a:rPr>
                    <a:t>30°</a:t>
                  </a:r>
                  <a:endParaRPr kumimoji="1" lang="en-US" altLang="zh-CN" sz="2400" b="1">
                    <a:latin typeface="幼圆" pitchFamily="49" charset="-122"/>
                    <a:ea typeface="幼圆" pitchFamily="49" charset="-122"/>
                  </a:endParaRPr>
                </a:p>
              </p:txBody>
            </p:sp>
          </p:grpSp>
        </p:grpSp>
      </p:grpSp>
      <p:sp>
        <p:nvSpPr>
          <p:cNvPr id="461850" name="Text Box 26"/>
          <p:cNvSpPr txBox="1">
            <a:spLocks noChangeArrowheads="1"/>
          </p:cNvSpPr>
          <p:nvPr/>
        </p:nvSpPr>
        <p:spPr bwMode="auto">
          <a:xfrm>
            <a:off x="381000" y="27813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解：</a:t>
            </a:r>
          </a:p>
        </p:txBody>
      </p:sp>
      <p:sp>
        <p:nvSpPr>
          <p:cNvPr id="461851" name="Text Box 27"/>
          <p:cNvSpPr txBox="1">
            <a:spLocks noChangeArrowheads="1"/>
          </p:cNvSpPr>
          <p:nvPr/>
        </p:nvSpPr>
        <p:spPr bwMode="auto">
          <a:xfrm>
            <a:off x="1295400" y="27813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/>
              <a:t>角动量守恒</a:t>
            </a:r>
            <a:r>
              <a:rPr kumimoji="1" lang="en-US" altLang="zh-CN" sz="2400" dirty="0"/>
              <a:t>(</a:t>
            </a:r>
            <a:r>
              <a:rPr kumimoji="1" lang="zh-CN" altLang="en-US" sz="2400" dirty="0"/>
              <a:t>碰撞瞬间</a:t>
            </a:r>
            <a:r>
              <a:rPr kumimoji="1" lang="en-US" altLang="zh-CN" sz="2400" dirty="0"/>
              <a:t>)</a:t>
            </a:r>
            <a:r>
              <a:rPr kumimoji="1" lang="zh-CN" altLang="en-US" sz="2400" dirty="0"/>
              <a:t>：</a:t>
            </a:r>
          </a:p>
        </p:txBody>
      </p:sp>
      <p:graphicFrame>
        <p:nvGraphicFramePr>
          <p:cNvPr id="461852" name="Object 28"/>
          <p:cNvGraphicFramePr>
            <a:graphicFrameLocks noChangeAspect="1"/>
          </p:cNvGraphicFramePr>
          <p:nvPr/>
        </p:nvGraphicFramePr>
        <p:xfrm>
          <a:off x="1981200" y="3200400"/>
          <a:ext cx="3016250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511280" imgH="431640" progId="Equation.3">
                  <p:embed/>
                </p:oleObj>
              </mc:Choice>
              <mc:Fallback>
                <p:oleObj name="公式" r:id="rId2" imgW="1511280" imgH="431640" progId="Equation.3">
                  <p:embed/>
                  <p:pic>
                    <p:nvPicPr>
                      <p:cNvPr id="461852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200400"/>
                        <a:ext cx="3016250" cy="8588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5400" algn="ctr" rotWithShape="0">
                                <a:schemeClr val="accent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853" name="Text Box 29"/>
          <p:cNvSpPr txBox="1">
            <a:spLocks noChangeArrowheads="1"/>
          </p:cNvSpPr>
          <p:nvPr/>
        </p:nvSpPr>
        <p:spPr bwMode="auto">
          <a:xfrm>
            <a:off x="1295400" y="4038600"/>
            <a:ext cx="381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机械能守恒</a:t>
            </a:r>
            <a:r>
              <a:rPr kumimoji="1" lang="en-US" altLang="zh-CN" sz="2400"/>
              <a:t>(</a:t>
            </a:r>
            <a:r>
              <a:rPr kumimoji="1" lang="zh-CN" altLang="en-US" sz="2400"/>
              <a:t>碰撞后</a:t>
            </a:r>
            <a:r>
              <a:rPr kumimoji="1" lang="en-US" altLang="zh-CN" sz="2400"/>
              <a:t>) </a:t>
            </a:r>
            <a:r>
              <a:rPr kumimoji="1" lang="zh-CN" altLang="en-US" sz="2400"/>
              <a:t>：</a:t>
            </a:r>
          </a:p>
        </p:txBody>
      </p:sp>
      <p:graphicFrame>
        <p:nvGraphicFramePr>
          <p:cNvPr id="461854" name="Object 30"/>
          <p:cNvGraphicFramePr>
            <a:graphicFrameLocks noChangeAspect="1"/>
          </p:cNvGraphicFramePr>
          <p:nvPr/>
        </p:nvGraphicFramePr>
        <p:xfrm>
          <a:off x="696912" y="4541837"/>
          <a:ext cx="7304088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619440" imgH="431640" progId="Equation.3">
                  <p:embed/>
                </p:oleObj>
              </mc:Choice>
              <mc:Fallback>
                <p:oleObj name="公式" r:id="rId4" imgW="3619440" imgH="431640" progId="Equation.3">
                  <p:embed/>
                  <p:pic>
                    <p:nvPicPr>
                      <p:cNvPr id="461854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12" y="4541837"/>
                        <a:ext cx="7304088" cy="8683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5400" algn="ctr" rotWithShape="0">
                                <a:schemeClr val="accent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855" name="Object 31"/>
          <p:cNvGraphicFramePr>
            <a:graphicFrameLocks noChangeAspect="1"/>
          </p:cNvGraphicFramePr>
          <p:nvPr/>
        </p:nvGraphicFramePr>
        <p:xfrm>
          <a:off x="849312" y="5410200"/>
          <a:ext cx="55118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755800" imgH="444240" progId="Equation.3">
                  <p:embed/>
                </p:oleObj>
              </mc:Choice>
              <mc:Fallback>
                <p:oleObj name="公式" r:id="rId6" imgW="2755800" imgH="444240" progId="Equation.3">
                  <p:embed/>
                  <p:pic>
                    <p:nvPicPr>
                      <p:cNvPr id="461855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312" y="5410200"/>
                        <a:ext cx="5511800" cy="8858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CC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5400" algn="ctr" rotWithShape="0">
                                <a:schemeClr val="accent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1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1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461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61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1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1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9" dur="500"/>
                                        <p:tgtEl>
                                          <p:spTgt spid="461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4" dur="500"/>
                                        <p:tgtEl>
                                          <p:spTgt spid="461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50" grpId="0" autoUpdateAnimBg="0"/>
      <p:bldP spid="461851" grpId="0" autoUpdateAnimBg="0"/>
      <p:bldP spid="461853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3.4 </a:t>
            </a:r>
            <a:r>
              <a:rPr lang="zh-CN" altLang="en-US"/>
              <a:t>刚体定轴转动的功和能</a:t>
            </a:r>
          </a:p>
        </p:txBody>
      </p:sp>
      <p:sp>
        <p:nvSpPr>
          <p:cNvPr id="2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F8AD-2BF6-451A-8524-CA2E1ADCA691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462851" name="Text Box 3"/>
          <p:cNvSpPr txBox="1">
            <a:spLocks noChangeArrowheads="1"/>
          </p:cNvSpPr>
          <p:nvPr/>
        </p:nvSpPr>
        <p:spPr bwMode="auto">
          <a:xfrm>
            <a:off x="304800" y="1165225"/>
            <a:ext cx="8610600" cy="968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dirty="0"/>
              <a:t>例</a:t>
            </a:r>
            <a:r>
              <a:rPr kumimoji="1" lang="en-US" altLang="zh-CN" sz="2400" dirty="0"/>
              <a:t>3.16   </a:t>
            </a:r>
            <a:r>
              <a:rPr kumimoji="1" lang="zh-CN" altLang="en-US" sz="2400" dirty="0"/>
              <a:t>一质量为</a:t>
            </a:r>
            <a:r>
              <a:rPr kumimoji="1" lang="en-US" altLang="zh-CN" sz="2400" i="1" dirty="0"/>
              <a:t>m</a:t>
            </a:r>
            <a:r>
              <a:rPr kumimoji="1" lang="en-US" altLang="zh-CN" sz="2400" baseline="-25000" dirty="0"/>
              <a:t>0</a:t>
            </a:r>
            <a:r>
              <a:rPr kumimoji="1" lang="en-US" altLang="zh-CN" sz="2400" dirty="0"/>
              <a:t> </a:t>
            </a:r>
            <a:r>
              <a:rPr kumimoji="1" lang="zh-CN" altLang="en-US" sz="2400" dirty="0"/>
              <a:t>，半径</a:t>
            </a:r>
            <a:r>
              <a:rPr kumimoji="1" lang="en-US" altLang="zh-CN" sz="2400" i="1" dirty="0"/>
              <a:t>R</a:t>
            </a:r>
            <a:r>
              <a:rPr kumimoji="1" lang="zh-CN" altLang="en-US" sz="2400" dirty="0"/>
              <a:t>的圆盘，盘上绕由细绳，一端挂有质量为</a:t>
            </a:r>
            <a:r>
              <a:rPr kumimoji="1" lang="en-US" altLang="zh-CN" sz="2400" i="1" dirty="0"/>
              <a:t>m</a:t>
            </a:r>
            <a:r>
              <a:rPr kumimoji="1" lang="zh-CN" altLang="en-US" sz="2400" dirty="0"/>
              <a:t>的物体。问物体由静止下落高度</a:t>
            </a:r>
            <a:r>
              <a:rPr kumimoji="1" lang="en-US" altLang="zh-CN" sz="2400" i="1" dirty="0"/>
              <a:t>h</a:t>
            </a:r>
            <a:r>
              <a:rPr kumimoji="1" lang="zh-CN" altLang="en-US" sz="2400" dirty="0"/>
              <a:t>时，其速度为多大？</a:t>
            </a:r>
          </a:p>
        </p:txBody>
      </p:sp>
      <p:sp>
        <p:nvSpPr>
          <p:cNvPr id="462880" name="Text Box 32"/>
          <p:cNvSpPr txBox="1">
            <a:spLocks noChangeArrowheads="1"/>
          </p:cNvSpPr>
          <p:nvPr/>
        </p:nvSpPr>
        <p:spPr bwMode="auto">
          <a:xfrm>
            <a:off x="344488" y="2286000"/>
            <a:ext cx="946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/>
              <a:t>解：</a:t>
            </a:r>
          </a:p>
        </p:txBody>
      </p:sp>
      <p:graphicFrame>
        <p:nvGraphicFramePr>
          <p:cNvPr id="462881" name="Object 33"/>
          <p:cNvGraphicFramePr>
            <a:graphicFrameLocks noChangeAspect="1"/>
          </p:cNvGraphicFramePr>
          <p:nvPr/>
        </p:nvGraphicFramePr>
        <p:xfrm>
          <a:off x="1181100" y="2490787"/>
          <a:ext cx="3128963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562040" imgH="393480" progId="Equation.3">
                  <p:embed/>
                </p:oleObj>
              </mc:Choice>
              <mc:Fallback>
                <p:oleObj name="公式" r:id="rId2" imgW="1562040" imgH="393480" progId="Equation.3">
                  <p:embed/>
                  <p:pic>
                    <p:nvPicPr>
                      <p:cNvPr id="462881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2490787"/>
                        <a:ext cx="3128963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54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2882" name="Object 34"/>
          <p:cNvGraphicFramePr>
            <a:graphicFrameLocks noChangeAspect="1"/>
          </p:cNvGraphicFramePr>
          <p:nvPr/>
        </p:nvGraphicFramePr>
        <p:xfrm>
          <a:off x="1143000" y="3405187"/>
          <a:ext cx="340995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701720" imgH="393480" progId="Equation.3">
                  <p:embed/>
                </p:oleObj>
              </mc:Choice>
              <mc:Fallback>
                <p:oleObj name="公式" r:id="rId4" imgW="1701720" imgH="393480" progId="Equation.3">
                  <p:embed/>
                  <p:pic>
                    <p:nvPicPr>
                      <p:cNvPr id="462882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405187"/>
                        <a:ext cx="3409950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54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2883" name="Object 35"/>
          <p:cNvGraphicFramePr>
            <a:graphicFrameLocks noChangeAspect="1"/>
          </p:cNvGraphicFramePr>
          <p:nvPr/>
        </p:nvGraphicFramePr>
        <p:xfrm>
          <a:off x="1219200" y="4311650"/>
          <a:ext cx="1169988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571320" imgH="203040" progId="Equation.3">
                  <p:embed/>
                </p:oleObj>
              </mc:Choice>
              <mc:Fallback>
                <p:oleObj name="公式" r:id="rId6" imgW="571320" imgH="203040" progId="Equation.3">
                  <p:embed/>
                  <p:pic>
                    <p:nvPicPr>
                      <p:cNvPr id="462883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311650"/>
                        <a:ext cx="1169988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54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2884" name="Object 36"/>
          <p:cNvGraphicFramePr>
            <a:graphicFrameLocks noChangeAspect="1"/>
          </p:cNvGraphicFramePr>
          <p:nvPr/>
        </p:nvGraphicFramePr>
        <p:xfrm>
          <a:off x="3276600" y="4340225"/>
          <a:ext cx="9969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495000" imgH="177480" progId="Equation.3">
                  <p:embed/>
                </p:oleObj>
              </mc:Choice>
              <mc:Fallback>
                <p:oleObj name="公式" r:id="rId8" imgW="495000" imgH="177480" progId="Equation.3">
                  <p:embed/>
                  <p:pic>
                    <p:nvPicPr>
                      <p:cNvPr id="462884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340225"/>
                        <a:ext cx="99695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54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2885" name="Object 37"/>
          <p:cNvGraphicFramePr>
            <a:graphicFrameLocks noChangeAspect="1"/>
          </p:cNvGraphicFramePr>
          <p:nvPr/>
        </p:nvGraphicFramePr>
        <p:xfrm>
          <a:off x="914400" y="4800600"/>
          <a:ext cx="416877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2070000" imgH="241200" progId="Equation.3">
                  <p:embed/>
                </p:oleObj>
              </mc:Choice>
              <mc:Fallback>
                <p:oleObj name="公式" r:id="rId10" imgW="2070000" imgH="241200" progId="Equation.3">
                  <p:embed/>
                  <p:pic>
                    <p:nvPicPr>
                      <p:cNvPr id="462885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800600"/>
                        <a:ext cx="4168775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54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2886" name="Text Box 38"/>
          <p:cNvSpPr txBox="1">
            <a:spLocks noChangeArrowheads="1"/>
          </p:cNvSpPr>
          <p:nvPr/>
        </p:nvSpPr>
        <p:spPr bwMode="auto">
          <a:xfrm>
            <a:off x="838200" y="5587206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/>
              <a:t>解得</a:t>
            </a:r>
          </a:p>
        </p:txBody>
      </p:sp>
      <p:graphicFrame>
        <p:nvGraphicFramePr>
          <p:cNvPr id="462887" name="Object 39"/>
          <p:cNvGraphicFramePr>
            <a:graphicFrameLocks noChangeAspect="1"/>
          </p:cNvGraphicFramePr>
          <p:nvPr/>
        </p:nvGraphicFramePr>
        <p:xfrm>
          <a:off x="2819400" y="5334000"/>
          <a:ext cx="1985963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990360" imgH="482400" progId="Equation.3">
                  <p:embed/>
                </p:oleObj>
              </mc:Choice>
              <mc:Fallback>
                <p:oleObj name="公式" r:id="rId12" imgW="990360" imgH="482400" progId="Equation.3">
                  <p:embed/>
                  <p:pic>
                    <p:nvPicPr>
                      <p:cNvPr id="462887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334000"/>
                        <a:ext cx="1985963" cy="9636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CC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54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2888" name="Object 40"/>
          <p:cNvGraphicFramePr>
            <a:graphicFrameLocks noChangeAspect="1"/>
          </p:cNvGraphicFramePr>
          <p:nvPr/>
        </p:nvGraphicFramePr>
        <p:xfrm>
          <a:off x="4953000" y="2655093"/>
          <a:ext cx="10683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533160" imgH="228600" progId="Equation.3">
                  <p:embed/>
                </p:oleObj>
              </mc:Choice>
              <mc:Fallback>
                <p:oleObj name="公式" r:id="rId14" imgW="533160" imgH="228600" progId="Equation.3">
                  <p:embed/>
                  <p:pic>
                    <p:nvPicPr>
                      <p:cNvPr id="462888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655093"/>
                        <a:ext cx="106838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54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Group 19"/>
          <p:cNvGrpSpPr>
            <a:grpSpLocks/>
          </p:cNvGrpSpPr>
          <p:nvPr/>
        </p:nvGrpSpPr>
        <p:grpSpPr bwMode="auto">
          <a:xfrm>
            <a:off x="7086600" y="2438400"/>
            <a:ext cx="1516063" cy="2665413"/>
            <a:chOff x="4241" y="1934"/>
            <a:chExt cx="955" cy="1679"/>
          </a:xfrm>
        </p:grpSpPr>
        <p:sp>
          <p:nvSpPr>
            <p:cNvPr id="30" name="Oval 20"/>
            <p:cNvSpPr>
              <a:spLocks noChangeArrowheads="1"/>
            </p:cNvSpPr>
            <p:nvPr/>
          </p:nvSpPr>
          <p:spPr bwMode="auto">
            <a:xfrm>
              <a:off x="4332" y="1934"/>
              <a:ext cx="864" cy="816"/>
            </a:xfrm>
            <a:prstGeom prst="ellipse">
              <a:avLst/>
            </a:prstGeom>
            <a:solidFill>
              <a:srgbClr val="3366FF"/>
            </a:solidFill>
            <a:ln w="2857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zh-CN" altLang="zh-CN" sz="2400"/>
            </a:p>
          </p:txBody>
        </p:sp>
        <p:sp>
          <p:nvSpPr>
            <p:cNvPr id="31" name="Line 21"/>
            <p:cNvSpPr>
              <a:spLocks noChangeShapeType="1"/>
            </p:cNvSpPr>
            <p:nvPr/>
          </p:nvSpPr>
          <p:spPr bwMode="auto">
            <a:xfrm>
              <a:off x="4337" y="2365"/>
              <a:ext cx="0" cy="912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Oval 22"/>
            <p:cNvSpPr>
              <a:spLocks noChangeArrowheads="1"/>
            </p:cNvSpPr>
            <p:nvPr/>
          </p:nvSpPr>
          <p:spPr bwMode="auto">
            <a:xfrm>
              <a:off x="4755" y="2309"/>
              <a:ext cx="48" cy="48"/>
            </a:xfrm>
            <a:prstGeom prst="ellipse">
              <a:avLst/>
            </a:prstGeom>
            <a:solidFill>
              <a:srgbClr val="00C600"/>
            </a:solidFill>
            <a:ln w="2857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Rectangle 23"/>
            <p:cNvSpPr>
              <a:spLocks noChangeArrowheads="1"/>
            </p:cNvSpPr>
            <p:nvPr/>
          </p:nvSpPr>
          <p:spPr bwMode="auto">
            <a:xfrm>
              <a:off x="4488" y="2076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i="1">
                  <a:solidFill>
                    <a:srgbClr val="FFFFFF"/>
                  </a:solidFill>
                </a:rPr>
                <a:t>m</a:t>
              </a:r>
              <a:r>
                <a:rPr kumimoji="1" lang="en-US" altLang="zh-CN" sz="2400" baseline="-25000">
                  <a:solidFill>
                    <a:srgbClr val="FFFFFF"/>
                  </a:solidFill>
                </a:rPr>
                <a:t>0</a:t>
              </a:r>
            </a:p>
          </p:txBody>
        </p:sp>
        <p:sp>
          <p:nvSpPr>
            <p:cNvPr id="34" name="Rectangle 24"/>
            <p:cNvSpPr>
              <a:spLocks noChangeArrowheads="1"/>
            </p:cNvSpPr>
            <p:nvPr/>
          </p:nvSpPr>
          <p:spPr bwMode="auto">
            <a:xfrm>
              <a:off x="4241" y="3277"/>
              <a:ext cx="240" cy="336"/>
            </a:xfrm>
            <a:prstGeom prst="rect">
              <a:avLst/>
            </a:prstGeom>
            <a:gradFill rotWithShape="1">
              <a:gsLst>
                <a:gs pos="0">
                  <a:srgbClr val="6699FF"/>
                </a:gs>
                <a:gs pos="50000">
                  <a:srgbClr val="FFFFFF"/>
                </a:gs>
                <a:gs pos="100000">
                  <a:srgbClr val="6699FF"/>
                </a:gs>
              </a:gsLst>
              <a:lin ang="0" scaled="1"/>
            </a:gradFill>
            <a:ln w="9525">
              <a:solidFill>
                <a:srgbClr val="6699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Rectangle 25"/>
            <p:cNvSpPr>
              <a:spLocks noChangeArrowheads="1"/>
            </p:cNvSpPr>
            <p:nvPr/>
          </p:nvSpPr>
          <p:spPr bwMode="auto">
            <a:xfrm>
              <a:off x="4241" y="3277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i="1">
                  <a:solidFill>
                    <a:srgbClr val="000099"/>
                  </a:solidFill>
                </a:rPr>
                <a:t>m</a:t>
              </a:r>
            </a:p>
          </p:txBody>
        </p:sp>
      </p:grpSp>
      <p:grpSp>
        <p:nvGrpSpPr>
          <p:cNvPr id="36" name="组合 28"/>
          <p:cNvGrpSpPr/>
          <p:nvPr/>
        </p:nvGrpSpPr>
        <p:grpSpPr>
          <a:xfrm>
            <a:off x="6705600" y="3200402"/>
            <a:ext cx="1219211" cy="2663826"/>
            <a:chOff x="6705600" y="3200402"/>
            <a:chExt cx="1219211" cy="2663826"/>
          </a:xfrm>
        </p:grpSpPr>
        <p:grpSp>
          <p:nvGrpSpPr>
            <p:cNvPr id="37" name="Group 26"/>
            <p:cNvGrpSpPr>
              <a:grpSpLocks/>
            </p:cNvGrpSpPr>
            <p:nvPr/>
          </p:nvGrpSpPr>
          <p:grpSpPr bwMode="auto">
            <a:xfrm>
              <a:off x="7239010" y="3200401"/>
              <a:ext cx="685801" cy="2663825"/>
              <a:chOff x="4337" y="2413"/>
              <a:chExt cx="432" cy="1678"/>
            </a:xfrm>
          </p:grpSpPr>
          <p:grpSp>
            <p:nvGrpSpPr>
              <p:cNvPr id="39" name="Group 27"/>
              <p:cNvGrpSpPr>
                <a:grpSpLocks/>
              </p:cNvGrpSpPr>
              <p:nvPr/>
            </p:nvGrpSpPr>
            <p:grpSpPr bwMode="auto">
              <a:xfrm>
                <a:off x="4349" y="3611"/>
                <a:ext cx="420" cy="480"/>
                <a:chOff x="4320" y="3024"/>
                <a:chExt cx="420" cy="480"/>
              </a:xfrm>
            </p:grpSpPr>
            <p:sp>
              <p:nvSpPr>
                <p:cNvPr id="43" name="Line 28"/>
                <p:cNvSpPr>
                  <a:spLocks noChangeShapeType="1"/>
                </p:cNvSpPr>
                <p:nvPr/>
              </p:nvSpPr>
              <p:spPr bwMode="auto">
                <a:xfrm>
                  <a:off x="4320" y="3024"/>
                  <a:ext cx="0" cy="384"/>
                </a:xfrm>
                <a:prstGeom prst="line">
                  <a:avLst/>
                </a:prstGeom>
                <a:noFill/>
                <a:ln w="28575">
                  <a:solidFill>
                    <a:srgbClr val="FF6699"/>
                  </a:solidFill>
                  <a:round/>
                  <a:headEnd/>
                  <a:tailEnd type="stealth" w="med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" name="Rectangle 29"/>
                <p:cNvSpPr>
                  <a:spLocks noChangeArrowheads="1"/>
                </p:cNvSpPr>
                <p:nvPr/>
              </p:nvSpPr>
              <p:spPr bwMode="auto">
                <a:xfrm>
                  <a:off x="4368" y="3216"/>
                  <a:ext cx="37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kumimoji="1" lang="en-US" altLang="zh-CN" sz="2400" i="1"/>
                    <a:t>mg</a:t>
                  </a:r>
                </a:p>
              </p:txBody>
            </p:sp>
          </p:grpSp>
          <p:sp>
            <p:nvSpPr>
              <p:cNvPr id="40" name="Line 30"/>
              <p:cNvSpPr>
                <a:spLocks noChangeShapeType="1"/>
              </p:cNvSpPr>
              <p:nvPr/>
            </p:nvSpPr>
            <p:spPr bwMode="auto">
              <a:xfrm>
                <a:off x="4337" y="2413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FF99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Rectangle 31"/>
              <p:cNvSpPr>
                <a:spLocks noChangeArrowheads="1"/>
              </p:cNvSpPr>
              <p:nvPr/>
            </p:nvSpPr>
            <p:spPr bwMode="auto">
              <a:xfrm>
                <a:off x="4377" y="2941"/>
                <a:ext cx="31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i="1" dirty="0"/>
                  <a:t>F</a:t>
                </a:r>
                <a:r>
                  <a:rPr kumimoji="1" lang="en-US" altLang="zh-CN" sz="2400" baseline="-25000" dirty="0"/>
                  <a:t>T</a:t>
                </a:r>
              </a:p>
            </p:txBody>
          </p:sp>
          <p:sp>
            <p:nvSpPr>
              <p:cNvPr id="42" name="Line 32"/>
              <p:cNvSpPr>
                <a:spLocks noChangeShapeType="1"/>
              </p:cNvSpPr>
              <p:nvPr/>
            </p:nvSpPr>
            <p:spPr bwMode="auto">
              <a:xfrm flipV="1">
                <a:off x="4340" y="2930"/>
                <a:ext cx="0" cy="318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stealth" w="lg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8" name="Rectangle 31"/>
            <p:cNvSpPr>
              <a:spLocks noChangeArrowheads="1"/>
            </p:cNvSpPr>
            <p:nvPr/>
          </p:nvSpPr>
          <p:spPr bwMode="auto">
            <a:xfrm>
              <a:off x="6705600" y="3276600"/>
              <a:ext cx="56297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i="1" dirty="0"/>
                <a:t>F</a:t>
              </a:r>
              <a:r>
                <a:rPr kumimoji="1" lang="en-US" altLang="zh-CN" sz="2400" baseline="-25000" dirty="0"/>
                <a:t>T</a:t>
              </a:r>
              <a:r>
                <a:rPr kumimoji="1" lang="en-US" altLang="zh-CN" sz="2400" i="1" dirty="0"/>
                <a:t>'</a:t>
              </a:r>
              <a:endParaRPr kumimoji="1" lang="en-US" altLang="zh-CN" sz="2400" baseline="-25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628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628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500"/>
                                        <p:tgtEl>
                                          <p:spTgt spid="462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500"/>
                                        <p:tgtEl>
                                          <p:spTgt spid="462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3" dur="500"/>
                                        <p:tgtEl>
                                          <p:spTgt spid="462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8" dur="500"/>
                                        <p:tgtEl>
                                          <p:spTgt spid="462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3" dur="500"/>
                                        <p:tgtEl>
                                          <p:spTgt spid="462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8" dur="500"/>
                                        <p:tgtEl>
                                          <p:spTgt spid="46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628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628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9" dur="500"/>
                                        <p:tgtEl>
                                          <p:spTgt spid="462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80" grpId="0" autoUpdateAnimBg="0"/>
      <p:bldP spid="462886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3.4 </a:t>
            </a:r>
            <a:r>
              <a:rPr lang="zh-CN" altLang="en-US"/>
              <a:t>刚体定轴转动的功和能</a:t>
            </a:r>
          </a:p>
        </p:txBody>
      </p:sp>
      <p:sp>
        <p:nvSpPr>
          <p:cNvPr id="3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F96BA-24C3-4187-B8E0-3D9CB77A4EBF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463875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610600" cy="21236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400" dirty="0"/>
              <a:t>例</a:t>
            </a:r>
            <a:r>
              <a:rPr kumimoji="1" lang="en-US" altLang="zh-CN" sz="2400" dirty="0"/>
              <a:t>3.17   </a:t>
            </a:r>
            <a:r>
              <a:rPr kumimoji="1" lang="zh-CN" altLang="en-US" sz="2400" dirty="0"/>
              <a:t>长为 </a:t>
            </a:r>
            <a:r>
              <a:rPr kumimoji="1" lang="en-US" altLang="zh-CN" sz="2400" i="1" dirty="0"/>
              <a:t>l</a:t>
            </a:r>
            <a:r>
              <a:rPr kumimoji="1" lang="en-US" altLang="zh-CN" sz="2400" dirty="0"/>
              <a:t> </a:t>
            </a:r>
            <a:r>
              <a:rPr kumimoji="1" lang="zh-CN" altLang="en-US" sz="2400" dirty="0"/>
              <a:t>的均质细直杆</a:t>
            </a:r>
            <a:r>
              <a:rPr kumimoji="1" lang="en-US" altLang="zh-CN" sz="2400" i="1" dirty="0"/>
              <a:t>OA</a:t>
            </a:r>
            <a:r>
              <a:rPr kumimoji="1" lang="zh-CN" altLang="en-US" sz="2400" dirty="0"/>
              <a:t>，一端悬于</a:t>
            </a:r>
            <a:r>
              <a:rPr kumimoji="1" lang="en-US" altLang="zh-CN" sz="2400" i="1" dirty="0"/>
              <a:t>O</a:t>
            </a:r>
            <a:r>
              <a:rPr kumimoji="1" lang="zh-CN" altLang="en-US" sz="2400" dirty="0"/>
              <a:t>点铅直下垂，如图所示。一单摆也悬于</a:t>
            </a:r>
            <a:r>
              <a:rPr kumimoji="1" lang="en-US" altLang="zh-CN" sz="2400" i="1" dirty="0"/>
              <a:t>O</a:t>
            </a:r>
            <a:r>
              <a:rPr kumimoji="1" lang="zh-CN" altLang="en-US" sz="2400" dirty="0"/>
              <a:t>点，摆线长也为</a:t>
            </a:r>
            <a:r>
              <a:rPr kumimoji="1" lang="en-US" altLang="zh-CN" sz="2400" i="1" dirty="0"/>
              <a:t>l</a:t>
            </a:r>
            <a:r>
              <a:rPr kumimoji="1" lang="zh-CN" altLang="en-US" sz="2400" dirty="0"/>
              <a:t>，摆球质量为</a:t>
            </a:r>
            <a:r>
              <a:rPr kumimoji="1" lang="en-US" altLang="zh-CN" sz="2400" i="1" dirty="0"/>
              <a:t>m</a:t>
            </a:r>
            <a:r>
              <a:rPr kumimoji="1" lang="zh-CN" altLang="en-US" sz="2400" dirty="0"/>
              <a:t>。现将单摆拉到水平位置后由静止释放，摆球在 </a:t>
            </a:r>
            <a:r>
              <a:rPr kumimoji="1" lang="en-US" altLang="zh-CN" sz="2400" i="1" dirty="0"/>
              <a:t>A</a:t>
            </a:r>
            <a:r>
              <a:rPr kumimoji="1" lang="en-US" altLang="zh-CN" sz="2400" dirty="0"/>
              <a:t> </a:t>
            </a:r>
            <a:r>
              <a:rPr kumimoji="1" lang="zh-CN" altLang="en-US" sz="2400" dirty="0"/>
              <a:t>处与直杆作完全弹性碰撞后</a:t>
            </a:r>
            <a:r>
              <a:rPr kumimoji="1" lang="zh-CN" altLang="en-US" sz="2400" dirty="0">
                <a:solidFill>
                  <a:srgbClr val="0000CC"/>
                </a:solidFill>
              </a:rPr>
              <a:t>恰好静止</a:t>
            </a:r>
            <a:r>
              <a:rPr kumimoji="1" lang="zh-CN" altLang="en-US" sz="2400" dirty="0"/>
              <a:t>。试求：⑴ 细直杆的质量</a:t>
            </a:r>
            <a:r>
              <a:rPr kumimoji="1" lang="en-US" altLang="zh-CN" sz="2400" i="1" dirty="0"/>
              <a:t>m</a:t>
            </a:r>
            <a:r>
              <a:rPr kumimoji="1" lang="en-US" altLang="zh-CN" sz="2400" baseline="-25000" dirty="0"/>
              <a:t>0</a:t>
            </a:r>
            <a:r>
              <a:rPr kumimoji="1" lang="zh-CN" altLang="en-US" sz="2400" dirty="0"/>
              <a:t>；⑵ 碰撞后细直杆摆动的最大角度</a:t>
            </a:r>
            <a:r>
              <a:rPr kumimoji="1" lang="zh-CN" altLang="en-US" sz="2400" i="1" dirty="0">
                <a:sym typeface="Symbol" pitchFamily="18" charset="2"/>
              </a:rPr>
              <a:t></a:t>
            </a:r>
            <a:r>
              <a:rPr kumimoji="1" lang="zh-CN" altLang="en-US" sz="2400" dirty="0"/>
              <a:t>。（忽略一切阻力）</a:t>
            </a:r>
          </a:p>
        </p:txBody>
      </p:sp>
      <p:grpSp>
        <p:nvGrpSpPr>
          <p:cNvPr id="463895" name="Group 23"/>
          <p:cNvGrpSpPr>
            <a:grpSpLocks/>
          </p:cNvGrpSpPr>
          <p:nvPr/>
        </p:nvGrpSpPr>
        <p:grpSpPr bwMode="auto">
          <a:xfrm>
            <a:off x="5105400" y="3352800"/>
            <a:ext cx="3816350" cy="2808288"/>
            <a:chOff x="3107" y="2115"/>
            <a:chExt cx="2404" cy="1769"/>
          </a:xfrm>
        </p:grpSpPr>
        <p:sp>
          <p:nvSpPr>
            <p:cNvPr id="463896" name="Rectangle 24"/>
            <p:cNvSpPr>
              <a:spLocks noChangeArrowheads="1"/>
            </p:cNvSpPr>
            <p:nvPr/>
          </p:nvSpPr>
          <p:spPr bwMode="auto">
            <a:xfrm>
              <a:off x="3107" y="2115"/>
              <a:ext cx="2404" cy="176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63897" name="Group 25"/>
            <p:cNvGrpSpPr>
              <a:grpSpLocks noChangeAspect="1"/>
            </p:cNvGrpSpPr>
            <p:nvPr/>
          </p:nvGrpSpPr>
          <p:grpSpPr bwMode="auto">
            <a:xfrm>
              <a:off x="3288" y="2251"/>
              <a:ext cx="2122" cy="1521"/>
              <a:chOff x="6089" y="6680"/>
              <a:chExt cx="3405" cy="2439"/>
            </a:xfrm>
          </p:grpSpPr>
          <p:sp>
            <p:nvSpPr>
              <p:cNvPr id="463898" name="AutoShape 26"/>
              <p:cNvSpPr>
                <a:spLocks noChangeAspect="1" noChangeArrowheads="1"/>
              </p:cNvSpPr>
              <p:nvPr/>
            </p:nvSpPr>
            <p:spPr bwMode="auto">
              <a:xfrm>
                <a:off x="6089" y="6680"/>
                <a:ext cx="3405" cy="2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3899" name="Rectangle 27" descr="棕色大理石"/>
              <p:cNvSpPr>
                <a:spLocks noChangeArrowheads="1"/>
              </p:cNvSpPr>
              <p:nvPr/>
            </p:nvSpPr>
            <p:spPr bwMode="auto">
              <a:xfrm>
                <a:off x="6614" y="6709"/>
                <a:ext cx="1260" cy="102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3900" name="AutoShape 28"/>
              <p:cNvSpPr>
                <a:spLocks noChangeAspect="1" noChangeArrowheads="1"/>
              </p:cNvSpPr>
              <p:nvPr/>
            </p:nvSpPr>
            <p:spPr bwMode="auto">
              <a:xfrm flipV="1">
                <a:off x="7072" y="6815"/>
                <a:ext cx="334" cy="290"/>
              </a:xfrm>
              <a:prstGeom prst="triangle">
                <a:avLst>
                  <a:gd name="adj" fmla="val 50000"/>
                </a:avLst>
              </a:prstGeom>
              <a:solidFill>
                <a:srgbClr val="96969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3901" name="Rectangle 29"/>
              <p:cNvSpPr>
                <a:spLocks noChangeArrowheads="1"/>
              </p:cNvSpPr>
              <p:nvPr/>
            </p:nvSpPr>
            <p:spPr bwMode="auto">
              <a:xfrm>
                <a:off x="7140" y="7006"/>
                <a:ext cx="179" cy="2028"/>
              </a:xfrm>
              <a:prstGeom prst="rect">
                <a:avLst/>
              </a:prstGeom>
              <a:noFill/>
              <a:ln w="19050">
                <a:solidFill>
                  <a:srgbClr val="FFFFFF"/>
                </a:solidFill>
                <a:prstDash val="dash"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3902" name="Oval 30"/>
              <p:cNvSpPr>
                <a:spLocks noChangeAspect="1" noChangeArrowheads="1"/>
              </p:cNvSpPr>
              <p:nvPr/>
            </p:nvSpPr>
            <p:spPr bwMode="auto">
              <a:xfrm>
                <a:off x="7201" y="7055"/>
                <a:ext cx="73" cy="73"/>
              </a:xfrm>
              <a:prstGeom prst="ellipse">
                <a:avLst/>
              </a:prstGeom>
              <a:solidFill>
                <a:srgbClr val="33333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3903" name="Arc 31"/>
              <p:cNvSpPr>
                <a:spLocks/>
              </p:cNvSpPr>
              <p:nvPr/>
            </p:nvSpPr>
            <p:spPr bwMode="auto">
              <a:xfrm>
                <a:off x="6975" y="7391"/>
                <a:ext cx="223" cy="280"/>
              </a:xfrm>
              <a:custGeom>
                <a:avLst/>
                <a:gdLst>
                  <a:gd name="G0" fmla="+- 15272 0 0"/>
                  <a:gd name="G1" fmla="+- 0 0 0"/>
                  <a:gd name="G2" fmla="+- 21600 0 0"/>
                  <a:gd name="T0" fmla="*/ 11224 w 15272"/>
                  <a:gd name="T1" fmla="*/ 21217 h 21217"/>
                  <a:gd name="T2" fmla="*/ 0 w 15272"/>
                  <a:gd name="T3" fmla="*/ 15275 h 21217"/>
                  <a:gd name="T4" fmla="*/ 15272 w 15272"/>
                  <a:gd name="T5" fmla="*/ 0 h 21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272" h="21217" fill="none" extrusionOk="0">
                    <a:moveTo>
                      <a:pt x="11223" y="21217"/>
                    </a:moveTo>
                    <a:cubicBezTo>
                      <a:pt x="6971" y="20405"/>
                      <a:pt x="3061" y="18335"/>
                      <a:pt x="-1" y="15275"/>
                    </a:cubicBezTo>
                  </a:path>
                  <a:path w="15272" h="21217" stroke="0" extrusionOk="0">
                    <a:moveTo>
                      <a:pt x="11223" y="21217"/>
                    </a:moveTo>
                    <a:cubicBezTo>
                      <a:pt x="6971" y="20405"/>
                      <a:pt x="3061" y="18335"/>
                      <a:pt x="-1" y="15275"/>
                    </a:cubicBezTo>
                    <a:lnTo>
                      <a:pt x="15272" y="0"/>
                    </a:lnTo>
                    <a:close/>
                  </a:path>
                </a:pathLst>
              </a:cu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3904" name="Line 32"/>
              <p:cNvSpPr>
                <a:spLocks noChangeShapeType="1"/>
              </p:cNvSpPr>
              <p:nvPr/>
            </p:nvSpPr>
            <p:spPr bwMode="auto">
              <a:xfrm flipV="1">
                <a:off x="7274" y="7078"/>
                <a:ext cx="1861" cy="2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3905" name="Oval 33"/>
              <p:cNvSpPr>
                <a:spLocks noChangeAspect="1" noChangeArrowheads="1"/>
              </p:cNvSpPr>
              <p:nvPr/>
            </p:nvSpPr>
            <p:spPr bwMode="auto">
              <a:xfrm>
                <a:off x="9014" y="6995"/>
                <a:ext cx="170" cy="167"/>
              </a:xfrm>
              <a:prstGeom prst="ellipse">
                <a:avLst/>
              </a:prstGeom>
              <a:gradFill rotWithShape="1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463906" name="Picture 34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8189" y="6791"/>
                <a:ext cx="135" cy="2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63907" name="Picture 35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9239" y="6992"/>
                <a:ext cx="255" cy="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63908" name="Picture 36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7454" y="7928"/>
                <a:ext cx="135" cy="2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63909" name="Picture 37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7349" y="8864"/>
                <a:ext cx="240" cy="2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63910" name="Picture 38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6884" y="6962"/>
                <a:ext cx="195" cy="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63911" name="Picture 39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6929" y="7667"/>
                <a:ext cx="153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63912" name="Rectangle 40"/>
              <p:cNvSpPr>
                <a:spLocks noChangeArrowheads="1"/>
              </p:cNvSpPr>
              <p:nvPr/>
            </p:nvSpPr>
            <p:spPr bwMode="auto">
              <a:xfrm rot="1930259" flipH="1">
                <a:off x="6638" y="6863"/>
                <a:ext cx="180" cy="2027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10000">
                    <a:srgbClr val="000040"/>
                  </a:gs>
                  <a:gs pos="25000">
                    <a:srgbClr val="400040"/>
                  </a:gs>
                  <a:gs pos="37500">
                    <a:srgbClr val="8F0040"/>
                  </a:gs>
                  <a:gs pos="45000">
                    <a:srgbClr val="F27300"/>
                  </a:gs>
                  <a:gs pos="50000">
                    <a:srgbClr val="FFBF00"/>
                  </a:gs>
                  <a:gs pos="55001">
                    <a:srgbClr val="F27300"/>
                  </a:gs>
                  <a:gs pos="62500">
                    <a:srgbClr val="8F0040"/>
                  </a:gs>
                  <a:gs pos="75000">
                    <a:srgbClr val="400040"/>
                  </a:gs>
                  <a:gs pos="90000">
                    <a:srgbClr val="000040"/>
                  </a:gs>
                  <a:gs pos="100000">
                    <a:srgbClr val="000000"/>
                  </a:gs>
                </a:gsLst>
                <a:lin ang="27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3913" name="Oval 41"/>
              <p:cNvSpPr>
                <a:spLocks noChangeAspect="1" noChangeArrowheads="1"/>
              </p:cNvSpPr>
              <p:nvPr/>
            </p:nvSpPr>
            <p:spPr bwMode="auto">
              <a:xfrm>
                <a:off x="7199" y="7052"/>
                <a:ext cx="68" cy="68"/>
              </a:xfrm>
              <a:prstGeom prst="ellipse">
                <a:avLst/>
              </a:prstGeom>
              <a:solidFill>
                <a:srgbClr val="3366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63914" name="Text Box 42"/>
          <p:cNvSpPr txBox="1">
            <a:spLocks noChangeArrowheads="1"/>
          </p:cNvSpPr>
          <p:nvPr/>
        </p:nvSpPr>
        <p:spPr bwMode="auto">
          <a:xfrm>
            <a:off x="304800" y="3276600"/>
            <a:ext cx="1225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/>
              <a:t>解： </a:t>
            </a:r>
          </a:p>
        </p:txBody>
      </p:sp>
      <p:sp>
        <p:nvSpPr>
          <p:cNvPr id="463915" name="Text Box 43"/>
          <p:cNvSpPr txBox="1">
            <a:spLocks noChangeArrowheads="1"/>
          </p:cNvSpPr>
          <p:nvPr/>
        </p:nvSpPr>
        <p:spPr bwMode="auto">
          <a:xfrm>
            <a:off x="1143000" y="3276600"/>
            <a:ext cx="38877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 ⑴ </a:t>
            </a:r>
            <a:r>
              <a:rPr lang="zh-CN" altLang="en-US" sz="2800"/>
              <a:t>按角动量守恒定律 </a:t>
            </a:r>
          </a:p>
        </p:txBody>
      </p:sp>
      <p:graphicFrame>
        <p:nvGraphicFramePr>
          <p:cNvPr id="463916" name="Object 44"/>
          <p:cNvGraphicFramePr>
            <a:graphicFrameLocks noChangeAspect="1"/>
          </p:cNvGraphicFramePr>
          <p:nvPr/>
        </p:nvGraphicFramePr>
        <p:xfrm>
          <a:off x="1447800" y="3962400"/>
          <a:ext cx="248285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952200" imgH="241200" progId="Equation.3">
                  <p:embed/>
                </p:oleObj>
              </mc:Choice>
              <mc:Fallback>
                <p:oleObj name="公式" r:id="rId9" imgW="952200" imgH="241200" progId="Equation.3">
                  <p:embed/>
                  <p:pic>
                    <p:nvPicPr>
                      <p:cNvPr id="463916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962400"/>
                        <a:ext cx="2482850" cy="62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3917" name="Text Box 45"/>
          <p:cNvSpPr txBox="1">
            <a:spLocks noChangeArrowheads="1"/>
          </p:cNvSpPr>
          <p:nvPr/>
        </p:nvSpPr>
        <p:spPr bwMode="auto">
          <a:xfrm>
            <a:off x="381000" y="4648200"/>
            <a:ext cx="32400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/>
              <a:t>系统的动能守恒</a:t>
            </a:r>
          </a:p>
        </p:txBody>
      </p:sp>
      <p:graphicFrame>
        <p:nvGraphicFramePr>
          <p:cNvPr id="463918" name="Object 46"/>
          <p:cNvGraphicFramePr>
            <a:graphicFrameLocks noChangeAspect="1"/>
          </p:cNvGraphicFramePr>
          <p:nvPr/>
        </p:nvGraphicFramePr>
        <p:xfrm>
          <a:off x="1143000" y="5257800"/>
          <a:ext cx="3128963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1244520" imgH="393480" progId="Equation.3">
                  <p:embed/>
                </p:oleObj>
              </mc:Choice>
              <mc:Fallback>
                <p:oleObj name="公式" r:id="rId11" imgW="1244520" imgH="393480" progId="Equation.3">
                  <p:embed/>
                  <p:pic>
                    <p:nvPicPr>
                      <p:cNvPr id="463918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257800"/>
                        <a:ext cx="3128963" cy="998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63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63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63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63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63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914" grpId="0"/>
      <p:bldP spid="463915" grpId="0"/>
      <p:bldP spid="4639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3.4 </a:t>
            </a:r>
            <a:r>
              <a:rPr lang="zh-CN" altLang="en-US"/>
              <a:t>刚体定轴转动的功和能</a:t>
            </a:r>
          </a:p>
        </p:txBody>
      </p:sp>
      <p:sp>
        <p:nvSpPr>
          <p:cNvPr id="3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66831-5FC4-4ED1-BAB7-052BFE828F90}" type="slidenum">
              <a:rPr lang="en-US" altLang="zh-CN"/>
              <a:pPr/>
              <a:t>24</a:t>
            </a:fld>
            <a:endParaRPr lang="en-US" altLang="zh-CN"/>
          </a:p>
        </p:txBody>
      </p:sp>
      <p:grpSp>
        <p:nvGrpSpPr>
          <p:cNvPr id="464899" name="Group 3"/>
          <p:cNvGrpSpPr>
            <a:grpSpLocks/>
          </p:cNvGrpSpPr>
          <p:nvPr/>
        </p:nvGrpSpPr>
        <p:grpSpPr bwMode="auto">
          <a:xfrm>
            <a:off x="457200" y="1312068"/>
            <a:ext cx="3095625" cy="636588"/>
            <a:chOff x="431" y="503"/>
            <a:chExt cx="1950" cy="401"/>
          </a:xfrm>
        </p:grpSpPr>
        <p:graphicFrame>
          <p:nvGraphicFramePr>
            <p:cNvPr id="464900" name="Object 4"/>
            <p:cNvGraphicFramePr>
              <a:graphicFrameLocks noChangeAspect="1"/>
            </p:cNvGraphicFramePr>
            <p:nvPr/>
          </p:nvGraphicFramePr>
          <p:xfrm>
            <a:off x="1429" y="503"/>
            <a:ext cx="952" cy="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571320" imgH="241200" progId="Equation.3">
                    <p:embed/>
                  </p:oleObj>
                </mc:Choice>
                <mc:Fallback>
                  <p:oleObj name="公式" r:id="rId2" imgW="571320" imgH="241200" progId="Equation.3">
                    <p:embed/>
                    <p:pic>
                      <p:nvPicPr>
                        <p:cNvPr id="46490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9" y="503"/>
                          <a:ext cx="952" cy="4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4901" name="Text Box 5"/>
            <p:cNvSpPr txBox="1">
              <a:spLocks noChangeArrowheads="1"/>
            </p:cNvSpPr>
            <p:nvPr/>
          </p:nvSpPr>
          <p:spPr bwMode="auto">
            <a:xfrm>
              <a:off x="431" y="540"/>
              <a:ext cx="99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/>
                <a:t>解得</a:t>
              </a:r>
            </a:p>
          </p:txBody>
        </p:sp>
      </p:grpSp>
      <p:grpSp>
        <p:nvGrpSpPr>
          <p:cNvPr id="464902" name="Group 6"/>
          <p:cNvGrpSpPr>
            <a:grpSpLocks/>
          </p:cNvGrpSpPr>
          <p:nvPr/>
        </p:nvGrpSpPr>
        <p:grpSpPr bwMode="auto">
          <a:xfrm>
            <a:off x="3810000" y="1127125"/>
            <a:ext cx="3168650" cy="1006475"/>
            <a:chOff x="2699" y="346"/>
            <a:chExt cx="1996" cy="634"/>
          </a:xfrm>
        </p:grpSpPr>
        <p:graphicFrame>
          <p:nvGraphicFramePr>
            <p:cNvPr id="464903" name="Object 7"/>
            <p:cNvGraphicFramePr>
              <a:graphicFrameLocks noChangeAspect="1"/>
            </p:cNvGraphicFramePr>
            <p:nvPr/>
          </p:nvGraphicFramePr>
          <p:xfrm>
            <a:off x="3379" y="346"/>
            <a:ext cx="1316" cy="6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799920" imgH="393480" progId="Equation.3">
                    <p:embed/>
                  </p:oleObj>
                </mc:Choice>
                <mc:Fallback>
                  <p:oleObj name="公式" r:id="rId4" imgW="799920" imgH="393480" progId="Equation.3">
                    <p:embed/>
                    <p:pic>
                      <p:nvPicPr>
                        <p:cNvPr id="464903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9" y="346"/>
                          <a:ext cx="1316" cy="6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4904" name="Object 8"/>
            <p:cNvGraphicFramePr>
              <a:graphicFrameLocks noChangeAspect="1"/>
            </p:cNvGraphicFramePr>
            <p:nvPr/>
          </p:nvGraphicFramePr>
          <p:xfrm>
            <a:off x="2699" y="527"/>
            <a:ext cx="378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90440" imgH="139680" progId="Equation.3">
                    <p:embed/>
                  </p:oleObj>
                </mc:Choice>
                <mc:Fallback>
                  <p:oleObj name="公式" r:id="rId6" imgW="190440" imgH="139680" progId="Equation.3">
                    <p:embed/>
                    <p:pic>
                      <p:nvPicPr>
                        <p:cNvPr id="464904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9" y="527"/>
                          <a:ext cx="378" cy="27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4905" name="Rectangle 9"/>
          <p:cNvSpPr>
            <a:spLocks noChangeArrowheads="1"/>
          </p:cNvSpPr>
          <p:nvPr/>
        </p:nvSpPr>
        <p:spPr bwMode="auto">
          <a:xfrm>
            <a:off x="457200" y="2147887"/>
            <a:ext cx="3740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800" dirty="0"/>
              <a:t>系统的机械能守恒，有</a:t>
            </a:r>
          </a:p>
        </p:txBody>
      </p:sp>
      <p:graphicFrame>
        <p:nvGraphicFramePr>
          <p:cNvPr id="464906" name="Object 10"/>
          <p:cNvGraphicFramePr>
            <a:graphicFrameLocks noChangeAspect="1"/>
          </p:cNvGraphicFramePr>
          <p:nvPr/>
        </p:nvGraphicFramePr>
        <p:xfrm>
          <a:off x="796925" y="2667000"/>
          <a:ext cx="3698875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422360" imgH="393480" progId="Equation.3">
                  <p:embed/>
                </p:oleObj>
              </mc:Choice>
              <mc:Fallback>
                <p:oleObj name="公式" r:id="rId8" imgW="1422360" imgH="393480" progId="Equation.3">
                  <p:embed/>
                  <p:pic>
                    <p:nvPicPr>
                      <p:cNvPr id="46490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5" y="2667000"/>
                        <a:ext cx="3698875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4907" name="Group 11"/>
          <p:cNvGrpSpPr>
            <a:grpSpLocks/>
          </p:cNvGrpSpPr>
          <p:nvPr/>
        </p:nvGrpSpPr>
        <p:grpSpPr bwMode="auto">
          <a:xfrm>
            <a:off x="5105400" y="3352800"/>
            <a:ext cx="3816350" cy="2808287"/>
            <a:chOff x="3107" y="2115"/>
            <a:chExt cx="2404" cy="1769"/>
          </a:xfrm>
        </p:grpSpPr>
        <p:sp>
          <p:nvSpPr>
            <p:cNvPr id="464908" name="Rectangle 12"/>
            <p:cNvSpPr>
              <a:spLocks noChangeArrowheads="1"/>
            </p:cNvSpPr>
            <p:nvPr/>
          </p:nvSpPr>
          <p:spPr bwMode="auto">
            <a:xfrm>
              <a:off x="3107" y="2115"/>
              <a:ext cx="2404" cy="176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64909" name="Group 13"/>
            <p:cNvGrpSpPr>
              <a:grpSpLocks noChangeAspect="1"/>
            </p:cNvGrpSpPr>
            <p:nvPr/>
          </p:nvGrpSpPr>
          <p:grpSpPr bwMode="auto">
            <a:xfrm>
              <a:off x="3288" y="2251"/>
              <a:ext cx="2122" cy="1521"/>
              <a:chOff x="6089" y="6680"/>
              <a:chExt cx="3405" cy="2439"/>
            </a:xfrm>
          </p:grpSpPr>
          <p:sp>
            <p:nvSpPr>
              <p:cNvPr id="464910" name="AutoShape 14"/>
              <p:cNvSpPr>
                <a:spLocks noChangeAspect="1" noChangeArrowheads="1"/>
              </p:cNvSpPr>
              <p:nvPr/>
            </p:nvSpPr>
            <p:spPr bwMode="auto">
              <a:xfrm>
                <a:off x="6089" y="6680"/>
                <a:ext cx="3405" cy="2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4911" name="Rectangle 15" descr="棕色大理石"/>
              <p:cNvSpPr>
                <a:spLocks noChangeArrowheads="1"/>
              </p:cNvSpPr>
              <p:nvPr/>
            </p:nvSpPr>
            <p:spPr bwMode="auto">
              <a:xfrm>
                <a:off x="6614" y="6709"/>
                <a:ext cx="1260" cy="102"/>
              </a:xfrm>
              <a:prstGeom prst="rect">
                <a:avLst/>
              </a:prstGeom>
              <a:blipFill dpi="0" rotWithShape="0">
                <a:blip r:embed="rId10"/>
                <a:srcRect/>
                <a:tile tx="0" ty="0" sx="100000" sy="100000" flip="none" algn="tl"/>
              </a:blip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4912" name="AutoShape 16"/>
              <p:cNvSpPr>
                <a:spLocks noChangeAspect="1" noChangeArrowheads="1"/>
              </p:cNvSpPr>
              <p:nvPr/>
            </p:nvSpPr>
            <p:spPr bwMode="auto">
              <a:xfrm flipV="1">
                <a:off x="7072" y="6815"/>
                <a:ext cx="334" cy="290"/>
              </a:xfrm>
              <a:prstGeom prst="triangle">
                <a:avLst>
                  <a:gd name="adj" fmla="val 50000"/>
                </a:avLst>
              </a:prstGeom>
              <a:solidFill>
                <a:srgbClr val="96969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4913" name="Rectangle 17"/>
              <p:cNvSpPr>
                <a:spLocks noChangeArrowheads="1"/>
              </p:cNvSpPr>
              <p:nvPr/>
            </p:nvSpPr>
            <p:spPr bwMode="auto">
              <a:xfrm>
                <a:off x="7140" y="7006"/>
                <a:ext cx="179" cy="2028"/>
              </a:xfrm>
              <a:prstGeom prst="rect">
                <a:avLst/>
              </a:prstGeom>
              <a:noFill/>
              <a:ln w="19050">
                <a:solidFill>
                  <a:srgbClr val="FFFFFF"/>
                </a:solidFill>
                <a:prstDash val="dash"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4914" name="Oval 18"/>
              <p:cNvSpPr>
                <a:spLocks noChangeAspect="1" noChangeArrowheads="1"/>
              </p:cNvSpPr>
              <p:nvPr/>
            </p:nvSpPr>
            <p:spPr bwMode="auto">
              <a:xfrm>
                <a:off x="7201" y="7055"/>
                <a:ext cx="73" cy="73"/>
              </a:xfrm>
              <a:prstGeom prst="ellipse">
                <a:avLst/>
              </a:prstGeom>
              <a:solidFill>
                <a:srgbClr val="33333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4915" name="Arc 19"/>
              <p:cNvSpPr>
                <a:spLocks/>
              </p:cNvSpPr>
              <p:nvPr/>
            </p:nvSpPr>
            <p:spPr bwMode="auto">
              <a:xfrm>
                <a:off x="6975" y="7391"/>
                <a:ext cx="223" cy="280"/>
              </a:xfrm>
              <a:custGeom>
                <a:avLst/>
                <a:gdLst>
                  <a:gd name="G0" fmla="+- 15272 0 0"/>
                  <a:gd name="G1" fmla="+- 0 0 0"/>
                  <a:gd name="G2" fmla="+- 21600 0 0"/>
                  <a:gd name="T0" fmla="*/ 11224 w 15272"/>
                  <a:gd name="T1" fmla="*/ 21217 h 21217"/>
                  <a:gd name="T2" fmla="*/ 0 w 15272"/>
                  <a:gd name="T3" fmla="*/ 15275 h 21217"/>
                  <a:gd name="T4" fmla="*/ 15272 w 15272"/>
                  <a:gd name="T5" fmla="*/ 0 h 21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272" h="21217" fill="none" extrusionOk="0">
                    <a:moveTo>
                      <a:pt x="11223" y="21217"/>
                    </a:moveTo>
                    <a:cubicBezTo>
                      <a:pt x="6971" y="20405"/>
                      <a:pt x="3061" y="18335"/>
                      <a:pt x="-1" y="15275"/>
                    </a:cubicBezTo>
                  </a:path>
                  <a:path w="15272" h="21217" stroke="0" extrusionOk="0">
                    <a:moveTo>
                      <a:pt x="11223" y="21217"/>
                    </a:moveTo>
                    <a:cubicBezTo>
                      <a:pt x="6971" y="20405"/>
                      <a:pt x="3061" y="18335"/>
                      <a:pt x="-1" y="15275"/>
                    </a:cubicBezTo>
                    <a:lnTo>
                      <a:pt x="15272" y="0"/>
                    </a:lnTo>
                    <a:close/>
                  </a:path>
                </a:pathLst>
              </a:cu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4916" name="Line 20"/>
              <p:cNvSpPr>
                <a:spLocks noChangeShapeType="1"/>
              </p:cNvSpPr>
              <p:nvPr/>
            </p:nvSpPr>
            <p:spPr bwMode="auto">
              <a:xfrm flipV="1">
                <a:off x="7274" y="7078"/>
                <a:ext cx="1861" cy="2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4917" name="Oval 21"/>
              <p:cNvSpPr>
                <a:spLocks noChangeAspect="1" noChangeArrowheads="1"/>
              </p:cNvSpPr>
              <p:nvPr/>
            </p:nvSpPr>
            <p:spPr bwMode="auto">
              <a:xfrm>
                <a:off x="9014" y="6995"/>
                <a:ext cx="170" cy="167"/>
              </a:xfrm>
              <a:prstGeom prst="ellipse">
                <a:avLst/>
              </a:prstGeom>
              <a:gradFill rotWithShape="1">
                <a:gsLst>
                  <a:gs pos="0">
                    <a:srgbClr val="99CCFF"/>
                  </a:gs>
                  <a:gs pos="100000">
                    <a:srgbClr val="0000FF"/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464918" name="Picture 22"/>
              <p:cNvPicPr>
                <a:picLocks noChangeAspect="1" noChangeArrowheads="1"/>
              </p:cNvPicPr>
              <p:nvPr/>
            </p:nvPicPr>
            <p:blipFill>
              <a:blip r:embed="rId11"/>
              <a:srcRect/>
              <a:stretch>
                <a:fillRect/>
              </a:stretch>
            </p:blipFill>
            <p:spPr bwMode="auto">
              <a:xfrm>
                <a:off x="8189" y="6791"/>
                <a:ext cx="135" cy="2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64919" name="Picture 23"/>
              <p:cNvPicPr>
                <a:picLocks noChangeAspect="1" noChangeArrowheads="1"/>
              </p:cNvPicPr>
              <p:nvPr/>
            </p:nvPicPr>
            <p:blipFill>
              <a:blip r:embed="rId12"/>
              <a:srcRect/>
              <a:stretch>
                <a:fillRect/>
              </a:stretch>
            </p:blipFill>
            <p:spPr bwMode="auto">
              <a:xfrm>
                <a:off x="9239" y="6992"/>
                <a:ext cx="255" cy="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64920" name="Picture 24"/>
              <p:cNvPicPr>
                <a:picLocks noChangeAspect="1" noChangeArrowheads="1"/>
              </p:cNvPicPr>
              <p:nvPr/>
            </p:nvPicPr>
            <p:blipFill>
              <a:blip r:embed="rId13"/>
              <a:srcRect/>
              <a:stretch>
                <a:fillRect/>
              </a:stretch>
            </p:blipFill>
            <p:spPr bwMode="auto">
              <a:xfrm>
                <a:off x="7454" y="7928"/>
                <a:ext cx="135" cy="2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64921" name="Picture 25"/>
              <p:cNvPicPr>
                <a:picLocks noChangeAspect="1" noChangeArrowheads="1"/>
              </p:cNvPicPr>
              <p:nvPr/>
            </p:nvPicPr>
            <p:blipFill>
              <a:blip r:embed="rId14"/>
              <a:srcRect/>
              <a:stretch>
                <a:fillRect/>
              </a:stretch>
            </p:blipFill>
            <p:spPr bwMode="auto">
              <a:xfrm>
                <a:off x="7349" y="8864"/>
                <a:ext cx="240" cy="2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64922" name="Picture 26"/>
              <p:cNvPicPr>
                <a:picLocks noChangeAspect="1" noChangeArrowheads="1"/>
              </p:cNvPicPr>
              <p:nvPr/>
            </p:nvPicPr>
            <p:blipFill>
              <a:blip r:embed="rId15"/>
              <a:srcRect/>
              <a:stretch>
                <a:fillRect/>
              </a:stretch>
            </p:blipFill>
            <p:spPr bwMode="auto">
              <a:xfrm>
                <a:off x="6884" y="6962"/>
                <a:ext cx="195" cy="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64923" name="Picture 27"/>
              <p:cNvPicPr>
                <a:picLocks noChangeAspect="1" noChangeArrowheads="1"/>
              </p:cNvPicPr>
              <p:nvPr/>
            </p:nvPicPr>
            <p:blipFill>
              <a:blip r:embed="rId16"/>
              <a:srcRect/>
              <a:stretch>
                <a:fillRect/>
              </a:stretch>
            </p:blipFill>
            <p:spPr bwMode="auto">
              <a:xfrm>
                <a:off x="6929" y="7667"/>
                <a:ext cx="153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64924" name="Rectangle 28"/>
              <p:cNvSpPr>
                <a:spLocks noChangeArrowheads="1"/>
              </p:cNvSpPr>
              <p:nvPr/>
            </p:nvSpPr>
            <p:spPr bwMode="auto">
              <a:xfrm rot="1930259" flipH="1">
                <a:off x="6638" y="6863"/>
                <a:ext cx="180" cy="2027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10000">
                    <a:srgbClr val="000040"/>
                  </a:gs>
                  <a:gs pos="25000">
                    <a:srgbClr val="400040"/>
                  </a:gs>
                  <a:gs pos="37500">
                    <a:srgbClr val="8F0040"/>
                  </a:gs>
                  <a:gs pos="45000">
                    <a:srgbClr val="F27300"/>
                  </a:gs>
                  <a:gs pos="50000">
                    <a:srgbClr val="FFBF00"/>
                  </a:gs>
                  <a:gs pos="55001">
                    <a:srgbClr val="F27300"/>
                  </a:gs>
                  <a:gs pos="62500">
                    <a:srgbClr val="8F0040"/>
                  </a:gs>
                  <a:gs pos="75000">
                    <a:srgbClr val="400040"/>
                  </a:gs>
                  <a:gs pos="90000">
                    <a:srgbClr val="000040"/>
                  </a:gs>
                  <a:gs pos="100000">
                    <a:srgbClr val="000000"/>
                  </a:gs>
                </a:gsLst>
                <a:lin ang="27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4925" name="Oval 29"/>
              <p:cNvSpPr>
                <a:spLocks noChangeAspect="1" noChangeArrowheads="1"/>
              </p:cNvSpPr>
              <p:nvPr/>
            </p:nvSpPr>
            <p:spPr bwMode="auto">
              <a:xfrm>
                <a:off x="7199" y="7052"/>
                <a:ext cx="68" cy="68"/>
              </a:xfrm>
              <a:prstGeom prst="ellipse">
                <a:avLst/>
              </a:prstGeom>
              <a:solidFill>
                <a:srgbClr val="3366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464926" name="Object 30"/>
          <p:cNvGraphicFramePr>
            <a:graphicFrameLocks noChangeAspect="1"/>
          </p:cNvGraphicFramePr>
          <p:nvPr/>
        </p:nvGraphicFramePr>
        <p:xfrm>
          <a:off x="796925" y="3910013"/>
          <a:ext cx="1692275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7" imgW="596880" imgH="393480" progId="Equation.3">
                  <p:embed/>
                </p:oleObj>
              </mc:Choice>
              <mc:Fallback>
                <p:oleObj name="公式" r:id="rId17" imgW="596880" imgH="393480" progId="Equation.3">
                  <p:embed/>
                  <p:pic>
                    <p:nvPicPr>
                      <p:cNvPr id="464926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5" y="3910013"/>
                        <a:ext cx="1692275" cy="1095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4927" name="Group 31"/>
          <p:cNvGrpSpPr>
            <a:grpSpLocks/>
          </p:cNvGrpSpPr>
          <p:nvPr/>
        </p:nvGrpSpPr>
        <p:grpSpPr bwMode="auto">
          <a:xfrm>
            <a:off x="796925" y="5245100"/>
            <a:ext cx="3635375" cy="1079500"/>
            <a:chOff x="1634" y="3022"/>
            <a:chExt cx="2153" cy="620"/>
          </a:xfrm>
        </p:grpSpPr>
        <p:graphicFrame>
          <p:nvGraphicFramePr>
            <p:cNvPr id="464928" name="Object 32"/>
            <p:cNvGraphicFramePr>
              <a:graphicFrameLocks noChangeAspect="1"/>
            </p:cNvGraphicFramePr>
            <p:nvPr/>
          </p:nvGraphicFramePr>
          <p:xfrm>
            <a:off x="1634" y="3022"/>
            <a:ext cx="1267" cy="6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9" imgW="787320" imgH="393480" progId="Equation.3">
                    <p:embed/>
                  </p:oleObj>
                </mc:Choice>
                <mc:Fallback>
                  <p:oleObj name="公式" r:id="rId19" imgW="787320" imgH="393480" progId="Equation.3">
                    <p:embed/>
                    <p:pic>
                      <p:nvPicPr>
                        <p:cNvPr id="464928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4" y="3022"/>
                          <a:ext cx="1267" cy="6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4929" name="Object 33"/>
            <p:cNvGraphicFramePr>
              <a:graphicFrameLocks noChangeAspect="1"/>
            </p:cNvGraphicFramePr>
            <p:nvPr/>
          </p:nvGraphicFramePr>
          <p:xfrm>
            <a:off x="2880" y="3158"/>
            <a:ext cx="907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1" imgW="495000" imgH="177480" progId="Equation.3">
                    <p:embed/>
                  </p:oleObj>
                </mc:Choice>
                <mc:Fallback>
                  <p:oleObj name="公式" r:id="rId21" imgW="495000" imgH="177480" progId="Equation.3">
                    <p:embed/>
                    <p:pic>
                      <p:nvPicPr>
                        <p:cNvPr id="464929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3158"/>
                          <a:ext cx="907" cy="3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4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4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4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4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64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4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4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490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625D6-F682-4E66-B5A4-15432E68A3FD}" type="slidenum">
              <a:rPr lang="en-US" altLang="zh-CN"/>
              <a:pPr/>
              <a:t>25</a:t>
            </a:fld>
            <a:endParaRPr lang="en-US" altLang="zh-CN"/>
          </a:p>
        </p:txBody>
      </p:sp>
      <p:pic>
        <p:nvPicPr>
          <p:cNvPr id="472071" name="Picture 7" descr="_8~IL_LWNDUG{]7KX_3FYU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57550" y="3429000"/>
            <a:ext cx="2628900" cy="2486025"/>
          </a:xfrm>
          <a:prstGeom prst="rect">
            <a:avLst/>
          </a:prstGeom>
          <a:noFill/>
        </p:spPr>
      </p:pic>
      <p:sp>
        <p:nvSpPr>
          <p:cNvPr id="472079" name="Text Box 15"/>
          <p:cNvSpPr txBox="1">
            <a:spLocks noChangeArrowheads="1"/>
          </p:cNvSpPr>
          <p:nvPr/>
        </p:nvSpPr>
        <p:spPr bwMode="auto">
          <a:xfrm>
            <a:off x="381000" y="1295400"/>
            <a:ext cx="8458200" cy="171739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400" dirty="0">
                <a:cs typeface="Times New Roman" pitchFamily="18" charset="0"/>
              </a:rPr>
              <a:t>以力 </a:t>
            </a:r>
            <a:r>
              <a:rPr kumimoji="1" lang="en-US" altLang="zh-CN" sz="2400" i="1" dirty="0">
                <a:cs typeface="Times New Roman" pitchFamily="18" charset="0"/>
              </a:rPr>
              <a:t>F </a:t>
            </a:r>
            <a:r>
              <a:rPr kumimoji="1" lang="zh-CN" altLang="en-US" sz="2400" dirty="0">
                <a:cs typeface="Times New Roman" pitchFamily="18" charset="0"/>
              </a:rPr>
              <a:t>将一块粗糙平面紧压在旋转的轮子上，平面与轮子之间的滑动摩擦系数为 </a:t>
            </a:r>
            <a:r>
              <a:rPr kumimoji="1" lang="el-GR" altLang="zh-CN" sz="2400" i="1" dirty="0">
                <a:cs typeface="Times New Roman" pitchFamily="18" charset="0"/>
              </a:rPr>
              <a:t>μ</a:t>
            </a:r>
            <a:r>
              <a:rPr kumimoji="1" lang="en-US" altLang="zh-CN" sz="2400" dirty="0">
                <a:cs typeface="Times New Roman" pitchFamily="18" charset="0"/>
              </a:rPr>
              <a:t> </a:t>
            </a:r>
            <a:r>
              <a:rPr kumimoji="1" lang="zh-CN" altLang="en-US" sz="2400" dirty="0">
                <a:cs typeface="Times New Roman" pitchFamily="18" charset="0"/>
              </a:rPr>
              <a:t>，轮子的初角速度为 </a:t>
            </a:r>
            <a:r>
              <a:rPr kumimoji="1" lang="el-GR" altLang="zh-CN" sz="2400" i="1" dirty="0">
                <a:cs typeface="Times New Roman" pitchFamily="18" charset="0"/>
              </a:rPr>
              <a:t>ω</a:t>
            </a:r>
            <a:r>
              <a:rPr kumimoji="1" lang="en-US" altLang="zh-CN" sz="2400" baseline="-25000" dirty="0">
                <a:cs typeface="Times New Roman" pitchFamily="18" charset="0"/>
              </a:rPr>
              <a:t>0</a:t>
            </a:r>
            <a:r>
              <a:rPr kumimoji="1" lang="en-US" altLang="zh-CN" sz="2400" dirty="0">
                <a:cs typeface="Times New Roman" pitchFamily="18" charset="0"/>
              </a:rPr>
              <a:t> </a:t>
            </a:r>
            <a:r>
              <a:rPr kumimoji="1" lang="zh-CN" altLang="en-US" sz="2400" dirty="0">
                <a:cs typeface="Times New Roman" pitchFamily="18" charset="0"/>
              </a:rPr>
              <a:t>，问</a:t>
            </a:r>
            <a:r>
              <a:rPr kumimoji="1" lang="zh-CN" altLang="en-US" sz="2400" dirty="0">
                <a:solidFill>
                  <a:srgbClr val="FF3300"/>
                </a:solidFill>
                <a:cs typeface="Times New Roman" pitchFamily="18" charset="0"/>
              </a:rPr>
              <a:t>转过多少角度时轮子停止转动</a:t>
            </a:r>
            <a:r>
              <a:rPr kumimoji="1" lang="zh-CN" altLang="en-US" sz="2400" dirty="0">
                <a:cs typeface="Times New Roman" pitchFamily="18" charset="0"/>
              </a:rPr>
              <a:t>？已知轮子的半径为 </a:t>
            </a:r>
            <a:r>
              <a:rPr kumimoji="1" lang="en-US" altLang="zh-CN" sz="2400" i="1" dirty="0">
                <a:cs typeface="Times New Roman" pitchFamily="18" charset="0"/>
              </a:rPr>
              <a:t>R </a:t>
            </a:r>
            <a:r>
              <a:rPr kumimoji="1" lang="zh-CN" altLang="en-US" sz="2400" dirty="0">
                <a:cs typeface="Times New Roman" pitchFamily="18" charset="0"/>
              </a:rPr>
              <a:t>，质量为 </a:t>
            </a:r>
            <a:r>
              <a:rPr kumimoji="1" lang="en-US" altLang="zh-CN" sz="2400" i="1" dirty="0">
                <a:cs typeface="Times New Roman" pitchFamily="18" charset="0"/>
              </a:rPr>
              <a:t>m</a:t>
            </a:r>
            <a:r>
              <a:rPr kumimoji="1" lang="en-US" altLang="zh-CN" sz="2400" dirty="0">
                <a:cs typeface="Times New Roman" pitchFamily="18" charset="0"/>
              </a:rPr>
              <a:t> </a:t>
            </a:r>
            <a:r>
              <a:rPr kumimoji="1" lang="zh-CN" altLang="en-US" sz="2400" dirty="0">
                <a:cs typeface="Times New Roman" pitchFamily="18" charset="0"/>
              </a:rPr>
              <a:t>，可看作均质圆盘，轴的质量忽略不计，该压力 </a:t>
            </a:r>
            <a:r>
              <a:rPr kumimoji="1" lang="en-US" altLang="zh-CN" sz="2400" i="1" dirty="0">
                <a:cs typeface="Times New Roman" pitchFamily="18" charset="0"/>
              </a:rPr>
              <a:t>F</a:t>
            </a:r>
            <a:r>
              <a:rPr kumimoji="1" lang="en-US" altLang="zh-CN" sz="2400" dirty="0">
                <a:cs typeface="Times New Roman" pitchFamily="18" charset="0"/>
              </a:rPr>
              <a:t> </a:t>
            </a:r>
            <a:r>
              <a:rPr kumimoji="1" lang="zh-CN" altLang="en-US" sz="2400" dirty="0">
                <a:cs typeface="Times New Roman" pitchFamily="18" charset="0"/>
              </a:rPr>
              <a:t>均匀分布在轮面上。</a:t>
            </a:r>
            <a:r>
              <a:rPr kumimoji="1" lang="zh-CN" altLang="en-US" sz="2400" dirty="0"/>
              <a:t> </a:t>
            </a:r>
          </a:p>
        </p:txBody>
      </p:sp>
      <p:sp>
        <p:nvSpPr>
          <p:cNvPr id="472082" name="Rectangle 1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72085" name="Rectangle 21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72084" name="Object 20"/>
          <p:cNvGraphicFramePr>
            <a:graphicFrameLocks noChangeAspect="1"/>
          </p:cNvGraphicFramePr>
          <p:nvPr/>
        </p:nvGraphicFramePr>
        <p:xfrm>
          <a:off x="6629400" y="5334000"/>
          <a:ext cx="1712913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863225" imgH="444307" progId="">
                  <p:embed/>
                </p:oleObj>
              </mc:Choice>
              <mc:Fallback>
                <p:oleObj r:id="rId3" imgW="863225" imgH="444307" progId="">
                  <p:embed/>
                  <p:pic>
                    <p:nvPicPr>
                      <p:cNvPr id="47208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5334000"/>
                        <a:ext cx="1712913" cy="884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472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900" dirty="0">
                <a:solidFill>
                  <a:srgbClr val="1F497D"/>
                </a:solidFill>
              </a:rPr>
              <a:t>3.3 </a:t>
            </a:r>
            <a:r>
              <a:rPr lang="zh-CN" altLang="en-US" sz="2900" dirty="0">
                <a:solidFill>
                  <a:srgbClr val="1F497D"/>
                </a:solidFill>
              </a:rPr>
              <a:t>刚体定轴转动的角动量定理和角动量守恒定律</a:t>
            </a:r>
            <a:endParaRPr lang="zh-CN" altLang="en-US" sz="3800" dirty="0"/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F6FD7-9FE3-495A-A43E-831AFCB494B6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441347" name="Text Box 3"/>
          <p:cNvSpPr txBox="1">
            <a:spLocks noChangeArrowheads="1"/>
          </p:cNvSpPr>
          <p:nvPr/>
        </p:nvSpPr>
        <p:spPr bwMode="auto">
          <a:xfrm>
            <a:off x="685800" y="1219200"/>
            <a:ext cx="7489825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dirty="0"/>
              <a:t>1. </a:t>
            </a:r>
            <a:r>
              <a:rPr lang="zh-CN" altLang="en-US" sz="2800" dirty="0"/>
              <a:t>物体绕定轴转动时角动量守恒是指</a:t>
            </a:r>
            <a:r>
              <a:rPr lang="zh-CN" altLang="en-US" sz="2800" dirty="0">
                <a:solidFill>
                  <a:srgbClr val="0000CC"/>
                </a:solidFill>
              </a:rPr>
              <a:t>转动惯量和角速度的乘积</a:t>
            </a:r>
            <a:r>
              <a:rPr lang="zh-CN" altLang="en-US" sz="2800" dirty="0"/>
              <a:t>不变。</a:t>
            </a:r>
          </a:p>
        </p:txBody>
      </p:sp>
      <p:grpSp>
        <p:nvGrpSpPr>
          <p:cNvPr id="441348" name="Group 4"/>
          <p:cNvGrpSpPr>
            <a:grpSpLocks/>
          </p:cNvGrpSpPr>
          <p:nvPr/>
        </p:nvGrpSpPr>
        <p:grpSpPr bwMode="auto">
          <a:xfrm>
            <a:off x="5257800" y="2667000"/>
            <a:ext cx="3313113" cy="2697163"/>
            <a:chOff x="3288" y="1912"/>
            <a:chExt cx="2087" cy="1699"/>
          </a:xfrm>
        </p:grpSpPr>
        <p:pic>
          <p:nvPicPr>
            <p:cNvPr id="441349" name="Picture 5" descr="舞者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288" y="1912"/>
              <a:ext cx="2087" cy="1699"/>
            </a:xfrm>
            <a:prstGeom prst="rect">
              <a:avLst/>
            </a:prstGeom>
            <a:noFill/>
          </p:spPr>
        </p:pic>
        <p:sp>
          <p:nvSpPr>
            <p:cNvPr id="441350" name="Arc 6"/>
            <p:cNvSpPr>
              <a:spLocks/>
            </p:cNvSpPr>
            <p:nvPr/>
          </p:nvSpPr>
          <p:spPr bwMode="auto">
            <a:xfrm>
              <a:off x="3651" y="2568"/>
              <a:ext cx="454" cy="124"/>
            </a:xfrm>
            <a:custGeom>
              <a:avLst/>
              <a:gdLst>
                <a:gd name="G0" fmla="+- 21600 0 0"/>
                <a:gd name="G1" fmla="+- 19664 0 0"/>
                <a:gd name="G2" fmla="+- 21600 0 0"/>
                <a:gd name="T0" fmla="*/ 32418 w 43200"/>
                <a:gd name="T1" fmla="*/ 968 h 41264"/>
                <a:gd name="T2" fmla="*/ 12662 w 43200"/>
                <a:gd name="T3" fmla="*/ 0 h 41264"/>
                <a:gd name="T4" fmla="*/ 21600 w 43200"/>
                <a:gd name="T5" fmla="*/ 19664 h 41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1264" fill="none" extrusionOk="0">
                  <a:moveTo>
                    <a:pt x="32417" y="968"/>
                  </a:moveTo>
                  <a:cubicBezTo>
                    <a:pt x="39090" y="4829"/>
                    <a:pt x="43200" y="11954"/>
                    <a:pt x="43200" y="19664"/>
                  </a:cubicBezTo>
                  <a:cubicBezTo>
                    <a:pt x="43200" y="31593"/>
                    <a:pt x="33529" y="41264"/>
                    <a:pt x="21600" y="41264"/>
                  </a:cubicBezTo>
                  <a:cubicBezTo>
                    <a:pt x="9670" y="41264"/>
                    <a:pt x="0" y="31593"/>
                    <a:pt x="0" y="19664"/>
                  </a:cubicBezTo>
                  <a:cubicBezTo>
                    <a:pt x="-1" y="11193"/>
                    <a:pt x="4950" y="3505"/>
                    <a:pt x="12662" y="0"/>
                  </a:cubicBezTo>
                </a:path>
                <a:path w="43200" h="41264" stroke="0" extrusionOk="0">
                  <a:moveTo>
                    <a:pt x="32417" y="968"/>
                  </a:moveTo>
                  <a:cubicBezTo>
                    <a:pt x="39090" y="4829"/>
                    <a:pt x="43200" y="11954"/>
                    <a:pt x="43200" y="19664"/>
                  </a:cubicBezTo>
                  <a:cubicBezTo>
                    <a:pt x="43200" y="31593"/>
                    <a:pt x="33529" y="41264"/>
                    <a:pt x="21600" y="41264"/>
                  </a:cubicBezTo>
                  <a:cubicBezTo>
                    <a:pt x="9670" y="41264"/>
                    <a:pt x="0" y="31593"/>
                    <a:pt x="0" y="19664"/>
                  </a:cubicBezTo>
                  <a:cubicBezTo>
                    <a:pt x="-1" y="11193"/>
                    <a:pt x="4950" y="3505"/>
                    <a:pt x="12662" y="0"/>
                  </a:cubicBezTo>
                  <a:lnTo>
                    <a:pt x="21600" y="19664"/>
                  </a:lnTo>
                  <a:close/>
                </a:path>
              </a:pathLst>
            </a:custGeom>
            <a:noFill/>
            <a:ln w="9525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351" name="Arc 7"/>
            <p:cNvSpPr>
              <a:spLocks/>
            </p:cNvSpPr>
            <p:nvPr/>
          </p:nvSpPr>
          <p:spPr bwMode="auto">
            <a:xfrm>
              <a:off x="4732" y="2580"/>
              <a:ext cx="454" cy="124"/>
            </a:xfrm>
            <a:custGeom>
              <a:avLst/>
              <a:gdLst>
                <a:gd name="G0" fmla="+- 21600 0 0"/>
                <a:gd name="G1" fmla="+- 19664 0 0"/>
                <a:gd name="G2" fmla="+- 21600 0 0"/>
                <a:gd name="T0" fmla="*/ 32418 w 43200"/>
                <a:gd name="T1" fmla="*/ 968 h 41264"/>
                <a:gd name="T2" fmla="*/ 12662 w 43200"/>
                <a:gd name="T3" fmla="*/ 0 h 41264"/>
                <a:gd name="T4" fmla="*/ 21600 w 43200"/>
                <a:gd name="T5" fmla="*/ 19664 h 41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1264" fill="none" extrusionOk="0">
                  <a:moveTo>
                    <a:pt x="32417" y="968"/>
                  </a:moveTo>
                  <a:cubicBezTo>
                    <a:pt x="39090" y="4829"/>
                    <a:pt x="43200" y="11954"/>
                    <a:pt x="43200" y="19664"/>
                  </a:cubicBezTo>
                  <a:cubicBezTo>
                    <a:pt x="43200" y="31593"/>
                    <a:pt x="33529" y="41264"/>
                    <a:pt x="21600" y="41264"/>
                  </a:cubicBezTo>
                  <a:cubicBezTo>
                    <a:pt x="9670" y="41264"/>
                    <a:pt x="0" y="31593"/>
                    <a:pt x="0" y="19664"/>
                  </a:cubicBezTo>
                  <a:cubicBezTo>
                    <a:pt x="-1" y="11193"/>
                    <a:pt x="4950" y="3505"/>
                    <a:pt x="12662" y="0"/>
                  </a:cubicBezTo>
                </a:path>
                <a:path w="43200" h="41264" stroke="0" extrusionOk="0">
                  <a:moveTo>
                    <a:pt x="32417" y="968"/>
                  </a:moveTo>
                  <a:cubicBezTo>
                    <a:pt x="39090" y="4829"/>
                    <a:pt x="43200" y="11954"/>
                    <a:pt x="43200" y="19664"/>
                  </a:cubicBezTo>
                  <a:cubicBezTo>
                    <a:pt x="43200" y="31593"/>
                    <a:pt x="33529" y="41264"/>
                    <a:pt x="21600" y="41264"/>
                  </a:cubicBezTo>
                  <a:cubicBezTo>
                    <a:pt x="9670" y="41264"/>
                    <a:pt x="0" y="31593"/>
                    <a:pt x="0" y="19664"/>
                  </a:cubicBezTo>
                  <a:cubicBezTo>
                    <a:pt x="-1" y="11193"/>
                    <a:pt x="4950" y="3505"/>
                    <a:pt x="12662" y="0"/>
                  </a:cubicBezTo>
                  <a:lnTo>
                    <a:pt x="21600" y="19664"/>
                  </a:lnTo>
                  <a:close/>
                </a:path>
              </a:pathLst>
            </a:custGeom>
            <a:noFill/>
            <a:ln w="9525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352" name="Arc 8"/>
            <p:cNvSpPr>
              <a:spLocks/>
            </p:cNvSpPr>
            <p:nvPr/>
          </p:nvSpPr>
          <p:spPr bwMode="auto">
            <a:xfrm>
              <a:off x="4785" y="2591"/>
              <a:ext cx="363" cy="91"/>
            </a:xfrm>
            <a:custGeom>
              <a:avLst/>
              <a:gdLst>
                <a:gd name="G0" fmla="+- 21600 0 0"/>
                <a:gd name="G1" fmla="+- 19664 0 0"/>
                <a:gd name="G2" fmla="+- 21600 0 0"/>
                <a:gd name="T0" fmla="*/ 32418 w 43200"/>
                <a:gd name="T1" fmla="*/ 968 h 41264"/>
                <a:gd name="T2" fmla="*/ 12662 w 43200"/>
                <a:gd name="T3" fmla="*/ 0 h 41264"/>
                <a:gd name="T4" fmla="*/ 21600 w 43200"/>
                <a:gd name="T5" fmla="*/ 19664 h 41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1264" fill="none" extrusionOk="0">
                  <a:moveTo>
                    <a:pt x="32417" y="968"/>
                  </a:moveTo>
                  <a:cubicBezTo>
                    <a:pt x="39090" y="4829"/>
                    <a:pt x="43200" y="11954"/>
                    <a:pt x="43200" y="19664"/>
                  </a:cubicBezTo>
                  <a:cubicBezTo>
                    <a:pt x="43200" y="31593"/>
                    <a:pt x="33529" y="41264"/>
                    <a:pt x="21600" y="41264"/>
                  </a:cubicBezTo>
                  <a:cubicBezTo>
                    <a:pt x="9670" y="41264"/>
                    <a:pt x="0" y="31593"/>
                    <a:pt x="0" y="19664"/>
                  </a:cubicBezTo>
                  <a:cubicBezTo>
                    <a:pt x="-1" y="11193"/>
                    <a:pt x="4950" y="3505"/>
                    <a:pt x="12662" y="0"/>
                  </a:cubicBezTo>
                </a:path>
                <a:path w="43200" h="41264" stroke="0" extrusionOk="0">
                  <a:moveTo>
                    <a:pt x="32417" y="968"/>
                  </a:moveTo>
                  <a:cubicBezTo>
                    <a:pt x="39090" y="4829"/>
                    <a:pt x="43200" y="11954"/>
                    <a:pt x="43200" y="19664"/>
                  </a:cubicBezTo>
                  <a:cubicBezTo>
                    <a:pt x="43200" y="31593"/>
                    <a:pt x="33529" y="41264"/>
                    <a:pt x="21600" y="41264"/>
                  </a:cubicBezTo>
                  <a:cubicBezTo>
                    <a:pt x="9670" y="41264"/>
                    <a:pt x="0" y="31593"/>
                    <a:pt x="0" y="19664"/>
                  </a:cubicBezTo>
                  <a:cubicBezTo>
                    <a:pt x="-1" y="11193"/>
                    <a:pt x="4950" y="3505"/>
                    <a:pt x="12662" y="0"/>
                  </a:cubicBezTo>
                  <a:lnTo>
                    <a:pt x="21600" y="19664"/>
                  </a:lnTo>
                  <a:close/>
                </a:path>
              </a:pathLst>
            </a:custGeom>
            <a:noFill/>
            <a:ln w="9525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41353" name="Text Box 9"/>
          <p:cNvSpPr txBox="1">
            <a:spLocks noChangeArrowheads="1"/>
          </p:cNvSpPr>
          <p:nvPr/>
        </p:nvSpPr>
        <p:spPr bwMode="auto">
          <a:xfrm>
            <a:off x="685800" y="2590800"/>
            <a:ext cx="4176713" cy="2655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/>
              <a:t>2. </a:t>
            </a:r>
            <a:r>
              <a:rPr lang="zh-CN" altLang="en-US" sz="2800"/>
              <a:t>几个物体组成的系统，绕一公共轴转动，则对该公共转轴的合外力矩为零时，该系统对此轴的总角动量守恒</a:t>
            </a:r>
          </a:p>
        </p:txBody>
      </p:sp>
      <p:graphicFrame>
        <p:nvGraphicFramePr>
          <p:cNvPr id="441355" name="Object 11"/>
          <p:cNvGraphicFramePr>
            <a:graphicFrameLocks noChangeAspect="1"/>
          </p:cNvGraphicFramePr>
          <p:nvPr/>
        </p:nvGraphicFramePr>
        <p:xfrm>
          <a:off x="1600200" y="5410200"/>
          <a:ext cx="239395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939600" imgH="342720" progId="Equation.3">
                  <p:embed/>
                </p:oleObj>
              </mc:Choice>
              <mc:Fallback>
                <p:oleObj name="公式" r:id="rId3" imgW="939600" imgH="342720" progId="Equation.3">
                  <p:embed/>
                  <p:pic>
                    <p:nvPicPr>
                      <p:cNvPr id="44135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410200"/>
                        <a:ext cx="239395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1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1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1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41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347" grpId="0"/>
      <p:bldP spid="4413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900" dirty="0"/>
              <a:t>3.3 </a:t>
            </a:r>
            <a:r>
              <a:rPr lang="zh-CN" altLang="en-US" sz="2900" dirty="0"/>
              <a:t>刚体定轴转动的角动量定理和角动量守恒定律</a:t>
            </a: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CC0F-D9BD-427E-9A0D-F35F1EF4243D}" type="slidenum">
              <a:rPr lang="en-US" altLang="zh-CN"/>
              <a:pPr/>
              <a:t>4</a:t>
            </a:fld>
            <a:endParaRPr lang="en-US" altLang="zh-CN"/>
          </a:p>
        </p:txBody>
      </p:sp>
      <p:graphicFrame>
        <p:nvGraphicFramePr>
          <p:cNvPr id="442372" name="Object 4"/>
          <p:cNvGraphicFramePr>
            <a:graphicFrameLocks noGrp="1" noChangeAspect="1"/>
          </p:cNvGraphicFramePr>
          <p:nvPr>
            <p:ph idx="4294967295"/>
          </p:nvPr>
        </p:nvGraphicFramePr>
        <p:xfrm>
          <a:off x="2073275" y="2209800"/>
          <a:ext cx="249872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002960" imgH="355320" progId="Equation.3">
                  <p:embed/>
                </p:oleObj>
              </mc:Choice>
              <mc:Fallback>
                <p:oleObj name="公式" r:id="rId2" imgW="1002960" imgH="355320" progId="Equation.3">
                  <p:embed/>
                  <p:pic>
                    <p:nvPicPr>
                      <p:cNvPr id="4423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3275" y="2209800"/>
                        <a:ext cx="2498725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2376" name="Rectangle 8"/>
          <p:cNvSpPr>
            <a:spLocks noChangeArrowheads="1"/>
          </p:cNvSpPr>
          <p:nvPr/>
        </p:nvSpPr>
        <p:spPr bwMode="auto">
          <a:xfrm>
            <a:off x="457200" y="1524000"/>
            <a:ext cx="8362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/>
              <a:t>含</a:t>
            </a:r>
            <a:r>
              <a:rPr lang="zh-CN" altLang="en-US" sz="2800" dirty="0">
                <a:solidFill>
                  <a:srgbClr val="0000CC"/>
                </a:solidFill>
              </a:rPr>
              <a:t>质点和刚体</a:t>
            </a:r>
            <a:r>
              <a:rPr lang="zh-CN" altLang="en-US" sz="2800" dirty="0"/>
              <a:t>的系统的角动量定理和角动量守恒定律</a:t>
            </a:r>
          </a:p>
        </p:txBody>
      </p:sp>
      <p:sp>
        <p:nvSpPr>
          <p:cNvPr id="442378" name="Rectangle 10"/>
          <p:cNvSpPr>
            <a:spLocks noChangeArrowheads="1"/>
          </p:cNvSpPr>
          <p:nvPr/>
        </p:nvSpPr>
        <p:spPr bwMode="auto">
          <a:xfrm>
            <a:off x="914400" y="3352800"/>
            <a:ext cx="3414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i="1"/>
              <a:t>M</a:t>
            </a:r>
            <a:r>
              <a:rPr lang="en-US" altLang="zh-CN" sz="2800"/>
              <a:t> </a:t>
            </a:r>
            <a:r>
              <a:rPr lang="zh-CN" altLang="en-US" sz="2800"/>
              <a:t>系统所受</a:t>
            </a:r>
            <a:r>
              <a:rPr lang="zh-CN" altLang="en-US" sz="2800">
                <a:solidFill>
                  <a:srgbClr val="0000CC"/>
                </a:solidFill>
              </a:rPr>
              <a:t>合外力矩</a:t>
            </a:r>
          </a:p>
        </p:txBody>
      </p:sp>
      <p:sp>
        <p:nvSpPr>
          <p:cNvPr id="442379" name="Rectangle 11"/>
          <p:cNvSpPr>
            <a:spLocks noChangeArrowheads="1"/>
          </p:cNvSpPr>
          <p:nvPr/>
        </p:nvSpPr>
        <p:spPr bwMode="auto">
          <a:xfrm>
            <a:off x="990600" y="4114800"/>
            <a:ext cx="26050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i="1"/>
              <a:t>L</a:t>
            </a:r>
            <a:r>
              <a:rPr lang="en-US" altLang="zh-CN" sz="2800"/>
              <a:t> </a:t>
            </a:r>
            <a:r>
              <a:rPr lang="zh-CN" altLang="en-US" sz="2800"/>
              <a:t>系统</a:t>
            </a:r>
            <a:r>
              <a:rPr lang="zh-CN" altLang="en-US" sz="2800">
                <a:solidFill>
                  <a:srgbClr val="0000CC"/>
                </a:solidFill>
              </a:rPr>
              <a:t>总角动量</a:t>
            </a:r>
          </a:p>
        </p:txBody>
      </p:sp>
      <p:graphicFrame>
        <p:nvGraphicFramePr>
          <p:cNvPr id="442380" name="Object 12"/>
          <p:cNvGraphicFramePr>
            <a:graphicFrameLocks noChangeAspect="1"/>
          </p:cNvGraphicFramePr>
          <p:nvPr/>
        </p:nvGraphicFramePr>
        <p:xfrm>
          <a:off x="4800600" y="3733800"/>
          <a:ext cx="2752725" cy="120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104840" imgH="482400" progId="Equation.3">
                  <p:embed/>
                </p:oleObj>
              </mc:Choice>
              <mc:Fallback>
                <p:oleObj name="公式" r:id="rId4" imgW="1104840" imgH="482400" progId="Equation.3">
                  <p:embed/>
                  <p:pic>
                    <p:nvPicPr>
                      <p:cNvPr id="44238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733800"/>
                        <a:ext cx="2752725" cy="1201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82" name="Object 14"/>
          <p:cNvGraphicFramePr>
            <a:graphicFrameLocks noChangeAspect="1"/>
          </p:cNvGraphicFramePr>
          <p:nvPr/>
        </p:nvGraphicFramePr>
        <p:xfrm>
          <a:off x="2438400" y="5562600"/>
          <a:ext cx="3795713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523880" imgH="228600" progId="Equation.3">
                  <p:embed/>
                </p:oleObj>
              </mc:Choice>
              <mc:Fallback>
                <p:oleObj name="公式" r:id="rId6" imgW="1523880" imgH="228600" progId="Equation.3">
                  <p:embed/>
                  <p:pic>
                    <p:nvPicPr>
                      <p:cNvPr id="44238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562600"/>
                        <a:ext cx="3795713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900" dirty="0"/>
              <a:t>3.3 </a:t>
            </a:r>
            <a:r>
              <a:rPr lang="zh-CN" altLang="en-US" sz="2900" dirty="0"/>
              <a:t>刚体定轴转动的角动量定理和角动量守恒定律</a:t>
            </a: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1E74-1644-44E2-A00F-FA492C37342E}" type="slidenum">
              <a:rPr lang="en-US" altLang="zh-CN"/>
              <a:pPr/>
              <a:t>5</a:t>
            </a:fld>
            <a:endParaRPr lang="en-US" altLang="zh-CN"/>
          </a:p>
        </p:txBody>
      </p:sp>
      <p:pic>
        <p:nvPicPr>
          <p:cNvPr id="4444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209675"/>
            <a:ext cx="6572250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900" dirty="0"/>
              <a:t>3.3 </a:t>
            </a:r>
            <a:r>
              <a:rPr lang="zh-CN" altLang="en-US" sz="2900" dirty="0"/>
              <a:t>刚体定轴转动的角动量定理和角动量守恒定律</a:t>
            </a:r>
          </a:p>
        </p:txBody>
      </p:sp>
      <p:sp>
        <p:nvSpPr>
          <p:cNvPr id="2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75F0-EE96-4B66-891A-913D2CDCCFA1}" type="slidenum">
              <a:rPr lang="en-US" altLang="zh-CN"/>
              <a:pPr/>
              <a:t>6</a:t>
            </a:fld>
            <a:endParaRPr lang="en-US" altLang="zh-CN"/>
          </a:p>
        </p:txBody>
      </p:sp>
      <p:graphicFrame>
        <p:nvGraphicFramePr>
          <p:cNvPr id="446468" name="Object 4"/>
          <p:cNvGraphicFramePr>
            <a:graphicFrameLocks noChangeAspect="1"/>
          </p:cNvGraphicFramePr>
          <p:nvPr/>
        </p:nvGraphicFramePr>
        <p:xfrm>
          <a:off x="457200" y="1219200"/>
          <a:ext cx="84328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3377149" imgH="617018" progId="Word.Document.8">
                  <p:embed/>
                </p:oleObj>
              </mc:Choice>
              <mc:Fallback>
                <p:oleObj name="文档" r:id="rId2" imgW="3377149" imgH="617018" progId="Word.Document.8">
                  <p:embed/>
                  <p:pic>
                    <p:nvPicPr>
                      <p:cNvPr id="4464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219200"/>
                        <a:ext cx="84328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FFFF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6469" name="Group 5"/>
          <p:cNvGrpSpPr>
            <a:grpSpLocks/>
          </p:cNvGrpSpPr>
          <p:nvPr/>
        </p:nvGrpSpPr>
        <p:grpSpPr bwMode="auto">
          <a:xfrm>
            <a:off x="2362200" y="3124200"/>
            <a:ext cx="4895850" cy="3192463"/>
            <a:chOff x="1338" y="1691"/>
            <a:chExt cx="3084" cy="2011"/>
          </a:xfrm>
        </p:grpSpPr>
        <p:sp>
          <p:nvSpPr>
            <p:cNvPr id="446470" name="Text Box 6"/>
            <p:cNvSpPr txBox="1">
              <a:spLocks noChangeArrowheads="1"/>
            </p:cNvSpPr>
            <p:nvPr/>
          </p:nvSpPr>
          <p:spPr bwMode="auto">
            <a:xfrm>
              <a:off x="3921" y="2598"/>
              <a:ext cx="501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FF0000"/>
                  </a:solidFill>
                </a:rPr>
                <a:t> m</a:t>
              </a:r>
              <a:r>
                <a:rPr kumimoji="1" lang="en-US" altLang="zh-CN" sz="2400" baseline="-25000">
                  <a:solidFill>
                    <a:srgbClr val="FF0000"/>
                  </a:solidFill>
                </a:rPr>
                <a:t>2</a:t>
              </a:r>
              <a:endParaRPr kumimoji="1" lang="en-US" altLang="zh-CN" sz="2400" b="1" i="1">
                <a:solidFill>
                  <a:srgbClr val="FF0000"/>
                </a:solidFill>
              </a:endParaRPr>
            </a:p>
          </p:txBody>
        </p:sp>
        <p:sp>
          <p:nvSpPr>
            <p:cNvPr id="446471" name="Text Box 7"/>
            <p:cNvSpPr txBox="1">
              <a:spLocks noChangeArrowheads="1"/>
            </p:cNvSpPr>
            <p:nvPr/>
          </p:nvSpPr>
          <p:spPr bwMode="auto">
            <a:xfrm>
              <a:off x="1871" y="2016"/>
              <a:ext cx="601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FF0000"/>
                  </a:solidFill>
                </a:rPr>
                <a:t>    m</a:t>
              </a:r>
              <a:r>
                <a:rPr kumimoji="1" lang="en-US" altLang="zh-CN" sz="2400" baseline="-25000">
                  <a:solidFill>
                    <a:srgbClr val="FF0000"/>
                  </a:solidFill>
                </a:rPr>
                <a:t>1</a:t>
              </a:r>
              <a:endParaRPr kumimoji="1" lang="en-US" altLang="zh-CN" sz="2400" b="1" i="1">
                <a:solidFill>
                  <a:srgbClr val="FF0000"/>
                </a:solidFill>
              </a:endParaRPr>
            </a:p>
          </p:txBody>
        </p:sp>
        <p:sp>
          <p:nvSpPr>
            <p:cNvPr id="446472" name="Oval 8"/>
            <p:cNvSpPr>
              <a:spLocks noChangeArrowheads="1"/>
            </p:cNvSpPr>
            <p:nvPr/>
          </p:nvSpPr>
          <p:spPr bwMode="auto">
            <a:xfrm>
              <a:off x="3301" y="1830"/>
              <a:ext cx="500" cy="500"/>
            </a:xfrm>
            <a:prstGeom prst="ellipse">
              <a:avLst/>
            </a:prstGeom>
            <a:noFill/>
            <a:ln w="19050">
              <a:solidFill>
                <a:srgbClr val="0033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6473" name="Line 9"/>
            <p:cNvSpPr>
              <a:spLocks noChangeShapeType="1"/>
            </p:cNvSpPr>
            <p:nvPr/>
          </p:nvSpPr>
          <p:spPr bwMode="auto">
            <a:xfrm flipV="1">
              <a:off x="2517" y="1864"/>
              <a:ext cx="901" cy="576"/>
            </a:xfrm>
            <a:prstGeom prst="line">
              <a:avLst/>
            </a:prstGeom>
            <a:noFill/>
            <a:ln w="19050">
              <a:solidFill>
                <a:srgbClr val="0033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6474" name="Rectangle 10"/>
            <p:cNvSpPr>
              <a:spLocks noChangeArrowheads="1"/>
            </p:cNvSpPr>
            <p:nvPr/>
          </p:nvSpPr>
          <p:spPr bwMode="auto">
            <a:xfrm rot="-1895121">
              <a:off x="2233" y="2304"/>
              <a:ext cx="300" cy="4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zh-CN" altLang="zh-CN" sz="2400">
                <a:solidFill>
                  <a:srgbClr val="FF0000"/>
                </a:solidFill>
              </a:endParaRPr>
            </a:p>
          </p:txBody>
        </p:sp>
        <p:sp>
          <p:nvSpPr>
            <p:cNvPr id="446475" name="Line 11"/>
            <p:cNvSpPr>
              <a:spLocks noChangeShapeType="1"/>
            </p:cNvSpPr>
            <p:nvPr/>
          </p:nvSpPr>
          <p:spPr bwMode="auto">
            <a:xfrm>
              <a:off x="3801" y="2043"/>
              <a:ext cx="0" cy="500"/>
            </a:xfrm>
            <a:prstGeom prst="line">
              <a:avLst/>
            </a:prstGeom>
            <a:noFill/>
            <a:ln w="19050">
              <a:solidFill>
                <a:srgbClr val="0033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6476" name="Rectangle 12"/>
            <p:cNvSpPr>
              <a:spLocks noChangeArrowheads="1"/>
            </p:cNvSpPr>
            <p:nvPr/>
          </p:nvSpPr>
          <p:spPr bwMode="auto">
            <a:xfrm>
              <a:off x="3651" y="2547"/>
              <a:ext cx="301" cy="4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6477" name="Line 13"/>
            <p:cNvSpPr>
              <a:spLocks noChangeShapeType="1"/>
            </p:cNvSpPr>
            <p:nvPr/>
          </p:nvSpPr>
          <p:spPr bwMode="auto">
            <a:xfrm>
              <a:off x="3814" y="2940"/>
              <a:ext cx="0" cy="501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6478" name="Arc 14"/>
            <p:cNvSpPr>
              <a:spLocks/>
            </p:cNvSpPr>
            <p:nvPr/>
          </p:nvSpPr>
          <p:spPr bwMode="auto">
            <a:xfrm>
              <a:off x="1655" y="3201"/>
              <a:ext cx="100" cy="1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9900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46479" name="Object 15"/>
            <p:cNvGraphicFramePr>
              <a:graphicFrameLocks noChangeAspect="1"/>
            </p:cNvGraphicFramePr>
            <p:nvPr/>
          </p:nvGraphicFramePr>
          <p:xfrm>
            <a:off x="1791" y="3092"/>
            <a:ext cx="149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26720" imgH="177480" progId="Equation.3">
                    <p:embed/>
                  </p:oleObj>
                </mc:Choice>
                <mc:Fallback>
                  <p:oleObj name="公式" r:id="rId4" imgW="126720" imgH="177480" progId="Equation.3">
                    <p:embed/>
                    <p:pic>
                      <p:nvPicPr>
                        <p:cNvPr id="446479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1" y="3092"/>
                          <a:ext cx="149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6480" name="Line 16"/>
            <p:cNvSpPr>
              <a:spLocks noChangeShapeType="1"/>
            </p:cNvSpPr>
            <p:nvPr/>
          </p:nvSpPr>
          <p:spPr bwMode="auto">
            <a:xfrm flipH="1">
              <a:off x="3259" y="2085"/>
              <a:ext cx="300" cy="30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6481" name="Line 17"/>
            <p:cNvSpPr>
              <a:spLocks noChangeShapeType="1"/>
            </p:cNvSpPr>
            <p:nvPr/>
          </p:nvSpPr>
          <p:spPr bwMode="auto">
            <a:xfrm flipV="1">
              <a:off x="3564" y="2080"/>
              <a:ext cx="237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 type="oval" w="sm" len="sm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6482" name="Text Box 18"/>
            <p:cNvSpPr txBox="1">
              <a:spLocks noChangeArrowheads="1"/>
            </p:cNvSpPr>
            <p:nvPr/>
          </p:nvSpPr>
          <p:spPr bwMode="auto">
            <a:xfrm>
              <a:off x="3558" y="1850"/>
              <a:ext cx="501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000066"/>
                  </a:solidFill>
                </a:rPr>
                <a:t>R</a:t>
              </a:r>
              <a:endParaRPr kumimoji="1" lang="en-US" altLang="zh-CN" sz="2400" b="1" i="1">
                <a:solidFill>
                  <a:srgbClr val="000066"/>
                </a:solidFill>
              </a:endParaRPr>
            </a:p>
          </p:txBody>
        </p:sp>
        <p:sp>
          <p:nvSpPr>
            <p:cNvPr id="446483" name="Text Box 19"/>
            <p:cNvSpPr txBox="1">
              <a:spLocks noChangeArrowheads="1"/>
            </p:cNvSpPr>
            <p:nvPr/>
          </p:nvSpPr>
          <p:spPr bwMode="auto">
            <a:xfrm>
              <a:off x="3694" y="1691"/>
              <a:ext cx="501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000066"/>
                  </a:solidFill>
                </a:rPr>
                <a:t>m</a:t>
              </a:r>
              <a:endParaRPr kumimoji="1" lang="en-US" altLang="zh-CN" sz="2400" b="1" i="1">
                <a:solidFill>
                  <a:srgbClr val="000066"/>
                </a:solidFill>
              </a:endParaRPr>
            </a:p>
          </p:txBody>
        </p:sp>
        <p:sp>
          <p:nvSpPr>
            <p:cNvPr id="446484" name="Line 20"/>
            <p:cNvSpPr>
              <a:spLocks noChangeShapeType="1"/>
            </p:cNvSpPr>
            <p:nvPr/>
          </p:nvSpPr>
          <p:spPr bwMode="auto">
            <a:xfrm flipV="1">
              <a:off x="1474" y="2174"/>
              <a:ext cx="1846" cy="1127"/>
            </a:xfrm>
            <a:prstGeom prst="line">
              <a:avLst/>
            </a:prstGeom>
            <a:noFill/>
            <a:ln w="19050">
              <a:solidFill>
                <a:srgbClr val="CC0066"/>
              </a:solidFill>
              <a:round/>
              <a:headEnd/>
              <a:tailEnd type="non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485" name="Line 21"/>
            <p:cNvSpPr>
              <a:spLocks noChangeShapeType="1"/>
            </p:cNvSpPr>
            <p:nvPr/>
          </p:nvSpPr>
          <p:spPr bwMode="auto">
            <a:xfrm>
              <a:off x="3470" y="2312"/>
              <a:ext cx="0" cy="998"/>
            </a:xfrm>
            <a:prstGeom prst="line">
              <a:avLst/>
            </a:prstGeom>
            <a:noFill/>
            <a:ln w="19050">
              <a:solidFill>
                <a:srgbClr val="CC0066"/>
              </a:solidFill>
              <a:round/>
              <a:headEnd/>
              <a:tailEnd type="non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486" name="Line 22"/>
            <p:cNvSpPr>
              <a:spLocks noChangeShapeType="1"/>
            </p:cNvSpPr>
            <p:nvPr/>
          </p:nvSpPr>
          <p:spPr bwMode="auto">
            <a:xfrm>
              <a:off x="1338" y="3301"/>
              <a:ext cx="2268" cy="0"/>
            </a:xfrm>
            <a:prstGeom prst="line">
              <a:avLst/>
            </a:prstGeom>
            <a:noFill/>
            <a:ln w="19050">
              <a:solidFill>
                <a:srgbClr val="CC0066"/>
              </a:solidFill>
              <a:round/>
              <a:headEnd/>
              <a:tailEnd type="non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487" name="Rectangle 23" descr="深色上对角线"/>
            <p:cNvSpPr>
              <a:spLocks noChangeArrowheads="1"/>
            </p:cNvSpPr>
            <p:nvPr/>
          </p:nvSpPr>
          <p:spPr bwMode="auto">
            <a:xfrm>
              <a:off x="1338" y="3310"/>
              <a:ext cx="2268" cy="91"/>
            </a:xfrm>
            <a:prstGeom prst="rect">
              <a:avLst/>
            </a:prstGeom>
            <a:pattFill prst="dkUpDiag">
              <a:fgClr>
                <a:srgbClr val="CC0066"/>
              </a:fgClr>
              <a:bgClr>
                <a:schemeClr val="bg1"/>
              </a:bgClr>
            </a:pattFill>
            <a:ln w="19050">
              <a:noFill/>
              <a:miter lim="800000"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6488" name="Text Box 24"/>
            <p:cNvSpPr txBox="1">
              <a:spLocks noChangeArrowheads="1"/>
            </p:cNvSpPr>
            <p:nvPr/>
          </p:nvSpPr>
          <p:spPr bwMode="auto">
            <a:xfrm>
              <a:off x="3694" y="3414"/>
              <a:ext cx="501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000066"/>
                  </a:solidFill>
                </a:rPr>
                <a:t>F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900" dirty="0"/>
              <a:t>3.3 </a:t>
            </a:r>
            <a:r>
              <a:rPr lang="zh-CN" altLang="en-US" sz="2900" dirty="0"/>
              <a:t>刚体定轴转动的角动量定理和角动量守恒定律</a:t>
            </a:r>
          </a:p>
        </p:txBody>
      </p:sp>
      <p:sp>
        <p:nvSpPr>
          <p:cNvPr id="2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CD00-ED28-49D8-A9A6-5DA4BF332A7A}" type="slidenum">
              <a:rPr lang="en-US" altLang="zh-CN"/>
              <a:pPr/>
              <a:t>7</a:t>
            </a:fld>
            <a:endParaRPr lang="en-US" altLang="zh-CN"/>
          </a:p>
        </p:txBody>
      </p:sp>
      <p:graphicFrame>
        <p:nvGraphicFramePr>
          <p:cNvPr id="447491" name="Object 3"/>
          <p:cNvGraphicFramePr>
            <a:graphicFrameLocks noChangeAspect="1"/>
          </p:cNvGraphicFramePr>
          <p:nvPr/>
        </p:nvGraphicFramePr>
        <p:xfrm>
          <a:off x="533400" y="3086100"/>
          <a:ext cx="6302375" cy="323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3401259" imgH="1747378" progId="Word.Document.8">
                  <p:embed/>
                </p:oleObj>
              </mc:Choice>
              <mc:Fallback>
                <p:oleObj name="文档" r:id="rId2" imgW="3401259" imgH="1747378" progId="Word.Document.8">
                  <p:embed/>
                  <p:pic>
                    <p:nvPicPr>
                      <p:cNvPr id="44749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086100"/>
                        <a:ext cx="6302375" cy="323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FFFF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7492" name="Group 4"/>
          <p:cNvGrpSpPr>
            <a:grpSpLocks noChangeAspect="1"/>
          </p:cNvGrpSpPr>
          <p:nvPr/>
        </p:nvGrpSpPr>
        <p:grpSpPr bwMode="auto">
          <a:xfrm>
            <a:off x="4900026" y="1006200"/>
            <a:ext cx="4091574" cy="2880000"/>
            <a:chOff x="1338" y="1691"/>
            <a:chExt cx="2857" cy="2011"/>
          </a:xfrm>
        </p:grpSpPr>
        <p:sp>
          <p:nvSpPr>
            <p:cNvPr id="447493" name="Text Box 5"/>
            <p:cNvSpPr txBox="1">
              <a:spLocks noChangeArrowheads="1"/>
            </p:cNvSpPr>
            <p:nvPr/>
          </p:nvSpPr>
          <p:spPr bwMode="auto">
            <a:xfrm>
              <a:off x="3604" y="2563"/>
              <a:ext cx="501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 dirty="0">
                  <a:solidFill>
                    <a:srgbClr val="FF0000"/>
                  </a:solidFill>
                </a:rPr>
                <a:t> m</a:t>
              </a:r>
              <a:r>
                <a:rPr kumimoji="1" lang="en-US" altLang="zh-CN" sz="2400" baseline="-25000" dirty="0">
                  <a:solidFill>
                    <a:srgbClr val="FF0000"/>
                  </a:solidFill>
                </a:rPr>
                <a:t>2</a:t>
              </a:r>
              <a:endParaRPr kumimoji="1" lang="en-US" altLang="zh-CN" sz="2400" b="1" i="1" dirty="0">
                <a:solidFill>
                  <a:srgbClr val="FF0000"/>
                </a:solidFill>
              </a:endParaRPr>
            </a:p>
          </p:txBody>
        </p:sp>
        <p:sp>
          <p:nvSpPr>
            <p:cNvPr id="447494" name="Text Box 6"/>
            <p:cNvSpPr txBox="1">
              <a:spLocks noChangeArrowheads="1"/>
            </p:cNvSpPr>
            <p:nvPr/>
          </p:nvSpPr>
          <p:spPr bwMode="auto">
            <a:xfrm>
              <a:off x="1817" y="1988"/>
              <a:ext cx="601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 dirty="0">
                  <a:solidFill>
                    <a:srgbClr val="FF0000"/>
                  </a:solidFill>
                </a:rPr>
                <a:t>    m</a:t>
              </a:r>
              <a:r>
                <a:rPr kumimoji="1" lang="en-US" altLang="zh-CN" sz="2400" baseline="-25000" dirty="0">
                  <a:solidFill>
                    <a:srgbClr val="FF0000"/>
                  </a:solidFill>
                </a:rPr>
                <a:t>1</a:t>
              </a:r>
              <a:endParaRPr kumimoji="1" lang="en-US" altLang="zh-CN" sz="2400" b="1" i="1" dirty="0">
                <a:solidFill>
                  <a:srgbClr val="FF0000"/>
                </a:solidFill>
              </a:endParaRPr>
            </a:p>
          </p:txBody>
        </p:sp>
        <p:sp>
          <p:nvSpPr>
            <p:cNvPr id="447495" name="Oval 7"/>
            <p:cNvSpPr>
              <a:spLocks noChangeArrowheads="1"/>
            </p:cNvSpPr>
            <p:nvPr/>
          </p:nvSpPr>
          <p:spPr bwMode="auto">
            <a:xfrm>
              <a:off x="3301" y="1830"/>
              <a:ext cx="500" cy="500"/>
            </a:xfrm>
            <a:prstGeom prst="ellipse">
              <a:avLst/>
            </a:prstGeom>
            <a:noFill/>
            <a:ln w="19050">
              <a:solidFill>
                <a:srgbClr val="0033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7496" name="Line 8"/>
            <p:cNvSpPr>
              <a:spLocks noChangeShapeType="1"/>
            </p:cNvSpPr>
            <p:nvPr/>
          </p:nvSpPr>
          <p:spPr bwMode="auto">
            <a:xfrm flipV="1">
              <a:off x="2517" y="1864"/>
              <a:ext cx="901" cy="576"/>
            </a:xfrm>
            <a:prstGeom prst="line">
              <a:avLst/>
            </a:prstGeom>
            <a:noFill/>
            <a:ln w="19050">
              <a:solidFill>
                <a:srgbClr val="0033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7497" name="Rectangle 9"/>
            <p:cNvSpPr>
              <a:spLocks noChangeArrowheads="1"/>
            </p:cNvSpPr>
            <p:nvPr/>
          </p:nvSpPr>
          <p:spPr bwMode="auto">
            <a:xfrm rot="-1895121">
              <a:off x="2233" y="2304"/>
              <a:ext cx="300" cy="4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zh-CN" altLang="zh-CN" sz="2400">
                <a:solidFill>
                  <a:srgbClr val="FF0000"/>
                </a:solidFill>
              </a:endParaRPr>
            </a:p>
          </p:txBody>
        </p:sp>
        <p:sp>
          <p:nvSpPr>
            <p:cNvPr id="447498" name="Line 10"/>
            <p:cNvSpPr>
              <a:spLocks noChangeShapeType="1"/>
            </p:cNvSpPr>
            <p:nvPr/>
          </p:nvSpPr>
          <p:spPr bwMode="auto">
            <a:xfrm>
              <a:off x="3801" y="2043"/>
              <a:ext cx="0" cy="500"/>
            </a:xfrm>
            <a:prstGeom prst="line">
              <a:avLst/>
            </a:prstGeom>
            <a:noFill/>
            <a:ln w="19050">
              <a:solidFill>
                <a:srgbClr val="0033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7499" name="Rectangle 11"/>
            <p:cNvSpPr>
              <a:spLocks noChangeArrowheads="1"/>
            </p:cNvSpPr>
            <p:nvPr/>
          </p:nvSpPr>
          <p:spPr bwMode="auto">
            <a:xfrm>
              <a:off x="3651" y="2547"/>
              <a:ext cx="301" cy="4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7500" name="Line 12"/>
            <p:cNvSpPr>
              <a:spLocks noChangeShapeType="1"/>
            </p:cNvSpPr>
            <p:nvPr/>
          </p:nvSpPr>
          <p:spPr bwMode="auto">
            <a:xfrm>
              <a:off x="3814" y="2940"/>
              <a:ext cx="0" cy="501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7501" name="Arc 13"/>
            <p:cNvSpPr>
              <a:spLocks/>
            </p:cNvSpPr>
            <p:nvPr/>
          </p:nvSpPr>
          <p:spPr bwMode="auto">
            <a:xfrm>
              <a:off x="1655" y="3201"/>
              <a:ext cx="100" cy="1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9900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47502" name="Object 14"/>
            <p:cNvGraphicFramePr>
              <a:graphicFrameLocks noChangeAspect="1"/>
            </p:cNvGraphicFramePr>
            <p:nvPr/>
          </p:nvGraphicFramePr>
          <p:xfrm>
            <a:off x="1791" y="3092"/>
            <a:ext cx="149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26720" imgH="177480" progId="Equation.3">
                    <p:embed/>
                  </p:oleObj>
                </mc:Choice>
                <mc:Fallback>
                  <p:oleObj name="公式" r:id="rId4" imgW="126720" imgH="177480" progId="Equation.3">
                    <p:embed/>
                    <p:pic>
                      <p:nvPicPr>
                        <p:cNvPr id="447502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1" y="3092"/>
                          <a:ext cx="149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7503" name="Line 15"/>
            <p:cNvSpPr>
              <a:spLocks noChangeShapeType="1"/>
            </p:cNvSpPr>
            <p:nvPr/>
          </p:nvSpPr>
          <p:spPr bwMode="auto">
            <a:xfrm flipH="1">
              <a:off x="3259" y="2085"/>
              <a:ext cx="300" cy="30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7504" name="Line 16"/>
            <p:cNvSpPr>
              <a:spLocks noChangeShapeType="1"/>
            </p:cNvSpPr>
            <p:nvPr/>
          </p:nvSpPr>
          <p:spPr bwMode="auto">
            <a:xfrm flipV="1">
              <a:off x="3564" y="2080"/>
              <a:ext cx="237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 type="oval" w="sm" len="sm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7505" name="Text Box 17"/>
            <p:cNvSpPr txBox="1">
              <a:spLocks noChangeArrowheads="1"/>
            </p:cNvSpPr>
            <p:nvPr/>
          </p:nvSpPr>
          <p:spPr bwMode="auto">
            <a:xfrm>
              <a:off x="3520" y="1797"/>
              <a:ext cx="501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 dirty="0">
                  <a:solidFill>
                    <a:srgbClr val="000066"/>
                  </a:solidFill>
                </a:rPr>
                <a:t>R</a:t>
              </a:r>
              <a:endParaRPr kumimoji="1" lang="en-US" altLang="zh-CN" sz="2400" b="1" i="1" dirty="0">
                <a:solidFill>
                  <a:srgbClr val="000066"/>
                </a:solidFill>
              </a:endParaRPr>
            </a:p>
          </p:txBody>
        </p:sp>
        <p:sp>
          <p:nvSpPr>
            <p:cNvPr id="447506" name="Text Box 18"/>
            <p:cNvSpPr txBox="1">
              <a:spLocks noChangeArrowheads="1"/>
            </p:cNvSpPr>
            <p:nvPr/>
          </p:nvSpPr>
          <p:spPr bwMode="auto">
            <a:xfrm>
              <a:off x="3694" y="1691"/>
              <a:ext cx="501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000066"/>
                  </a:solidFill>
                </a:rPr>
                <a:t>m</a:t>
              </a:r>
              <a:endParaRPr kumimoji="1" lang="en-US" altLang="zh-CN" sz="2400" b="1" i="1">
                <a:solidFill>
                  <a:srgbClr val="000066"/>
                </a:solidFill>
              </a:endParaRPr>
            </a:p>
          </p:txBody>
        </p:sp>
        <p:sp>
          <p:nvSpPr>
            <p:cNvPr id="447507" name="Line 19"/>
            <p:cNvSpPr>
              <a:spLocks noChangeShapeType="1"/>
            </p:cNvSpPr>
            <p:nvPr/>
          </p:nvSpPr>
          <p:spPr bwMode="auto">
            <a:xfrm flipV="1">
              <a:off x="1474" y="2174"/>
              <a:ext cx="1846" cy="1127"/>
            </a:xfrm>
            <a:prstGeom prst="line">
              <a:avLst/>
            </a:prstGeom>
            <a:noFill/>
            <a:ln w="19050">
              <a:solidFill>
                <a:srgbClr val="CC0066"/>
              </a:solidFill>
              <a:round/>
              <a:headEnd/>
              <a:tailEnd type="non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08" name="Line 20"/>
            <p:cNvSpPr>
              <a:spLocks noChangeShapeType="1"/>
            </p:cNvSpPr>
            <p:nvPr/>
          </p:nvSpPr>
          <p:spPr bwMode="auto">
            <a:xfrm>
              <a:off x="3470" y="2312"/>
              <a:ext cx="0" cy="998"/>
            </a:xfrm>
            <a:prstGeom prst="line">
              <a:avLst/>
            </a:prstGeom>
            <a:noFill/>
            <a:ln w="19050">
              <a:solidFill>
                <a:srgbClr val="CC0066"/>
              </a:solidFill>
              <a:round/>
              <a:headEnd/>
              <a:tailEnd type="non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09" name="Line 21"/>
            <p:cNvSpPr>
              <a:spLocks noChangeShapeType="1"/>
            </p:cNvSpPr>
            <p:nvPr/>
          </p:nvSpPr>
          <p:spPr bwMode="auto">
            <a:xfrm>
              <a:off x="1338" y="3301"/>
              <a:ext cx="2268" cy="0"/>
            </a:xfrm>
            <a:prstGeom prst="line">
              <a:avLst/>
            </a:prstGeom>
            <a:noFill/>
            <a:ln w="19050">
              <a:solidFill>
                <a:srgbClr val="CC0066"/>
              </a:solidFill>
              <a:round/>
              <a:headEnd/>
              <a:tailEnd type="non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10" name="Rectangle 22" descr="深色上对角线"/>
            <p:cNvSpPr>
              <a:spLocks noChangeArrowheads="1"/>
            </p:cNvSpPr>
            <p:nvPr/>
          </p:nvSpPr>
          <p:spPr bwMode="auto">
            <a:xfrm>
              <a:off x="1338" y="3310"/>
              <a:ext cx="2268" cy="91"/>
            </a:xfrm>
            <a:prstGeom prst="rect">
              <a:avLst/>
            </a:prstGeom>
            <a:pattFill prst="dkUpDiag">
              <a:fgClr>
                <a:srgbClr val="CC0066"/>
              </a:fgClr>
              <a:bgClr>
                <a:schemeClr val="bg1"/>
              </a:bgClr>
            </a:pattFill>
            <a:ln w="19050">
              <a:noFill/>
              <a:miter lim="800000"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7511" name="Text Box 23"/>
            <p:cNvSpPr txBox="1">
              <a:spLocks noChangeArrowheads="1"/>
            </p:cNvSpPr>
            <p:nvPr/>
          </p:nvSpPr>
          <p:spPr bwMode="auto">
            <a:xfrm>
              <a:off x="3694" y="3414"/>
              <a:ext cx="501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000066"/>
                  </a:solidFill>
                </a:rPr>
                <a:t>F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900" dirty="0"/>
              <a:t>3.3 </a:t>
            </a:r>
            <a:r>
              <a:rPr lang="zh-CN" altLang="en-US" sz="2900" dirty="0"/>
              <a:t>刚体定轴转动的角动量定理和角动量守恒定律</a:t>
            </a:r>
          </a:p>
        </p:txBody>
      </p:sp>
      <p:sp>
        <p:nvSpPr>
          <p:cNvPr id="2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AA9C-7D8B-4FA3-A6E9-9AC41797D7A8}" type="slidenum">
              <a:rPr lang="en-US" altLang="zh-CN"/>
              <a:pPr/>
              <a:t>8</a:t>
            </a:fld>
            <a:endParaRPr lang="en-US" altLang="zh-CN"/>
          </a:p>
        </p:txBody>
      </p:sp>
      <p:graphicFrame>
        <p:nvGraphicFramePr>
          <p:cNvPr id="448515" name="Object 3"/>
          <p:cNvGraphicFramePr>
            <a:graphicFrameLocks noChangeAspect="1"/>
          </p:cNvGraphicFramePr>
          <p:nvPr/>
        </p:nvGraphicFramePr>
        <p:xfrm>
          <a:off x="457200" y="1295400"/>
          <a:ext cx="8051800" cy="233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5120600" imgH="1485667" progId="Word.Document.8">
                  <p:embed/>
                </p:oleObj>
              </mc:Choice>
              <mc:Fallback>
                <p:oleObj name="文档" r:id="rId2" imgW="5120600" imgH="1485667" progId="Word.Document.8">
                  <p:embed/>
                  <p:pic>
                    <p:nvPicPr>
                      <p:cNvPr id="4485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295400"/>
                        <a:ext cx="8051800" cy="233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66"/>
                            </a:solidFill>
                            <a:miter lim="800000"/>
                            <a:headEnd/>
                            <a:tailEnd type="none" w="sm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8516" name="Rectangle 4"/>
          <p:cNvSpPr>
            <a:spLocks noChangeArrowheads="1"/>
          </p:cNvSpPr>
          <p:nvPr/>
        </p:nvSpPr>
        <p:spPr bwMode="auto">
          <a:xfrm>
            <a:off x="4830763" y="3352800"/>
            <a:ext cx="38735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700" tIns="12700" rIns="12700" bIns="12700"/>
          <a:lstStyle/>
          <a:p>
            <a:pPr algn="just"/>
            <a:r>
              <a:rPr kumimoji="1" lang="en-US" altLang="zh-CN" sz="2400">
                <a:solidFill>
                  <a:srgbClr val="000066"/>
                </a:solidFill>
              </a:rPr>
              <a:t>O</a:t>
            </a:r>
          </a:p>
        </p:txBody>
      </p:sp>
      <p:sp>
        <p:nvSpPr>
          <p:cNvPr id="448517" name="Rectangle 5"/>
          <p:cNvSpPr>
            <a:spLocks noChangeArrowheads="1"/>
          </p:cNvSpPr>
          <p:nvPr/>
        </p:nvSpPr>
        <p:spPr bwMode="auto">
          <a:xfrm>
            <a:off x="3516313" y="5586412"/>
            <a:ext cx="58102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700" tIns="12700" rIns="12700" bIns="12700"/>
          <a:lstStyle/>
          <a:p>
            <a:pPr algn="just"/>
            <a:r>
              <a:rPr kumimoji="1" lang="en-US" altLang="zh-CN" sz="2400" i="1">
                <a:solidFill>
                  <a:srgbClr val="FF3300"/>
                </a:solidFill>
              </a:rPr>
              <a:t>m</a:t>
            </a:r>
            <a:r>
              <a:rPr kumimoji="1" lang="en-US" altLang="zh-CN" sz="2400" baseline="-25000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448518" name="Line 6"/>
          <p:cNvSpPr>
            <a:spLocks noChangeShapeType="1"/>
          </p:cNvSpPr>
          <p:nvPr/>
        </p:nvSpPr>
        <p:spPr bwMode="auto">
          <a:xfrm>
            <a:off x="3836988" y="6100762"/>
            <a:ext cx="900112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8519" name="Rectangle 7"/>
          <p:cNvSpPr>
            <a:spLocks noChangeArrowheads="1"/>
          </p:cNvSpPr>
          <p:nvPr/>
        </p:nvSpPr>
        <p:spPr bwMode="auto">
          <a:xfrm rot="5400000">
            <a:off x="3902869" y="4882356"/>
            <a:ext cx="2573337" cy="60325"/>
          </a:xfrm>
          <a:prstGeom prst="rect">
            <a:avLst/>
          </a:prstGeom>
          <a:gradFill rotWithShape="1">
            <a:gsLst>
              <a:gs pos="0">
                <a:srgbClr val="3366CC"/>
              </a:gs>
              <a:gs pos="50000">
                <a:srgbClr val="FFFFFF"/>
              </a:gs>
              <a:gs pos="100000">
                <a:srgbClr val="3366CC"/>
              </a:gs>
            </a:gsLst>
            <a:lin ang="5400000" scaled="1"/>
          </a:gradFill>
          <a:ln w="9525" algn="ctr">
            <a:solidFill>
              <a:srgbClr val="3366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8520" name="Oval 8"/>
          <p:cNvSpPr>
            <a:spLocks noChangeArrowheads="1"/>
          </p:cNvSpPr>
          <p:nvPr/>
        </p:nvSpPr>
        <p:spPr bwMode="auto">
          <a:xfrm>
            <a:off x="5133975" y="3567112"/>
            <a:ext cx="128588" cy="128588"/>
          </a:xfrm>
          <a:prstGeom prst="ellipse">
            <a:avLst/>
          </a:prstGeom>
          <a:solidFill>
            <a:schemeClr val="bg1"/>
          </a:solidFill>
          <a:ln w="9525">
            <a:solidFill>
              <a:srgbClr val="0066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8521" name="Oval 9"/>
          <p:cNvSpPr>
            <a:spLocks noChangeArrowheads="1"/>
          </p:cNvSpPr>
          <p:nvPr/>
        </p:nvSpPr>
        <p:spPr bwMode="auto">
          <a:xfrm>
            <a:off x="3722688" y="6008687"/>
            <a:ext cx="152400" cy="1524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zh-CN" sz="2400">
              <a:solidFill>
                <a:srgbClr val="000066"/>
              </a:solidFill>
            </a:endParaRPr>
          </a:p>
        </p:txBody>
      </p:sp>
      <p:sp>
        <p:nvSpPr>
          <p:cNvPr id="448522" name="Rectangle 10"/>
          <p:cNvSpPr>
            <a:spLocks noChangeArrowheads="1"/>
          </p:cNvSpPr>
          <p:nvPr/>
        </p:nvSpPr>
        <p:spPr bwMode="auto">
          <a:xfrm>
            <a:off x="4422775" y="5586412"/>
            <a:ext cx="58102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700" tIns="12700" rIns="12700" bIns="12700"/>
          <a:lstStyle/>
          <a:p>
            <a:pPr algn="just"/>
            <a:r>
              <a:rPr kumimoji="1" lang="en-US" altLang="zh-CN" sz="2400" b="1" i="1">
                <a:solidFill>
                  <a:srgbClr val="FF3300"/>
                </a:solidFill>
                <a:latin typeface="Book Antiqua" pitchFamily="18" charset="0"/>
              </a:rPr>
              <a:t>v</a:t>
            </a:r>
            <a:r>
              <a:rPr kumimoji="1" lang="en-US" altLang="zh-CN" sz="2400" baseline="-25000">
                <a:solidFill>
                  <a:srgbClr val="FF3300"/>
                </a:solidFill>
              </a:rPr>
              <a:t>0</a:t>
            </a:r>
            <a:endParaRPr kumimoji="1" lang="en-US" altLang="zh-CN" sz="2400">
              <a:solidFill>
                <a:srgbClr val="FF3300"/>
              </a:solidFill>
            </a:endParaRPr>
          </a:p>
        </p:txBody>
      </p:sp>
      <p:grpSp>
        <p:nvGrpSpPr>
          <p:cNvPr id="448523" name="Group 11"/>
          <p:cNvGrpSpPr>
            <a:grpSpLocks/>
          </p:cNvGrpSpPr>
          <p:nvPr/>
        </p:nvGrpSpPr>
        <p:grpSpPr bwMode="auto">
          <a:xfrm>
            <a:off x="4284663" y="3641725"/>
            <a:ext cx="1731962" cy="1871662"/>
            <a:chOff x="2699" y="2523"/>
            <a:chExt cx="1091" cy="1179"/>
          </a:xfrm>
        </p:grpSpPr>
        <p:sp>
          <p:nvSpPr>
            <p:cNvPr id="448524" name="Rectangle 12"/>
            <p:cNvSpPr>
              <a:spLocks noChangeArrowheads="1"/>
            </p:cNvSpPr>
            <p:nvPr/>
          </p:nvSpPr>
          <p:spPr bwMode="auto">
            <a:xfrm>
              <a:off x="3243" y="3430"/>
              <a:ext cx="45" cy="182"/>
            </a:xfrm>
            <a:prstGeom prst="rect">
              <a:avLst/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5400000" scaled="1"/>
            </a:gradFill>
            <a:ln w="19050">
              <a:solidFill>
                <a:srgbClr val="FF0000"/>
              </a:solidFill>
              <a:miter lim="800000"/>
              <a:headEnd/>
              <a:tailEnd type="none" w="sm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8525" name="Line 13"/>
            <p:cNvSpPr>
              <a:spLocks noChangeShapeType="1"/>
            </p:cNvSpPr>
            <p:nvPr/>
          </p:nvSpPr>
          <p:spPr bwMode="auto">
            <a:xfrm>
              <a:off x="3334" y="2523"/>
              <a:ext cx="272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none" w="sm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48526" name="Line 14"/>
            <p:cNvSpPr>
              <a:spLocks noChangeShapeType="1"/>
            </p:cNvSpPr>
            <p:nvPr/>
          </p:nvSpPr>
          <p:spPr bwMode="auto">
            <a:xfrm>
              <a:off x="3334" y="3612"/>
              <a:ext cx="272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none" w="sm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48527" name="Line 15"/>
            <p:cNvSpPr>
              <a:spLocks noChangeShapeType="1"/>
            </p:cNvSpPr>
            <p:nvPr/>
          </p:nvSpPr>
          <p:spPr bwMode="auto">
            <a:xfrm>
              <a:off x="3334" y="3430"/>
              <a:ext cx="272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none" w="sm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48528" name="Line 16"/>
            <p:cNvSpPr>
              <a:spLocks noChangeShapeType="1"/>
            </p:cNvSpPr>
            <p:nvPr/>
          </p:nvSpPr>
          <p:spPr bwMode="auto">
            <a:xfrm flipV="1">
              <a:off x="3470" y="2524"/>
              <a:ext cx="0" cy="362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sm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48529" name="Line 17"/>
            <p:cNvSpPr>
              <a:spLocks noChangeShapeType="1"/>
            </p:cNvSpPr>
            <p:nvPr/>
          </p:nvSpPr>
          <p:spPr bwMode="auto">
            <a:xfrm>
              <a:off x="3470" y="3067"/>
              <a:ext cx="0" cy="362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sm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48530" name="Rectangle 18"/>
            <p:cNvSpPr>
              <a:spLocks noChangeArrowheads="1"/>
            </p:cNvSpPr>
            <p:nvPr/>
          </p:nvSpPr>
          <p:spPr bwMode="auto">
            <a:xfrm>
              <a:off x="3424" y="2840"/>
              <a:ext cx="366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 i="1">
                  <a:solidFill>
                    <a:srgbClr val="000066"/>
                  </a:solidFill>
                </a:rPr>
                <a:t>x</a:t>
              </a:r>
              <a:endParaRPr kumimoji="1" lang="en-US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448531" name="Rectangle 19"/>
            <p:cNvSpPr>
              <a:spLocks noChangeArrowheads="1"/>
            </p:cNvSpPr>
            <p:nvPr/>
          </p:nvSpPr>
          <p:spPr bwMode="auto">
            <a:xfrm>
              <a:off x="3424" y="3385"/>
              <a:ext cx="366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>
                  <a:solidFill>
                    <a:srgbClr val="000066"/>
                  </a:solidFill>
                </a:rPr>
                <a:t>d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x</a:t>
              </a:r>
              <a:endParaRPr kumimoji="1" lang="en-US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448532" name="Line 20"/>
            <p:cNvSpPr>
              <a:spLocks noChangeShapeType="1"/>
            </p:cNvSpPr>
            <p:nvPr/>
          </p:nvSpPr>
          <p:spPr bwMode="auto">
            <a:xfrm flipH="1">
              <a:off x="2880" y="3521"/>
              <a:ext cx="363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sm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48533" name="Rectangle 21"/>
            <p:cNvSpPr>
              <a:spLocks noChangeArrowheads="1"/>
            </p:cNvSpPr>
            <p:nvPr/>
          </p:nvSpPr>
          <p:spPr bwMode="auto">
            <a:xfrm>
              <a:off x="2699" y="3385"/>
              <a:ext cx="366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>
                  <a:solidFill>
                    <a:srgbClr val="000066"/>
                  </a:solidFill>
                </a:rPr>
                <a:t>d</a:t>
              </a:r>
              <a:r>
                <a:rPr kumimoji="1" lang="en-US" altLang="zh-CN" sz="2400" b="1" i="1">
                  <a:solidFill>
                    <a:srgbClr val="000066"/>
                  </a:solidFill>
                </a:rPr>
                <a:t>f</a:t>
              </a:r>
              <a:endParaRPr kumimoji="1" lang="en-US" altLang="zh-CN" sz="2400" b="1">
                <a:solidFill>
                  <a:srgbClr val="000066"/>
                </a:solidFill>
              </a:endParaRPr>
            </a:p>
          </p:txBody>
        </p:sp>
      </p:grpSp>
      <p:sp>
        <p:nvSpPr>
          <p:cNvPr id="448534" name="Rectangle 22"/>
          <p:cNvSpPr>
            <a:spLocks noChangeArrowheads="1"/>
          </p:cNvSpPr>
          <p:nvPr/>
        </p:nvSpPr>
        <p:spPr bwMode="auto">
          <a:xfrm>
            <a:off x="4933950" y="4633912"/>
            <a:ext cx="35877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sm" len="lg"/>
          </a:ln>
          <a:effectLst/>
        </p:spPr>
        <p:txBody>
          <a:bodyPr lIns="12700" tIns="12700" rIns="12700" bIns="12700"/>
          <a:lstStyle/>
          <a:p>
            <a:pPr algn="just"/>
            <a:r>
              <a:rPr kumimoji="1" lang="en-US" altLang="zh-CN" sz="2400" i="1">
                <a:solidFill>
                  <a:srgbClr val="000066"/>
                </a:solidFill>
              </a:rPr>
              <a:t>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48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900" dirty="0"/>
              <a:t>3.3 </a:t>
            </a:r>
            <a:r>
              <a:rPr lang="zh-CN" altLang="en-US" sz="2900" dirty="0"/>
              <a:t>刚体定轴转动的角动量定理和角动量守恒定律</a:t>
            </a:r>
          </a:p>
        </p:txBody>
      </p:sp>
      <p:sp>
        <p:nvSpPr>
          <p:cNvPr id="3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6679-A857-4AF2-9032-CA3FE1BA6BB1}" type="slidenum">
              <a:rPr lang="en-US" altLang="zh-CN"/>
              <a:pPr/>
              <a:t>9</a:t>
            </a:fld>
            <a:endParaRPr lang="en-US" altLang="zh-CN"/>
          </a:p>
        </p:txBody>
      </p:sp>
      <p:grpSp>
        <p:nvGrpSpPr>
          <p:cNvPr id="449559" name="Group 23"/>
          <p:cNvGrpSpPr>
            <a:grpSpLocks/>
          </p:cNvGrpSpPr>
          <p:nvPr/>
        </p:nvGrpSpPr>
        <p:grpSpPr bwMode="auto">
          <a:xfrm>
            <a:off x="6324600" y="1268412"/>
            <a:ext cx="2500313" cy="2846388"/>
            <a:chOff x="3765" y="596"/>
            <a:chExt cx="1575" cy="1793"/>
          </a:xfrm>
        </p:grpSpPr>
        <p:sp>
          <p:nvSpPr>
            <p:cNvPr id="449540" name="Rectangle 4"/>
            <p:cNvSpPr>
              <a:spLocks noChangeArrowheads="1"/>
            </p:cNvSpPr>
            <p:nvPr/>
          </p:nvSpPr>
          <p:spPr bwMode="auto">
            <a:xfrm>
              <a:off x="4593" y="596"/>
              <a:ext cx="244" cy="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 dirty="0">
                  <a:solidFill>
                    <a:srgbClr val="000066"/>
                  </a:solidFill>
                </a:rPr>
                <a:t>O</a:t>
              </a:r>
            </a:p>
          </p:txBody>
        </p:sp>
        <p:sp>
          <p:nvSpPr>
            <p:cNvPr id="449541" name="Rectangle 5"/>
            <p:cNvSpPr>
              <a:spLocks noChangeArrowheads="1"/>
            </p:cNvSpPr>
            <p:nvPr/>
          </p:nvSpPr>
          <p:spPr bwMode="auto">
            <a:xfrm>
              <a:off x="3765" y="2003"/>
              <a:ext cx="366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 i="1">
                  <a:solidFill>
                    <a:srgbClr val="FF3300"/>
                  </a:solidFill>
                </a:rPr>
                <a:t>m</a:t>
              </a:r>
              <a:r>
                <a:rPr kumimoji="1" lang="en-US" altLang="zh-CN" sz="2400" baseline="-25000">
                  <a:solidFill>
                    <a:srgbClr val="FF3300"/>
                  </a:solidFill>
                </a:rPr>
                <a:t>2</a:t>
              </a:r>
            </a:p>
          </p:txBody>
        </p:sp>
        <p:sp>
          <p:nvSpPr>
            <p:cNvPr id="449542" name="Line 6"/>
            <p:cNvSpPr>
              <a:spLocks noChangeShapeType="1"/>
            </p:cNvSpPr>
            <p:nvPr/>
          </p:nvSpPr>
          <p:spPr bwMode="auto">
            <a:xfrm>
              <a:off x="3967" y="2327"/>
              <a:ext cx="567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9543" name="Rectangle 7"/>
            <p:cNvSpPr>
              <a:spLocks noChangeArrowheads="1"/>
            </p:cNvSpPr>
            <p:nvPr/>
          </p:nvSpPr>
          <p:spPr bwMode="auto">
            <a:xfrm rot="5400000">
              <a:off x="4008" y="1560"/>
              <a:ext cx="1621" cy="38"/>
            </a:xfrm>
            <a:prstGeom prst="rect">
              <a:avLst/>
            </a:prstGeom>
            <a:gradFill rotWithShape="1">
              <a:gsLst>
                <a:gs pos="0">
                  <a:srgbClr val="3366CC"/>
                </a:gs>
                <a:gs pos="50000">
                  <a:srgbClr val="FFFFFF"/>
                </a:gs>
                <a:gs pos="100000">
                  <a:srgbClr val="3366CC"/>
                </a:gs>
              </a:gsLst>
              <a:lin ang="5400000" scaled="1"/>
            </a:gradFill>
            <a:ln w="9525" algn="ctr">
              <a:solidFill>
                <a:srgbClr val="3366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9544" name="Oval 8"/>
            <p:cNvSpPr>
              <a:spLocks noChangeArrowheads="1"/>
            </p:cNvSpPr>
            <p:nvPr/>
          </p:nvSpPr>
          <p:spPr bwMode="auto">
            <a:xfrm>
              <a:off x="4784" y="731"/>
              <a:ext cx="81" cy="8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66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9545" name="Oval 9"/>
            <p:cNvSpPr>
              <a:spLocks noChangeArrowheads="1"/>
            </p:cNvSpPr>
            <p:nvPr/>
          </p:nvSpPr>
          <p:spPr bwMode="auto">
            <a:xfrm>
              <a:off x="3895" y="2269"/>
              <a:ext cx="96" cy="9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zh-CN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449546" name="Rectangle 10"/>
            <p:cNvSpPr>
              <a:spLocks noChangeArrowheads="1"/>
            </p:cNvSpPr>
            <p:nvPr/>
          </p:nvSpPr>
          <p:spPr bwMode="auto">
            <a:xfrm>
              <a:off x="4336" y="2003"/>
              <a:ext cx="366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 b="1" i="1">
                  <a:solidFill>
                    <a:srgbClr val="FF3300"/>
                  </a:solidFill>
                  <a:latin typeface="Book Antiqua" pitchFamily="18" charset="0"/>
                </a:rPr>
                <a:t>v</a:t>
              </a:r>
              <a:r>
                <a:rPr kumimoji="1" lang="en-US" altLang="zh-CN" sz="2400" baseline="-25000">
                  <a:solidFill>
                    <a:srgbClr val="FF3300"/>
                  </a:solidFill>
                </a:rPr>
                <a:t>0</a:t>
              </a:r>
              <a:endParaRPr kumimoji="1" lang="en-US" altLang="zh-CN" sz="2400">
                <a:solidFill>
                  <a:srgbClr val="FF3300"/>
                </a:solidFill>
              </a:endParaRPr>
            </a:p>
          </p:txBody>
        </p:sp>
        <p:grpSp>
          <p:nvGrpSpPr>
            <p:cNvPr id="449547" name="Group 11"/>
            <p:cNvGrpSpPr>
              <a:grpSpLocks/>
            </p:cNvGrpSpPr>
            <p:nvPr/>
          </p:nvGrpSpPr>
          <p:grpSpPr bwMode="auto">
            <a:xfrm>
              <a:off x="4249" y="778"/>
              <a:ext cx="1091" cy="1179"/>
              <a:chOff x="2699" y="2523"/>
              <a:chExt cx="1091" cy="1179"/>
            </a:xfrm>
          </p:grpSpPr>
          <p:sp>
            <p:nvSpPr>
              <p:cNvPr id="449548" name="Rectangle 12"/>
              <p:cNvSpPr>
                <a:spLocks noChangeArrowheads="1"/>
              </p:cNvSpPr>
              <p:nvPr/>
            </p:nvSpPr>
            <p:spPr bwMode="auto">
              <a:xfrm>
                <a:off x="3243" y="3430"/>
                <a:ext cx="45" cy="182"/>
              </a:xfrm>
              <a:prstGeom prst="rect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chemeClr val="bg1"/>
                  </a:gs>
                </a:gsLst>
                <a:lin ang="5400000" scaled="1"/>
              </a:gradFill>
              <a:ln w="19050">
                <a:solidFill>
                  <a:srgbClr val="FF0000"/>
                </a:solidFill>
                <a:miter lim="800000"/>
                <a:headEnd/>
                <a:tailEnd type="none" w="sm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49549" name="Line 13"/>
              <p:cNvSpPr>
                <a:spLocks noChangeShapeType="1"/>
              </p:cNvSpPr>
              <p:nvPr/>
            </p:nvSpPr>
            <p:spPr bwMode="auto">
              <a:xfrm>
                <a:off x="3334" y="2523"/>
                <a:ext cx="272" cy="0"/>
              </a:xfrm>
              <a:prstGeom prst="line">
                <a:avLst/>
              </a:prstGeom>
              <a:noFill/>
              <a:ln w="19050">
                <a:solidFill>
                  <a:srgbClr val="000066"/>
                </a:solidFill>
                <a:round/>
                <a:headEnd/>
                <a:tailEnd type="none" w="sm" len="lg"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49550" name="Line 14"/>
              <p:cNvSpPr>
                <a:spLocks noChangeShapeType="1"/>
              </p:cNvSpPr>
              <p:nvPr/>
            </p:nvSpPr>
            <p:spPr bwMode="auto">
              <a:xfrm>
                <a:off x="3334" y="3612"/>
                <a:ext cx="272" cy="0"/>
              </a:xfrm>
              <a:prstGeom prst="line">
                <a:avLst/>
              </a:prstGeom>
              <a:noFill/>
              <a:ln w="19050">
                <a:solidFill>
                  <a:srgbClr val="000066"/>
                </a:solidFill>
                <a:round/>
                <a:headEnd/>
                <a:tailEnd type="none" w="sm" len="lg"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49551" name="Line 15"/>
              <p:cNvSpPr>
                <a:spLocks noChangeShapeType="1"/>
              </p:cNvSpPr>
              <p:nvPr/>
            </p:nvSpPr>
            <p:spPr bwMode="auto">
              <a:xfrm>
                <a:off x="3334" y="3430"/>
                <a:ext cx="272" cy="0"/>
              </a:xfrm>
              <a:prstGeom prst="line">
                <a:avLst/>
              </a:prstGeom>
              <a:noFill/>
              <a:ln w="19050">
                <a:solidFill>
                  <a:srgbClr val="000066"/>
                </a:solidFill>
                <a:round/>
                <a:headEnd/>
                <a:tailEnd type="none" w="sm" len="lg"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49552" name="Line 16"/>
              <p:cNvSpPr>
                <a:spLocks noChangeShapeType="1"/>
              </p:cNvSpPr>
              <p:nvPr/>
            </p:nvSpPr>
            <p:spPr bwMode="auto">
              <a:xfrm flipV="1">
                <a:off x="3470" y="2524"/>
                <a:ext cx="0" cy="362"/>
              </a:xfrm>
              <a:prstGeom prst="line">
                <a:avLst/>
              </a:prstGeom>
              <a:noFill/>
              <a:ln w="19050">
                <a:solidFill>
                  <a:srgbClr val="000066"/>
                </a:solidFill>
                <a:round/>
                <a:headEnd/>
                <a:tailEnd type="triangle" w="sm" len="lg"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49553" name="Line 17"/>
              <p:cNvSpPr>
                <a:spLocks noChangeShapeType="1"/>
              </p:cNvSpPr>
              <p:nvPr/>
            </p:nvSpPr>
            <p:spPr bwMode="auto">
              <a:xfrm>
                <a:off x="3470" y="3067"/>
                <a:ext cx="0" cy="362"/>
              </a:xfrm>
              <a:prstGeom prst="line">
                <a:avLst/>
              </a:prstGeom>
              <a:noFill/>
              <a:ln w="19050">
                <a:solidFill>
                  <a:srgbClr val="000066"/>
                </a:solidFill>
                <a:round/>
                <a:headEnd/>
                <a:tailEnd type="triangle" w="sm" len="lg"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49554" name="Rectangle 18"/>
              <p:cNvSpPr>
                <a:spLocks noChangeArrowheads="1"/>
              </p:cNvSpPr>
              <p:nvPr/>
            </p:nvSpPr>
            <p:spPr bwMode="auto">
              <a:xfrm>
                <a:off x="3424" y="2840"/>
                <a:ext cx="366" cy="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just"/>
                <a:r>
                  <a:rPr kumimoji="1" lang="en-US" altLang="zh-CN" sz="2400" i="1">
                    <a:solidFill>
                      <a:srgbClr val="000066"/>
                    </a:solidFill>
                  </a:rPr>
                  <a:t>x</a:t>
                </a:r>
                <a:endParaRPr kumimoji="1" lang="en-US" altLang="zh-CN" sz="2400">
                  <a:solidFill>
                    <a:srgbClr val="000066"/>
                  </a:solidFill>
                </a:endParaRPr>
              </a:p>
            </p:txBody>
          </p:sp>
          <p:sp>
            <p:nvSpPr>
              <p:cNvPr id="449555" name="Rectangle 19"/>
              <p:cNvSpPr>
                <a:spLocks noChangeArrowheads="1"/>
              </p:cNvSpPr>
              <p:nvPr/>
            </p:nvSpPr>
            <p:spPr bwMode="auto">
              <a:xfrm>
                <a:off x="3424" y="3385"/>
                <a:ext cx="366" cy="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just"/>
                <a:r>
                  <a:rPr kumimoji="1" lang="en-US" altLang="zh-CN" sz="2400">
                    <a:solidFill>
                      <a:srgbClr val="000066"/>
                    </a:solidFill>
                  </a:rPr>
                  <a:t>d</a:t>
                </a:r>
                <a:r>
                  <a:rPr kumimoji="1" lang="en-US" altLang="zh-CN" sz="2400" i="1">
                    <a:solidFill>
                      <a:srgbClr val="000066"/>
                    </a:solidFill>
                  </a:rPr>
                  <a:t>x</a:t>
                </a:r>
                <a:endParaRPr kumimoji="1" lang="en-US" altLang="zh-CN" sz="2400">
                  <a:solidFill>
                    <a:srgbClr val="000066"/>
                  </a:solidFill>
                </a:endParaRPr>
              </a:p>
            </p:txBody>
          </p:sp>
          <p:sp>
            <p:nvSpPr>
              <p:cNvPr id="449556" name="Line 20"/>
              <p:cNvSpPr>
                <a:spLocks noChangeShapeType="1"/>
              </p:cNvSpPr>
              <p:nvPr/>
            </p:nvSpPr>
            <p:spPr bwMode="auto">
              <a:xfrm flipH="1">
                <a:off x="2880" y="3521"/>
                <a:ext cx="363" cy="0"/>
              </a:xfrm>
              <a:prstGeom prst="line">
                <a:avLst/>
              </a:prstGeom>
              <a:noFill/>
              <a:ln w="19050">
                <a:solidFill>
                  <a:srgbClr val="000066"/>
                </a:solidFill>
                <a:round/>
                <a:headEnd/>
                <a:tailEnd type="triangle" w="sm" len="lg"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49557" name="Rectangle 21"/>
              <p:cNvSpPr>
                <a:spLocks noChangeArrowheads="1"/>
              </p:cNvSpPr>
              <p:nvPr/>
            </p:nvSpPr>
            <p:spPr bwMode="auto">
              <a:xfrm>
                <a:off x="2699" y="3385"/>
                <a:ext cx="366" cy="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just"/>
                <a:r>
                  <a:rPr kumimoji="1" lang="en-US" altLang="zh-CN" sz="2400">
                    <a:solidFill>
                      <a:srgbClr val="000066"/>
                    </a:solidFill>
                  </a:rPr>
                  <a:t>d</a:t>
                </a:r>
                <a:r>
                  <a:rPr kumimoji="1" lang="en-US" altLang="zh-CN" sz="2400" b="1" i="1">
                    <a:solidFill>
                      <a:srgbClr val="000066"/>
                    </a:solidFill>
                  </a:rPr>
                  <a:t>f</a:t>
                </a:r>
                <a:endParaRPr kumimoji="1" lang="en-US" altLang="zh-CN" sz="2400" b="1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449558" name="Rectangle 22"/>
            <p:cNvSpPr>
              <a:spLocks noChangeArrowheads="1"/>
            </p:cNvSpPr>
            <p:nvPr/>
          </p:nvSpPr>
          <p:spPr bwMode="auto">
            <a:xfrm>
              <a:off x="4658" y="1403"/>
              <a:ext cx="226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sm" len="lg"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 i="1">
                  <a:solidFill>
                    <a:srgbClr val="000066"/>
                  </a:solidFill>
                </a:rPr>
                <a:t>l</a:t>
              </a:r>
            </a:p>
          </p:txBody>
        </p:sp>
      </p:grpSp>
      <p:graphicFrame>
        <p:nvGraphicFramePr>
          <p:cNvPr id="449560" name="Object 24"/>
          <p:cNvGraphicFramePr>
            <a:graphicFrameLocks noChangeAspect="1"/>
          </p:cNvGraphicFramePr>
          <p:nvPr/>
        </p:nvGraphicFramePr>
        <p:xfrm>
          <a:off x="1600200" y="1371600"/>
          <a:ext cx="227012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511280" imgH="419040" progId="Equation.3">
                  <p:embed/>
                </p:oleObj>
              </mc:Choice>
              <mc:Fallback>
                <p:oleObj name="公式" r:id="rId2" imgW="1511280" imgH="419040" progId="Equation.3">
                  <p:embed/>
                  <p:pic>
                    <p:nvPicPr>
                      <p:cNvPr id="44956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371600"/>
                        <a:ext cx="2270125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9561" name="Object 25"/>
          <p:cNvGraphicFramePr>
            <a:graphicFrameLocks noChangeAspect="1"/>
          </p:cNvGraphicFramePr>
          <p:nvPr/>
        </p:nvGraphicFramePr>
        <p:xfrm>
          <a:off x="1600200" y="2133600"/>
          <a:ext cx="1598613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066680" imgH="444240" progId="Equation.3">
                  <p:embed/>
                </p:oleObj>
              </mc:Choice>
              <mc:Fallback>
                <p:oleObj name="公式" r:id="rId4" imgW="1066680" imgH="444240" progId="Equation.3">
                  <p:embed/>
                  <p:pic>
                    <p:nvPicPr>
                      <p:cNvPr id="449561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133600"/>
                        <a:ext cx="1598613" cy="665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9562" name="Text Box 26"/>
          <p:cNvSpPr txBox="1">
            <a:spLocks noChangeArrowheads="1"/>
          </p:cNvSpPr>
          <p:nvPr/>
        </p:nvSpPr>
        <p:spPr bwMode="auto">
          <a:xfrm>
            <a:off x="304800" y="1219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/>
              <a:t>解</a:t>
            </a:r>
          </a:p>
        </p:txBody>
      </p:sp>
      <p:sp>
        <p:nvSpPr>
          <p:cNvPr id="449563" name="Text Box 27"/>
          <p:cNvSpPr txBox="1">
            <a:spLocks noChangeArrowheads="1"/>
          </p:cNvSpPr>
          <p:nvPr/>
        </p:nvSpPr>
        <p:spPr bwMode="auto">
          <a:xfrm>
            <a:off x="685800" y="1524000"/>
            <a:ext cx="946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</a:p>
        </p:txBody>
      </p:sp>
      <p:sp>
        <p:nvSpPr>
          <p:cNvPr id="449564" name="Text Box 28"/>
          <p:cNvSpPr txBox="1">
            <a:spLocks noChangeArrowheads="1"/>
          </p:cNvSpPr>
          <p:nvPr/>
        </p:nvSpPr>
        <p:spPr bwMode="auto">
          <a:xfrm>
            <a:off x="685800" y="2895600"/>
            <a:ext cx="946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</a:p>
        </p:txBody>
      </p:sp>
      <p:graphicFrame>
        <p:nvGraphicFramePr>
          <p:cNvPr id="449565" name="Object 29"/>
          <p:cNvGraphicFramePr>
            <a:graphicFrameLocks noChangeAspect="1"/>
          </p:cNvGraphicFramePr>
          <p:nvPr/>
        </p:nvGraphicFramePr>
        <p:xfrm>
          <a:off x="1600200" y="2971800"/>
          <a:ext cx="190817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269720" imgH="203040" progId="Equation.3">
                  <p:embed/>
                </p:oleObj>
              </mc:Choice>
              <mc:Fallback>
                <p:oleObj name="公式" r:id="rId6" imgW="1269720" imgH="203040" progId="Equation.3">
                  <p:embed/>
                  <p:pic>
                    <p:nvPicPr>
                      <p:cNvPr id="449565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971800"/>
                        <a:ext cx="1908175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9566" name="Object 30"/>
          <p:cNvGraphicFramePr>
            <a:graphicFrameLocks noChangeAspect="1"/>
          </p:cNvGraphicFramePr>
          <p:nvPr/>
        </p:nvGraphicFramePr>
        <p:xfrm>
          <a:off x="1524000" y="3429000"/>
          <a:ext cx="221456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473120" imgH="203040" progId="Equation.3">
                  <p:embed/>
                </p:oleObj>
              </mc:Choice>
              <mc:Fallback>
                <p:oleObj name="公式" r:id="rId8" imgW="1473120" imgH="203040" progId="Equation.3">
                  <p:embed/>
                  <p:pic>
                    <p:nvPicPr>
                      <p:cNvPr id="449566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429000"/>
                        <a:ext cx="2214563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9567" name="Object 31"/>
          <p:cNvGraphicFramePr>
            <a:graphicFrameLocks noChangeAspect="1"/>
          </p:cNvGraphicFramePr>
          <p:nvPr/>
        </p:nvGraphicFramePr>
        <p:xfrm>
          <a:off x="1590675" y="3886200"/>
          <a:ext cx="458152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3047760" imgH="393480" progId="Equation.3">
                  <p:embed/>
                </p:oleObj>
              </mc:Choice>
              <mc:Fallback>
                <p:oleObj name="公式" r:id="rId10" imgW="3047760" imgH="393480" progId="Equation.3">
                  <p:embed/>
                  <p:pic>
                    <p:nvPicPr>
                      <p:cNvPr id="449567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675" y="3886200"/>
                        <a:ext cx="4581525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9568" name="Object 32"/>
          <p:cNvGraphicFramePr>
            <a:graphicFrameLocks noChangeAspect="1"/>
          </p:cNvGraphicFramePr>
          <p:nvPr/>
        </p:nvGraphicFramePr>
        <p:xfrm>
          <a:off x="1590675" y="4724400"/>
          <a:ext cx="32258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2145960" imgH="393480" progId="Equation.3">
                  <p:embed/>
                </p:oleObj>
              </mc:Choice>
              <mc:Fallback>
                <p:oleObj name="公式" r:id="rId12" imgW="2145960" imgH="393480" progId="Equation.3">
                  <p:embed/>
                  <p:pic>
                    <p:nvPicPr>
                      <p:cNvPr id="449568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675" y="4724400"/>
                        <a:ext cx="3225800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9569" name="Object 33"/>
          <p:cNvGraphicFramePr>
            <a:graphicFrameLocks noChangeAspect="1"/>
          </p:cNvGraphicFramePr>
          <p:nvPr/>
        </p:nvGraphicFramePr>
        <p:xfrm>
          <a:off x="1828800" y="5562600"/>
          <a:ext cx="143192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952200" imgH="444240" progId="Equation.3">
                  <p:embed/>
                </p:oleObj>
              </mc:Choice>
              <mc:Fallback>
                <p:oleObj name="公式" r:id="rId14" imgW="952200" imgH="444240" progId="Equation.3">
                  <p:embed/>
                  <p:pic>
                    <p:nvPicPr>
                      <p:cNvPr id="449569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562600"/>
                        <a:ext cx="1431925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9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9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9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9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9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9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9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9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9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563" grpId="0"/>
      <p:bldP spid="44956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vanPPT">
      <a:majorFont>
        <a:latin typeface="Georgia"/>
        <a:ea typeface="华文行楷"/>
        <a:cs typeface=""/>
      </a:majorFont>
      <a:minorFont>
        <a:latin typeface="Times New Roman"/>
        <a:ea typeface="宋体"/>
        <a:cs typeface="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3495</TotalTime>
  <Words>976</Words>
  <Application>Microsoft Office PowerPoint</Application>
  <PresentationFormat>全屏显示(4:3)</PresentationFormat>
  <Paragraphs>172</Paragraphs>
  <Slides>25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25</vt:i4>
      </vt:variant>
    </vt:vector>
  </HeadingPairs>
  <TitlesOfParts>
    <vt:vector size="38" baseType="lpstr">
      <vt:lpstr>宋体</vt:lpstr>
      <vt:lpstr>幼圆</vt:lpstr>
      <vt:lpstr>Arial</vt:lpstr>
      <vt:lpstr>Book Antiqua</vt:lpstr>
      <vt:lpstr>Georgia</vt:lpstr>
      <vt:lpstr>Times New Roman</vt:lpstr>
      <vt:lpstr>Wingdings</vt:lpstr>
      <vt:lpstr>Wingdings 3</vt:lpstr>
      <vt:lpstr>质朴</vt:lpstr>
      <vt:lpstr>公式</vt:lpstr>
      <vt:lpstr>Equation.3</vt:lpstr>
      <vt:lpstr>文档</vt:lpstr>
      <vt:lpstr>Equation</vt:lpstr>
      <vt:lpstr>3.3 刚体定轴转动的角动量定理和角动量守恒定律</vt:lpstr>
      <vt:lpstr>3.3 刚体定轴转动的角动量定理和角动量守恒定律</vt:lpstr>
      <vt:lpstr>3.3 刚体定轴转动的角动量定理和角动量守恒定律</vt:lpstr>
      <vt:lpstr>3.3 刚体定轴转动的角动量定理和角动量守恒定律</vt:lpstr>
      <vt:lpstr>3.3 刚体定轴转动的角动量定理和角动量守恒定律</vt:lpstr>
      <vt:lpstr>3.3 刚体定轴转动的角动量定理和角动量守恒定律</vt:lpstr>
      <vt:lpstr>3.3 刚体定轴转动的角动量定理和角动量守恒定律</vt:lpstr>
      <vt:lpstr>3.3 刚体定轴转动的角动量定理和角动量守恒定律</vt:lpstr>
      <vt:lpstr>3.3 刚体定轴转动的角动量定理和角动量守恒定律</vt:lpstr>
      <vt:lpstr>3.4 刚体定轴转动的功和能</vt:lpstr>
      <vt:lpstr>3.4 刚体定轴转动的功和能</vt:lpstr>
      <vt:lpstr>3.4 刚体定轴转动的功和能</vt:lpstr>
      <vt:lpstr>3.4 刚体定轴转动的功和能</vt:lpstr>
      <vt:lpstr>3.4 刚体定轴转动的功和能</vt:lpstr>
      <vt:lpstr>3.4 刚体定轴转动的功和能</vt:lpstr>
      <vt:lpstr>3.4 刚体定轴转动的功和能</vt:lpstr>
      <vt:lpstr>3.4 刚体定轴转动的功和能</vt:lpstr>
      <vt:lpstr>3.4 刚体定轴转动的功和能</vt:lpstr>
      <vt:lpstr>3.4 刚体定轴转动的功和能</vt:lpstr>
      <vt:lpstr>3.4 刚体定轴转动的功和能</vt:lpstr>
      <vt:lpstr>3.4 刚体定轴转动的功和能</vt:lpstr>
      <vt:lpstr>3.4 刚体定轴转动的功和能</vt:lpstr>
      <vt:lpstr>3.4 刚体定轴转动的功和能</vt:lpstr>
      <vt:lpstr>3.4 刚体定轴转动的功和能</vt:lpstr>
      <vt:lpstr>练习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 质点动力学</dc:title>
  <dc:creator>S.Q. Wu</dc:creator>
  <cp:lastModifiedBy>Jin Chen</cp:lastModifiedBy>
  <cp:revision>1608</cp:revision>
  <cp:lastPrinted>1601-01-01T00:00:00Z</cp:lastPrinted>
  <dcterms:created xsi:type="dcterms:W3CDTF">2010-09-14T09:01:38Z</dcterms:created>
  <dcterms:modified xsi:type="dcterms:W3CDTF">2023-04-06T05:09:20Z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