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3"/>
  </p:notesMasterIdLst>
  <p:handoutMasterIdLst>
    <p:handoutMasterId r:id="rId44"/>
  </p:handoutMasterIdLst>
  <p:sldIdLst>
    <p:sldId id="623" r:id="rId2"/>
    <p:sldId id="624" r:id="rId3"/>
    <p:sldId id="625" r:id="rId4"/>
    <p:sldId id="626" r:id="rId5"/>
    <p:sldId id="627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37" r:id="rId16"/>
    <p:sldId id="638" r:id="rId17"/>
    <p:sldId id="639" r:id="rId18"/>
    <p:sldId id="640" r:id="rId19"/>
    <p:sldId id="641" r:id="rId20"/>
    <p:sldId id="528" r:id="rId21"/>
    <p:sldId id="527" r:id="rId22"/>
    <p:sldId id="535" r:id="rId23"/>
    <p:sldId id="536" r:id="rId24"/>
    <p:sldId id="530" r:id="rId25"/>
    <p:sldId id="531" r:id="rId26"/>
    <p:sldId id="529" r:id="rId27"/>
    <p:sldId id="533" r:id="rId28"/>
    <p:sldId id="534" r:id="rId29"/>
    <p:sldId id="580" r:id="rId30"/>
    <p:sldId id="581" r:id="rId31"/>
    <p:sldId id="582" r:id="rId32"/>
    <p:sldId id="583" r:id="rId33"/>
    <p:sldId id="584" r:id="rId34"/>
    <p:sldId id="585" r:id="rId35"/>
    <p:sldId id="586" r:id="rId36"/>
    <p:sldId id="587" r:id="rId37"/>
    <p:sldId id="588" r:id="rId38"/>
    <p:sldId id="590" r:id="rId39"/>
    <p:sldId id="591" r:id="rId40"/>
    <p:sldId id="592" r:id="rId41"/>
    <p:sldId id="593" r:id="rId42"/>
  </p:sldIdLst>
  <p:sldSz cx="9144000" cy="6858000" type="screen4x3"/>
  <p:notesSz cx="7004050" cy="929005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B2B2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875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4913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87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8750" y="882491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1AC0FB0E-E058-4F11-9B21-D207510E0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749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8750" y="0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5325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3250"/>
            <a:ext cx="5602288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4913"/>
            <a:ext cx="30353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8750" y="8824913"/>
            <a:ext cx="30337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1BFA32A-E7FB-4923-B9FE-8142050261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99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BD1A183-4C0F-4021-A538-230F2E67973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1C503-9223-4C92-B2CC-F2DD4B0A4D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6AB0-47BD-4CA7-B3EE-16ABAD4111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0607-23B8-4640-875D-1E5A2A66C1F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4FC07B2-9059-4969-A335-47A77227616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5FEC-B6A1-4F7A-A91B-1309AFEE64E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F337-EAAA-4971-A7A0-DF3CFB56C9D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0D97-27C8-4B17-BCE5-888C013299F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AC038-4489-46CF-931F-4B0A15D6935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56DB7-3102-4EC6-8A5B-E15726D3A85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3474A-B757-431C-921C-FC94D609066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035EB1C-FE70-4268-AC39-836D690AA1DB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38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4.emf"/><Relationship Id="rId18" Type="http://schemas.openxmlformats.org/officeDocument/2006/relationships/oleObject" Target="../embeddings/oleObject46.bin"/><Relationship Id="rId3" Type="http://schemas.openxmlformats.org/officeDocument/2006/relationships/image" Target="../media/image39.emf"/><Relationship Id="rId21" Type="http://schemas.openxmlformats.org/officeDocument/2006/relationships/image" Target="../media/image48.emf"/><Relationship Id="rId7" Type="http://schemas.openxmlformats.org/officeDocument/2006/relationships/image" Target="../media/image41.e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6.e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3.emf"/><Relationship Id="rId5" Type="http://schemas.openxmlformats.org/officeDocument/2006/relationships/image" Target="../media/image40.emf"/><Relationship Id="rId15" Type="http://schemas.openxmlformats.org/officeDocument/2006/relationships/image" Target="../media/image45.emf"/><Relationship Id="rId23" Type="http://schemas.openxmlformats.org/officeDocument/2006/relationships/image" Target="../media/image49.emf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7.e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5.wmf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54.bin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5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59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4.e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5" Type="http://schemas.openxmlformats.org/officeDocument/2006/relationships/image" Target="../media/image63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0.wmf"/><Relationship Id="rId14" Type="http://schemas.openxmlformats.org/officeDocument/2006/relationships/oleObject" Target="../embeddings/oleObject6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6.emf"/><Relationship Id="rId4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68.emf"/><Relationship Id="rId7" Type="http://schemas.openxmlformats.org/officeDocument/2006/relationships/image" Target="../media/image70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9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7.emf"/><Relationship Id="rId3" Type="http://schemas.openxmlformats.org/officeDocument/2006/relationships/image" Target="../media/image72.emf"/><Relationship Id="rId7" Type="http://schemas.openxmlformats.org/officeDocument/2006/relationships/image" Target="../media/image74.emf"/><Relationship Id="rId12" Type="http://schemas.openxmlformats.org/officeDocument/2006/relationships/oleObject" Target="../embeddings/oleObject76.bin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6.emf"/><Relationship Id="rId5" Type="http://schemas.openxmlformats.org/officeDocument/2006/relationships/image" Target="../media/image73.emf"/><Relationship Id="rId15" Type="http://schemas.openxmlformats.org/officeDocument/2006/relationships/image" Target="../media/image78.e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emf"/><Relationship Id="rId14" Type="http://schemas.openxmlformats.org/officeDocument/2006/relationships/oleObject" Target="../embeddings/oleObject7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4.wmf"/><Relationship Id="rId18" Type="http://schemas.openxmlformats.org/officeDocument/2006/relationships/oleObject" Target="../embeddings/oleObject86.bin"/><Relationship Id="rId3" Type="http://schemas.openxmlformats.org/officeDocument/2006/relationships/image" Target="../media/image79.wmf"/><Relationship Id="rId21" Type="http://schemas.openxmlformats.org/officeDocument/2006/relationships/image" Target="../media/image88.emf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6.wmf"/><Relationship Id="rId25" Type="http://schemas.openxmlformats.org/officeDocument/2006/relationships/image" Target="../media/image90.wmf"/><Relationship Id="rId2" Type="http://schemas.openxmlformats.org/officeDocument/2006/relationships/oleObject" Target="../embeddings/oleObject78.bin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3.wmf"/><Relationship Id="rId24" Type="http://schemas.openxmlformats.org/officeDocument/2006/relationships/oleObject" Target="../embeddings/oleObject89.bin"/><Relationship Id="rId5" Type="http://schemas.openxmlformats.org/officeDocument/2006/relationships/image" Target="../media/image80.wmf"/><Relationship Id="rId15" Type="http://schemas.openxmlformats.org/officeDocument/2006/relationships/image" Target="../media/image85.wmf"/><Relationship Id="rId23" Type="http://schemas.openxmlformats.org/officeDocument/2006/relationships/image" Target="../media/image89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82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2.emf"/><Relationship Id="rId4" Type="http://schemas.openxmlformats.org/officeDocument/2006/relationships/oleObject" Target="../embeddings/oleObject9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emf"/><Relationship Id="rId14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5.emf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100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.jpeg"/><Relationship Id="rId11" Type="http://schemas.openxmlformats.org/officeDocument/2006/relationships/oleObject" Target="../embeddings/oleObject96.bin"/><Relationship Id="rId5" Type="http://schemas.openxmlformats.org/officeDocument/2006/relationships/image" Target="../media/image96.wmf"/><Relationship Id="rId10" Type="http://schemas.openxmlformats.org/officeDocument/2006/relationships/image" Target="../media/image99.emf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slideLayout" Target="../slideLayouts/slideLayout6.xml"/><Relationship Id="rId1" Type="http://schemas.openxmlformats.org/officeDocument/2006/relationships/control" Target="../activeX/activeX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jpeg"/><Relationship Id="rId3" Type="http://schemas.openxmlformats.org/officeDocument/2006/relationships/image" Target="../media/image104.emf"/><Relationship Id="rId7" Type="http://schemas.openxmlformats.org/officeDocument/2006/relationships/image" Target="../media/image106.wmf"/><Relationship Id="rId12" Type="http://schemas.openxmlformats.org/officeDocument/2006/relationships/image" Target="../media/image109.emf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9.bin"/><Relationship Id="rId11" Type="http://schemas.openxmlformats.org/officeDocument/2006/relationships/oleObject" Target="../embeddings/oleObject101.bin"/><Relationship Id="rId5" Type="http://schemas.openxmlformats.org/officeDocument/2006/relationships/image" Target="../media/image105.emf"/><Relationship Id="rId10" Type="http://schemas.openxmlformats.org/officeDocument/2006/relationships/image" Target="../media/image108.emf"/><Relationship Id="rId4" Type="http://schemas.openxmlformats.org/officeDocument/2006/relationships/oleObject" Target="../embeddings/oleObject98.bin"/><Relationship Id="rId9" Type="http://schemas.openxmlformats.org/officeDocument/2006/relationships/oleObject" Target="../embeddings/oleObject10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1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7" Type="http://schemas.openxmlformats.org/officeDocument/2006/relationships/image" Target="../media/image115.e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6.bin"/><Relationship Id="rId5" Type="http://schemas.openxmlformats.org/officeDocument/2006/relationships/image" Target="../media/image114.emf"/><Relationship Id="rId4" Type="http://schemas.openxmlformats.org/officeDocument/2006/relationships/oleObject" Target="../embeddings/oleObject10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21.emf"/><Relationship Id="rId3" Type="http://schemas.openxmlformats.org/officeDocument/2006/relationships/image" Target="../media/image116.emf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12.bin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20.emf"/><Relationship Id="rId5" Type="http://schemas.openxmlformats.org/officeDocument/2006/relationships/image" Target="../media/image117.e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image" Target="../media/image10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15.bin"/><Relationship Id="rId4" Type="http://schemas.openxmlformats.org/officeDocument/2006/relationships/image" Target="../media/image123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6.emf"/><Relationship Id="rId4" Type="http://schemas.openxmlformats.org/officeDocument/2006/relationships/oleObject" Target="../embeddings/oleObject11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8.wmf"/><Relationship Id="rId4" Type="http://schemas.openxmlformats.org/officeDocument/2006/relationships/oleObject" Target="../embeddings/oleObject119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34.wmf"/><Relationship Id="rId3" Type="http://schemas.openxmlformats.org/officeDocument/2006/relationships/image" Target="../media/image129.wmf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25.bin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33.wmf"/><Relationship Id="rId5" Type="http://schemas.openxmlformats.org/officeDocument/2006/relationships/image" Target="../media/image130.w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3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image" Target="../media/image19.e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30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5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80287-8950-492A-BC54-F60360A88BEE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准静态过程中热量、功和内能</a:t>
            </a:r>
          </a:p>
        </p:txBody>
      </p:sp>
      <p:sp>
        <p:nvSpPr>
          <p:cNvPr id="665604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4684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）准静态过程中</a:t>
            </a:r>
            <a:r>
              <a:rPr lang="zh-CN" altLang="en-US" sz="2400" b="1" dirty="0"/>
              <a:t>热量</a:t>
            </a:r>
            <a:r>
              <a:rPr lang="zh-CN" altLang="en-US" sz="2400" dirty="0"/>
              <a:t>的计算 </a:t>
            </a:r>
          </a:p>
        </p:txBody>
      </p:sp>
      <p:sp>
        <p:nvSpPr>
          <p:cNvPr id="665605" name="Text Box 5"/>
          <p:cNvSpPr txBox="1">
            <a:spLocks noChangeArrowheads="1"/>
          </p:cNvSpPr>
          <p:nvPr/>
        </p:nvSpPr>
        <p:spPr bwMode="auto">
          <a:xfrm>
            <a:off x="533400" y="2286000"/>
            <a:ext cx="3581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准静态过程中的热量：</a:t>
            </a:r>
          </a:p>
        </p:txBody>
      </p:sp>
      <p:graphicFrame>
        <p:nvGraphicFramePr>
          <p:cNvPr id="665606" name="Object 6"/>
          <p:cNvGraphicFramePr>
            <a:graphicFrameLocks noChangeAspect="1"/>
          </p:cNvGraphicFramePr>
          <p:nvPr/>
        </p:nvGraphicFramePr>
        <p:xfrm>
          <a:off x="990600" y="2971800"/>
          <a:ext cx="1965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87320" imgH="203040" progId="Equation.3">
                  <p:embed/>
                </p:oleObj>
              </mc:Choice>
              <mc:Fallback>
                <p:oleObj name="公式" r:id="rId2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19653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7" name="Object 7"/>
          <p:cNvGraphicFramePr>
            <a:graphicFrameLocks noChangeAspect="1"/>
          </p:cNvGraphicFramePr>
          <p:nvPr/>
        </p:nvGraphicFramePr>
        <p:xfrm>
          <a:off x="990600" y="3733800"/>
          <a:ext cx="23590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927000" imgH="203040" progId="Equation.3">
                  <p:embed/>
                </p:oleObj>
              </mc:Choice>
              <mc:Fallback>
                <p:oleObj name="公式" r:id="rId4" imgW="927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733800"/>
                        <a:ext cx="23590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08" name="Group 8"/>
          <p:cNvGrpSpPr>
            <a:grpSpLocks/>
          </p:cNvGrpSpPr>
          <p:nvPr/>
        </p:nvGrpSpPr>
        <p:grpSpPr bwMode="auto">
          <a:xfrm>
            <a:off x="4800600" y="2438400"/>
            <a:ext cx="3598863" cy="3529013"/>
            <a:chOff x="3334" y="1207"/>
            <a:chExt cx="2267" cy="2223"/>
          </a:xfrm>
        </p:grpSpPr>
        <p:sp>
          <p:nvSpPr>
            <p:cNvPr id="665609" name="Rectangle 9"/>
            <p:cNvSpPr>
              <a:spLocks noChangeArrowheads="1"/>
            </p:cNvSpPr>
            <p:nvPr/>
          </p:nvSpPr>
          <p:spPr bwMode="auto">
            <a:xfrm>
              <a:off x="3334" y="1207"/>
              <a:ext cx="2267" cy="22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65610" name="Group 10"/>
            <p:cNvGrpSpPr>
              <a:grpSpLocks/>
            </p:cNvGrpSpPr>
            <p:nvPr/>
          </p:nvGrpSpPr>
          <p:grpSpPr bwMode="auto">
            <a:xfrm>
              <a:off x="3424" y="1207"/>
              <a:ext cx="2132" cy="2152"/>
              <a:chOff x="1746" y="1913"/>
              <a:chExt cx="2132" cy="2152"/>
            </a:xfrm>
          </p:grpSpPr>
          <p:sp>
            <p:nvSpPr>
              <p:cNvPr id="665611" name="Line 11"/>
              <p:cNvSpPr>
                <a:spLocks noChangeShapeType="1"/>
              </p:cNvSpPr>
              <p:nvPr/>
            </p:nvSpPr>
            <p:spPr bwMode="auto">
              <a:xfrm>
                <a:off x="1948" y="3804"/>
                <a:ext cx="1775" cy="2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12" name="Arc 12"/>
              <p:cNvSpPr>
                <a:spLocks/>
              </p:cNvSpPr>
              <p:nvPr/>
            </p:nvSpPr>
            <p:spPr bwMode="auto">
              <a:xfrm flipH="1" flipV="1">
                <a:off x="2286" y="2601"/>
                <a:ext cx="929" cy="768"/>
              </a:xfrm>
              <a:custGeom>
                <a:avLst/>
                <a:gdLst>
                  <a:gd name="G0" fmla="+- 822 0 0"/>
                  <a:gd name="G1" fmla="+- 21600 0 0"/>
                  <a:gd name="G2" fmla="+- 21600 0 0"/>
                  <a:gd name="T0" fmla="*/ 0 w 22422"/>
                  <a:gd name="T1" fmla="*/ 16 h 21600"/>
                  <a:gd name="T2" fmla="*/ 22422 w 22422"/>
                  <a:gd name="T3" fmla="*/ 21501 h 21600"/>
                  <a:gd name="T4" fmla="*/ 822 w 22422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422" h="21600" fill="none" extrusionOk="0">
                    <a:moveTo>
                      <a:pt x="-1" y="15"/>
                    </a:moveTo>
                    <a:cubicBezTo>
                      <a:pt x="273" y="5"/>
                      <a:pt x="547" y="-1"/>
                      <a:pt x="822" y="0"/>
                    </a:cubicBezTo>
                    <a:cubicBezTo>
                      <a:pt x="12712" y="0"/>
                      <a:pt x="22367" y="9610"/>
                      <a:pt x="22421" y="21501"/>
                    </a:cubicBezTo>
                  </a:path>
                  <a:path w="22422" h="21600" stroke="0" extrusionOk="0">
                    <a:moveTo>
                      <a:pt x="-1" y="15"/>
                    </a:moveTo>
                    <a:cubicBezTo>
                      <a:pt x="273" y="5"/>
                      <a:pt x="547" y="-1"/>
                      <a:pt x="822" y="0"/>
                    </a:cubicBezTo>
                    <a:cubicBezTo>
                      <a:pt x="12712" y="0"/>
                      <a:pt x="22367" y="9610"/>
                      <a:pt x="22421" y="21501"/>
                    </a:cubicBezTo>
                    <a:lnTo>
                      <a:pt x="822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13" name="Arc 13"/>
              <p:cNvSpPr>
                <a:spLocks/>
              </p:cNvSpPr>
              <p:nvPr/>
            </p:nvSpPr>
            <p:spPr bwMode="auto">
              <a:xfrm>
                <a:off x="2301" y="2609"/>
                <a:ext cx="917" cy="762"/>
              </a:xfrm>
              <a:custGeom>
                <a:avLst/>
                <a:gdLst>
                  <a:gd name="G0" fmla="+- 456 0 0"/>
                  <a:gd name="G1" fmla="+- 21600 0 0"/>
                  <a:gd name="G2" fmla="+- 21600 0 0"/>
                  <a:gd name="T0" fmla="*/ 0 w 22056"/>
                  <a:gd name="T1" fmla="*/ 5 h 22144"/>
                  <a:gd name="T2" fmla="*/ 22049 w 22056"/>
                  <a:gd name="T3" fmla="*/ 22144 h 22144"/>
                  <a:gd name="T4" fmla="*/ 456 w 22056"/>
                  <a:gd name="T5" fmla="*/ 21600 h 22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056" h="22144" fill="none" extrusionOk="0">
                    <a:moveTo>
                      <a:pt x="-1" y="4"/>
                    </a:moveTo>
                    <a:cubicBezTo>
                      <a:pt x="151" y="1"/>
                      <a:pt x="303" y="-1"/>
                      <a:pt x="456" y="0"/>
                    </a:cubicBezTo>
                    <a:cubicBezTo>
                      <a:pt x="12385" y="0"/>
                      <a:pt x="22056" y="9670"/>
                      <a:pt x="22056" y="21600"/>
                    </a:cubicBezTo>
                    <a:cubicBezTo>
                      <a:pt x="22056" y="21781"/>
                      <a:pt x="22053" y="21962"/>
                      <a:pt x="22049" y="22144"/>
                    </a:cubicBezTo>
                  </a:path>
                  <a:path w="22056" h="22144" stroke="0" extrusionOk="0">
                    <a:moveTo>
                      <a:pt x="-1" y="4"/>
                    </a:moveTo>
                    <a:cubicBezTo>
                      <a:pt x="151" y="1"/>
                      <a:pt x="303" y="-1"/>
                      <a:pt x="456" y="0"/>
                    </a:cubicBezTo>
                    <a:cubicBezTo>
                      <a:pt x="12385" y="0"/>
                      <a:pt x="22056" y="9670"/>
                      <a:pt x="22056" y="21600"/>
                    </a:cubicBezTo>
                    <a:cubicBezTo>
                      <a:pt x="22056" y="21781"/>
                      <a:pt x="22053" y="21962"/>
                      <a:pt x="22049" y="22144"/>
                    </a:cubicBezTo>
                    <a:lnTo>
                      <a:pt x="456" y="21600"/>
                    </a:lnTo>
                    <a:close/>
                  </a:path>
                </a:pathLst>
              </a:custGeom>
              <a:noFill/>
              <a:ln w="19050">
                <a:solidFill>
                  <a:srgbClr val="006666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14" name="Line 14"/>
              <p:cNvSpPr>
                <a:spLocks noChangeShapeType="1"/>
              </p:cNvSpPr>
              <p:nvPr/>
            </p:nvSpPr>
            <p:spPr bwMode="auto">
              <a:xfrm>
                <a:off x="3215" y="3382"/>
                <a:ext cx="1" cy="415"/>
              </a:xfrm>
              <a:prstGeom prst="line">
                <a:avLst/>
              </a:prstGeom>
              <a:noFill/>
              <a:ln w="19050">
                <a:solidFill>
                  <a:srgbClr val="CC00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15" name="Line 15"/>
              <p:cNvSpPr>
                <a:spLocks noChangeShapeType="1"/>
              </p:cNvSpPr>
              <p:nvPr/>
            </p:nvSpPr>
            <p:spPr bwMode="auto">
              <a:xfrm flipV="1">
                <a:off x="1948" y="2208"/>
                <a:ext cx="0" cy="159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616" name="Rectangle 16"/>
              <p:cNvSpPr>
                <a:spLocks noChangeArrowheads="1"/>
              </p:cNvSpPr>
              <p:nvPr/>
            </p:nvSpPr>
            <p:spPr bwMode="auto">
              <a:xfrm>
                <a:off x="2135" y="2367"/>
                <a:ext cx="382" cy="3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 1</a:t>
                </a:r>
              </a:p>
            </p:txBody>
          </p:sp>
          <p:sp>
            <p:nvSpPr>
              <p:cNvPr id="665617" name="Rectangle 17"/>
              <p:cNvSpPr>
                <a:spLocks noChangeArrowheads="1"/>
              </p:cNvSpPr>
              <p:nvPr/>
            </p:nvSpPr>
            <p:spPr bwMode="auto">
              <a:xfrm>
                <a:off x="3269" y="3273"/>
                <a:ext cx="382" cy="330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66"/>
                    </a:solidFill>
                  </a:rPr>
                  <a:t>2</a:t>
                </a:r>
              </a:p>
            </p:txBody>
          </p:sp>
          <p:sp>
            <p:nvSpPr>
              <p:cNvPr id="665618" name="Rectangle 18"/>
              <p:cNvSpPr>
                <a:spLocks noChangeArrowheads="1"/>
              </p:cNvSpPr>
              <p:nvPr/>
            </p:nvSpPr>
            <p:spPr bwMode="auto">
              <a:xfrm>
                <a:off x="2664" y="3025"/>
                <a:ext cx="382" cy="32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FF0000"/>
                    </a:solidFill>
                  </a:rPr>
                  <a:t>m</a:t>
                </a:r>
                <a:endParaRPr kumimoji="1" lang="en-US" altLang="zh-CN" sz="2400">
                  <a:solidFill>
                    <a:srgbClr val="FF0000"/>
                  </a:solidFill>
                </a:endParaRPr>
              </a:p>
            </p:txBody>
          </p:sp>
          <p:sp>
            <p:nvSpPr>
              <p:cNvPr id="665619" name="Rectangle 19"/>
              <p:cNvSpPr>
                <a:spLocks noChangeArrowheads="1"/>
              </p:cNvSpPr>
              <p:nvPr/>
            </p:nvSpPr>
            <p:spPr bwMode="auto">
              <a:xfrm>
                <a:off x="2961" y="2617"/>
                <a:ext cx="255" cy="3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6666"/>
                    </a:solidFill>
                  </a:rPr>
                  <a:t>n</a:t>
                </a:r>
                <a:endParaRPr kumimoji="1" lang="en-US" altLang="zh-CN" sz="2400">
                  <a:solidFill>
                    <a:srgbClr val="006666"/>
                  </a:solidFill>
                </a:endParaRPr>
              </a:p>
            </p:txBody>
          </p:sp>
          <p:sp>
            <p:nvSpPr>
              <p:cNvPr id="665620" name="Line 20"/>
              <p:cNvSpPr>
                <a:spLocks noChangeShapeType="1"/>
              </p:cNvSpPr>
              <p:nvPr/>
            </p:nvSpPr>
            <p:spPr bwMode="auto">
              <a:xfrm flipH="1">
                <a:off x="2286" y="2959"/>
                <a:ext cx="84" cy="85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1" name="Line 21"/>
              <p:cNvSpPr>
                <a:spLocks noChangeShapeType="1"/>
              </p:cNvSpPr>
              <p:nvPr/>
            </p:nvSpPr>
            <p:spPr bwMode="auto">
              <a:xfrm flipH="1">
                <a:off x="2286" y="2995"/>
                <a:ext cx="125" cy="133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2" name="Line 22"/>
              <p:cNvSpPr>
                <a:spLocks noChangeShapeType="1"/>
              </p:cNvSpPr>
              <p:nvPr/>
            </p:nvSpPr>
            <p:spPr bwMode="auto">
              <a:xfrm flipH="1">
                <a:off x="2286" y="3073"/>
                <a:ext cx="146" cy="140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3" name="Line 23"/>
              <p:cNvSpPr>
                <a:spLocks noChangeShapeType="1"/>
              </p:cNvSpPr>
              <p:nvPr/>
            </p:nvSpPr>
            <p:spPr bwMode="auto">
              <a:xfrm flipH="1">
                <a:off x="2286" y="3103"/>
                <a:ext cx="202" cy="194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4" name="Line 24"/>
              <p:cNvSpPr>
                <a:spLocks noChangeShapeType="1"/>
              </p:cNvSpPr>
              <p:nvPr/>
            </p:nvSpPr>
            <p:spPr bwMode="auto">
              <a:xfrm flipH="1">
                <a:off x="2286" y="3139"/>
                <a:ext cx="259" cy="243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5" name="Line 25"/>
              <p:cNvSpPr>
                <a:spLocks noChangeShapeType="1"/>
              </p:cNvSpPr>
              <p:nvPr/>
            </p:nvSpPr>
            <p:spPr bwMode="auto">
              <a:xfrm flipH="1">
                <a:off x="2286" y="3180"/>
                <a:ext cx="286" cy="286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6" name="Line 26"/>
              <p:cNvSpPr>
                <a:spLocks noChangeShapeType="1"/>
              </p:cNvSpPr>
              <p:nvPr/>
            </p:nvSpPr>
            <p:spPr bwMode="auto">
              <a:xfrm flipH="1">
                <a:off x="2286" y="3213"/>
                <a:ext cx="338" cy="337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7" name="Line 27"/>
              <p:cNvSpPr>
                <a:spLocks noChangeShapeType="1"/>
              </p:cNvSpPr>
              <p:nvPr/>
            </p:nvSpPr>
            <p:spPr bwMode="auto">
              <a:xfrm flipH="1">
                <a:off x="2286" y="3248"/>
                <a:ext cx="403" cy="387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8" name="Line 28"/>
              <p:cNvSpPr>
                <a:spLocks noChangeShapeType="1"/>
              </p:cNvSpPr>
              <p:nvPr/>
            </p:nvSpPr>
            <p:spPr bwMode="auto">
              <a:xfrm flipH="1">
                <a:off x="2286" y="3273"/>
                <a:ext cx="455" cy="446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29" name="Line 29"/>
              <p:cNvSpPr>
                <a:spLocks noChangeShapeType="1"/>
              </p:cNvSpPr>
              <p:nvPr/>
            </p:nvSpPr>
            <p:spPr bwMode="auto">
              <a:xfrm flipH="1">
                <a:off x="2286" y="3297"/>
                <a:ext cx="507" cy="507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0" name="Line 30"/>
              <p:cNvSpPr>
                <a:spLocks noChangeShapeType="1"/>
              </p:cNvSpPr>
              <p:nvPr/>
            </p:nvSpPr>
            <p:spPr bwMode="auto">
              <a:xfrm flipH="1">
                <a:off x="2370" y="3332"/>
                <a:ext cx="465" cy="472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1" name="Line 31"/>
              <p:cNvSpPr>
                <a:spLocks noChangeShapeType="1"/>
              </p:cNvSpPr>
              <p:nvPr/>
            </p:nvSpPr>
            <p:spPr bwMode="auto">
              <a:xfrm flipH="1">
                <a:off x="2455" y="3341"/>
                <a:ext cx="463" cy="463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2" name="Line 32"/>
              <p:cNvSpPr>
                <a:spLocks noChangeShapeType="1"/>
              </p:cNvSpPr>
              <p:nvPr/>
            </p:nvSpPr>
            <p:spPr bwMode="auto">
              <a:xfrm flipH="1">
                <a:off x="2539" y="3374"/>
                <a:ext cx="422" cy="430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3" name="Line 33"/>
              <p:cNvSpPr>
                <a:spLocks noChangeShapeType="1"/>
              </p:cNvSpPr>
              <p:nvPr/>
            </p:nvSpPr>
            <p:spPr bwMode="auto">
              <a:xfrm flipH="1">
                <a:off x="2624" y="3382"/>
                <a:ext cx="422" cy="422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4" name="Line 34"/>
              <p:cNvSpPr>
                <a:spLocks noChangeShapeType="1"/>
              </p:cNvSpPr>
              <p:nvPr/>
            </p:nvSpPr>
            <p:spPr bwMode="auto">
              <a:xfrm flipH="1">
                <a:off x="2708" y="3382"/>
                <a:ext cx="422" cy="422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5" name="Line 35"/>
              <p:cNvSpPr>
                <a:spLocks noChangeShapeType="1"/>
              </p:cNvSpPr>
              <p:nvPr/>
            </p:nvSpPr>
            <p:spPr bwMode="auto">
              <a:xfrm flipH="1">
                <a:off x="2793" y="3382"/>
                <a:ext cx="422" cy="422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6" name="Line 36"/>
              <p:cNvSpPr>
                <a:spLocks noChangeShapeType="1"/>
              </p:cNvSpPr>
              <p:nvPr/>
            </p:nvSpPr>
            <p:spPr bwMode="auto">
              <a:xfrm flipH="1">
                <a:off x="2877" y="3466"/>
                <a:ext cx="338" cy="338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7" name="Line 37"/>
              <p:cNvSpPr>
                <a:spLocks noChangeShapeType="1"/>
              </p:cNvSpPr>
              <p:nvPr/>
            </p:nvSpPr>
            <p:spPr bwMode="auto">
              <a:xfrm flipH="1">
                <a:off x="2961" y="3550"/>
                <a:ext cx="254" cy="254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8" name="Line 38"/>
              <p:cNvSpPr>
                <a:spLocks noChangeShapeType="1"/>
              </p:cNvSpPr>
              <p:nvPr/>
            </p:nvSpPr>
            <p:spPr bwMode="auto">
              <a:xfrm flipH="1">
                <a:off x="3046" y="3635"/>
                <a:ext cx="169" cy="169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39" name="Line 39"/>
              <p:cNvSpPr>
                <a:spLocks noChangeShapeType="1"/>
              </p:cNvSpPr>
              <p:nvPr/>
            </p:nvSpPr>
            <p:spPr bwMode="auto">
              <a:xfrm flipH="1">
                <a:off x="3130" y="3719"/>
                <a:ext cx="85" cy="85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40" name="Text Box 40"/>
              <p:cNvSpPr txBox="1">
                <a:spLocks noChangeArrowheads="1"/>
              </p:cNvSpPr>
              <p:nvPr/>
            </p:nvSpPr>
            <p:spPr bwMode="auto">
              <a:xfrm>
                <a:off x="3592" y="3773"/>
                <a:ext cx="286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66"/>
                    </a:solidFill>
                  </a:rPr>
                  <a:t> V</a:t>
                </a:r>
              </a:p>
            </p:txBody>
          </p:sp>
          <p:sp>
            <p:nvSpPr>
              <p:cNvPr id="665641" name="Text Box 41"/>
              <p:cNvSpPr txBox="1">
                <a:spLocks noChangeArrowheads="1"/>
              </p:cNvSpPr>
              <p:nvPr/>
            </p:nvSpPr>
            <p:spPr bwMode="auto">
              <a:xfrm>
                <a:off x="3086" y="3769"/>
                <a:ext cx="422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66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66"/>
                    </a:solidFill>
                  </a:rPr>
                  <a:t>2</a:t>
                </a:r>
                <a:endParaRPr kumimoji="1" lang="en-US" altLang="zh-CN" sz="2400" i="1">
                  <a:solidFill>
                    <a:srgbClr val="000066"/>
                  </a:solidFill>
                </a:endParaRPr>
              </a:p>
            </p:txBody>
          </p:sp>
          <p:sp>
            <p:nvSpPr>
              <p:cNvPr id="665642" name="Text Box 42"/>
              <p:cNvSpPr txBox="1">
                <a:spLocks noChangeArrowheads="1"/>
              </p:cNvSpPr>
              <p:nvPr/>
            </p:nvSpPr>
            <p:spPr bwMode="auto">
              <a:xfrm>
                <a:off x="2157" y="3777"/>
                <a:ext cx="422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66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66"/>
                    </a:solidFill>
                  </a:rPr>
                  <a:t>1</a:t>
                </a:r>
                <a:endParaRPr kumimoji="1" lang="en-US" altLang="zh-CN" sz="2400" i="1">
                  <a:solidFill>
                    <a:srgbClr val="000066"/>
                  </a:solidFill>
                </a:endParaRPr>
              </a:p>
            </p:txBody>
          </p:sp>
          <p:sp>
            <p:nvSpPr>
              <p:cNvPr id="665643" name="Text Box 43"/>
              <p:cNvSpPr txBox="1">
                <a:spLocks noChangeArrowheads="1"/>
              </p:cNvSpPr>
              <p:nvPr/>
            </p:nvSpPr>
            <p:spPr bwMode="auto">
              <a:xfrm>
                <a:off x="1746" y="3705"/>
                <a:ext cx="422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>
                    <a:solidFill>
                      <a:srgbClr val="000066"/>
                    </a:solidFill>
                  </a:rPr>
                  <a:t>O</a:t>
                </a:r>
              </a:p>
            </p:txBody>
          </p:sp>
          <p:sp>
            <p:nvSpPr>
              <p:cNvPr id="665644" name="Text Box 44"/>
              <p:cNvSpPr txBox="1">
                <a:spLocks noChangeArrowheads="1"/>
              </p:cNvSpPr>
              <p:nvPr/>
            </p:nvSpPr>
            <p:spPr bwMode="auto">
              <a:xfrm>
                <a:off x="1836" y="1913"/>
                <a:ext cx="422" cy="2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i="1">
                    <a:solidFill>
                      <a:srgbClr val="000066"/>
                    </a:solidFill>
                  </a:rPr>
                  <a:t>p</a:t>
                </a:r>
              </a:p>
            </p:txBody>
          </p:sp>
          <p:sp>
            <p:nvSpPr>
              <p:cNvPr id="665645" name="Line 45"/>
              <p:cNvSpPr>
                <a:spLocks noChangeShapeType="1"/>
              </p:cNvSpPr>
              <p:nvPr/>
            </p:nvSpPr>
            <p:spPr bwMode="auto">
              <a:xfrm>
                <a:off x="2877" y="2769"/>
                <a:ext cx="74" cy="53"/>
              </a:xfrm>
              <a:prstGeom prst="line">
                <a:avLst/>
              </a:prstGeom>
              <a:noFill/>
              <a:ln w="19050">
                <a:solidFill>
                  <a:srgbClr val="006666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46" name="Line 46"/>
              <p:cNvSpPr>
                <a:spLocks noChangeShapeType="1"/>
              </p:cNvSpPr>
              <p:nvPr/>
            </p:nvSpPr>
            <p:spPr bwMode="auto">
              <a:xfrm>
                <a:off x="2560" y="3157"/>
                <a:ext cx="74" cy="53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47" name="Line 47"/>
              <p:cNvSpPr>
                <a:spLocks noChangeShapeType="1"/>
              </p:cNvSpPr>
              <p:nvPr/>
            </p:nvSpPr>
            <p:spPr bwMode="auto">
              <a:xfrm flipH="1">
                <a:off x="2290" y="2904"/>
                <a:ext cx="56" cy="70"/>
              </a:xfrm>
              <a:prstGeom prst="line">
                <a:avLst/>
              </a:prstGeom>
              <a:noFill/>
              <a:ln w="19050">
                <a:solidFill>
                  <a:srgbClr val="3399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5648" name="Line 48"/>
              <p:cNvSpPr>
                <a:spLocks noChangeShapeType="1"/>
              </p:cNvSpPr>
              <p:nvPr/>
            </p:nvSpPr>
            <p:spPr bwMode="auto">
              <a:xfrm>
                <a:off x="2286" y="2622"/>
                <a:ext cx="2" cy="1175"/>
              </a:xfrm>
              <a:prstGeom prst="line">
                <a:avLst/>
              </a:prstGeom>
              <a:noFill/>
              <a:ln w="19050">
                <a:solidFill>
                  <a:srgbClr val="CC00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07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26ECA-C004-4D1A-BC97-0D9E64A9BD2A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绝热过程</a:t>
            </a:r>
          </a:p>
        </p:txBody>
      </p:sp>
      <p:grpSp>
        <p:nvGrpSpPr>
          <p:cNvPr id="674820" name="Group 4"/>
          <p:cNvGrpSpPr>
            <a:grpSpLocks/>
          </p:cNvGrpSpPr>
          <p:nvPr/>
        </p:nvGrpSpPr>
        <p:grpSpPr bwMode="auto">
          <a:xfrm>
            <a:off x="838200" y="4343400"/>
            <a:ext cx="3919538" cy="1981200"/>
            <a:chOff x="3291" y="436"/>
            <a:chExt cx="2469" cy="1248"/>
          </a:xfrm>
        </p:grpSpPr>
        <p:sp>
          <p:nvSpPr>
            <p:cNvPr id="674821" name="Rectangle 5"/>
            <p:cNvSpPr>
              <a:spLocks noChangeArrowheads="1"/>
            </p:cNvSpPr>
            <p:nvPr/>
          </p:nvSpPr>
          <p:spPr bwMode="auto">
            <a:xfrm>
              <a:off x="4853" y="1018"/>
              <a:ext cx="453" cy="152"/>
            </a:xfrm>
            <a:prstGeom prst="rect">
              <a:avLst/>
            </a:prstGeom>
            <a:gradFill rotWithShape="0">
              <a:gsLst>
                <a:gs pos="0">
                  <a:srgbClr val="993366"/>
                </a:gs>
                <a:gs pos="50000">
                  <a:schemeClr val="bg1"/>
                </a:gs>
                <a:gs pos="100000">
                  <a:srgbClr val="993366"/>
                </a:gs>
              </a:gsLst>
              <a:lin ang="5400000" scaled="1"/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4822" name="Rectangle 6" descr="5%"/>
            <p:cNvSpPr>
              <a:spLocks noChangeArrowheads="1"/>
            </p:cNvSpPr>
            <p:nvPr/>
          </p:nvSpPr>
          <p:spPr bwMode="auto">
            <a:xfrm>
              <a:off x="3435" y="580"/>
              <a:ext cx="1307" cy="960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4823" name="Freeform 7" descr="50%"/>
            <p:cNvSpPr>
              <a:spLocks/>
            </p:cNvSpPr>
            <p:nvPr/>
          </p:nvSpPr>
          <p:spPr bwMode="auto">
            <a:xfrm>
              <a:off x="3291" y="436"/>
              <a:ext cx="2208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8" y="0"/>
                </a:cxn>
                <a:cxn ang="0">
                  <a:pos x="2208" y="144"/>
                </a:cxn>
                <a:cxn ang="0">
                  <a:pos x="144" y="144"/>
                </a:cxn>
                <a:cxn ang="0">
                  <a:pos x="144" y="1104"/>
                </a:cxn>
                <a:cxn ang="0">
                  <a:pos x="2208" y="1104"/>
                </a:cxn>
                <a:cxn ang="0">
                  <a:pos x="2208" y="1248"/>
                </a:cxn>
                <a:cxn ang="0">
                  <a:pos x="0" y="1248"/>
                </a:cxn>
                <a:cxn ang="0">
                  <a:pos x="0" y="0"/>
                </a:cxn>
              </a:cxnLst>
              <a:rect l="0" t="0" r="r" b="b"/>
              <a:pathLst>
                <a:path w="2208" h="1248">
                  <a:moveTo>
                    <a:pt x="0" y="0"/>
                  </a:moveTo>
                  <a:lnTo>
                    <a:pt x="2208" y="0"/>
                  </a:lnTo>
                  <a:lnTo>
                    <a:pt x="2208" y="144"/>
                  </a:lnTo>
                  <a:lnTo>
                    <a:pt x="144" y="144"/>
                  </a:lnTo>
                  <a:lnTo>
                    <a:pt x="144" y="1104"/>
                  </a:lnTo>
                  <a:lnTo>
                    <a:pt x="2208" y="1104"/>
                  </a:lnTo>
                  <a:lnTo>
                    <a:pt x="2208" y="1248"/>
                  </a:lnTo>
                  <a:lnTo>
                    <a:pt x="0" y="1248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993366"/>
              </a:fgClr>
              <a:bgClr>
                <a:schemeClr val="bg1"/>
              </a:bgClr>
            </a:pattFill>
            <a:ln w="9525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4824" name="Rectangle 8"/>
            <p:cNvSpPr>
              <a:spLocks noChangeArrowheads="1"/>
            </p:cNvSpPr>
            <p:nvPr/>
          </p:nvSpPr>
          <p:spPr bwMode="auto">
            <a:xfrm>
              <a:off x="4717" y="580"/>
              <a:ext cx="161" cy="96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chemeClr val="bg1"/>
                </a:gs>
                <a:gs pos="100000">
                  <a:srgbClr val="003366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4825" name="Text Box 9"/>
            <p:cNvSpPr txBox="1">
              <a:spLocks noChangeArrowheads="1"/>
            </p:cNvSpPr>
            <p:nvPr/>
          </p:nvSpPr>
          <p:spPr bwMode="auto">
            <a:xfrm>
              <a:off x="3844" y="913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Q</a:t>
              </a:r>
              <a:r>
                <a:rPr kumimoji="1" lang="zh-CN" altLang="en-US" sz="2400">
                  <a:solidFill>
                    <a:srgbClr val="000066"/>
                  </a:solidFill>
                </a:rPr>
                <a:t>＝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0</a:t>
              </a:r>
            </a:p>
          </p:txBody>
        </p:sp>
        <p:sp>
          <p:nvSpPr>
            <p:cNvPr id="674826" name="Line 10"/>
            <p:cNvSpPr>
              <a:spLocks noChangeShapeType="1"/>
            </p:cNvSpPr>
            <p:nvPr/>
          </p:nvSpPr>
          <p:spPr bwMode="auto">
            <a:xfrm>
              <a:off x="4898" y="943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4827" name="Text Box 11"/>
            <p:cNvSpPr txBox="1">
              <a:spLocks noChangeArrowheads="1"/>
            </p:cNvSpPr>
            <p:nvPr/>
          </p:nvSpPr>
          <p:spPr bwMode="auto">
            <a:xfrm>
              <a:off x="4989" y="670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W</a:t>
              </a:r>
            </a:p>
          </p:txBody>
        </p:sp>
      </p:grpSp>
      <p:sp>
        <p:nvSpPr>
          <p:cNvPr id="674828" name="Rectangle 12"/>
          <p:cNvSpPr>
            <a:spLocks noChangeArrowheads="1"/>
          </p:cNvSpPr>
          <p:nvPr/>
        </p:nvSpPr>
        <p:spPr bwMode="auto">
          <a:xfrm>
            <a:off x="3276600" y="1200150"/>
            <a:ext cx="46482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kumimoji="1" lang="zh-CN" altLang="en-US" sz="2400" dirty="0"/>
              <a:t>绝热过程</a:t>
            </a:r>
            <a:r>
              <a:rPr kumimoji="1" lang="en-US" altLang="zh-CN" sz="2400" dirty="0"/>
              <a:t>:</a:t>
            </a:r>
            <a:r>
              <a:rPr kumimoji="1" lang="zh-CN" altLang="en-US" sz="2400" dirty="0"/>
              <a:t>气体在状态变化过程中系统和外界没有热量的交换。</a:t>
            </a:r>
          </a:p>
        </p:txBody>
      </p:sp>
      <p:graphicFrame>
        <p:nvGraphicFramePr>
          <p:cNvPr id="674829" name="Object 13"/>
          <p:cNvGraphicFramePr>
            <a:graphicFrameLocks noChangeAspect="1"/>
          </p:cNvGraphicFramePr>
          <p:nvPr/>
        </p:nvGraphicFramePr>
        <p:xfrm>
          <a:off x="1003300" y="2209800"/>
          <a:ext cx="28781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34960" imgH="393480" progId="Equation.3">
                  <p:embed/>
                </p:oleObj>
              </mc:Choice>
              <mc:Fallback>
                <p:oleObj name="公式" r:id="rId2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209800"/>
                        <a:ext cx="28781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30" name="Rectangle 14"/>
          <p:cNvSpPr>
            <a:spLocks noChangeArrowheads="1"/>
          </p:cNvSpPr>
          <p:nvPr/>
        </p:nvSpPr>
        <p:spPr bwMode="auto">
          <a:xfrm>
            <a:off x="425450" y="17526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内能增量：</a:t>
            </a:r>
          </a:p>
        </p:txBody>
      </p:sp>
      <p:graphicFrame>
        <p:nvGraphicFramePr>
          <p:cNvPr id="674831" name="Object 15"/>
          <p:cNvGraphicFramePr>
            <a:graphicFrameLocks noChangeAspect="1"/>
          </p:cNvGraphicFramePr>
          <p:nvPr/>
        </p:nvGraphicFramePr>
        <p:xfrm>
          <a:off x="762000" y="3429000"/>
          <a:ext cx="38449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7360" imgH="393480" progId="Equation.3">
                  <p:embed/>
                </p:oleObj>
              </mc:Choice>
              <mc:Fallback>
                <p:oleObj name="公式" r:id="rId4" imgW="1917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38449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32" name="Rectangle 16"/>
          <p:cNvSpPr>
            <a:spLocks noChangeArrowheads="1"/>
          </p:cNvSpPr>
          <p:nvPr/>
        </p:nvSpPr>
        <p:spPr bwMode="auto">
          <a:xfrm>
            <a:off x="425450" y="28956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系统做功：</a:t>
            </a:r>
          </a:p>
        </p:txBody>
      </p:sp>
      <p:sp>
        <p:nvSpPr>
          <p:cNvPr id="674833" name="Rectangle 17"/>
          <p:cNvSpPr>
            <a:spLocks noChangeArrowheads="1"/>
          </p:cNvSpPr>
          <p:nvPr/>
        </p:nvSpPr>
        <p:spPr bwMode="auto">
          <a:xfrm>
            <a:off x="5257800" y="3810000"/>
            <a:ext cx="3429000" cy="5191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kumimoji="1" lang="zh-CN" altLang="en-US" sz="2400"/>
              <a:t>绝热方程（泊松公式）：</a:t>
            </a:r>
          </a:p>
        </p:txBody>
      </p:sp>
      <p:graphicFrame>
        <p:nvGraphicFramePr>
          <p:cNvPr id="674834" name="Object 18"/>
          <p:cNvGraphicFramePr>
            <a:graphicFrameLocks noChangeAspect="1"/>
          </p:cNvGraphicFramePr>
          <p:nvPr/>
        </p:nvGraphicFramePr>
        <p:xfrm>
          <a:off x="5715000" y="4648200"/>
          <a:ext cx="1617663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12520" imgH="736560" progId="Equation.3">
                  <p:embed/>
                </p:oleObj>
              </mc:Choice>
              <mc:Fallback>
                <p:oleObj name="公式" r:id="rId6" imgW="81252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648200"/>
                        <a:ext cx="1617663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728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8" grpId="0" autoUpdateAnimBg="0"/>
      <p:bldP spid="674830" grpId="0"/>
      <p:bldP spid="674832" grpId="0"/>
      <p:bldP spid="6748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02D8-1B31-48B7-BE73-7DE1B39F637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绝热过程</a:t>
            </a:r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auto">
          <a:xfrm>
            <a:off x="2590800" y="11430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绝热方程的推导：</a:t>
            </a:r>
          </a:p>
        </p:txBody>
      </p:sp>
      <p:graphicFrame>
        <p:nvGraphicFramePr>
          <p:cNvPr id="675845" name="Object 5"/>
          <p:cNvGraphicFramePr>
            <a:graphicFrameLocks noChangeAspect="1"/>
          </p:cNvGraphicFramePr>
          <p:nvPr/>
        </p:nvGraphicFramePr>
        <p:xfrm>
          <a:off x="762000" y="1727200"/>
          <a:ext cx="1397000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27000" imgH="203040" progId="Equation.3">
                  <p:embed/>
                </p:oleObj>
              </mc:Choice>
              <mc:Fallback>
                <p:oleObj name="公式" r:id="rId2" imgW="927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27200"/>
                        <a:ext cx="1397000" cy="306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6" name="Object 6"/>
          <p:cNvGraphicFramePr>
            <a:graphicFrameLocks noChangeAspect="1"/>
          </p:cNvGraphicFramePr>
          <p:nvPr/>
        </p:nvGraphicFramePr>
        <p:xfrm>
          <a:off x="762000" y="2108200"/>
          <a:ext cx="353695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361960" imgH="393480" progId="Equation.3">
                  <p:embed/>
                </p:oleObj>
              </mc:Choice>
              <mc:Fallback>
                <p:oleObj name="公式" r:id="rId4" imgW="2361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08200"/>
                        <a:ext cx="3536950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47" name="Object 7"/>
          <p:cNvGraphicFramePr>
            <a:graphicFrameLocks noChangeAspect="1"/>
          </p:cNvGraphicFramePr>
          <p:nvPr/>
        </p:nvGraphicFramePr>
        <p:xfrm>
          <a:off x="5410200" y="1828800"/>
          <a:ext cx="1792288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93760" imgH="444240" progId="Equation.3">
                  <p:embed/>
                </p:oleObj>
              </mc:Choice>
              <mc:Fallback>
                <p:oleObj name="公式" r:id="rId6" imgW="11937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828800"/>
                        <a:ext cx="1792288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48" name="Text Box 8"/>
          <p:cNvSpPr txBox="1">
            <a:spLocks noChangeArrowheads="1"/>
          </p:cNvSpPr>
          <p:nvPr/>
        </p:nvSpPr>
        <p:spPr bwMode="auto">
          <a:xfrm>
            <a:off x="381000" y="2743200"/>
            <a:ext cx="3643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由理想气体的状态方程：</a:t>
            </a:r>
          </a:p>
        </p:txBody>
      </p:sp>
      <p:graphicFrame>
        <p:nvGraphicFramePr>
          <p:cNvPr id="675849" name="Object 9"/>
          <p:cNvGraphicFramePr>
            <a:graphicFrameLocks noChangeAspect="1"/>
          </p:cNvGraphicFramePr>
          <p:nvPr/>
        </p:nvGraphicFramePr>
        <p:xfrm>
          <a:off x="4114800" y="2676525"/>
          <a:ext cx="13239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12520" imgH="393480" progId="Equation.3">
                  <p:embed/>
                </p:oleObj>
              </mc:Choice>
              <mc:Fallback>
                <p:oleObj name="公式" r:id="rId8" imgW="812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676525"/>
                        <a:ext cx="132397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50" name="Rectangle 10"/>
          <p:cNvSpPr>
            <a:spLocks noChangeArrowheads="1"/>
          </p:cNvSpPr>
          <p:nvPr/>
        </p:nvSpPr>
        <p:spPr bwMode="auto">
          <a:xfrm>
            <a:off x="425450" y="3343275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两边微分：</a:t>
            </a:r>
          </a:p>
        </p:txBody>
      </p:sp>
      <p:graphicFrame>
        <p:nvGraphicFramePr>
          <p:cNvPr id="675851" name="Object 11"/>
          <p:cNvGraphicFramePr>
            <a:graphicFrameLocks noChangeAspect="1"/>
          </p:cNvGraphicFramePr>
          <p:nvPr/>
        </p:nvGraphicFramePr>
        <p:xfrm>
          <a:off x="2286000" y="3276600"/>
          <a:ext cx="20081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333440" imgH="393480" progId="Equation.3">
                  <p:embed/>
                </p:oleObj>
              </mc:Choice>
              <mc:Fallback>
                <p:oleObj name="公式" r:id="rId10" imgW="133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276600"/>
                        <a:ext cx="200818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2" name="Object 12"/>
          <p:cNvGraphicFramePr>
            <a:graphicFrameLocks noChangeAspect="1"/>
          </p:cNvGraphicFramePr>
          <p:nvPr/>
        </p:nvGraphicFramePr>
        <p:xfrm>
          <a:off x="2286000" y="4058444"/>
          <a:ext cx="2036763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358640" imgH="444240" progId="Equation.3">
                  <p:embed/>
                </p:oleObj>
              </mc:Choice>
              <mc:Fallback>
                <p:oleObj name="公式" r:id="rId12" imgW="1358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058444"/>
                        <a:ext cx="2036763" cy="66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3" name="Object 13"/>
          <p:cNvGraphicFramePr>
            <a:graphicFrameLocks noChangeAspect="1"/>
          </p:cNvGraphicFramePr>
          <p:nvPr/>
        </p:nvGraphicFramePr>
        <p:xfrm>
          <a:off x="4419600" y="4038600"/>
          <a:ext cx="207645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84200" imgH="469800" progId="Equation.3">
                  <p:embed/>
                </p:oleObj>
              </mc:Choice>
              <mc:Fallback>
                <p:oleObj name="公式" r:id="rId14" imgW="1384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038600"/>
                        <a:ext cx="2076450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4" name="Object 14"/>
          <p:cNvGraphicFramePr>
            <a:graphicFrameLocks noChangeAspect="1"/>
          </p:cNvGraphicFramePr>
          <p:nvPr/>
        </p:nvGraphicFramePr>
        <p:xfrm>
          <a:off x="2286000" y="4897437"/>
          <a:ext cx="34877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323800" imgH="241200" progId="Equation.3">
                  <p:embed/>
                </p:oleObj>
              </mc:Choice>
              <mc:Fallback>
                <p:oleObj name="公式" r:id="rId16" imgW="2323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97437"/>
                        <a:ext cx="348773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5" name="Object 15"/>
          <p:cNvGraphicFramePr>
            <a:graphicFrameLocks noChangeAspect="1"/>
          </p:cNvGraphicFramePr>
          <p:nvPr/>
        </p:nvGraphicFramePr>
        <p:xfrm>
          <a:off x="2286000" y="5639594"/>
          <a:ext cx="22129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473120" imgH="241200" progId="Equation.3">
                  <p:embed/>
                </p:oleObj>
              </mc:Choice>
              <mc:Fallback>
                <p:oleObj name="公式" r:id="rId18" imgW="14731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639594"/>
                        <a:ext cx="2212975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6" name="Object 16"/>
          <p:cNvGraphicFramePr>
            <a:graphicFrameLocks noChangeAspect="1"/>
          </p:cNvGraphicFramePr>
          <p:nvPr/>
        </p:nvGraphicFramePr>
        <p:xfrm>
          <a:off x="5105400" y="5467350"/>
          <a:ext cx="8921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596880" imgH="469800" progId="Equation.3">
                  <p:embed/>
                </p:oleObj>
              </mc:Choice>
              <mc:Fallback>
                <p:oleObj name="公式" r:id="rId20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67350"/>
                        <a:ext cx="89217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57" name="Object 17"/>
          <p:cNvGraphicFramePr>
            <a:graphicFrameLocks noChangeAspect="1"/>
          </p:cNvGraphicFramePr>
          <p:nvPr/>
        </p:nvGraphicFramePr>
        <p:xfrm>
          <a:off x="6589712" y="5504656"/>
          <a:ext cx="16478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091880" imgH="419040" progId="Equation.3">
                  <p:embed/>
                </p:oleObj>
              </mc:Choice>
              <mc:Fallback>
                <p:oleObj name="公式" r:id="rId22" imgW="10918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2" y="5504656"/>
                        <a:ext cx="16478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131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7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7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7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67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67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67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67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67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67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8" grpId="0"/>
      <p:bldP spid="6758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90E8B-A68D-455A-A049-7230D55541D0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7686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绝热过程</a:t>
            </a: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2590800" y="1285081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绝热方程的推导：</a:t>
            </a:r>
          </a:p>
        </p:txBody>
      </p:sp>
      <p:graphicFrame>
        <p:nvGraphicFramePr>
          <p:cNvPr id="676869" name="Object 5"/>
          <p:cNvGraphicFramePr>
            <a:graphicFrameLocks noChangeAspect="1"/>
          </p:cNvGraphicFramePr>
          <p:nvPr/>
        </p:nvGraphicFramePr>
        <p:xfrm>
          <a:off x="5410200" y="1198562"/>
          <a:ext cx="138271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14400" imgH="419040" progId="Equation.3">
                  <p:embed/>
                </p:oleObj>
              </mc:Choice>
              <mc:Fallback>
                <p:oleObj name="公式" r:id="rId2" imgW="914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198562"/>
                        <a:ext cx="1382713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0" name="Rectangle 6"/>
          <p:cNvSpPr>
            <a:spLocks noChangeArrowheads="1"/>
          </p:cNvSpPr>
          <p:nvPr/>
        </p:nvSpPr>
        <p:spPr bwMode="auto">
          <a:xfrm>
            <a:off x="730250" y="17526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两边积分：</a:t>
            </a:r>
          </a:p>
        </p:txBody>
      </p:sp>
      <p:graphicFrame>
        <p:nvGraphicFramePr>
          <p:cNvPr id="676871" name="Object 7"/>
          <p:cNvGraphicFramePr>
            <a:graphicFrameLocks noChangeAspect="1"/>
          </p:cNvGraphicFramePr>
          <p:nvPr/>
        </p:nvGraphicFramePr>
        <p:xfrm>
          <a:off x="2795587" y="1803400"/>
          <a:ext cx="20050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02960" imgH="203040" progId="Equation.3">
                  <p:embed/>
                </p:oleObj>
              </mc:Choice>
              <mc:Fallback>
                <p:oleObj name="公式" r:id="rId4" imgW="1002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7" y="1803400"/>
                        <a:ext cx="20050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2" name="Object 8"/>
          <p:cNvGraphicFramePr>
            <a:graphicFrameLocks noChangeAspect="1"/>
          </p:cNvGraphicFramePr>
          <p:nvPr/>
        </p:nvGraphicFramePr>
        <p:xfrm>
          <a:off x="2795587" y="2438400"/>
          <a:ext cx="1598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99920" imgH="228600" progId="Equation.3">
                  <p:embed/>
                </p:oleObj>
              </mc:Choice>
              <mc:Fallback>
                <p:oleObj name="公式" r:id="rId6" imgW="799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7" y="2438400"/>
                        <a:ext cx="1598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3" name="Object 9"/>
          <p:cNvGraphicFramePr>
            <a:graphicFrameLocks noChangeAspect="1"/>
          </p:cNvGraphicFramePr>
          <p:nvPr/>
        </p:nvGraphicFramePr>
        <p:xfrm>
          <a:off x="2795587" y="3124200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96880" imgH="228600" progId="Equation.3">
                  <p:embed/>
                </p:oleObj>
              </mc:Choice>
              <mc:Fallback>
                <p:oleObj name="公式" r:id="rId8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7" y="3124200"/>
                        <a:ext cx="1193800" cy="4572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4" name="Object 10"/>
          <p:cNvGraphicFramePr>
            <a:graphicFrameLocks noChangeAspect="1"/>
          </p:cNvGraphicFramePr>
          <p:nvPr/>
        </p:nvGraphicFramePr>
        <p:xfrm>
          <a:off x="2795587" y="3733800"/>
          <a:ext cx="2081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041120" imgH="393480" progId="Equation.3">
                  <p:embed/>
                </p:oleObj>
              </mc:Choice>
              <mc:Fallback>
                <p:oleObj name="公式" r:id="rId10" imgW="1041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7" y="3733800"/>
                        <a:ext cx="2081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5" name="Rectangle 11"/>
          <p:cNvSpPr>
            <a:spLocks noChangeArrowheads="1"/>
          </p:cNvSpPr>
          <p:nvPr/>
        </p:nvSpPr>
        <p:spPr bwMode="auto">
          <a:xfrm>
            <a:off x="730250" y="4953000"/>
            <a:ext cx="1327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消去 </a:t>
            </a:r>
            <a:r>
              <a:rPr kumimoji="1" lang="en-US" altLang="zh-CN" sz="2400" i="1" dirty="0"/>
              <a:t>p</a:t>
            </a:r>
            <a:r>
              <a:rPr kumimoji="1" lang="zh-CN" altLang="en-US" sz="2400" dirty="0"/>
              <a:t>：</a:t>
            </a:r>
          </a:p>
        </p:txBody>
      </p:sp>
      <p:graphicFrame>
        <p:nvGraphicFramePr>
          <p:cNvPr id="676876" name="Object 12"/>
          <p:cNvGraphicFramePr>
            <a:graphicFrameLocks noChangeAspect="1"/>
          </p:cNvGraphicFramePr>
          <p:nvPr/>
        </p:nvGraphicFramePr>
        <p:xfrm>
          <a:off x="2795587" y="4953000"/>
          <a:ext cx="137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85800" imgH="228600" progId="Equation.3">
                  <p:embed/>
                </p:oleObj>
              </mc:Choice>
              <mc:Fallback>
                <p:oleObj name="公式" r:id="rId12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7" y="4953000"/>
                        <a:ext cx="1371600" cy="4572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877" name="Object 13"/>
          <p:cNvGraphicFramePr>
            <a:graphicFrameLocks noChangeAspect="1"/>
          </p:cNvGraphicFramePr>
          <p:nvPr/>
        </p:nvGraphicFramePr>
        <p:xfrm>
          <a:off x="2795587" y="5715000"/>
          <a:ext cx="157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87320" imgH="241200" progId="Equation.3">
                  <p:embed/>
                </p:oleObj>
              </mc:Choice>
              <mc:Fallback>
                <p:oleObj name="公式" r:id="rId14" imgW="7873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587" y="5715000"/>
                        <a:ext cx="1574800" cy="4826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8" name="Rectangle 14"/>
          <p:cNvSpPr>
            <a:spLocks noChangeArrowheads="1"/>
          </p:cNvSpPr>
          <p:nvPr/>
        </p:nvSpPr>
        <p:spPr bwMode="auto">
          <a:xfrm>
            <a:off x="730250" y="5770563"/>
            <a:ext cx="13604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消去 </a:t>
            </a:r>
            <a:r>
              <a:rPr kumimoji="1" lang="en-US" altLang="zh-CN" sz="2400" i="1" dirty="0"/>
              <a:t>V</a:t>
            </a:r>
            <a:r>
              <a:rPr kumimoji="1" lang="zh-CN" altLang="en-US" sz="24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64888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500"/>
                                        <p:tgtEl>
                                          <p:spTgt spid="6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6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6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0" grpId="0" autoUpdateAnimBg="0"/>
      <p:bldP spid="676875" grpId="0"/>
      <p:bldP spid="6768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82E80-C265-4FEF-A886-62E7778CA46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绝热线和等温线</a:t>
            </a:r>
          </a:p>
        </p:txBody>
      </p:sp>
      <p:grpSp>
        <p:nvGrpSpPr>
          <p:cNvPr id="677892" name="Group 4"/>
          <p:cNvGrpSpPr>
            <a:grpSpLocks/>
          </p:cNvGrpSpPr>
          <p:nvPr/>
        </p:nvGrpSpPr>
        <p:grpSpPr bwMode="auto">
          <a:xfrm>
            <a:off x="4670425" y="838200"/>
            <a:ext cx="4321175" cy="3744913"/>
            <a:chOff x="2970" y="1026"/>
            <a:chExt cx="2722" cy="2359"/>
          </a:xfrm>
        </p:grpSpPr>
        <p:sp>
          <p:nvSpPr>
            <p:cNvPr id="677893" name="Rectangle 5"/>
            <p:cNvSpPr>
              <a:spLocks noChangeArrowheads="1"/>
            </p:cNvSpPr>
            <p:nvPr/>
          </p:nvSpPr>
          <p:spPr bwMode="auto">
            <a:xfrm>
              <a:off x="2970" y="1026"/>
              <a:ext cx="2541" cy="23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77894" name="Group 6"/>
            <p:cNvGrpSpPr>
              <a:grpSpLocks/>
            </p:cNvGrpSpPr>
            <p:nvPr/>
          </p:nvGrpSpPr>
          <p:grpSpPr bwMode="auto">
            <a:xfrm>
              <a:off x="2993" y="1274"/>
              <a:ext cx="2699" cy="1839"/>
              <a:chOff x="3084" y="1274"/>
              <a:chExt cx="2699" cy="1839"/>
            </a:xfrm>
          </p:grpSpPr>
          <p:sp>
            <p:nvSpPr>
              <p:cNvPr id="677895" name="Line 7"/>
              <p:cNvSpPr>
                <a:spLocks noChangeShapeType="1"/>
              </p:cNvSpPr>
              <p:nvPr/>
            </p:nvSpPr>
            <p:spPr bwMode="auto">
              <a:xfrm>
                <a:off x="3290" y="2981"/>
                <a:ext cx="2068" cy="3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96" name="Line 8"/>
              <p:cNvSpPr>
                <a:spLocks noChangeShapeType="1"/>
              </p:cNvSpPr>
              <p:nvPr/>
            </p:nvSpPr>
            <p:spPr bwMode="auto">
              <a:xfrm flipV="1">
                <a:off x="3290" y="1351"/>
                <a:ext cx="2" cy="163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97" name="Arc 9"/>
              <p:cNvSpPr>
                <a:spLocks/>
              </p:cNvSpPr>
              <p:nvPr/>
            </p:nvSpPr>
            <p:spPr bwMode="auto">
              <a:xfrm flipH="1" flipV="1">
                <a:off x="3447" y="1345"/>
                <a:ext cx="1678" cy="1096"/>
              </a:xfrm>
              <a:custGeom>
                <a:avLst/>
                <a:gdLst>
                  <a:gd name="G0" fmla="+- 0 0 0"/>
                  <a:gd name="G1" fmla="+- 20988 0 0"/>
                  <a:gd name="G2" fmla="+- 21600 0 0"/>
                  <a:gd name="T0" fmla="*/ 5107 w 20881"/>
                  <a:gd name="T1" fmla="*/ 0 h 20988"/>
                  <a:gd name="T2" fmla="*/ 20881 w 20881"/>
                  <a:gd name="T3" fmla="*/ 15460 h 20988"/>
                  <a:gd name="T4" fmla="*/ 0 w 20881"/>
                  <a:gd name="T5" fmla="*/ 20988 h 209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881" h="20988" fill="none" extrusionOk="0">
                    <a:moveTo>
                      <a:pt x="5106" y="0"/>
                    </a:moveTo>
                    <a:cubicBezTo>
                      <a:pt x="12801" y="1872"/>
                      <a:pt x="18854" y="7805"/>
                      <a:pt x="20880" y="15460"/>
                    </a:cubicBezTo>
                  </a:path>
                  <a:path w="20881" h="20988" stroke="0" extrusionOk="0">
                    <a:moveTo>
                      <a:pt x="5106" y="0"/>
                    </a:moveTo>
                    <a:cubicBezTo>
                      <a:pt x="12801" y="1872"/>
                      <a:pt x="18854" y="7805"/>
                      <a:pt x="20880" y="15460"/>
                    </a:cubicBezTo>
                    <a:lnTo>
                      <a:pt x="0" y="20988"/>
                    </a:lnTo>
                    <a:close/>
                  </a:path>
                </a:pathLst>
              </a:custGeom>
              <a:noFill/>
              <a:ln w="19050">
                <a:solidFill>
                  <a:srgbClr val="00808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98" name="Arc 10"/>
              <p:cNvSpPr>
                <a:spLocks/>
              </p:cNvSpPr>
              <p:nvPr/>
            </p:nvSpPr>
            <p:spPr bwMode="auto">
              <a:xfrm flipH="1" flipV="1">
                <a:off x="3628" y="1434"/>
                <a:ext cx="1187" cy="1330"/>
              </a:xfrm>
              <a:custGeom>
                <a:avLst/>
                <a:gdLst>
                  <a:gd name="G0" fmla="+- 0 0 0"/>
                  <a:gd name="G1" fmla="+- 21342 0 0"/>
                  <a:gd name="G2" fmla="+- 21600 0 0"/>
                  <a:gd name="T0" fmla="*/ 3331 w 21600"/>
                  <a:gd name="T1" fmla="*/ 0 h 21342"/>
                  <a:gd name="T2" fmla="*/ 21600 w 21600"/>
                  <a:gd name="T3" fmla="*/ 21342 h 21342"/>
                  <a:gd name="T4" fmla="*/ 0 w 21600"/>
                  <a:gd name="T5" fmla="*/ 21342 h 21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342" fill="none" extrusionOk="0">
                    <a:moveTo>
                      <a:pt x="3330" y="0"/>
                    </a:moveTo>
                    <a:cubicBezTo>
                      <a:pt x="13846" y="1641"/>
                      <a:pt x="21600" y="10698"/>
                      <a:pt x="21600" y="21342"/>
                    </a:cubicBezTo>
                  </a:path>
                  <a:path w="21600" h="21342" stroke="0" extrusionOk="0">
                    <a:moveTo>
                      <a:pt x="3330" y="0"/>
                    </a:moveTo>
                    <a:cubicBezTo>
                      <a:pt x="13846" y="1641"/>
                      <a:pt x="21600" y="10698"/>
                      <a:pt x="21600" y="21342"/>
                    </a:cubicBezTo>
                    <a:lnTo>
                      <a:pt x="0" y="21342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none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899" name="Rectangle 11"/>
              <p:cNvSpPr>
                <a:spLocks noChangeArrowheads="1"/>
              </p:cNvSpPr>
              <p:nvPr/>
            </p:nvSpPr>
            <p:spPr bwMode="auto">
              <a:xfrm>
                <a:off x="4671" y="2644"/>
                <a:ext cx="726" cy="37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zh-CN" altLang="en-US" sz="2400">
                    <a:solidFill>
                      <a:srgbClr val="FF0000"/>
                    </a:solidFill>
                    <a:ea typeface="楷体_GB2312" pitchFamily="49" charset="-122"/>
                  </a:rPr>
                  <a:t>绝热线</a:t>
                </a:r>
              </a:p>
            </p:txBody>
          </p:sp>
          <p:sp>
            <p:nvSpPr>
              <p:cNvPr id="677900" name="Rectangle 12"/>
              <p:cNvSpPr>
                <a:spLocks noChangeArrowheads="1"/>
              </p:cNvSpPr>
              <p:nvPr/>
            </p:nvSpPr>
            <p:spPr bwMode="auto">
              <a:xfrm>
                <a:off x="4535" y="2159"/>
                <a:ext cx="870" cy="37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808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kumimoji="1" lang="zh-CN" altLang="en-US" sz="2400">
                    <a:solidFill>
                      <a:srgbClr val="008080"/>
                    </a:solidFill>
                    <a:latin typeface="楷体_GB2312" pitchFamily="49" charset="-122"/>
                    <a:ea typeface="楷体_GB2312" pitchFamily="49" charset="-122"/>
                  </a:rPr>
                  <a:t>等温线 </a:t>
                </a:r>
              </a:p>
            </p:txBody>
          </p:sp>
          <p:sp>
            <p:nvSpPr>
              <p:cNvPr id="677901" name="Rectangle 13"/>
              <p:cNvSpPr>
                <a:spLocks noChangeArrowheads="1"/>
              </p:cNvSpPr>
              <p:nvPr/>
            </p:nvSpPr>
            <p:spPr bwMode="auto">
              <a:xfrm>
                <a:off x="3129" y="2976"/>
                <a:ext cx="2654" cy="13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 O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                                          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V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 </a:t>
                </a:r>
              </a:p>
            </p:txBody>
          </p:sp>
          <p:sp>
            <p:nvSpPr>
              <p:cNvPr id="677902" name="Rectangle 14"/>
              <p:cNvSpPr>
                <a:spLocks noChangeArrowheads="1"/>
              </p:cNvSpPr>
              <p:nvPr/>
            </p:nvSpPr>
            <p:spPr bwMode="auto">
              <a:xfrm>
                <a:off x="3105" y="1274"/>
                <a:ext cx="292" cy="37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 p</a:t>
                </a:r>
                <a:endParaRPr kumimoji="1" lang="en-US" altLang="zh-CN" sz="2400" dirty="0">
                  <a:solidFill>
                    <a:srgbClr val="000066"/>
                  </a:solidFill>
                </a:endParaRPr>
              </a:p>
            </p:txBody>
          </p:sp>
          <p:sp>
            <p:nvSpPr>
              <p:cNvPr id="677903" name="Rectangle 15"/>
              <p:cNvSpPr>
                <a:spLocks noChangeArrowheads="1"/>
              </p:cNvSpPr>
              <p:nvPr/>
            </p:nvSpPr>
            <p:spPr bwMode="auto">
              <a:xfrm>
                <a:off x="3831" y="1797"/>
                <a:ext cx="1249" cy="3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 dirty="0">
                    <a:solidFill>
                      <a:srgbClr val="0000CC"/>
                    </a:solidFill>
                  </a:rPr>
                  <a:t>A</a:t>
                </a:r>
                <a:r>
                  <a:rPr kumimoji="1" lang="en-US" altLang="zh-CN" sz="2400" dirty="0">
                    <a:solidFill>
                      <a:srgbClr val="0000CC"/>
                    </a:solidFill>
                  </a:rPr>
                  <a:t>(</a:t>
                </a:r>
                <a:r>
                  <a:rPr kumimoji="1" lang="en-US" altLang="zh-CN" sz="2400" i="1" dirty="0" err="1">
                    <a:solidFill>
                      <a:srgbClr val="0000CC"/>
                    </a:solidFill>
                  </a:rPr>
                  <a:t>p</a:t>
                </a:r>
                <a:r>
                  <a:rPr kumimoji="1" lang="en-US" altLang="zh-CN" sz="2400" i="1" baseline="-25000" dirty="0" err="1">
                    <a:solidFill>
                      <a:srgbClr val="0000CC"/>
                    </a:solidFill>
                  </a:rPr>
                  <a:t>A</a:t>
                </a:r>
                <a:r>
                  <a:rPr kumimoji="1" lang="en-US" altLang="zh-CN" sz="2400" dirty="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 dirty="0">
                    <a:solidFill>
                      <a:srgbClr val="0000CC"/>
                    </a:solidFill>
                  </a:rPr>
                  <a:t>V</a:t>
                </a:r>
                <a:r>
                  <a:rPr kumimoji="1" lang="en-US" altLang="zh-CN" sz="2400" i="1" baseline="-25000" dirty="0">
                    <a:solidFill>
                      <a:srgbClr val="0000CC"/>
                    </a:solidFill>
                  </a:rPr>
                  <a:t>A</a:t>
                </a:r>
                <a:r>
                  <a:rPr kumimoji="1" lang="en-US" altLang="zh-CN" sz="2400" dirty="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 dirty="0">
                    <a:solidFill>
                      <a:srgbClr val="0000CC"/>
                    </a:solidFill>
                  </a:rPr>
                  <a:t>T</a:t>
                </a:r>
                <a:r>
                  <a:rPr kumimoji="1" lang="en-US" altLang="zh-CN" sz="2400" i="1" baseline="-25000" dirty="0">
                    <a:solidFill>
                      <a:srgbClr val="0000CC"/>
                    </a:solidFill>
                  </a:rPr>
                  <a:t>A</a:t>
                </a:r>
                <a:r>
                  <a:rPr kumimoji="1" lang="en-US" altLang="zh-CN" sz="2400" dirty="0">
                    <a:solidFill>
                      <a:srgbClr val="0000CC"/>
                    </a:solidFill>
                  </a:rPr>
                  <a:t>)</a:t>
                </a:r>
              </a:p>
            </p:txBody>
          </p:sp>
          <p:sp>
            <p:nvSpPr>
              <p:cNvPr id="677904" name="Text Box 16"/>
              <p:cNvSpPr txBox="1">
                <a:spLocks noChangeArrowheads="1"/>
              </p:cNvSpPr>
              <p:nvPr/>
            </p:nvSpPr>
            <p:spPr bwMode="auto">
              <a:xfrm>
                <a:off x="3084" y="2568"/>
                <a:ext cx="18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Arial" charset="0"/>
                  </a:rPr>
                  <a:t> </a:t>
                </a:r>
              </a:p>
            </p:txBody>
          </p:sp>
          <p:sp>
            <p:nvSpPr>
              <p:cNvPr id="677905" name="Oval 17"/>
              <p:cNvSpPr>
                <a:spLocks noChangeArrowheads="1"/>
              </p:cNvSpPr>
              <p:nvPr/>
            </p:nvSpPr>
            <p:spPr bwMode="auto">
              <a:xfrm>
                <a:off x="3734" y="2015"/>
                <a:ext cx="34" cy="34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6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77906" name="Rectangle 18"/>
          <p:cNvSpPr>
            <a:spLocks noChangeArrowheads="1"/>
          </p:cNvSpPr>
          <p:nvPr/>
        </p:nvSpPr>
        <p:spPr bwMode="auto">
          <a:xfrm>
            <a:off x="533400" y="17526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CC"/>
                </a:solidFill>
              </a:rPr>
              <a:t>绝热</a:t>
            </a:r>
            <a:r>
              <a:rPr kumimoji="1" lang="zh-CN" altLang="en-US" sz="2400" dirty="0"/>
              <a:t>方程：</a:t>
            </a:r>
          </a:p>
        </p:txBody>
      </p:sp>
      <p:graphicFrame>
        <p:nvGraphicFramePr>
          <p:cNvPr id="677907" name="Object 19"/>
          <p:cNvGraphicFramePr>
            <a:graphicFrameLocks noChangeAspect="1"/>
          </p:cNvGraphicFramePr>
          <p:nvPr/>
        </p:nvGraphicFramePr>
        <p:xfrm>
          <a:off x="2209800" y="1752600"/>
          <a:ext cx="119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96880" imgH="228600" progId="Equation.3">
                  <p:embed/>
                </p:oleObj>
              </mc:Choice>
              <mc:Fallback>
                <p:oleObj name="公式" r:id="rId2" imgW="596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119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8" name="Object 20"/>
          <p:cNvGraphicFramePr>
            <a:graphicFrameLocks noChangeAspect="1"/>
          </p:cNvGraphicFramePr>
          <p:nvPr/>
        </p:nvGraphicFramePr>
        <p:xfrm>
          <a:off x="762000" y="2286000"/>
          <a:ext cx="26908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46040" imgH="228600" progId="Equation.3">
                  <p:embed/>
                </p:oleObj>
              </mc:Choice>
              <mc:Fallback>
                <p:oleObj name="公式" r:id="rId4" imgW="1346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0"/>
                        <a:ext cx="26908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09" name="Object 21"/>
          <p:cNvGraphicFramePr>
            <a:graphicFrameLocks noChangeAspect="1"/>
          </p:cNvGraphicFramePr>
          <p:nvPr/>
        </p:nvGraphicFramePr>
        <p:xfrm>
          <a:off x="1676400" y="2895600"/>
          <a:ext cx="2081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41120" imgH="203040" progId="Equation.3">
                  <p:embed/>
                </p:oleObj>
              </mc:Choice>
              <mc:Fallback>
                <p:oleObj name="公式" r:id="rId6" imgW="1041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2081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910" name="Text Box 22"/>
          <p:cNvSpPr txBox="1">
            <a:spLocks noChangeArrowheads="1"/>
          </p:cNvSpPr>
          <p:nvPr/>
        </p:nvSpPr>
        <p:spPr bwMode="auto">
          <a:xfrm>
            <a:off x="381000" y="2819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化简：</a:t>
            </a:r>
          </a:p>
        </p:txBody>
      </p:sp>
      <p:graphicFrame>
        <p:nvGraphicFramePr>
          <p:cNvPr id="677911" name="Object 23"/>
          <p:cNvGraphicFramePr>
            <a:graphicFrameLocks noChangeAspect="1"/>
          </p:cNvGraphicFramePr>
          <p:nvPr/>
        </p:nvGraphicFramePr>
        <p:xfrm>
          <a:off x="1295400" y="3352800"/>
          <a:ext cx="15716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87320" imgH="431640" progId="Equation.3">
                  <p:embed/>
                </p:oleObj>
              </mc:Choice>
              <mc:Fallback>
                <p:oleObj name="公式" r:id="rId8" imgW="7873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52800"/>
                        <a:ext cx="1571625" cy="85725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912" name="Rectangle 24"/>
          <p:cNvSpPr>
            <a:spLocks noChangeArrowheads="1"/>
          </p:cNvSpPr>
          <p:nvPr/>
        </p:nvSpPr>
        <p:spPr bwMode="auto">
          <a:xfrm>
            <a:off x="609600" y="4343400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>
                <a:solidFill>
                  <a:srgbClr val="0000CC"/>
                </a:solidFill>
              </a:rPr>
              <a:t>等温</a:t>
            </a:r>
            <a:r>
              <a:rPr kumimoji="1" lang="zh-CN" altLang="en-US" sz="2400" dirty="0"/>
              <a:t>方程：</a:t>
            </a:r>
          </a:p>
        </p:txBody>
      </p:sp>
      <p:graphicFrame>
        <p:nvGraphicFramePr>
          <p:cNvPr id="677913" name="Object 25"/>
          <p:cNvGraphicFramePr>
            <a:graphicFrameLocks noChangeAspect="1"/>
          </p:cNvGraphicFramePr>
          <p:nvPr/>
        </p:nvGraphicFramePr>
        <p:xfrm>
          <a:off x="2286000" y="4343400"/>
          <a:ext cx="111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58720" imgH="215640" progId="Equation.3">
                  <p:embed/>
                </p:oleObj>
              </mc:Choice>
              <mc:Fallback>
                <p:oleObj name="公式" r:id="rId10" imgW="5587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343400"/>
                        <a:ext cx="1117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14" name="Object 26"/>
          <p:cNvGraphicFramePr>
            <a:graphicFrameLocks noChangeAspect="1"/>
          </p:cNvGraphicFramePr>
          <p:nvPr/>
        </p:nvGraphicFramePr>
        <p:xfrm>
          <a:off x="990600" y="4876800"/>
          <a:ext cx="1854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927000" imgH="203040" progId="Equation.3">
                  <p:embed/>
                </p:oleObj>
              </mc:Choice>
              <mc:Fallback>
                <p:oleObj name="公式" r:id="rId12" imgW="927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76800"/>
                        <a:ext cx="18542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7915" name="Object 27"/>
          <p:cNvGraphicFramePr>
            <a:graphicFrameLocks noChangeAspect="1"/>
          </p:cNvGraphicFramePr>
          <p:nvPr/>
        </p:nvGraphicFramePr>
        <p:xfrm>
          <a:off x="1295400" y="5410200"/>
          <a:ext cx="14446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723600" imgH="431640" progId="Equation.3">
                  <p:embed/>
                </p:oleObj>
              </mc:Choice>
              <mc:Fallback>
                <p:oleObj name="公式" r:id="rId14" imgW="723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10200"/>
                        <a:ext cx="1444625" cy="85725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7916" name="Text Box 28"/>
          <p:cNvSpPr txBox="1">
            <a:spLocks noChangeArrowheads="1"/>
          </p:cNvSpPr>
          <p:nvPr/>
        </p:nvSpPr>
        <p:spPr bwMode="auto">
          <a:xfrm>
            <a:off x="4800600" y="5410200"/>
            <a:ext cx="3733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结论：绝热线在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点的斜率大于等温线在</a:t>
            </a:r>
            <a:r>
              <a:rPr kumimoji="1" lang="en-US" altLang="zh-CN" sz="2400" i="1" dirty="0"/>
              <a:t>A</a:t>
            </a:r>
            <a:r>
              <a:rPr kumimoji="1" lang="zh-CN" altLang="en-US" sz="2400" dirty="0"/>
              <a:t>点的斜率。</a:t>
            </a:r>
          </a:p>
        </p:txBody>
      </p:sp>
      <p:graphicFrame>
        <p:nvGraphicFramePr>
          <p:cNvPr id="677917" name="Object 29"/>
          <p:cNvGraphicFramePr>
            <a:graphicFrameLocks noChangeAspect="1"/>
          </p:cNvGraphicFramePr>
          <p:nvPr/>
        </p:nvGraphicFramePr>
        <p:xfrm>
          <a:off x="4889500" y="4419600"/>
          <a:ext cx="25781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295280" imgH="444240" progId="Equation.3">
                  <p:embed/>
                </p:oleObj>
              </mc:Choice>
              <mc:Fallback>
                <p:oleObj name="公式" r:id="rId16" imgW="1295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4419600"/>
                        <a:ext cx="2578100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748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7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7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7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7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7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67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7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77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67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67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67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67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6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06" grpId="0" autoUpdateAnimBg="0"/>
      <p:bldP spid="677910" grpId="0" autoUpdateAnimBg="0"/>
      <p:bldP spid="677912" grpId="0" autoUpdateAnimBg="0"/>
      <p:bldP spid="67791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1F807-29BC-466F-AA12-0617644737F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绝热过程</a:t>
            </a:r>
          </a:p>
        </p:txBody>
      </p:sp>
      <p:graphicFrame>
        <p:nvGraphicFramePr>
          <p:cNvPr id="678916" name="Object 4"/>
          <p:cNvGraphicFramePr>
            <a:graphicFrameLocks noChangeAspect="1"/>
          </p:cNvGraphicFramePr>
          <p:nvPr/>
        </p:nvGraphicFramePr>
        <p:xfrm>
          <a:off x="1752600" y="3581400"/>
          <a:ext cx="3802063" cy="267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760" imgH="1333440" progId="">
                  <p:embed/>
                </p:oleObj>
              </mc:Choice>
              <mc:Fallback>
                <p:oleObj name="Equation" r:id="rId2" imgW="1904760" imgH="1333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3802063" cy="2670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7" name="Object 5"/>
          <p:cNvGraphicFramePr>
            <a:graphicFrameLocks noChangeAspect="1"/>
          </p:cNvGraphicFramePr>
          <p:nvPr/>
        </p:nvGraphicFramePr>
        <p:xfrm>
          <a:off x="990600" y="1728787"/>
          <a:ext cx="38449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7360" imgH="393480" progId="Equation.3">
                  <p:embed/>
                </p:oleObj>
              </mc:Choice>
              <mc:Fallback>
                <p:oleObj name="公式" r:id="rId4" imgW="1917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28787"/>
                        <a:ext cx="384492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8" name="Object 6"/>
          <p:cNvGraphicFramePr>
            <a:graphicFrameLocks noChangeAspect="1"/>
          </p:cNvGraphicFramePr>
          <p:nvPr/>
        </p:nvGraphicFramePr>
        <p:xfrm>
          <a:off x="914400" y="2895600"/>
          <a:ext cx="405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6" imgW="2041763" imgH="331908" progId="Word.Document.8">
                  <p:embed/>
                </p:oleObj>
              </mc:Choice>
              <mc:Fallback>
                <p:oleObj name="文档" r:id="rId6" imgW="2041763" imgH="331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405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961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1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2B06-200F-4004-AB77-5D41C5C884E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多方过程</a:t>
            </a:r>
          </a:p>
        </p:txBody>
      </p:sp>
      <p:graphicFrame>
        <p:nvGraphicFramePr>
          <p:cNvPr id="679940" name="Object 4"/>
          <p:cNvGraphicFramePr>
            <a:graphicFrameLocks noChangeAspect="1"/>
          </p:cNvGraphicFramePr>
          <p:nvPr/>
        </p:nvGraphicFramePr>
        <p:xfrm>
          <a:off x="2971800" y="1219200"/>
          <a:ext cx="11699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83920" imgH="228600" progId="Equation.3">
                  <p:embed/>
                </p:oleObj>
              </mc:Choice>
              <mc:Fallback>
                <p:oleObj name="公式" r:id="rId2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219200"/>
                        <a:ext cx="1169988" cy="4572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1" name="Rectangle 5"/>
          <p:cNvSpPr>
            <a:spLocks noChangeArrowheads="1"/>
          </p:cNvSpPr>
          <p:nvPr/>
        </p:nvSpPr>
        <p:spPr bwMode="auto">
          <a:xfrm>
            <a:off x="838200" y="1752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等压过程：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 = 0</a:t>
            </a:r>
          </a:p>
        </p:txBody>
      </p:sp>
      <p:sp>
        <p:nvSpPr>
          <p:cNvPr id="679942" name="Rectangle 6"/>
          <p:cNvSpPr>
            <a:spLocks noChangeArrowheads="1"/>
          </p:cNvSpPr>
          <p:nvPr/>
        </p:nvSpPr>
        <p:spPr bwMode="auto">
          <a:xfrm>
            <a:off x="838200" y="2438400"/>
            <a:ext cx="233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等温过程：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 = 1</a:t>
            </a:r>
          </a:p>
        </p:txBody>
      </p:sp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838200" y="3810000"/>
            <a:ext cx="248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等容过程：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 = ∞</a:t>
            </a:r>
          </a:p>
        </p:txBody>
      </p:sp>
      <p:sp>
        <p:nvSpPr>
          <p:cNvPr id="679944" name="Rectangle 8"/>
          <p:cNvSpPr>
            <a:spLocks noChangeArrowheads="1"/>
          </p:cNvSpPr>
          <p:nvPr/>
        </p:nvSpPr>
        <p:spPr bwMode="auto">
          <a:xfrm>
            <a:off x="838200" y="3124200"/>
            <a:ext cx="248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绝热过程：</a:t>
            </a:r>
            <a:r>
              <a:rPr kumimoji="1" lang="en-US" altLang="zh-CN" sz="2400" i="1"/>
              <a:t>n</a:t>
            </a:r>
            <a:r>
              <a:rPr kumimoji="1" lang="en-US" altLang="zh-CN" sz="2400"/>
              <a:t> = </a:t>
            </a:r>
            <a:r>
              <a:rPr kumimoji="1" lang="en-US" altLang="zh-CN" sz="2400" i="1"/>
              <a:t>γ</a:t>
            </a:r>
          </a:p>
        </p:txBody>
      </p:sp>
      <p:graphicFrame>
        <p:nvGraphicFramePr>
          <p:cNvPr id="679945" name="Object 9"/>
          <p:cNvGraphicFramePr>
            <a:graphicFrameLocks noChangeAspect="1"/>
          </p:cNvGraphicFramePr>
          <p:nvPr/>
        </p:nvGraphicFramePr>
        <p:xfrm>
          <a:off x="4724400" y="3124200"/>
          <a:ext cx="16732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38080" imgH="253800" progId="Equation.3">
                  <p:embed/>
                </p:oleObj>
              </mc:Choice>
              <mc:Fallback>
                <p:oleObj name="公式" r:id="rId4" imgW="8380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24200"/>
                        <a:ext cx="167322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6" name="Text Box 10"/>
          <p:cNvSpPr txBox="1">
            <a:spLocks noChangeArrowheads="1"/>
          </p:cNvSpPr>
          <p:nvPr/>
        </p:nvSpPr>
        <p:spPr bwMode="auto">
          <a:xfrm>
            <a:off x="4648200" y="37338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当 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/>
              <a:t> = ∞ </a:t>
            </a:r>
            <a:r>
              <a:rPr kumimoji="1" lang="zh-CN" altLang="en-US" sz="2400" dirty="0"/>
              <a:t>时，</a:t>
            </a:r>
            <a:r>
              <a:rPr kumimoji="1" lang="en-US" altLang="zh-CN" sz="2400" i="1" dirty="0"/>
              <a:t>V</a:t>
            </a:r>
            <a:r>
              <a:rPr kumimoji="1" lang="en-US" altLang="zh-CN" sz="2400" dirty="0"/>
              <a:t> = </a:t>
            </a:r>
            <a:r>
              <a:rPr kumimoji="1" lang="zh-CN" altLang="en-US" sz="2400" dirty="0"/>
              <a:t>常数</a:t>
            </a:r>
          </a:p>
        </p:txBody>
      </p:sp>
      <p:sp>
        <p:nvSpPr>
          <p:cNvPr id="679947" name="Rectangle 11"/>
          <p:cNvSpPr>
            <a:spLocks noChangeArrowheads="1"/>
          </p:cNvSpPr>
          <p:nvPr/>
        </p:nvSpPr>
        <p:spPr bwMode="auto">
          <a:xfrm>
            <a:off x="850900" y="4548187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系统做功：</a:t>
            </a:r>
          </a:p>
        </p:txBody>
      </p:sp>
      <p:graphicFrame>
        <p:nvGraphicFramePr>
          <p:cNvPr id="679948" name="Object 12"/>
          <p:cNvGraphicFramePr>
            <a:graphicFrameLocks noChangeAspect="1"/>
          </p:cNvGraphicFramePr>
          <p:nvPr/>
        </p:nvGraphicFramePr>
        <p:xfrm>
          <a:off x="2603500" y="4395787"/>
          <a:ext cx="33829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701800" imgH="406400" progId="Equation.3">
                  <p:embed/>
                </p:oleObj>
              </mc:Choice>
              <mc:Fallback>
                <p:oleObj name="公式" r:id="rId6" imgW="170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395787"/>
                        <a:ext cx="3382963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9" name="Rectangle 13"/>
          <p:cNvSpPr>
            <a:spLocks noChangeArrowheads="1"/>
          </p:cNvSpPr>
          <p:nvPr/>
        </p:nvSpPr>
        <p:spPr bwMode="auto">
          <a:xfrm>
            <a:off x="850900" y="5614987"/>
            <a:ext cx="170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内能增量：</a:t>
            </a:r>
          </a:p>
        </p:txBody>
      </p:sp>
      <p:graphicFrame>
        <p:nvGraphicFramePr>
          <p:cNvPr id="679950" name="Object 14"/>
          <p:cNvGraphicFramePr>
            <a:graphicFrameLocks noChangeAspect="1"/>
          </p:cNvGraphicFramePr>
          <p:nvPr/>
        </p:nvGraphicFramePr>
        <p:xfrm>
          <a:off x="2527300" y="5462587"/>
          <a:ext cx="48641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25680" imgH="393480" progId="Equation.3">
                  <p:embed/>
                </p:oleObj>
              </mc:Choice>
              <mc:Fallback>
                <p:oleObj name="公式" r:id="rId8" imgW="2425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462587"/>
                        <a:ext cx="48641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938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7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7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7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41" grpId="0" autoUpdateAnimBg="0"/>
      <p:bldP spid="679942" grpId="0" autoUpdateAnimBg="0"/>
      <p:bldP spid="679943" grpId="0" autoUpdateAnimBg="0"/>
      <p:bldP spid="679944" grpId="0" autoUpdateAnimBg="0"/>
      <p:bldP spid="679946" grpId="0"/>
      <p:bldP spid="679947" grpId="0"/>
      <p:bldP spid="6799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C518A-1575-4219-B5F9-7435CE07D84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多方过程</a:t>
            </a: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5111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由热力学第一定律： </a:t>
            </a:r>
          </a:p>
        </p:txBody>
      </p:sp>
      <p:graphicFrame>
        <p:nvGraphicFramePr>
          <p:cNvPr id="680965" name="Object 5"/>
          <p:cNvGraphicFramePr>
            <a:graphicFrameLocks noChangeAspect="1"/>
          </p:cNvGraphicFramePr>
          <p:nvPr/>
        </p:nvGraphicFramePr>
        <p:xfrm>
          <a:off x="647700" y="2133600"/>
          <a:ext cx="368458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63480" imgH="406080" progId="Equation.3">
                  <p:embed/>
                </p:oleObj>
              </mc:Choice>
              <mc:Fallback>
                <p:oleObj name="公式" r:id="rId2" imgW="24634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133600"/>
                        <a:ext cx="368458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66" name="Object 6"/>
          <p:cNvGraphicFramePr>
            <a:graphicFrameLocks noChangeAspect="1"/>
          </p:cNvGraphicFramePr>
          <p:nvPr/>
        </p:nvGraphicFramePr>
        <p:xfrm>
          <a:off x="4060825" y="2152650"/>
          <a:ext cx="49307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88960" imgH="393480" progId="Equation.3">
                  <p:embed/>
                </p:oleObj>
              </mc:Choice>
              <mc:Fallback>
                <p:oleObj name="公式" r:id="rId4" imgW="328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152650"/>
                        <a:ext cx="493077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7" name="Text Box 7"/>
          <p:cNvSpPr txBox="1">
            <a:spLocks noChangeArrowheads="1"/>
          </p:cNvSpPr>
          <p:nvPr/>
        </p:nvSpPr>
        <p:spPr bwMode="auto">
          <a:xfrm>
            <a:off x="381000" y="3124200"/>
            <a:ext cx="518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设多方过程的摩尔热容为 </a:t>
            </a:r>
            <a:r>
              <a:rPr lang="en-US" altLang="zh-CN" sz="2400" i="1" dirty="0" err="1"/>
              <a:t>C</a:t>
            </a:r>
            <a:r>
              <a:rPr lang="en-US" altLang="zh-CN" sz="2400" i="1" baseline="-25000" dirty="0" err="1"/>
              <a:t>n</a:t>
            </a:r>
            <a:r>
              <a:rPr lang="en-US" altLang="zh-CN" sz="2400" baseline="-25000" dirty="0" err="1"/>
              <a:t>,m</a:t>
            </a:r>
            <a:endParaRPr lang="en-US" altLang="zh-CN" sz="2400" baseline="-25000" dirty="0"/>
          </a:p>
        </p:txBody>
      </p:sp>
      <p:graphicFrame>
        <p:nvGraphicFramePr>
          <p:cNvPr id="680968" name="Object 8"/>
          <p:cNvGraphicFramePr>
            <a:graphicFrameLocks noChangeAspect="1"/>
          </p:cNvGraphicFramePr>
          <p:nvPr/>
        </p:nvGraphicFramePr>
        <p:xfrm>
          <a:off x="2914650" y="3581400"/>
          <a:ext cx="20383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15920" imgH="393480" progId="Equation.3">
                  <p:embed/>
                </p:oleObj>
              </mc:Choice>
              <mc:Fallback>
                <p:oleObj name="公式" r:id="rId6" imgW="1015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3581400"/>
                        <a:ext cx="2038350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9" name="Text Box 9"/>
          <p:cNvSpPr txBox="1">
            <a:spLocks noChangeArrowheads="1"/>
          </p:cNvSpPr>
          <p:nvPr/>
        </p:nvSpPr>
        <p:spPr bwMode="auto">
          <a:xfrm>
            <a:off x="381000" y="3745706"/>
            <a:ext cx="3311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多方过程吸热：</a:t>
            </a:r>
          </a:p>
        </p:txBody>
      </p:sp>
      <p:graphicFrame>
        <p:nvGraphicFramePr>
          <p:cNvPr id="680970" name="Object 10"/>
          <p:cNvGraphicFramePr>
            <a:graphicFrameLocks noChangeAspect="1"/>
          </p:cNvGraphicFramePr>
          <p:nvPr/>
        </p:nvGraphicFramePr>
        <p:xfrm>
          <a:off x="6096000" y="3581400"/>
          <a:ext cx="23495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168200" imgH="393480" progId="Equation.3">
                  <p:embed/>
                </p:oleObj>
              </mc:Choice>
              <mc:Fallback>
                <p:oleObj name="公式" r:id="rId8" imgW="11682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581400"/>
                        <a:ext cx="2349500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1" name="Object 11"/>
          <p:cNvGraphicFramePr>
            <a:graphicFrameLocks noChangeAspect="1"/>
          </p:cNvGraphicFramePr>
          <p:nvPr/>
        </p:nvGraphicFramePr>
        <p:xfrm>
          <a:off x="1066800" y="4697412"/>
          <a:ext cx="20208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990360" imgH="241200" progId="Equation.3">
                  <p:embed/>
                </p:oleObj>
              </mc:Choice>
              <mc:Fallback>
                <p:oleObj name="公式" r:id="rId10" imgW="990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697412"/>
                        <a:ext cx="2020888" cy="484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972" name="Object 12"/>
          <p:cNvGraphicFramePr>
            <a:graphicFrameLocks noChangeAspect="1"/>
          </p:cNvGraphicFramePr>
          <p:nvPr/>
        </p:nvGraphicFramePr>
        <p:xfrm>
          <a:off x="3810000" y="4468812"/>
          <a:ext cx="20574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15920" imgH="469800" progId="Equation.3">
                  <p:embed/>
                </p:oleObj>
              </mc:Choice>
              <mc:Fallback>
                <p:oleObj name="公式" r:id="rId12" imgW="1015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68812"/>
                        <a:ext cx="20574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73" name="Text Box 13"/>
          <p:cNvSpPr txBox="1">
            <a:spLocks noChangeArrowheads="1"/>
          </p:cNvSpPr>
          <p:nvPr/>
        </p:nvSpPr>
        <p:spPr bwMode="auto">
          <a:xfrm>
            <a:off x="381000" y="4697412"/>
            <a:ext cx="136683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由</a:t>
            </a:r>
          </a:p>
        </p:txBody>
      </p:sp>
      <p:sp>
        <p:nvSpPr>
          <p:cNvPr id="680974" name="Text Box 14"/>
          <p:cNvSpPr txBox="1">
            <a:spLocks noChangeArrowheads="1"/>
          </p:cNvSpPr>
          <p:nvPr/>
        </p:nvSpPr>
        <p:spPr bwMode="auto">
          <a:xfrm>
            <a:off x="3276600" y="4697412"/>
            <a:ext cx="609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和</a:t>
            </a:r>
          </a:p>
        </p:txBody>
      </p:sp>
      <p:sp>
        <p:nvSpPr>
          <p:cNvPr id="680975" name="Text Box 15"/>
          <p:cNvSpPr txBox="1">
            <a:spLocks noChangeArrowheads="1"/>
          </p:cNvSpPr>
          <p:nvPr/>
        </p:nvSpPr>
        <p:spPr bwMode="auto">
          <a:xfrm>
            <a:off x="381000" y="5613400"/>
            <a:ext cx="3657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多方过程的摩尔热容：</a:t>
            </a:r>
          </a:p>
        </p:txBody>
      </p:sp>
      <p:graphicFrame>
        <p:nvGraphicFramePr>
          <p:cNvPr id="680976" name="Object 16"/>
          <p:cNvGraphicFramePr>
            <a:graphicFrameLocks noChangeAspect="1"/>
          </p:cNvGraphicFramePr>
          <p:nvPr/>
        </p:nvGraphicFramePr>
        <p:xfrm>
          <a:off x="3886200" y="5461000"/>
          <a:ext cx="2157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066680" imgH="393480" progId="Equation.3">
                  <p:embed/>
                </p:oleObj>
              </mc:Choice>
              <mc:Fallback>
                <p:oleObj name="公式" r:id="rId14" imgW="1066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461000"/>
                        <a:ext cx="2157413" cy="7874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435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8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4" grpId="0"/>
      <p:bldP spid="680967" grpId="0"/>
      <p:bldP spid="680969" grpId="0"/>
      <p:bldP spid="680973" grpId="0"/>
      <p:bldP spid="680974" grpId="0"/>
      <p:bldP spid="6809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D21A6-8C6D-481A-ACCC-C1C5E6F55C1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81987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8392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例</a:t>
            </a:r>
            <a:r>
              <a:rPr lang="en-US" altLang="zh-CN" sz="2400" dirty="0"/>
              <a:t>9.2     0.014kg</a:t>
            </a:r>
            <a:r>
              <a:rPr lang="zh-CN" altLang="en-US" sz="2400" dirty="0"/>
              <a:t>标态下的</a:t>
            </a:r>
            <a:r>
              <a:rPr lang="en-US" altLang="zh-CN" sz="2400" dirty="0"/>
              <a:t>N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气体经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）等压过程；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）等温过程；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）绝热过程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使其体积膨胀为原来的两倍。试分别求出这些过程的</a:t>
            </a:r>
            <a:r>
              <a:rPr lang="zh-CN" altLang="en-US" sz="2400" i="1" dirty="0">
                <a:latin typeface="+mn-lt"/>
                <a:cs typeface="Times New Roman"/>
              </a:rPr>
              <a:t>∆</a:t>
            </a:r>
            <a:r>
              <a:rPr lang="en-US" altLang="zh-CN" sz="2400" i="1" dirty="0"/>
              <a:t>E</a:t>
            </a:r>
            <a:r>
              <a:rPr lang="zh-CN" altLang="en-US" sz="2400" dirty="0"/>
              <a:t>、</a:t>
            </a:r>
            <a:r>
              <a:rPr lang="en-US" altLang="zh-CN" sz="2400" i="1" dirty="0"/>
              <a:t>W</a:t>
            </a:r>
            <a:r>
              <a:rPr lang="zh-CN" altLang="en-US" sz="2400" dirty="0"/>
              <a:t>和</a:t>
            </a:r>
            <a:r>
              <a:rPr lang="en-US" altLang="zh-CN" sz="2400" i="1" dirty="0"/>
              <a:t>Q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40757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9CC8A-2009-4552-BFB5-02D037A42B56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683011" name="Object 3"/>
          <p:cNvGraphicFramePr>
            <a:graphicFrameLocks noChangeAspect="1"/>
          </p:cNvGraphicFramePr>
          <p:nvPr/>
        </p:nvGraphicFramePr>
        <p:xfrm>
          <a:off x="2286000" y="1219200"/>
          <a:ext cx="31226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082600" imgH="444240" progId="Equation.3">
                  <p:embed/>
                </p:oleObj>
              </mc:Choice>
              <mc:Fallback>
                <p:oleObj name="公式" r:id="rId2" imgW="2082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19200"/>
                        <a:ext cx="31226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15" name="Object 7"/>
          <p:cNvGraphicFramePr>
            <a:graphicFrameLocks noChangeAspect="1"/>
          </p:cNvGraphicFramePr>
          <p:nvPr/>
        </p:nvGraphicFramePr>
        <p:xfrm>
          <a:off x="2286000" y="3429000"/>
          <a:ext cx="6477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31613" imgH="165028" progId="Equation.3">
                  <p:embed/>
                </p:oleObj>
              </mc:Choice>
              <mc:Fallback>
                <p:oleObj name="公式" r:id="rId4" imgW="431613" imgH="16502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429000"/>
                        <a:ext cx="64770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18" name="Rectangle 10"/>
          <p:cNvSpPr>
            <a:spLocks noChangeArrowheads="1"/>
          </p:cNvSpPr>
          <p:nvPr/>
        </p:nvSpPr>
        <p:spPr bwMode="auto">
          <a:xfrm>
            <a:off x="457200" y="12192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/>
              <a:t>解：（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endParaRPr lang="zh-CN" altLang="en-US" sz="2400">
              <a:latin typeface="Arial" charset="0"/>
            </a:endParaRPr>
          </a:p>
        </p:txBody>
      </p:sp>
      <p:sp>
        <p:nvSpPr>
          <p:cNvPr id="683019" name="Rectangle 11"/>
          <p:cNvSpPr>
            <a:spLocks noChangeArrowheads="1"/>
          </p:cNvSpPr>
          <p:nvPr/>
        </p:nvSpPr>
        <p:spPr bwMode="auto">
          <a:xfrm>
            <a:off x="1143000" y="3324225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endParaRPr lang="zh-CN" altLang="en-US" sz="2400" dirty="0">
              <a:latin typeface="Arial" charset="0"/>
            </a:endParaRPr>
          </a:p>
        </p:txBody>
      </p:sp>
      <p:sp>
        <p:nvSpPr>
          <p:cNvPr id="683020" name="Rectangle 12"/>
          <p:cNvSpPr>
            <a:spLocks noChangeArrowheads="1"/>
          </p:cNvSpPr>
          <p:nvPr/>
        </p:nvSpPr>
        <p:spPr bwMode="auto">
          <a:xfrm>
            <a:off x="1143000" y="4369593"/>
            <a:ext cx="946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endParaRPr lang="zh-CN" altLang="en-US" sz="2400" dirty="0">
              <a:latin typeface="Arial" charset="0"/>
            </a:endParaRPr>
          </a:p>
        </p:txBody>
      </p:sp>
      <p:graphicFrame>
        <p:nvGraphicFramePr>
          <p:cNvPr id="683021" name="Object 13"/>
          <p:cNvGraphicFramePr>
            <a:graphicFrameLocks noChangeAspect="1"/>
          </p:cNvGraphicFramePr>
          <p:nvPr/>
        </p:nvGraphicFramePr>
        <p:xfrm>
          <a:off x="2286000" y="4264818"/>
          <a:ext cx="40751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717640" imgH="444240" progId="Equation.3">
                  <p:embed/>
                </p:oleObj>
              </mc:Choice>
              <mc:Fallback>
                <p:oleObj name="公式" r:id="rId6" imgW="2717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4818"/>
                        <a:ext cx="40751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4" name="Object 16"/>
          <p:cNvGraphicFramePr>
            <a:graphicFrameLocks noChangeAspect="1"/>
          </p:cNvGraphicFramePr>
          <p:nvPr/>
        </p:nvGraphicFramePr>
        <p:xfrm>
          <a:off x="2286000" y="5962650"/>
          <a:ext cx="53340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55446" imgH="190417" progId="Equation.3">
                  <p:embed/>
                </p:oleObj>
              </mc:Choice>
              <mc:Fallback>
                <p:oleObj name="公式" r:id="rId8" imgW="355446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962650"/>
                        <a:ext cx="53340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5" name="Object 17"/>
          <p:cNvGraphicFramePr>
            <a:graphicFrameLocks noChangeAspect="1"/>
          </p:cNvGraphicFramePr>
          <p:nvPr/>
        </p:nvGraphicFramePr>
        <p:xfrm>
          <a:off x="2286000" y="1911350"/>
          <a:ext cx="35798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387520" imgH="393480" progId="Equation.3">
                  <p:embed/>
                </p:oleObj>
              </mc:Choice>
              <mc:Fallback>
                <p:oleObj name="公式" r:id="rId10" imgW="2387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11350"/>
                        <a:ext cx="35798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6" name="Object 18"/>
          <p:cNvGraphicFramePr>
            <a:graphicFrameLocks noChangeAspect="1"/>
          </p:cNvGraphicFramePr>
          <p:nvPr/>
        </p:nvGraphicFramePr>
        <p:xfrm>
          <a:off x="2286000" y="2527300"/>
          <a:ext cx="44751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984400" imgH="228600" progId="Equation.3">
                  <p:embed/>
                </p:oleObj>
              </mc:Choice>
              <mc:Fallback>
                <p:oleObj name="公式" r:id="rId12" imgW="2984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527300"/>
                        <a:ext cx="44751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7" name="Object 19"/>
          <p:cNvGraphicFramePr>
            <a:graphicFrameLocks noChangeAspect="1"/>
          </p:cNvGraphicFramePr>
          <p:nvPr/>
        </p:nvGraphicFramePr>
        <p:xfrm>
          <a:off x="2286000" y="2895600"/>
          <a:ext cx="537051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3581280" imgH="228600" progId="Equation.3">
                  <p:embed/>
                </p:oleObj>
              </mc:Choice>
              <mc:Fallback>
                <p:oleObj name="公式" r:id="rId14" imgW="3581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95600"/>
                        <a:ext cx="537051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8" name="Object 20"/>
          <p:cNvGraphicFramePr>
            <a:graphicFrameLocks noChangeAspect="1"/>
          </p:cNvGraphicFramePr>
          <p:nvPr/>
        </p:nvGraphicFramePr>
        <p:xfrm>
          <a:off x="3810000" y="3219450"/>
          <a:ext cx="41132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743200" imgH="444240" progId="Equation.3">
                  <p:embed/>
                </p:oleObj>
              </mc:Choice>
              <mc:Fallback>
                <p:oleObj name="公式" r:id="rId16" imgW="2743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19450"/>
                        <a:ext cx="41132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29" name="Object 21"/>
          <p:cNvGraphicFramePr>
            <a:graphicFrameLocks noChangeAspect="1"/>
          </p:cNvGraphicFramePr>
          <p:nvPr/>
        </p:nvGraphicFramePr>
        <p:xfrm>
          <a:off x="2286000" y="3848100"/>
          <a:ext cx="29130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942920" imgH="228600" progId="Equation.3">
                  <p:embed/>
                </p:oleObj>
              </mc:Choice>
              <mc:Fallback>
                <p:oleObj name="公式" r:id="rId18" imgW="1942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48100"/>
                        <a:ext cx="29130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30" name="Object 22"/>
          <p:cNvGraphicFramePr>
            <a:graphicFrameLocks noChangeAspect="1"/>
          </p:cNvGraphicFramePr>
          <p:nvPr/>
        </p:nvGraphicFramePr>
        <p:xfrm>
          <a:off x="7239000" y="4243387"/>
          <a:ext cx="154781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015920" imgH="469800" progId="Equation.3">
                  <p:embed/>
                </p:oleObj>
              </mc:Choice>
              <mc:Fallback>
                <p:oleObj name="公式" r:id="rId20" imgW="1015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4243387"/>
                        <a:ext cx="154781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31" name="Object 23"/>
          <p:cNvGraphicFramePr>
            <a:graphicFrameLocks noChangeAspect="1"/>
          </p:cNvGraphicFramePr>
          <p:nvPr/>
        </p:nvGraphicFramePr>
        <p:xfrm>
          <a:off x="2286000" y="4964112"/>
          <a:ext cx="36925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2463480" imgH="393480" progId="Equation.3">
                  <p:embed/>
                </p:oleObj>
              </mc:Choice>
              <mc:Fallback>
                <p:oleObj name="公式" r:id="rId22" imgW="2463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64112"/>
                        <a:ext cx="3692525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32" name="Object 24"/>
          <p:cNvGraphicFramePr>
            <a:graphicFrameLocks noChangeAspect="1"/>
          </p:cNvGraphicFramePr>
          <p:nvPr/>
        </p:nvGraphicFramePr>
        <p:xfrm>
          <a:off x="2286000" y="5587206"/>
          <a:ext cx="2644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4" imgW="1765080" imgH="228600" progId="Equation.3">
                  <p:embed/>
                </p:oleObj>
              </mc:Choice>
              <mc:Fallback>
                <p:oleObj name="公式" r:id="rId24" imgW="1765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587206"/>
                        <a:ext cx="2644775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70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847C0-A067-4650-B5D2-31628993A5CE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684035" name="Object 3"/>
          <p:cNvGraphicFramePr>
            <a:graphicFrameLocks noChangeAspect="1"/>
          </p:cNvGraphicFramePr>
          <p:nvPr/>
        </p:nvGraphicFramePr>
        <p:xfrm>
          <a:off x="457200" y="1206500"/>
          <a:ext cx="793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3995364" imgH="464384" progId="Word.Document.8">
                  <p:embed/>
                </p:oleObj>
              </mc:Choice>
              <mc:Fallback>
                <p:oleObj name="文档" r:id="rId2" imgW="3995364" imgH="4643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06500"/>
                        <a:ext cx="7937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4036" name="Group 4"/>
          <p:cNvGrpSpPr>
            <a:grpSpLocks/>
          </p:cNvGrpSpPr>
          <p:nvPr/>
        </p:nvGrpSpPr>
        <p:grpSpPr bwMode="auto">
          <a:xfrm>
            <a:off x="228600" y="2490787"/>
            <a:ext cx="4967288" cy="3757613"/>
            <a:chOff x="1701" y="1645"/>
            <a:chExt cx="3129" cy="2367"/>
          </a:xfrm>
        </p:grpSpPr>
        <p:sp>
          <p:nvSpPr>
            <p:cNvPr id="684037" name="Line 5"/>
            <p:cNvSpPr>
              <a:spLocks noChangeShapeType="1"/>
            </p:cNvSpPr>
            <p:nvPr/>
          </p:nvSpPr>
          <p:spPr bwMode="auto">
            <a:xfrm>
              <a:off x="2015" y="3737"/>
              <a:ext cx="1696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38" name="Line 6"/>
            <p:cNvSpPr>
              <a:spLocks noChangeShapeType="1"/>
            </p:cNvSpPr>
            <p:nvPr/>
          </p:nvSpPr>
          <p:spPr bwMode="auto">
            <a:xfrm flipV="1">
              <a:off x="2015" y="1951"/>
              <a:ext cx="0" cy="178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39" name="Line 7"/>
            <p:cNvSpPr>
              <a:spLocks noChangeShapeType="1"/>
            </p:cNvSpPr>
            <p:nvPr/>
          </p:nvSpPr>
          <p:spPr bwMode="auto">
            <a:xfrm>
              <a:off x="3086" y="3380"/>
              <a:ext cx="0" cy="357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0" name="Line 8"/>
            <p:cNvSpPr>
              <a:spLocks noChangeShapeType="1"/>
            </p:cNvSpPr>
            <p:nvPr/>
          </p:nvSpPr>
          <p:spPr bwMode="auto">
            <a:xfrm flipH="1">
              <a:off x="2015" y="2487"/>
              <a:ext cx="446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1" name="Line 9"/>
            <p:cNvSpPr>
              <a:spLocks noChangeShapeType="1"/>
            </p:cNvSpPr>
            <p:nvPr/>
          </p:nvSpPr>
          <p:spPr bwMode="auto">
            <a:xfrm flipH="1">
              <a:off x="2461" y="2487"/>
              <a:ext cx="0" cy="125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2" name="Text Box 10"/>
            <p:cNvSpPr txBox="1">
              <a:spLocks noChangeArrowheads="1"/>
            </p:cNvSpPr>
            <p:nvPr/>
          </p:nvSpPr>
          <p:spPr bwMode="auto">
            <a:xfrm>
              <a:off x="3622" y="3702"/>
              <a:ext cx="1208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(10</a:t>
              </a:r>
              <a:r>
                <a:rPr kumimoji="1" lang="zh-CN" altLang="en-US" sz="2400" baseline="30000">
                  <a:solidFill>
                    <a:srgbClr val="000066"/>
                  </a:solidFill>
                </a:rPr>
                <a:t>－</a:t>
              </a:r>
              <a:r>
                <a:rPr kumimoji="1" lang="en-US" altLang="zh-CN" sz="2400" baseline="30000">
                  <a:solidFill>
                    <a:srgbClr val="000066"/>
                  </a:solidFill>
                </a:rPr>
                <a:t>3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m</a:t>
              </a:r>
              <a:r>
                <a:rPr kumimoji="1" lang="en-US" altLang="zh-CN" sz="2400" baseline="30000">
                  <a:solidFill>
                    <a:srgbClr val="000066"/>
                  </a:solidFill>
                </a:rPr>
                <a:t>3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84043" name="Text Box 11"/>
            <p:cNvSpPr txBox="1">
              <a:spLocks noChangeArrowheads="1"/>
            </p:cNvSpPr>
            <p:nvPr/>
          </p:nvSpPr>
          <p:spPr bwMode="auto">
            <a:xfrm>
              <a:off x="2977" y="3724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84044" name="Text Box 12"/>
            <p:cNvSpPr txBox="1">
              <a:spLocks noChangeArrowheads="1"/>
            </p:cNvSpPr>
            <p:nvPr/>
          </p:nvSpPr>
          <p:spPr bwMode="auto">
            <a:xfrm>
              <a:off x="2342" y="2249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a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84045" name="Text Box 13"/>
            <p:cNvSpPr txBox="1">
              <a:spLocks noChangeArrowheads="1"/>
            </p:cNvSpPr>
            <p:nvPr/>
          </p:nvSpPr>
          <p:spPr bwMode="auto">
            <a:xfrm>
              <a:off x="2997" y="3247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b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84046" name="Text Box 14"/>
            <p:cNvSpPr txBox="1">
              <a:spLocks noChangeArrowheads="1"/>
            </p:cNvSpPr>
            <p:nvPr/>
          </p:nvSpPr>
          <p:spPr bwMode="auto">
            <a:xfrm>
              <a:off x="2336" y="3724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684047" name="Line 15"/>
            <p:cNvSpPr>
              <a:spLocks noChangeShapeType="1"/>
            </p:cNvSpPr>
            <p:nvPr/>
          </p:nvSpPr>
          <p:spPr bwMode="auto">
            <a:xfrm>
              <a:off x="2461" y="2487"/>
              <a:ext cx="625" cy="8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8" name="Line 16"/>
            <p:cNvSpPr>
              <a:spLocks noChangeShapeType="1"/>
            </p:cNvSpPr>
            <p:nvPr/>
          </p:nvSpPr>
          <p:spPr bwMode="auto">
            <a:xfrm flipH="1">
              <a:off x="2015" y="3380"/>
              <a:ext cx="1071" cy="0"/>
            </a:xfrm>
            <a:prstGeom prst="line">
              <a:avLst/>
            </a:prstGeom>
            <a:noFill/>
            <a:ln w="19050">
              <a:solidFill>
                <a:srgbClr val="0066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49" name="Text Box 17"/>
            <p:cNvSpPr txBox="1">
              <a:spLocks noChangeArrowheads="1"/>
            </p:cNvSpPr>
            <p:nvPr/>
          </p:nvSpPr>
          <p:spPr bwMode="auto">
            <a:xfrm>
              <a:off x="1973" y="1645"/>
              <a:ext cx="98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(10</a:t>
              </a:r>
              <a:r>
                <a:rPr kumimoji="1" lang="en-US" altLang="zh-CN" sz="2400" baseline="30000">
                  <a:solidFill>
                    <a:srgbClr val="000066"/>
                  </a:solidFill>
                </a:rPr>
                <a:t>5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Pa)</a:t>
              </a:r>
            </a:p>
          </p:txBody>
        </p:sp>
        <p:sp>
          <p:nvSpPr>
            <p:cNvPr id="684050" name="Line 18"/>
            <p:cNvSpPr>
              <a:spLocks noChangeShapeType="1"/>
            </p:cNvSpPr>
            <p:nvPr/>
          </p:nvSpPr>
          <p:spPr bwMode="auto">
            <a:xfrm rot="392080">
              <a:off x="2725" y="2885"/>
              <a:ext cx="90" cy="8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51" name="Text Box 19"/>
            <p:cNvSpPr txBox="1">
              <a:spLocks noChangeArrowheads="1"/>
            </p:cNvSpPr>
            <p:nvPr/>
          </p:nvSpPr>
          <p:spPr bwMode="auto">
            <a:xfrm>
              <a:off x="1837" y="3247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684052" name="Text Box 20"/>
            <p:cNvSpPr txBox="1">
              <a:spLocks noChangeArrowheads="1"/>
            </p:cNvSpPr>
            <p:nvPr/>
          </p:nvSpPr>
          <p:spPr bwMode="auto">
            <a:xfrm>
              <a:off x="1843" y="2363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6</a:t>
              </a:r>
            </a:p>
          </p:txBody>
        </p:sp>
        <p:sp>
          <p:nvSpPr>
            <p:cNvPr id="684053" name="Text Box 21"/>
            <p:cNvSpPr txBox="1">
              <a:spLocks noChangeArrowheads="1"/>
            </p:cNvSpPr>
            <p:nvPr/>
          </p:nvSpPr>
          <p:spPr bwMode="auto">
            <a:xfrm>
              <a:off x="1837" y="3679"/>
              <a:ext cx="35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684054" name="Text Box 22"/>
            <p:cNvSpPr txBox="1">
              <a:spLocks noChangeArrowheads="1"/>
            </p:cNvSpPr>
            <p:nvPr/>
          </p:nvSpPr>
          <p:spPr bwMode="auto">
            <a:xfrm>
              <a:off x="1747" y="2817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  <p:sp>
          <p:nvSpPr>
            <p:cNvPr id="684055" name="Text Box 23"/>
            <p:cNvSpPr txBox="1">
              <a:spLocks noChangeArrowheads="1"/>
            </p:cNvSpPr>
            <p:nvPr/>
          </p:nvSpPr>
          <p:spPr bwMode="auto">
            <a:xfrm>
              <a:off x="1701" y="2998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</p:grpSp>
      <p:graphicFrame>
        <p:nvGraphicFramePr>
          <p:cNvPr id="684056" name="Object 24"/>
          <p:cNvGraphicFramePr>
            <a:graphicFrameLocks noChangeAspect="1"/>
          </p:cNvGraphicFramePr>
          <p:nvPr/>
        </p:nvGraphicFramePr>
        <p:xfrm>
          <a:off x="3124200" y="2514600"/>
          <a:ext cx="58674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2932740" imgH="1193718" progId="Word.Document.8">
                  <p:embed/>
                </p:oleObj>
              </mc:Choice>
              <mc:Fallback>
                <p:oleObj name="文档" r:id="rId4" imgW="2932740" imgH="11937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58674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821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8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2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E9630-494C-45E5-8A5C-7A9B9EA791E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准静态过程中热量、功和内能</a:t>
            </a:r>
          </a:p>
        </p:txBody>
      </p:sp>
      <p:sp>
        <p:nvSpPr>
          <p:cNvPr id="666628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4684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）准静态过程中</a:t>
            </a:r>
            <a:r>
              <a:rPr lang="zh-CN" altLang="en-US" sz="2400" b="1" dirty="0"/>
              <a:t>热量</a:t>
            </a:r>
            <a:r>
              <a:rPr lang="zh-CN" altLang="en-US" sz="2400" dirty="0"/>
              <a:t>的计算 </a:t>
            </a:r>
          </a:p>
        </p:txBody>
      </p:sp>
      <p:sp>
        <p:nvSpPr>
          <p:cNvPr id="666629" name="Text Box 5"/>
          <p:cNvSpPr txBox="1">
            <a:spLocks noChangeArrowheads="1"/>
          </p:cNvSpPr>
          <p:nvPr/>
        </p:nvSpPr>
        <p:spPr bwMode="auto">
          <a:xfrm>
            <a:off x="609600" y="21336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热容：物体温度升高</a:t>
            </a:r>
            <a:r>
              <a:rPr kumimoji="1" lang="en-US" altLang="zh-CN" sz="2400"/>
              <a:t>1 K </a:t>
            </a:r>
            <a:r>
              <a:rPr kumimoji="1" lang="zh-CN" altLang="en-US" sz="2400"/>
              <a:t>所需要吸收的热量。</a:t>
            </a:r>
          </a:p>
        </p:txBody>
      </p:sp>
      <p:graphicFrame>
        <p:nvGraphicFramePr>
          <p:cNvPr id="666630" name="Object 6"/>
          <p:cNvGraphicFramePr>
            <a:graphicFrameLocks noChangeAspect="1"/>
          </p:cNvGraphicFramePr>
          <p:nvPr/>
        </p:nvGraphicFramePr>
        <p:xfrm>
          <a:off x="2209800" y="2590800"/>
          <a:ext cx="104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20560" imgH="393480" progId="Equation.3">
                  <p:embed/>
                </p:oleObj>
              </mc:Choice>
              <mc:Fallback>
                <p:oleObj name="公式" r:id="rId2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1041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631" name="Group 7"/>
          <p:cNvGrpSpPr>
            <a:grpSpLocks/>
          </p:cNvGrpSpPr>
          <p:nvPr/>
        </p:nvGrpSpPr>
        <p:grpSpPr bwMode="auto">
          <a:xfrm>
            <a:off x="4038600" y="2737644"/>
            <a:ext cx="2162175" cy="493713"/>
            <a:chOff x="3061" y="2260"/>
            <a:chExt cx="1362" cy="311"/>
          </a:xfrm>
        </p:grpSpPr>
        <p:sp>
          <p:nvSpPr>
            <p:cNvPr id="666632" name="Text Box 8"/>
            <p:cNvSpPr txBox="1">
              <a:spLocks noChangeArrowheads="1"/>
            </p:cNvSpPr>
            <p:nvPr/>
          </p:nvSpPr>
          <p:spPr bwMode="auto">
            <a:xfrm>
              <a:off x="3061" y="2272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/>
                <a:t>单位：</a:t>
              </a:r>
            </a:p>
          </p:txBody>
        </p:sp>
        <p:graphicFrame>
          <p:nvGraphicFramePr>
            <p:cNvPr id="666633" name="Object 9"/>
            <p:cNvGraphicFramePr>
              <a:graphicFrameLocks noChangeAspect="1"/>
            </p:cNvGraphicFramePr>
            <p:nvPr/>
          </p:nvGraphicFramePr>
          <p:xfrm>
            <a:off x="3824" y="2260"/>
            <a:ext cx="599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93480" imgH="203040" progId="Equation.3">
                    <p:embed/>
                  </p:oleObj>
                </mc:Choice>
                <mc:Fallback>
                  <p:oleObj name="公式" r:id="rId4" imgW="3934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4" y="2260"/>
                          <a:ext cx="599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634" name="Rectangle 10"/>
          <p:cNvSpPr>
            <a:spLocks noChangeArrowheads="1"/>
          </p:cNvSpPr>
          <p:nvPr/>
        </p:nvSpPr>
        <p:spPr bwMode="auto">
          <a:xfrm>
            <a:off x="609600" y="3429000"/>
            <a:ext cx="5060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比热容：单位质量的物质的热容量。</a:t>
            </a:r>
          </a:p>
        </p:txBody>
      </p:sp>
      <p:graphicFrame>
        <p:nvGraphicFramePr>
          <p:cNvPr id="666635" name="Object 11"/>
          <p:cNvGraphicFramePr>
            <a:graphicFrameLocks noChangeAspect="1"/>
          </p:cNvGraphicFramePr>
          <p:nvPr/>
        </p:nvGraphicFramePr>
        <p:xfrm>
          <a:off x="2209800" y="3937000"/>
          <a:ext cx="12684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34680" imgH="393480" progId="Equation.3">
                  <p:embed/>
                </p:oleObj>
              </mc:Choice>
              <mc:Fallback>
                <p:oleObj name="公式" r:id="rId6" imgW="634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37000"/>
                        <a:ext cx="12684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636" name="Group 12"/>
          <p:cNvGrpSpPr>
            <a:grpSpLocks/>
          </p:cNvGrpSpPr>
          <p:nvPr/>
        </p:nvGrpSpPr>
        <p:grpSpPr bwMode="auto">
          <a:xfrm>
            <a:off x="4267200" y="4053681"/>
            <a:ext cx="3024188" cy="554038"/>
            <a:chOff x="3107" y="3446"/>
            <a:chExt cx="1905" cy="349"/>
          </a:xfrm>
        </p:grpSpPr>
        <p:graphicFrame>
          <p:nvGraphicFramePr>
            <p:cNvPr id="666637" name="Object 13"/>
            <p:cNvGraphicFramePr>
              <a:graphicFrameLocks noChangeAspect="1"/>
            </p:cNvGraphicFramePr>
            <p:nvPr/>
          </p:nvGraphicFramePr>
          <p:xfrm>
            <a:off x="3833" y="3446"/>
            <a:ext cx="1179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774364" imgH="228501" progId="Equation.3">
                    <p:embed/>
                  </p:oleObj>
                </mc:Choice>
                <mc:Fallback>
                  <p:oleObj name="公式" r:id="rId8" imgW="77436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446"/>
                          <a:ext cx="1179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638" name="Text Box 14"/>
            <p:cNvSpPr txBox="1">
              <a:spLocks noChangeArrowheads="1"/>
            </p:cNvSpPr>
            <p:nvPr/>
          </p:nvSpPr>
          <p:spPr bwMode="auto">
            <a:xfrm>
              <a:off x="3107" y="3477"/>
              <a:ext cx="81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charset="0"/>
                </a:rPr>
                <a:t>单位：</a:t>
              </a:r>
            </a:p>
          </p:txBody>
        </p:sp>
      </p:grpSp>
      <p:sp>
        <p:nvSpPr>
          <p:cNvPr id="666639" name="Rectangle 15"/>
          <p:cNvSpPr>
            <a:spLocks noChangeArrowheads="1"/>
          </p:cNvSpPr>
          <p:nvPr/>
        </p:nvSpPr>
        <p:spPr bwMode="auto">
          <a:xfrm>
            <a:off x="609600" y="4876800"/>
            <a:ext cx="480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摩尔热容：</a:t>
            </a:r>
            <a:r>
              <a:rPr kumimoji="1" lang="en-US" altLang="zh-CN" sz="2400" dirty="0"/>
              <a:t>1 mol </a:t>
            </a:r>
            <a:r>
              <a:rPr kumimoji="1" lang="zh-CN" altLang="en-US" sz="2400" dirty="0"/>
              <a:t>物质的热容量。</a:t>
            </a:r>
          </a:p>
        </p:txBody>
      </p:sp>
      <p:graphicFrame>
        <p:nvGraphicFramePr>
          <p:cNvPr id="666640" name="Object 16"/>
          <p:cNvGraphicFramePr>
            <a:graphicFrameLocks noChangeAspect="1"/>
          </p:cNvGraphicFramePr>
          <p:nvPr/>
        </p:nvGraphicFramePr>
        <p:xfrm>
          <a:off x="2209800" y="5334000"/>
          <a:ext cx="1776413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888840" imgH="444240" progId="Equation.3">
                  <p:embed/>
                </p:oleObj>
              </mc:Choice>
              <mc:Fallback>
                <p:oleObj name="公式" r:id="rId10" imgW="888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0"/>
                        <a:ext cx="1776413" cy="887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1" name="Object 17"/>
          <p:cNvGraphicFramePr>
            <a:graphicFrameLocks noChangeAspect="1"/>
          </p:cNvGraphicFramePr>
          <p:nvPr/>
        </p:nvGraphicFramePr>
        <p:xfrm>
          <a:off x="5562600" y="4876800"/>
          <a:ext cx="2030413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015920" imgH="228600" progId="Equation.3">
                  <p:embed/>
                </p:oleObj>
              </mc:Choice>
              <mc:Fallback>
                <p:oleObj name="公式" r:id="rId12" imgW="1015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876800"/>
                        <a:ext cx="2030413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2" name="Object 18"/>
          <p:cNvGraphicFramePr>
            <a:graphicFrameLocks noChangeAspect="1"/>
          </p:cNvGraphicFramePr>
          <p:nvPr/>
        </p:nvGraphicFramePr>
        <p:xfrm>
          <a:off x="5562600" y="5410200"/>
          <a:ext cx="11414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71320" imgH="177480" progId="Equation.3">
                  <p:embed/>
                </p:oleObj>
              </mc:Choice>
              <mc:Fallback>
                <p:oleObj name="公式" r:id="rId14" imgW="571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410200"/>
                        <a:ext cx="114141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43" name="Text Box 19"/>
          <p:cNvSpPr txBox="1">
            <a:spLocks noChangeArrowheads="1"/>
          </p:cNvSpPr>
          <p:nvPr/>
        </p:nvSpPr>
        <p:spPr bwMode="auto">
          <a:xfrm>
            <a:off x="5562600" y="5867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i="1" dirty="0"/>
              <a:t>  C</a:t>
            </a:r>
            <a:r>
              <a:rPr kumimoji="1" lang="zh-CN" altLang="en-US" sz="2400" i="1" dirty="0"/>
              <a:t>、</a:t>
            </a:r>
            <a:r>
              <a:rPr kumimoji="1" lang="en-US" altLang="zh-CN" sz="2400" i="1" dirty="0"/>
              <a:t>c</a:t>
            </a:r>
            <a:r>
              <a:rPr kumimoji="1" lang="zh-CN" altLang="en-US" sz="2400" dirty="0"/>
              <a:t>和</a:t>
            </a:r>
            <a:r>
              <a:rPr kumimoji="1" lang="en-US" altLang="zh-CN" sz="2400" i="1" dirty="0"/>
              <a:t>C</a:t>
            </a:r>
            <a:r>
              <a:rPr kumimoji="1" lang="en-US" altLang="zh-CN" sz="2400" i="1" baseline="-25000" dirty="0"/>
              <a:t>m</a:t>
            </a:r>
            <a:r>
              <a:rPr kumimoji="1" lang="zh-CN" altLang="en-US" sz="2400" dirty="0"/>
              <a:t>与过程有关 </a:t>
            </a:r>
          </a:p>
        </p:txBody>
      </p:sp>
    </p:spTree>
    <p:extLst>
      <p:ext uri="{BB962C8B-B14F-4D97-AF65-F5344CB8AC3E}">
        <p14:creationId xmlns:p14="http://schemas.microsoft.com/office/powerpoint/2010/main" val="389819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6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6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6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9" grpId="0" autoUpdateAnimBg="0"/>
      <p:bldP spid="666634" grpId="0" autoUpdateAnimBg="0"/>
      <p:bldP spid="666639" grpId="0" autoUpdateAnimBg="0"/>
      <p:bldP spid="66664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4C9EB-CCDD-46E9-8F3C-373AB18353A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569347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循环过程的分类</a:t>
            </a:r>
          </a:p>
        </p:txBody>
      </p:sp>
      <p:sp>
        <p:nvSpPr>
          <p:cNvPr id="569348" name="Text Box 4"/>
          <p:cNvSpPr txBox="1">
            <a:spLocks noChangeArrowheads="1"/>
          </p:cNvSpPr>
          <p:nvPr/>
        </p:nvSpPr>
        <p:spPr bwMode="auto">
          <a:xfrm>
            <a:off x="533400" y="2895600"/>
            <a:ext cx="7621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正循环</a:t>
            </a:r>
            <a:r>
              <a:rPr kumimoji="1" lang="zh-CN" altLang="en-US" sz="2400" dirty="0"/>
              <a:t>：在 </a:t>
            </a:r>
            <a:r>
              <a:rPr kumimoji="1" lang="en-US" altLang="zh-CN" sz="2400" i="1" dirty="0"/>
              <a:t>p </a:t>
            </a:r>
            <a:r>
              <a:rPr kumimoji="1" lang="en-US" altLang="zh-CN" sz="2400" dirty="0"/>
              <a:t>–</a:t>
            </a:r>
            <a:r>
              <a:rPr kumimoji="1" lang="en-US" altLang="zh-CN" sz="2400" i="1" dirty="0"/>
              <a:t>V </a:t>
            </a:r>
            <a:r>
              <a:rPr kumimoji="1" lang="zh-CN" altLang="en-US" sz="2400" dirty="0"/>
              <a:t>图上循环过程按</a:t>
            </a:r>
            <a:r>
              <a:rPr kumimoji="1" lang="zh-CN" altLang="en-US" sz="2400" dirty="0">
                <a:solidFill>
                  <a:srgbClr val="0000CC"/>
                </a:solidFill>
              </a:rPr>
              <a:t>顺</a:t>
            </a:r>
            <a:r>
              <a:rPr kumimoji="1" lang="zh-CN" altLang="en-US" sz="2400" dirty="0"/>
              <a:t>时针进行</a:t>
            </a:r>
          </a:p>
        </p:txBody>
      </p:sp>
      <p:sp>
        <p:nvSpPr>
          <p:cNvPr id="569349" name="Text Box 5"/>
          <p:cNvSpPr txBox="1">
            <a:spLocks noChangeArrowheads="1"/>
          </p:cNvSpPr>
          <p:nvPr/>
        </p:nvSpPr>
        <p:spPr bwMode="auto">
          <a:xfrm>
            <a:off x="533400" y="3505200"/>
            <a:ext cx="76215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0000CC"/>
                </a:solidFill>
              </a:rPr>
              <a:t>逆循环</a:t>
            </a:r>
            <a:r>
              <a:rPr kumimoji="1" lang="zh-CN" altLang="en-US" sz="2400" dirty="0"/>
              <a:t>：在</a:t>
            </a:r>
            <a:r>
              <a:rPr kumimoji="1" lang="en-US" altLang="zh-CN" sz="2400" i="1" dirty="0"/>
              <a:t>p</a:t>
            </a:r>
            <a:r>
              <a:rPr kumimoji="1" lang="en-US" altLang="zh-CN" sz="2400" dirty="0"/>
              <a:t> –</a:t>
            </a:r>
            <a:r>
              <a:rPr kumimoji="1" lang="en-US" altLang="zh-CN" sz="2400" i="1" dirty="0"/>
              <a:t>V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图上循环过程按</a:t>
            </a:r>
            <a:r>
              <a:rPr kumimoji="1" lang="zh-CN" altLang="en-US" sz="2400" dirty="0">
                <a:solidFill>
                  <a:srgbClr val="FF3300"/>
                </a:solidFill>
              </a:rPr>
              <a:t>逆</a:t>
            </a:r>
            <a:r>
              <a:rPr kumimoji="1" lang="zh-CN" altLang="en-US" sz="2400" dirty="0"/>
              <a:t>时针进行</a:t>
            </a:r>
          </a:p>
        </p:txBody>
      </p:sp>
      <p:sp>
        <p:nvSpPr>
          <p:cNvPr id="569350" name="Rectangle 6"/>
          <p:cNvSpPr>
            <a:spLocks noChangeArrowheads="1"/>
          </p:cNvSpPr>
          <p:nvPr/>
        </p:nvSpPr>
        <p:spPr bwMode="auto">
          <a:xfrm>
            <a:off x="533400" y="4038600"/>
            <a:ext cx="5821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rgbClr val="0000CC"/>
                </a:solidFill>
              </a:rPr>
              <a:t>热机</a:t>
            </a:r>
            <a:r>
              <a:rPr kumimoji="1" lang="zh-CN" altLang="en-US" sz="2400" dirty="0"/>
              <a:t>：工作物质作正循环的机器</a:t>
            </a:r>
          </a:p>
        </p:txBody>
      </p:sp>
      <p:sp>
        <p:nvSpPr>
          <p:cNvPr id="569351" name="Rectangle 7"/>
          <p:cNvSpPr>
            <a:spLocks noChangeArrowheads="1"/>
          </p:cNvSpPr>
          <p:nvPr/>
        </p:nvSpPr>
        <p:spPr bwMode="auto">
          <a:xfrm>
            <a:off x="533400" y="4648200"/>
            <a:ext cx="61817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>
                <a:solidFill>
                  <a:srgbClr val="0000CC"/>
                </a:solidFill>
              </a:rPr>
              <a:t>制冷机</a:t>
            </a:r>
            <a:r>
              <a:rPr kumimoji="1" lang="zh-CN" altLang="en-US" sz="2400" dirty="0"/>
              <a:t>：工作物质作逆循环的机器</a:t>
            </a:r>
          </a:p>
        </p:txBody>
      </p:sp>
      <p:sp>
        <p:nvSpPr>
          <p:cNvPr id="569357" name="Text Box 13"/>
          <p:cNvSpPr txBox="1">
            <a:spLocks noChangeArrowheads="1"/>
          </p:cNvSpPr>
          <p:nvPr/>
        </p:nvSpPr>
        <p:spPr bwMode="auto">
          <a:xfrm>
            <a:off x="3505200" y="1219200"/>
            <a:ext cx="4724400" cy="1425575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>
                <a:solidFill>
                  <a:srgbClr val="0000CC"/>
                </a:solidFill>
              </a:rPr>
              <a:t>循环过程</a:t>
            </a:r>
            <a:r>
              <a:rPr lang="zh-CN" altLang="en-US" sz="2400"/>
              <a:t>：</a:t>
            </a:r>
          </a:p>
          <a:p>
            <a:pPr>
              <a:lnSpc>
                <a:spcPct val="120000"/>
              </a:lnSpc>
            </a:pPr>
            <a:r>
              <a:rPr lang="zh-CN" altLang="en-US" sz="2400"/>
              <a:t>    系统经历了一系列状态变化过程以后，又</a:t>
            </a:r>
            <a:r>
              <a:rPr lang="zh-CN" altLang="en-US" sz="2400">
                <a:solidFill>
                  <a:srgbClr val="0000CC"/>
                </a:solidFill>
              </a:rPr>
              <a:t>回到原来状态</a:t>
            </a:r>
            <a:r>
              <a:rPr lang="zh-CN" altLang="en-US" sz="2400"/>
              <a:t>的过程。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6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6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6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8" grpId="0" autoUpdateAnimBg="0"/>
      <p:bldP spid="569349" grpId="0" autoUpdateAnimBg="0"/>
      <p:bldP spid="569350" grpId="0" autoUpdateAnimBg="0"/>
      <p:bldP spid="56935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D4892-9CF8-40D0-AB5A-6D980659A63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68323" name="Rectangle 3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热机循环及其效率 </a:t>
            </a:r>
          </a:p>
        </p:txBody>
      </p:sp>
      <p:sp>
        <p:nvSpPr>
          <p:cNvPr id="568324" name="Text Box 4"/>
          <p:cNvSpPr txBox="1">
            <a:spLocks noChangeArrowheads="1"/>
          </p:cNvSpPr>
          <p:nvPr/>
        </p:nvSpPr>
        <p:spPr bwMode="auto">
          <a:xfrm>
            <a:off x="533400" y="1752600"/>
            <a:ext cx="61722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CC"/>
                </a:solidFill>
              </a:rPr>
              <a:t>热机</a:t>
            </a:r>
            <a:r>
              <a:rPr kumimoji="1" lang="zh-CN" altLang="en-US" sz="2400"/>
              <a:t>：能够不断地</a:t>
            </a:r>
            <a:r>
              <a:rPr kumimoji="1" lang="zh-CN" altLang="en-US" sz="2400">
                <a:solidFill>
                  <a:srgbClr val="0000CC"/>
                </a:solidFill>
              </a:rPr>
              <a:t>把热转变成功</a:t>
            </a:r>
            <a:r>
              <a:rPr kumimoji="1" lang="zh-CN" altLang="en-US" sz="2400"/>
              <a:t>的装置。 </a:t>
            </a:r>
          </a:p>
        </p:txBody>
      </p:sp>
      <p:sp>
        <p:nvSpPr>
          <p:cNvPr id="568325" name="Text Box 5"/>
          <p:cNvSpPr txBox="1">
            <a:spLocks noChangeArrowheads="1"/>
          </p:cNvSpPr>
          <p:nvPr/>
        </p:nvSpPr>
        <p:spPr bwMode="auto">
          <a:xfrm>
            <a:off x="533400" y="2667000"/>
            <a:ext cx="3657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 dirty="0"/>
              <a:t> </a:t>
            </a:r>
            <a:r>
              <a:rPr kumimoji="1" lang="zh-CN" altLang="en-US" sz="2400" dirty="0"/>
              <a:t>热机通过循环过程不断地把热转变成功</a:t>
            </a:r>
          </a:p>
        </p:txBody>
      </p:sp>
      <p:sp>
        <p:nvSpPr>
          <p:cNvPr id="568326" name="Text Box 6"/>
          <p:cNvSpPr txBox="1">
            <a:spLocks noChangeArrowheads="1"/>
          </p:cNvSpPr>
          <p:nvPr/>
        </p:nvSpPr>
        <p:spPr bwMode="auto">
          <a:xfrm>
            <a:off x="533400" y="4648200"/>
            <a:ext cx="362585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en-US" altLang="zh-CN" sz="2400"/>
              <a:t> </a:t>
            </a:r>
            <a:r>
              <a:rPr kumimoji="1" lang="zh-CN" altLang="en-US" sz="2400"/>
              <a:t>热机循环为正循环</a:t>
            </a:r>
          </a:p>
        </p:txBody>
      </p:sp>
      <p:grpSp>
        <p:nvGrpSpPr>
          <p:cNvPr id="568327" name="Group 7"/>
          <p:cNvGrpSpPr>
            <a:grpSpLocks/>
          </p:cNvGrpSpPr>
          <p:nvPr/>
        </p:nvGrpSpPr>
        <p:grpSpPr bwMode="auto">
          <a:xfrm>
            <a:off x="5029200" y="2438400"/>
            <a:ext cx="3600450" cy="3032125"/>
            <a:chOff x="2018" y="2019"/>
            <a:chExt cx="2268" cy="1910"/>
          </a:xfrm>
        </p:grpSpPr>
        <p:sp>
          <p:nvSpPr>
            <p:cNvPr id="568328" name="Rectangle 8"/>
            <p:cNvSpPr>
              <a:spLocks noChangeArrowheads="1"/>
            </p:cNvSpPr>
            <p:nvPr/>
          </p:nvSpPr>
          <p:spPr bwMode="auto">
            <a:xfrm>
              <a:off x="2200" y="2019"/>
              <a:ext cx="545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zh-CN" altLang="en-US" sz="2400" i="1" noProof="1"/>
                <a:t> </a:t>
              </a:r>
              <a:r>
                <a:rPr kumimoji="1" lang="en-US" altLang="zh-CN" sz="2400" i="1" noProof="1"/>
                <a:t>p</a:t>
              </a:r>
              <a:endParaRPr kumimoji="1" lang="en-US" altLang="zh-CN" sz="2400"/>
            </a:p>
          </p:txBody>
        </p:sp>
        <p:sp>
          <p:nvSpPr>
            <p:cNvPr id="568329" name="Rectangle 9"/>
            <p:cNvSpPr>
              <a:spLocks noChangeArrowheads="1"/>
            </p:cNvSpPr>
            <p:nvPr/>
          </p:nvSpPr>
          <p:spPr bwMode="auto">
            <a:xfrm>
              <a:off x="2130" y="3673"/>
              <a:ext cx="2156" cy="25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/>
                <a:t> </a:t>
              </a:r>
              <a:r>
                <a:rPr kumimoji="1" lang="en-US" altLang="zh-CN" sz="2400" i="1"/>
                <a:t>O</a:t>
              </a:r>
              <a:r>
                <a:rPr kumimoji="1" lang="en-US" altLang="zh-CN" sz="2400"/>
                <a:t>                                 </a:t>
              </a:r>
              <a:r>
                <a:rPr kumimoji="1" lang="en-US" altLang="zh-CN" sz="2400" i="1"/>
                <a:t>V </a:t>
              </a:r>
              <a:endParaRPr kumimoji="1" lang="en-US" altLang="zh-CN" sz="2400"/>
            </a:p>
          </p:txBody>
        </p:sp>
        <p:sp>
          <p:nvSpPr>
            <p:cNvPr id="568330" name="Line 10"/>
            <p:cNvSpPr>
              <a:spLocks noChangeShapeType="1"/>
            </p:cNvSpPr>
            <p:nvPr/>
          </p:nvSpPr>
          <p:spPr bwMode="auto">
            <a:xfrm>
              <a:off x="2290" y="3696"/>
              <a:ext cx="1630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1" name="Line 11"/>
            <p:cNvSpPr>
              <a:spLocks noChangeShapeType="1"/>
            </p:cNvSpPr>
            <p:nvPr/>
          </p:nvSpPr>
          <p:spPr bwMode="auto">
            <a:xfrm flipV="1">
              <a:off x="2290" y="2279"/>
              <a:ext cx="0" cy="141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2" name="Freeform 12"/>
            <p:cNvSpPr>
              <a:spLocks/>
            </p:cNvSpPr>
            <p:nvPr/>
          </p:nvSpPr>
          <p:spPr bwMode="auto">
            <a:xfrm>
              <a:off x="2562" y="2562"/>
              <a:ext cx="965" cy="914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96" y="32"/>
                </a:cxn>
                <a:cxn ang="0">
                  <a:pos x="288" y="80"/>
                </a:cxn>
                <a:cxn ang="0">
                  <a:pos x="480" y="80"/>
                </a:cxn>
                <a:cxn ang="0">
                  <a:pos x="480" y="320"/>
                </a:cxn>
                <a:cxn ang="0">
                  <a:pos x="288" y="512"/>
                </a:cxn>
                <a:cxn ang="0">
                  <a:pos x="96" y="464"/>
                </a:cxn>
                <a:cxn ang="0">
                  <a:pos x="0" y="272"/>
                </a:cxn>
              </a:cxnLst>
              <a:rect l="0" t="0" r="r" b="b"/>
              <a:pathLst>
                <a:path w="512" h="536">
                  <a:moveTo>
                    <a:pt x="0" y="272"/>
                  </a:moveTo>
                  <a:cubicBezTo>
                    <a:pt x="0" y="200"/>
                    <a:pt x="48" y="64"/>
                    <a:pt x="96" y="32"/>
                  </a:cubicBezTo>
                  <a:cubicBezTo>
                    <a:pt x="144" y="0"/>
                    <a:pt x="224" y="72"/>
                    <a:pt x="288" y="80"/>
                  </a:cubicBezTo>
                  <a:cubicBezTo>
                    <a:pt x="352" y="88"/>
                    <a:pt x="448" y="40"/>
                    <a:pt x="480" y="80"/>
                  </a:cubicBezTo>
                  <a:cubicBezTo>
                    <a:pt x="512" y="120"/>
                    <a:pt x="512" y="248"/>
                    <a:pt x="480" y="320"/>
                  </a:cubicBezTo>
                  <a:cubicBezTo>
                    <a:pt x="448" y="392"/>
                    <a:pt x="352" y="488"/>
                    <a:pt x="288" y="512"/>
                  </a:cubicBezTo>
                  <a:cubicBezTo>
                    <a:pt x="224" y="536"/>
                    <a:pt x="144" y="504"/>
                    <a:pt x="96" y="464"/>
                  </a:cubicBezTo>
                  <a:cubicBezTo>
                    <a:pt x="48" y="424"/>
                    <a:pt x="0" y="344"/>
                    <a:pt x="0" y="272"/>
                  </a:cubicBezTo>
                  <a:close/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3" name="Line 13"/>
            <p:cNvSpPr>
              <a:spLocks noChangeShapeType="1"/>
            </p:cNvSpPr>
            <p:nvPr/>
          </p:nvSpPr>
          <p:spPr bwMode="auto">
            <a:xfrm>
              <a:off x="3508" y="2946"/>
              <a:ext cx="0" cy="75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4" name="Line 14"/>
            <p:cNvSpPr>
              <a:spLocks noChangeShapeType="1"/>
            </p:cNvSpPr>
            <p:nvPr/>
          </p:nvSpPr>
          <p:spPr bwMode="auto">
            <a:xfrm>
              <a:off x="2558" y="3038"/>
              <a:ext cx="0" cy="65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5" name="Line 15"/>
            <p:cNvSpPr>
              <a:spLocks noChangeShapeType="1"/>
            </p:cNvSpPr>
            <p:nvPr/>
          </p:nvSpPr>
          <p:spPr bwMode="auto">
            <a:xfrm rot="5400000" flipH="1">
              <a:off x="3001" y="3401"/>
              <a:ext cx="0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8336" name="Text Box 16"/>
            <p:cNvSpPr txBox="1">
              <a:spLocks noChangeArrowheads="1"/>
            </p:cNvSpPr>
            <p:nvPr/>
          </p:nvSpPr>
          <p:spPr bwMode="auto">
            <a:xfrm>
              <a:off x="2018" y="3265"/>
              <a:ext cx="36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56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4" grpId="0" autoUpdateAnimBg="0"/>
      <p:bldP spid="568325" grpId="0" autoUpdateAnimBg="0"/>
      <p:bldP spid="56832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5B416-865C-48D8-B130-24BD7A55FF04}" type="slidenum">
              <a:rPr lang="en-US" altLang="zh-CN"/>
              <a:pPr/>
              <a:t>22</a:t>
            </a:fld>
            <a:endParaRPr lang="en-US" altLang="zh-CN"/>
          </a:p>
        </p:txBody>
      </p:sp>
      <p:pic>
        <p:nvPicPr>
          <p:cNvPr id="576515" name="Picture 3" descr="蒸汽机-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43600" y="2743200"/>
            <a:ext cx="274161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76517" name="Group 5"/>
          <p:cNvGrpSpPr>
            <a:grpSpLocks/>
          </p:cNvGrpSpPr>
          <p:nvPr/>
        </p:nvGrpSpPr>
        <p:grpSpPr bwMode="auto">
          <a:xfrm>
            <a:off x="304800" y="1700212"/>
            <a:ext cx="5472113" cy="4733925"/>
            <a:chOff x="295" y="674"/>
            <a:chExt cx="3447" cy="2982"/>
          </a:xfrm>
        </p:grpSpPr>
        <p:sp>
          <p:nvSpPr>
            <p:cNvPr id="576518" name="Text Box 6"/>
            <p:cNvSpPr txBox="1">
              <a:spLocks noChangeArrowheads="1"/>
            </p:cNvSpPr>
            <p:nvPr/>
          </p:nvSpPr>
          <p:spPr bwMode="auto">
            <a:xfrm>
              <a:off x="340" y="2317"/>
              <a:ext cx="33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latin typeface="Arial" charset="0"/>
                </a:rPr>
                <a:t> </a:t>
              </a:r>
            </a:p>
          </p:txBody>
        </p:sp>
        <p:sp>
          <p:nvSpPr>
            <p:cNvPr id="576519" name="Rectangle 7"/>
            <p:cNvSpPr>
              <a:spLocks noChangeArrowheads="1"/>
            </p:cNvSpPr>
            <p:nvPr/>
          </p:nvSpPr>
          <p:spPr bwMode="auto">
            <a:xfrm>
              <a:off x="3062" y="1776"/>
              <a:ext cx="78" cy="385"/>
            </a:xfrm>
            <a:prstGeom prst="rect">
              <a:avLst/>
            </a:prstGeom>
            <a:gradFill rotWithShape="1">
              <a:gsLst>
                <a:gs pos="0">
                  <a:srgbClr val="993366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0" name="AutoShape 8"/>
            <p:cNvSpPr>
              <a:spLocks noChangeArrowheads="1"/>
            </p:cNvSpPr>
            <p:nvPr/>
          </p:nvSpPr>
          <p:spPr bwMode="auto">
            <a:xfrm>
              <a:off x="602" y="854"/>
              <a:ext cx="2384" cy="2307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1" name="AutoShape 9"/>
            <p:cNvSpPr>
              <a:spLocks noChangeArrowheads="1"/>
            </p:cNvSpPr>
            <p:nvPr/>
          </p:nvSpPr>
          <p:spPr bwMode="auto">
            <a:xfrm>
              <a:off x="678" y="930"/>
              <a:ext cx="2231" cy="2153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2" name="Rectangle 10" descr="10%"/>
            <p:cNvSpPr>
              <a:spLocks noChangeArrowheads="1"/>
            </p:cNvSpPr>
            <p:nvPr/>
          </p:nvSpPr>
          <p:spPr bwMode="auto">
            <a:xfrm>
              <a:off x="2691" y="1768"/>
              <a:ext cx="371" cy="393"/>
            </a:xfrm>
            <a:prstGeom prst="rect">
              <a:avLst/>
            </a:prstGeom>
            <a:pattFill prst="pct10">
              <a:fgClr>
                <a:srgbClr val="993366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3" name="Line 11"/>
            <p:cNvSpPr>
              <a:spLocks noChangeShapeType="1"/>
            </p:cNvSpPr>
            <p:nvPr/>
          </p:nvSpPr>
          <p:spPr bwMode="auto">
            <a:xfrm>
              <a:off x="2679" y="1776"/>
              <a:ext cx="613" cy="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4" name="Line 12"/>
            <p:cNvSpPr>
              <a:spLocks noChangeShapeType="1"/>
            </p:cNvSpPr>
            <p:nvPr/>
          </p:nvSpPr>
          <p:spPr bwMode="auto">
            <a:xfrm>
              <a:off x="2684" y="1776"/>
              <a:ext cx="1" cy="385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5" name="Line 13"/>
            <p:cNvSpPr>
              <a:spLocks noChangeShapeType="1"/>
            </p:cNvSpPr>
            <p:nvPr/>
          </p:nvSpPr>
          <p:spPr bwMode="auto">
            <a:xfrm>
              <a:off x="2679" y="2161"/>
              <a:ext cx="613" cy="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6" name="AutoShape 14"/>
            <p:cNvSpPr>
              <a:spLocks noChangeArrowheads="1"/>
            </p:cNvSpPr>
            <p:nvPr/>
          </p:nvSpPr>
          <p:spPr bwMode="auto">
            <a:xfrm>
              <a:off x="1448" y="700"/>
              <a:ext cx="692" cy="383"/>
            </a:xfrm>
            <a:prstGeom prst="roundRect">
              <a:avLst>
                <a:gd name="adj" fmla="val 3259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FF9999"/>
                </a:gs>
              </a:gsLst>
              <a:lin ang="5400000" scaled="1"/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27" name="Freeform 15"/>
            <p:cNvSpPr>
              <a:spLocks/>
            </p:cNvSpPr>
            <p:nvPr/>
          </p:nvSpPr>
          <p:spPr bwMode="auto">
            <a:xfrm>
              <a:off x="1653" y="674"/>
              <a:ext cx="256" cy="410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45" y="151"/>
                </a:cxn>
                <a:cxn ang="0">
                  <a:pos x="91" y="15"/>
                </a:cxn>
                <a:cxn ang="0">
                  <a:pos x="91" y="60"/>
                </a:cxn>
                <a:cxn ang="0">
                  <a:pos x="136" y="151"/>
                </a:cxn>
                <a:cxn ang="0">
                  <a:pos x="136" y="196"/>
                </a:cxn>
                <a:cxn ang="0">
                  <a:pos x="45" y="242"/>
                </a:cxn>
                <a:cxn ang="0">
                  <a:pos x="0" y="196"/>
                </a:cxn>
              </a:cxnLst>
              <a:rect l="0" t="0" r="r" b="b"/>
              <a:pathLst>
                <a:path w="151" h="242">
                  <a:moveTo>
                    <a:pt x="0" y="196"/>
                  </a:moveTo>
                  <a:cubicBezTo>
                    <a:pt x="0" y="181"/>
                    <a:pt x="30" y="181"/>
                    <a:pt x="45" y="151"/>
                  </a:cubicBezTo>
                  <a:cubicBezTo>
                    <a:pt x="60" y="121"/>
                    <a:pt x="83" y="30"/>
                    <a:pt x="91" y="15"/>
                  </a:cubicBezTo>
                  <a:cubicBezTo>
                    <a:pt x="99" y="0"/>
                    <a:pt x="84" y="37"/>
                    <a:pt x="91" y="60"/>
                  </a:cubicBezTo>
                  <a:cubicBezTo>
                    <a:pt x="98" y="83"/>
                    <a:pt x="129" y="128"/>
                    <a:pt x="136" y="151"/>
                  </a:cubicBezTo>
                  <a:cubicBezTo>
                    <a:pt x="143" y="174"/>
                    <a:pt x="151" y="181"/>
                    <a:pt x="136" y="196"/>
                  </a:cubicBezTo>
                  <a:cubicBezTo>
                    <a:pt x="121" y="211"/>
                    <a:pt x="68" y="242"/>
                    <a:pt x="45" y="242"/>
                  </a:cubicBezTo>
                  <a:cubicBezTo>
                    <a:pt x="22" y="242"/>
                    <a:pt x="0" y="211"/>
                    <a:pt x="0" y="196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8" name="Freeform 16"/>
            <p:cNvSpPr>
              <a:spLocks/>
            </p:cNvSpPr>
            <p:nvPr/>
          </p:nvSpPr>
          <p:spPr bwMode="auto">
            <a:xfrm>
              <a:off x="1833" y="776"/>
              <a:ext cx="152" cy="308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45" y="151"/>
                </a:cxn>
                <a:cxn ang="0">
                  <a:pos x="91" y="15"/>
                </a:cxn>
                <a:cxn ang="0">
                  <a:pos x="91" y="60"/>
                </a:cxn>
                <a:cxn ang="0">
                  <a:pos x="136" y="151"/>
                </a:cxn>
                <a:cxn ang="0">
                  <a:pos x="136" y="196"/>
                </a:cxn>
                <a:cxn ang="0">
                  <a:pos x="45" y="242"/>
                </a:cxn>
                <a:cxn ang="0">
                  <a:pos x="0" y="196"/>
                </a:cxn>
              </a:cxnLst>
              <a:rect l="0" t="0" r="r" b="b"/>
              <a:pathLst>
                <a:path w="151" h="242">
                  <a:moveTo>
                    <a:pt x="0" y="196"/>
                  </a:moveTo>
                  <a:cubicBezTo>
                    <a:pt x="0" y="181"/>
                    <a:pt x="30" y="181"/>
                    <a:pt x="45" y="151"/>
                  </a:cubicBezTo>
                  <a:cubicBezTo>
                    <a:pt x="60" y="121"/>
                    <a:pt x="83" y="30"/>
                    <a:pt x="91" y="15"/>
                  </a:cubicBezTo>
                  <a:cubicBezTo>
                    <a:pt x="99" y="0"/>
                    <a:pt x="84" y="37"/>
                    <a:pt x="91" y="60"/>
                  </a:cubicBezTo>
                  <a:cubicBezTo>
                    <a:pt x="98" y="83"/>
                    <a:pt x="129" y="128"/>
                    <a:pt x="136" y="151"/>
                  </a:cubicBezTo>
                  <a:cubicBezTo>
                    <a:pt x="143" y="174"/>
                    <a:pt x="151" y="181"/>
                    <a:pt x="136" y="196"/>
                  </a:cubicBezTo>
                  <a:cubicBezTo>
                    <a:pt x="121" y="211"/>
                    <a:pt x="68" y="242"/>
                    <a:pt x="45" y="242"/>
                  </a:cubicBezTo>
                  <a:cubicBezTo>
                    <a:pt x="22" y="242"/>
                    <a:pt x="0" y="211"/>
                    <a:pt x="0" y="196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29" name="Freeform 17"/>
            <p:cNvSpPr>
              <a:spLocks/>
            </p:cNvSpPr>
            <p:nvPr/>
          </p:nvSpPr>
          <p:spPr bwMode="auto">
            <a:xfrm flipH="1">
              <a:off x="1602" y="776"/>
              <a:ext cx="153" cy="308"/>
            </a:xfrm>
            <a:custGeom>
              <a:avLst/>
              <a:gdLst/>
              <a:ahLst/>
              <a:cxnLst>
                <a:cxn ang="0">
                  <a:pos x="0" y="196"/>
                </a:cxn>
                <a:cxn ang="0">
                  <a:pos x="45" y="151"/>
                </a:cxn>
                <a:cxn ang="0">
                  <a:pos x="91" y="15"/>
                </a:cxn>
                <a:cxn ang="0">
                  <a:pos x="91" y="60"/>
                </a:cxn>
                <a:cxn ang="0">
                  <a:pos x="136" y="151"/>
                </a:cxn>
                <a:cxn ang="0">
                  <a:pos x="136" y="196"/>
                </a:cxn>
                <a:cxn ang="0">
                  <a:pos x="45" y="242"/>
                </a:cxn>
                <a:cxn ang="0">
                  <a:pos x="0" y="196"/>
                </a:cxn>
              </a:cxnLst>
              <a:rect l="0" t="0" r="r" b="b"/>
              <a:pathLst>
                <a:path w="151" h="242">
                  <a:moveTo>
                    <a:pt x="0" y="196"/>
                  </a:moveTo>
                  <a:cubicBezTo>
                    <a:pt x="0" y="181"/>
                    <a:pt x="30" y="181"/>
                    <a:pt x="45" y="151"/>
                  </a:cubicBezTo>
                  <a:cubicBezTo>
                    <a:pt x="60" y="121"/>
                    <a:pt x="83" y="30"/>
                    <a:pt x="91" y="15"/>
                  </a:cubicBezTo>
                  <a:cubicBezTo>
                    <a:pt x="99" y="0"/>
                    <a:pt x="84" y="37"/>
                    <a:pt x="91" y="60"/>
                  </a:cubicBezTo>
                  <a:cubicBezTo>
                    <a:pt x="98" y="83"/>
                    <a:pt x="129" y="128"/>
                    <a:pt x="136" y="151"/>
                  </a:cubicBezTo>
                  <a:cubicBezTo>
                    <a:pt x="143" y="174"/>
                    <a:pt x="151" y="181"/>
                    <a:pt x="136" y="196"/>
                  </a:cubicBezTo>
                  <a:cubicBezTo>
                    <a:pt x="121" y="211"/>
                    <a:pt x="68" y="242"/>
                    <a:pt x="45" y="242"/>
                  </a:cubicBezTo>
                  <a:cubicBezTo>
                    <a:pt x="22" y="242"/>
                    <a:pt x="0" y="211"/>
                    <a:pt x="0" y="196"/>
                  </a:cubicBez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30" name="Rectangle 18" descr="横虚线"/>
            <p:cNvSpPr>
              <a:spLocks noChangeArrowheads="1"/>
            </p:cNvSpPr>
            <p:nvPr/>
          </p:nvSpPr>
          <p:spPr bwMode="auto">
            <a:xfrm>
              <a:off x="1524" y="2929"/>
              <a:ext cx="692" cy="385"/>
            </a:xfrm>
            <a:prstGeom prst="rect">
              <a:avLst/>
            </a:prstGeom>
            <a:pattFill prst="dashHorz">
              <a:fgClr>
                <a:srgbClr val="3399FF"/>
              </a:fgClr>
              <a:bgClr>
                <a:schemeClr val="bg1"/>
              </a:bgClr>
            </a:pattFill>
            <a:ln w="1905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31" name="Oval 19"/>
            <p:cNvSpPr>
              <a:spLocks noChangeArrowheads="1"/>
            </p:cNvSpPr>
            <p:nvPr/>
          </p:nvSpPr>
          <p:spPr bwMode="auto">
            <a:xfrm>
              <a:off x="448" y="1852"/>
              <a:ext cx="384" cy="385"/>
            </a:xfrm>
            <a:prstGeom prst="ellipse">
              <a:avLst/>
            </a:prstGeom>
            <a:gradFill rotWithShape="0">
              <a:gsLst>
                <a:gs pos="0">
                  <a:schemeClr val="tx2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6532" name="Line 20"/>
            <p:cNvSpPr>
              <a:spLocks noChangeShapeType="1"/>
            </p:cNvSpPr>
            <p:nvPr/>
          </p:nvSpPr>
          <p:spPr bwMode="auto">
            <a:xfrm flipV="1">
              <a:off x="648" y="1930"/>
              <a:ext cx="1" cy="231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33" name="Text Box 21"/>
            <p:cNvSpPr txBox="1">
              <a:spLocks noChangeArrowheads="1"/>
            </p:cNvSpPr>
            <p:nvPr/>
          </p:nvSpPr>
          <p:spPr bwMode="auto">
            <a:xfrm>
              <a:off x="1550" y="1071"/>
              <a:ext cx="9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锅炉</a:t>
              </a:r>
            </a:p>
          </p:txBody>
        </p:sp>
        <p:sp>
          <p:nvSpPr>
            <p:cNvPr id="576534" name="Text Box 22"/>
            <p:cNvSpPr txBox="1">
              <a:spLocks noChangeArrowheads="1"/>
            </p:cNvSpPr>
            <p:nvPr/>
          </p:nvSpPr>
          <p:spPr bwMode="auto">
            <a:xfrm>
              <a:off x="1526" y="2643"/>
              <a:ext cx="998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冷却器</a:t>
              </a:r>
            </a:p>
          </p:txBody>
        </p:sp>
        <p:sp>
          <p:nvSpPr>
            <p:cNvPr id="576535" name="Text Box 23"/>
            <p:cNvSpPr txBox="1">
              <a:spLocks noChangeArrowheads="1"/>
            </p:cNvSpPr>
            <p:nvPr/>
          </p:nvSpPr>
          <p:spPr bwMode="auto">
            <a:xfrm>
              <a:off x="832" y="1912"/>
              <a:ext cx="846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水泵</a:t>
              </a:r>
            </a:p>
          </p:txBody>
        </p:sp>
        <p:sp>
          <p:nvSpPr>
            <p:cNvPr id="576536" name="Text Box 24"/>
            <p:cNvSpPr txBox="1">
              <a:spLocks noChangeArrowheads="1"/>
            </p:cNvSpPr>
            <p:nvPr/>
          </p:nvSpPr>
          <p:spPr bwMode="auto">
            <a:xfrm>
              <a:off x="2203" y="1825"/>
              <a:ext cx="768" cy="2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气缸</a:t>
              </a:r>
            </a:p>
          </p:txBody>
        </p:sp>
        <p:sp>
          <p:nvSpPr>
            <p:cNvPr id="576537" name="Line 25"/>
            <p:cNvSpPr>
              <a:spLocks noChangeShapeType="1"/>
            </p:cNvSpPr>
            <p:nvPr/>
          </p:nvSpPr>
          <p:spPr bwMode="auto">
            <a:xfrm>
              <a:off x="3140" y="1966"/>
              <a:ext cx="230" cy="2"/>
            </a:xfrm>
            <a:prstGeom prst="line">
              <a:avLst/>
            </a:prstGeom>
            <a:noFill/>
            <a:ln w="28575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38" name="Text Box 26"/>
            <p:cNvSpPr txBox="1">
              <a:spLocks noChangeArrowheads="1"/>
            </p:cNvSpPr>
            <p:nvPr/>
          </p:nvSpPr>
          <p:spPr bwMode="auto">
            <a:xfrm>
              <a:off x="3292" y="1835"/>
              <a:ext cx="45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993366"/>
                  </a:solidFill>
                </a:rPr>
                <a:t> W</a:t>
              </a:r>
            </a:p>
          </p:txBody>
        </p:sp>
        <p:sp>
          <p:nvSpPr>
            <p:cNvPr id="576539" name="Text Box 27"/>
            <p:cNvSpPr txBox="1">
              <a:spLocks noChangeArrowheads="1"/>
            </p:cNvSpPr>
            <p:nvPr/>
          </p:nvSpPr>
          <p:spPr bwMode="auto">
            <a:xfrm>
              <a:off x="1015" y="899"/>
              <a:ext cx="5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FF0000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FF0000"/>
                  </a:solidFill>
                </a:rPr>
                <a:t>1</a:t>
              </a:r>
              <a:endParaRPr lang="en-US" altLang="zh-CN" sz="2400" i="1" dirty="0">
                <a:solidFill>
                  <a:srgbClr val="FF0000"/>
                </a:solidFill>
              </a:endParaRPr>
            </a:p>
          </p:txBody>
        </p:sp>
        <p:sp>
          <p:nvSpPr>
            <p:cNvPr id="576540" name="Text Box 28"/>
            <p:cNvSpPr txBox="1">
              <a:spLocks noChangeArrowheads="1"/>
            </p:cNvSpPr>
            <p:nvPr/>
          </p:nvSpPr>
          <p:spPr bwMode="auto">
            <a:xfrm>
              <a:off x="1207" y="2771"/>
              <a:ext cx="538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FF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0000FF"/>
                  </a:solidFill>
                </a:rPr>
                <a:t>2</a:t>
              </a:r>
              <a:endParaRPr lang="en-US" altLang="zh-CN" sz="2400" i="1" dirty="0">
                <a:solidFill>
                  <a:srgbClr val="0000FF"/>
                </a:solidFill>
              </a:endParaRPr>
            </a:p>
          </p:txBody>
        </p:sp>
        <p:sp>
          <p:nvSpPr>
            <p:cNvPr id="576541" name="Rectangle 29"/>
            <p:cNvSpPr>
              <a:spLocks noChangeArrowheads="1"/>
            </p:cNvSpPr>
            <p:nvPr/>
          </p:nvSpPr>
          <p:spPr bwMode="auto">
            <a:xfrm>
              <a:off x="1015" y="3347"/>
              <a:ext cx="2077" cy="3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蒸汽机工作简图</a:t>
              </a:r>
            </a:p>
          </p:txBody>
        </p:sp>
        <p:sp>
          <p:nvSpPr>
            <p:cNvPr id="576542" name="Text Box 30"/>
            <p:cNvSpPr txBox="1">
              <a:spLocks noChangeArrowheads="1"/>
            </p:cNvSpPr>
            <p:nvPr/>
          </p:nvSpPr>
          <p:spPr bwMode="auto">
            <a:xfrm>
              <a:off x="295" y="2237"/>
              <a:ext cx="30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  <p:sp>
          <p:nvSpPr>
            <p:cNvPr id="576543" name="Line 31"/>
            <p:cNvSpPr>
              <a:spLocks noChangeShapeType="1"/>
            </p:cNvSpPr>
            <p:nvPr/>
          </p:nvSpPr>
          <p:spPr bwMode="auto">
            <a:xfrm rot="-5400000">
              <a:off x="479" y="2466"/>
              <a:ext cx="307" cy="2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4" name="Line 32"/>
            <p:cNvSpPr>
              <a:spLocks noChangeShapeType="1"/>
            </p:cNvSpPr>
            <p:nvPr/>
          </p:nvSpPr>
          <p:spPr bwMode="auto">
            <a:xfrm flipH="1">
              <a:off x="2248" y="3129"/>
              <a:ext cx="307" cy="2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5" name="Line 33"/>
            <p:cNvSpPr>
              <a:spLocks noChangeShapeType="1"/>
            </p:cNvSpPr>
            <p:nvPr/>
          </p:nvSpPr>
          <p:spPr bwMode="auto">
            <a:xfrm rot="5400000" flipV="1">
              <a:off x="2800" y="1559"/>
              <a:ext cx="307" cy="2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546" name="Line 34"/>
            <p:cNvSpPr>
              <a:spLocks noChangeShapeType="1"/>
            </p:cNvSpPr>
            <p:nvPr/>
          </p:nvSpPr>
          <p:spPr bwMode="auto">
            <a:xfrm>
              <a:off x="1063" y="889"/>
              <a:ext cx="307" cy="2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6547" name="Rectangle 35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热机循环及其效率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2D269-FC24-4D80-94E1-249FEBFD15D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577540" name="Rectangle 4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热机循环及其效率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777601" imgH="4392800"/>
        </mc:Choice>
        <mc:Fallback>
          <p:control r:id="rId1" imgW="7777601" imgH="4392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5800" y="1779588"/>
                  <a:ext cx="7777163" cy="4392612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88FB9-ABD3-4A63-B70D-534FF141A81D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571395" name="Rectangle 3"/>
          <p:cNvSpPr>
            <a:spLocks noChangeArrowheads="1"/>
          </p:cNvSpPr>
          <p:nvPr/>
        </p:nvSpPr>
        <p:spPr bwMode="auto">
          <a:xfrm>
            <a:off x="501650" y="1219200"/>
            <a:ext cx="2698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热机循环及其效率 </a:t>
            </a:r>
          </a:p>
        </p:txBody>
      </p:sp>
      <p:sp>
        <p:nvSpPr>
          <p:cNvPr id="571397" name="Text Box 5"/>
          <p:cNvSpPr txBox="1">
            <a:spLocks noChangeArrowheads="1"/>
          </p:cNvSpPr>
          <p:nvPr/>
        </p:nvSpPr>
        <p:spPr bwMode="auto">
          <a:xfrm>
            <a:off x="3962400" y="1263650"/>
            <a:ext cx="50038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工作物质</a:t>
            </a:r>
            <a:r>
              <a:rPr lang="zh-CN" altLang="en-US" sz="2400" dirty="0"/>
              <a:t>：在热机中被用来吸收热量、并对外做功的物质。</a:t>
            </a:r>
          </a:p>
        </p:txBody>
      </p:sp>
      <p:sp>
        <p:nvSpPr>
          <p:cNvPr id="571398" name="Rectangle 6"/>
          <p:cNvSpPr>
            <a:spLocks noChangeArrowheads="1"/>
          </p:cNvSpPr>
          <p:nvPr/>
        </p:nvSpPr>
        <p:spPr bwMode="auto">
          <a:xfrm>
            <a:off x="3962400" y="2330450"/>
            <a:ext cx="4810125" cy="1354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热机效率</a:t>
            </a:r>
            <a:r>
              <a:rPr lang="zh-CN" altLang="en-US" sz="2400" dirty="0"/>
              <a:t>：在一次循环过程中，工作物质对外做的净功与它从高温热源吸收的热量之比。</a:t>
            </a:r>
          </a:p>
        </p:txBody>
      </p:sp>
      <p:graphicFrame>
        <p:nvGraphicFramePr>
          <p:cNvPr id="571399" name="Object 7"/>
          <p:cNvGraphicFramePr>
            <a:graphicFrameLocks noChangeAspect="1"/>
          </p:cNvGraphicFramePr>
          <p:nvPr/>
        </p:nvGraphicFramePr>
        <p:xfrm>
          <a:off x="4876800" y="3886200"/>
          <a:ext cx="21018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65160" imgH="431640" progId="Equation.3">
                  <p:embed/>
                </p:oleObj>
              </mc:Choice>
              <mc:Fallback>
                <p:oleObj name="公式" r:id="rId2" imgW="965160" imgH="431640" progId="Equation.3">
                  <p:embed/>
                  <p:pic>
                    <p:nvPicPr>
                      <p:cNvPr id="5713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86200"/>
                        <a:ext cx="2101850" cy="86995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1400" name="Object 8"/>
          <p:cNvGraphicFramePr>
            <a:graphicFrameLocks noChangeAspect="1"/>
          </p:cNvGraphicFramePr>
          <p:nvPr/>
        </p:nvGraphicFramePr>
        <p:xfrm>
          <a:off x="4267200" y="4876800"/>
          <a:ext cx="4086225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440" imgH="736560" progId="">
                  <p:embed/>
                </p:oleObj>
              </mc:Choice>
              <mc:Fallback>
                <p:oleObj name="Equation" r:id="rId4" imgW="2044440" imgH="736560" progId="">
                  <p:embed/>
                  <p:pic>
                    <p:nvPicPr>
                      <p:cNvPr id="5714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76800"/>
                        <a:ext cx="4086225" cy="1470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1404" name="Group 12"/>
          <p:cNvGrpSpPr>
            <a:grpSpLocks/>
          </p:cNvGrpSpPr>
          <p:nvPr/>
        </p:nvGrpSpPr>
        <p:grpSpPr bwMode="auto">
          <a:xfrm>
            <a:off x="381000" y="1754187"/>
            <a:ext cx="3194050" cy="3960813"/>
            <a:chOff x="240" y="1056"/>
            <a:chExt cx="2012" cy="2495"/>
          </a:xfrm>
        </p:grpSpPr>
        <p:pic>
          <p:nvPicPr>
            <p:cNvPr id="571396" name="Picture 4" descr="9-3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0" y="1056"/>
              <a:ext cx="2012" cy="2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aphicFrame>
          <p:nvGraphicFramePr>
            <p:cNvPr id="571402" name="Object 10"/>
            <p:cNvGraphicFramePr>
              <a:graphicFrameLocks noChangeAspect="1"/>
            </p:cNvGraphicFramePr>
            <p:nvPr/>
          </p:nvGraphicFramePr>
          <p:xfrm>
            <a:off x="1419" y="1413"/>
            <a:ext cx="26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57140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1413"/>
                          <a:ext cx="262" cy="2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1403" name="Object 11"/>
            <p:cNvGraphicFramePr>
              <a:graphicFrameLocks noChangeAspect="1"/>
            </p:cNvGraphicFramePr>
            <p:nvPr/>
          </p:nvGraphicFramePr>
          <p:xfrm>
            <a:off x="1186" y="2832"/>
            <a:ext cx="27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203040" imgH="215640" progId="Equation.3">
                    <p:embed/>
                  </p:oleObj>
                </mc:Choice>
                <mc:Fallback>
                  <p:oleObj name="公式" r:id="rId9" imgW="203040" imgH="215640" progId="Equation.3">
                    <p:embed/>
                    <p:pic>
                      <p:nvPicPr>
                        <p:cNvPr id="57140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2832"/>
                          <a:ext cx="279" cy="2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1408" name="Object 16"/>
          <p:cNvGraphicFramePr>
            <a:graphicFrameLocks noChangeAspect="1"/>
          </p:cNvGraphicFramePr>
          <p:nvPr/>
        </p:nvGraphicFramePr>
        <p:xfrm>
          <a:off x="838200" y="5715000"/>
          <a:ext cx="222885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774360" imgH="215640" progId="Equation.3">
                  <p:embed/>
                </p:oleObj>
              </mc:Choice>
              <mc:Fallback>
                <p:oleObj name="公式" r:id="rId11" imgW="774360" imgH="215640" progId="Equation.3">
                  <p:embed/>
                  <p:pic>
                    <p:nvPicPr>
                      <p:cNvPr id="5714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715000"/>
                        <a:ext cx="2228850" cy="61753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7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7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1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7" grpId="0"/>
      <p:bldP spid="57139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82CEB-9716-4B86-9064-28E67D92ADAF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572419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制冷机及其制冷系数 </a:t>
            </a:r>
          </a:p>
        </p:txBody>
      </p:sp>
      <p:sp>
        <p:nvSpPr>
          <p:cNvPr id="572420" name="Text Box 4"/>
          <p:cNvSpPr txBox="1">
            <a:spLocks noChangeArrowheads="1"/>
          </p:cNvSpPr>
          <p:nvPr/>
        </p:nvSpPr>
        <p:spPr bwMode="auto">
          <a:xfrm>
            <a:off x="609600" y="1752600"/>
            <a:ext cx="72390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0000CC"/>
                </a:solidFill>
              </a:rPr>
              <a:t>制</a:t>
            </a:r>
            <a:r>
              <a:rPr kumimoji="1" lang="zh-CN" altLang="en-US" sz="2400" b="1">
                <a:solidFill>
                  <a:srgbClr val="0000CC"/>
                </a:solidFill>
              </a:rPr>
              <a:t>冷机</a:t>
            </a:r>
            <a:r>
              <a:rPr kumimoji="1" lang="zh-CN" altLang="en-US" sz="2400"/>
              <a:t>：使热量从低温热源向高温热源传递的装置。 </a:t>
            </a:r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533400" y="4724400"/>
            <a:ext cx="3657600" cy="530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/>
              <a:t>制</a:t>
            </a:r>
            <a:r>
              <a:rPr kumimoji="1" lang="zh-CN" altLang="en-US" sz="2400"/>
              <a:t>冷循环为负循环 </a:t>
            </a:r>
          </a:p>
        </p:txBody>
      </p:sp>
      <p:grpSp>
        <p:nvGrpSpPr>
          <p:cNvPr id="572422" name="Group 6"/>
          <p:cNvGrpSpPr>
            <a:grpSpLocks/>
          </p:cNvGrpSpPr>
          <p:nvPr/>
        </p:nvGrpSpPr>
        <p:grpSpPr bwMode="auto">
          <a:xfrm>
            <a:off x="5181600" y="2819400"/>
            <a:ext cx="3236913" cy="3600450"/>
            <a:chOff x="2567" y="1584"/>
            <a:chExt cx="1081" cy="1152"/>
          </a:xfrm>
        </p:grpSpPr>
        <p:sp>
          <p:nvSpPr>
            <p:cNvPr id="572423" name="Rectangle 7"/>
            <p:cNvSpPr>
              <a:spLocks noChangeArrowheads="1"/>
            </p:cNvSpPr>
            <p:nvPr/>
          </p:nvSpPr>
          <p:spPr bwMode="auto">
            <a:xfrm>
              <a:off x="2951" y="2549"/>
              <a:ext cx="336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endParaRPr kumimoji="1" lang="zh-CN" altLang="zh-CN" sz="2400"/>
            </a:p>
          </p:txBody>
        </p:sp>
        <p:sp>
          <p:nvSpPr>
            <p:cNvPr id="572424" name="Rectangle 8"/>
            <p:cNvSpPr>
              <a:spLocks noChangeArrowheads="1"/>
            </p:cNvSpPr>
            <p:nvPr/>
          </p:nvSpPr>
          <p:spPr bwMode="auto">
            <a:xfrm>
              <a:off x="2614" y="1584"/>
              <a:ext cx="289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zh-CN" altLang="en-US" sz="2400" i="1" noProof="1"/>
                <a:t> </a:t>
              </a:r>
              <a:r>
                <a:rPr kumimoji="1" lang="en-US" altLang="zh-CN" sz="2400" i="1" noProof="1"/>
                <a:t>p</a:t>
              </a:r>
              <a:endParaRPr kumimoji="1" lang="en-US" altLang="zh-CN" sz="2400"/>
            </a:p>
          </p:txBody>
        </p:sp>
        <p:sp>
          <p:nvSpPr>
            <p:cNvPr id="572425" name="Rectangle 9"/>
            <p:cNvSpPr>
              <a:spLocks noChangeArrowheads="1"/>
            </p:cNvSpPr>
            <p:nvPr/>
          </p:nvSpPr>
          <p:spPr bwMode="auto">
            <a:xfrm>
              <a:off x="2567" y="2448"/>
              <a:ext cx="1081" cy="13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/>
                <a:t> </a:t>
              </a:r>
              <a:r>
                <a:rPr kumimoji="1" lang="en-US" altLang="zh-CN" sz="2400" i="1"/>
                <a:t>O </a:t>
              </a:r>
              <a:r>
                <a:rPr kumimoji="1" lang="en-US" altLang="zh-CN" sz="2400"/>
                <a:t>                                </a:t>
              </a:r>
              <a:r>
                <a:rPr kumimoji="1" lang="en-US" altLang="zh-CN" sz="2400" i="1"/>
                <a:t>V</a:t>
              </a:r>
              <a:endParaRPr kumimoji="1" lang="en-US" altLang="zh-CN" sz="2400"/>
            </a:p>
          </p:txBody>
        </p:sp>
        <p:sp>
          <p:nvSpPr>
            <p:cNvPr id="572426" name="Line 10"/>
            <p:cNvSpPr>
              <a:spLocks noChangeShapeType="1"/>
            </p:cNvSpPr>
            <p:nvPr/>
          </p:nvSpPr>
          <p:spPr bwMode="auto">
            <a:xfrm>
              <a:off x="2663" y="2448"/>
              <a:ext cx="86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427" name="Line 11"/>
            <p:cNvSpPr>
              <a:spLocks noChangeShapeType="1"/>
            </p:cNvSpPr>
            <p:nvPr/>
          </p:nvSpPr>
          <p:spPr bwMode="auto">
            <a:xfrm flipV="1">
              <a:off x="2663" y="1728"/>
              <a:ext cx="0" cy="72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428" name="Freeform 12"/>
            <p:cNvSpPr>
              <a:spLocks/>
            </p:cNvSpPr>
            <p:nvPr/>
          </p:nvSpPr>
          <p:spPr bwMode="auto">
            <a:xfrm>
              <a:off x="2807" y="1872"/>
              <a:ext cx="512" cy="464"/>
            </a:xfrm>
            <a:custGeom>
              <a:avLst/>
              <a:gdLst/>
              <a:ahLst/>
              <a:cxnLst>
                <a:cxn ang="0">
                  <a:pos x="0" y="272"/>
                </a:cxn>
                <a:cxn ang="0">
                  <a:pos x="96" y="32"/>
                </a:cxn>
                <a:cxn ang="0">
                  <a:pos x="288" y="80"/>
                </a:cxn>
                <a:cxn ang="0">
                  <a:pos x="480" y="80"/>
                </a:cxn>
                <a:cxn ang="0">
                  <a:pos x="480" y="320"/>
                </a:cxn>
                <a:cxn ang="0">
                  <a:pos x="288" y="512"/>
                </a:cxn>
                <a:cxn ang="0">
                  <a:pos x="96" y="464"/>
                </a:cxn>
                <a:cxn ang="0">
                  <a:pos x="0" y="272"/>
                </a:cxn>
              </a:cxnLst>
              <a:rect l="0" t="0" r="r" b="b"/>
              <a:pathLst>
                <a:path w="512" h="536">
                  <a:moveTo>
                    <a:pt x="0" y="272"/>
                  </a:moveTo>
                  <a:cubicBezTo>
                    <a:pt x="0" y="200"/>
                    <a:pt x="48" y="64"/>
                    <a:pt x="96" y="32"/>
                  </a:cubicBezTo>
                  <a:cubicBezTo>
                    <a:pt x="144" y="0"/>
                    <a:pt x="224" y="72"/>
                    <a:pt x="288" y="80"/>
                  </a:cubicBezTo>
                  <a:cubicBezTo>
                    <a:pt x="352" y="88"/>
                    <a:pt x="448" y="40"/>
                    <a:pt x="480" y="80"/>
                  </a:cubicBezTo>
                  <a:cubicBezTo>
                    <a:pt x="512" y="120"/>
                    <a:pt x="512" y="248"/>
                    <a:pt x="480" y="320"/>
                  </a:cubicBezTo>
                  <a:cubicBezTo>
                    <a:pt x="448" y="392"/>
                    <a:pt x="352" y="488"/>
                    <a:pt x="288" y="512"/>
                  </a:cubicBezTo>
                  <a:cubicBezTo>
                    <a:pt x="224" y="536"/>
                    <a:pt x="144" y="504"/>
                    <a:pt x="96" y="464"/>
                  </a:cubicBezTo>
                  <a:cubicBezTo>
                    <a:pt x="48" y="424"/>
                    <a:pt x="0" y="344"/>
                    <a:pt x="0" y="272"/>
                  </a:cubicBezTo>
                  <a:close/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429" name="Line 13"/>
            <p:cNvSpPr>
              <a:spLocks noChangeShapeType="1"/>
            </p:cNvSpPr>
            <p:nvPr/>
          </p:nvSpPr>
          <p:spPr bwMode="auto">
            <a:xfrm>
              <a:off x="3317" y="2064"/>
              <a:ext cx="0" cy="384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430" name="Line 14"/>
            <p:cNvSpPr>
              <a:spLocks noChangeShapeType="1"/>
            </p:cNvSpPr>
            <p:nvPr/>
          </p:nvSpPr>
          <p:spPr bwMode="auto">
            <a:xfrm>
              <a:off x="2801" y="2100"/>
              <a:ext cx="0" cy="34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2431" name="Line 15"/>
            <p:cNvSpPr>
              <a:spLocks noChangeShapeType="1"/>
            </p:cNvSpPr>
            <p:nvPr/>
          </p:nvSpPr>
          <p:spPr bwMode="auto">
            <a:xfrm rot="-5400000">
              <a:off x="3040" y="2297"/>
              <a:ext cx="0" cy="4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2432" name="Text Box 16"/>
          <p:cNvSpPr txBox="1">
            <a:spLocks noChangeArrowheads="1"/>
          </p:cNvSpPr>
          <p:nvPr/>
        </p:nvSpPr>
        <p:spPr bwMode="auto">
          <a:xfrm>
            <a:off x="533400" y="2971800"/>
            <a:ext cx="4154488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400" dirty="0"/>
              <a:t>制</a:t>
            </a:r>
            <a:r>
              <a:rPr kumimoji="1" lang="zh-CN" altLang="en-US" sz="2400" dirty="0"/>
              <a:t>冷机通过循环过程不断地使热量从低温热源向高温热源传递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2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57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0" grpId="0" autoUpdateAnimBg="0"/>
      <p:bldP spid="572421" grpId="0" autoUpdateAnimBg="0"/>
      <p:bldP spid="57243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F2A44-8FA9-4A22-A65B-4CCC491485F7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570371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制冷机及其制冷系数 </a:t>
            </a:r>
          </a:p>
        </p:txBody>
      </p:sp>
      <p:grpSp>
        <p:nvGrpSpPr>
          <p:cNvPr id="570372" name="Group 4"/>
          <p:cNvGrpSpPr>
            <a:grpSpLocks/>
          </p:cNvGrpSpPr>
          <p:nvPr/>
        </p:nvGrpSpPr>
        <p:grpSpPr bwMode="auto">
          <a:xfrm>
            <a:off x="3505200" y="1217612"/>
            <a:ext cx="5476875" cy="5030788"/>
            <a:chOff x="385" y="582"/>
            <a:chExt cx="3450" cy="3169"/>
          </a:xfrm>
        </p:grpSpPr>
        <p:sp>
          <p:nvSpPr>
            <p:cNvPr id="570373" name="Rectangle 5"/>
            <p:cNvSpPr>
              <a:spLocks noChangeArrowheads="1"/>
            </p:cNvSpPr>
            <p:nvPr/>
          </p:nvSpPr>
          <p:spPr bwMode="auto">
            <a:xfrm>
              <a:off x="3258" y="1849"/>
              <a:ext cx="81" cy="399"/>
            </a:xfrm>
            <a:prstGeom prst="rect">
              <a:avLst/>
            </a:prstGeom>
            <a:gradFill rotWithShape="1">
              <a:gsLst>
                <a:gs pos="0">
                  <a:srgbClr val="00808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74" name="AutoShape 6"/>
            <p:cNvSpPr>
              <a:spLocks noChangeArrowheads="1"/>
            </p:cNvSpPr>
            <p:nvPr/>
          </p:nvSpPr>
          <p:spPr bwMode="auto">
            <a:xfrm>
              <a:off x="704" y="891"/>
              <a:ext cx="2475" cy="239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75" name="AutoShape 7"/>
            <p:cNvSpPr>
              <a:spLocks noChangeArrowheads="1"/>
            </p:cNvSpPr>
            <p:nvPr/>
          </p:nvSpPr>
          <p:spPr bwMode="auto">
            <a:xfrm>
              <a:off x="783" y="970"/>
              <a:ext cx="2317" cy="22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76" name="Rectangle 8" descr="5%"/>
            <p:cNvSpPr>
              <a:spLocks noChangeArrowheads="1"/>
            </p:cNvSpPr>
            <p:nvPr/>
          </p:nvSpPr>
          <p:spPr bwMode="auto">
            <a:xfrm>
              <a:off x="2873" y="1840"/>
              <a:ext cx="385" cy="408"/>
            </a:xfrm>
            <a:prstGeom prst="rect">
              <a:avLst/>
            </a:prstGeom>
            <a:pattFill prst="pct5">
              <a:fgClr>
                <a:srgbClr val="008080"/>
              </a:fgClr>
              <a:bgClr>
                <a:schemeClr val="bg1"/>
              </a:bgClr>
            </a:pattFill>
            <a:ln w="9525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77" name="Line 9"/>
            <p:cNvSpPr>
              <a:spLocks noChangeShapeType="1"/>
            </p:cNvSpPr>
            <p:nvPr/>
          </p:nvSpPr>
          <p:spPr bwMode="auto">
            <a:xfrm>
              <a:off x="2860" y="1849"/>
              <a:ext cx="638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78" name="Line 10"/>
            <p:cNvSpPr>
              <a:spLocks noChangeShapeType="1"/>
            </p:cNvSpPr>
            <p:nvPr/>
          </p:nvSpPr>
          <p:spPr bwMode="auto">
            <a:xfrm>
              <a:off x="2866" y="1849"/>
              <a:ext cx="0" cy="399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79" name="Line 11"/>
            <p:cNvSpPr>
              <a:spLocks noChangeShapeType="1"/>
            </p:cNvSpPr>
            <p:nvPr/>
          </p:nvSpPr>
          <p:spPr bwMode="auto">
            <a:xfrm>
              <a:off x="2860" y="2248"/>
              <a:ext cx="638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80" name="AutoShape 12"/>
            <p:cNvSpPr>
              <a:spLocks noChangeArrowheads="1"/>
            </p:cNvSpPr>
            <p:nvPr/>
          </p:nvSpPr>
          <p:spPr bwMode="auto">
            <a:xfrm>
              <a:off x="1582" y="711"/>
              <a:ext cx="718" cy="398"/>
            </a:xfrm>
            <a:prstGeom prst="roundRect">
              <a:avLst>
                <a:gd name="adj" fmla="val 32597"/>
              </a:avLst>
            </a:prstGeom>
            <a:gradFill rotWithShape="1">
              <a:gsLst>
                <a:gs pos="0">
                  <a:schemeClr val="bg1"/>
                </a:gs>
                <a:gs pos="100000">
                  <a:srgbClr val="99CCFF"/>
                </a:gs>
              </a:gsLst>
              <a:lin ang="5400000" scaled="1"/>
            </a:gradFill>
            <a:ln w="9525">
              <a:solidFill>
                <a:srgbClr val="CC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1" name="Rectangle 13" descr="草皮"/>
            <p:cNvSpPr>
              <a:spLocks noChangeArrowheads="1"/>
            </p:cNvSpPr>
            <p:nvPr/>
          </p:nvSpPr>
          <p:spPr bwMode="auto">
            <a:xfrm>
              <a:off x="1661" y="3046"/>
              <a:ext cx="719" cy="399"/>
            </a:xfrm>
            <a:prstGeom prst="rect">
              <a:avLst/>
            </a:prstGeom>
            <a:pattFill prst="divot">
              <a:fgClr>
                <a:srgbClr val="3399FF"/>
              </a:fgClr>
              <a:bgClr>
                <a:schemeClr val="bg1"/>
              </a:bgClr>
            </a:pattFill>
            <a:ln w="19050">
              <a:solidFill>
                <a:srgbClr val="3399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82" name="Text Box 14"/>
            <p:cNvSpPr txBox="1">
              <a:spLocks noChangeArrowheads="1"/>
            </p:cNvSpPr>
            <p:nvPr/>
          </p:nvSpPr>
          <p:spPr bwMode="auto">
            <a:xfrm>
              <a:off x="1547" y="1117"/>
              <a:ext cx="1197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热交换器</a:t>
              </a:r>
            </a:p>
          </p:txBody>
        </p:sp>
        <p:sp>
          <p:nvSpPr>
            <p:cNvPr id="570383" name="Text Box 15"/>
            <p:cNvSpPr txBox="1">
              <a:spLocks noChangeArrowheads="1"/>
            </p:cNvSpPr>
            <p:nvPr/>
          </p:nvSpPr>
          <p:spPr bwMode="auto">
            <a:xfrm>
              <a:off x="1648" y="2733"/>
              <a:ext cx="824" cy="2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蒸发器</a:t>
              </a:r>
            </a:p>
          </p:txBody>
        </p:sp>
        <p:sp>
          <p:nvSpPr>
            <p:cNvPr id="570384" name="Text Box 16"/>
            <p:cNvSpPr txBox="1">
              <a:spLocks noChangeArrowheads="1"/>
            </p:cNvSpPr>
            <p:nvPr/>
          </p:nvSpPr>
          <p:spPr bwMode="auto">
            <a:xfrm>
              <a:off x="864" y="1918"/>
              <a:ext cx="958" cy="2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节流阀</a:t>
              </a:r>
            </a:p>
          </p:txBody>
        </p:sp>
        <p:sp>
          <p:nvSpPr>
            <p:cNvPr id="570385" name="Text Box 17"/>
            <p:cNvSpPr txBox="1">
              <a:spLocks noChangeArrowheads="1"/>
            </p:cNvSpPr>
            <p:nvPr/>
          </p:nvSpPr>
          <p:spPr bwMode="auto">
            <a:xfrm>
              <a:off x="2159" y="1916"/>
              <a:ext cx="1039" cy="28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rgbClr val="0000CC"/>
                  </a:solidFill>
                  <a:latin typeface="Arial" charset="0"/>
                  <a:ea typeface="楷体_GB2312" pitchFamily="49" charset="-122"/>
                </a:rPr>
                <a:t>压缩机</a:t>
              </a:r>
            </a:p>
          </p:txBody>
        </p:sp>
        <p:sp>
          <p:nvSpPr>
            <p:cNvPr id="570386" name="Line 18"/>
            <p:cNvSpPr>
              <a:spLocks noChangeShapeType="1"/>
            </p:cNvSpPr>
            <p:nvPr/>
          </p:nvSpPr>
          <p:spPr bwMode="auto">
            <a:xfrm flipH="1">
              <a:off x="3339" y="2046"/>
              <a:ext cx="240" cy="0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87" name="Text Box 19"/>
            <p:cNvSpPr txBox="1">
              <a:spLocks noChangeArrowheads="1"/>
            </p:cNvSpPr>
            <p:nvPr/>
          </p:nvSpPr>
          <p:spPr bwMode="auto">
            <a:xfrm>
              <a:off x="3515" y="1910"/>
              <a:ext cx="320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8080"/>
                  </a:solidFill>
                </a:rPr>
                <a:t>W</a:t>
              </a:r>
            </a:p>
          </p:txBody>
        </p:sp>
        <p:sp>
          <p:nvSpPr>
            <p:cNvPr id="570388" name="Text Box 20"/>
            <p:cNvSpPr txBox="1">
              <a:spLocks noChangeArrowheads="1"/>
            </p:cNvSpPr>
            <p:nvPr/>
          </p:nvSpPr>
          <p:spPr bwMode="auto">
            <a:xfrm>
              <a:off x="1265" y="582"/>
              <a:ext cx="560" cy="2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CC0066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CC0066"/>
                  </a:solidFill>
                </a:rPr>
                <a:t>1</a:t>
              </a:r>
              <a:endParaRPr lang="en-US" altLang="zh-CN" sz="2400" i="1" dirty="0">
                <a:solidFill>
                  <a:srgbClr val="CC0066"/>
                </a:solidFill>
              </a:endParaRPr>
            </a:p>
          </p:txBody>
        </p:sp>
        <p:sp>
          <p:nvSpPr>
            <p:cNvPr id="570389" name="Text Box 21"/>
            <p:cNvSpPr txBox="1">
              <a:spLocks noChangeArrowheads="1"/>
            </p:cNvSpPr>
            <p:nvPr/>
          </p:nvSpPr>
          <p:spPr bwMode="auto">
            <a:xfrm>
              <a:off x="1345" y="2887"/>
              <a:ext cx="55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FF"/>
                  </a:solidFill>
                </a:rPr>
                <a:t>Q</a:t>
              </a:r>
              <a:r>
                <a:rPr lang="en-US" altLang="zh-CN" sz="2400" baseline="-25000" dirty="0">
                  <a:solidFill>
                    <a:srgbClr val="0000FF"/>
                  </a:solidFill>
                </a:rPr>
                <a:t>2</a:t>
              </a:r>
              <a:endParaRPr lang="en-US" altLang="zh-CN" sz="2400" i="1" dirty="0">
                <a:solidFill>
                  <a:srgbClr val="0000FF"/>
                </a:solidFill>
              </a:endParaRPr>
            </a:p>
          </p:txBody>
        </p:sp>
        <p:sp>
          <p:nvSpPr>
            <p:cNvPr id="570390" name="Text Box 22"/>
            <p:cNvSpPr txBox="1">
              <a:spLocks noChangeArrowheads="1"/>
            </p:cNvSpPr>
            <p:nvPr/>
          </p:nvSpPr>
          <p:spPr bwMode="auto">
            <a:xfrm>
              <a:off x="385" y="2327"/>
              <a:ext cx="319" cy="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charset="0"/>
                </a:rPr>
                <a:t> </a:t>
              </a:r>
            </a:p>
          </p:txBody>
        </p:sp>
        <p:sp>
          <p:nvSpPr>
            <p:cNvPr id="570391" name="AutoShape 23"/>
            <p:cNvSpPr>
              <a:spLocks noChangeArrowheads="1"/>
            </p:cNvSpPr>
            <p:nvPr/>
          </p:nvSpPr>
          <p:spPr bwMode="auto">
            <a:xfrm>
              <a:off x="543" y="2069"/>
              <a:ext cx="400" cy="23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92" name="AutoShape 24"/>
            <p:cNvSpPr>
              <a:spLocks noChangeArrowheads="1"/>
            </p:cNvSpPr>
            <p:nvPr/>
          </p:nvSpPr>
          <p:spPr bwMode="auto">
            <a:xfrm flipV="1">
              <a:off x="543" y="1829"/>
              <a:ext cx="400" cy="24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5400000" scaled="1"/>
            </a:gradFill>
            <a:ln w="9525" algn="ctr">
              <a:solidFill>
                <a:srgbClr val="00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0393" name="Line 25"/>
            <p:cNvSpPr>
              <a:spLocks noChangeShapeType="1"/>
            </p:cNvSpPr>
            <p:nvPr/>
          </p:nvSpPr>
          <p:spPr bwMode="auto">
            <a:xfrm flipH="1">
              <a:off x="2348" y="935"/>
              <a:ext cx="319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4" name="Line 26"/>
            <p:cNvSpPr>
              <a:spLocks noChangeShapeType="1"/>
            </p:cNvSpPr>
            <p:nvPr/>
          </p:nvSpPr>
          <p:spPr bwMode="auto">
            <a:xfrm>
              <a:off x="1246" y="3250"/>
              <a:ext cx="319" cy="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5" name="Line 27"/>
            <p:cNvSpPr>
              <a:spLocks noChangeShapeType="1"/>
            </p:cNvSpPr>
            <p:nvPr/>
          </p:nvSpPr>
          <p:spPr bwMode="auto">
            <a:xfrm rot="-5400000">
              <a:off x="2972" y="2455"/>
              <a:ext cx="318" cy="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6" name="Line 28"/>
            <p:cNvSpPr>
              <a:spLocks noChangeShapeType="1"/>
            </p:cNvSpPr>
            <p:nvPr/>
          </p:nvSpPr>
          <p:spPr bwMode="auto">
            <a:xfrm rot="5400000" flipV="1">
              <a:off x="591" y="1605"/>
              <a:ext cx="319" cy="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7" name="Freeform 29"/>
            <p:cNvSpPr>
              <a:spLocks/>
            </p:cNvSpPr>
            <p:nvPr/>
          </p:nvSpPr>
          <p:spPr bwMode="auto">
            <a:xfrm flipV="1">
              <a:off x="1661" y="3187"/>
              <a:ext cx="703" cy="79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8" name="Freeform 30"/>
            <p:cNvSpPr>
              <a:spLocks/>
            </p:cNvSpPr>
            <p:nvPr/>
          </p:nvSpPr>
          <p:spPr bwMode="auto">
            <a:xfrm flipV="1">
              <a:off x="1661" y="3266"/>
              <a:ext cx="719" cy="8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3399FF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399" name="Freeform 31"/>
            <p:cNvSpPr>
              <a:spLocks/>
            </p:cNvSpPr>
            <p:nvPr/>
          </p:nvSpPr>
          <p:spPr bwMode="auto">
            <a:xfrm flipV="1">
              <a:off x="1614" y="919"/>
              <a:ext cx="318" cy="79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0" name="Freeform 32"/>
            <p:cNvSpPr>
              <a:spLocks/>
            </p:cNvSpPr>
            <p:nvPr/>
          </p:nvSpPr>
          <p:spPr bwMode="auto">
            <a:xfrm flipV="1">
              <a:off x="1948" y="919"/>
              <a:ext cx="319" cy="79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1" name="Freeform 33"/>
            <p:cNvSpPr>
              <a:spLocks/>
            </p:cNvSpPr>
            <p:nvPr/>
          </p:nvSpPr>
          <p:spPr bwMode="auto">
            <a:xfrm flipV="1">
              <a:off x="1661" y="791"/>
              <a:ext cx="560" cy="81"/>
            </a:xfrm>
            <a:custGeom>
              <a:avLst/>
              <a:gdLst/>
              <a:ahLst/>
              <a:cxnLst>
                <a:cxn ang="0">
                  <a:pos x="0" y="91"/>
                </a:cxn>
                <a:cxn ang="0">
                  <a:pos x="45" y="0"/>
                </a:cxn>
                <a:cxn ang="0">
                  <a:pos x="90" y="91"/>
                </a:cxn>
                <a:cxn ang="0">
                  <a:pos x="136" y="0"/>
                </a:cxn>
                <a:cxn ang="0">
                  <a:pos x="181" y="91"/>
                </a:cxn>
                <a:cxn ang="0">
                  <a:pos x="226" y="0"/>
                </a:cxn>
                <a:cxn ang="0">
                  <a:pos x="272" y="91"/>
                </a:cxn>
                <a:cxn ang="0">
                  <a:pos x="317" y="0"/>
                </a:cxn>
                <a:cxn ang="0">
                  <a:pos x="363" y="91"/>
                </a:cxn>
              </a:cxnLst>
              <a:rect l="0" t="0" r="r" b="b"/>
              <a:pathLst>
                <a:path w="363" h="91">
                  <a:moveTo>
                    <a:pt x="0" y="91"/>
                  </a:moveTo>
                  <a:cubicBezTo>
                    <a:pt x="15" y="45"/>
                    <a:pt x="30" y="0"/>
                    <a:pt x="45" y="0"/>
                  </a:cubicBezTo>
                  <a:cubicBezTo>
                    <a:pt x="60" y="0"/>
                    <a:pt x="75" y="91"/>
                    <a:pt x="90" y="91"/>
                  </a:cubicBezTo>
                  <a:cubicBezTo>
                    <a:pt x="105" y="91"/>
                    <a:pt x="121" y="0"/>
                    <a:pt x="136" y="0"/>
                  </a:cubicBezTo>
                  <a:cubicBezTo>
                    <a:pt x="151" y="0"/>
                    <a:pt x="166" y="91"/>
                    <a:pt x="181" y="91"/>
                  </a:cubicBezTo>
                  <a:cubicBezTo>
                    <a:pt x="196" y="91"/>
                    <a:pt x="211" y="0"/>
                    <a:pt x="226" y="0"/>
                  </a:cubicBezTo>
                  <a:cubicBezTo>
                    <a:pt x="241" y="0"/>
                    <a:pt x="257" y="91"/>
                    <a:pt x="272" y="91"/>
                  </a:cubicBezTo>
                  <a:cubicBezTo>
                    <a:pt x="287" y="91"/>
                    <a:pt x="302" y="0"/>
                    <a:pt x="317" y="0"/>
                  </a:cubicBezTo>
                  <a:cubicBezTo>
                    <a:pt x="332" y="0"/>
                    <a:pt x="347" y="45"/>
                    <a:pt x="363" y="91"/>
                  </a:cubicBezTo>
                </a:path>
              </a:pathLst>
            </a:custGeom>
            <a:noFill/>
            <a:ln w="28575" cap="flat" cmpd="sng">
              <a:solidFill>
                <a:srgbClr val="CC0066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2" name="Line 34"/>
            <p:cNvSpPr>
              <a:spLocks noChangeShapeType="1"/>
            </p:cNvSpPr>
            <p:nvPr/>
          </p:nvSpPr>
          <p:spPr bwMode="auto">
            <a:xfrm flipV="1">
              <a:off x="2221" y="585"/>
              <a:ext cx="0" cy="206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3" name="Line 35"/>
            <p:cNvSpPr>
              <a:spLocks noChangeShapeType="1"/>
            </p:cNvSpPr>
            <p:nvPr/>
          </p:nvSpPr>
          <p:spPr bwMode="auto">
            <a:xfrm flipH="1" flipV="1">
              <a:off x="1646" y="590"/>
              <a:ext cx="15" cy="201"/>
            </a:xfrm>
            <a:prstGeom prst="line">
              <a:avLst/>
            </a:prstGeom>
            <a:noFill/>
            <a:ln w="28575">
              <a:solidFill>
                <a:srgbClr val="CC00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404" name="Rectangle 36"/>
            <p:cNvSpPr>
              <a:spLocks noChangeArrowheads="1"/>
            </p:cNvSpPr>
            <p:nvPr/>
          </p:nvSpPr>
          <p:spPr bwMode="auto">
            <a:xfrm>
              <a:off x="1305" y="3463"/>
              <a:ext cx="148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ctr"/>
              <a:r>
                <a:rPr kumimoji="1" lang="zh-CN" altLang="en-US" sz="2400" b="1" dirty="0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制冷机工作简图</a:t>
              </a:r>
            </a:p>
          </p:txBody>
        </p:sp>
      </p:grpSp>
      <p:pic>
        <p:nvPicPr>
          <p:cNvPr id="570405" name="Picture 3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912" y="2971800"/>
            <a:ext cx="2484438" cy="33131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  <p:pic>
        <p:nvPicPr>
          <p:cNvPr id="570406" name="Picture 3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062" y="1830387"/>
            <a:ext cx="3132138" cy="106521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77932-9A32-4A3C-838E-73CAF8915BD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制冷机及其制冷系数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7920572" imgH="4402329"/>
        </mc:Choice>
        <mc:Fallback>
          <p:control r:id="rId1" imgW="7920572" imgH="4402329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600" y="1752600"/>
                  <a:ext cx="7920038" cy="4402138"/>
                </a:xfrm>
                <a:prstGeom prst="rect">
                  <a:avLst/>
                </a:prstGeom>
                <a:noFill/>
                <a:ln w="19050">
                  <a:miter lim="800000"/>
                  <a:headEnd/>
                  <a:tailEnd type="none" w="sm" len="lg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14926-5A9D-43E9-A745-32E73605E39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501650" y="1219200"/>
            <a:ext cx="3003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制冷机及其制冷系数 </a:t>
            </a:r>
          </a:p>
        </p:txBody>
      </p:sp>
      <p:sp>
        <p:nvSpPr>
          <p:cNvPr id="575492" name="Text Box 4"/>
          <p:cNvSpPr txBox="1">
            <a:spLocks noChangeArrowheads="1"/>
          </p:cNvSpPr>
          <p:nvPr/>
        </p:nvSpPr>
        <p:spPr bwMode="auto">
          <a:xfrm>
            <a:off x="4038600" y="1219200"/>
            <a:ext cx="4630738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kumimoji="1" lang="zh-CN" altLang="en-US" sz="2400" dirty="0"/>
              <a:t>制冷过程：</a:t>
            </a:r>
            <a:r>
              <a:rPr kumimoji="1" lang="zh-CN" altLang="en-US" sz="2400" dirty="0">
                <a:solidFill>
                  <a:srgbClr val="FF3300"/>
                </a:solidFill>
              </a:rPr>
              <a:t>外界做功</a:t>
            </a:r>
            <a:r>
              <a:rPr kumimoji="1" lang="en-US" altLang="zh-CN" sz="2400" i="1" dirty="0">
                <a:solidFill>
                  <a:srgbClr val="FF3300"/>
                </a:solidFill>
              </a:rPr>
              <a:t>W</a:t>
            </a:r>
            <a:r>
              <a:rPr kumimoji="1" lang="zh-CN" altLang="en-US" sz="2400" dirty="0"/>
              <a:t>，系统</a:t>
            </a:r>
            <a:r>
              <a:rPr kumimoji="1" lang="zh-CN" altLang="en-US" sz="2400" dirty="0">
                <a:solidFill>
                  <a:srgbClr val="0000CC"/>
                </a:solidFill>
              </a:rPr>
              <a:t>吸热 </a:t>
            </a:r>
            <a:r>
              <a:rPr kumimoji="1" lang="en-US" altLang="zh-CN" sz="2400" i="1" dirty="0">
                <a:solidFill>
                  <a:srgbClr val="0000CC"/>
                </a:solidFill>
              </a:rPr>
              <a:t>Q</a:t>
            </a:r>
            <a:r>
              <a:rPr kumimoji="1" lang="en-US" altLang="zh-CN" sz="2400" baseline="-25000" dirty="0">
                <a:solidFill>
                  <a:srgbClr val="0000CC"/>
                </a:solidFill>
              </a:rPr>
              <a:t>2</a:t>
            </a:r>
            <a:r>
              <a:rPr kumimoji="1" lang="zh-CN" altLang="en-US" sz="2400" dirty="0"/>
              <a:t>，</a:t>
            </a:r>
            <a:r>
              <a:rPr kumimoji="1" lang="zh-CN" altLang="en-US" sz="2400" dirty="0">
                <a:solidFill>
                  <a:srgbClr val="0000CC"/>
                </a:solidFill>
              </a:rPr>
              <a:t>放热 </a:t>
            </a:r>
            <a:r>
              <a:rPr kumimoji="1" lang="en-US" altLang="zh-CN" sz="2400" i="1" dirty="0">
                <a:solidFill>
                  <a:srgbClr val="0000CC"/>
                </a:solidFill>
              </a:rPr>
              <a:t>Q</a:t>
            </a:r>
            <a:r>
              <a:rPr kumimoji="1" lang="en-US" altLang="zh-CN" sz="2400" baseline="-25000" dirty="0">
                <a:solidFill>
                  <a:srgbClr val="0000CC"/>
                </a:solidFill>
              </a:rPr>
              <a:t>1</a:t>
            </a:r>
            <a:r>
              <a:rPr kumimoji="1" lang="zh-CN" altLang="en-US" sz="2400" dirty="0"/>
              <a:t>。</a:t>
            </a:r>
          </a:p>
        </p:txBody>
      </p:sp>
      <p:graphicFrame>
        <p:nvGraphicFramePr>
          <p:cNvPr id="575493" name="Object 5"/>
          <p:cNvGraphicFramePr>
            <a:graphicFrameLocks noChangeAspect="1"/>
          </p:cNvGraphicFramePr>
          <p:nvPr/>
        </p:nvGraphicFramePr>
        <p:xfrm>
          <a:off x="5029200" y="2286000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76240" imgH="215640" progId="Equation.3">
                  <p:embed/>
                </p:oleObj>
              </mc:Choice>
              <mc:Fallback>
                <p:oleObj name="公式" r:id="rId2" imgW="876240" imgH="215640" progId="Equation.3">
                  <p:embed/>
                  <p:pic>
                    <p:nvPicPr>
                      <p:cNvPr id="575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286000"/>
                        <a:ext cx="17526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5495" name="Object 7"/>
          <p:cNvGraphicFramePr>
            <a:graphicFrameLocks noChangeAspect="1"/>
          </p:cNvGraphicFramePr>
          <p:nvPr/>
        </p:nvGraphicFramePr>
        <p:xfrm>
          <a:off x="5029200" y="3810000"/>
          <a:ext cx="21574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79280" imgH="431640" progId="Equation.3">
                  <p:embed/>
                </p:oleObj>
              </mc:Choice>
              <mc:Fallback>
                <p:oleObj name="公式" r:id="rId4" imgW="1079280" imgH="431640" progId="Equation.3">
                  <p:embed/>
                  <p:pic>
                    <p:nvPicPr>
                      <p:cNvPr id="575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810000"/>
                        <a:ext cx="2157413" cy="863600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5497" name="Text Box 9"/>
          <p:cNvSpPr txBox="1">
            <a:spLocks noChangeArrowheads="1"/>
          </p:cNvSpPr>
          <p:nvPr/>
        </p:nvSpPr>
        <p:spPr bwMode="auto">
          <a:xfrm>
            <a:off x="4038600" y="2819400"/>
            <a:ext cx="4897438" cy="9334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dirty="0"/>
              <a:t>制冷系数：制冷机从低温热源吸取的热量与外界做功之比。 </a:t>
            </a:r>
          </a:p>
        </p:txBody>
      </p:sp>
      <p:graphicFrame>
        <p:nvGraphicFramePr>
          <p:cNvPr id="575498" name="Object 10"/>
          <p:cNvGraphicFramePr>
            <a:graphicFrameLocks noChangeAspect="1"/>
          </p:cNvGraphicFramePr>
          <p:nvPr/>
        </p:nvGraphicFramePr>
        <p:xfrm>
          <a:off x="4267200" y="4876800"/>
          <a:ext cx="4095750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440" imgH="736560" progId="">
                  <p:embed/>
                </p:oleObj>
              </mc:Choice>
              <mc:Fallback>
                <p:oleObj name="Equation" r:id="rId6" imgW="2044440" imgH="736560" progId="">
                  <p:embed/>
                  <p:pic>
                    <p:nvPicPr>
                      <p:cNvPr id="5754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876800"/>
                        <a:ext cx="4095750" cy="147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5501" name="Group 13"/>
          <p:cNvGrpSpPr>
            <a:grpSpLocks/>
          </p:cNvGrpSpPr>
          <p:nvPr/>
        </p:nvGrpSpPr>
        <p:grpSpPr bwMode="auto">
          <a:xfrm>
            <a:off x="381000" y="1828800"/>
            <a:ext cx="3160713" cy="4105275"/>
            <a:chOff x="240" y="1152"/>
            <a:chExt cx="1991" cy="2586"/>
          </a:xfrm>
        </p:grpSpPr>
        <p:pic>
          <p:nvPicPr>
            <p:cNvPr id="575496" name="Picture 8" descr="9-34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240" y="1152"/>
              <a:ext cx="1991" cy="2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75499" name="Object 11"/>
            <p:cNvGraphicFramePr>
              <a:graphicFrameLocks noChangeAspect="1"/>
            </p:cNvGraphicFramePr>
            <p:nvPr/>
          </p:nvGraphicFramePr>
          <p:xfrm>
            <a:off x="912" y="1488"/>
            <a:ext cx="29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90440" imgH="215640" progId="Equation.3">
                    <p:embed/>
                  </p:oleObj>
                </mc:Choice>
                <mc:Fallback>
                  <p:oleObj name="公式" r:id="rId9" imgW="190440" imgH="215640" progId="Equation.3">
                    <p:embed/>
                    <p:pic>
                      <p:nvPicPr>
                        <p:cNvPr id="57549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88"/>
                          <a:ext cx="299" cy="33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5500" name="Object 12"/>
            <p:cNvGraphicFramePr>
              <a:graphicFrameLocks noChangeAspect="1"/>
            </p:cNvGraphicFramePr>
            <p:nvPr/>
          </p:nvGraphicFramePr>
          <p:xfrm>
            <a:off x="1008" y="2949"/>
            <a:ext cx="31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203040" imgH="215640" progId="Equation.3">
                    <p:embed/>
                  </p:oleObj>
                </mc:Choice>
                <mc:Fallback>
                  <p:oleObj name="公式" r:id="rId11" imgW="203040" imgH="215640" progId="Equation.3">
                    <p:embed/>
                    <p:pic>
                      <p:nvPicPr>
                        <p:cNvPr id="57550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49"/>
                          <a:ext cx="319" cy="33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7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7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7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5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2" grpId="0" autoUpdateAnimBg="0"/>
      <p:bldP spid="5754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006A-1E23-4868-ADCF-B08B4E3ADCC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卡诺循环</a:t>
            </a:r>
          </a:p>
        </p:txBody>
      </p:sp>
      <p:sp>
        <p:nvSpPr>
          <p:cNvPr id="664580" name="Text Box 4"/>
          <p:cNvSpPr txBox="1">
            <a:spLocks noChangeArrowheads="1"/>
          </p:cNvSpPr>
          <p:nvPr/>
        </p:nvSpPr>
        <p:spPr bwMode="auto">
          <a:xfrm>
            <a:off x="4343400" y="2209800"/>
            <a:ext cx="4337050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dirty="0"/>
              <a:t>    1824</a:t>
            </a:r>
            <a:r>
              <a:rPr kumimoji="1" lang="zh-CN" altLang="en-US" sz="2400" dirty="0"/>
              <a:t>年，法国青年科学家卡诺（</a:t>
            </a:r>
            <a:r>
              <a:rPr kumimoji="1" lang="en-US" altLang="zh-CN" sz="2400" dirty="0"/>
              <a:t>1796 — 1832</a:t>
            </a:r>
            <a:r>
              <a:rPr kumimoji="1" lang="zh-CN" altLang="en-US" sz="2400" dirty="0"/>
              <a:t>）提出一种理想热机，</a:t>
            </a:r>
            <a:r>
              <a:rPr kumimoji="1" lang="zh-CN" altLang="en-US" sz="2400" dirty="0">
                <a:solidFill>
                  <a:srgbClr val="0000CC"/>
                </a:solidFill>
              </a:rPr>
              <a:t>工作物质只与两个恒定热源</a:t>
            </a:r>
            <a:r>
              <a:rPr kumimoji="1" lang="zh-CN" altLang="en-US" sz="2400" dirty="0"/>
              <a:t>（一个高温热源，一个低温热源）交换热量。整个循环过程是</a:t>
            </a:r>
            <a:r>
              <a:rPr kumimoji="1" lang="zh-CN" altLang="en-US" sz="2400" dirty="0">
                <a:solidFill>
                  <a:srgbClr val="0000CC"/>
                </a:solidFill>
              </a:rPr>
              <a:t>由两个绝热过程和两个等温过程构成</a:t>
            </a:r>
            <a:r>
              <a:rPr kumimoji="1" lang="zh-CN" altLang="en-US" sz="2400" dirty="0"/>
              <a:t>，这样的循环过程称为卡诺循环。</a:t>
            </a:r>
          </a:p>
        </p:txBody>
      </p:sp>
      <p:pic>
        <p:nvPicPr>
          <p:cNvPr id="664581" name="Picture 5" descr="卡诺-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487" y="1752600"/>
            <a:ext cx="3541713" cy="4572000"/>
          </a:xfrm>
          <a:prstGeom prst="rect">
            <a:avLst/>
          </a:prstGeom>
          <a:noFill/>
          <a:ln w="9525">
            <a:solidFill>
              <a:srgbClr val="66FF33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5A39F-B4DF-48A6-B834-2083EB44948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准静态过程中热量、功和内能</a:t>
            </a:r>
          </a:p>
        </p:txBody>
      </p:sp>
      <p:sp>
        <p:nvSpPr>
          <p:cNvPr id="667652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4684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）准静态过程中热量的计算 </a:t>
            </a:r>
          </a:p>
        </p:txBody>
      </p:sp>
      <p:sp>
        <p:nvSpPr>
          <p:cNvPr id="667653" name="Rectangle 5"/>
          <p:cNvSpPr>
            <a:spLocks noChangeArrowheads="1"/>
          </p:cNvSpPr>
          <p:nvPr/>
        </p:nvSpPr>
        <p:spPr bwMode="auto">
          <a:xfrm>
            <a:off x="533400" y="2057400"/>
            <a:ext cx="82296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solidFill>
                  <a:srgbClr val="0000CC"/>
                </a:solidFill>
              </a:rPr>
              <a:t>定容摩尔热容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1 mol </a:t>
            </a:r>
            <a:r>
              <a:rPr kumimoji="1" lang="zh-CN" altLang="en-US" sz="2400" dirty="0"/>
              <a:t>理想气体在体积不变的状态下，温度升高</a:t>
            </a:r>
            <a:r>
              <a:rPr kumimoji="1" lang="en-US" altLang="zh-CN" sz="2400" dirty="0"/>
              <a:t>1 K </a:t>
            </a:r>
            <a:r>
              <a:rPr kumimoji="1" lang="zh-CN" altLang="en-US" sz="2400" dirty="0"/>
              <a:t>所需要吸收的热量。</a:t>
            </a:r>
          </a:p>
        </p:txBody>
      </p:sp>
      <p:graphicFrame>
        <p:nvGraphicFramePr>
          <p:cNvPr id="667654" name="Object 6"/>
          <p:cNvGraphicFramePr>
            <a:graphicFrameLocks noChangeAspect="1"/>
          </p:cNvGraphicFramePr>
          <p:nvPr/>
        </p:nvGraphicFramePr>
        <p:xfrm>
          <a:off x="2286000" y="3124200"/>
          <a:ext cx="293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60160" imgH="457200" progId="Equation.3">
                  <p:embed/>
                </p:oleObj>
              </mc:Choice>
              <mc:Fallback>
                <p:oleObj name="公式" r:id="rId2" imgW="14601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293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5" name="Rectangle 7"/>
          <p:cNvSpPr>
            <a:spLocks noChangeArrowheads="1"/>
          </p:cNvSpPr>
          <p:nvPr/>
        </p:nvSpPr>
        <p:spPr bwMode="auto">
          <a:xfrm>
            <a:off x="609600" y="4037013"/>
            <a:ext cx="81534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>
                <a:solidFill>
                  <a:srgbClr val="0000CC"/>
                </a:solidFill>
              </a:rPr>
              <a:t>定压摩尔热容</a:t>
            </a:r>
            <a:r>
              <a:rPr kumimoji="1" lang="zh-CN" altLang="en-US" sz="2400"/>
              <a:t>：</a:t>
            </a:r>
            <a:r>
              <a:rPr kumimoji="1" lang="en-US" altLang="zh-CN" sz="2400"/>
              <a:t>1mol </a:t>
            </a:r>
            <a:r>
              <a:rPr kumimoji="1" lang="zh-CN" altLang="en-US" sz="2400"/>
              <a:t>理想气体在压强不变的物态下，温度升高</a:t>
            </a:r>
            <a:r>
              <a:rPr kumimoji="1" lang="en-US" altLang="zh-CN" sz="2400"/>
              <a:t>1 K </a:t>
            </a:r>
            <a:r>
              <a:rPr kumimoji="1" lang="zh-CN" altLang="en-US" sz="2400"/>
              <a:t>所需要吸收的热量。</a:t>
            </a:r>
          </a:p>
        </p:txBody>
      </p:sp>
      <p:graphicFrame>
        <p:nvGraphicFramePr>
          <p:cNvPr id="667656" name="Object 8"/>
          <p:cNvGraphicFramePr>
            <a:graphicFrameLocks noChangeAspect="1"/>
          </p:cNvGraphicFramePr>
          <p:nvPr/>
        </p:nvGraphicFramePr>
        <p:xfrm>
          <a:off x="2286000" y="5029200"/>
          <a:ext cx="35369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65080" imgH="457200" progId="Equation.3">
                  <p:embed/>
                </p:oleObj>
              </mc:Choice>
              <mc:Fallback>
                <p:oleObj name="公式" r:id="rId4" imgW="17650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029200"/>
                        <a:ext cx="35369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7" name="Text Box 9"/>
          <p:cNvSpPr txBox="1">
            <a:spLocks noChangeArrowheads="1"/>
          </p:cNvSpPr>
          <p:nvPr/>
        </p:nvSpPr>
        <p:spPr bwMode="auto">
          <a:xfrm>
            <a:off x="2590800" y="59436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dirty="0"/>
              <a:t>（ </a:t>
            </a:r>
            <a:r>
              <a:rPr kumimoji="1" lang="en-US" altLang="zh-CN" sz="2400" i="1" dirty="0" err="1"/>
              <a:t>i</a:t>
            </a:r>
            <a:r>
              <a:rPr kumimoji="1" lang="en-US" altLang="zh-CN" sz="2400" i="1" dirty="0"/>
              <a:t> </a:t>
            </a:r>
            <a:r>
              <a:rPr kumimoji="1" lang="zh-CN" altLang="en-US" sz="2400" dirty="0"/>
              <a:t>为分子的自由度数）</a:t>
            </a:r>
          </a:p>
        </p:txBody>
      </p:sp>
    </p:spTree>
    <p:extLst>
      <p:ext uri="{BB962C8B-B14F-4D97-AF65-F5344CB8AC3E}">
        <p14:creationId xmlns:p14="http://schemas.microsoft.com/office/powerpoint/2010/main" val="339683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6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3" grpId="0" autoUpdateAnimBg="0"/>
      <p:bldP spid="667655" grpId="0" autoUpdateAnimBg="0"/>
      <p:bldP spid="66765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2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EEDAD-9D1D-4F74-A746-2CEDB47A2B3A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65603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卡诺循环</a:t>
            </a:r>
          </a:p>
        </p:txBody>
      </p:sp>
      <p:grpSp>
        <p:nvGrpSpPr>
          <p:cNvPr id="665604" name="Group 4"/>
          <p:cNvGrpSpPr>
            <a:grpSpLocks/>
          </p:cNvGrpSpPr>
          <p:nvPr/>
        </p:nvGrpSpPr>
        <p:grpSpPr bwMode="auto">
          <a:xfrm>
            <a:off x="1981200" y="2209800"/>
            <a:ext cx="4794250" cy="4313238"/>
            <a:chOff x="1584" y="1557"/>
            <a:chExt cx="1488" cy="1339"/>
          </a:xfrm>
        </p:grpSpPr>
        <p:sp>
          <p:nvSpPr>
            <p:cNvPr id="665605" name="Rectangle 5"/>
            <p:cNvSpPr>
              <a:spLocks noChangeArrowheads="1"/>
            </p:cNvSpPr>
            <p:nvPr/>
          </p:nvSpPr>
          <p:spPr bwMode="auto">
            <a:xfrm>
              <a:off x="2160" y="2709"/>
              <a:ext cx="288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endParaRPr kumimoji="1" lang="zh-CN" altLang="zh-CN" sz="2400">
                <a:solidFill>
                  <a:schemeClr val="bg2"/>
                </a:solidFill>
              </a:endParaRPr>
            </a:p>
          </p:txBody>
        </p:sp>
        <p:sp>
          <p:nvSpPr>
            <p:cNvPr id="665606" name="Arc 6"/>
            <p:cNvSpPr>
              <a:spLocks/>
            </p:cNvSpPr>
            <p:nvPr/>
          </p:nvSpPr>
          <p:spPr bwMode="auto">
            <a:xfrm flipH="1" flipV="1">
              <a:off x="2448" y="2089"/>
              <a:ext cx="194" cy="320"/>
            </a:xfrm>
            <a:custGeom>
              <a:avLst/>
              <a:gdLst>
                <a:gd name="G0" fmla="+- 0 0 0"/>
                <a:gd name="G1" fmla="+- 18401 0 0"/>
                <a:gd name="G2" fmla="+- 21600 0 0"/>
                <a:gd name="T0" fmla="*/ 11311 w 21544"/>
                <a:gd name="T1" fmla="*/ 0 h 18401"/>
                <a:gd name="T2" fmla="*/ 21544 w 21544"/>
                <a:gd name="T3" fmla="*/ 16853 h 18401"/>
                <a:gd name="T4" fmla="*/ 0 w 21544"/>
                <a:gd name="T5" fmla="*/ 18401 h 18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8401" fill="none" extrusionOk="0">
                  <a:moveTo>
                    <a:pt x="11311" y="-1"/>
                  </a:moveTo>
                  <a:cubicBezTo>
                    <a:pt x="17236" y="3641"/>
                    <a:pt x="21045" y="9915"/>
                    <a:pt x="21544" y="16852"/>
                  </a:cubicBezTo>
                </a:path>
                <a:path w="21544" h="18401" stroke="0" extrusionOk="0">
                  <a:moveTo>
                    <a:pt x="11311" y="-1"/>
                  </a:moveTo>
                  <a:cubicBezTo>
                    <a:pt x="17236" y="3641"/>
                    <a:pt x="21045" y="9915"/>
                    <a:pt x="21544" y="16852"/>
                  </a:cubicBezTo>
                  <a:lnTo>
                    <a:pt x="0" y="18401"/>
                  </a:lnTo>
                  <a:close/>
                </a:path>
              </a:pathLst>
            </a:cu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07" name="Line 7"/>
            <p:cNvSpPr>
              <a:spLocks noChangeShapeType="1"/>
            </p:cNvSpPr>
            <p:nvPr/>
          </p:nvSpPr>
          <p:spPr bwMode="auto">
            <a:xfrm>
              <a:off x="1680" y="2614"/>
              <a:ext cx="1129" cy="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08" name="Line 8"/>
            <p:cNvSpPr>
              <a:spLocks noChangeShapeType="1"/>
            </p:cNvSpPr>
            <p:nvPr/>
          </p:nvSpPr>
          <p:spPr bwMode="auto">
            <a:xfrm flipV="1">
              <a:off x="1680" y="1648"/>
              <a:ext cx="1" cy="958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09" name="Rectangle 9"/>
            <p:cNvSpPr>
              <a:spLocks noChangeArrowheads="1"/>
            </p:cNvSpPr>
            <p:nvPr/>
          </p:nvSpPr>
          <p:spPr bwMode="auto">
            <a:xfrm>
              <a:off x="2567" y="2429"/>
              <a:ext cx="505" cy="1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665610" name="Rectangle 10"/>
            <p:cNvSpPr>
              <a:spLocks noChangeArrowheads="1"/>
            </p:cNvSpPr>
            <p:nvPr/>
          </p:nvSpPr>
          <p:spPr bwMode="auto">
            <a:xfrm>
              <a:off x="2400" y="1983"/>
              <a:ext cx="505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B</a:t>
              </a:r>
            </a:p>
          </p:txBody>
        </p:sp>
        <p:sp>
          <p:nvSpPr>
            <p:cNvPr id="665611" name="Rectangle 11"/>
            <p:cNvSpPr>
              <a:spLocks noChangeArrowheads="1"/>
            </p:cNvSpPr>
            <p:nvPr/>
          </p:nvSpPr>
          <p:spPr bwMode="auto">
            <a:xfrm>
              <a:off x="1890" y="1713"/>
              <a:ext cx="505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665612" name="Rectangle 12"/>
            <p:cNvSpPr>
              <a:spLocks noChangeArrowheads="1"/>
            </p:cNvSpPr>
            <p:nvPr/>
          </p:nvSpPr>
          <p:spPr bwMode="auto">
            <a:xfrm>
              <a:off x="1872" y="2224"/>
              <a:ext cx="577" cy="14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 D</a:t>
              </a:r>
            </a:p>
          </p:txBody>
        </p:sp>
        <p:sp>
          <p:nvSpPr>
            <p:cNvPr id="665613" name="Rectangle 13"/>
            <p:cNvSpPr>
              <a:spLocks noChangeArrowheads="1"/>
            </p:cNvSpPr>
            <p:nvPr/>
          </p:nvSpPr>
          <p:spPr bwMode="auto">
            <a:xfrm>
              <a:off x="1584" y="2608"/>
              <a:ext cx="1440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O                                        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5614" name="Rectangle 14"/>
            <p:cNvSpPr>
              <a:spLocks noChangeArrowheads="1"/>
            </p:cNvSpPr>
            <p:nvPr/>
          </p:nvSpPr>
          <p:spPr bwMode="auto">
            <a:xfrm>
              <a:off x="1680" y="1557"/>
              <a:ext cx="217" cy="18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5615" name="Arc 15"/>
            <p:cNvSpPr>
              <a:spLocks/>
            </p:cNvSpPr>
            <p:nvPr/>
          </p:nvSpPr>
          <p:spPr bwMode="auto">
            <a:xfrm flipH="1" flipV="1">
              <a:off x="1968" y="2041"/>
              <a:ext cx="576" cy="384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3333FF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16" name="Arc 16"/>
            <p:cNvSpPr>
              <a:spLocks/>
            </p:cNvSpPr>
            <p:nvPr/>
          </p:nvSpPr>
          <p:spPr bwMode="auto">
            <a:xfrm flipH="1" flipV="1">
              <a:off x="1920" y="1705"/>
              <a:ext cx="528" cy="407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17" name="Arc 17"/>
            <p:cNvSpPr>
              <a:spLocks/>
            </p:cNvSpPr>
            <p:nvPr/>
          </p:nvSpPr>
          <p:spPr bwMode="auto">
            <a:xfrm flipH="1" flipV="1">
              <a:off x="1920" y="1849"/>
              <a:ext cx="96" cy="318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38100">
              <a:solidFill>
                <a:srgbClr val="0066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618" name="Text Box 18"/>
            <p:cNvSpPr txBox="1">
              <a:spLocks noChangeArrowheads="1"/>
            </p:cNvSpPr>
            <p:nvPr/>
          </p:nvSpPr>
          <p:spPr bwMode="auto">
            <a:xfrm>
              <a:off x="2064" y="1888"/>
              <a:ext cx="336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</a:rPr>
                <a:t>T</a:t>
              </a:r>
              <a:r>
                <a:rPr kumimoji="1" lang="en-US" altLang="zh-CN" sz="2400">
                  <a:solidFill>
                    <a:srgbClr val="FF3300"/>
                  </a:solidFill>
                </a:rPr>
                <a:t>=</a:t>
              </a:r>
              <a:r>
                <a:rPr kumimoji="1" lang="en-US" altLang="zh-CN" sz="2400" i="1">
                  <a:solidFill>
                    <a:srgbClr val="FF3300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1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665619" name="Text Box 19"/>
            <p:cNvSpPr txBox="1">
              <a:spLocks noChangeArrowheads="1"/>
            </p:cNvSpPr>
            <p:nvPr/>
          </p:nvSpPr>
          <p:spPr bwMode="auto">
            <a:xfrm>
              <a:off x="2496" y="2176"/>
              <a:ext cx="336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6666"/>
                  </a:solidFill>
                </a:rPr>
                <a:t>绝热</a:t>
              </a:r>
            </a:p>
          </p:txBody>
        </p:sp>
        <p:sp>
          <p:nvSpPr>
            <p:cNvPr id="665620" name="Text Box 20"/>
            <p:cNvSpPr txBox="1">
              <a:spLocks noChangeArrowheads="1"/>
            </p:cNvSpPr>
            <p:nvPr/>
          </p:nvSpPr>
          <p:spPr bwMode="auto">
            <a:xfrm>
              <a:off x="2016" y="2368"/>
              <a:ext cx="336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3333FF"/>
                  </a:solidFill>
                </a:rPr>
                <a:t>T</a:t>
              </a:r>
              <a:r>
                <a:rPr kumimoji="1" lang="en-US" altLang="zh-CN" sz="2400">
                  <a:solidFill>
                    <a:srgbClr val="3333FF"/>
                  </a:solidFill>
                </a:rPr>
                <a:t>=</a:t>
              </a:r>
              <a:r>
                <a:rPr kumimoji="1" lang="en-US" altLang="zh-CN" sz="2400" i="1">
                  <a:solidFill>
                    <a:srgbClr val="3333FF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3333FF"/>
                  </a:solidFill>
                </a:rPr>
                <a:t>2</a:t>
              </a:r>
              <a:endParaRPr kumimoji="1" lang="en-US" altLang="zh-CN" sz="2400">
                <a:solidFill>
                  <a:srgbClr val="3333FF"/>
                </a:solidFill>
              </a:endParaRPr>
            </a:p>
          </p:txBody>
        </p:sp>
        <p:sp>
          <p:nvSpPr>
            <p:cNvPr id="665621" name="Text Box 21"/>
            <p:cNvSpPr txBox="1">
              <a:spLocks noChangeArrowheads="1"/>
            </p:cNvSpPr>
            <p:nvPr/>
          </p:nvSpPr>
          <p:spPr bwMode="auto">
            <a:xfrm>
              <a:off x="1662" y="1955"/>
              <a:ext cx="336" cy="14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>
                  <a:solidFill>
                    <a:srgbClr val="006666"/>
                  </a:solidFill>
                </a:rPr>
                <a:t>绝热</a:t>
              </a:r>
            </a:p>
          </p:txBody>
        </p:sp>
      </p:grpSp>
      <p:sp>
        <p:nvSpPr>
          <p:cNvPr id="665622" name="Rectangle 22"/>
          <p:cNvSpPr>
            <a:spLocks noChangeArrowheads="1"/>
          </p:cNvSpPr>
          <p:nvPr/>
        </p:nvSpPr>
        <p:spPr bwMode="auto">
          <a:xfrm>
            <a:off x="1295400" y="1752600"/>
            <a:ext cx="5141913" cy="4572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lg"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400" dirty="0"/>
              <a:t>由两个等温过程和两个绝热过程组成</a:t>
            </a:r>
            <a:r>
              <a:rPr kumimoji="1" lang="en-US" altLang="zh-CN" sz="2400" dirty="0"/>
              <a:t>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F66D3-100F-4DE4-B095-86ABFF30410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66662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卡诺热机</a:t>
            </a:r>
          </a:p>
        </p:txBody>
      </p:sp>
      <p:grpSp>
        <p:nvGrpSpPr>
          <p:cNvPr id="666629" name="Group 5"/>
          <p:cNvGrpSpPr>
            <a:grpSpLocks/>
          </p:cNvGrpSpPr>
          <p:nvPr/>
        </p:nvGrpSpPr>
        <p:grpSpPr bwMode="auto">
          <a:xfrm>
            <a:off x="3810000" y="1981200"/>
            <a:ext cx="5068888" cy="4108450"/>
            <a:chOff x="654" y="1069"/>
            <a:chExt cx="3193" cy="2588"/>
          </a:xfrm>
        </p:grpSpPr>
        <p:sp>
          <p:nvSpPr>
            <p:cNvPr id="666630" name="Arc 6"/>
            <p:cNvSpPr>
              <a:spLocks/>
            </p:cNvSpPr>
            <p:nvPr/>
          </p:nvSpPr>
          <p:spPr bwMode="auto">
            <a:xfrm flipH="1" flipV="1">
              <a:off x="2273" y="2247"/>
              <a:ext cx="426" cy="724"/>
            </a:xfrm>
            <a:custGeom>
              <a:avLst/>
              <a:gdLst>
                <a:gd name="G0" fmla="+- 0 0 0"/>
                <a:gd name="G1" fmla="+- 19042 0 0"/>
                <a:gd name="G2" fmla="+- 21600 0 0"/>
                <a:gd name="T0" fmla="*/ 10196 w 21544"/>
                <a:gd name="T1" fmla="*/ 0 h 19042"/>
                <a:gd name="T2" fmla="*/ 21544 w 21544"/>
                <a:gd name="T3" fmla="*/ 17494 h 19042"/>
                <a:gd name="T4" fmla="*/ 0 w 21544"/>
                <a:gd name="T5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9042" fill="none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</a:path>
                <a:path w="21544" h="19042" stroke="0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31" name="Line 7"/>
            <p:cNvSpPr>
              <a:spLocks noChangeShapeType="1"/>
            </p:cNvSpPr>
            <p:nvPr/>
          </p:nvSpPr>
          <p:spPr bwMode="auto">
            <a:xfrm>
              <a:off x="853" y="3401"/>
              <a:ext cx="243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32" name="Line 8"/>
            <p:cNvSpPr>
              <a:spLocks noChangeShapeType="1"/>
            </p:cNvSpPr>
            <p:nvPr/>
          </p:nvSpPr>
          <p:spPr bwMode="auto">
            <a:xfrm flipV="1">
              <a:off x="853" y="1307"/>
              <a:ext cx="3" cy="20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33" name="Rectangle 9"/>
            <p:cNvSpPr>
              <a:spLocks noChangeArrowheads="1"/>
            </p:cNvSpPr>
            <p:nvPr/>
          </p:nvSpPr>
          <p:spPr bwMode="auto">
            <a:xfrm>
              <a:off x="2435" y="2992"/>
              <a:ext cx="1107" cy="4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C(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6634" name="Rectangle 10"/>
            <p:cNvSpPr>
              <a:spLocks noChangeArrowheads="1"/>
            </p:cNvSpPr>
            <p:nvPr/>
          </p:nvSpPr>
          <p:spPr bwMode="auto">
            <a:xfrm>
              <a:off x="2269" y="2094"/>
              <a:ext cx="1323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B(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6635" name="Rectangle 11"/>
            <p:cNvSpPr>
              <a:spLocks noChangeArrowheads="1"/>
            </p:cNvSpPr>
            <p:nvPr/>
          </p:nvSpPr>
          <p:spPr bwMode="auto">
            <a:xfrm>
              <a:off x="1088" y="1433"/>
              <a:ext cx="1107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A(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6636" name="Rectangle 12"/>
            <p:cNvSpPr>
              <a:spLocks noChangeArrowheads="1"/>
            </p:cNvSpPr>
            <p:nvPr/>
          </p:nvSpPr>
          <p:spPr bwMode="auto">
            <a:xfrm>
              <a:off x="1203" y="2328"/>
              <a:ext cx="1264" cy="3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 D(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6637" name="Rectangle 13"/>
            <p:cNvSpPr>
              <a:spLocks noChangeArrowheads="1"/>
            </p:cNvSpPr>
            <p:nvPr/>
          </p:nvSpPr>
          <p:spPr bwMode="auto">
            <a:xfrm>
              <a:off x="654" y="3363"/>
              <a:ext cx="3193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O                                           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 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6638" name="Rectangle 14"/>
            <p:cNvSpPr>
              <a:spLocks noChangeArrowheads="1"/>
            </p:cNvSpPr>
            <p:nvPr/>
          </p:nvSpPr>
          <p:spPr bwMode="auto">
            <a:xfrm>
              <a:off x="851" y="1069"/>
              <a:ext cx="475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6639" name="Line 15"/>
            <p:cNvSpPr>
              <a:spLocks noChangeShapeType="1"/>
            </p:cNvSpPr>
            <p:nvPr/>
          </p:nvSpPr>
          <p:spPr bwMode="auto">
            <a:xfrm rot="143156" flipH="1" flipV="1">
              <a:off x="1660" y="2188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40" name="Line 16"/>
            <p:cNvSpPr>
              <a:spLocks noChangeShapeType="1"/>
            </p:cNvSpPr>
            <p:nvPr/>
          </p:nvSpPr>
          <p:spPr bwMode="auto">
            <a:xfrm rot="5543156" flipH="1">
              <a:off x="2266" y="2641"/>
              <a:ext cx="125" cy="3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41" name="Line 17"/>
            <p:cNvSpPr>
              <a:spLocks noChangeShapeType="1"/>
            </p:cNvSpPr>
            <p:nvPr/>
          </p:nvSpPr>
          <p:spPr bwMode="auto">
            <a:xfrm rot="16056844" flipV="1">
              <a:off x="1085" y="2085"/>
              <a:ext cx="107" cy="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none" w="sm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42" name="Arc 18"/>
            <p:cNvSpPr>
              <a:spLocks/>
            </p:cNvSpPr>
            <p:nvPr/>
          </p:nvSpPr>
          <p:spPr bwMode="auto">
            <a:xfrm flipH="1" flipV="1">
              <a:off x="1221" y="2143"/>
              <a:ext cx="1263" cy="83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43" name="Arc 19"/>
            <p:cNvSpPr>
              <a:spLocks/>
            </p:cNvSpPr>
            <p:nvPr/>
          </p:nvSpPr>
          <p:spPr bwMode="auto">
            <a:xfrm flipH="1" flipV="1">
              <a:off x="1117" y="1408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44" name="Arc 20"/>
            <p:cNvSpPr>
              <a:spLocks/>
            </p:cNvSpPr>
            <p:nvPr/>
          </p:nvSpPr>
          <p:spPr bwMode="auto">
            <a:xfrm flipH="1" flipV="1">
              <a:off x="1117" y="1723"/>
              <a:ext cx="209" cy="695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645" name="Line 21"/>
            <p:cNvSpPr>
              <a:spLocks noChangeShapeType="1"/>
            </p:cNvSpPr>
            <p:nvPr/>
          </p:nvSpPr>
          <p:spPr bwMode="auto">
            <a:xfrm rot="972472" flipH="1" flipV="1">
              <a:off x="1585" y="2781"/>
              <a:ext cx="79" cy="2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46" name="AutoShape 22" descr="60%"/>
            <p:cNvSpPr>
              <a:spLocks noChangeArrowheads="1"/>
            </p:cNvSpPr>
            <p:nvPr/>
          </p:nvSpPr>
          <p:spPr bwMode="auto">
            <a:xfrm>
              <a:off x="1757" y="1915"/>
              <a:ext cx="211" cy="420"/>
            </a:xfrm>
            <a:prstGeom prst="downArrow">
              <a:avLst>
                <a:gd name="adj1" fmla="val 50000"/>
                <a:gd name="adj2" fmla="val 49763"/>
              </a:avLst>
            </a:prstGeom>
            <a:pattFill prst="pct60">
              <a:fgClr>
                <a:srgbClr val="FF5050"/>
              </a:fgClr>
              <a:bgClr>
                <a:srgbClr val="FFFFFF"/>
              </a:bgClr>
            </a:patt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CN" altLang="zh-CN" sz="2400">
                <a:latin typeface="Arial" charset="0"/>
              </a:endParaRPr>
            </a:p>
          </p:txBody>
        </p:sp>
        <p:sp>
          <p:nvSpPr>
            <p:cNvPr id="666647" name="AutoShape 23" descr="60%"/>
            <p:cNvSpPr>
              <a:spLocks noChangeArrowheads="1"/>
            </p:cNvSpPr>
            <p:nvPr/>
          </p:nvSpPr>
          <p:spPr bwMode="auto">
            <a:xfrm>
              <a:off x="1748" y="2772"/>
              <a:ext cx="210" cy="419"/>
            </a:xfrm>
            <a:prstGeom prst="downArrow">
              <a:avLst>
                <a:gd name="adj1" fmla="val 50000"/>
                <a:gd name="adj2" fmla="val 49881"/>
              </a:avLst>
            </a:prstGeom>
            <a:pattFill prst="pct60">
              <a:fgClr>
                <a:srgbClr val="008080"/>
              </a:fgClr>
              <a:bgClr>
                <a:schemeClr val="bg1"/>
              </a:bgClr>
            </a:patt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66648" name="Text Box 24"/>
            <p:cNvSpPr txBox="1">
              <a:spLocks noChangeArrowheads="1"/>
            </p:cNvSpPr>
            <p:nvPr/>
          </p:nvSpPr>
          <p:spPr bwMode="auto">
            <a:xfrm>
              <a:off x="1814" y="1655"/>
              <a:ext cx="7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1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666649" name="Text Box 25"/>
            <p:cNvSpPr txBox="1">
              <a:spLocks noChangeArrowheads="1"/>
            </p:cNvSpPr>
            <p:nvPr/>
          </p:nvSpPr>
          <p:spPr bwMode="auto">
            <a:xfrm>
              <a:off x="1484" y="2982"/>
              <a:ext cx="73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808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008080"/>
                  </a:solidFill>
                </a:rPr>
                <a:t>2</a:t>
              </a:r>
              <a:endParaRPr kumimoji="1" lang="en-US" altLang="zh-CN" sz="2400">
                <a:solidFill>
                  <a:srgbClr val="008080"/>
                </a:solidFill>
              </a:endParaRPr>
            </a:p>
          </p:txBody>
        </p:sp>
      </p:grpSp>
      <p:grpSp>
        <p:nvGrpSpPr>
          <p:cNvPr id="666658" name="Group 34"/>
          <p:cNvGrpSpPr>
            <a:grpSpLocks/>
          </p:cNvGrpSpPr>
          <p:nvPr/>
        </p:nvGrpSpPr>
        <p:grpSpPr bwMode="auto">
          <a:xfrm>
            <a:off x="381000" y="2057400"/>
            <a:ext cx="3194050" cy="3960812"/>
            <a:chOff x="240" y="1056"/>
            <a:chExt cx="2012" cy="2495"/>
          </a:xfrm>
        </p:grpSpPr>
        <p:pic>
          <p:nvPicPr>
            <p:cNvPr id="666659" name="Picture 35" descr="9-3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1056"/>
              <a:ext cx="2012" cy="24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graphicFrame>
          <p:nvGraphicFramePr>
            <p:cNvPr id="666660" name="Object 36"/>
            <p:cNvGraphicFramePr>
              <a:graphicFrameLocks noChangeAspect="1"/>
            </p:cNvGraphicFramePr>
            <p:nvPr/>
          </p:nvGraphicFramePr>
          <p:xfrm>
            <a:off x="1419" y="1413"/>
            <a:ext cx="26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90440" imgH="215640" progId="Equation.3">
                    <p:embed/>
                  </p:oleObj>
                </mc:Choice>
                <mc:Fallback>
                  <p:oleObj name="公式" r:id="rId3" imgW="190440" imgH="215640" progId="Equation.3">
                    <p:embed/>
                    <p:pic>
                      <p:nvPicPr>
                        <p:cNvPr id="66666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9" y="1413"/>
                          <a:ext cx="262" cy="2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661" name="Object 37"/>
            <p:cNvGraphicFramePr>
              <a:graphicFrameLocks noChangeAspect="1"/>
            </p:cNvGraphicFramePr>
            <p:nvPr/>
          </p:nvGraphicFramePr>
          <p:xfrm>
            <a:off x="1186" y="2832"/>
            <a:ext cx="279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03040" imgH="215640" progId="Equation.3">
                    <p:embed/>
                  </p:oleObj>
                </mc:Choice>
                <mc:Fallback>
                  <p:oleObj name="公式" r:id="rId5" imgW="203040" imgH="215640" progId="Equation.3">
                    <p:embed/>
                    <p:pic>
                      <p:nvPicPr>
                        <p:cNvPr id="66666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2832"/>
                          <a:ext cx="279" cy="27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20B73-0BA0-4DCC-8A38-CFC8BDB21B5D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667651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卡诺热机的效率</a:t>
            </a:r>
          </a:p>
        </p:txBody>
      </p:sp>
      <p:sp>
        <p:nvSpPr>
          <p:cNvPr id="667652" name="Rectangle 4"/>
          <p:cNvSpPr>
            <a:spLocks noChangeArrowheads="1"/>
          </p:cNvSpPr>
          <p:nvPr/>
        </p:nvSpPr>
        <p:spPr bwMode="auto">
          <a:xfrm>
            <a:off x="565150" y="1757363"/>
            <a:ext cx="2160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i="1"/>
              <a:t>AB</a:t>
            </a:r>
            <a:r>
              <a:rPr kumimoji="1" lang="zh-CN" altLang="en-US" sz="2400"/>
              <a:t>过程：</a:t>
            </a:r>
          </a:p>
        </p:txBody>
      </p:sp>
      <p:graphicFrame>
        <p:nvGraphicFramePr>
          <p:cNvPr id="667653" name="Object 5"/>
          <p:cNvGraphicFramePr>
            <a:graphicFrameLocks noChangeAspect="1"/>
          </p:cNvGraphicFramePr>
          <p:nvPr/>
        </p:nvGraphicFramePr>
        <p:xfrm>
          <a:off x="1295400" y="2362200"/>
          <a:ext cx="2233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17440" imgH="431640" progId="Equation.3">
                  <p:embed/>
                </p:oleObj>
              </mc:Choice>
              <mc:Fallback>
                <p:oleObj name="公式" r:id="rId2" imgW="1117440" imgH="431640" progId="Equation.3">
                  <p:embed/>
                  <p:pic>
                    <p:nvPicPr>
                      <p:cNvPr id="66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362200"/>
                        <a:ext cx="22336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4" name="Rectangle 6"/>
          <p:cNvSpPr>
            <a:spLocks noChangeArrowheads="1"/>
          </p:cNvSpPr>
          <p:nvPr/>
        </p:nvSpPr>
        <p:spPr bwMode="auto">
          <a:xfrm>
            <a:off x="565150" y="3535363"/>
            <a:ext cx="215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i="1"/>
              <a:t>CD</a:t>
            </a:r>
            <a:r>
              <a:rPr kumimoji="1" lang="zh-CN" altLang="en-US" sz="2400"/>
              <a:t>过程：</a:t>
            </a:r>
          </a:p>
        </p:txBody>
      </p:sp>
      <p:graphicFrame>
        <p:nvGraphicFramePr>
          <p:cNvPr id="667655" name="Object 7"/>
          <p:cNvGraphicFramePr>
            <a:graphicFrameLocks noChangeAspect="1"/>
          </p:cNvGraphicFramePr>
          <p:nvPr/>
        </p:nvGraphicFramePr>
        <p:xfrm>
          <a:off x="1295400" y="4038600"/>
          <a:ext cx="2286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43000" imgH="431640" progId="Equation.3">
                  <p:embed/>
                </p:oleObj>
              </mc:Choice>
              <mc:Fallback>
                <p:oleObj name="公式" r:id="rId4" imgW="1143000" imgH="431640" progId="Equation.3">
                  <p:embed/>
                  <p:pic>
                    <p:nvPicPr>
                      <p:cNvPr id="6676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038600"/>
                        <a:ext cx="2286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56" name="Rectangle 8"/>
          <p:cNvSpPr>
            <a:spLocks noChangeArrowheads="1"/>
          </p:cNvSpPr>
          <p:nvPr/>
        </p:nvSpPr>
        <p:spPr bwMode="auto">
          <a:xfrm>
            <a:off x="565150" y="5213350"/>
            <a:ext cx="3168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i="1" dirty="0"/>
              <a:t>BC</a:t>
            </a:r>
            <a:r>
              <a:rPr kumimoji="1" lang="zh-CN" altLang="en-US" sz="2400" dirty="0"/>
              <a:t>和</a:t>
            </a:r>
            <a:r>
              <a:rPr kumimoji="1" lang="en-US" altLang="zh-CN" sz="2400" i="1" dirty="0"/>
              <a:t>DA</a:t>
            </a:r>
            <a:r>
              <a:rPr kumimoji="1" lang="zh-CN" altLang="en-US" sz="2400" dirty="0"/>
              <a:t>过程：</a:t>
            </a:r>
          </a:p>
        </p:txBody>
      </p:sp>
      <p:graphicFrame>
        <p:nvGraphicFramePr>
          <p:cNvPr id="667657" name="Object 9"/>
          <p:cNvGraphicFramePr>
            <a:graphicFrameLocks noChangeAspect="1"/>
          </p:cNvGraphicFramePr>
          <p:nvPr/>
        </p:nvGraphicFramePr>
        <p:xfrm>
          <a:off x="1295400" y="5867400"/>
          <a:ext cx="762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80880" imgH="203040" progId="Equation.3">
                  <p:embed/>
                </p:oleObj>
              </mc:Choice>
              <mc:Fallback>
                <p:oleObj name="公式" r:id="rId6" imgW="380880" imgH="203040" progId="Equation.3">
                  <p:embed/>
                  <p:pic>
                    <p:nvPicPr>
                      <p:cNvPr id="6676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867400"/>
                        <a:ext cx="762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7684" name="Group 36"/>
          <p:cNvGrpSpPr>
            <a:grpSpLocks/>
          </p:cNvGrpSpPr>
          <p:nvPr/>
        </p:nvGrpSpPr>
        <p:grpSpPr bwMode="auto">
          <a:xfrm>
            <a:off x="3810000" y="1981200"/>
            <a:ext cx="5068888" cy="4108450"/>
            <a:chOff x="654" y="1069"/>
            <a:chExt cx="3193" cy="2588"/>
          </a:xfrm>
        </p:grpSpPr>
        <p:sp>
          <p:nvSpPr>
            <p:cNvPr id="667685" name="Arc 37"/>
            <p:cNvSpPr>
              <a:spLocks/>
            </p:cNvSpPr>
            <p:nvPr/>
          </p:nvSpPr>
          <p:spPr bwMode="auto">
            <a:xfrm flipH="1" flipV="1">
              <a:off x="2273" y="2247"/>
              <a:ext cx="426" cy="724"/>
            </a:xfrm>
            <a:custGeom>
              <a:avLst/>
              <a:gdLst>
                <a:gd name="G0" fmla="+- 0 0 0"/>
                <a:gd name="G1" fmla="+- 19042 0 0"/>
                <a:gd name="G2" fmla="+- 21600 0 0"/>
                <a:gd name="T0" fmla="*/ 10196 w 21544"/>
                <a:gd name="T1" fmla="*/ 0 h 19042"/>
                <a:gd name="T2" fmla="*/ 21544 w 21544"/>
                <a:gd name="T3" fmla="*/ 17494 h 19042"/>
                <a:gd name="T4" fmla="*/ 0 w 21544"/>
                <a:gd name="T5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9042" fill="none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</a:path>
                <a:path w="21544" h="19042" stroke="0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686" name="Line 38"/>
            <p:cNvSpPr>
              <a:spLocks noChangeShapeType="1"/>
            </p:cNvSpPr>
            <p:nvPr/>
          </p:nvSpPr>
          <p:spPr bwMode="auto">
            <a:xfrm>
              <a:off x="853" y="3401"/>
              <a:ext cx="243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687" name="Line 39"/>
            <p:cNvSpPr>
              <a:spLocks noChangeShapeType="1"/>
            </p:cNvSpPr>
            <p:nvPr/>
          </p:nvSpPr>
          <p:spPr bwMode="auto">
            <a:xfrm flipV="1">
              <a:off x="853" y="1307"/>
              <a:ext cx="3" cy="20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688" name="Rectangle 40"/>
            <p:cNvSpPr>
              <a:spLocks noChangeArrowheads="1"/>
            </p:cNvSpPr>
            <p:nvPr/>
          </p:nvSpPr>
          <p:spPr bwMode="auto">
            <a:xfrm>
              <a:off x="2435" y="2992"/>
              <a:ext cx="1107" cy="4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C(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7689" name="Rectangle 41"/>
            <p:cNvSpPr>
              <a:spLocks noChangeArrowheads="1"/>
            </p:cNvSpPr>
            <p:nvPr/>
          </p:nvSpPr>
          <p:spPr bwMode="auto">
            <a:xfrm>
              <a:off x="2269" y="2094"/>
              <a:ext cx="1323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B(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7690" name="Rectangle 42"/>
            <p:cNvSpPr>
              <a:spLocks noChangeArrowheads="1"/>
            </p:cNvSpPr>
            <p:nvPr/>
          </p:nvSpPr>
          <p:spPr bwMode="auto">
            <a:xfrm>
              <a:off x="1088" y="1433"/>
              <a:ext cx="1107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A(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7691" name="Rectangle 43"/>
            <p:cNvSpPr>
              <a:spLocks noChangeArrowheads="1"/>
            </p:cNvSpPr>
            <p:nvPr/>
          </p:nvSpPr>
          <p:spPr bwMode="auto">
            <a:xfrm>
              <a:off x="1203" y="2328"/>
              <a:ext cx="1264" cy="3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 D(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7692" name="Rectangle 44"/>
            <p:cNvSpPr>
              <a:spLocks noChangeArrowheads="1"/>
            </p:cNvSpPr>
            <p:nvPr/>
          </p:nvSpPr>
          <p:spPr bwMode="auto">
            <a:xfrm>
              <a:off x="654" y="3363"/>
              <a:ext cx="3193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O                                           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 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7693" name="Rectangle 45"/>
            <p:cNvSpPr>
              <a:spLocks noChangeArrowheads="1"/>
            </p:cNvSpPr>
            <p:nvPr/>
          </p:nvSpPr>
          <p:spPr bwMode="auto">
            <a:xfrm>
              <a:off x="851" y="1069"/>
              <a:ext cx="475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7694" name="Line 46"/>
            <p:cNvSpPr>
              <a:spLocks noChangeShapeType="1"/>
            </p:cNvSpPr>
            <p:nvPr/>
          </p:nvSpPr>
          <p:spPr bwMode="auto">
            <a:xfrm rot="143156" flipH="1" flipV="1">
              <a:off x="1660" y="2188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7695" name="Line 47"/>
            <p:cNvSpPr>
              <a:spLocks noChangeShapeType="1"/>
            </p:cNvSpPr>
            <p:nvPr/>
          </p:nvSpPr>
          <p:spPr bwMode="auto">
            <a:xfrm rot="5543156" flipH="1">
              <a:off x="2266" y="2641"/>
              <a:ext cx="125" cy="3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7696" name="Line 48"/>
            <p:cNvSpPr>
              <a:spLocks noChangeShapeType="1"/>
            </p:cNvSpPr>
            <p:nvPr/>
          </p:nvSpPr>
          <p:spPr bwMode="auto">
            <a:xfrm rot="16056844" flipV="1">
              <a:off x="1085" y="2085"/>
              <a:ext cx="107" cy="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none" w="sm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7697" name="Arc 49"/>
            <p:cNvSpPr>
              <a:spLocks/>
            </p:cNvSpPr>
            <p:nvPr/>
          </p:nvSpPr>
          <p:spPr bwMode="auto">
            <a:xfrm flipH="1" flipV="1">
              <a:off x="1221" y="2143"/>
              <a:ext cx="1263" cy="83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698" name="Arc 50"/>
            <p:cNvSpPr>
              <a:spLocks/>
            </p:cNvSpPr>
            <p:nvPr/>
          </p:nvSpPr>
          <p:spPr bwMode="auto">
            <a:xfrm flipH="1" flipV="1">
              <a:off x="1117" y="1408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699" name="Arc 51"/>
            <p:cNvSpPr>
              <a:spLocks/>
            </p:cNvSpPr>
            <p:nvPr/>
          </p:nvSpPr>
          <p:spPr bwMode="auto">
            <a:xfrm flipH="1" flipV="1">
              <a:off x="1117" y="1723"/>
              <a:ext cx="209" cy="695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7700" name="Line 52"/>
            <p:cNvSpPr>
              <a:spLocks noChangeShapeType="1"/>
            </p:cNvSpPr>
            <p:nvPr/>
          </p:nvSpPr>
          <p:spPr bwMode="auto">
            <a:xfrm rot="972472" flipH="1" flipV="1">
              <a:off x="1585" y="2781"/>
              <a:ext cx="79" cy="2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7701" name="AutoShape 53" descr="60%"/>
            <p:cNvSpPr>
              <a:spLocks noChangeArrowheads="1"/>
            </p:cNvSpPr>
            <p:nvPr/>
          </p:nvSpPr>
          <p:spPr bwMode="auto">
            <a:xfrm>
              <a:off x="1757" y="1915"/>
              <a:ext cx="211" cy="420"/>
            </a:xfrm>
            <a:prstGeom prst="downArrow">
              <a:avLst>
                <a:gd name="adj1" fmla="val 50000"/>
                <a:gd name="adj2" fmla="val 49763"/>
              </a:avLst>
            </a:prstGeom>
            <a:pattFill prst="pct60">
              <a:fgClr>
                <a:srgbClr val="FF5050"/>
              </a:fgClr>
              <a:bgClr>
                <a:srgbClr val="FFFFFF"/>
              </a:bgClr>
            </a:patt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CN" altLang="zh-CN" sz="2400">
                <a:latin typeface="Arial" charset="0"/>
              </a:endParaRPr>
            </a:p>
          </p:txBody>
        </p:sp>
        <p:sp>
          <p:nvSpPr>
            <p:cNvPr id="667702" name="AutoShape 54" descr="60%"/>
            <p:cNvSpPr>
              <a:spLocks noChangeArrowheads="1"/>
            </p:cNvSpPr>
            <p:nvPr/>
          </p:nvSpPr>
          <p:spPr bwMode="auto">
            <a:xfrm>
              <a:off x="1748" y="2772"/>
              <a:ext cx="210" cy="419"/>
            </a:xfrm>
            <a:prstGeom prst="downArrow">
              <a:avLst>
                <a:gd name="adj1" fmla="val 50000"/>
                <a:gd name="adj2" fmla="val 49881"/>
              </a:avLst>
            </a:prstGeom>
            <a:pattFill prst="pct60">
              <a:fgClr>
                <a:srgbClr val="008080"/>
              </a:fgClr>
              <a:bgClr>
                <a:schemeClr val="bg1"/>
              </a:bgClr>
            </a:patt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67703" name="Text Box 55"/>
            <p:cNvSpPr txBox="1">
              <a:spLocks noChangeArrowheads="1"/>
            </p:cNvSpPr>
            <p:nvPr/>
          </p:nvSpPr>
          <p:spPr bwMode="auto">
            <a:xfrm>
              <a:off x="1814" y="1655"/>
              <a:ext cx="7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1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667704" name="Text Box 56"/>
            <p:cNvSpPr txBox="1">
              <a:spLocks noChangeArrowheads="1"/>
            </p:cNvSpPr>
            <p:nvPr/>
          </p:nvSpPr>
          <p:spPr bwMode="auto">
            <a:xfrm>
              <a:off x="1484" y="2982"/>
              <a:ext cx="73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808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008080"/>
                  </a:solidFill>
                </a:rPr>
                <a:t>2</a:t>
              </a:r>
              <a:endParaRPr kumimoji="1" lang="en-US" altLang="zh-CN" sz="2400">
                <a:solidFill>
                  <a:srgbClr val="00808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6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66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66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2" grpId="0" autoUpdateAnimBg="0"/>
      <p:bldP spid="667654" grpId="0" autoUpdateAnimBg="0"/>
      <p:bldP spid="66765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78257-2ADB-45C7-ADCE-9E777C1CA21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501650" y="1219200"/>
            <a:ext cx="2393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卡诺热机的效率 </a:t>
            </a:r>
          </a:p>
        </p:txBody>
      </p:sp>
      <p:graphicFrame>
        <p:nvGraphicFramePr>
          <p:cNvPr id="668676" name="Object 4"/>
          <p:cNvGraphicFramePr>
            <a:graphicFrameLocks noChangeAspect="1"/>
          </p:cNvGraphicFramePr>
          <p:nvPr/>
        </p:nvGraphicFramePr>
        <p:xfrm>
          <a:off x="609600" y="1752600"/>
          <a:ext cx="1954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77760" imgH="431640" progId="Equation.3">
                  <p:embed/>
                </p:oleObj>
              </mc:Choice>
              <mc:Fallback>
                <p:oleObj name="公式" r:id="rId2" imgW="977760" imgH="431640" progId="Equation.3">
                  <p:embed/>
                  <p:pic>
                    <p:nvPicPr>
                      <p:cNvPr id="66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9542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000000"/>
                                </a:gs>
                                <a:gs pos="20000">
                                  <a:srgbClr val="000040"/>
                                </a:gs>
                                <a:gs pos="50000">
                                  <a:srgbClr val="400040"/>
                                </a:gs>
                                <a:gs pos="75000">
                                  <a:srgbClr val="8F0040"/>
                                </a:gs>
                                <a:gs pos="89999">
                                  <a:srgbClr val="F27300"/>
                                </a:gs>
                                <a:gs pos="100000">
                                  <a:srgbClr val="FFBF00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76200" cmpd="tri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/>
          <p:cNvGraphicFramePr>
            <a:graphicFrameLocks noChangeAspect="1"/>
          </p:cNvGraphicFramePr>
          <p:nvPr/>
        </p:nvGraphicFramePr>
        <p:xfrm>
          <a:off x="609600" y="2882900"/>
          <a:ext cx="2487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44520" imgH="431640" progId="Equation.3">
                  <p:embed/>
                </p:oleObj>
              </mc:Choice>
              <mc:Fallback>
                <p:oleObj name="公式" r:id="rId4" imgW="1244520" imgH="431640" progId="Equation.3">
                  <p:embed/>
                  <p:pic>
                    <p:nvPicPr>
                      <p:cNvPr id="66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82900"/>
                        <a:ext cx="24876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/>
          <p:cNvGraphicFramePr>
            <a:graphicFrameLocks noChangeAspect="1"/>
          </p:cNvGraphicFramePr>
          <p:nvPr/>
        </p:nvGraphicFramePr>
        <p:xfrm>
          <a:off x="762000" y="4013200"/>
          <a:ext cx="2335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68200" imgH="241200" progId="Equation.3">
                  <p:embed/>
                </p:oleObj>
              </mc:Choice>
              <mc:Fallback>
                <p:oleObj name="公式" r:id="rId6" imgW="1168200" imgH="241200" progId="Equation.3">
                  <p:embed/>
                  <p:pic>
                    <p:nvPicPr>
                      <p:cNvPr id="66867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13200"/>
                        <a:ext cx="23352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/>
          <p:cNvGraphicFramePr>
            <a:graphicFrameLocks noChangeAspect="1"/>
          </p:cNvGraphicFramePr>
          <p:nvPr/>
        </p:nvGraphicFramePr>
        <p:xfrm>
          <a:off x="1219200" y="4762500"/>
          <a:ext cx="185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27000" imgH="228600" progId="Equation.3">
                  <p:embed/>
                </p:oleObj>
              </mc:Choice>
              <mc:Fallback>
                <p:oleObj name="公式" r:id="rId8" imgW="927000" imgH="228600" progId="Equation.3">
                  <p:embed/>
                  <p:pic>
                    <p:nvPicPr>
                      <p:cNvPr id="6686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62500"/>
                        <a:ext cx="1854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0" name="Object 8"/>
          <p:cNvGraphicFramePr>
            <a:graphicFrameLocks noChangeAspect="1"/>
          </p:cNvGraphicFramePr>
          <p:nvPr/>
        </p:nvGraphicFramePr>
        <p:xfrm>
          <a:off x="838200" y="5486400"/>
          <a:ext cx="15986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799920" imgH="431640" progId="Equation.3">
                  <p:embed/>
                </p:oleObj>
              </mc:Choice>
              <mc:Fallback>
                <p:oleObj name="公式" r:id="rId10" imgW="799920" imgH="431640" progId="Equation.3">
                  <p:embed/>
                  <p:pic>
                    <p:nvPicPr>
                      <p:cNvPr id="66868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86400"/>
                        <a:ext cx="1598613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04" name="Text Box 32"/>
          <p:cNvSpPr txBox="1">
            <a:spLocks noChangeArrowheads="1"/>
          </p:cNvSpPr>
          <p:nvPr/>
        </p:nvSpPr>
        <p:spPr bwMode="auto">
          <a:xfrm>
            <a:off x="3124200" y="5665787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卡诺循环效率：</a:t>
            </a:r>
          </a:p>
        </p:txBody>
      </p:sp>
      <p:graphicFrame>
        <p:nvGraphicFramePr>
          <p:cNvPr id="668705" name="Object 33"/>
          <p:cNvGraphicFramePr>
            <a:graphicFrameLocks noChangeAspect="1"/>
          </p:cNvGraphicFramePr>
          <p:nvPr/>
        </p:nvGraphicFramePr>
        <p:xfrm>
          <a:off x="5562600" y="5464175"/>
          <a:ext cx="12430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22080" imgH="431640" progId="Equation.3">
                  <p:embed/>
                </p:oleObj>
              </mc:Choice>
              <mc:Fallback>
                <p:oleObj name="公式" r:id="rId12" imgW="622080" imgH="431640" progId="Equation.3">
                  <p:embed/>
                  <p:pic>
                    <p:nvPicPr>
                      <p:cNvPr id="66870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464175"/>
                        <a:ext cx="1243013" cy="860425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8706" name="Group 34"/>
          <p:cNvGrpSpPr>
            <a:grpSpLocks/>
          </p:cNvGrpSpPr>
          <p:nvPr/>
        </p:nvGrpSpPr>
        <p:grpSpPr bwMode="auto">
          <a:xfrm>
            <a:off x="3810000" y="1447800"/>
            <a:ext cx="5068888" cy="4108450"/>
            <a:chOff x="654" y="1069"/>
            <a:chExt cx="3193" cy="2588"/>
          </a:xfrm>
        </p:grpSpPr>
        <p:sp>
          <p:nvSpPr>
            <p:cNvPr id="668707" name="Arc 35"/>
            <p:cNvSpPr>
              <a:spLocks/>
            </p:cNvSpPr>
            <p:nvPr/>
          </p:nvSpPr>
          <p:spPr bwMode="auto">
            <a:xfrm flipH="1" flipV="1">
              <a:off x="2273" y="2247"/>
              <a:ext cx="426" cy="724"/>
            </a:xfrm>
            <a:custGeom>
              <a:avLst/>
              <a:gdLst>
                <a:gd name="G0" fmla="+- 0 0 0"/>
                <a:gd name="G1" fmla="+- 19042 0 0"/>
                <a:gd name="G2" fmla="+- 21600 0 0"/>
                <a:gd name="T0" fmla="*/ 10196 w 21544"/>
                <a:gd name="T1" fmla="*/ 0 h 19042"/>
                <a:gd name="T2" fmla="*/ 21544 w 21544"/>
                <a:gd name="T3" fmla="*/ 17494 h 19042"/>
                <a:gd name="T4" fmla="*/ 0 w 21544"/>
                <a:gd name="T5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9042" fill="none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</a:path>
                <a:path w="21544" h="19042" stroke="0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08" name="Line 36"/>
            <p:cNvSpPr>
              <a:spLocks noChangeShapeType="1"/>
            </p:cNvSpPr>
            <p:nvPr/>
          </p:nvSpPr>
          <p:spPr bwMode="auto">
            <a:xfrm>
              <a:off x="853" y="3401"/>
              <a:ext cx="243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09" name="Line 37"/>
            <p:cNvSpPr>
              <a:spLocks noChangeShapeType="1"/>
            </p:cNvSpPr>
            <p:nvPr/>
          </p:nvSpPr>
          <p:spPr bwMode="auto">
            <a:xfrm flipV="1">
              <a:off x="853" y="1307"/>
              <a:ext cx="3" cy="20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10" name="Rectangle 38"/>
            <p:cNvSpPr>
              <a:spLocks noChangeArrowheads="1"/>
            </p:cNvSpPr>
            <p:nvPr/>
          </p:nvSpPr>
          <p:spPr bwMode="auto">
            <a:xfrm>
              <a:off x="2435" y="2992"/>
              <a:ext cx="1107" cy="4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C(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8711" name="Rectangle 39"/>
            <p:cNvSpPr>
              <a:spLocks noChangeArrowheads="1"/>
            </p:cNvSpPr>
            <p:nvPr/>
          </p:nvSpPr>
          <p:spPr bwMode="auto">
            <a:xfrm>
              <a:off x="2269" y="2094"/>
              <a:ext cx="1323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B(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8712" name="Rectangle 40"/>
            <p:cNvSpPr>
              <a:spLocks noChangeArrowheads="1"/>
            </p:cNvSpPr>
            <p:nvPr/>
          </p:nvSpPr>
          <p:spPr bwMode="auto">
            <a:xfrm>
              <a:off x="1088" y="1433"/>
              <a:ext cx="1107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A(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68713" name="Rectangle 41"/>
            <p:cNvSpPr>
              <a:spLocks noChangeArrowheads="1"/>
            </p:cNvSpPr>
            <p:nvPr/>
          </p:nvSpPr>
          <p:spPr bwMode="auto">
            <a:xfrm>
              <a:off x="1203" y="2328"/>
              <a:ext cx="1264" cy="3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 D(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68714" name="Rectangle 42"/>
            <p:cNvSpPr>
              <a:spLocks noChangeArrowheads="1"/>
            </p:cNvSpPr>
            <p:nvPr/>
          </p:nvSpPr>
          <p:spPr bwMode="auto">
            <a:xfrm>
              <a:off x="654" y="3363"/>
              <a:ext cx="3193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O                                           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 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8715" name="Rectangle 43"/>
            <p:cNvSpPr>
              <a:spLocks noChangeArrowheads="1"/>
            </p:cNvSpPr>
            <p:nvPr/>
          </p:nvSpPr>
          <p:spPr bwMode="auto">
            <a:xfrm>
              <a:off x="851" y="1069"/>
              <a:ext cx="475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68716" name="Line 44"/>
            <p:cNvSpPr>
              <a:spLocks noChangeShapeType="1"/>
            </p:cNvSpPr>
            <p:nvPr/>
          </p:nvSpPr>
          <p:spPr bwMode="auto">
            <a:xfrm rot="143156" flipH="1" flipV="1">
              <a:off x="1660" y="2188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717" name="Line 45"/>
            <p:cNvSpPr>
              <a:spLocks noChangeShapeType="1"/>
            </p:cNvSpPr>
            <p:nvPr/>
          </p:nvSpPr>
          <p:spPr bwMode="auto">
            <a:xfrm rot="5543156" flipH="1">
              <a:off x="2266" y="2641"/>
              <a:ext cx="125" cy="3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718" name="Line 46"/>
            <p:cNvSpPr>
              <a:spLocks noChangeShapeType="1"/>
            </p:cNvSpPr>
            <p:nvPr/>
          </p:nvSpPr>
          <p:spPr bwMode="auto">
            <a:xfrm rot="16056844" flipV="1">
              <a:off x="1085" y="2085"/>
              <a:ext cx="107" cy="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none" w="sm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719" name="Arc 47"/>
            <p:cNvSpPr>
              <a:spLocks/>
            </p:cNvSpPr>
            <p:nvPr/>
          </p:nvSpPr>
          <p:spPr bwMode="auto">
            <a:xfrm flipH="1" flipV="1">
              <a:off x="1221" y="2143"/>
              <a:ext cx="1263" cy="83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20" name="Arc 48"/>
            <p:cNvSpPr>
              <a:spLocks/>
            </p:cNvSpPr>
            <p:nvPr/>
          </p:nvSpPr>
          <p:spPr bwMode="auto">
            <a:xfrm flipH="1" flipV="1">
              <a:off x="1117" y="1408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21" name="Arc 49"/>
            <p:cNvSpPr>
              <a:spLocks/>
            </p:cNvSpPr>
            <p:nvPr/>
          </p:nvSpPr>
          <p:spPr bwMode="auto">
            <a:xfrm flipH="1" flipV="1">
              <a:off x="1117" y="1723"/>
              <a:ext cx="209" cy="695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8722" name="Line 50"/>
            <p:cNvSpPr>
              <a:spLocks noChangeShapeType="1"/>
            </p:cNvSpPr>
            <p:nvPr/>
          </p:nvSpPr>
          <p:spPr bwMode="auto">
            <a:xfrm rot="972472" flipH="1" flipV="1">
              <a:off x="1585" y="2781"/>
              <a:ext cx="79" cy="2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8723" name="AutoShape 51" descr="60%"/>
            <p:cNvSpPr>
              <a:spLocks noChangeArrowheads="1"/>
            </p:cNvSpPr>
            <p:nvPr/>
          </p:nvSpPr>
          <p:spPr bwMode="auto">
            <a:xfrm>
              <a:off x="1757" y="1915"/>
              <a:ext cx="211" cy="420"/>
            </a:xfrm>
            <a:prstGeom prst="downArrow">
              <a:avLst>
                <a:gd name="adj1" fmla="val 50000"/>
                <a:gd name="adj2" fmla="val 49763"/>
              </a:avLst>
            </a:prstGeom>
            <a:pattFill prst="pct60">
              <a:fgClr>
                <a:srgbClr val="FF5050"/>
              </a:fgClr>
              <a:bgClr>
                <a:srgbClr val="FFFFFF"/>
              </a:bgClr>
            </a:patt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zh-CN" altLang="zh-CN" sz="2400">
                <a:latin typeface="Arial" charset="0"/>
              </a:endParaRPr>
            </a:p>
          </p:txBody>
        </p:sp>
        <p:sp>
          <p:nvSpPr>
            <p:cNvPr id="668724" name="AutoShape 52" descr="60%"/>
            <p:cNvSpPr>
              <a:spLocks noChangeArrowheads="1"/>
            </p:cNvSpPr>
            <p:nvPr/>
          </p:nvSpPr>
          <p:spPr bwMode="auto">
            <a:xfrm>
              <a:off x="1748" y="2772"/>
              <a:ext cx="210" cy="419"/>
            </a:xfrm>
            <a:prstGeom prst="downArrow">
              <a:avLst>
                <a:gd name="adj1" fmla="val 50000"/>
                <a:gd name="adj2" fmla="val 49881"/>
              </a:avLst>
            </a:prstGeom>
            <a:pattFill prst="pct60">
              <a:fgClr>
                <a:srgbClr val="008080"/>
              </a:fgClr>
              <a:bgClr>
                <a:schemeClr val="bg1"/>
              </a:bgClr>
            </a:patt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68725" name="Text Box 53"/>
            <p:cNvSpPr txBox="1">
              <a:spLocks noChangeArrowheads="1"/>
            </p:cNvSpPr>
            <p:nvPr/>
          </p:nvSpPr>
          <p:spPr bwMode="auto">
            <a:xfrm>
              <a:off x="1814" y="1655"/>
              <a:ext cx="7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1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668726" name="Text Box 54"/>
            <p:cNvSpPr txBox="1">
              <a:spLocks noChangeArrowheads="1"/>
            </p:cNvSpPr>
            <p:nvPr/>
          </p:nvSpPr>
          <p:spPr bwMode="auto">
            <a:xfrm>
              <a:off x="1484" y="2982"/>
              <a:ext cx="73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808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008080"/>
                  </a:solidFill>
                </a:rPr>
                <a:t>2</a:t>
              </a:r>
              <a:endParaRPr kumimoji="1" lang="en-US" altLang="zh-CN" sz="2400">
                <a:solidFill>
                  <a:srgbClr val="00808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6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6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6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8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8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66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70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9B86E-AA8B-46CF-87F3-34E6830EEB7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501650" y="1219200"/>
            <a:ext cx="2317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卡诺热机的效率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1066800" y="19812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卡诺循环效率：</a:t>
            </a:r>
          </a:p>
        </p:txBody>
      </p:sp>
      <p:graphicFrame>
        <p:nvGraphicFramePr>
          <p:cNvPr id="669701" name="Object 5"/>
          <p:cNvGraphicFramePr>
            <a:graphicFrameLocks noChangeAspect="1"/>
          </p:cNvGraphicFramePr>
          <p:nvPr/>
        </p:nvGraphicFramePr>
        <p:xfrm>
          <a:off x="4114800" y="1828800"/>
          <a:ext cx="12430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22080" imgH="431640" progId="Equation.3">
                  <p:embed/>
                </p:oleObj>
              </mc:Choice>
              <mc:Fallback>
                <p:oleObj name="公式" r:id="rId2" imgW="622080" imgH="431640" progId="Equation.3">
                  <p:embed/>
                  <p:pic>
                    <p:nvPicPr>
                      <p:cNvPr id="66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828800"/>
                        <a:ext cx="1243013" cy="860425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702" name="Text Box 6"/>
          <p:cNvSpPr txBox="1">
            <a:spLocks noChangeArrowheads="1"/>
          </p:cNvSpPr>
          <p:nvPr/>
        </p:nvSpPr>
        <p:spPr bwMode="auto">
          <a:xfrm>
            <a:off x="914400" y="2819400"/>
            <a:ext cx="5715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/>
              <a:t>结论：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/>
              <a:t>1</a:t>
            </a:r>
            <a:r>
              <a:rPr kumimoji="1" lang="zh-CN" altLang="en-US" sz="2400"/>
              <a:t>）</a:t>
            </a:r>
            <a:r>
              <a:rPr kumimoji="1" lang="zh-CN" altLang="en-US" sz="2400" i="1">
                <a:sym typeface="Symbol" pitchFamily="18" charset="2"/>
              </a:rPr>
              <a:t></a:t>
            </a:r>
            <a:r>
              <a:rPr kumimoji="1" lang="zh-CN" altLang="en-US" sz="2400"/>
              <a:t>只与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1</a:t>
            </a:r>
            <a:r>
              <a:rPr kumimoji="1" lang="zh-CN" altLang="en-US" sz="2400"/>
              <a:t>和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2</a:t>
            </a:r>
            <a:r>
              <a:rPr kumimoji="1" lang="zh-CN" altLang="en-US" sz="2400"/>
              <a:t>有关，而与工质无关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sz="2400"/>
              <a:t>2</a:t>
            </a:r>
            <a:r>
              <a:rPr kumimoji="1" lang="zh-CN" altLang="en-US" sz="2400"/>
              <a:t>）</a:t>
            </a:r>
            <a:r>
              <a:rPr kumimoji="1" lang="zh-CN" altLang="en-US" sz="2400" i="1">
                <a:sym typeface="Symbol" pitchFamily="18" charset="2"/>
              </a:rPr>
              <a:t></a:t>
            </a:r>
            <a:r>
              <a:rPr kumimoji="1" lang="en-US" altLang="zh-CN" sz="2400"/>
              <a:t>=1-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2</a:t>
            </a:r>
            <a:r>
              <a:rPr kumimoji="1" lang="en-US" altLang="zh-CN" sz="2400"/>
              <a:t>/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1</a:t>
            </a:r>
            <a:r>
              <a:rPr kumimoji="1" lang="en-US" altLang="zh-CN" sz="2400"/>
              <a:t>&lt;100%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79DCE-3B5A-4AAE-BBE3-F25D2B5EB80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卡诺制冷机</a:t>
            </a:r>
          </a:p>
        </p:txBody>
      </p:sp>
      <p:grpSp>
        <p:nvGrpSpPr>
          <p:cNvPr id="670725" name="Group 5"/>
          <p:cNvGrpSpPr>
            <a:grpSpLocks/>
          </p:cNvGrpSpPr>
          <p:nvPr/>
        </p:nvGrpSpPr>
        <p:grpSpPr bwMode="auto">
          <a:xfrm>
            <a:off x="3733800" y="1905000"/>
            <a:ext cx="5068888" cy="4108450"/>
            <a:chOff x="2635" y="1069"/>
            <a:chExt cx="3193" cy="2588"/>
          </a:xfrm>
        </p:grpSpPr>
        <p:sp>
          <p:nvSpPr>
            <p:cNvPr id="670726" name="Arc 6"/>
            <p:cNvSpPr>
              <a:spLocks/>
            </p:cNvSpPr>
            <p:nvPr/>
          </p:nvSpPr>
          <p:spPr bwMode="auto">
            <a:xfrm flipH="1" flipV="1">
              <a:off x="4254" y="2247"/>
              <a:ext cx="426" cy="724"/>
            </a:xfrm>
            <a:custGeom>
              <a:avLst/>
              <a:gdLst>
                <a:gd name="G0" fmla="+- 0 0 0"/>
                <a:gd name="G1" fmla="+- 19042 0 0"/>
                <a:gd name="G2" fmla="+- 21600 0 0"/>
                <a:gd name="T0" fmla="*/ 10196 w 21544"/>
                <a:gd name="T1" fmla="*/ 0 h 19042"/>
                <a:gd name="T2" fmla="*/ 21544 w 21544"/>
                <a:gd name="T3" fmla="*/ 17494 h 19042"/>
                <a:gd name="T4" fmla="*/ 0 w 21544"/>
                <a:gd name="T5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9042" fill="none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</a:path>
                <a:path w="21544" h="19042" stroke="0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27" name="Line 7"/>
            <p:cNvSpPr>
              <a:spLocks noChangeShapeType="1"/>
            </p:cNvSpPr>
            <p:nvPr/>
          </p:nvSpPr>
          <p:spPr bwMode="auto">
            <a:xfrm>
              <a:off x="2834" y="3401"/>
              <a:ext cx="243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28" name="Line 8"/>
            <p:cNvSpPr>
              <a:spLocks noChangeShapeType="1"/>
            </p:cNvSpPr>
            <p:nvPr/>
          </p:nvSpPr>
          <p:spPr bwMode="auto">
            <a:xfrm flipV="1">
              <a:off x="2834" y="1307"/>
              <a:ext cx="3" cy="20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29" name="Rectangle 9"/>
            <p:cNvSpPr>
              <a:spLocks noChangeArrowheads="1"/>
            </p:cNvSpPr>
            <p:nvPr/>
          </p:nvSpPr>
          <p:spPr bwMode="auto">
            <a:xfrm>
              <a:off x="4416" y="2992"/>
              <a:ext cx="1107" cy="41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C(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C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70730" name="Rectangle 10"/>
            <p:cNvSpPr>
              <a:spLocks noChangeArrowheads="1"/>
            </p:cNvSpPr>
            <p:nvPr/>
          </p:nvSpPr>
          <p:spPr bwMode="auto">
            <a:xfrm>
              <a:off x="4250" y="2094"/>
              <a:ext cx="1323" cy="29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B(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B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70731" name="Rectangle 11"/>
            <p:cNvSpPr>
              <a:spLocks noChangeArrowheads="1"/>
            </p:cNvSpPr>
            <p:nvPr/>
          </p:nvSpPr>
          <p:spPr bwMode="auto">
            <a:xfrm>
              <a:off x="3069" y="1433"/>
              <a:ext cx="1107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A(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A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 </a:t>
              </a:r>
            </a:p>
          </p:txBody>
        </p:sp>
        <p:sp>
          <p:nvSpPr>
            <p:cNvPr id="670732" name="Rectangle 12"/>
            <p:cNvSpPr>
              <a:spLocks noChangeArrowheads="1"/>
            </p:cNvSpPr>
            <p:nvPr/>
          </p:nvSpPr>
          <p:spPr bwMode="auto">
            <a:xfrm>
              <a:off x="3184" y="2328"/>
              <a:ext cx="1264" cy="31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 D(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,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70733" name="Rectangle 13"/>
            <p:cNvSpPr>
              <a:spLocks noChangeArrowheads="1"/>
            </p:cNvSpPr>
            <p:nvPr/>
          </p:nvSpPr>
          <p:spPr bwMode="auto">
            <a:xfrm>
              <a:off x="2635" y="3363"/>
              <a:ext cx="3193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O                                                  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V 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70734" name="Rectangle 14"/>
            <p:cNvSpPr>
              <a:spLocks noChangeArrowheads="1"/>
            </p:cNvSpPr>
            <p:nvPr/>
          </p:nvSpPr>
          <p:spPr bwMode="auto">
            <a:xfrm>
              <a:off x="2832" y="1069"/>
              <a:ext cx="475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670735" name="Line 15"/>
            <p:cNvSpPr>
              <a:spLocks noChangeShapeType="1"/>
            </p:cNvSpPr>
            <p:nvPr/>
          </p:nvSpPr>
          <p:spPr bwMode="auto">
            <a:xfrm rot="10943156" flipH="1" flipV="1">
              <a:off x="3641" y="2188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0736" name="Line 16"/>
            <p:cNvSpPr>
              <a:spLocks noChangeShapeType="1"/>
            </p:cNvSpPr>
            <p:nvPr/>
          </p:nvSpPr>
          <p:spPr bwMode="auto">
            <a:xfrm rot="16343156" flipH="1">
              <a:off x="4247" y="2641"/>
              <a:ext cx="125" cy="31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0737" name="Line 17"/>
            <p:cNvSpPr>
              <a:spLocks noChangeShapeType="1"/>
            </p:cNvSpPr>
            <p:nvPr/>
          </p:nvSpPr>
          <p:spPr bwMode="auto">
            <a:xfrm rot="5256844" flipV="1">
              <a:off x="3066" y="2085"/>
              <a:ext cx="107" cy="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none" w="sm" len="med"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0738" name="Arc 18"/>
            <p:cNvSpPr>
              <a:spLocks/>
            </p:cNvSpPr>
            <p:nvPr/>
          </p:nvSpPr>
          <p:spPr bwMode="auto">
            <a:xfrm flipH="1" flipV="1">
              <a:off x="3202" y="2143"/>
              <a:ext cx="1263" cy="83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00808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39" name="Arc 19"/>
            <p:cNvSpPr>
              <a:spLocks/>
            </p:cNvSpPr>
            <p:nvPr/>
          </p:nvSpPr>
          <p:spPr bwMode="auto">
            <a:xfrm flipH="1" flipV="1">
              <a:off x="3098" y="1408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40" name="Arc 20"/>
            <p:cNvSpPr>
              <a:spLocks/>
            </p:cNvSpPr>
            <p:nvPr/>
          </p:nvSpPr>
          <p:spPr bwMode="auto">
            <a:xfrm flipH="1" flipV="1">
              <a:off x="3098" y="1723"/>
              <a:ext cx="209" cy="695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0741" name="Line 21"/>
            <p:cNvSpPr>
              <a:spLocks noChangeShapeType="1"/>
            </p:cNvSpPr>
            <p:nvPr/>
          </p:nvSpPr>
          <p:spPr bwMode="auto">
            <a:xfrm rot="11772472" flipH="1" flipV="1">
              <a:off x="3566" y="2781"/>
              <a:ext cx="79" cy="26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0742" name="AutoShape 22" descr="60%"/>
            <p:cNvSpPr>
              <a:spLocks noChangeArrowheads="1"/>
            </p:cNvSpPr>
            <p:nvPr/>
          </p:nvSpPr>
          <p:spPr bwMode="auto">
            <a:xfrm flipV="1">
              <a:off x="3738" y="1915"/>
              <a:ext cx="211" cy="420"/>
            </a:xfrm>
            <a:prstGeom prst="downArrow">
              <a:avLst>
                <a:gd name="adj1" fmla="val 50000"/>
                <a:gd name="adj2" fmla="val 49763"/>
              </a:avLst>
            </a:prstGeom>
            <a:pattFill prst="pct60">
              <a:fgClr>
                <a:srgbClr val="FF5050"/>
              </a:fgClr>
              <a:bgClr>
                <a:srgbClr val="FFFFFF"/>
              </a:bgClr>
            </a:pattFill>
            <a:ln w="1905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zh-CN" altLang="zh-CN" sz="2400">
                <a:latin typeface="Arial" charset="0"/>
              </a:endParaRPr>
            </a:p>
          </p:txBody>
        </p:sp>
        <p:sp>
          <p:nvSpPr>
            <p:cNvPr id="670743" name="AutoShape 23" descr="60%"/>
            <p:cNvSpPr>
              <a:spLocks noChangeArrowheads="1"/>
            </p:cNvSpPr>
            <p:nvPr/>
          </p:nvSpPr>
          <p:spPr bwMode="auto">
            <a:xfrm flipV="1">
              <a:off x="3729" y="2772"/>
              <a:ext cx="210" cy="419"/>
            </a:xfrm>
            <a:prstGeom prst="downArrow">
              <a:avLst>
                <a:gd name="adj1" fmla="val 50000"/>
                <a:gd name="adj2" fmla="val 49881"/>
              </a:avLst>
            </a:prstGeom>
            <a:pattFill prst="pct60">
              <a:fgClr>
                <a:srgbClr val="008080"/>
              </a:fgClr>
              <a:bgClr>
                <a:schemeClr val="bg1"/>
              </a:bgClr>
            </a:pattFill>
            <a:ln w="19050">
              <a:solidFill>
                <a:srgbClr val="008080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670744" name="Text Box 24"/>
            <p:cNvSpPr txBox="1">
              <a:spLocks noChangeArrowheads="1"/>
            </p:cNvSpPr>
            <p:nvPr/>
          </p:nvSpPr>
          <p:spPr bwMode="auto">
            <a:xfrm>
              <a:off x="3795" y="1655"/>
              <a:ext cx="736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FF3300"/>
                  </a:solidFill>
                </a:rPr>
                <a:t>1</a:t>
              </a:r>
              <a:endParaRPr kumimoji="1" lang="en-US" altLang="zh-CN" sz="2400">
                <a:solidFill>
                  <a:srgbClr val="FF3300"/>
                </a:solidFill>
              </a:endParaRPr>
            </a:p>
          </p:txBody>
        </p:sp>
        <p:sp>
          <p:nvSpPr>
            <p:cNvPr id="670745" name="Text Box 25"/>
            <p:cNvSpPr txBox="1">
              <a:spLocks noChangeArrowheads="1"/>
            </p:cNvSpPr>
            <p:nvPr/>
          </p:nvSpPr>
          <p:spPr bwMode="auto">
            <a:xfrm>
              <a:off x="3465" y="2982"/>
              <a:ext cx="73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8080"/>
                  </a:solidFill>
                </a:rPr>
                <a:t>Q</a:t>
              </a:r>
              <a:r>
                <a:rPr kumimoji="1" lang="en-US" altLang="zh-CN" sz="2400" baseline="-25000">
                  <a:solidFill>
                    <a:srgbClr val="008080"/>
                  </a:solidFill>
                </a:rPr>
                <a:t>2</a:t>
              </a:r>
              <a:endParaRPr kumimoji="1" lang="en-US" altLang="zh-CN" sz="2400">
                <a:solidFill>
                  <a:srgbClr val="008080"/>
                </a:solidFill>
              </a:endParaRPr>
            </a:p>
          </p:txBody>
        </p:sp>
      </p:grpSp>
      <p:grpSp>
        <p:nvGrpSpPr>
          <p:cNvPr id="670746" name="Group 26"/>
          <p:cNvGrpSpPr>
            <a:grpSpLocks/>
          </p:cNvGrpSpPr>
          <p:nvPr/>
        </p:nvGrpSpPr>
        <p:grpSpPr bwMode="auto">
          <a:xfrm>
            <a:off x="381000" y="2057400"/>
            <a:ext cx="3160713" cy="4105275"/>
            <a:chOff x="240" y="1152"/>
            <a:chExt cx="1991" cy="2586"/>
          </a:xfrm>
        </p:grpSpPr>
        <p:pic>
          <p:nvPicPr>
            <p:cNvPr id="670747" name="Picture 27" descr="9-3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" y="1152"/>
              <a:ext cx="1991" cy="2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670748" name="Object 28"/>
            <p:cNvGraphicFramePr>
              <a:graphicFrameLocks noChangeAspect="1"/>
            </p:cNvGraphicFramePr>
            <p:nvPr/>
          </p:nvGraphicFramePr>
          <p:xfrm>
            <a:off x="912" y="1488"/>
            <a:ext cx="29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90440" imgH="215640" progId="Equation.3">
                    <p:embed/>
                  </p:oleObj>
                </mc:Choice>
                <mc:Fallback>
                  <p:oleObj name="公式" r:id="rId3" imgW="190440" imgH="215640" progId="Equation.3">
                    <p:embed/>
                    <p:pic>
                      <p:nvPicPr>
                        <p:cNvPr id="67074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88"/>
                          <a:ext cx="299" cy="33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0749" name="Object 29"/>
            <p:cNvGraphicFramePr>
              <a:graphicFrameLocks noChangeAspect="1"/>
            </p:cNvGraphicFramePr>
            <p:nvPr/>
          </p:nvGraphicFramePr>
          <p:xfrm>
            <a:off x="1008" y="2949"/>
            <a:ext cx="31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03040" imgH="215640" progId="Equation.3">
                    <p:embed/>
                  </p:oleObj>
                </mc:Choice>
                <mc:Fallback>
                  <p:oleObj name="公式" r:id="rId5" imgW="203040" imgH="215640" progId="Equation.3">
                    <p:embed/>
                    <p:pic>
                      <p:nvPicPr>
                        <p:cNvPr id="670749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949"/>
                          <a:ext cx="319" cy="33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C3AD-72B4-43BB-8B95-4FE33EA6109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501650" y="1219200"/>
            <a:ext cx="3308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卡诺制冷机的制冷系数 </a:t>
            </a:r>
          </a:p>
        </p:txBody>
      </p:sp>
      <p:graphicFrame>
        <p:nvGraphicFramePr>
          <p:cNvPr id="671748" name="Object 4"/>
          <p:cNvGraphicFramePr>
            <a:graphicFrameLocks noChangeAspect="1"/>
          </p:cNvGraphicFramePr>
          <p:nvPr/>
        </p:nvGraphicFramePr>
        <p:xfrm>
          <a:off x="2057400" y="1905000"/>
          <a:ext cx="25876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95280" imgH="431640" progId="Equation.3">
                  <p:embed/>
                </p:oleObj>
              </mc:Choice>
              <mc:Fallback>
                <p:oleObj name="公式" r:id="rId2" imgW="1295280" imgH="431640" progId="Equation.3">
                  <p:embed/>
                  <p:pic>
                    <p:nvPicPr>
                      <p:cNvPr id="6717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05000"/>
                        <a:ext cx="2587625" cy="85883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49" name="Text Box 5"/>
          <p:cNvSpPr txBox="1">
            <a:spLocks noChangeArrowheads="1"/>
          </p:cNvSpPr>
          <p:nvPr/>
        </p:nvSpPr>
        <p:spPr bwMode="auto">
          <a:xfrm>
            <a:off x="806450" y="3170238"/>
            <a:ext cx="2157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400"/>
              <a:t>结论：</a:t>
            </a:r>
          </a:p>
        </p:txBody>
      </p:sp>
      <p:grpSp>
        <p:nvGrpSpPr>
          <p:cNvPr id="671750" name="Group 6"/>
          <p:cNvGrpSpPr>
            <a:grpSpLocks/>
          </p:cNvGrpSpPr>
          <p:nvPr/>
        </p:nvGrpSpPr>
        <p:grpSpPr bwMode="auto">
          <a:xfrm>
            <a:off x="1447800" y="4572000"/>
            <a:ext cx="4024313" cy="1193800"/>
            <a:chOff x="1008" y="929"/>
            <a:chExt cx="2343" cy="675"/>
          </a:xfrm>
        </p:grpSpPr>
        <p:graphicFrame>
          <p:nvGraphicFramePr>
            <p:cNvPr id="671751" name="Object 7"/>
            <p:cNvGraphicFramePr>
              <a:graphicFrameLocks noChangeAspect="1"/>
            </p:cNvGraphicFramePr>
            <p:nvPr/>
          </p:nvGraphicFramePr>
          <p:xfrm>
            <a:off x="1401" y="929"/>
            <a:ext cx="195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257120" imgH="431640" progId="">
                    <p:embed/>
                  </p:oleObj>
                </mc:Choice>
                <mc:Fallback>
                  <p:oleObj name="Equation" r:id="rId4" imgW="1257120" imgH="431640" progId="">
                    <p:embed/>
                    <p:pic>
                      <p:nvPicPr>
                        <p:cNvPr id="67175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929"/>
                          <a:ext cx="1950" cy="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1752" name="Text Box 8"/>
            <p:cNvSpPr txBox="1">
              <a:spLocks noChangeArrowheads="1"/>
            </p:cNvSpPr>
            <p:nvPr/>
          </p:nvSpPr>
          <p:spPr bwMode="auto">
            <a:xfrm>
              <a:off x="1008" y="1104"/>
              <a:ext cx="115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/>
                <a:t> 2</a:t>
              </a:r>
              <a:r>
                <a:rPr kumimoji="1" lang="zh-CN" altLang="en-US" sz="2400"/>
                <a:t>）</a:t>
              </a:r>
            </a:p>
          </p:txBody>
        </p:sp>
      </p:grpSp>
      <p:sp>
        <p:nvSpPr>
          <p:cNvPr id="671753" name="Text Box 9"/>
          <p:cNvSpPr txBox="1">
            <a:spLocks noChangeArrowheads="1"/>
          </p:cNvSpPr>
          <p:nvPr/>
        </p:nvSpPr>
        <p:spPr bwMode="auto">
          <a:xfrm>
            <a:off x="1524000" y="3962400"/>
            <a:ext cx="678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/>
              <a:t>1</a:t>
            </a:r>
            <a:r>
              <a:rPr kumimoji="1" lang="zh-CN" altLang="en-US" sz="2400"/>
              <a:t>）</a:t>
            </a:r>
            <a:r>
              <a:rPr kumimoji="1" lang="en-US" altLang="zh-CN" sz="2400" i="1">
                <a:sym typeface="Symbol" pitchFamily="18" charset="2"/>
              </a:rPr>
              <a:t>e</a:t>
            </a:r>
            <a:r>
              <a:rPr kumimoji="1" lang="zh-CN" altLang="en-US" sz="2400"/>
              <a:t>只与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1</a:t>
            </a:r>
            <a:r>
              <a:rPr kumimoji="1" lang="zh-CN" altLang="en-US" sz="2400"/>
              <a:t>和</a:t>
            </a:r>
            <a:r>
              <a:rPr kumimoji="1" lang="en-US" altLang="zh-CN" sz="2400" i="1"/>
              <a:t>T</a:t>
            </a:r>
            <a:r>
              <a:rPr kumimoji="1" lang="en-US" altLang="zh-CN" sz="2400" baseline="-30000"/>
              <a:t>2</a:t>
            </a:r>
            <a:r>
              <a:rPr kumimoji="1" lang="zh-CN" altLang="en-US" sz="2400"/>
              <a:t>有关，而与工质无关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5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4685B-9658-4C6C-B9C1-55F34DE0C970}" type="slidenum">
              <a:rPr lang="en-US" altLang="zh-CN"/>
              <a:pPr/>
              <a:t>37</a:t>
            </a:fld>
            <a:endParaRPr lang="en-US" altLang="zh-CN"/>
          </a:p>
        </p:txBody>
      </p:sp>
      <p:grpSp>
        <p:nvGrpSpPr>
          <p:cNvPr id="672772" name="Group 4"/>
          <p:cNvGrpSpPr>
            <a:grpSpLocks/>
          </p:cNvGrpSpPr>
          <p:nvPr/>
        </p:nvGrpSpPr>
        <p:grpSpPr bwMode="auto">
          <a:xfrm>
            <a:off x="2700338" y="2895600"/>
            <a:ext cx="3490912" cy="3467100"/>
            <a:chOff x="1701" y="1979"/>
            <a:chExt cx="2199" cy="2184"/>
          </a:xfrm>
        </p:grpSpPr>
        <p:sp>
          <p:nvSpPr>
            <p:cNvPr id="672773" name="Line 5"/>
            <p:cNvSpPr>
              <a:spLocks noChangeShapeType="1"/>
            </p:cNvSpPr>
            <p:nvPr/>
          </p:nvSpPr>
          <p:spPr bwMode="auto">
            <a:xfrm>
              <a:off x="2306" y="3516"/>
              <a:ext cx="0" cy="35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4" name="Line 6"/>
            <p:cNvSpPr>
              <a:spLocks noChangeShapeType="1"/>
            </p:cNvSpPr>
            <p:nvPr/>
          </p:nvSpPr>
          <p:spPr bwMode="auto">
            <a:xfrm>
              <a:off x="3216" y="3516"/>
              <a:ext cx="0" cy="35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5" name="Line 7"/>
            <p:cNvSpPr>
              <a:spLocks noChangeShapeType="1"/>
            </p:cNvSpPr>
            <p:nvPr/>
          </p:nvSpPr>
          <p:spPr bwMode="auto">
            <a:xfrm>
              <a:off x="1924" y="3875"/>
              <a:ext cx="170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6" name="Line 8"/>
            <p:cNvSpPr>
              <a:spLocks noChangeShapeType="1"/>
            </p:cNvSpPr>
            <p:nvPr/>
          </p:nvSpPr>
          <p:spPr bwMode="auto">
            <a:xfrm flipV="1">
              <a:off x="1924" y="2258"/>
              <a:ext cx="0" cy="1617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7" name="Arc 9"/>
            <p:cNvSpPr>
              <a:spLocks/>
            </p:cNvSpPr>
            <p:nvPr/>
          </p:nvSpPr>
          <p:spPr bwMode="auto">
            <a:xfrm rot="10800000">
              <a:off x="2311" y="2347"/>
              <a:ext cx="1387" cy="1177"/>
            </a:xfrm>
            <a:custGeom>
              <a:avLst/>
              <a:gdLst>
                <a:gd name="G0" fmla="+- 0 0 0"/>
                <a:gd name="G1" fmla="+- 20244 0 0"/>
                <a:gd name="G2" fmla="+- 21600 0 0"/>
                <a:gd name="T0" fmla="*/ 7533 w 21514"/>
                <a:gd name="T1" fmla="*/ 0 h 20244"/>
                <a:gd name="T2" fmla="*/ 21514 w 21514"/>
                <a:gd name="T3" fmla="*/ 18318 h 20244"/>
                <a:gd name="T4" fmla="*/ 0 w 21514"/>
                <a:gd name="T5" fmla="*/ 20244 h 20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14" h="20244" fill="none" extrusionOk="0">
                  <a:moveTo>
                    <a:pt x="7532" y="0"/>
                  </a:moveTo>
                  <a:cubicBezTo>
                    <a:pt x="15333" y="2902"/>
                    <a:pt x="20771" y="10028"/>
                    <a:pt x="21513" y="18318"/>
                  </a:cubicBezTo>
                </a:path>
                <a:path w="21514" h="20244" stroke="0" extrusionOk="0">
                  <a:moveTo>
                    <a:pt x="7532" y="0"/>
                  </a:moveTo>
                  <a:cubicBezTo>
                    <a:pt x="15333" y="2902"/>
                    <a:pt x="20771" y="10028"/>
                    <a:pt x="21513" y="18318"/>
                  </a:cubicBezTo>
                  <a:lnTo>
                    <a:pt x="0" y="20244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oval" w="sm" len="sm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8" name="Line 10"/>
            <p:cNvSpPr>
              <a:spLocks noChangeShapeType="1"/>
            </p:cNvSpPr>
            <p:nvPr/>
          </p:nvSpPr>
          <p:spPr bwMode="auto">
            <a:xfrm>
              <a:off x="2300" y="2438"/>
              <a:ext cx="0" cy="107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9" name="Line 11"/>
            <p:cNvSpPr>
              <a:spLocks noChangeShapeType="1"/>
            </p:cNvSpPr>
            <p:nvPr/>
          </p:nvSpPr>
          <p:spPr bwMode="auto">
            <a:xfrm>
              <a:off x="2300" y="3516"/>
              <a:ext cx="89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0" name="Line 12"/>
            <p:cNvSpPr>
              <a:spLocks noChangeShapeType="1"/>
            </p:cNvSpPr>
            <p:nvPr/>
          </p:nvSpPr>
          <p:spPr bwMode="auto">
            <a:xfrm flipH="1">
              <a:off x="2643" y="3516"/>
              <a:ext cx="90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1" name="Line 13"/>
            <p:cNvSpPr>
              <a:spLocks noChangeShapeType="1"/>
            </p:cNvSpPr>
            <p:nvPr/>
          </p:nvSpPr>
          <p:spPr bwMode="auto">
            <a:xfrm flipV="1">
              <a:off x="2300" y="3026"/>
              <a:ext cx="0" cy="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2" name="Line 14"/>
            <p:cNvSpPr>
              <a:spLocks noChangeShapeType="1"/>
            </p:cNvSpPr>
            <p:nvPr/>
          </p:nvSpPr>
          <p:spPr bwMode="auto">
            <a:xfrm flipH="1" flipV="1">
              <a:off x="2578" y="3099"/>
              <a:ext cx="90" cy="9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triangle" w="med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83" name="Text Box 15"/>
            <p:cNvSpPr txBox="1">
              <a:spLocks noChangeArrowheads="1"/>
            </p:cNvSpPr>
            <p:nvPr/>
          </p:nvSpPr>
          <p:spPr bwMode="auto">
            <a:xfrm>
              <a:off x="3541" y="3823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 </a:t>
              </a:r>
              <a:r>
                <a:rPr kumimoji="1" lang="zh-CN" altLang="zh-CN" sz="2400" i="1">
                  <a:solidFill>
                    <a:srgbClr val="000066"/>
                  </a:solidFill>
                </a:rPr>
                <a:t>V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4" name="Text Box 16"/>
            <p:cNvSpPr txBox="1">
              <a:spLocks noChangeArrowheads="1"/>
            </p:cNvSpPr>
            <p:nvPr/>
          </p:nvSpPr>
          <p:spPr bwMode="auto">
            <a:xfrm>
              <a:off x="2976" y="3868"/>
              <a:ext cx="53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 i="1">
                  <a:solidFill>
                    <a:srgbClr val="000066"/>
                  </a:solidFill>
                </a:rPr>
                <a:t>  V</a:t>
              </a:r>
              <a:r>
                <a:rPr kumimoji="1" lang="zh-CN" altLang="zh-CN" sz="2400" baseline="-25000">
                  <a:solidFill>
                    <a:srgbClr val="000066"/>
                  </a:solidFill>
                </a:rPr>
                <a:t>2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5" name="Text Box 17"/>
            <p:cNvSpPr txBox="1">
              <a:spLocks noChangeArrowheads="1"/>
            </p:cNvSpPr>
            <p:nvPr/>
          </p:nvSpPr>
          <p:spPr bwMode="auto">
            <a:xfrm>
              <a:off x="2069" y="3875"/>
              <a:ext cx="53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 i="1">
                  <a:solidFill>
                    <a:srgbClr val="000066"/>
                  </a:solidFill>
                </a:rPr>
                <a:t>  V</a:t>
              </a:r>
              <a:r>
                <a:rPr kumimoji="1" lang="zh-CN" altLang="zh-CN" sz="2400" baseline="-25000">
                  <a:solidFill>
                    <a:srgbClr val="000066"/>
                  </a:solidFill>
                </a:rPr>
                <a:t>1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6" name="Text Box 18"/>
            <p:cNvSpPr txBox="1">
              <a:spLocks noChangeArrowheads="1"/>
            </p:cNvSpPr>
            <p:nvPr/>
          </p:nvSpPr>
          <p:spPr bwMode="auto">
            <a:xfrm>
              <a:off x="1745" y="1979"/>
              <a:ext cx="53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 i="1">
                  <a:solidFill>
                    <a:srgbClr val="000066"/>
                  </a:solidFill>
                </a:rPr>
                <a:t>   p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7" name="Text Box 19"/>
            <p:cNvSpPr txBox="1">
              <a:spLocks noChangeArrowheads="1"/>
            </p:cNvSpPr>
            <p:nvPr/>
          </p:nvSpPr>
          <p:spPr bwMode="auto">
            <a:xfrm>
              <a:off x="1701" y="3821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 </a:t>
              </a:r>
              <a:r>
                <a:rPr kumimoji="1" lang="zh-CN" altLang="zh-CN" sz="2400">
                  <a:solidFill>
                    <a:srgbClr val="000066"/>
                  </a:solidFill>
                </a:rPr>
                <a:t>O</a:t>
              </a:r>
              <a:endParaRPr kumimoji="1" lang="en-US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88" name="Text Box 20"/>
            <p:cNvSpPr txBox="1">
              <a:spLocks noChangeArrowheads="1"/>
            </p:cNvSpPr>
            <p:nvPr/>
          </p:nvSpPr>
          <p:spPr bwMode="auto">
            <a:xfrm>
              <a:off x="2204" y="2160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>
                  <a:solidFill>
                    <a:srgbClr val="FF0000"/>
                  </a:solidFill>
                </a:rPr>
                <a:t>a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672789" name="Text Box 21"/>
            <p:cNvSpPr txBox="1">
              <a:spLocks noChangeArrowheads="1"/>
            </p:cNvSpPr>
            <p:nvPr/>
          </p:nvSpPr>
          <p:spPr bwMode="auto">
            <a:xfrm>
              <a:off x="2113" y="3369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>
                  <a:solidFill>
                    <a:srgbClr val="FF0000"/>
                  </a:solidFill>
                </a:rPr>
                <a:t>c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  <p:sp>
          <p:nvSpPr>
            <p:cNvPr id="672790" name="Text Box 22"/>
            <p:cNvSpPr txBox="1">
              <a:spLocks noChangeArrowheads="1"/>
            </p:cNvSpPr>
            <p:nvPr/>
          </p:nvSpPr>
          <p:spPr bwMode="auto">
            <a:xfrm>
              <a:off x="3152" y="3336"/>
              <a:ext cx="35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zh-CN" sz="2400">
                  <a:solidFill>
                    <a:srgbClr val="FF0000"/>
                  </a:solidFill>
                </a:rPr>
                <a:t> b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</p:grpSp>
      <p:sp>
        <p:nvSpPr>
          <p:cNvPr id="672791" name="Text Box 23"/>
          <p:cNvSpPr txBox="1">
            <a:spLocks noChangeArrowheads="1"/>
          </p:cNvSpPr>
          <p:nvPr/>
        </p:nvSpPr>
        <p:spPr bwMode="auto">
          <a:xfrm>
            <a:off x="381000" y="1174750"/>
            <a:ext cx="8382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例</a:t>
            </a:r>
            <a:r>
              <a:rPr lang="en-US" altLang="zh-CN" sz="2400" dirty="0"/>
              <a:t>9.4  </a:t>
            </a:r>
            <a:r>
              <a:rPr lang="zh-CN" altLang="en-US" sz="2400" dirty="0"/>
              <a:t>如图表示以理想气体为工作物质的某热机的循环过程。其中</a:t>
            </a:r>
            <a:r>
              <a:rPr lang="en-US" altLang="zh-CN" sz="2400" i="1" dirty="0" err="1"/>
              <a:t>ab</a:t>
            </a:r>
            <a:r>
              <a:rPr lang="zh-CN" altLang="en-US" sz="2400" dirty="0"/>
              <a:t>为绝热过程，</a:t>
            </a:r>
            <a:r>
              <a:rPr lang="en-US" altLang="zh-CN" sz="2400" i="1" dirty="0" err="1"/>
              <a:t>bc</a:t>
            </a:r>
            <a:r>
              <a:rPr lang="zh-CN" altLang="en-US" sz="2400" dirty="0"/>
              <a:t>为等压过程，</a:t>
            </a:r>
            <a:r>
              <a:rPr lang="en-US" altLang="zh-CN" sz="2400" i="1" dirty="0"/>
              <a:t>ca</a:t>
            </a:r>
            <a:r>
              <a:rPr lang="zh-CN" altLang="en-US" sz="2400" dirty="0"/>
              <a:t>为等容过程。证明该循环的效率：</a:t>
            </a:r>
          </a:p>
        </p:txBody>
      </p:sp>
      <p:graphicFrame>
        <p:nvGraphicFramePr>
          <p:cNvPr id="672792" name="Object 24"/>
          <p:cNvGraphicFramePr>
            <a:graphicFrameLocks noChangeAspect="1"/>
          </p:cNvGraphicFramePr>
          <p:nvPr/>
        </p:nvGraphicFramePr>
        <p:xfrm>
          <a:off x="2209800" y="2133600"/>
          <a:ext cx="24860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56755" imgH="406224" progId="Equation.3">
                  <p:embed/>
                </p:oleObj>
              </mc:Choice>
              <mc:Fallback>
                <p:oleObj name="公式" r:id="rId2" imgW="1256755" imgH="406224" progId="Equation.3">
                  <p:embed/>
                  <p:pic>
                    <p:nvPicPr>
                      <p:cNvPr id="67279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133600"/>
                        <a:ext cx="24860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96" name="Object 28"/>
          <p:cNvGraphicFramePr>
            <a:graphicFrameLocks noChangeAspect="1"/>
          </p:cNvGraphicFramePr>
          <p:nvPr/>
        </p:nvGraphicFramePr>
        <p:xfrm>
          <a:off x="6019800" y="2209800"/>
          <a:ext cx="2105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054080" imgH="241200" progId="Equation.3">
                  <p:embed/>
                </p:oleObj>
              </mc:Choice>
              <mc:Fallback>
                <p:oleObj name="公式" r:id="rId4" imgW="1054080" imgH="241200" progId="Equation.3">
                  <p:embed/>
                  <p:pic>
                    <p:nvPicPr>
                      <p:cNvPr id="67279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09800"/>
                        <a:ext cx="210502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BDA77-61DE-43C0-AAEE-4D27388775A3}" type="slidenum">
              <a:rPr lang="en-US" altLang="zh-CN"/>
              <a:pPr/>
              <a:t>38</a:t>
            </a:fld>
            <a:endParaRPr lang="en-US" altLang="zh-CN"/>
          </a:p>
        </p:txBody>
      </p:sp>
      <p:graphicFrame>
        <p:nvGraphicFramePr>
          <p:cNvPr id="674825" name="Object 9"/>
          <p:cNvGraphicFramePr>
            <a:graphicFrameLocks noChangeAspect="1"/>
          </p:cNvGraphicFramePr>
          <p:nvPr/>
        </p:nvGraphicFramePr>
        <p:xfrm>
          <a:off x="1828800" y="1447800"/>
          <a:ext cx="22463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97950" imgH="393529" progId="">
                  <p:embed/>
                </p:oleObj>
              </mc:Choice>
              <mc:Fallback>
                <p:oleObj r:id="rId2" imgW="1497950" imgH="393529" progId="">
                  <p:embed/>
                  <p:pic>
                    <p:nvPicPr>
                      <p:cNvPr id="67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447800"/>
                        <a:ext cx="22463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4" name="Object 8"/>
          <p:cNvGraphicFramePr>
            <a:graphicFrameLocks noChangeAspect="1"/>
          </p:cNvGraphicFramePr>
          <p:nvPr/>
        </p:nvGraphicFramePr>
        <p:xfrm>
          <a:off x="1828800" y="2209800"/>
          <a:ext cx="25892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26451" imgH="393529" progId="">
                  <p:embed/>
                </p:oleObj>
              </mc:Choice>
              <mc:Fallback>
                <p:oleObj r:id="rId4" imgW="1726451" imgH="393529" progId="">
                  <p:embed/>
                  <p:pic>
                    <p:nvPicPr>
                      <p:cNvPr id="67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25892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3" name="Object 7"/>
          <p:cNvGraphicFramePr>
            <a:graphicFrameLocks noChangeAspect="1"/>
          </p:cNvGraphicFramePr>
          <p:nvPr/>
        </p:nvGraphicFramePr>
        <p:xfrm>
          <a:off x="1828800" y="3048000"/>
          <a:ext cx="34655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11400" imgH="431800" progId="">
                  <p:embed/>
                </p:oleObj>
              </mc:Choice>
              <mc:Fallback>
                <p:oleObj r:id="rId6" imgW="2311400" imgH="431800" progId="">
                  <p:embed/>
                  <p:pic>
                    <p:nvPicPr>
                      <p:cNvPr id="6748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3465513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2" name="Object 6"/>
          <p:cNvGraphicFramePr>
            <a:graphicFrameLocks noChangeAspect="1"/>
          </p:cNvGraphicFramePr>
          <p:nvPr/>
        </p:nvGraphicFramePr>
        <p:xfrm>
          <a:off x="1828800" y="3962400"/>
          <a:ext cx="12747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50531" imgH="203112" progId="Equation.3">
                  <p:embed/>
                </p:oleObj>
              </mc:Choice>
              <mc:Fallback>
                <p:oleObj name="公式" r:id="rId8" imgW="850531" imgH="203112" progId="Equation.3">
                  <p:embed/>
                  <p:pic>
                    <p:nvPicPr>
                      <p:cNvPr id="67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62400"/>
                        <a:ext cx="127476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1" name="Object 5"/>
          <p:cNvGraphicFramePr>
            <a:graphicFrameLocks noChangeAspect="1"/>
          </p:cNvGraphicFramePr>
          <p:nvPr/>
        </p:nvGraphicFramePr>
        <p:xfrm>
          <a:off x="1828800" y="4495800"/>
          <a:ext cx="43799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2921000" imgH="457200" progId="Equation.3">
                  <p:embed/>
                </p:oleObj>
              </mc:Choice>
              <mc:Fallback>
                <p:oleObj name="公式" r:id="rId10" imgW="2921000" imgH="457200" progId="Equation.3">
                  <p:embed/>
                  <p:pic>
                    <p:nvPicPr>
                      <p:cNvPr id="67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495800"/>
                        <a:ext cx="43799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0" name="Object 4"/>
          <p:cNvGraphicFramePr>
            <a:graphicFrameLocks noChangeAspect="1"/>
          </p:cNvGraphicFramePr>
          <p:nvPr/>
        </p:nvGraphicFramePr>
        <p:xfrm>
          <a:off x="1828800" y="5486400"/>
          <a:ext cx="1884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256755" imgH="406224" progId="Equation.3">
                  <p:embed/>
                </p:oleObj>
              </mc:Choice>
              <mc:Fallback>
                <p:oleObj name="公式" r:id="rId12" imgW="1256755" imgH="406224" progId="Equation.3">
                  <p:embed/>
                  <p:pic>
                    <p:nvPicPr>
                      <p:cNvPr id="67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486400"/>
                        <a:ext cx="18843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4826" name="Rectangle 10"/>
          <p:cNvSpPr>
            <a:spLocks noChangeArrowheads="1"/>
          </p:cNvSpPr>
          <p:nvPr/>
        </p:nvSpPr>
        <p:spPr bwMode="auto">
          <a:xfrm>
            <a:off x="381000" y="1219200"/>
            <a:ext cx="106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800"/>
              <a:t>解：</a:t>
            </a:r>
            <a:endParaRPr lang="zh-CN" altLang="en-US" sz="2800">
              <a:latin typeface="Arial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D1831-F586-4C79-BC7D-6BA2B3B210DE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675850" name="Text Box 10"/>
          <p:cNvSpPr txBox="1">
            <a:spLocks noChangeArrowheads="1"/>
          </p:cNvSpPr>
          <p:nvPr/>
        </p:nvSpPr>
        <p:spPr bwMode="auto">
          <a:xfrm>
            <a:off x="381000" y="1219200"/>
            <a:ext cx="8610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400" dirty="0"/>
              <a:t>课本例</a:t>
            </a:r>
            <a:r>
              <a:rPr lang="en-US" altLang="zh-CN" sz="2400" dirty="0"/>
              <a:t>9-6   </a:t>
            </a:r>
            <a:r>
              <a:rPr lang="zh-CN" altLang="en-US" sz="2400" dirty="0"/>
              <a:t>奥托机的循环效率。</a:t>
            </a:r>
            <a:r>
              <a:rPr lang="en-US" altLang="zh-CN" sz="2400" dirty="0"/>
              <a:t>B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C, D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A</a:t>
            </a:r>
            <a:r>
              <a:rPr lang="zh-CN" altLang="en-US" sz="2400" dirty="0"/>
              <a:t>为等体过程； </a:t>
            </a:r>
            <a:r>
              <a:rPr lang="en-US" altLang="zh-CN" sz="2400" dirty="0"/>
              <a:t>A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dirty="0"/>
              <a:t>D</a:t>
            </a:r>
            <a:r>
              <a:rPr lang="zh-CN" altLang="en-US" sz="2400" dirty="0"/>
              <a:t>为绝热过程。</a:t>
            </a:r>
          </a:p>
        </p:txBody>
      </p:sp>
      <p:grpSp>
        <p:nvGrpSpPr>
          <p:cNvPr id="675905" name="Group 65"/>
          <p:cNvGrpSpPr>
            <a:grpSpLocks/>
          </p:cNvGrpSpPr>
          <p:nvPr/>
        </p:nvGrpSpPr>
        <p:grpSpPr bwMode="auto">
          <a:xfrm>
            <a:off x="2971800" y="2362200"/>
            <a:ext cx="3448050" cy="3990975"/>
            <a:chOff x="3243" y="1480"/>
            <a:chExt cx="2172" cy="2514"/>
          </a:xfrm>
        </p:grpSpPr>
        <p:grpSp>
          <p:nvGrpSpPr>
            <p:cNvPr id="675906" name="Group 66"/>
            <p:cNvGrpSpPr>
              <a:grpSpLocks/>
            </p:cNvGrpSpPr>
            <p:nvPr/>
          </p:nvGrpSpPr>
          <p:grpSpPr bwMode="auto">
            <a:xfrm>
              <a:off x="3424" y="1480"/>
              <a:ext cx="1991" cy="2514"/>
              <a:chOff x="3379" y="1480"/>
              <a:chExt cx="1991" cy="2514"/>
            </a:xfrm>
          </p:grpSpPr>
          <p:sp>
            <p:nvSpPr>
              <p:cNvPr id="675907" name="Line 67"/>
              <p:cNvSpPr>
                <a:spLocks noChangeAspect="1" noChangeShapeType="1"/>
              </p:cNvSpPr>
              <p:nvPr/>
            </p:nvSpPr>
            <p:spPr bwMode="auto">
              <a:xfrm flipH="1">
                <a:off x="3801" y="3398"/>
                <a:ext cx="1074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08" name="Line 68"/>
              <p:cNvSpPr>
                <a:spLocks noChangeAspect="1" noChangeShapeType="1"/>
              </p:cNvSpPr>
              <p:nvPr/>
            </p:nvSpPr>
            <p:spPr bwMode="auto">
              <a:xfrm flipH="1">
                <a:off x="3379" y="3398"/>
                <a:ext cx="4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09" name="Line 69"/>
              <p:cNvSpPr>
                <a:spLocks noChangeAspect="1" noChangeShapeType="1"/>
              </p:cNvSpPr>
              <p:nvPr/>
            </p:nvSpPr>
            <p:spPr bwMode="auto">
              <a:xfrm flipV="1">
                <a:off x="3379" y="1595"/>
                <a:ext cx="0" cy="20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0" name="Line 70"/>
              <p:cNvSpPr>
                <a:spLocks noChangeAspect="1" noChangeShapeType="1"/>
              </p:cNvSpPr>
              <p:nvPr/>
            </p:nvSpPr>
            <p:spPr bwMode="auto">
              <a:xfrm>
                <a:off x="3379" y="3667"/>
                <a:ext cx="184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1" name="Rectangle 71"/>
              <p:cNvSpPr>
                <a:spLocks noChangeAspect="1" noChangeArrowheads="1"/>
              </p:cNvSpPr>
              <p:nvPr/>
            </p:nvSpPr>
            <p:spPr bwMode="auto">
              <a:xfrm>
                <a:off x="3686" y="3662"/>
                <a:ext cx="3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V</a:t>
                </a:r>
                <a:r>
                  <a:rPr kumimoji="1" lang="en-US" altLang="zh-CN" sz="2800" b="1" baseline="-25000">
                    <a:sym typeface="Symbol" pitchFamily="18" charset="2"/>
                  </a:rPr>
                  <a:t>2</a:t>
                </a:r>
                <a:endParaRPr kumimoji="1" lang="en-US" altLang="zh-CN" sz="2800" b="1" baseline="-25000">
                  <a:solidFill>
                    <a:schemeClr val="folHlink"/>
                  </a:solidFill>
                  <a:sym typeface="Symbol" pitchFamily="18" charset="2"/>
                </a:endParaRPr>
              </a:p>
            </p:txBody>
          </p:sp>
          <p:sp>
            <p:nvSpPr>
              <p:cNvPr id="675912" name="Rectangle 72"/>
              <p:cNvSpPr>
                <a:spLocks noChangeAspect="1" noChangeArrowheads="1"/>
              </p:cNvSpPr>
              <p:nvPr/>
            </p:nvSpPr>
            <p:spPr bwMode="auto">
              <a:xfrm>
                <a:off x="5105" y="3667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V</a:t>
                </a:r>
              </a:p>
            </p:txBody>
          </p:sp>
          <p:sp>
            <p:nvSpPr>
              <p:cNvPr id="675913" name="Rectangle 73"/>
              <p:cNvSpPr>
                <a:spLocks noChangeAspect="1" noChangeArrowheads="1"/>
              </p:cNvSpPr>
              <p:nvPr/>
            </p:nvSpPr>
            <p:spPr bwMode="auto">
              <a:xfrm>
                <a:off x="3418" y="1480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p</a:t>
                </a:r>
                <a:endParaRPr kumimoji="1" lang="en-US" altLang="zh-CN" sz="2800" b="1" i="1" baseline="-25000">
                  <a:sym typeface="Symbol" pitchFamily="18" charset="2"/>
                </a:endParaRPr>
              </a:p>
            </p:txBody>
          </p:sp>
          <p:sp>
            <p:nvSpPr>
              <p:cNvPr id="675914" name="Rectangle 74"/>
              <p:cNvSpPr>
                <a:spLocks noChangeAspect="1" noChangeArrowheads="1"/>
              </p:cNvSpPr>
              <p:nvPr/>
            </p:nvSpPr>
            <p:spPr bwMode="auto">
              <a:xfrm>
                <a:off x="4760" y="3662"/>
                <a:ext cx="3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 i="1">
                    <a:sym typeface="Symbol" pitchFamily="18" charset="2"/>
                  </a:rPr>
                  <a:t>V</a:t>
                </a:r>
                <a:r>
                  <a:rPr kumimoji="1" lang="en-US" altLang="zh-CN" sz="2800" b="1" baseline="-25000"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675915" name="Rectangle 75"/>
              <p:cNvSpPr>
                <a:spLocks noChangeAspect="1" noChangeArrowheads="1"/>
              </p:cNvSpPr>
              <p:nvPr/>
            </p:nvSpPr>
            <p:spPr bwMode="auto">
              <a:xfrm>
                <a:off x="3605" y="332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E</a:t>
                </a:r>
              </a:p>
            </p:txBody>
          </p:sp>
          <p:sp>
            <p:nvSpPr>
              <p:cNvPr id="675916" name="Line 76"/>
              <p:cNvSpPr>
                <a:spLocks noChangeAspect="1" noChangeShapeType="1"/>
              </p:cNvSpPr>
              <p:nvPr/>
            </p:nvSpPr>
            <p:spPr bwMode="auto">
              <a:xfrm>
                <a:off x="3801" y="2554"/>
                <a:ext cx="0" cy="1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7" name="Line 77"/>
              <p:cNvSpPr>
                <a:spLocks noChangeAspect="1" noChangeShapeType="1"/>
              </p:cNvSpPr>
              <p:nvPr/>
            </p:nvSpPr>
            <p:spPr bwMode="auto">
              <a:xfrm>
                <a:off x="4875" y="3398"/>
                <a:ext cx="0" cy="2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18" name="Rectangle 78"/>
              <p:cNvSpPr>
                <a:spLocks noChangeAspect="1" noChangeArrowheads="1"/>
              </p:cNvSpPr>
              <p:nvPr/>
            </p:nvSpPr>
            <p:spPr bwMode="auto">
              <a:xfrm>
                <a:off x="3578" y="2428"/>
                <a:ext cx="244" cy="28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B</a:t>
                </a:r>
              </a:p>
            </p:txBody>
          </p:sp>
          <p:sp>
            <p:nvSpPr>
              <p:cNvPr id="675919" name="Rectangle 79"/>
              <p:cNvSpPr>
                <a:spLocks noChangeAspect="1" noChangeArrowheads="1"/>
              </p:cNvSpPr>
              <p:nvPr/>
            </p:nvSpPr>
            <p:spPr bwMode="auto">
              <a:xfrm>
                <a:off x="3592" y="1882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C</a:t>
                </a:r>
              </a:p>
            </p:txBody>
          </p:sp>
          <p:sp>
            <p:nvSpPr>
              <p:cNvPr id="675920" name="Rectangle 80"/>
              <p:cNvSpPr>
                <a:spLocks noChangeAspect="1" noChangeArrowheads="1"/>
              </p:cNvSpPr>
              <p:nvPr/>
            </p:nvSpPr>
            <p:spPr bwMode="auto">
              <a:xfrm>
                <a:off x="4867" y="2719"/>
                <a:ext cx="24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D</a:t>
                </a:r>
              </a:p>
            </p:txBody>
          </p:sp>
          <p:sp>
            <p:nvSpPr>
              <p:cNvPr id="675921" name="Rectangle 81"/>
              <p:cNvSpPr>
                <a:spLocks noChangeAspect="1" noChangeArrowheads="1"/>
              </p:cNvSpPr>
              <p:nvPr/>
            </p:nvSpPr>
            <p:spPr bwMode="auto">
              <a:xfrm>
                <a:off x="4867" y="3249"/>
                <a:ext cx="39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kumimoji="1" lang="en-US" altLang="zh-CN" sz="2400" b="1" i="1">
                    <a:sym typeface="Symbol" pitchFamily="18" charset="2"/>
                  </a:rPr>
                  <a:t>A</a:t>
                </a:r>
              </a:p>
            </p:txBody>
          </p:sp>
          <p:sp>
            <p:nvSpPr>
              <p:cNvPr id="675922" name="Freeform 82"/>
              <p:cNvSpPr>
                <a:spLocks noChangeAspect="1"/>
              </p:cNvSpPr>
              <p:nvPr/>
            </p:nvSpPr>
            <p:spPr bwMode="auto">
              <a:xfrm>
                <a:off x="3801" y="2056"/>
                <a:ext cx="1074" cy="8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4" y="480"/>
                  </a:cxn>
                  <a:cxn ang="0">
                    <a:pos x="816" y="816"/>
                  </a:cxn>
                  <a:cxn ang="0">
                    <a:pos x="1344" y="1056"/>
                  </a:cxn>
                </a:cxnLst>
                <a:rect l="0" t="0" r="r" b="b"/>
                <a:pathLst>
                  <a:path w="1344" h="1056">
                    <a:moveTo>
                      <a:pt x="0" y="0"/>
                    </a:moveTo>
                    <a:cubicBezTo>
                      <a:pt x="124" y="172"/>
                      <a:pt x="248" y="344"/>
                      <a:pt x="384" y="480"/>
                    </a:cubicBezTo>
                    <a:cubicBezTo>
                      <a:pt x="520" y="616"/>
                      <a:pt x="656" y="720"/>
                      <a:pt x="816" y="816"/>
                    </a:cubicBezTo>
                    <a:cubicBezTo>
                      <a:pt x="976" y="912"/>
                      <a:pt x="1160" y="984"/>
                      <a:pt x="1344" y="1056"/>
                    </a:cubicBez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3" name="Freeform 83"/>
              <p:cNvSpPr>
                <a:spLocks noChangeAspect="1"/>
              </p:cNvSpPr>
              <p:nvPr/>
            </p:nvSpPr>
            <p:spPr bwMode="auto">
              <a:xfrm>
                <a:off x="3801" y="2554"/>
                <a:ext cx="1074" cy="8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4" y="480"/>
                  </a:cxn>
                  <a:cxn ang="0">
                    <a:pos x="816" y="816"/>
                  </a:cxn>
                  <a:cxn ang="0">
                    <a:pos x="1344" y="1056"/>
                  </a:cxn>
                </a:cxnLst>
                <a:rect l="0" t="0" r="r" b="b"/>
                <a:pathLst>
                  <a:path w="1344" h="1056">
                    <a:moveTo>
                      <a:pt x="0" y="0"/>
                    </a:moveTo>
                    <a:cubicBezTo>
                      <a:pt x="124" y="172"/>
                      <a:pt x="248" y="344"/>
                      <a:pt x="384" y="480"/>
                    </a:cubicBezTo>
                    <a:cubicBezTo>
                      <a:pt x="520" y="616"/>
                      <a:pt x="656" y="720"/>
                      <a:pt x="816" y="816"/>
                    </a:cubicBezTo>
                    <a:cubicBezTo>
                      <a:pt x="976" y="912"/>
                      <a:pt x="1160" y="984"/>
                      <a:pt x="1344" y="1056"/>
                    </a:cubicBez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4" name="Line 84"/>
              <p:cNvSpPr>
                <a:spLocks noChangeAspect="1" noChangeShapeType="1"/>
              </p:cNvSpPr>
              <p:nvPr/>
            </p:nvSpPr>
            <p:spPr bwMode="auto">
              <a:xfrm>
                <a:off x="3801" y="2056"/>
                <a:ext cx="0" cy="498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5" name="Line 85"/>
              <p:cNvSpPr>
                <a:spLocks noChangeAspect="1" noChangeShapeType="1"/>
              </p:cNvSpPr>
              <p:nvPr/>
            </p:nvSpPr>
            <p:spPr bwMode="auto">
              <a:xfrm>
                <a:off x="4875" y="2900"/>
                <a:ext cx="0" cy="498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6" name="Line 86"/>
              <p:cNvSpPr>
                <a:spLocks noChangeAspect="1" noChangeShapeType="1"/>
              </p:cNvSpPr>
              <p:nvPr/>
            </p:nvSpPr>
            <p:spPr bwMode="auto">
              <a:xfrm flipV="1">
                <a:off x="3801" y="2247"/>
                <a:ext cx="0" cy="231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7" name="Line 87"/>
              <p:cNvSpPr>
                <a:spLocks noChangeAspect="1" noChangeShapeType="1"/>
              </p:cNvSpPr>
              <p:nvPr/>
            </p:nvSpPr>
            <p:spPr bwMode="auto">
              <a:xfrm flipH="1">
                <a:off x="4870" y="3064"/>
                <a:ext cx="3" cy="179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8" name="Line 88"/>
              <p:cNvSpPr>
                <a:spLocks noChangeAspect="1" noChangeShapeType="1"/>
              </p:cNvSpPr>
              <p:nvPr/>
            </p:nvSpPr>
            <p:spPr bwMode="auto">
              <a:xfrm>
                <a:off x="4393" y="2669"/>
                <a:ext cx="115" cy="77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29" name="Line 89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069" y="2900"/>
                <a:ext cx="115" cy="115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5930" name="Line 90"/>
              <p:cNvSpPr>
                <a:spLocks noChangeAspect="1" noChangeShapeType="1"/>
              </p:cNvSpPr>
              <p:nvPr/>
            </p:nvSpPr>
            <p:spPr bwMode="auto">
              <a:xfrm>
                <a:off x="4184" y="3398"/>
                <a:ext cx="115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75931" name="Text Box 91"/>
            <p:cNvSpPr txBox="1">
              <a:spLocks noChangeArrowheads="1"/>
            </p:cNvSpPr>
            <p:nvPr/>
          </p:nvSpPr>
          <p:spPr bwMode="auto">
            <a:xfrm>
              <a:off x="3243" y="3647"/>
              <a:ext cx="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/>
                <a:t>O </a:t>
              </a:r>
            </a:p>
          </p:txBody>
        </p:sp>
      </p:grpSp>
      <p:graphicFrame>
        <p:nvGraphicFramePr>
          <p:cNvPr id="675932" name="Object 92"/>
          <p:cNvGraphicFramePr>
            <a:graphicFrameLocks noChangeAspect="1"/>
          </p:cNvGraphicFramePr>
          <p:nvPr/>
        </p:nvGraphicFramePr>
        <p:xfrm>
          <a:off x="4572000" y="1752600"/>
          <a:ext cx="1914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52200" imgH="507960" progId="Equation.3">
                  <p:embed/>
                </p:oleObj>
              </mc:Choice>
              <mc:Fallback>
                <p:oleObj name="公式" r:id="rId2" imgW="952200" imgH="507960" progId="Equation.3">
                  <p:embed/>
                  <p:pic>
                    <p:nvPicPr>
                      <p:cNvPr id="675932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52600"/>
                        <a:ext cx="191452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7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02679-0CFF-4CFE-A2D0-B8B6A527C845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准静态过程中热量、功和内能</a:t>
            </a:r>
          </a:p>
        </p:txBody>
      </p:sp>
      <p:sp>
        <p:nvSpPr>
          <p:cNvPr id="668676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5599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定容摩尔热容与定压摩尔热容的关系 </a:t>
            </a:r>
          </a:p>
        </p:txBody>
      </p:sp>
      <p:graphicFrame>
        <p:nvGraphicFramePr>
          <p:cNvPr id="668677" name="Object 5"/>
          <p:cNvGraphicFramePr>
            <a:graphicFrameLocks noChangeAspect="1"/>
          </p:cNvGraphicFramePr>
          <p:nvPr/>
        </p:nvGraphicFramePr>
        <p:xfrm>
          <a:off x="2667000" y="3325813"/>
          <a:ext cx="20208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990360" imgH="241200" progId="Equation.3">
                  <p:embed/>
                </p:oleObj>
              </mc:Choice>
              <mc:Fallback>
                <p:oleObj name="公式" r:id="rId2" imgW="990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25813"/>
                        <a:ext cx="2020888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/>
          <p:cNvGraphicFramePr>
            <a:graphicFrameLocks noChangeAspect="1"/>
          </p:cNvGraphicFramePr>
          <p:nvPr/>
        </p:nvGraphicFramePr>
        <p:xfrm>
          <a:off x="1600200" y="2265363"/>
          <a:ext cx="1398588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98400" imgH="393480" progId="Equation.3">
                  <p:embed/>
                </p:oleObj>
              </mc:Choice>
              <mc:Fallback>
                <p:oleObj name="公式" r:id="rId4" imgW="698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65363"/>
                        <a:ext cx="1398588" cy="788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/>
          <p:cNvGraphicFramePr>
            <a:graphicFrameLocks noChangeAspect="1"/>
          </p:cNvGraphicFramePr>
          <p:nvPr/>
        </p:nvGraphicFramePr>
        <p:xfrm>
          <a:off x="3810000" y="2265363"/>
          <a:ext cx="1992313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002960" imgH="431640" progId="Equation.3">
                  <p:embed/>
                </p:oleObj>
              </mc:Choice>
              <mc:Fallback>
                <p:oleObj name="公式" r:id="rId6" imgW="10029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65363"/>
                        <a:ext cx="1992313" cy="858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0" name="Text Box 8"/>
          <p:cNvSpPr txBox="1">
            <a:spLocks noChangeArrowheads="1"/>
          </p:cNvSpPr>
          <p:nvPr/>
        </p:nvSpPr>
        <p:spPr bwMode="auto">
          <a:xfrm>
            <a:off x="685800" y="33258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/>
              <a:t>迈耶公式：</a:t>
            </a:r>
          </a:p>
        </p:txBody>
      </p:sp>
      <p:sp>
        <p:nvSpPr>
          <p:cNvPr id="668681" name="Text Box 9"/>
          <p:cNvSpPr txBox="1">
            <a:spLocks noChangeArrowheads="1"/>
          </p:cNvSpPr>
          <p:nvPr/>
        </p:nvSpPr>
        <p:spPr bwMode="auto">
          <a:xfrm>
            <a:off x="457200" y="3981450"/>
            <a:ext cx="80645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/>
              <a:t>结论：同一状态下</a:t>
            </a:r>
            <a:r>
              <a:rPr lang="en-US" altLang="zh-CN" sz="2400" dirty="0"/>
              <a:t>1 mol </a:t>
            </a:r>
            <a:r>
              <a:rPr lang="zh-CN" altLang="en-US" sz="2400" dirty="0"/>
              <a:t>的理想气体温度升高</a:t>
            </a:r>
            <a:r>
              <a:rPr lang="en-US" altLang="zh-CN" sz="2400" dirty="0"/>
              <a:t>1K</a:t>
            </a:r>
            <a:r>
              <a:rPr lang="zh-CN" altLang="en-US" sz="2400" dirty="0"/>
              <a:t>，等压过程需要吸收的热量比等体过程吸收的热量多</a:t>
            </a:r>
            <a:r>
              <a:rPr lang="en-US" altLang="zh-CN" sz="2400" dirty="0"/>
              <a:t>8.31 J</a:t>
            </a:r>
            <a:r>
              <a:rPr lang="zh-CN" altLang="en-US" sz="2400" dirty="0"/>
              <a:t>。 </a:t>
            </a:r>
          </a:p>
        </p:txBody>
      </p:sp>
      <p:sp>
        <p:nvSpPr>
          <p:cNvPr id="668682" name="Rectangle 10"/>
          <p:cNvSpPr>
            <a:spLocks noChangeArrowheads="1"/>
          </p:cNvSpPr>
          <p:nvPr/>
        </p:nvSpPr>
        <p:spPr bwMode="auto">
          <a:xfrm>
            <a:off x="533400" y="5347493"/>
            <a:ext cx="2806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FF3300"/>
                </a:solidFill>
              </a:rPr>
              <a:t>比热容比</a:t>
            </a:r>
            <a:r>
              <a:rPr kumimoji="1" lang="zh-CN" altLang="en-US" sz="2400"/>
              <a:t>：</a:t>
            </a:r>
          </a:p>
        </p:txBody>
      </p:sp>
      <p:graphicFrame>
        <p:nvGraphicFramePr>
          <p:cNvPr id="668683" name="Object 11"/>
          <p:cNvGraphicFramePr>
            <a:graphicFrameLocks noChangeAspect="1"/>
          </p:cNvGraphicFramePr>
          <p:nvPr/>
        </p:nvGraphicFramePr>
        <p:xfrm>
          <a:off x="2286000" y="5105400"/>
          <a:ext cx="2057400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15920" imgH="469800" progId="Equation.3">
                  <p:embed/>
                </p:oleObj>
              </mc:Choice>
              <mc:Fallback>
                <p:oleObj name="公式" r:id="rId8" imgW="10159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105400"/>
                        <a:ext cx="2057400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4" name="Text Box 12"/>
          <p:cNvSpPr txBox="1">
            <a:spLocks noChangeArrowheads="1"/>
          </p:cNvSpPr>
          <p:nvPr/>
        </p:nvSpPr>
        <p:spPr bwMode="auto">
          <a:xfrm>
            <a:off x="4973638" y="5029200"/>
            <a:ext cx="2447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charset="0"/>
              </a:rPr>
              <a:t>单原子分子：</a:t>
            </a:r>
            <a:endParaRPr lang="zh-CN" altLang="en-US" sz="2400" dirty="0">
              <a:latin typeface="Book Antiqua" pitchFamily="18" charset="0"/>
            </a:endParaRPr>
          </a:p>
        </p:txBody>
      </p:sp>
      <p:graphicFrame>
        <p:nvGraphicFramePr>
          <p:cNvPr id="668685" name="Object 13"/>
          <p:cNvGraphicFramePr>
            <a:graphicFrameLocks noChangeAspect="1"/>
          </p:cNvGraphicFramePr>
          <p:nvPr/>
        </p:nvGraphicFramePr>
        <p:xfrm>
          <a:off x="7086600" y="5052219"/>
          <a:ext cx="98901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495000" imgH="203040" progId="Equation.3">
                  <p:embed/>
                </p:oleObj>
              </mc:Choice>
              <mc:Fallback>
                <p:oleObj name="公式" r:id="rId10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052219"/>
                        <a:ext cx="989013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6" name="Text Box 14"/>
          <p:cNvSpPr txBox="1">
            <a:spLocks noChangeArrowheads="1"/>
          </p:cNvSpPr>
          <p:nvPr/>
        </p:nvSpPr>
        <p:spPr bwMode="auto">
          <a:xfrm>
            <a:off x="4973638" y="5749925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Arial" charset="0"/>
              </a:rPr>
              <a:t>双原子分子：</a:t>
            </a:r>
            <a:endParaRPr lang="zh-CN" altLang="en-US" sz="2400" dirty="0">
              <a:latin typeface="Book Antiqua" pitchFamily="18" charset="0"/>
            </a:endParaRPr>
          </a:p>
        </p:txBody>
      </p:sp>
      <p:graphicFrame>
        <p:nvGraphicFramePr>
          <p:cNvPr id="668687" name="Object 15"/>
          <p:cNvGraphicFramePr>
            <a:graphicFrameLocks noChangeAspect="1"/>
          </p:cNvGraphicFramePr>
          <p:nvPr/>
        </p:nvGraphicFramePr>
        <p:xfrm>
          <a:off x="7086600" y="5772944"/>
          <a:ext cx="838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19040" imgH="203040" progId="Equation.3">
                  <p:embed/>
                </p:oleObj>
              </mc:Choice>
              <mc:Fallback>
                <p:oleObj name="公式" r:id="rId12" imgW="4190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5772944"/>
                        <a:ext cx="8382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1750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6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6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6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80" grpId="0" autoUpdateAnimBg="0"/>
      <p:bldP spid="668681" grpId="0"/>
      <p:bldP spid="668682" grpId="0" autoUpdateAnimBg="0"/>
      <p:bldP spid="668684" grpId="0"/>
      <p:bldP spid="66868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16DA9-EB3F-4912-A331-24253B78025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676867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382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400" dirty="0"/>
              <a:t>课本例</a:t>
            </a:r>
            <a:r>
              <a:rPr lang="en-US" altLang="zh-CN" sz="2400" dirty="0"/>
              <a:t>9-7  </a:t>
            </a:r>
            <a:r>
              <a:rPr lang="zh-CN" altLang="en-US" sz="2400" dirty="0"/>
              <a:t>一卡诺循环</a:t>
            </a:r>
            <a:r>
              <a:rPr lang="en-US" altLang="zh-CN" sz="2400" dirty="0"/>
              <a:t>ABCDA</a:t>
            </a:r>
            <a:r>
              <a:rPr lang="zh-CN" altLang="en-US" sz="2400" dirty="0"/>
              <a:t>，工质为理想气体，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=100 </a:t>
            </a:r>
            <a:r>
              <a:rPr lang="en-US" altLang="zh-CN" sz="2400" baseline="30000" dirty="0" err="1">
                <a:latin typeface="Times New Roman"/>
                <a:cs typeface="Times New Roman"/>
              </a:rPr>
              <a:t>o</a:t>
            </a:r>
            <a:r>
              <a:rPr lang="en-US" altLang="zh-CN" sz="2400" dirty="0" err="1">
                <a:latin typeface="Times New Roman"/>
                <a:cs typeface="Times New Roman"/>
              </a:rPr>
              <a:t>C</a:t>
            </a:r>
            <a:r>
              <a:rPr lang="zh-CN" altLang="en-US" sz="2400" dirty="0">
                <a:latin typeface="Times New Roman"/>
                <a:cs typeface="Times New Roman"/>
              </a:rPr>
              <a:t>，</a:t>
            </a:r>
            <a:r>
              <a:rPr lang="en-US" altLang="zh-CN" sz="2400" dirty="0"/>
              <a:t> </a:t>
            </a:r>
            <a:r>
              <a:rPr lang="zh-CN" altLang="en-US" sz="2400" dirty="0"/>
              <a:t>冷凝器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=0 </a:t>
            </a:r>
            <a:r>
              <a:rPr lang="en-US" altLang="zh-CN" sz="2400" baseline="30000" dirty="0" err="1">
                <a:latin typeface="Times New Roman"/>
                <a:cs typeface="Times New Roman"/>
              </a:rPr>
              <a:t>o</a:t>
            </a:r>
            <a:r>
              <a:rPr lang="en-US" altLang="zh-CN" sz="2400" dirty="0" err="1">
                <a:latin typeface="Times New Roman"/>
                <a:cs typeface="Times New Roman"/>
              </a:rPr>
              <a:t>C</a:t>
            </a:r>
            <a:r>
              <a:rPr lang="zh-CN" altLang="en-US" sz="2400" dirty="0">
                <a:latin typeface="Times New Roman"/>
                <a:cs typeface="Times New Roman"/>
              </a:rPr>
              <a:t>。维持</a:t>
            </a:r>
            <a:r>
              <a:rPr lang="en-US" altLang="zh-CN" sz="2400" dirty="0">
                <a:latin typeface="Times New Roman"/>
                <a:cs typeface="Times New Roman"/>
              </a:rPr>
              <a:t>T</a:t>
            </a:r>
            <a:r>
              <a:rPr lang="en-US" altLang="zh-CN" sz="2400" baseline="-25000" dirty="0">
                <a:latin typeface="Times New Roman"/>
                <a:cs typeface="Times New Roman"/>
              </a:rPr>
              <a:t>0</a:t>
            </a:r>
            <a:r>
              <a:rPr lang="zh-CN" altLang="en-US" sz="2400" dirty="0">
                <a:latin typeface="Times New Roman"/>
                <a:cs typeface="Times New Roman"/>
              </a:rPr>
              <a:t>不变，提高热源温度</a:t>
            </a:r>
            <a:r>
              <a:rPr lang="en-US" altLang="zh-CN" sz="2400" dirty="0">
                <a:latin typeface="Times New Roman"/>
                <a:cs typeface="Times New Roman"/>
              </a:rPr>
              <a:t>T</a:t>
            </a:r>
            <a:r>
              <a:rPr lang="en-US" altLang="zh-CN" sz="2400" baseline="-25000" dirty="0">
                <a:latin typeface="Times New Roman"/>
                <a:cs typeface="Times New Roman"/>
              </a:rPr>
              <a:t>2</a:t>
            </a:r>
            <a:r>
              <a:rPr lang="zh-CN" altLang="en-US" sz="2400" dirty="0">
                <a:latin typeface="Times New Roman"/>
                <a:cs typeface="Times New Roman"/>
              </a:rPr>
              <a:t>，使得循环</a:t>
            </a:r>
            <a:r>
              <a:rPr lang="en-US" altLang="zh-CN" sz="2400" dirty="0"/>
              <a:t>ABC'D'A</a:t>
            </a:r>
            <a:r>
              <a:rPr lang="zh-CN" altLang="en-US" sz="2400" dirty="0">
                <a:latin typeface="Times New Roman"/>
                <a:cs typeface="Times New Roman"/>
              </a:rPr>
              <a:t>的净功增加为原循环</a:t>
            </a:r>
            <a:r>
              <a:rPr lang="en-US" altLang="zh-CN" sz="2400" dirty="0">
                <a:latin typeface="Times New Roman"/>
                <a:cs typeface="Times New Roman"/>
              </a:rPr>
              <a:t>ABCDA</a:t>
            </a:r>
            <a:r>
              <a:rPr lang="zh-CN" altLang="en-US" sz="2400" dirty="0">
                <a:latin typeface="Times New Roman"/>
                <a:cs typeface="Times New Roman"/>
              </a:rPr>
              <a:t>的两倍。</a:t>
            </a:r>
            <a:endParaRPr lang="en-US" altLang="zh-CN" sz="2400" dirty="0"/>
          </a:p>
          <a:p>
            <a:r>
              <a:rPr lang="zh-CN" altLang="en-US" sz="2400" dirty="0"/>
              <a:t>求</a:t>
            </a:r>
            <a:r>
              <a:rPr lang="en-US" altLang="zh-CN" sz="2400" dirty="0"/>
              <a:t>(1)ABC'D'A</a:t>
            </a:r>
            <a:r>
              <a:rPr lang="zh-CN" altLang="en-US" sz="2400" dirty="0"/>
              <a:t>循环的热源温度</a:t>
            </a:r>
            <a:r>
              <a:rPr lang="en-US" altLang="zh-CN" sz="2400" dirty="0"/>
              <a:t>T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; (2)ABC'D'A</a:t>
            </a:r>
            <a:r>
              <a:rPr lang="zh-CN" altLang="en-US" sz="2400" dirty="0"/>
              <a:t>循环的效率。</a:t>
            </a:r>
          </a:p>
        </p:txBody>
      </p:sp>
      <p:grpSp>
        <p:nvGrpSpPr>
          <p:cNvPr id="676893" name="Group 29"/>
          <p:cNvGrpSpPr>
            <a:grpSpLocks/>
          </p:cNvGrpSpPr>
          <p:nvPr/>
        </p:nvGrpSpPr>
        <p:grpSpPr bwMode="auto">
          <a:xfrm>
            <a:off x="2362200" y="2627312"/>
            <a:ext cx="4648200" cy="3849688"/>
            <a:chOff x="1511" y="1607"/>
            <a:chExt cx="2928" cy="2425"/>
          </a:xfrm>
        </p:grpSpPr>
        <p:sp>
          <p:nvSpPr>
            <p:cNvPr id="676876" name="Rectangle 12"/>
            <p:cNvSpPr>
              <a:spLocks noChangeArrowheads="1"/>
            </p:cNvSpPr>
            <p:nvPr/>
          </p:nvSpPr>
          <p:spPr bwMode="auto">
            <a:xfrm>
              <a:off x="1511" y="3738"/>
              <a:ext cx="2928" cy="2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O                                                   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V 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676869" name="Arc 5"/>
            <p:cNvSpPr>
              <a:spLocks noChangeAspect="1"/>
            </p:cNvSpPr>
            <p:nvPr/>
          </p:nvSpPr>
          <p:spPr bwMode="auto">
            <a:xfrm flipH="1" flipV="1">
              <a:off x="2711" y="1828"/>
              <a:ext cx="1065" cy="1811"/>
            </a:xfrm>
            <a:custGeom>
              <a:avLst/>
              <a:gdLst>
                <a:gd name="G0" fmla="+- 0 0 0"/>
                <a:gd name="G1" fmla="+- 19042 0 0"/>
                <a:gd name="G2" fmla="+- 21600 0 0"/>
                <a:gd name="T0" fmla="*/ 10196 w 21544"/>
                <a:gd name="T1" fmla="*/ 0 h 19042"/>
                <a:gd name="T2" fmla="*/ 21544 w 21544"/>
                <a:gd name="T3" fmla="*/ 17494 h 19042"/>
                <a:gd name="T4" fmla="*/ 0 w 21544"/>
                <a:gd name="T5" fmla="*/ 19042 h 19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44" h="19042" fill="none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</a:path>
                <a:path w="21544" h="19042" stroke="0" extrusionOk="0">
                  <a:moveTo>
                    <a:pt x="10196" y="-1"/>
                  </a:moveTo>
                  <a:cubicBezTo>
                    <a:pt x="16729" y="3498"/>
                    <a:pt x="21013" y="10101"/>
                    <a:pt x="21544" y="17493"/>
                  </a:cubicBezTo>
                  <a:lnTo>
                    <a:pt x="0" y="19042"/>
                  </a:lnTo>
                  <a:close/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0" name="Line 6"/>
            <p:cNvSpPr>
              <a:spLocks noChangeShapeType="1"/>
            </p:cNvSpPr>
            <p:nvPr/>
          </p:nvSpPr>
          <p:spPr bwMode="auto">
            <a:xfrm>
              <a:off x="1710" y="3776"/>
              <a:ext cx="2438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1" name="Line 7"/>
            <p:cNvSpPr>
              <a:spLocks noChangeShapeType="1"/>
            </p:cNvSpPr>
            <p:nvPr/>
          </p:nvSpPr>
          <p:spPr bwMode="auto">
            <a:xfrm flipV="1">
              <a:off x="1710" y="1682"/>
              <a:ext cx="3" cy="209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72" name="Rectangle 8"/>
            <p:cNvSpPr>
              <a:spLocks noChangeArrowheads="1"/>
            </p:cNvSpPr>
            <p:nvPr/>
          </p:nvSpPr>
          <p:spPr bwMode="auto">
            <a:xfrm>
              <a:off x="3026" y="3412"/>
              <a:ext cx="235" cy="2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676873" name="Rectangle 9"/>
            <p:cNvSpPr>
              <a:spLocks noChangeArrowheads="1"/>
            </p:cNvSpPr>
            <p:nvPr/>
          </p:nvSpPr>
          <p:spPr bwMode="auto">
            <a:xfrm>
              <a:off x="2720" y="2265"/>
              <a:ext cx="257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D'</a:t>
              </a:r>
            </a:p>
          </p:txBody>
        </p:sp>
        <p:sp>
          <p:nvSpPr>
            <p:cNvPr id="676874" name="Rectangle 10"/>
            <p:cNvSpPr>
              <a:spLocks noChangeArrowheads="1"/>
            </p:cNvSpPr>
            <p:nvPr/>
          </p:nvSpPr>
          <p:spPr bwMode="auto">
            <a:xfrm>
              <a:off x="2055" y="1828"/>
              <a:ext cx="288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C'</a:t>
              </a:r>
            </a:p>
          </p:txBody>
        </p:sp>
        <p:sp>
          <p:nvSpPr>
            <p:cNvPr id="676875" name="Rectangle 11"/>
            <p:cNvSpPr>
              <a:spLocks noChangeArrowheads="1"/>
            </p:cNvSpPr>
            <p:nvPr/>
          </p:nvSpPr>
          <p:spPr bwMode="auto">
            <a:xfrm>
              <a:off x="2183" y="3124"/>
              <a:ext cx="192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676877" name="Rectangle 13"/>
            <p:cNvSpPr>
              <a:spLocks noChangeArrowheads="1"/>
            </p:cNvSpPr>
            <p:nvPr/>
          </p:nvSpPr>
          <p:spPr bwMode="auto">
            <a:xfrm>
              <a:off x="1511" y="1607"/>
              <a:ext cx="475" cy="4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p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676878" name="Line 14"/>
            <p:cNvSpPr>
              <a:spLocks noChangeShapeType="1"/>
            </p:cNvSpPr>
            <p:nvPr/>
          </p:nvSpPr>
          <p:spPr bwMode="auto">
            <a:xfrm rot="143156" flipH="1" flipV="1">
              <a:off x="2519" y="2875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stealth" w="lg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79" name="Line 15"/>
            <p:cNvSpPr>
              <a:spLocks noChangeShapeType="1"/>
            </p:cNvSpPr>
            <p:nvPr/>
          </p:nvSpPr>
          <p:spPr bwMode="auto">
            <a:xfrm rot="4800000" flipH="1">
              <a:off x="2897" y="3137"/>
              <a:ext cx="125" cy="3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stealth" w="lg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81" name="Arc 17"/>
            <p:cNvSpPr>
              <a:spLocks/>
            </p:cNvSpPr>
            <p:nvPr/>
          </p:nvSpPr>
          <p:spPr bwMode="auto">
            <a:xfrm flipH="1" flipV="1">
              <a:off x="2078" y="2614"/>
              <a:ext cx="1263" cy="83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82" name="Arc 18"/>
            <p:cNvSpPr>
              <a:spLocks/>
            </p:cNvSpPr>
            <p:nvPr/>
          </p:nvSpPr>
          <p:spPr bwMode="auto">
            <a:xfrm flipH="1" flipV="1">
              <a:off x="2039" y="2116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83" name="Arc 19"/>
            <p:cNvSpPr>
              <a:spLocks noChangeAspect="1"/>
            </p:cNvSpPr>
            <p:nvPr/>
          </p:nvSpPr>
          <p:spPr bwMode="auto">
            <a:xfrm flipH="1" flipV="1">
              <a:off x="2039" y="1732"/>
              <a:ext cx="912" cy="1734"/>
            </a:xfrm>
            <a:custGeom>
              <a:avLst/>
              <a:gdLst>
                <a:gd name="G0" fmla="+- 0 0 0"/>
                <a:gd name="G1" fmla="+- 18254 0 0"/>
                <a:gd name="G2" fmla="+- 21600 0 0"/>
                <a:gd name="T0" fmla="*/ 11548 w 21596"/>
                <a:gd name="T1" fmla="*/ 0 h 18254"/>
                <a:gd name="T2" fmla="*/ 21596 w 21596"/>
                <a:gd name="T3" fmla="*/ 17838 h 18254"/>
                <a:gd name="T4" fmla="*/ 0 w 21596"/>
                <a:gd name="T5" fmla="*/ 18254 h 18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18254" fill="none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</a:path>
                <a:path w="21596" h="18254" stroke="0" extrusionOk="0">
                  <a:moveTo>
                    <a:pt x="11547" y="0"/>
                  </a:moveTo>
                  <a:cubicBezTo>
                    <a:pt x="17681" y="3880"/>
                    <a:pt x="21456" y="10581"/>
                    <a:pt x="21595" y="17838"/>
                  </a:cubicBezTo>
                  <a:lnTo>
                    <a:pt x="0" y="18254"/>
                  </a:lnTo>
                  <a:close/>
                </a:path>
              </a:pathLst>
            </a:custGeom>
            <a:noFill/>
            <a:ln w="19050">
              <a:solidFill>
                <a:srgbClr val="0000CC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84" name="Line 20"/>
            <p:cNvSpPr>
              <a:spLocks noChangeShapeType="1"/>
            </p:cNvSpPr>
            <p:nvPr/>
          </p:nvSpPr>
          <p:spPr bwMode="auto">
            <a:xfrm rot="600000" flipH="1" flipV="1">
              <a:off x="2419" y="3234"/>
              <a:ext cx="96" cy="4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89" name="Line 25"/>
            <p:cNvSpPr>
              <a:spLocks noChangeShapeType="1"/>
            </p:cNvSpPr>
            <p:nvPr/>
          </p:nvSpPr>
          <p:spPr bwMode="auto">
            <a:xfrm rot="143156" flipH="1" flipV="1">
              <a:off x="2515" y="2418"/>
              <a:ext cx="93" cy="2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 type="stealth" w="lg" len="lg"/>
              <a:tailEnd type="non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890" name="Arc 26"/>
            <p:cNvSpPr>
              <a:spLocks/>
            </p:cNvSpPr>
            <p:nvPr/>
          </p:nvSpPr>
          <p:spPr bwMode="auto">
            <a:xfrm flipH="1" flipV="1">
              <a:off x="2035" y="1659"/>
              <a:ext cx="1156" cy="889"/>
            </a:xfrm>
            <a:custGeom>
              <a:avLst/>
              <a:gdLst>
                <a:gd name="G0" fmla="+- 1042 0 0"/>
                <a:gd name="G1" fmla="+- 21600 0 0"/>
                <a:gd name="G2" fmla="+- 21600 0 0"/>
                <a:gd name="T0" fmla="*/ 0 w 21311"/>
                <a:gd name="T1" fmla="*/ 25 h 21600"/>
                <a:gd name="T2" fmla="*/ 21311 w 21311"/>
                <a:gd name="T3" fmla="*/ 14134 h 21600"/>
                <a:gd name="T4" fmla="*/ 1042 w 2131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1" h="21600" fill="none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</a:path>
                <a:path w="21311" h="21600" stroke="0" extrusionOk="0">
                  <a:moveTo>
                    <a:pt x="0" y="25"/>
                  </a:moveTo>
                  <a:cubicBezTo>
                    <a:pt x="347" y="8"/>
                    <a:pt x="694" y="-1"/>
                    <a:pt x="1042" y="0"/>
                  </a:cubicBezTo>
                  <a:cubicBezTo>
                    <a:pt x="10092" y="0"/>
                    <a:pt x="18182" y="5641"/>
                    <a:pt x="21310" y="14134"/>
                  </a:cubicBezTo>
                  <a:lnTo>
                    <a:pt x="1042" y="21600"/>
                  </a:lnTo>
                  <a:close/>
                </a:path>
              </a:pathLst>
            </a:custGeom>
            <a:noFill/>
            <a:ln w="19050">
              <a:solidFill>
                <a:srgbClr val="FF33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891" name="Rectangle 27"/>
            <p:cNvSpPr>
              <a:spLocks noChangeArrowheads="1"/>
            </p:cNvSpPr>
            <p:nvPr/>
          </p:nvSpPr>
          <p:spPr bwMode="auto">
            <a:xfrm>
              <a:off x="1954" y="2500"/>
              <a:ext cx="144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C</a:t>
              </a:r>
            </a:p>
          </p:txBody>
        </p:sp>
        <p:sp>
          <p:nvSpPr>
            <p:cNvPr id="676892" name="Rectangle 28"/>
            <p:cNvSpPr>
              <a:spLocks noChangeArrowheads="1"/>
            </p:cNvSpPr>
            <p:nvPr/>
          </p:nvSpPr>
          <p:spPr bwMode="auto">
            <a:xfrm>
              <a:off x="2844" y="2756"/>
              <a:ext cx="257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 D</a:t>
              </a:r>
            </a:p>
          </p:txBody>
        </p:sp>
        <p:sp>
          <p:nvSpPr>
            <p:cNvPr id="676880" name="Line 16"/>
            <p:cNvSpPr>
              <a:spLocks noChangeShapeType="1"/>
            </p:cNvSpPr>
            <p:nvPr/>
          </p:nvSpPr>
          <p:spPr bwMode="auto">
            <a:xfrm rot="15600000" flipV="1">
              <a:off x="2176" y="2980"/>
              <a:ext cx="106" cy="1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 type="none" w="sm" len="med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9.4 </a:t>
            </a:r>
            <a:r>
              <a:rPr lang="zh-CN" altLang="en-US"/>
              <a:t>循环过程  卡诺循环</a:t>
            </a:r>
          </a:p>
        </p:txBody>
      </p:sp>
      <p:sp>
        <p:nvSpPr>
          <p:cNvPr id="4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DAE68-5886-433F-83BC-6278C5248626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677891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610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补充：设有</a:t>
            </a:r>
            <a:r>
              <a:rPr lang="en-US" altLang="zh-CN" sz="2000" dirty="0"/>
              <a:t>1</a:t>
            </a:r>
            <a:r>
              <a:rPr lang="zh-CN" altLang="en-US" sz="2000" dirty="0"/>
              <a:t>摩尔单原子分子理想气体，进行一热力学循环过程，过程曲线的</a:t>
            </a:r>
            <a:r>
              <a:rPr lang="en-US" altLang="zh-CN" sz="2000" dirty="0"/>
              <a:t>V-T</a:t>
            </a:r>
            <a:r>
              <a:rPr lang="zh-CN" altLang="en-US" sz="2000" dirty="0"/>
              <a:t>图如图所示，其中 </a:t>
            </a:r>
            <a:r>
              <a:rPr lang="en-US" altLang="zh-CN" sz="2000" dirty="0" err="1"/>
              <a:t>V</a:t>
            </a:r>
            <a:r>
              <a:rPr lang="en-US" altLang="zh-CN" sz="2000" i="1" baseline="-25000" dirty="0" err="1"/>
              <a:t>c</a:t>
            </a:r>
            <a:r>
              <a:rPr lang="en-US" altLang="zh-CN" sz="2000" dirty="0"/>
              <a:t>=2V</a:t>
            </a:r>
            <a:r>
              <a:rPr lang="en-US" altLang="zh-CN" sz="2000" i="1" baseline="-25000" dirty="0"/>
              <a:t>a</a:t>
            </a:r>
            <a:r>
              <a:rPr lang="zh-CN" altLang="en-US" sz="2000" dirty="0"/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）绘出此循环的</a:t>
            </a:r>
            <a:r>
              <a:rPr lang="en-US" altLang="zh-CN" sz="2000" dirty="0"/>
              <a:t>P-V</a:t>
            </a:r>
            <a:r>
              <a:rPr lang="zh-CN" altLang="en-US" sz="2000" dirty="0"/>
              <a:t>图；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）分别求出</a:t>
            </a:r>
            <a:r>
              <a:rPr lang="en-US" altLang="zh-CN" sz="2000" i="1" dirty="0" err="1"/>
              <a:t>a</a:t>
            </a:r>
            <a:r>
              <a:rPr lang="en-US" altLang="zh-CN" sz="2000" dirty="0" err="1">
                <a:sym typeface="Wingdings" pitchFamily="2" charset="2"/>
              </a:rPr>
              <a:t></a:t>
            </a:r>
            <a:r>
              <a:rPr lang="en-US" altLang="zh-CN" sz="2000" i="1" dirty="0" err="1"/>
              <a:t>b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b</a:t>
            </a:r>
            <a:r>
              <a:rPr lang="en-US" altLang="zh-CN" sz="2000" dirty="0" err="1">
                <a:sym typeface="Wingdings" pitchFamily="2" charset="2"/>
              </a:rPr>
              <a:t></a:t>
            </a:r>
            <a:r>
              <a:rPr lang="en-US" altLang="zh-CN" sz="2000" i="1" dirty="0" err="1">
                <a:sym typeface="Wingdings" pitchFamily="2" charset="2"/>
              </a:rPr>
              <a:t>c</a:t>
            </a:r>
            <a:r>
              <a:rPr lang="zh-CN" altLang="en-US" sz="2000" dirty="0"/>
              <a:t>、</a:t>
            </a:r>
            <a:r>
              <a:rPr lang="en-US" altLang="zh-CN" sz="2000" i="1" dirty="0" err="1"/>
              <a:t>c</a:t>
            </a:r>
            <a:r>
              <a:rPr lang="en-US" altLang="zh-CN" sz="2000" dirty="0" err="1">
                <a:sym typeface="Wingdings" pitchFamily="2" charset="2"/>
              </a:rPr>
              <a:t></a:t>
            </a:r>
            <a:r>
              <a:rPr lang="en-US" altLang="zh-CN" sz="2000" i="1" dirty="0" err="1">
                <a:sym typeface="Wingdings" pitchFamily="2" charset="2"/>
              </a:rPr>
              <a:t>a</a:t>
            </a:r>
            <a:r>
              <a:rPr lang="zh-CN" altLang="en-US" sz="2000" dirty="0"/>
              <a:t>各阶段系统与外界交换的热量；</a:t>
            </a:r>
          </a:p>
          <a:p>
            <a:pPr>
              <a:lnSpc>
                <a:spcPct val="12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）求该循环的效率。</a:t>
            </a:r>
          </a:p>
        </p:txBody>
      </p:sp>
      <p:grpSp>
        <p:nvGrpSpPr>
          <p:cNvPr id="677914" name="Group 26"/>
          <p:cNvGrpSpPr>
            <a:grpSpLocks noChangeAspect="1"/>
          </p:cNvGrpSpPr>
          <p:nvPr/>
        </p:nvGrpSpPr>
        <p:grpSpPr bwMode="auto">
          <a:xfrm>
            <a:off x="304800" y="3048000"/>
            <a:ext cx="4430713" cy="3363912"/>
            <a:chOff x="3672" y="1086"/>
            <a:chExt cx="3492" cy="2652"/>
          </a:xfrm>
        </p:grpSpPr>
        <p:sp>
          <p:nvSpPr>
            <p:cNvPr id="677915" name="AutoShape 27"/>
            <p:cNvSpPr>
              <a:spLocks noChangeAspect="1" noChangeArrowheads="1"/>
            </p:cNvSpPr>
            <p:nvPr/>
          </p:nvSpPr>
          <p:spPr bwMode="auto">
            <a:xfrm>
              <a:off x="3672" y="1086"/>
              <a:ext cx="3492" cy="26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6" name="Line 28"/>
            <p:cNvSpPr>
              <a:spLocks noChangeShapeType="1"/>
            </p:cNvSpPr>
            <p:nvPr/>
          </p:nvSpPr>
          <p:spPr bwMode="auto">
            <a:xfrm>
              <a:off x="4212" y="3114"/>
              <a:ext cx="2340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7" name="Line 29"/>
            <p:cNvSpPr>
              <a:spLocks noChangeShapeType="1"/>
            </p:cNvSpPr>
            <p:nvPr/>
          </p:nvSpPr>
          <p:spPr bwMode="auto">
            <a:xfrm flipV="1">
              <a:off x="4572" y="1554"/>
              <a:ext cx="0" cy="20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8" name="Line 30"/>
            <p:cNvSpPr>
              <a:spLocks noChangeShapeType="1"/>
            </p:cNvSpPr>
            <p:nvPr/>
          </p:nvSpPr>
          <p:spPr bwMode="auto">
            <a:xfrm flipV="1">
              <a:off x="4572" y="2490"/>
              <a:ext cx="721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19" name="Line 31"/>
            <p:cNvSpPr>
              <a:spLocks noChangeShapeType="1"/>
            </p:cNvSpPr>
            <p:nvPr/>
          </p:nvSpPr>
          <p:spPr bwMode="auto">
            <a:xfrm flipV="1">
              <a:off x="5293" y="1866"/>
              <a:ext cx="719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0" name="Line 32"/>
            <p:cNvSpPr>
              <a:spLocks noChangeShapeType="1"/>
            </p:cNvSpPr>
            <p:nvPr/>
          </p:nvSpPr>
          <p:spPr bwMode="auto">
            <a:xfrm flipH="1">
              <a:off x="5293" y="1866"/>
              <a:ext cx="71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1" name="Line 33"/>
            <p:cNvSpPr>
              <a:spLocks noChangeShapeType="1"/>
            </p:cNvSpPr>
            <p:nvPr/>
          </p:nvSpPr>
          <p:spPr bwMode="auto">
            <a:xfrm>
              <a:off x="5293" y="1866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2" name="Line 34"/>
            <p:cNvSpPr>
              <a:spLocks noChangeShapeType="1"/>
            </p:cNvSpPr>
            <p:nvPr/>
          </p:nvSpPr>
          <p:spPr bwMode="auto">
            <a:xfrm flipH="1">
              <a:off x="4572" y="2490"/>
              <a:ext cx="7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3" name="Line 35"/>
            <p:cNvSpPr>
              <a:spLocks noChangeShapeType="1"/>
            </p:cNvSpPr>
            <p:nvPr/>
          </p:nvSpPr>
          <p:spPr bwMode="auto">
            <a:xfrm flipH="1">
              <a:off x="4572" y="1866"/>
              <a:ext cx="72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4" name="Line 36"/>
            <p:cNvSpPr>
              <a:spLocks noChangeShapeType="1"/>
            </p:cNvSpPr>
            <p:nvPr/>
          </p:nvSpPr>
          <p:spPr bwMode="auto">
            <a:xfrm>
              <a:off x="5293" y="249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5" name="Text Box 37"/>
            <p:cNvSpPr txBox="1">
              <a:spLocks noChangeArrowheads="1"/>
            </p:cNvSpPr>
            <p:nvPr/>
          </p:nvSpPr>
          <p:spPr bwMode="auto">
            <a:xfrm>
              <a:off x="4077" y="1455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/>
                <a:t>V</a:t>
              </a:r>
              <a:r>
                <a:rPr lang="en-US" altLang="zh-CN" sz="2400" baseline="-25000"/>
                <a:t>c</a:t>
              </a:r>
              <a:endParaRPr lang="en-US" altLang="zh-CN" sz="2400"/>
            </a:p>
          </p:txBody>
        </p:sp>
        <p:sp>
          <p:nvSpPr>
            <p:cNvPr id="677926" name="Text Box 38"/>
            <p:cNvSpPr txBox="1">
              <a:spLocks noChangeArrowheads="1"/>
            </p:cNvSpPr>
            <p:nvPr/>
          </p:nvSpPr>
          <p:spPr bwMode="auto">
            <a:xfrm>
              <a:off x="4092" y="2052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1400"/>
            </a:p>
            <a:p>
              <a:pPr algn="just"/>
              <a:r>
                <a:rPr lang="en-US" altLang="zh-CN" sz="2400"/>
                <a:t>V</a:t>
              </a:r>
              <a:r>
                <a:rPr lang="en-US" altLang="zh-CN" sz="2400" baseline="-25000"/>
                <a:t>a</a:t>
              </a:r>
              <a:endParaRPr lang="en-US" altLang="zh-CN" sz="2400"/>
            </a:p>
          </p:txBody>
        </p:sp>
        <p:sp>
          <p:nvSpPr>
            <p:cNvPr id="677927" name="Line 39"/>
            <p:cNvSpPr>
              <a:spLocks noChangeShapeType="1"/>
            </p:cNvSpPr>
            <p:nvPr/>
          </p:nvSpPr>
          <p:spPr bwMode="auto">
            <a:xfrm>
              <a:off x="5292" y="2022"/>
              <a:ext cx="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8" name="Line 40"/>
            <p:cNvSpPr>
              <a:spLocks noChangeShapeType="1"/>
            </p:cNvSpPr>
            <p:nvPr/>
          </p:nvSpPr>
          <p:spPr bwMode="auto">
            <a:xfrm flipV="1">
              <a:off x="5517" y="2133"/>
              <a:ext cx="180" cy="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29" name="Line 41"/>
            <p:cNvSpPr>
              <a:spLocks noChangeShapeType="1"/>
            </p:cNvSpPr>
            <p:nvPr/>
          </p:nvSpPr>
          <p:spPr bwMode="auto">
            <a:xfrm flipH="1">
              <a:off x="5472" y="1866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30" name="Text Box 42"/>
            <p:cNvSpPr txBox="1">
              <a:spLocks noChangeArrowheads="1"/>
            </p:cNvSpPr>
            <p:nvPr/>
          </p:nvSpPr>
          <p:spPr bwMode="auto">
            <a:xfrm>
              <a:off x="5067" y="1509"/>
              <a:ext cx="54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000" i="1"/>
                <a:t>  c</a:t>
              </a:r>
            </a:p>
          </p:txBody>
        </p:sp>
        <p:sp>
          <p:nvSpPr>
            <p:cNvPr id="677931" name="Text Box 43"/>
            <p:cNvSpPr txBox="1">
              <a:spLocks noChangeArrowheads="1"/>
            </p:cNvSpPr>
            <p:nvPr/>
          </p:nvSpPr>
          <p:spPr bwMode="auto">
            <a:xfrm>
              <a:off x="5967" y="1440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2000" i="1"/>
            </a:p>
            <a:p>
              <a:pPr algn="just"/>
              <a:r>
                <a:rPr lang="en-US" altLang="zh-CN" sz="2000" i="1"/>
                <a:t>b</a:t>
              </a:r>
            </a:p>
          </p:txBody>
        </p:sp>
        <p:sp>
          <p:nvSpPr>
            <p:cNvPr id="677932" name="Text Box 44"/>
            <p:cNvSpPr txBox="1">
              <a:spLocks noChangeArrowheads="1"/>
            </p:cNvSpPr>
            <p:nvPr/>
          </p:nvSpPr>
          <p:spPr bwMode="auto">
            <a:xfrm>
              <a:off x="5202" y="2199"/>
              <a:ext cx="720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2000" i="1"/>
            </a:p>
            <a:p>
              <a:pPr algn="just"/>
              <a:r>
                <a:rPr lang="en-US" altLang="zh-CN" sz="2000" i="1"/>
                <a:t> a</a:t>
              </a:r>
            </a:p>
          </p:txBody>
        </p:sp>
        <p:sp>
          <p:nvSpPr>
            <p:cNvPr id="677933" name="Text Box 45"/>
            <p:cNvSpPr txBox="1">
              <a:spLocks noChangeArrowheads="1"/>
            </p:cNvSpPr>
            <p:nvPr/>
          </p:nvSpPr>
          <p:spPr bwMode="auto">
            <a:xfrm>
              <a:off x="4437" y="2913"/>
              <a:ext cx="2520" cy="7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endParaRPr lang="en-US" altLang="zh-CN" sz="1400"/>
            </a:p>
            <a:p>
              <a:pPr algn="just"/>
              <a:r>
                <a:rPr lang="en-US" altLang="zh-CN" sz="2400"/>
                <a:t>  O        T</a:t>
              </a:r>
              <a:r>
                <a:rPr lang="en-US" altLang="zh-CN" sz="2400" i="1" baseline="-25000"/>
                <a:t>a</a:t>
              </a:r>
              <a:r>
                <a:rPr lang="en-US" altLang="zh-CN" sz="2400"/>
                <a:t>             T</a:t>
              </a:r>
            </a:p>
          </p:txBody>
        </p:sp>
        <p:sp>
          <p:nvSpPr>
            <p:cNvPr id="677934" name="Text Box 46"/>
            <p:cNvSpPr txBox="1">
              <a:spLocks noChangeArrowheads="1"/>
            </p:cNvSpPr>
            <p:nvPr/>
          </p:nvSpPr>
          <p:spPr bwMode="auto">
            <a:xfrm>
              <a:off x="4509" y="1215"/>
              <a:ext cx="720" cy="5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/>
              <a:r>
                <a:rPr lang="en-US" altLang="zh-CN" sz="2400"/>
                <a:t>V</a:t>
              </a:r>
            </a:p>
          </p:txBody>
        </p:sp>
      </p:grpSp>
      <p:grpSp>
        <p:nvGrpSpPr>
          <p:cNvPr id="677935" name="xjh2011/6/414:14:49"/>
          <p:cNvGrpSpPr>
            <a:grpSpLocks noChangeAspect="1"/>
          </p:cNvGrpSpPr>
          <p:nvPr/>
        </p:nvGrpSpPr>
        <p:grpSpPr bwMode="auto">
          <a:xfrm>
            <a:off x="5257800" y="3200400"/>
            <a:ext cx="3138488" cy="2895968"/>
            <a:chOff x="2742" y="3627"/>
            <a:chExt cx="2472" cy="2278"/>
          </a:xfrm>
        </p:grpSpPr>
        <p:sp>
          <p:nvSpPr>
            <p:cNvPr id="677936" name="Line 48"/>
            <p:cNvSpPr>
              <a:spLocks noChangeAspect="1" noChangeShapeType="1"/>
            </p:cNvSpPr>
            <p:nvPr/>
          </p:nvSpPr>
          <p:spPr bwMode="auto">
            <a:xfrm flipH="1">
              <a:off x="2968" y="3738"/>
              <a:ext cx="10" cy="18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37" name="Line 49"/>
            <p:cNvSpPr>
              <a:spLocks noChangeAspect="1" noChangeShapeType="1"/>
            </p:cNvSpPr>
            <p:nvPr/>
          </p:nvSpPr>
          <p:spPr bwMode="auto">
            <a:xfrm flipV="1">
              <a:off x="2980" y="5622"/>
              <a:ext cx="1994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38" name="Text Box 50"/>
            <p:cNvSpPr txBox="1">
              <a:spLocks noChangeAspect="1" noChangeArrowheads="1"/>
            </p:cNvSpPr>
            <p:nvPr/>
          </p:nvSpPr>
          <p:spPr bwMode="auto">
            <a:xfrm>
              <a:off x="2742" y="3627"/>
              <a:ext cx="27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 i="1"/>
                <a:t>p</a:t>
              </a:r>
              <a:endParaRPr lang="en-US" altLang="zh-CN" sz="2000"/>
            </a:p>
          </p:txBody>
        </p:sp>
        <p:sp>
          <p:nvSpPr>
            <p:cNvPr id="677939" name="Text Box 51"/>
            <p:cNvSpPr txBox="1">
              <a:spLocks noChangeAspect="1" noChangeArrowheads="1"/>
            </p:cNvSpPr>
            <p:nvPr/>
          </p:nvSpPr>
          <p:spPr bwMode="auto">
            <a:xfrm>
              <a:off x="2752" y="5436"/>
              <a:ext cx="280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/>
                <a:t>o</a:t>
              </a:r>
              <a:endParaRPr lang="en-US" altLang="zh-CN" sz="2000"/>
            </a:p>
          </p:txBody>
        </p:sp>
        <p:sp>
          <p:nvSpPr>
            <p:cNvPr id="677940" name="Line 52"/>
            <p:cNvSpPr>
              <a:spLocks noChangeAspect="1" noChangeShapeType="1"/>
            </p:cNvSpPr>
            <p:nvPr/>
          </p:nvSpPr>
          <p:spPr bwMode="auto">
            <a:xfrm flipV="1">
              <a:off x="3726" y="4014"/>
              <a:ext cx="824" cy="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1" name="Line 53"/>
            <p:cNvSpPr>
              <a:spLocks noChangeAspect="1" noChangeShapeType="1"/>
            </p:cNvSpPr>
            <p:nvPr/>
          </p:nvSpPr>
          <p:spPr bwMode="auto">
            <a:xfrm>
              <a:off x="3724" y="4050"/>
              <a:ext cx="15" cy="15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2" name="Line 54"/>
            <p:cNvSpPr>
              <a:spLocks noChangeAspect="1" noChangeShapeType="1"/>
            </p:cNvSpPr>
            <p:nvPr/>
          </p:nvSpPr>
          <p:spPr bwMode="auto">
            <a:xfrm>
              <a:off x="4554" y="4602"/>
              <a:ext cx="1" cy="9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3" name="Line 55"/>
            <p:cNvSpPr>
              <a:spLocks noChangeAspect="1" noChangeShapeType="1"/>
            </p:cNvSpPr>
            <p:nvPr/>
          </p:nvSpPr>
          <p:spPr bwMode="auto">
            <a:xfrm flipV="1">
              <a:off x="4554" y="3993"/>
              <a:ext cx="1" cy="6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4" name="Freeform 56"/>
            <p:cNvSpPr>
              <a:spLocks noChangeAspect="1"/>
            </p:cNvSpPr>
            <p:nvPr/>
          </p:nvSpPr>
          <p:spPr bwMode="auto">
            <a:xfrm>
              <a:off x="3750" y="4065"/>
              <a:ext cx="804" cy="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216"/>
                </a:cxn>
                <a:cxn ang="0">
                  <a:pos x="372" y="432"/>
                </a:cxn>
                <a:cxn ang="0">
                  <a:pos x="612" y="540"/>
                </a:cxn>
                <a:cxn ang="0">
                  <a:pos x="804" y="588"/>
                </a:cxn>
              </a:cxnLst>
              <a:rect l="0" t="0" r="r" b="b"/>
              <a:pathLst>
                <a:path w="804" h="588">
                  <a:moveTo>
                    <a:pt x="0" y="0"/>
                  </a:moveTo>
                  <a:cubicBezTo>
                    <a:pt x="41" y="72"/>
                    <a:pt x="82" y="144"/>
                    <a:pt x="144" y="216"/>
                  </a:cubicBezTo>
                  <a:cubicBezTo>
                    <a:pt x="206" y="288"/>
                    <a:pt x="294" y="378"/>
                    <a:pt x="372" y="432"/>
                  </a:cubicBezTo>
                  <a:cubicBezTo>
                    <a:pt x="450" y="486"/>
                    <a:pt x="540" y="514"/>
                    <a:pt x="612" y="540"/>
                  </a:cubicBezTo>
                  <a:cubicBezTo>
                    <a:pt x="684" y="566"/>
                    <a:pt x="772" y="580"/>
                    <a:pt x="804" y="58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5" name="Line 57"/>
            <p:cNvSpPr>
              <a:spLocks noChangeAspect="1" noChangeShapeType="1"/>
            </p:cNvSpPr>
            <p:nvPr/>
          </p:nvSpPr>
          <p:spPr bwMode="auto">
            <a:xfrm>
              <a:off x="4556" y="4293"/>
              <a:ext cx="0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6" name="Line 58"/>
            <p:cNvSpPr>
              <a:spLocks noChangeAspect="1" noChangeShapeType="1"/>
            </p:cNvSpPr>
            <p:nvPr/>
          </p:nvSpPr>
          <p:spPr bwMode="auto">
            <a:xfrm>
              <a:off x="4122" y="4029"/>
              <a:ext cx="10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7" name="Line 59"/>
            <p:cNvSpPr>
              <a:spLocks noChangeAspect="1" noChangeShapeType="1"/>
            </p:cNvSpPr>
            <p:nvPr/>
          </p:nvSpPr>
          <p:spPr bwMode="auto">
            <a:xfrm flipH="1" flipV="1">
              <a:off x="3976" y="4353"/>
              <a:ext cx="36" cy="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948" name="Text Box 60"/>
            <p:cNvSpPr txBox="1">
              <a:spLocks noChangeAspect="1" noChangeArrowheads="1"/>
            </p:cNvSpPr>
            <p:nvPr/>
          </p:nvSpPr>
          <p:spPr bwMode="auto">
            <a:xfrm>
              <a:off x="4612" y="3828"/>
              <a:ext cx="28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/>
                <a:t>b</a:t>
              </a:r>
            </a:p>
          </p:txBody>
        </p:sp>
        <p:sp>
          <p:nvSpPr>
            <p:cNvPr id="677949" name="Text Box 61"/>
            <p:cNvSpPr txBox="1">
              <a:spLocks noChangeAspect="1" noChangeArrowheads="1"/>
            </p:cNvSpPr>
            <p:nvPr/>
          </p:nvSpPr>
          <p:spPr bwMode="auto">
            <a:xfrm>
              <a:off x="4638" y="4488"/>
              <a:ext cx="279" cy="2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/>
                <a:t>c</a:t>
              </a:r>
            </a:p>
          </p:txBody>
        </p:sp>
        <p:sp>
          <p:nvSpPr>
            <p:cNvPr id="677950" name="Text Box 62"/>
            <p:cNvSpPr txBox="1">
              <a:spLocks noChangeAspect="1" noChangeArrowheads="1"/>
            </p:cNvSpPr>
            <p:nvPr/>
          </p:nvSpPr>
          <p:spPr bwMode="auto">
            <a:xfrm>
              <a:off x="5006" y="5409"/>
              <a:ext cx="208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b="1"/>
                <a:t>V</a:t>
              </a:r>
              <a:endParaRPr lang="en-US" altLang="zh-CN" sz="2000"/>
            </a:p>
          </p:txBody>
        </p:sp>
        <p:sp>
          <p:nvSpPr>
            <p:cNvPr id="677951" name="Text Box 63"/>
            <p:cNvSpPr txBox="1">
              <a:spLocks noChangeAspect="1" noChangeArrowheads="1"/>
            </p:cNvSpPr>
            <p:nvPr/>
          </p:nvSpPr>
          <p:spPr bwMode="auto">
            <a:xfrm>
              <a:off x="4446" y="5629"/>
              <a:ext cx="280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 err="1"/>
                <a:t>V</a:t>
              </a:r>
              <a:r>
                <a:rPr lang="en-US" altLang="zh-CN" sz="2000" baseline="-25000" dirty="0" err="1"/>
                <a:t>c</a:t>
              </a:r>
              <a:endParaRPr lang="en-US" altLang="zh-CN" sz="2000" dirty="0"/>
            </a:p>
          </p:txBody>
        </p:sp>
        <p:sp>
          <p:nvSpPr>
            <p:cNvPr id="677952" name="Text Box 64"/>
            <p:cNvSpPr txBox="1">
              <a:spLocks noChangeAspect="1" noChangeArrowheads="1"/>
            </p:cNvSpPr>
            <p:nvPr/>
          </p:nvSpPr>
          <p:spPr bwMode="auto">
            <a:xfrm>
              <a:off x="3604" y="5628"/>
              <a:ext cx="278" cy="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 dirty="0" err="1"/>
                <a:t>V</a:t>
              </a:r>
              <a:r>
                <a:rPr lang="en-US" altLang="zh-CN" sz="2000" baseline="-25000" dirty="0" err="1"/>
                <a:t>a</a:t>
              </a:r>
              <a:endParaRPr lang="en-US" altLang="zh-CN" sz="2000" dirty="0"/>
            </a:p>
          </p:txBody>
        </p:sp>
        <p:sp>
          <p:nvSpPr>
            <p:cNvPr id="677953" name="Text Box 65"/>
            <p:cNvSpPr txBox="1">
              <a:spLocks noChangeAspect="1" noChangeArrowheads="1"/>
            </p:cNvSpPr>
            <p:nvPr/>
          </p:nvSpPr>
          <p:spPr bwMode="auto">
            <a:xfrm>
              <a:off x="3556" y="3816"/>
              <a:ext cx="282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/>
              <a:r>
                <a:rPr lang="en-US" altLang="zh-CN" sz="2000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AE06B-8ED7-4C62-A6CF-7EB23406937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/>
              <a:t>准静态过程中热量、功和内能</a:t>
            </a:r>
          </a:p>
        </p:txBody>
      </p:sp>
      <p:sp>
        <p:nvSpPr>
          <p:cNvPr id="669700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4684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）准静态过程中热量的计算 </a:t>
            </a:r>
          </a:p>
        </p:txBody>
      </p:sp>
      <p:sp>
        <p:nvSpPr>
          <p:cNvPr id="669701" name="Rectangle 5"/>
          <p:cNvSpPr>
            <a:spLocks noChangeArrowheads="1"/>
          </p:cNvSpPr>
          <p:nvPr/>
        </p:nvSpPr>
        <p:spPr bwMode="auto">
          <a:xfrm>
            <a:off x="457200" y="2133600"/>
            <a:ext cx="381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/>
              <a:t>微过程的热量计算式： </a:t>
            </a:r>
          </a:p>
        </p:txBody>
      </p:sp>
      <p:graphicFrame>
        <p:nvGraphicFramePr>
          <p:cNvPr id="669702" name="Object 6"/>
          <p:cNvGraphicFramePr>
            <a:graphicFrameLocks noChangeAspect="1"/>
          </p:cNvGraphicFramePr>
          <p:nvPr/>
        </p:nvGraphicFramePr>
        <p:xfrm>
          <a:off x="1579563" y="2667000"/>
          <a:ext cx="37893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98320" imgH="393480" progId="Equation.3">
                  <p:embed/>
                </p:oleObj>
              </mc:Choice>
              <mc:Fallback>
                <p:oleObj name="公式" r:id="rId2" imgW="1498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2667000"/>
                        <a:ext cx="3789362" cy="987425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3" name="Object 7"/>
          <p:cNvGraphicFramePr>
            <a:graphicFrameLocks noChangeAspect="1"/>
          </p:cNvGraphicFramePr>
          <p:nvPr/>
        </p:nvGraphicFramePr>
        <p:xfrm>
          <a:off x="2209800" y="5715000"/>
          <a:ext cx="6602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16120" imgH="228600" progId="Equation.3">
                  <p:embed/>
                </p:oleObj>
              </mc:Choice>
              <mc:Fallback>
                <p:oleObj name="公式" r:id="rId4" imgW="26161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15000"/>
                        <a:ext cx="66024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9704" name="Rectangle 8"/>
          <p:cNvSpPr>
            <a:spLocks noChangeArrowheads="1"/>
          </p:cNvSpPr>
          <p:nvPr/>
        </p:nvSpPr>
        <p:spPr bwMode="auto">
          <a:xfrm>
            <a:off x="381000" y="57721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400" dirty="0"/>
              <a:t>热量计算式： </a:t>
            </a:r>
          </a:p>
        </p:txBody>
      </p:sp>
      <p:graphicFrame>
        <p:nvGraphicFramePr>
          <p:cNvPr id="669705" name="Object 9"/>
          <p:cNvGraphicFramePr>
            <a:graphicFrameLocks noChangeAspect="1"/>
          </p:cNvGraphicFramePr>
          <p:nvPr/>
        </p:nvGraphicFramePr>
        <p:xfrm>
          <a:off x="457200" y="5029200"/>
          <a:ext cx="31686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440" imgH="228600" progId="">
                  <p:embed/>
                </p:oleObj>
              </mc:Choice>
              <mc:Fallback>
                <p:oleObj name="Equation" r:id="rId6" imgW="1333440" imgH="2286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29200"/>
                        <a:ext cx="31686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66"/>
                            </a:solidFill>
                            <a:miter lim="800000"/>
                            <a:headEnd/>
                            <a:tailEnd type="none" w="sm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6" name="Object 10"/>
          <p:cNvGraphicFramePr>
            <a:graphicFrameLocks noChangeAspect="1"/>
          </p:cNvGraphicFramePr>
          <p:nvPr/>
        </p:nvGraphicFramePr>
        <p:xfrm>
          <a:off x="1600200" y="3886200"/>
          <a:ext cx="260191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028520" imgH="393480" progId="Equation.3">
                  <p:embed/>
                </p:oleObj>
              </mc:Choice>
              <mc:Fallback>
                <p:oleObj name="公式" r:id="rId8" imgW="10285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86200"/>
                        <a:ext cx="2601913" cy="987425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66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6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00" grpId="0"/>
      <p:bldP spid="669701" grpId="0"/>
      <p:bldP spid="6697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9.2 </a:t>
            </a:r>
            <a:r>
              <a:rPr lang="zh-CN" altLang="en-US"/>
              <a:t>热力学第一定律</a:t>
            </a:r>
          </a:p>
        </p:txBody>
      </p:sp>
      <p:sp>
        <p:nvSpPr>
          <p:cNvPr id="1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75815-188E-470D-B256-56670939E1A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501650" y="1219200"/>
            <a:ext cx="4146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准静态过程中热量、功和内能</a:t>
            </a: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420688" y="1676400"/>
            <a:ext cx="50657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）准静态过程中内能变化的计算 </a:t>
            </a:r>
          </a:p>
        </p:txBody>
      </p:sp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457200" y="2133600"/>
            <a:ext cx="8281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设想一个状态变化过程，过程中系统的体积不变。</a:t>
            </a:r>
          </a:p>
        </p:txBody>
      </p:sp>
      <p:graphicFrame>
        <p:nvGraphicFramePr>
          <p:cNvPr id="670726" name="Object 6"/>
          <p:cNvGraphicFramePr>
            <a:graphicFrameLocks noChangeAspect="1"/>
          </p:cNvGraphicFramePr>
          <p:nvPr/>
        </p:nvGraphicFramePr>
        <p:xfrm>
          <a:off x="914400" y="2717800"/>
          <a:ext cx="2335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68200" imgH="203040" progId="Equation.3">
                  <p:embed/>
                </p:oleObj>
              </mc:Choice>
              <mc:Fallback>
                <p:oleObj name="公式" r:id="rId2" imgW="1168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17800"/>
                        <a:ext cx="2335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7" name="Object 7"/>
          <p:cNvGraphicFramePr>
            <a:graphicFrameLocks noChangeAspect="1"/>
          </p:cNvGraphicFramePr>
          <p:nvPr/>
        </p:nvGraphicFramePr>
        <p:xfrm>
          <a:off x="4191000" y="2641600"/>
          <a:ext cx="17256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63280" imgH="228600" progId="Equation.3">
                  <p:embed/>
                </p:oleObj>
              </mc:Choice>
              <mc:Fallback>
                <p:oleObj name="公式" r:id="rId4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641600"/>
                        <a:ext cx="17256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8" name="Object 8"/>
          <p:cNvGraphicFramePr>
            <a:graphicFrameLocks noChangeAspect="1"/>
          </p:cNvGraphicFramePr>
          <p:nvPr/>
        </p:nvGraphicFramePr>
        <p:xfrm>
          <a:off x="1828800" y="3124200"/>
          <a:ext cx="325437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12800" imgH="393480" progId="Equation.3">
                  <p:embed/>
                </p:oleObj>
              </mc:Choice>
              <mc:Fallback>
                <p:oleObj name="公式" r:id="rId6" imgW="16128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325437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29" name="Text Box 9"/>
          <p:cNvSpPr txBox="1">
            <a:spLocks noChangeArrowheads="1"/>
          </p:cNvSpPr>
          <p:nvPr/>
        </p:nvSpPr>
        <p:spPr bwMode="auto">
          <a:xfrm>
            <a:off x="762000" y="3352800"/>
            <a:ext cx="1584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即有</a:t>
            </a:r>
          </a:p>
        </p:txBody>
      </p:sp>
      <p:graphicFrame>
        <p:nvGraphicFramePr>
          <p:cNvPr id="670730" name="Object 10"/>
          <p:cNvGraphicFramePr>
            <a:graphicFrameLocks noChangeAspect="1"/>
          </p:cNvGraphicFramePr>
          <p:nvPr/>
        </p:nvGraphicFramePr>
        <p:xfrm>
          <a:off x="2819400" y="4090987"/>
          <a:ext cx="266858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20227" imgH="393529" progId="Equation.3">
                  <p:embed/>
                </p:oleObj>
              </mc:Choice>
              <mc:Fallback>
                <p:oleObj name="公式" r:id="rId8" imgW="132022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090987"/>
                        <a:ext cx="2668588" cy="785813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31" name="Text Box 11"/>
          <p:cNvSpPr txBox="1">
            <a:spLocks noChangeArrowheads="1"/>
          </p:cNvSpPr>
          <p:nvPr/>
        </p:nvSpPr>
        <p:spPr bwMode="auto">
          <a:xfrm>
            <a:off x="990600" y="425529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内能增量：</a:t>
            </a:r>
          </a:p>
        </p:txBody>
      </p:sp>
      <p:sp>
        <p:nvSpPr>
          <p:cNvPr id="670732" name="Text Box 12"/>
          <p:cNvSpPr txBox="1">
            <a:spLocks noChangeArrowheads="1"/>
          </p:cNvSpPr>
          <p:nvPr/>
        </p:nvSpPr>
        <p:spPr bwMode="auto">
          <a:xfrm>
            <a:off x="5715000" y="4114800"/>
            <a:ext cx="32766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/>
              <a:t>注意：内能是</a:t>
            </a:r>
            <a:r>
              <a:rPr lang="zh-CN" altLang="en-US" sz="2400" dirty="0">
                <a:solidFill>
                  <a:srgbClr val="FF0000"/>
                </a:solidFill>
              </a:rPr>
              <a:t>状态量</a:t>
            </a:r>
            <a:r>
              <a:rPr lang="zh-CN" altLang="en-US" sz="2400" dirty="0"/>
              <a:t>，内能的增量与过程无关，因此左式适合于任意过程。</a:t>
            </a:r>
          </a:p>
        </p:txBody>
      </p:sp>
      <p:sp>
        <p:nvSpPr>
          <p:cNvPr id="670733" name="Text Box 13"/>
          <p:cNvSpPr txBox="1">
            <a:spLocks noChangeArrowheads="1"/>
          </p:cNvSpPr>
          <p:nvPr/>
        </p:nvSpPr>
        <p:spPr bwMode="auto">
          <a:xfrm>
            <a:off x="1066800" y="5244306"/>
            <a:ext cx="172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内能：</a:t>
            </a:r>
          </a:p>
        </p:txBody>
      </p:sp>
      <p:graphicFrame>
        <p:nvGraphicFramePr>
          <p:cNvPr id="670734" name="Object 14"/>
          <p:cNvGraphicFramePr>
            <a:graphicFrameLocks noChangeAspect="1"/>
          </p:cNvGraphicFramePr>
          <p:nvPr/>
        </p:nvGraphicFramePr>
        <p:xfrm>
          <a:off x="2819400" y="5078412"/>
          <a:ext cx="1673225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825480" imgH="393480" progId="Equation.3">
                  <p:embed/>
                </p:oleObj>
              </mc:Choice>
              <mc:Fallback>
                <p:oleObj name="公式" r:id="rId10" imgW="825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078412"/>
                        <a:ext cx="1673225" cy="788988"/>
                      </a:xfrm>
                      <a:prstGeom prst="rect">
                        <a:avLst/>
                      </a:prstGeom>
                      <a:solidFill>
                        <a:srgbClr val="CC99FF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0735" name="Text Box 15"/>
          <p:cNvSpPr txBox="1">
            <a:spLocks noChangeArrowheads="1"/>
          </p:cNvSpPr>
          <p:nvPr/>
        </p:nvSpPr>
        <p:spPr bwMode="auto">
          <a:xfrm>
            <a:off x="685800" y="5943600"/>
            <a:ext cx="6707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结论：理想气体的内能只是温度的单值函数。 </a:t>
            </a:r>
          </a:p>
        </p:txBody>
      </p:sp>
    </p:spTree>
    <p:extLst>
      <p:ext uri="{BB962C8B-B14F-4D97-AF65-F5344CB8AC3E}">
        <p14:creationId xmlns:p14="http://schemas.microsoft.com/office/powerpoint/2010/main" val="100341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6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7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4" grpId="0"/>
      <p:bldP spid="670725" grpId="0"/>
      <p:bldP spid="670729" grpId="0"/>
      <p:bldP spid="670731" grpId="0"/>
      <p:bldP spid="670732" grpId="0"/>
      <p:bldP spid="670733" grpId="0"/>
      <p:bldP spid="6707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F7DC-31B5-4A6F-8024-E52AFCEE097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等容过程</a:t>
            </a:r>
          </a:p>
        </p:txBody>
      </p:sp>
      <p:grpSp>
        <p:nvGrpSpPr>
          <p:cNvPr id="671748" name="Group 4"/>
          <p:cNvGrpSpPr>
            <a:grpSpLocks/>
          </p:cNvGrpSpPr>
          <p:nvPr/>
        </p:nvGrpSpPr>
        <p:grpSpPr bwMode="auto">
          <a:xfrm>
            <a:off x="381000" y="4343400"/>
            <a:ext cx="3960813" cy="1981200"/>
            <a:chOff x="521" y="2467"/>
            <a:chExt cx="2495" cy="1248"/>
          </a:xfrm>
        </p:grpSpPr>
        <p:sp>
          <p:nvSpPr>
            <p:cNvPr id="671749" name="Rectangle 5" descr="5%"/>
            <p:cNvSpPr>
              <a:spLocks noChangeArrowheads="1"/>
            </p:cNvSpPr>
            <p:nvPr/>
          </p:nvSpPr>
          <p:spPr bwMode="auto">
            <a:xfrm>
              <a:off x="952" y="2611"/>
              <a:ext cx="1332" cy="960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1750" name="Rectangle 6"/>
            <p:cNvSpPr>
              <a:spLocks noChangeArrowheads="1"/>
            </p:cNvSpPr>
            <p:nvPr/>
          </p:nvSpPr>
          <p:spPr bwMode="auto">
            <a:xfrm>
              <a:off x="2396" y="3041"/>
              <a:ext cx="453" cy="152"/>
            </a:xfrm>
            <a:prstGeom prst="rect">
              <a:avLst/>
            </a:prstGeom>
            <a:gradFill rotWithShape="0">
              <a:gsLst>
                <a:gs pos="0">
                  <a:srgbClr val="993366"/>
                </a:gs>
                <a:gs pos="50000">
                  <a:schemeClr val="bg1"/>
                </a:gs>
                <a:gs pos="100000">
                  <a:srgbClr val="993366"/>
                </a:gs>
              </a:gsLst>
              <a:lin ang="5400000" scaled="1"/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1751" name="Freeform 7" descr="50%"/>
            <p:cNvSpPr>
              <a:spLocks/>
            </p:cNvSpPr>
            <p:nvPr/>
          </p:nvSpPr>
          <p:spPr bwMode="auto">
            <a:xfrm>
              <a:off x="808" y="2467"/>
              <a:ext cx="2208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8" y="0"/>
                </a:cxn>
                <a:cxn ang="0">
                  <a:pos x="2208" y="144"/>
                </a:cxn>
                <a:cxn ang="0">
                  <a:pos x="144" y="144"/>
                </a:cxn>
                <a:cxn ang="0">
                  <a:pos x="144" y="1104"/>
                </a:cxn>
                <a:cxn ang="0">
                  <a:pos x="2208" y="1104"/>
                </a:cxn>
                <a:cxn ang="0">
                  <a:pos x="2208" y="1248"/>
                </a:cxn>
                <a:cxn ang="0">
                  <a:pos x="0" y="1248"/>
                </a:cxn>
                <a:cxn ang="0">
                  <a:pos x="0" y="0"/>
                </a:cxn>
              </a:cxnLst>
              <a:rect l="0" t="0" r="r" b="b"/>
              <a:pathLst>
                <a:path w="2208" h="1248">
                  <a:moveTo>
                    <a:pt x="0" y="0"/>
                  </a:moveTo>
                  <a:lnTo>
                    <a:pt x="2208" y="0"/>
                  </a:lnTo>
                  <a:lnTo>
                    <a:pt x="2208" y="144"/>
                  </a:lnTo>
                  <a:lnTo>
                    <a:pt x="144" y="144"/>
                  </a:lnTo>
                  <a:lnTo>
                    <a:pt x="144" y="1104"/>
                  </a:lnTo>
                  <a:lnTo>
                    <a:pt x="2208" y="1104"/>
                  </a:lnTo>
                  <a:lnTo>
                    <a:pt x="2208" y="1248"/>
                  </a:lnTo>
                  <a:lnTo>
                    <a:pt x="0" y="1248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993366"/>
              </a:fgClr>
              <a:bgClr>
                <a:schemeClr val="bg1"/>
              </a:bgClr>
            </a:pattFill>
            <a:ln w="9525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1752" name="Rectangle 8"/>
            <p:cNvSpPr>
              <a:spLocks noChangeArrowheads="1"/>
            </p:cNvSpPr>
            <p:nvPr/>
          </p:nvSpPr>
          <p:spPr bwMode="auto">
            <a:xfrm>
              <a:off x="2234" y="2611"/>
              <a:ext cx="161" cy="96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chemeClr val="bg1"/>
                </a:gs>
                <a:gs pos="100000">
                  <a:srgbClr val="003366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1753" name="Text Box 9"/>
            <p:cNvSpPr txBox="1">
              <a:spLocks noChangeArrowheads="1"/>
            </p:cNvSpPr>
            <p:nvPr/>
          </p:nvSpPr>
          <p:spPr bwMode="auto">
            <a:xfrm>
              <a:off x="1273" y="2974"/>
              <a:ext cx="1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V</a:t>
              </a:r>
              <a:r>
                <a:rPr kumimoji="1" lang="zh-CN" altLang="en-US" sz="2400">
                  <a:solidFill>
                    <a:srgbClr val="000066"/>
                  </a:solidFill>
                </a:rPr>
                <a:t>＝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const.</a:t>
              </a:r>
            </a:p>
          </p:txBody>
        </p:sp>
        <p:sp>
          <p:nvSpPr>
            <p:cNvPr id="671754" name="Text Box 10"/>
            <p:cNvSpPr txBox="1">
              <a:spLocks noChangeArrowheads="1"/>
            </p:cNvSpPr>
            <p:nvPr/>
          </p:nvSpPr>
          <p:spPr bwMode="auto">
            <a:xfrm>
              <a:off x="521" y="2792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Q</a:t>
              </a:r>
            </a:p>
          </p:txBody>
        </p:sp>
        <p:sp>
          <p:nvSpPr>
            <p:cNvPr id="671755" name="Line 11"/>
            <p:cNvSpPr>
              <a:spLocks noChangeShapeType="1"/>
            </p:cNvSpPr>
            <p:nvPr/>
          </p:nvSpPr>
          <p:spPr bwMode="auto">
            <a:xfrm>
              <a:off x="626" y="3125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1756" name="Group 12"/>
          <p:cNvGrpSpPr>
            <a:grpSpLocks/>
          </p:cNvGrpSpPr>
          <p:nvPr/>
        </p:nvGrpSpPr>
        <p:grpSpPr bwMode="auto">
          <a:xfrm>
            <a:off x="5181600" y="3124200"/>
            <a:ext cx="3671888" cy="3529013"/>
            <a:chOff x="3198" y="1888"/>
            <a:chExt cx="2313" cy="2223"/>
          </a:xfrm>
        </p:grpSpPr>
        <p:sp>
          <p:nvSpPr>
            <p:cNvPr id="671757" name="Rectangle 13"/>
            <p:cNvSpPr>
              <a:spLocks noChangeArrowheads="1"/>
            </p:cNvSpPr>
            <p:nvPr/>
          </p:nvSpPr>
          <p:spPr bwMode="auto">
            <a:xfrm>
              <a:off x="3198" y="1888"/>
              <a:ext cx="2313" cy="222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71758" name="Group 14"/>
            <p:cNvGrpSpPr>
              <a:grpSpLocks/>
            </p:cNvGrpSpPr>
            <p:nvPr/>
          </p:nvGrpSpPr>
          <p:grpSpPr bwMode="auto">
            <a:xfrm>
              <a:off x="3243" y="1979"/>
              <a:ext cx="2131" cy="2025"/>
              <a:chOff x="3243" y="1979"/>
              <a:chExt cx="2131" cy="2025"/>
            </a:xfrm>
          </p:grpSpPr>
          <p:sp>
            <p:nvSpPr>
              <p:cNvPr id="671759" name="Line 15"/>
              <p:cNvSpPr>
                <a:spLocks noChangeShapeType="1"/>
              </p:cNvSpPr>
              <p:nvPr/>
            </p:nvSpPr>
            <p:spPr bwMode="auto">
              <a:xfrm>
                <a:off x="3447" y="3558"/>
                <a:ext cx="1770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1760" name="Line 16"/>
              <p:cNvSpPr>
                <a:spLocks noChangeShapeType="1"/>
              </p:cNvSpPr>
              <p:nvPr/>
            </p:nvSpPr>
            <p:spPr bwMode="auto">
              <a:xfrm flipV="1">
                <a:off x="3447" y="2260"/>
                <a:ext cx="2" cy="1298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1761" name="Line 17"/>
              <p:cNvSpPr>
                <a:spLocks noChangeShapeType="1"/>
              </p:cNvSpPr>
              <p:nvPr/>
            </p:nvSpPr>
            <p:spPr bwMode="auto">
              <a:xfrm>
                <a:off x="4035" y="2496"/>
                <a:ext cx="2" cy="70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1762" name="Rectangle 18"/>
              <p:cNvSpPr>
                <a:spLocks noChangeArrowheads="1"/>
              </p:cNvSpPr>
              <p:nvPr/>
            </p:nvSpPr>
            <p:spPr bwMode="auto">
              <a:xfrm>
                <a:off x="4036" y="3210"/>
                <a:ext cx="1090" cy="35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CC"/>
                    </a:solidFill>
                  </a:rPr>
                  <a:t>1(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p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T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)</a:t>
                </a:r>
              </a:p>
            </p:txBody>
          </p:sp>
          <p:sp>
            <p:nvSpPr>
              <p:cNvPr id="671763" name="Rectangle 19"/>
              <p:cNvSpPr>
                <a:spLocks noChangeArrowheads="1"/>
              </p:cNvSpPr>
              <p:nvPr/>
            </p:nvSpPr>
            <p:spPr bwMode="auto">
              <a:xfrm>
                <a:off x="3992" y="2244"/>
                <a:ext cx="1043" cy="35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CC"/>
                    </a:solidFill>
                  </a:rPr>
                  <a:t> 2(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p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2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T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2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) </a:t>
                </a:r>
              </a:p>
            </p:txBody>
          </p:sp>
          <p:sp>
            <p:nvSpPr>
              <p:cNvPr id="671764" name="Rectangle 20"/>
              <p:cNvSpPr>
                <a:spLocks noChangeArrowheads="1"/>
              </p:cNvSpPr>
              <p:nvPr/>
            </p:nvSpPr>
            <p:spPr bwMode="auto">
              <a:xfrm>
                <a:off x="3484" y="1979"/>
                <a:ext cx="410" cy="35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p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671765" name="Rectangle 21"/>
              <p:cNvSpPr>
                <a:spLocks noChangeArrowheads="1"/>
              </p:cNvSpPr>
              <p:nvPr/>
            </p:nvSpPr>
            <p:spPr bwMode="auto">
              <a:xfrm>
                <a:off x="3243" y="3508"/>
                <a:ext cx="274" cy="219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 O </a:t>
                </a:r>
              </a:p>
            </p:txBody>
          </p:sp>
          <p:sp>
            <p:nvSpPr>
              <p:cNvPr id="671766" name="Rectangle 22"/>
              <p:cNvSpPr>
                <a:spLocks noChangeArrowheads="1"/>
              </p:cNvSpPr>
              <p:nvPr/>
            </p:nvSpPr>
            <p:spPr bwMode="auto">
              <a:xfrm>
                <a:off x="5236" y="3533"/>
                <a:ext cx="138" cy="2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V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671767" name="Line 23"/>
              <p:cNvSpPr>
                <a:spLocks noChangeShapeType="1"/>
              </p:cNvSpPr>
              <p:nvPr/>
            </p:nvSpPr>
            <p:spPr bwMode="auto">
              <a:xfrm flipV="1">
                <a:off x="4037" y="2795"/>
                <a:ext cx="0" cy="8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1768" name="Rectangle 24"/>
              <p:cNvSpPr>
                <a:spLocks noChangeArrowheads="1"/>
              </p:cNvSpPr>
              <p:nvPr/>
            </p:nvSpPr>
            <p:spPr bwMode="auto">
              <a:xfrm>
                <a:off x="3700" y="3616"/>
                <a:ext cx="994" cy="3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dirty="0">
                    <a:solidFill>
                      <a:srgbClr val="000066"/>
                    </a:solidFill>
                  </a:rPr>
                  <a:t>(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1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/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1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=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2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/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2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)</a:t>
                </a:r>
              </a:p>
            </p:txBody>
          </p:sp>
        </p:grpSp>
      </p:grpSp>
      <p:sp>
        <p:nvSpPr>
          <p:cNvPr id="671769" name="Rectangle 25"/>
          <p:cNvSpPr>
            <a:spLocks noChangeArrowheads="1"/>
          </p:cNvSpPr>
          <p:nvPr/>
        </p:nvSpPr>
        <p:spPr bwMode="auto">
          <a:xfrm>
            <a:off x="444500" y="1689100"/>
            <a:ext cx="23764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吸收热量：</a:t>
            </a:r>
          </a:p>
        </p:txBody>
      </p:sp>
      <p:graphicFrame>
        <p:nvGraphicFramePr>
          <p:cNvPr id="671770" name="Object 26"/>
          <p:cNvGraphicFramePr>
            <a:graphicFrameLocks noChangeAspect="1"/>
          </p:cNvGraphicFramePr>
          <p:nvPr/>
        </p:nvGraphicFramePr>
        <p:xfrm>
          <a:off x="2338387" y="1524000"/>
          <a:ext cx="2690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46040" imgH="393480" progId="Equation.3">
                  <p:embed/>
                </p:oleObj>
              </mc:Choice>
              <mc:Fallback>
                <p:oleObj name="公式" r:id="rId2" imgW="1346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7" y="1524000"/>
                        <a:ext cx="26908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71" name="Object 27"/>
          <p:cNvGraphicFramePr>
            <a:graphicFrameLocks noChangeAspect="1"/>
          </p:cNvGraphicFramePr>
          <p:nvPr/>
        </p:nvGraphicFramePr>
        <p:xfrm>
          <a:off x="2338387" y="2286000"/>
          <a:ext cx="2614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07880" imgH="393480" progId="Equation.3">
                  <p:embed/>
                </p:oleObj>
              </mc:Choice>
              <mc:Fallback>
                <p:oleObj name="公式" r:id="rId4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7" y="2286000"/>
                        <a:ext cx="2614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72" name="Text Box 28"/>
          <p:cNvSpPr txBox="1">
            <a:spLocks noChangeArrowheads="1"/>
          </p:cNvSpPr>
          <p:nvPr/>
        </p:nvSpPr>
        <p:spPr bwMode="auto">
          <a:xfrm>
            <a:off x="444500" y="2451100"/>
            <a:ext cx="19812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内能增量：</a:t>
            </a:r>
          </a:p>
        </p:txBody>
      </p:sp>
      <p:sp>
        <p:nvSpPr>
          <p:cNvPr id="671773" name="Rectangle 29"/>
          <p:cNvSpPr>
            <a:spLocks noChangeArrowheads="1"/>
          </p:cNvSpPr>
          <p:nvPr/>
        </p:nvSpPr>
        <p:spPr bwMode="auto">
          <a:xfrm>
            <a:off x="444500" y="3149600"/>
            <a:ext cx="3670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dirty="0"/>
              <a:t>系统做功：</a:t>
            </a:r>
          </a:p>
        </p:txBody>
      </p:sp>
      <p:graphicFrame>
        <p:nvGraphicFramePr>
          <p:cNvPr id="671774" name="Object 30"/>
          <p:cNvGraphicFramePr>
            <a:graphicFrameLocks noChangeAspect="1"/>
          </p:cNvGraphicFramePr>
          <p:nvPr/>
        </p:nvGraphicFramePr>
        <p:xfrm>
          <a:off x="2338387" y="3251200"/>
          <a:ext cx="8112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06080" imgH="177480" progId="Equation.3">
                  <p:embed/>
                </p:oleObj>
              </mc:Choice>
              <mc:Fallback>
                <p:oleObj name="公式" r:id="rId6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7" y="3251200"/>
                        <a:ext cx="811212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1775" name="Text Box 31"/>
          <p:cNvSpPr txBox="1">
            <a:spLocks noChangeArrowheads="1"/>
          </p:cNvSpPr>
          <p:nvPr/>
        </p:nvSpPr>
        <p:spPr bwMode="auto">
          <a:xfrm>
            <a:off x="5486400" y="1412875"/>
            <a:ext cx="3429000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zh-CN" altLang="en-US" sz="2400" dirty="0"/>
              <a:t>结论：在等体过程中，系统吸收的热量完全用来增加自身的内能。</a:t>
            </a:r>
          </a:p>
        </p:txBody>
      </p:sp>
    </p:spTree>
    <p:extLst>
      <p:ext uri="{BB962C8B-B14F-4D97-AF65-F5344CB8AC3E}">
        <p14:creationId xmlns:p14="http://schemas.microsoft.com/office/powerpoint/2010/main" val="4539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1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1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71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7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67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1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67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69" grpId="0" autoUpdateAnimBg="0"/>
      <p:bldP spid="671772" grpId="0"/>
      <p:bldP spid="671773" grpId="0" autoUpdateAnimBg="0"/>
      <p:bldP spid="67177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EB8B-4EE2-4099-8CD3-F023B6167F78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72771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等压过程</a:t>
            </a:r>
          </a:p>
        </p:txBody>
      </p:sp>
      <p:grpSp>
        <p:nvGrpSpPr>
          <p:cNvPr id="672772" name="Group 4"/>
          <p:cNvGrpSpPr>
            <a:grpSpLocks/>
          </p:cNvGrpSpPr>
          <p:nvPr/>
        </p:nvGrpSpPr>
        <p:grpSpPr bwMode="auto">
          <a:xfrm>
            <a:off x="477838" y="4343400"/>
            <a:ext cx="3865562" cy="1981200"/>
            <a:chOff x="476" y="2519"/>
            <a:chExt cx="2435" cy="1248"/>
          </a:xfrm>
        </p:grpSpPr>
        <p:sp>
          <p:nvSpPr>
            <p:cNvPr id="672773" name="Rectangle 5"/>
            <p:cNvSpPr>
              <a:spLocks noChangeArrowheads="1"/>
            </p:cNvSpPr>
            <p:nvPr/>
          </p:nvSpPr>
          <p:spPr bwMode="auto">
            <a:xfrm>
              <a:off x="2291" y="3093"/>
              <a:ext cx="453" cy="152"/>
            </a:xfrm>
            <a:prstGeom prst="rect">
              <a:avLst/>
            </a:prstGeom>
            <a:gradFill rotWithShape="0">
              <a:gsLst>
                <a:gs pos="0">
                  <a:srgbClr val="993366"/>
                </a:gs>
                <a:gs pos="50000">
                  <a:schemeClr val="bg1"/>
                </a:gs>
                <a:gs pos="100000">
                  <a:srgbClr val="993366"/>
                </a:gs>
              </a:gsLst>
              <a:lin ang="5400000" scaled="1"/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4" name="Rectangle 6" descr="5%"/>
            <p:cNvSpPr>
              <a:spLocks noChangeArrowheads="1"/>
            </p:cNvSpPr>
            <p:nvPr/>
          </p:nvSpPr>
          <p:spPr bwMode="auto">
            <a:xfrm>
              <a:off x="847" y="2663"/>
              <a:ext cx="1289" cy="960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5" name="Freeform 7" descr="50%"/>
            <p:cNvSpPr>
              <a:spLocks/>
            </p:cNvSpPr>
            <p:nvPr/>
          </p:nvSpPr>
          <p:spPr bwMode="auto">
            <a:xfrm>
              <a:off x="703" y="2519"/>
              <a:ext cx="2208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8" y="0"/>
                </a:cxn>
                <a:cxn ang="0">
                  <a:pos x="2208" y="144"/>
                </a:cxn>
                <a:cxn ang="0">
                  <a:pos x="144" y="144"/>
                </a:cxn>
                <a:cxn ang="0">
                  <a:pos x="144" y="1104"/>
                </a:cxn>
                <a:cxn ang="0">
                  <a:pos x="2208" y="1104"/>
                </a:cxn>
                <a:cxn ang="0">
                  <a:pos x="2208" y="1248"/>
                </a:cxn>
                <a:cxn ang="0">
                  <a:pos x="0" y="1248"/>
                </a:cxn>
                <a:cxn ang="0">
                  <a:pos x="0" y="0"/>
                </a:cxn>
              </a:cxnLst>
              <a:rect l="0" t="0" r="r" b="b"/>
              <a:pathLst>
                <a:path w="2208" h="1248">
                  <a:moveTo>
                    <a:pt x="0" y="0"/>
                  </a:moveTo>
                  <a:lnTo>
                    <a:pt x="2208" y="0"/>
                  </a:lnTo>
                  <a:lnTo>
                    <a:pt x="2208" y="144"/>
                  </a:lnTo>
                  <a:lnTo>
                    <a:pt x="144" y="144"/>
                  </a:lnTo>
                  <a:lnTo>
                    <a:pt x="144" y="1104"/>
                  </a:lnTo>
                  <a:lnTo>
                    <a:pt x="2208" y="1104"/>
                  </a:lnTo>
                  <a:lnTo>
                    <a:pt x="2208" y="1248"/>
                  </a:lnTo>
                  <a:lnTo>
                    <a:pt x="0" y="1248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993366"/>
              </a:fgClr>
              <a:bgClr>
                <a:schemeClr val="bg1"/>
              </a:bgClr>
            </a:pattFill>
            <a:ln w="9525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2776" name="Rectangle 8"/>
            <p:cNvSpPr>
              <a:spLocks noChangeArrowheads="1"/>
            </p:cNvSpPr>
            <p:nvPr/>
          </p:nvSpPr>
          <p:spPr bwMode="auto">
            <a:xfrm>
              <a:off x="2129" y="2663"/>
              <a:ext cx="161" cy="96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chemeClr val="bg1"/>
                </a:gs>
                <a:gs pos="100000">
                  <a:srgbClr val="003366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2777" name="Text Box 9"/>
            <p:cNvSpPr txBox="1">
              <a:spLocks noChangeArrowheads="1"/>
            </p:cNvSpPr>
            <p:nvPr/>
          </p:nvSpPr>
          <p:spPr bwMode="auto">
            <a:xfrm>
              <a:off x="1157" y="2996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p</a:t>
              </a:r>
              <a:r>
                <a:rPr kumimoji="1" lang="zh-CN" altLang="en-US" sz="2400">
                  <a:solidFill>
                    <a:srgbClr val="000066"/>
                  </a:solidFill>
                </a:rPr>
                <a:t>＝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const.</a:t>
              </a:r>
            </a:p>
          </p:txBody>
        </p:sp>
        <p:sp>
          <p:nvSpPr>
            <p:cNvPr id="672778" name="Text Box 10"/>
            <p:cNvSpPr txBox="1">
              <a:spLocks noChangeArrowheads="1"/>
            </p:cNvSpPr>
            <p:nvPr/>
          </p:nvSpPr>
          <p:spPr bwMode="auto">
            <a:xfrm>
              <a:off x="476" y="2860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Q</a:t>
              </a:r>
            </a:p>
          </p:txBody>
        </p:sp>
        <p:sp>
          <p:nvSpPr>
            <p:cNvPr id="672779" name="Line 11"/>
            <p:cNvSpPr>
              <a:spLocks noChangeShapeType="1"/>
            </p:cNvSpPr>
            <p:nvPr/>
          </p:nvSpPr>
          <p:spPr bwMode="auto">
            <a:xfrm>
              <a:off x="521" y="3154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80" name="Line 12"/>
            <p:cNvSpPr>
              <a:spLocks noChangeShapeType="1"/>
            </p:cNvSpPr>
            <p:nvPr/>
          </p:nvSpPr>
          <p:spPr bwMode="auto">
            <a:xfrm>
              <a:off x="2336" y="3018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2781" name="Text Box 13"/>
            <p:cNvSpPr txBox="1">
              <a:spLocks noChangeArrowheads="1"/>
            </p:cNvSpPr>
            <p:nvPr/>
          </p:nvSpPr>
          <p:spPr bwMode="auto">
            <a:xfrm>
              <a:off x="2408" y="2724"/>
              <a:ext cx="4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W</a:t>
              </a:r>
            </a:p>
          </p:txBody>
        </p:sp>
      </p:grpSp>
      <p:grpSp>
        <p:nvGrpSpPr>
          <p:cNvPr id="672782" name="Group 14"/>
          <p:cNvGrpSpPr>
            <a:grpSpLocks/>
          </p:cNvGrpSpPr>
          <p:nvPr/>
        </p:nvGrpSpPr>
        <p:grpSpPr bwMode="auto">
          <a:xfrm>
            <a:off x="4876800" y="3581400"/>
            <a:ext cx="4105275" cy="3168650"/>
            <a:chOff x="3016" y="2160"/>
            <a:chExt cx="2586" cy="1996"/>
          </a:xfrm>
        </p:grpSpPr>
        <p:sp>
          <p:nvSpPr>
            <p:cNvPr id="672783" name="Rectangle 15"/>
            <p:cNvSpPr>
              <a:spLocks noChangeArrowheads="1"/>
            </p:cNvSpPr>
            <p:nvPr/>
          </p:nvSpPr>
          <p:spPr bwMode="auto">
            <a:xfrm>
              <a:off x="3016" y="2160"/>
              <a:ext cx="2586" cy="19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72784" name="Group 16"/>
            <p:cNvGrpSpPr>
              <a:grpSpLocks/>
            </p:cNvGrpSpPr>
            <p:nvPr/>
          </p:nvGrpSpPr>
          <p:grpSpPr bwMode="auto">
            <a:xfrm>
              <a:off x="3089" y="2225"/>
              <a:ext cx="2467" cy="1788"/>
              <a:chOff x="3089" y="2225"/>
              <a:chExt cx="2467" cy="1788"/>
            </a:xfrm>
          </p:grpSpPr>
          <p:sp>
            <p:nvSpPr>
              <p:cNvPr id="672785" name="Line 17"/>
              <p:cNvSpPr>
                <a:spLocks noChangeShapeType="1"/>
              </p:cNvSpPr>
              <p:nvPr/>
            </p:nvSpPr>
            <p:spPr bwMode="auto">
              <a:xfrm>
                <a:off x="3654" y="3140"/>
                <a:ext cx="92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oval" w="sm" len="sm"/>
                <a:tailEnd type="oval" w="sm" len="sm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2786" name="Rectangle 18"/>
              <p:cNvSpPr>
                <a:spLocks noChangeArrowheads="1"/>
              </p:cNvSpPr>
              <p:nvPr/>
            </p:nvSpPr>
            <p:spPr bwMode="auto">
              <a:xfrm>
                <a:off x="3334" y="2815"/>
                <a:ext cx="1030" cy="33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CC"/>
                    </a:solidFill>
                  </a:rPr>
                  <a:t>1(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p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T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)</a:t>
                </a:r>
              </a:p>
            </p:txBody>
          </p:sp>
          <p:sp>
            <p:nvSpPr>
              <p:cNvPr id="672787" name="Rectangle 19"/>
              <p:cNvSpPr>
                <a:spLocks noChangeArrowheads="1"/>
              </p:cNvSpPr>
              <p:nvPr/>
            </p:nvSpPr>
            <p:spPr bwMode="auto">
              <a:xfrm>
                <a:off x="4468" y="2853"/>
                <a:ext cx="1088" cy="32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>
                    <a:solidFill>
                      <a:srgbClr val="0000CC"/>
                    </a:solidFill>
                  </a:rPr>
                  <a:t>2(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p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1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V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2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, </a:t>
                </a:r>
                <a:r>
                  <a:rPr kumimoji="1" lang="en-US" altLang="zh-CN" sz="2400" i="1">
                    <a:solidFill>
                      <a:srgbClr val="0000CC"/>
                    </a:solidFill>
                  </a:rPr>
                  <a:t>T</a:t>
                </a:r>
                <a:r>
                  <a:rPr kumimoji="1" lang="en-US" altLang="zh-CN" sz="2400" baseline="-25000">
                    <a:solidFill>
                      <a:srgbClr val="0000CC"/>
                    </a:solidFill>
                  </a:rPr>
                  <a:t>2</a:t>
                </a:r>
                <a:r>
                  <a:rPr kumimoji="1" lang="en-US" altLang="zh-CN" sz="2400">
                    <a:solidFill>
                      <a:srgbClr val="0000CC"/>
                    </a:solidFill>
                  </a:rPr>
                  <a:t>)</a:t>
                </a:r>
              </a:p>
            </p:txBody>
          </p:sp>
          <p:sp>
            <p:nvSpPr>
              <p:cNvPr id="672788" name="Line 20"/>
              <p:cNvSpPr>
                <a:spLocks noChangeShapeType="1"/>
              </p:cNvSpPr>
              <p:nvPr/>
            </p:nvSpPr>
            <p:spPr bwMode="auto">
              <a:xfrm>
                <a:off x="3240" y="3640"/>
                <a:ext cx="2089" cy="0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2789" name="Line 21"/>
              <p:cNvSpPr>
                <a:spLocks noChangeShapeType="1"/>
              </p:cNvSpPr>
              <p:nvPr/>
            </p:nvSpPr>
            <p:spPr bwMode="auto">
              <a:xfrm flipV="1">
                <a:off x="3240" y="2457"/>
                <a:ext cx="2" cy="1194"/>
              </a:xfrm>
              <a:prstGeom prst="line">
                <a:avLst/>
              </a:prstGeom>
              <a:noFill/>
              <a:ln w="19050">
                <a:solidFill>
                  <a:srgbClr val="000066"/>
                </a:solidFill>
                <a:round/>
                <a:headEnd type="none" w="sm" len="sm"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2790" name="Rectangle 22"/>
              <p:cNvSpPr>
                <a:spLocks noChangeArrowheads="1"/>
              </p:cNvSpPr>
              <p:nvPr/>
            </p:nvSpPr>
            <p:spPr bwMode="auto">
              <a:xfrm>
                <a:off x="3134" y="2225"/>
                <a:ext cx="530" cy="327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 p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672791" name="Rectangle 23"/>
              <p:cNvSpPr>
                <a:spLocks noChangeArrowheads="1"/>
              </p:cNvSpPr>
              <p:nvPr/>
            </p:nvSpPr>
            <p:spPr bwMode="auto">
              <a:xfrm>
                <a:off x="3089" y="3631"/>
                <a:ext cx="266" cy="21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O  </a:t>
                </a:r>
              </a:p>
            </p:txBody>
          </p:sp>
          <p:sp>
            <p:nvSpPr>
              <p:cNvPr id="672792" name="Rectangle 24"/>
              <p:cNvSpPr>
                <a:spLocks noChangeArrowheads="1"/>
              </p:cNvSpPr>
              <p:nvPr/>
            </p:nvSpPr>
            <p:spPr bwMode="auto">
              <a:xfrm>
                <a:off x="5348" y="3610"/>
                <a:ext cx="175" cy="20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i="1">
                    <a:solidFill>
                      <a:srgbClr val="000066"/>
                    </a:solidFill>
                  </a:rPr>
                  <a:t>V</a:t>
                </a:r>
                <a:endParaRPr kumimoji="1" lang="en-US" altLang="zh-CN" sz="2400">
                  <a:solidFill>
                    <a:srgbClr val="000066"/>
                  </a:solidFill>
                </a:endParaRPr>
              </a:p>
            </p:txBody>
          </p:sp>
          <p:sp>
            <p:nvSpPr>
              <p:cNvPr id="672793" name="Line 25"/>
              <p:cNvSpPr>
                <a:spLocks noChangeShapeType="1"/>
              </p:cNvSpPr>
              <p:nvPr/>
            </p:nvSpPr>
            <p:spPr bwMode="auto">
              <a:xfrm>
                <a:off x="4081" y="3140"/>
                <a:ext cx="8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2794" name="Rectangle 26"/>
              <p:cNvSpPr>
                <a:spLocks noChangeArrowheads="1"/>
              </p:cNvSpPr>
              <p:nvPr/>
            </p:nvSpPr>
            <p:spPr bwMode="auto">
              <a:xfrm>
                <a:off x="3696" y="3625"/>
                <a:ext cx="1089" cy="388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just"/>
                <a:r>
                  <a:rPr kumimoji="1" lang="en-US" altLang="zh-CN" sz="2400" dirty="0">
                    <a:solidFill>
                      <a:srgbClr val="000066"/>
                    </a:solidFill>
                  </a:rPr>
                  <a:t>(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V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1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/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1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=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V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2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/</a:t>
                </a:r>
                <a:r>
                  <a:rPr kumimoji="1" lang="en-US" altLang="zh-CN" sz="2400" i="1" dirty="0">
                    <a:solidFill>
                      <a:srgbClr val="000066"/>
                    </a:solidFill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00066"/>
                    </a:solidFill>
                  </a:rPr>
                  <a:t>2</a:t>
                </a:r>
                <a:r>
                  <a:rPr kumimoji="1" lang="en-US" altLang="zh-CN" sz="2400" dirty="0">
                    <a:solidFill>
                      <a:srgbClr val="000066"/>
                    </a:solidFill>
                  </a:rPr>
                  <a:t>)</a:t>
                </a:r>
              </a:p>
            </p:txBody>
          </p:sp>
        </p:grpSp>
      </p:grpSp>
      <p:graphicFrame>
        <p:nvGraphicFramePr>
          <p:cNvPr id="672795" name="Object 27"/>
          <p:cNvGraphicFramePr>
            <a:graphicFrameLocks noChangeAspect="1"/>
          </p:cNvGraphicFramePr>
          <p:nvPr/>
        </p:nvGraphicFramePr>
        <p:xfrm>
          <a:off x="2362200" y="1574800"/>
          <a:ext cx="267811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33440" imgH="393480" progId="Equation.3">
                  <p:embed/>
                </p:oleObj>
              </mc:Choice>
              <mc:Fallback>
                <p:oleObj name="公式" r:id="rId2" imgW="13334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74800"/>
                        <a:ext cx="2678113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96" name="Rectangle 28"/>
          <p:cNvSpPr>
            <a:spLocks noChangeArrowheads="1"/>
          </p:cNvSpPr>
          <p:nvPr/>
        </p:nvSpPr>
        <p:spPr bwMode="auto">
          <a:xfrm>
            <a:off x="457200" y="1739106"/>
            <a:ext cx="1098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吸热：</a:t>
            </a:r>
          </a:p>
        </p:txBody>
      </p:sp>
      <p:sp>
        <p:nvSpPr>
          <p:cNvPr id="672797" name="Rectangle 29"/>
          <p:cNvSpPr>
            <a:spLocks noChangeArrowheads="1"/>
          </p:cNvSpPr>
          <p:nvPr/>
        </p:nvSpPr>
        <p:spPr bwMode="auto">
          <a:xfrm>
            <a:off x="457200" y="2477294"/>
            <a:ext cx="1708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内能增量：</a:t>
            </a:r>
          </a:p>
        </p:txBody>
      </p:sp>
      <p:graphicFrame>
        <p:nvGraphicFramePr>
          <p:cNvPr id="672798" name="Object 30"/>
          <p:cNvGraphicFramePr>
            <a:graphicFrameLocks noChangeAspect="1"/>
          </p:cNvGraphicFramePr>
          <p:nvPr/>
        </p:nvGraphicFramePr>
        <p:xfrm>
          <a:off x="2362200" y="2312988"/>
          <a:ext cx="2624138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07880" imgH="393480" progId="Equation.3">
                  <p:embed/>
                </p:oleObj>
              </mc:Choice>
              <mc:Fallback>
                <p:oleObj name="公式" r:id="rId4" imgW="130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12988"/>
                        <a:ext cx="2624138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799" name="Rectangle 31"/>
          <p:cNvSpPr>
            <a:spLocks noChangeArrowheads="1"/>
          </p:cNvSpPr>
          <p:nvPr/>
        </p:nvSpPr>
        <p:spPr bwMode="auto">
          <a:xfrm>
            <a:off x="457200" y="3187700"/>
            <a:ext cx="17081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dirty="0"/>
              <a:t>系统做功：</a:t>
            </a:r>
          </a:p>
        </p:txBody>
      </p:sp>
      <p:graphicFrame>
        <p:nvGraphicFramePr>
          <p:cNvPr id="672800" name="Object 32"/>
          <p:cNvGraphicFramePr>
            <a:graphicFrameLocks noChangeAspect="1"/>
          </p:cNvGraphicFramePr>
          <p:nvPr/>
        </p:nvGraphicFramePr>
        <p:xfrm>
          <a:off x="2362200" y="3022600"/>
          <a:ext cx="50498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14600" imgH="393480" progId="Equation.3">
                  <p:embed/>
                </p:oleObj>
              </mc:Choice>
              <mc:Fallback>
                <p:oleObj name="公式" r:id="rId6" imgW="2514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022600"/>
                        <a:ext cx="50498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2932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67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67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67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96" grpId="0" autoUpdateAnimBg="0"/>
      <p:bldP spid="672797" grpId="0" autoUpdateAnimBg="0"/>
      <p:bldP spid="67279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9.3 </a:t>
            </a:r>
            <a:r>
              <a:rPr lang="zh-CN" altLang="en-US"/>
              <a:t>热力学第一定律的应用</a:t>
            </a:r>
          </a:p>
        </p:txBody>
      </p:sp>
      <p:sp>
        <p:nvSpPr>
          <p:cNvPr id="32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0C9B7-EE3C-454A-94A4-5A3A14FFB3CF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/>
              <a:t>等温过程</a:t>
            </a:r>
          </a:p>
        </p:txBody>
      </p:sp>
      <p:grpSp>
        <p:nvGrpSpPr>
          <p:cNvPr id="673796" name="Group 4"/>
          <p:cNvGrpSpPr>
            <a:grpSpLocks/>
          </p:cNvGrpSpPr>
          <p:nvPr/>
        </p:nvGrpSpPr>
        <p:grpSpPr bwMode="auto">
          <a:xfrm>
            <a:off x="457200" y="4343400"/>
            <a:ext cx="4321175" cy="1981200"/>
            <a:chOff x="431" y="2478"/>
            <a:chExt cx="2722" cy="1248"/>
          </a:xfrm>
        </p:grpSpPr>
        <p:sp>
          <p:nvSpPr>
            <p:cNvPr id="673797" name="Rectangle 5"/>
            <p:cNvSpPr>
              <a:spLocks noChangeArrowheads="1"/>
            </p:cNvSpPr>
            <p:nvPr/>
          </p:nvSpPr>
          <p:spPr bwMode="auto">
            <a:xfrm>
              <a:off x="2255" y="3052"/>
              <a:ext cx="453" cy="152"/>
            </a:xfrm>
            <a:prstGeom prst="rect">
              <a:avLst/>
            </a:prstGeom>
            <a:gradFill rotWithShape="0">
              <a:gsLst>
                <a:gs pos="0">
                  <a:srgbClr val="993366"/>
                </a:gs>
                <a:gs pos="50000">
                  <a:schemeClr val="bg1"/>
                </a:gs>
                <a:gs pos="100000">
                  <a:srgbClr val="993366"/>
                </a:gs>
              </a:gsLst>
              <a:lin ang="5400000" scaled="1"/>
            </a:gradFill>
            <a:ln w="9525" algn="ctr">
              <a:solidFill>
                <a:srgbClr val="99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3798" name="Rectangle 6" descr="5%"/>
            <p:cNvSpPr>
              <a:spLocks noChangeArrowheads="1"/>
            </p:cNvSpPr>
            <p:nvPr/>
          </p:nvSpPr>
          <p:spPr bwMode="auto">
            <a:xfrm>
              <a:off x="826" y="2622"/>
              <a:ext cx="1329" cy="960"/>
            </a:xfrm>
            <a:prstGeom prst="rect">
              <a:avLst/>
            </a:prstGeom>
            <a:pattFill prst="pct5">
              <a:fgClr>
                <a:srgbClr val="FF000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3799" name="Freeform 7" descr="50%"/>
            <p:cNvSpPr>
              <a:spLocks/>
            </p:cNvSpPr>
            <p:nvPr/>
          </p:nvSpPr>
          <p:spPr bwMode="auto">
            <a:xfrm>
              <a:off x="682" y="2478"/>
              <a:ext cx="2208" cy="12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208" y="0"/>
                </a:cxn>
                <a:cxn ang="0">
                  <a:pos x="2208" y="144"/>
                </a:cxn>
                <a:cxn ang="0">
                  <a:pos x="144" y="144"/>
                </a:cxn>
                <a:cxn ang="0">
                  <a:pos x="144" y="1104"/>
                </a:cxn>
                <a:cxn ang="0">
                  <a:pos x="2208" y="1104"/>
                </a:cxn>
                <a:cxn ang="0">
                  <a:pos x="2208" y="1248"/>
                </a:cxn>
                <a:cxn ang="0">
                  <a:pos x="0" y="1248"/>
                </a:cxn>
                <a:cxn ang="0">
                  <a:pos x="0" y="0"/>
                </a:cxn>
              </a:cxnLst>
              <a:rect l="0" t="0" r="r" b="b"/>
              <a:pathLst>
                <a:path w="2208" h="1248">
                  <a:moveTo>
                    <a:pt x="0" y="0"/>
                  </a:moveTo>
                  <a:lnTo>
                    <a:pt x="2208" y="0"/>
                  </a:lnTo>
                  <a:lnTo>
                    <a:pt x="2208" y="144"/>
                  </a:lnTo>
                  <a:lnTo>
                    <a:pt x="144" y="144"/>
                  </a:lnTo>
                  <a:lnTo>
                    <a:pt x="144" y="1104"/>
                  </a:lnTo>
                  <a:lnTo>
                    <a:pt x="2208" y="1104"/>
                  </a:lnTo>
                  <a:lnTo>
                    <a:pt x="2208" y="1248"/>
                  </a:lnTo>
                  <a:lnTo>
                    <a:pt x="0" y="1248"/>
                  </a:lnTo>
                  <a:lnTo>
                    <a:pt x="0" y="0"/>
                  </a:lnTo>
                  <a:close/>
                </a:path>
              </a:pathLst>
            </a:custGeom>
            <a:pattFill prst="pct50">
              <a:fgClr>
                <a:srgbClr val="993366"/>
              </a:fgClr>
              <a:bgClr>
                <a:schemeClr val="bg1"/>
              </a:bgClr>
            </a:pattFill>
            <a:ln w="9525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3800" name="Rectangle 8"/>
            <p:cNvSpPr>
              <a:spLocks noChangeArrowheads="1"/>
            </p:cNvSpPr>
            <p:nvPr/>
          </p:nvSpPr>
          <p:spPr bwMode="auto">
            <a:xfrm>
              <a:off x="2108" y="2622"/>
              <a:ext cx="161" cy="960"/>
            </a:xfrm>
            <a:prstGeom prst="rect">
              <a:avLst/>
            </a:prstGeom>
            <a:gradFill rotWithShape="0">
              <a:gsLst>
                <a:gs pos="0">
                  <a:srgbClr val="003366"/>
                </a:gs>
                <a:gs pos="50000">
                  <a:schemeClr val="bg1"/>
                </a:gs>
                <a:gs pos="100000">
                  <a:srgbClr val="003366"/>
                </a:gs>
              </a:gsLst>
              <a:lin ang="5400000" scaled="1"/>
            </a:gradFill>
            <a:ln w="9525" algn="ctr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kumimoji="1" lang="zh-CN" altLang="zh-CN" sz="2400" i="1">
                <a:solidFill>
                  <a:srgbClr val="000066"/>
                </a:solidFill>
              </a:endParaRPr>
            </a:p>
          </p:txBody>
        </p:sp>
        <p:sp>
          <p:nvSpPr>
            <p:cNvPr id="673801" name="Text Box 9"/>
            <p:cNvSpPr txBox="1">
              <a:spLocks noChangeArrowheads="1"/>
            </p:cNvSpPr>
            <p:nvPr/>
          </p:nvSpPr>
          <p:spPr bwMode="auto">
            <a:xfrm>
              <a:off x="1147" y="2954"/>
              <a:ext cx="130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T</a:t>
              </a:r>
              <a:r>
                <a:rPr kumimoji="1" lang="zh-CN" altLang="en-US" sz="2400">
                  <a:solidFill>
                    <a:srgbClr val="000066"/>
                  </a:solidFill>
                </a:rPr>
                <a:t>＝</a:t>
              </a:r>
              <a:r>
                <a:rPr kumimoji="1" lang="en-US" altLang="zh-CN" sz="2400">
                  <a:solidFill>
                    <a:srgbClr val="000066"/>
                  </a:solidFill>
                </a:rPr>
                <a:t>const.</a:t>
              </a:r>
            </a:p>
          </p:txBody>
        </p:sp>
        <p:sp>
          <p:nvSpPr>
            <p:cNvPr id="673802" name="Text Box 10"/>
            <p:cNvSpPr txBox="1">
              <a:spLocks noChangeArrowheads="1"/>
            </p:cNvSpPr>
            <p:nvPr/>
          </p:nvSpPr>
          <p:spPr bwMode="auto">
            <a:xfrm>
              <a:off x="431" y="2803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Q</a:t>
              </a:r>
            </a:p>
          </p:txBody>
        </p:sp>
        <p:sp>
          <p:nvSpPr>
            <p:cNvPr id="673803" name="Line 11"/>
            <p:cNvSpPr>
              <a:spLocks noChangeShapeType="1"/>
            </p:cNvSpPr>
            <p:nvPr/>
          </p:nvSpPr>
          <p:spPr bwMode="auto">
            <a:xfrm>
              <a:off x="485" y="3113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04" name="Line 12"/>
            <p:cNvSpPr>
              <a:spLocks noChangeShapeType="1"/>
            </p:cNvSpPr>
            <p:nvPr/>
          </p:nvSpPr>
          <p:spPr bwMode="auto">
            <a:xfrm>
              <a:off x="2300" y="2977"/>
              <a:ext cx="36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05" name="Text Box 13"/>
            <p:cNvSpPr txBox="1">
              <a:spLocks noChangeArrowheads="1"/>
            </p:cNvSpPr>
            <p:nvPr/>
          </p:nvSpPr>
          <p:spPr bwMode="auto">
            <a:xfrm>
              <a:off x="2382" y="2682"/>
              <a:ext cx="7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0066"/>
                  </a:solidFill>
                </a:rPr>
                <a:t>W</a:t>
              </a:r>
            </a:p>
          </p:txBody>
        </p:sp>
      </p:grpSp>
      <p:grpSp>
        <p:nvGrpSpPr>
          <p:cNvPr id="673806" name="Group 14"/>
          <p:cNvGrpSpPr>
            <a:grpSpLocks/>
          </p:cNvGrpSpPr>
          <p:nvPr/>
        </p:nvGrpSpPr>
        <p:grpSpPr bwMode="auto">
          <a:xfrm>
            <a:off x="4932363" y="3200400"/>
            <a:ext cx="3906837" cy="3500437"/>
            <a:chOff x="2736" y="1008"/>
            <a:chExt cx="2461" cy="2205"/>
          </a:xfrm>
        </p:grpSpPr>
        <p:sp>
          <p:nvSpPr>
            <p:cNvPr id="673807" name="Rectangle 15"/>
            <p:cNvSpPr>
              <a:spLocks noChangeArrowheads="1"/>
            </p:cNvSpPr>
            <p:nvPr/>
          </p:nvSpPr>
          <p:spPr bwMode="auto">
            <a:xfrm>
              <a:off x="2736" y="1008"/>
              <a:ext cx="2449" cy="220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lg"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3808" name="Rectangle 16"/>
            <p:cNvSpPr>
              <a:spLocks noChangeArrowheads="1"/>
            </p:cNvSpPr>
            <p:nvPr/>
          </p:nvSpPr>
          <p:spPr bwMode="auto">
            <a:xfrm>
              <a:off x="3325" y="2679"/>
              <a:ext cx="99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66"/>
                  </a:solidFill>
                </a:rPr>
                <a:t>(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 dirty="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rgbClr val="000066"/>
                  </a:solidFill>
                </a:rPr>
                <a:t>1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=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 dirty="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 i="1" dirty="0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rgbClr val="000066"/>
                  </a:solidFill>
                </a:rPr>
                <a:t>2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)</a:t>
              </a:r>
            </a:p>
          </p:txBody>
        </p:sp>
        <p:sp>
          <p:nvSpPr>
            <p:cNvPr id="673809" name="Line 17"/>
            <p:cNvSpPr>
              <a:spLocks noChangeShapeType="1"/>
            </p:cNvSpPr>
            <p:nvPr/>
          </p:nvSpPr>
          <p:spPr bwMode="auto">
            <a:xfrm>
              <a:off x="3045" y="2725"/>
              <a:ext cx="1787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10" name="Line 18"/>
            <p:cNvSpPr>
              <a:spLocks noChangeShapeType="1"/>
            </p:cNvSpPr>
            <p:nvPr/>
          </p:nvSpPr>
          <p:spPr bwMode="auto">
            <a:xfrm flipV="1">
              <a:off x="3051" y="1280"/>
              <a:ext cx="2" cy="1443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sm" len="sm"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11" name="Arc 19"/>
            <p:cNvSpPr>
              <a:spLocks/>
            </p:cNvSpPr>
            <p:nvPr/>
          </p:nvSpPr>
          <p:spPr bwMode="auto">
            <a:xfrm flipH="1" flipV="1">
              <a:off x="3310" y="1626"/>
              <a:ext cx="886" cy="87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 type="oval" w="sm" len="sm"/>
              <a:tailEnd type="oval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3812" name="Rectangle 20"/>
            <p:cNvSpPr>
              <a:spLocks noChangeArrowheads="1"/>
            </p:cNvSpPr>
            <p:nvPr/>
          </p:nvSpPr>
          <p:spPr bwMode="auto">
            <a:xfrm>
              <a:off x="3269" y="1371"/>
              <a:ext cx="1249" cy="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CC"/>
                  </a:solidFill>
                </a:rPr>
                <a:t>1(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p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1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, 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1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, 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T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1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)</a:t>
              </a:r>
            </a:p>
          </p:txBody>
        </p:sp>
        <p:sp>
          <p:nvSpPr>
            <p:cNvPr id="673813" name="Rectangle 21"/>
            <p:cNvSpPr>
              <a:spLocks noChangeArrowheads="1"/>
            </p:cNvSpPr>
            <p:nvPr/>
          </p:nvSpPr>
          <p:spPr bwMode="auto">
            <a:xfrm>
              <a:off x="4158" y="2232"/>
              <a:ext cx="1039" cy="3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dirty="0">
                  <a:solidFill>
                    <a:srgbClr val="0000CC"/>
                  </a:solidFill>
                </a:rPr>
                <a:t>2(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p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2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, 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V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2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, </a:t>
              </a:r>
              <a:r>
                <a:rPr kumimoji="1" lang="en-US" altLang="zh-CN" sz="2400" i="1" dirty="0">
                  <a:solidFill>
                    <a:srgbClr val="0000CC"/>
                  </a:solidFill>
                </a:rPr>
                <a:t>T</a:t>
              </a:r>
              <a:r>
                <a:rPr kumimoji="1" lang="en-US" altLang="zh-CN" sz="2400" baseline="-25000" dirty="0">
                  <a:solidFill>
                    <a:srgbClr val="0000CC"/>
                  </a:solidFill>
                </a:rPr>
                <a:t>1</a:t>
              </a:r>
              <a:r>
                <a:rPr kumimoji="1" lang="en-US" altLang="zh-CN" sz="2400" dirty="0">
                  <a:solidFill>
                    <a:srgbClr val="0000CC"/>
                  </a:solidFill>
                </a:rPr>
                <a:t>) </a:t>
              </a:r>
            </a:p>
          </p:txBody>
        </p:sp>
        <p:sp>
          <p:nvSpPr>
            <p:cNvPr id="673814" name="Rectangle 22"/>
            <p:cNvSpPr>
              <a:spLocks noChangeArrowheads="1"/>
            </p:cNvSpPr>
            <p:nvPr/>
          </p:nvSpPr>
          <p:spPr bwMode="auto">
            <a:xfrm>
              <a:off x="4854" y="2686"/>
              <a:ext cx="174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 dirty="0">
                  <a:solidFill>
                    <a:srgbClr val="000066"/>
                  </a:solidFill>
                </a:rPr>
                <a:t>V</a:t>
              </a:r>
              <a:r>
                <a:rPr kumimoji="1" lang="en-US" altLang="zh-CN" sz="2400" dirty="0">
                  <a:solidFill>
                    <a:srgbClr val="000066"/>
                  </a:solidFill>
                </a:rPr>
                <a:t> </a:t>
              </a:r>
            </a:p>
          </p:txBody>
        </p:sp>
        <p:sp>
          <p:nvSpPr>
            <p:cNvPr id="673815" name="Rectangle 23"/>
            <p:cNvSpPr>
              <a:spLocks noChangeArrowheads="1"/>
            </p:cNvSpPr>
            <p:nvPr/>
          </p:nvSpPr>
          <p:spPr bwMode="auto">
            <a:xfrm>
              <a:off x="2872" y="2680"/>
              <a:ext cx="300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673816" name="Rectangle 24"/>
            <p:cNvSpPr>
              <a:spLocks noChangeArrowheads="1"/>
            </p:cNvSpPr>
            <p:nvPr/>
          </p:nvSpPr>
          <p:spPr bwMode="auto">
            <a:xfrm>
              <a:off x="2845" y="1124"/>
              <a:ext cx="448" cy="3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400" i="1" dirty="0">
                  <a:solidFill>
                    <a:srgbClr val="000066"/>
                  </a:solidFill>
                </a:rPr>
                <a:t> p</a:t>
              </a:r>
              <a:endParaRPr kumimoji="1" lang="en-US" altLang="zh-CN" sz="2400" dirty="0">
                <a:solidFill>
                  <a:srgbClr val="000066"/>
                </a:solidFill>
              </a:endParaRPr>
            </a:p>
          </p:txBody>
        </p:sp>
        <p:sp>
          <p:nvSpPr>
            <p:cNvPr id="673817" name="Line 25"/>
            <p:cNvSpPr>
              <a:spLocks noChangeShapeType="1"/>
            </p:cNvSpPr>
            <p:nvPr/>
          </p:nvSpPr>
          <p:spPr bwMode="auto">
            <a:xfrm>
              <a:off x="3498" y="2158"/>
              <a:ext cx="48" cy="6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3818" name="Rectangle 26"/>
          <p:cNvSpPr>
            <a:spLocks noChangeArrowheads="1"/>
          </p:cNvSpPr>
          <p:nvPr/>
        </p:nvSpPr>
        <p:spPr bwMode="auto">
          <a:xfrm>
            <a:off x="5486400" y="1295400"/>
            <a:ext cx="2012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内能的增量：</a:t>
            </a:r>
          </a:p>
        </p:txBody>
      </p:sp>
      <p:graphicFrame>
        <p:nvGraphicFramePr>
          <p:cNvPr id="673819" name="Object 27"/>
          <p:cNvGraphicFramePr>
            <a:graphicFrameLocks noChangeAspect="1"/>
          </p:cNvGraphicFramePr>
          <p:nvPr/>
        </p:nvGraphicFramePr>
        <p:xfrm>
          <a:off x="5943600" y="2057400"/>
          <a:ext cx="95091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69800" imgH="177480" progId="Equation.3">
                  <p:embed/>
                </p:oleObj>
              </mc:Choice>
              <mc:Fallback>
                <p:oleObj name="公式" r:id="rId2" imgW="4698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57400"/>
                        <a:ext cx="95091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820" name="Rectangle 28"/>
          <p:cNvSpPr>
            <a:spLocks noChangeArrowheads="1"/>
          </p:cNvSpPr>
          <p:nvPr/>
        </p:nvSpPr>
        <p:spPr bwMode="auto">
          <a:xfrm>
            <a:off x="533400" y="1752600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/>
              <a:t>系统做功和吸热：</a:t>
            </a:r>
          </a:p>
        </p:txBody>
      </p:sp>
      <p:graphicFrame>
        <p:nvGraphicFramePr>
          <p:cNvPr id="673821" name="Object 29"/>
          <p:cNvGraphicFramePr>
            <a:graphicFrameLocks noChangeAspect="1"/>
          </p:cNvGraphicFramePr>
          <p:nvPr/>
        </p:nvGraphicFramePr>
        <p:xfrm>
          <a:off x="685800" y="2362200"/>
          <a:ext cx="390207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55520" imgH="838080" progId="Equation.3">
                  <p:embed/>
                </p:oleObj>
              </mc:Choice>
              <mc:Fallback>
                <p:oleObj name="公式" r:id="rId4" imgW="19555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362200"/>
                        <a:ext cx="3902075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9414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7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3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7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18" grpId="0" autoUpdateAnimBg="0"/>
      <p:bldP spid="67382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7247</TotalTime>
  <Words>1723</Words>
  <Application>Microsoft Office PowerPoint</Application>
  <PresentationFormat>全屏显示(4:3)</PresentationFormat>
  <Paragraphs>392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楷体_GB2312</vt:lpstr>
      <vt:lpstr>Arial</vt:lpstr>
      <vt:lpstr>Book Antiqua</vt:lpstr>
      <vt:lpstr>Georgia</vt:lpstr>
      <vt:lpstr>Times New Roman</vt:lpstr>
      <vt:lpstr>Wingdings</vt:lpstr>
      <vt:lpstr>Wingdings 3</vt:lpstr>
      <vt:lpstr>质朴</vt:lpstr>
      <vt:lpstr>公式</vt:lpstr>
      <vt:lpstr>Equation</vt:lpstr>
      <vt:lpstr>文档</vt:lpstr>
      <vt:lpstr>9.2 热力学第一定律</vt:lpstr>
      <vt:lpstr>9.2 热力学第一定律</vt:lpstr>
      <vt:lpstr>9.2 热力学第一定律</vt:lpstr>
      <vt:lpstr>9.2 热力学第一定律</vt:lpstr>
      <vt:lpstr>9.2 热力学第一定律</vt:lpstr>
      <vt:lpstr>9.2 热力学第一定律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9.3 热力学第一定律的应用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  <vt:lpstr>9.4 循环过程  卡诺循环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热力学基础</dc:title>
  <dc:creator>S.Q. Wu</dc:creator>
  <cp:lastModifiedBy>Jin Chen</cp:lastModifiedBy>
  <cp:revision>2577</cp:revision>
  <cp:lastPrinted>1601-01-01T00:00:00Z</cp:lastPrinted>
  <dcterms:created xsi:type="dcterms:W3CDTF">2010-09-14T09:01:38Z</dcterms:created>
  <dcterms:modified xsi:type="dcterms:W3CDTF">2023-05-15T03:48:22Z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