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9"/>
  </p:notesMasterIdLst>
  <p:handoutMasterIdLst>
    <p:handoutMasterId r:id="rId40"/>
  </p:handoutMasterIdLst>
  <p:sldIdLst>
    <p:sldId id="588" r:id="rId2"/>
    <p:sldId id="590" r:id="rId3"/>
    <p:sldId id="591" r:id="rId4"/>
    <p:sldId id="592" r:id="rId5"/>
    <p:sldId id="593" r:id="rId6"/>
    <p:sldId id="546" r:id="rId7"/>
    <p:sldId id="548" r:id="rId8"/>
    <p:sldId id="549" r:id="rId9"/>
    <p:sldId id="550" r:id="rId10"/>
    <p:sldId id="554" r:id="rId11"/>
    <p:sldId id="555" r:id="rId12"/>
    <p:sldId id="556" r:id="rId13"/>
    <p:sldId id="553" r:id="rId14"/>
    <p:sldId id="558" r:id="rId15"/>
    <p:sldId id="559" r:id="rId16"/>
    <p:sldId id="557" r:id="rId17"/>
    <p:sldId id="552" r:id="rId18"/>
    <p:sldId id="551" r:id="rId19"/>
    <p:sldId id="561" r:id="rId20"/>
    <p:sldId id="560" r:id="rId21"/>
    <p:sldId id="562" r:id="rId22"/>
    <p:sldId id="547" r:id="rId23"/>
    <p:sldId id="567" r:id="rId24"/>
    <p:sldId id="568" r:id="rId25"/>
    <p:sldId id="569" r:id="rId26"/>
    <p:sldId id="570" r:id="rId27"/>
    <p:sldId id="571" r:id="rId28"/>
    <p:sldId id="572" r:id="rId29"/>
    <p:sldId id="566" r:id="rId30"/>
    <p:sldId id="573" r:id="rId31"/>
    <p:sldId id="565" r:id="rId32"/>
    <p:sldId id="574" r:id="rId33"/>
    <p:sldId id="575" r:id="rId34"/>
    <p:sldId id="564" r:id="rId35"/>
    <p:sldId id="576" r:id="rId36"/>
    <p:sldId id="577" r:id="rId37"/>
    <p:sldId id="578" r:id="rId38"/>
  </p:sldIdLst>
  <p:sldSz cx="9144000" cy="6858000" type="screen4x3"/>
  <p:notesSz cx="7004050" cy="9290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E14D3C0-D471-4AB3-99C4-2972C59DE9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3250"/>
            <a:ext cx="560228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8EC781A-3DB3-4A44-93B3-7261C8A473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64DC0C4-93FF-4385-8F04-EC982F327A4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F1E0-14C5-4480-A145-72D63AEC2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360E-A377-41B2-90CE-292BF3A29C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5F70-875D-40EB-9CFF-9222E3E46CB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EC313FC-E97B-488A-B524-2AD9601AC91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DAE4-274C-4D51-A062-D4E224400D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59C3-C500-4E58-B4BE-6E041E1B3D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4505-1793-41E5-9250-071A4C4BA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6E5B-EB6F-4158-B0C7-8EEF2E5864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CDE4-E38C-4F7A-AD62-8148049715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41A5-1C48-4206-A913-637F4F6FAA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304434-03BD-4ED0-BC6F-AE72F14FE73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xmublog.com/user1/k1712/archives/2006/30937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hyperlink" Target="http://www.art218.com/works/Print.asp?ArticleID=75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685B-9658-4C6C-B9C1-55F34DE0C970}" type="slidenum">
              <a:rPr lang="en-US" altLang="zh-CN"/>
              <a:pPr/>
              <a:t>1</a:t>
            </a:fld>
            <a:endParaRPr lang="en-US" altLang="zh-CN"/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2700338" y="2895600"/>
            <a:ext cx="3490912" cy="3467100"/>
            <a:chOff x="1701" y="1979"/>
            <a:chExt cx="2199" cy="2184"/>
          </a:xfrm>
        </p:grpSpPr>
        <p:sp>
          <p:nvSpPr>
            <p:cNvPr id="672773" name="Line 5"/>
            <p:cNvSpPr>
              <a:spLocks noChangeShapeType="1"/>
            </p:cNvSpPr>
            <p:nvPr/>
          </p:nvSpPr>
          <p:spPr bwMode="auto">
            <a:xfrm>
              <a:off x="2306" y="3516"/>
              <a:ext cx="0" cy="35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4" name="Line 6"/>
            <p:cNvSpPr>
              <a:spLocks noChangeShapeType="1"/>
            </p:cNvSpPr>
            <p:nvPr/>
          </p:nvSpPr>
          <p:spPr bwMode="auto">
            <a:xfrm>
              <a:off x="3216" y="3516"/>
              <a:ext cx="0" cy="35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5" name="Line 7"/>
            <p:cNvSpPr>
              <a:spLocks noChangeShapeType="1"/>
            </p:cNvSpPr>
            <p:nvPr/>
          </p:nvSpPr>
          <p:spPr bwMode="auto">
            <a:xfrm>
              <a:off x="1924" y="3875"/>
              <a:ext cx="170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6" name="Line 8"/>
            <p:cNvSpPr>
              <a:spLocks noChangeShapeType="1"/>
            </p:cNvSpPr>
            <p:nvPr/>
          </p:nvSpPr>
          <p:spPr bwMode="auto">
            <a:xfrm flipV="1">
              <a:off x="1924" y="2258"/>
              <a:ext cx="0" cy="16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7" name="Arc 9"/>
            <p:cNvSpPr>
              <a:spLocks/>
            </p:cNvSpPr>
            <p:nvPr/>
          </p:nvSpPr>
          <p:spPr bwMode="auto">
            <a:xfrm rot="10800000">
              <a:off x="2311" y="2347"/>
              <a:ext cx="1387" cy="1177"/>
            </a:xfrm>
            <a:custGeom>
              <a:avLst/>
              <a:gdLst>
                <a:gd name="G0" fmla="+- 0 0 0"/>
                <a:gd name="G1" fmla="+- 20244 0 0"/>
                <a:gd name="G2" fmla="+- 21600 0 0"/>
                <a:gd name="T0" fmla="*/ 7533 w 21514"/>
                <a:gd name="T1" fmla="*/ 0 h 20244"/>
                <a:gd name="T2" fmla="*/ 21514 w 21514"/>
                <a:gd name="T3" fmla="*/ 18318 h 20244"/>
                <a:gd name="T4" fmla="*/ 0 w 21514"/>
                <a:gd name="T5" fmla="*/ 20244 h 20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4" h="20244" fill="none" extrusionOk="0">
                  <a:moveTo>
                    <a:pt x="7532" y="0"/>
                  </a:moveTo>
                  <a:cubicBezTo>
                    <a:pt x="15333" y="2902"/>
                    <a:pt x="20771" y="10028"/>
                    <a:pt x="21513" y="18318"/>
                  </a:cubicBezTo>
                </a:path>
                <a:path w="21514" h="20244" stroke="0" extrusionOk="0">
                  <a:moveTo>
                    <a:pt x="7532" y="0"/>
                  </a:moveTo>
                  <a:cubicBezTo>
                    <a:pt x="15333" y="2902"/>
                    <a:pt x="20771" y="10028"/>
                    <a:pt x="21513" y="18318"/>
                  </a:cubicBezTo>
                  <a:lnTo>
                    <a:pt x="0" y="20244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8" name="Line 10"/>
            <p:cNvSpPr>
              <a:spLocks noChangeShapeType="1"/>
            </p:cNvSpPr>
            <p:nvPr/>
          </p:nvSpPr>
          <p:spPr bwMode="auto">
            <a:xfrm>
              <a:off x="2300" y="2438"/>
              <a:ext cx="0" cy="10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>
              <a:off x="2300" y="3516"/>
              <a:ext cx="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 flipH="1">
              <a:off x="2643" y="3516"/>
              <a:ext cx="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1" name="Line 13"/>
            <p:cNvSpPr>
              <a:spLocks noChangeShapeType="1"/>
            </p:cNvSpPr>
            <p:nvPr/>
          </p:nvSpPr>
          <p:spPr bwMode="auto">
            <a:xfrm flipV="1">
              <a:off x="2300" y="3026"/>
              <a:ext cx="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2" name="Line 14"/>
            <p:cNvSpPr>
              <a:spLocks noChangeShapeType="1"/>
            </p:cNvSpPr>
            <p:nvPr/>
          </p:nvSpPr>
          <p:spPr bwMode="auto">
            <a:xfrm flipH="1" flipV="1">
              <a:off x="2578" y="3099"/>
              <a:ext cx="9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3" name="Text Box 15"/>
            <p:cNvSpPr txBox="1">
              <a:spLocks noChangeArrowheads="1"/>
            </p:cNvSpPr>
            <p:nvPr/>
          </p:nvSpPr>
          <p:spPr bwMode="auto">
            <a:xfrm>
              <a:off x="3541" y="3823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</a:t>
              </a:r>
              <a:r>
                <a:rPr kumimoji="1" lang="zh-CN" altLang="zh-CN" sz="2400" i="1">
                  <a:solidFill>
                    <a:srgbClr val="000066"/>
                  </a:solidFill>
                </a:rPr>
                <a:t>V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4" name="Text Box 16"/>
            <p:cNvSpPr txBox="1">
              <a:spLocks noChangeArrowheads="1"/>
            </p:cNvSpPr>
            <p:nvPr/>
          </p:nvSpPr>
          <p:spPr bwMode="auto">
            <a:xfrm>
              <a:off x="2976" y="3868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V</a:t>
              </a:r>
              <a:r>
                <a:rPr kumimoji="1" lang="zh-CN" altLang="zh-CN" sz="24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5" name="Text Box 17"/>
            <p:cNvSpPr txBox="1">
              <a:spLocks noChangeArrowheads="1"/>
            </p:cNvSpPr>
            <p:nvPr/>
          </p:nvSpPr>
          <p:spPr bwMode="auto">
            <a:xfrm>
              <a:off x="2069" y="3875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V</a:t>
              </a:r>
              <a:r>
                <a:rPr kumimoji="1" lang="zh-CN" altLang="zh-CN" sz="24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6" name="Text Box 18"/>
            <p:cNvSpPr txBox="1">
              <a:spLocks noChangeArrowheads="1"/>
            </p:cNvSpPr>
            <p:nvPr/>
          </p:nvSpPr>
          <p:spPr bwMode="auto">
            <a:xfrm>
              <a:off x="1745" y="1979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 p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7" name="Text Box 19"/>
            <p:cNvSpPr txBox="1">
              <a:spLocks noChangeArrowheads="1"/>
            </p:cNvSpPr>
            <p:nvPr/>
          </p:nvSpPr>
          <p:spPr bwMode="auto">
            <a:xfrm>
              <a:off x="1701" y="3821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zh-CN" altLang="zh-CN" sz="2400">
                  <a:solidFill>
                    <a:srgbClr val="000066"/>
                  </a:solidFill>
                </a:rPr>
                <a:t>O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8" name="Text Box 20"/>
            <p:cNvSpPr txBox="1">
              <a:spLocks noChangeArrowheads="1"/>
            </p:cNvSpPr>
            <p:nvPr/>
          </p:nvSpPr>
          <p:spPr bwMode="auto">
            <a:xfrm>
              <a:off x="2204" y="2160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a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672789" name="Text Box 21"/>
            <p:cNvSpPr txBox="1">
              <a:spLocks noChangeArrowheads="1"/>
            </p:cNvSpPr>
            <p:nvPr/>
          </p:nvSpPr>
          <p:spPr bwMode="auto">
            <a:xfrm>
              <a:off x="2113" y="3369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c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672790" name="Text Box 22"/>
            <p:cNvSpPr txBox="1">
              <a:spLocks noChangeArrowheads="1"/>
            </p:cNvSpPr>
            <p:nvPr/>
          </p:nvSpPr>
          <p:spPr bwMode="auto">
            <a:xfrm>
              <a:off x="3152" y="3336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 b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</p:grp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381000" y="117475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9.4  </a:t>
            </a:r>
            <a:r>
              <a:rPr lang="zh-CN" altLang="en-US" sz="2400" dirty="0"/>
              <a:t>如图表示以理想气体为工作物质的某热机的循环过程。其中</a:t>
            </a:r>
            <a:r>
              <a:rPr lang="en-US" altLang="zh-CN" sz="2400" i="1" dirty="0" err="1"/>
              <a:t>ab</a:t>
            </a:r>
            <a:r>
              <a:rPr lang="zh-CN" altLang="en-US" sz="2400" dirty="0"/>
              <a:t>为绝热过程，</a:t>
            </a:r>
            <a:r>
              <a:rPr lang="en-US" altLang="zh-CN" sz="2400" i="1" dirty="0" err="1"/>
              <a:t>bc</a:t>
            </a:r>
            <a:r>
              <a:rPr lang="zh-CN" altLang="en-US" sz="2400" dirty="0"/>
              <a:t>为等压过程，</a:t>
            </a:r>
            <a:r>
              <a:rPr lang="en-US" altLang="zh-CN" sz="2400" i="1" dirty="0"/>
              <a:t>ca</a:t>
            </a:r>
            <a:r>
              <a:rPr lang="zh-CN" altLang="en-US" sz="2400" dirty="0"/>
              <a:t>为等容过程。证明该循环的效率：</a:t>
            </a:r>
          </a:p>
        </p:txBody>
      </p:sp>
      <p:graphicFrame>
        <p:nvGraphicFramePr>
          <p:cNvPr id="672792" name="Object 24"/>
          <p:cNvGraphicFramePr>
            <a:graphicFrameLocks noChangeAspect="1"/>
          </p:cNvGraphicFramePr>
          <p:nvPr/>
        </p:nvGraphicFramePr>
        <p:xfrm>
          <a:off x="2209800" y="2133600"/>
          <a:ext cx="2486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92" name="公式" r:id="rId2" imgW="1256755" imgH="406224" progId="Equation.3">
                  <p:embed/>
                </p:oleObj>
              </mc:Choice>
              <mc:Fallback>
                <p:oleObj name="公式" r:id="rId2" imgW="1256755" imgH="406224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24860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96" name="Object 28"/>
          <p:cNvGraphicFramePr>
            <a:graphicFrameLocks noChangeAspect="1"/>
          </p:cNvGraphicFramePr>
          <p:nvPr/>
        </p:nvGraphicFramePr>
        <p:xfrm>
          <a:off x="6019800" y="2209800"/>
          <a:ext cx="2105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96" name="公式" r:id="rId4" imgW="1054080" imgH="241200" progId="Equation.3">
                  <p:embed/>
                </p:oleObj>
              </mc:Choice>
              <mc:Fallback>
                <p:oleObj name="公式" r:id="rId4" imgW="1054080" imgH="241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09800"/>
                        <a:ext cx="2105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1368-32E9-454F-A20A-E1BB13B33CD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464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>
                <a:solidFill>
                  <a:srgbClr val="000066"/>
                </a:solidFill>
                <a:sym typeface="Monotype Sorts" pitchFamily="2" charset="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sym typeface="Monotype Sorts" pitchFamily="2" charset="2"/>
              </a:rPr>
              <a:t>理解“</a:t>
            </a:r>
            <a:r>
              <a:rPr kumimoji="1" lang="zh-CN" altLang="en-US" sz="2400">
                <a:solidFill>
                  <a:srgbClr val="0000CC"/>
                </a:solidFill>
              </a:rPr>
              <a:t>不产生其他影响</a:t>
            </a:r>
            <a:r>
              <a:rPr kumimoji="1" lang="zh-CN" altLang="en-US" sz="2400">
                <a:solidFill>
                  <a:srgbClr val="000066"/>
                </a:solidFill>
                <a:sym typeface="Monotype Sorts" pitchFamily="2" charset="2"/>
              </a:rPr>
              <a:t>”的含义 </a:t>
            </a: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1187450" y="2427288"/>
            <a:ext cx="3090863" cy="3744912"/>
            <a:chOff x="748" y="1207"/>
            <a:chExt cx="1947" cy="2359"/>
          </a:xfrm>
        </p:grpSpPr>
        <p:sp>
          <p:nvSpPr>
            <p:cNvPr id="599046" name="AutoShape 6" descr="球体"/>
            <p:cNvSpPr>
              <a:spLocks noChangeArrowheads="1"/>
            </p:cNvSpPr>
            <p:nvPr/>
          </p:nvSpPr>
          <p:spPr bwMode="auto">
            <a:xfrm>
              <a:off x="1655" y="2296"/>
              <a:ext cx="469" cy="30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1701" y="2507"/>
              <a:ext cx="99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99048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1159" y="1664"/>
              <a:ext cx="499" cy="3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938" y="2628"/>
              <a:ext cx="35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99050" name="Rectangle 10"/>
            <p:cNvSpPr>
              <a:spLocks noChangeArrowheads="1"/>
            </p:cNvSpPr>
            <p:nvPr/>
          </p:nvSpPr>
          <p:spPr bwMode="auto">
            <a:xfrm>
              <a:off x="938" y="1616"/>
              <a:ext cx="35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99051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218" y="2721"/>
              <a:ext cx="454" cy="33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2" name="Oval 12"/>
            <p:cNvSpPr>
              <a:spLocks noChangeArrowheads="1"/>
            </p:cNvSpPr>
            <p:nvPr/>
          </p:nvSpPr>
          <p:spPr bwMode="auto">
            <a:xfrm>
              <a:off x="1081" y="2077"/>
              <a:ext cx="665" cy="65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748" y="1207"/>
              <a:ext cx="1316" cy="4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792" y="3116"/>
              <a:ext cx="1317" cy="45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4122738" y="2514600"/>
            <a:ext cx="4738687" cy="3598863"/>
            <a:chOff x="2597" y="1237"/>
            <a:chExt cx="2985" cy="2267"/>
          </a:xfrm>
        </p:grpSpPr>
        <p:sp>
          <p:nvSpPr>
            <p:cNvPr id="599056" name="AutoShape 16" descr="球体"/>
            <p:cNvSpPr>
              <a:spLocks noChangeArrowheads="1"/>
            </p:cNvSpPr>
            <p:nvPr/>
          </p:nvSpPr>
          <p:spPr bwMode="auto">
            <a:xfrm rot="5400000" flipV="1">
              <a:off x="3174" y="2066"/>
              <a:ext cx="1607" cy="306"/>
            </a:xfrm>
            <a:custGeom>
              <a:avLst/>
              <a:gdLst>
                <a:gd name="G0" fmla="+- 18965 0 0"/>
                <a:gd name="G1" fmla="+- 5364 0 0"/>
                <a:gd name="G2" fmla="+- 21600 0 5364"/>
                <a:gd name="G3" fmla="+- 10800 0 5364"/>
                <a:gd name="G4" fmla="+- 21600 0 18965"/>
                <a:gd name="G5" fmla="*/ G4 G3 10800"/>
                <a:gd name="G6" fmla="+- 21600 0 G5"/>
                <a:gd name="T0" fmla="*/ 18965 w 21600"/>
                <a:gd name="T1" fmla="*/ 0 h 21600"/>
                <a:gd name="T2" fmla="*/ 0 w 21600"/>
                <a:gd name="T3" fmla="*/ 10800 h 21600"/>
                <a:gd name="T4" fmla="*/ 18965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965" y="0"/>
                  </a:moveTo>
                  <a:lnTo>
                    <a:pt x="18965" y="5364"/>
                  </a:lnTo>
                  <a:lnTo>
                    <a:pt x="3375" y="5364"/>
                  </a:lnTo>
                  <a:lnTo>
                    <a:pt x="3375" y="16236"/>
                  </a:lnTo>
                  <a:lnTo>
                    <a:pt x="18965" y="16236"/>
                  </a:lnTo>
                  <a:lnTo>
                    <a:pt x="18965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364"/>
                  </a:moveTo>
                  <a:lnTo>
                    <a:pt x="1350" y="16236"/>
                  </a:lnTo>
                  <a:lnTo>
                    <a:pt x="2700" y="16236"/>
                  </a:lnTo>
                  <a:lnTo>
                    <a:pt x="2700" y="5364"/>
                  </a:lnTo>
                  <a:close/>
                </a:path>
                <a:path w="21600" h="21600">
                  <a:moveTo>
                    <a:pt x="0" y="5364"/>
                  </a:moveTo>
                  <a:lnTo>
                    <a:pt x="0" y="16236"/>
                  </a:lnTo>
                  <a:lnTo>
                    <a:pt x="675" y="16236"/>
                  </a:lnTo>
                  <a:lnTo>
                    <a:pt x="675" y="5364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454" y="3044"/>
              <a:ext cx="1331" cy="46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9058" name="AutoShape 18" descr="球体"/>
            <p:cNvSpPr>
              <a:spLocks noChangeArrowheads="1"/>
            </p:cNvSpPr>
            <p:nvPr/>
          </p:nvSpPr>
          <p:spPr bwMode="auto">
            <a:xfrm flipV="1">
              <a:off x="4099" y="1682"/>
              <a:ext cx="543" cy="849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424" y="1237"/>
              <a:ext cx="1279" cy="459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9060" name="Rectangle 20"/>
            <p:cNvSpPr>
              <a:spLocks noChangeArrowheads="1"/>
            </p:cNvSpPr>
            <p:nvPr/>
          </p:nvSpPr>
          <p:spPr bwMode="auto">
            <a:xfrm>
              <a:off x="3518" y="2053"/>
              <a:ext cx="39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99061" name="Rectangle 21"/>
            <p:cNvSpPr>
              <a:spLocks noChangeArrowheads="1"/>
            </p:cNvSpPr>
            <p:nvPr/>
          </p:nvSpPr>
          <p:spPr bwMode="auto">
            <a:xfrm>
              <a:off x="4588" y="2174"/>
              <a:ext cx="994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99062" name="AutoShape 22"/>
            <p:cNvSpPr>
              <a:spLocks noChangeArrowheads="1"/>
            </p:cNvSpPr>
            <p:nvPr/>
          </p:nvSpPr>
          <p:spPr bwMode="auto">
            <a:xfrm>
              <a:off x="2597" y="2267"/>
              <a:ext cx="511" cy="159"/>
            </a:xfrm>
            <a:prstGeom prst="rightArrow">
              <a:avLst>
                <a:gd name="adj1" fmla="val 50000"/>
                <a:gd name="adj2" fmla="val 80346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9063" name="Rectangle 2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热力学第二定律的开尔文表述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DED7-E756-40F1-903E-B96F50E2E04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695483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solidFill>
                  <a:srgbClr val="000066"/>
                </a:solidFill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</a:rPr>
              <a:t>单热源热机（</a:t>
            </a:r>
            <a:r>
              <a:rPr kumimoji="1" lang="zh-CN" altLang="en-US" sz="2400" dirty="0">
                <a:solidFill>
                  <a:srgbClr val="0000CC"/>
                </a:solidFill>
              </a:rPr>
              <a:t>第二类永动机</a:t>
            </a:r>
            <a:r>
              <a:rPr kumimoji="1" lang="zh-CN" altLang="en-US" sz="2400" dirty="0">
                <a:solidFill>
                  <a:srgbClr val="000066"/>
                </a:solidFill>
              </a:rPr>
              <a:t>）是不可能制成的</a:t>
            </a:r>
            <a:endParaRPr kumimoji="1" lang="zh-CN" altLang="en-US" sz="2400" dirty="0">
              <a:solidFill>
                <a:srgbClr val="000066"/>
              </a:solidFill>
              <a:sym typeface="Symbol" pitchFamily="18" charset="2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3348038" y="2892425"/>
            <a:ext cx="2386012" cy="2746375"/>
            <a:chOff x="2109" y="1609"/>
            <a:chExt cx="1503" cy="1730"/>
          </a:xfrm>
        </p:grpSpPr>
        <p:sp>
          <p:nvSpPr>
            <p:cNvPr id="600070" name="AutoShape 6" descr="球体"/>
            <p:cNvSpPr>
              <a:spLocks noChangeArrowheads="1"/>
            </p:cNvSpPr>
            <p:nvPr/>
          </p:nvSpPr>
          <p:spPr bwMode="auto">
            <a:xfrm rot="5400000" flipV="1">
              <a:off x="2485" y="2077"/>
              <a:ext cx="563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2109" y="1609"/>
              <a:ext cx="1313" cy="41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00072" name="AutoShape 8" descr="球体"/>
            <p:cNvSpPr>
              <a:spLocks noChangeArrowheads="1"/>
            </p:cNvSpPr>
            <p:nvPr/>
          </p:nvSpPr>
          <p:spPr bwMode="auto">
            <a:xfrm>
              <a:off x="2971" y="2678"/>
              <a:ext cx="641" cy="3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000" y="3012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600074" name="Rectangle 10"/>
            <p:cNvSpPr>
              <a:spLocks noChangeArrowheads="1"/>
            </p:cNvSpPr>
            <p:nvPr/>
          </p:nvSpPr>
          <p:spPr bwMode="auto">
            <a:xfrm>
              <a:off x="2880" y="206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00075" name="Oval 11"/>
            <p:cNvSpPr>
              <a:spLocks noChangeArrowheads="1"/>
            </p:cNvSpPr>
            <p:nvPr/>
          </p:nvSpPr>
          <p:spPr bwMode="auto">
            <a:xfrm>
              <a:off x="2427" y="2527"/>
              <a:ext cx="656" cy="6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00076" name="Group 12"/>
          <p:cNvGrpSpPr>
            <a:grpSpLocks/>
          </p:cNvGrpSpPr>
          <p:nvPr/>
        </p:nvGrpSpPr>
        <p:grpSpPr bwMode="auto">
          <a:xfrm>
            <a:off x="3121025" y="2532063"/>
            <a:ext cx="2592388" cy="3024187"/>
            <a:chOff x="1791" y="1162"/>
            <a:chExt cx="1633" cy="1905"/>
          </a:xfrm>
        </p:grpSpPr>
        <p:sp>
          <p:nvSpPr>
            <p:cNvPr id="600077" name="Line 13"/>
            <p:cNvSpPr>
              <a:spLocks noChangeShapeType="1"/>
            </p:cNvSpPr>
            <p:nvPr/>
          </p:nvSpPr>
          <p:spPr bwMode="auto">
            <a:xfrm flipH="1">
              <a:off x="1791" y="1162"/>
              <a:ext cx="1543" cy="190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078" name="Line 14"/>
            <p:cNvSpPr>
              <a:spLocks noChangeShapeType="1"/>
            </p:cNvSpPr>
            <p:nvPr/>
          </p:nvSpPr>
          <p:spPr bwMode="auto">
            <a:xfrm>
              <a:off x="1837" y="1162"/>
              <a:ext cx="1587" cy="190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0079" name="Rectangle 15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热力学第二定律的开尔文表述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5101-F424-4B91-A9A2-5F3DC1A050C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533400" y="1660525"/>
            <a:ext cx="68754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ea typeface="楷体_GB2312" pitchFamily="49" charset="-122"/>
              </a:rPr>
              <a:t>  </a:t>
            </a:r>
            <a:r>
              <a:rPr kumimoji="1" lang="zh-CN" altLang="en-US" sz="2400" dirty="0">
                <a:ea typeface="楷体_GB2312" pitchFamily="49" charset="-122"/>
              </a:rPr>
              <a:t>实际热机最少要有两个高低温热源（</a:t>
            </a:r>
            <a:r>
              <a:rPr kumimoji="1" lang="en-US" altLang="zh-CN" sz="2400" i="1" dirty="0">
                <a:ea typeface="楷体_GB2312" pitchFamily="49" charset="-122"/>
              </a:rPr>
              <a:t>T</a:t>
            </a:r>
            <a:r>
              <a:rPr kumimoji="1" lang="en-US" altLang="zh-CN" sz="2400" baseline="-25000" dirty="0">
                <a:ea typeface="楷体_GB2312" pitchFamily="49" charset="-122"/>
              </a:rPr>
              <a:t>1</a:t>
            </a:r>
            <a:r>
              <a:rPr kumimoji="1" lang="zh-CN" altLang="en-US" sz="2400" dirty="0">
                <a:ea typeface="楷体_GB2312" pitchFamily="49" charset="-122"/>
              </a:rPr>
              <a:t>，</a:t>
            </a:r>
            <a:r>
              <a:rPr kumimoji="1" lang="en-US" altLang="zh-CN" sz="2400" i="1" dirty="0">
                <a:ea typeface="楷体_GB2312" pitchFamily="49" charset="-122"/>
              </a:rPr>
              <a:t>T</a:t>
            </a:r>
            <a:r>
              <a:rPr kumimoji="1" lang="en-US" altLang="zh-CN" sz="2400" baseline="-25000" dirty="0">
                <a:ea typeface="楷体_GB2312" pitchFamily="49" charset="-122"/>
              </a:rPr>
              <a:t>2</a:t>
            </a:r>
            <a:r>
              <a:rPr kumimoji="1" lang="zh-CN" altLang="en-US" sz="2400" dirty="0">
                <a:ea typeface="楷体_GB2312" pitchFamily="49" charset="-122"/>
              </a:rPr>
              <a:t>），  </a:t>
            </a:r>
          </a:p>
          <a:p>
            <a:pPr>
              <a:lnSpc>
                <a:spcPct val="125000"/>
              </a:lnSpc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ea typeface="楷体_GB2312" pitchFamily="49" charset="-122"/>
              </a:rPr>
              <a:t>　热机的效率</a:t>
            </a:r>
            <a:r>
              <a:rPr kumimoji="1" lang="zh-CN" altLang="en-US" sz="2400" i="1" dirty="0">
                <a:ea typeface="楷体_GB2312" pitchFamily="49" charset="-122"/>
                <a:sym typeface="Symbol" pitchFamily="18" charset="2"/>
              </a:rPr>
              <a:t> </a:t>
            </a:r>
            <a:r>
              <a:rPr kumimoji="1" lang="en-US" altLang="zh-CN" sz="2400" dirty="0">
                <a:ea typeface="楷体_GB2312" pitchFamily="49" charset="-122"/>
              </a:rPr>
              <a:t>&lt;100%</a:t>
            </a:r>
          </a:p>
        </p:txBody>
      </p:sp>
      <p:grpSp>
        <p:nvGrpSpPr>
          <p:cNvPr id="601093" name="Group 5"/>
          <p:cNvGrpSpPr>
            <a:grpSpLocks/>
          </p:cNvGrpSpPr>
          <p:nvPr/>
        </p:nvGrpSpPr>
        <p:grpSpPr bwMode="auto">
          <a:xfrm>
            <a:off x="3360738" y="2590800"/>
            <a:ext cx="2443162" cy="3744912"/>
            <a:chOff x="2117" y="1298"/>
            <a:chExt cx="1539" cy="2359"/>
          </a:xfrm>
        </p:grpSpPr>
        <p:sp>
          <p:nvSpPr>
            <p:cNvPr id="601094" name="AutoShape 6" descr="球体"/>
            <p:cNvSpPr>
              <a:spLocks noChangeArrowheads="1"/>
            </p:cNvSpPr>
            <p:nvPr/>
          </p:nvSpPr>
          <p:spPr bwMode="auto">
            <a:xfrm>
              <a:off x="3024" y="2387"/>
              <a:ext cx="469" cy="30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095" name="Rectangle 7"/>
            <p:cNvSpPr>
              <a:spLocks noChangeArrowheads="1"/>
            </p:cNvSpPr>
            <p:nvPr/>
          </p:nvSpPr>
          <p:spPr bwMode="auto">
            <a:xfrm>
              <a:off x="3341" y="2537"/>
              <a:ext cx="31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01096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2528" y="1755"/>
              <a:ext cx="499" cy="3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097" name="Rectangle 9"/>
            <p:cNvSpPr>
              <a:spLocks noChangeArrowheads="1"/>
            </p:cNvSpPr>
            <p:nvPr/>
          </p:nvSpPr>
          <p:spPr bwMode="auto">
            <a:xfrm>
              <a:off x="2307" y="2719"/>
              <a:ext cx="35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01098" name="Rectangle 10"/>
            <p:cNvSpPr>
              <a:spLocks noChangeArrowheads="1"/>
            </p:cNvSpPr>
            <p:nvPr/>
          </p:nvSpPr>
          <p:spPr bwMode="auto">
            <a:xfrm>
              <a:off x="2307" y="1707"/>
              <a:ext cx="35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01099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2587" y="2812"/>
              <a:ext cx="454" cy="33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00" name="Oval 12"/>
            <p:cNvSpPr>
              <a:spLocks noChangeArrowheads="1"/>
            </p:cNvSpPr>
            <p:nvPr/>
          </p:nvSpPr>
          <p:spPr bwMode="auto">
            <a:xfrm>
              <a:off x="2450" y="2168"/>
              <a:ext cx="665" cy="65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1101" name="Rectangle 13"/>
            <p:cNvSpPr>
              <a:spLocks noChangeArrowheads="1"/>
            </p:cNvSpPr>
            <p:nvPr/>
          </p:nvSpPr>
          <p:spPr bwMode="auto">
            <a:xfrm>
              <a:off x="2117" y="1298"/>
              <a:ext cx="1316" cy="4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01102" name="Rectangle 14"/>
            <p:cNvSpPr>
              <a:spLocks noChangeArrowheads="1"/>
            </p:cNvSpPr>
            <p:nvPr/>
          </p:nvSpPr>
          <p:spPr bwMode="auto">
            <a:xfrm>
              <a:off x="2161" y="3207"/>
              <a:ext cx="1317" cy="45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sp>
        <p:nvSpPr>
          <p:cNvPr id="601103" name="Rectangle 15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热力学第二定律的开尔文表述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28A8-670D-4FAB-B54F-9328E21AAFA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热力学第二定律的开尔文表述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609600" y="1660525"/>
            <a:ext cx="4343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solidFill>
                  <a:srgbClr val="000066"/>
                </a:solidFill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</a:rPr>
              <a:t>表明了</a:t>
            </a:r>
            <a:r>
              <a:rPr kumimoji="1" lang="zh-CN" altLang="en-US" sz="2400" dirty="0">
                <a:solidFill>
                  <a:srgbClr val="0000CC"/>
                </a:solidFill>
              </a:rPr>
              <a:t>热功转化的不可逆性</a:t>
            </a:r>
          </a:p>
        </p:txBody>
      </p:sp>
      <p:graphicFrame>
        <p:nvGraphicFramePr>
          <p:cNvPr id="598022" name="Object 6"/>
          <p:cNvGraphicFramePr>
            <a:graphicFrameLocks noChangeAspect="1"/>
          </p:cNvGraphicFramePr>
          <p:nvPr/>
        </p:nvGraphicFramePr>
        <p:xfrm>
          <a:off x="4556125" y="1447800"/>
          <a:ext cx="3978275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679365" imgH="3492063" progId="">
                  <p:embed/>
                </p:oleObj>
              </mc:Choice>
              <mc:Fallback>
                <p:oleObj name="Image" r:id="rId2" imgW="2679365" imgH="3492063" progId="">
                  <p:embed/>
                  <p:pic>
                    <p:nvPicPr>
                      <p:cNvPr id="598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1447800"/>
                        <a:ext cx="3978275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1100138" y="3179763"/>
            <a:ext cx="3095625" cy="1584325"/>
            <a:chOff x="612" y="1797"/>
            <a:chExt cx="1950" cy="998"/>
          </a:xfrm>
        </p:grpSpPr>
        <p:sp>
          <p:nvSpPr>
            <p:cNvPr id="598024" name="Rectangle 8" descr="深色上对角线"/>
            <p:cNvSpPr>
              <a:spLocks noChangeArrowheads="1"/>
            </p:cNvSpPr>
            <p:nvPr/>
          </p:nvSpPr>
          <p:spPr bwMode="auto">
            <a:xfrm>
              <a:off x="657" y="2659"/>
              <a:ext cx="1905" cy="136"/>
            </a:xfrm>
            <a:prstGeom prst="rect">
              <a:avLst/>
            </a:prstGeom>
            <a:pattFill prst="dkUpDiag">
              <a:fgClr>
                <a:srgbClr val="0000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5" name="Line 9"/>
            <p:cNvSpPr>
              <a:spLocks noChangeShapeType="1"/>
            </p:cNvSpPr>
            <p:nvPr/>
          </p:nvSpPr>
          <p:spPr bwMode="auto">
            <a:xfrm>
              <a:off x="657" y="2659"/>
              <a:ext cx="190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1337" y="2342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CC0066"/>
              </a:solidFill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 flipH="1">
              <a:off x="793" y="2523"/>
              <a:ext cx="544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28" name="Text Box 12"/>
            <p:cNvSpPr txBox="1">
              <a:spLocks noChangeArrowheads="1"/>
            </p:cNvSpPr>
            <p:nvPr/>
          </p:nvSpPr>
          <p:spPr bwMode="auto">
            <a:xfrm>
              <a:off x="612" y="2251"/>
              <a:ext cx="191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6666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598029" name="Line 13"/>
            <p:cNvSpPr>
              <a:spLocks noChangeShapeType="1"/>
            </p:cNvSpPr>
            <p:nvPr/>
          </p:nvSpPr>
          <p:spPr bwMode="auto">
            <a:xfrm>
              <a:off x="1293" y="2206"/>
              <a:ext cx="5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30" name="Text Box 14"/>
            <p:cNvSpPr txBox="1">
              <a:spLocks noChangeArrowheads="1"/>
            </p:cNvSpPr>
            <p:nvPr/>
          </p:nvSpPr>
          <p:spPr bwMode="auto">
            <a:xfrm>
              <a:off x="1474" y="1797"/>
              <a:ext cx="318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 dirty="0">
                  <a:solidFill>
                    <a:srgbClr val="FF0000"/>
                  </a:solidFill>
                  <a:latin typeface="Book Antiqua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kumimoji="1" lang="en-US" altLang="zh-CN" sz="28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27BB-4A9F-4919-A2B1-AEB6760C9BF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热力学第二定律的克劳修斯表述</a:t>
            </a: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1295400" y="2895600"/>
            <a:ext cx="58674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  <a:latin typeface="黑体" pitchFamily="49" charset="-122"/>
              </a:rPr>
              <a:t>克劳修斯表述</a:t>
            </a:r>
            <a:r>
              <a:rPr kumimoji="1" lang="zh-CN" altLang="en-US" sz="2400">
                <a:latin typeface="黑体" pitchFamily="49" charset="-122"/>
              </a:rPr>
              <a:t>：</a:t>
            </a:r>
            <a:r>
              <a:rPr kumimoji="1" lang="zh-CN" altLang="en-US" sz="2400">
                <a:latin typeface="宋体" pitchFamily="2" charset="-122"/>
              </a:rPr>
              <a:t>不可能把热量从低温物体传到高温物体而不引起其他变化</a:t>
            </a:r>
            <a:r>
              <a:rPr kumimoji="1" lang="zh-CN" altLang="en-US" sz="2400">
                <a:latin typeface="仿宋_GB2312" pitchFamily="49" charset="-122"/>
              </a:rPr>
              <a:t>。</a:t>
            </a:r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auto">
          <a:xfrm>
            <a:off x="1295400" y="4572000"/>
            <a:ext cx="64277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latin typeface="宋体" pitchFamily="2" charset="-122"/>
              </a:rPr>
              <a:t>热量</a:t>
            </a:r>
            <a:r>
              <a:rPr kumimoji="1" lang="zh-CN" altLang="en-US" sz="2400">
                <a:solidFill>
                  <a:srgbClr val="0000CC"/>
                </a:solidFill>
                <a:latin typeface="宋体" pitchFamily="2" charset="-122"/>
              </a:rPr>
              <a:t>不可能自发地</a:t>
            </a:r>
            <a:r>
              <a:rPr kumimoji="1" lang="zh-CN" altLang="en-US" sz="2400">
                <a:latin typeface="宋体" pitchFamily="2" charset="-122"/>
              </a:rPr>
              <a:t>从低温热源向高温热源传递。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autoUpdateAnimBg="0"/>
      <p:bldP spid="6031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8D9B-C550-46B5-9DAC-8A193BD4582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热力学第二定律的克劳修斯表述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609600" y="1660525"/>
            <a:ext cx="55626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>
                <a:sym typeface="Monotype Sorts" pitchFamily="2" charset="2"/>
              </a:rPr>
              <a:t>  </a:t>
            </a:r>
            <a:r>
              <a:rPr kumimoji="1" lang="zh-CN" altLang="en-US" sz="2400" dirty="0">
                <a:sym typeface="Monotype Sorts" pitchFamily="2" charset="2"/>
              </a:rPr>
              <a:t>理解“</a:t>
            </a:r>
            <a:r>
              <a:rPr kumimoji="1" lang="zh-CN" altLang="en-US" sz="2400" dirty="0">
                <a:solidFill>
                  <a:srgbClr val="0000CC"/>
                </a:solidFill>
                <a:sym typeface="Monotype Sorts" pitchFamily="2" charset="2"/>
              </a:rPr>
              <a:t>不引起其他变化</a:t>
            </a:r>
            <a:r>
              <a:rPr kumimoji="1" lang="zh-CN" altLang="en-US" sz="2400" dirty="0">
                <a:sym typeface="Monotype Sorts" pitchFamily="2" charset="2"/>
              </a:rPr>
              <a:t>”的含义 </a:t>
            </a:r>
          </a:p>
        </p:txBody>
      </p:sp>
      <p:grpSp>
        <p:nvGrpSpPr>
          <p:cNvPr id="604166" name="Group 6"/>
          <p:cNvGrpSpPr>
            <a:grpSpLocks/>
          </p:cNvGrpSpPr>
          <p:nvPr/>
        </p:nvGrpSpPr>
        <p:grpSpPr bwMode="auto">
          <a:xfrm>
            <a:off x="990600" y="2420938"/>
            <a:ext cx="3652838" cy="3751262"/>
            <a:chOff x="624" y="1203"/>
            <a:chExt cx="2301" cy="2363"/>
          </a:xfrm>
        </p:grpSpPr>
        <p:sp>
          <p:nvSpPr>
            <p:cNvPr id="604167" name="AutoShape 7" descr="球体"/>
            <p:cNvSpPr>
              <a:spLocks noChangeArrowheads="1"/>
            </p:cNvSpPr>
            <p:nvPr/>
          </p:nvSpPr>
          <p:spPr bwMode="auto">
            <a:xfrm>
              <a:off x="624" y="2233"/>
              <a:ext cx="482" cy="33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68" name="Rectangle 8"/>
            <p:cNvSpPr>
              <a:spLocks noChangeArrowheads="1"/>
            </p:cNvSpPr>
            <p:nvPr/>
          </p:nvSpPr>
          <p:spPr bwMode="auto">
            <a:xfrm>
              <a:off x="660" y="2401"/>
              <a:ext cx="315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</a:p>
          </p:txBody>
        </p:sp>
        <p:sp>
          <p:nvSpPr>
            <p:cNvPr id="604169" name="AutoShape 9" descr="球体"/>
            <p:cNvSpPr>
              <a:spLocks noChangeArrowheads="1"/>
            </p:cNvSpPr>
            <p:nvPr/>
          </p:nvSpPr>
          <p:spPr bwMode="auto">
            <a:xfrm rot="-5400000">
              <a:off x="1218" y="1729"/>
              <a:ext cx="455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0" name="Rectangle 10"/>
            <p:cNvSpPr>
              <a:spLocks noChangeArrowheads="1"/>
            </p:cNvSpPr>
            <p:nvPr/>
          </p:nvSpPr>
          <p:spPr bwMode="auto">
            <a:xfrm>
              <a:off x="1515" y="2691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604171" name="Rectangle 11"/>
            <p:cNvSpPr>
              <a:spLocks noChangeArrowheads="1"/>
            </p:cNvSpPr>
            <p:nvPr/>
          </p:nvSpPr>
          <p:spPr bwMode="auto">
            <a:xfrm>
              <a:off x="1555" y="1700"/>
              <a:ext cx="1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kumimoji="1" lang="zh-CN" altLang="en-US" sz="2800" b="1">
                  <a:solidFill>
                    <a:srgbClr val="FF0000"/>
                  </a:solidFill>
                </a:rPr>
                <a:t>＝ 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kumimoji="1" lang="zh-CN" altLang="en-US" sz="2800" b="1">
                  <a:solidFill>
                    <a:srgbClr val="FF0000"/>
                  </a:solidFill>
                </a:rPr>
                <a:t>＋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W</a:t>
              </a:r>
            </a:p>
          </p:txBody>
        </p:sp>
        <p:sp>
          <p:nvSpPr>
            <p:cNvPr id="604172" name="AutoShape 12" descr="球体"/>
            <p:cNvSpPr>
              <a:spLocks noChangeArrowheads="1"/>
            </p:cNvSpPr>
            <p:nvPr/>
          </p:nvSpPr>
          <p:spPr bwMode="auto">
            <a:xfrm rot="-5400000">
              <a:off x="1226" y="2782"/>
              <a:ext cx="448" cy="2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3366FF"/>
              </a:fgClr>
              <a:bgClr>
                <a:schemeClr val="bg1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3" name="Oval 13"/>
            <p:cNvSpPr>
              <a:spLocks noChangeArrowheads="1"/>
            </p:cNvSpPr>
            <p:nvPr/>
          </p:nvSpPr>
          <p:spPr bwMode="auto">
            <a:xfrm>
              <a:off x="1106" y="2049"/>
              <a:ext cx="685" cy="66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799" y="1203"/>
              <a:ext cx="1356" cy="45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04175" name="Rectangle 15"/>
            <p:cNvSpPr>
              <a:spLocks noChangeArrowheads="1"/>
            </p:cNvSpPr>
            <p:nvPr/>
          </p:nvSpPr>
          <p:spPr bwMode="auto">
            <a:xfrm>
              <a:off x="794" y="3107"/>
              <a:ext cx="1355" cy="459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604176" name="Group 16"/>
          <p:cNvGrpSpPr>
            <a:grpSpLocks/>
          </p:cNvGrpSpPr>
          <p:nvPr/>
        </p:nvGrpSpPr>
        <p:grpSpPr bwMode="auto">
          <a:xfrm>
            <a:off x="4308475" y="2503488"/>
            <a:ext cx="4591050" cy="3668712"/>
            <a:chOff x="2714" y="1193"/>
            <a:chExt cx="2892" cy="2311"/>
          </a:xfrm>
        </p:grpSpPr>
        <p:sp>
          <p:nvSpPr>
            <p:cNvPr id="604177" name="AutoShape 17" descr="球体"/>
            <p:cNvSpPr>
              <a:spLocks noChangeArrowheads="1"/>
            </p:cNvSpPr>
            <p:nvPr/>
          </p:nvSpPr>
          <p:spPr bwMode="auto">
            <a:xfrm rot="-5400000">
              <a:off x="3279" y="2366"/>
              <a:ext cx="1715" cy="31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8" name="Rectangle 18"/>
            <p:cNvSpPr>
              <a:spLocks noChangeArrowheads="1"/>
            </p:cNvSpPr>
            <p:nvPr/>
          </p:nvSpPr>
          <p:spPr bwMode="auto">
            <a:xfrm>
              <a:off x="3610" y="3036"/>
              <a:ext cx="1371" cy="46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04179" name="AutoShape 19" descr="球体"/>
            <p:cNvSpPr>
              <a:spLocks noChangeArrowheads="1"/>
            </p:cNvSpPr>
            <p:nvPr/>
          </p:nvSpPr>
          <p:spPr bwMode="auto">
            <a:xfrm rot="5400000" flipH="1" flipV="1">
              <a:off x="4242" y="1719"/>
              <a:ext cx="722" cy="64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80" name="Rectangle 20"/>
            <p:cNvSpPr>
              <a:spLocks noChangeArrowheads="1"/>
            </p:cNvSpPr>
            <p:nvPr/>
          </p:nvSpPr>
          <p:spPr bwMode="auto">
            <a:xfrm>
              <a:off x="3611" y="1193"/>
              <a:ext cx="1317" cy="46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3662" y="2121"/>
              <a:ext cx="4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604182" name="Rectangle 22"/>
            <p:cNvSpPr>
              <a:spLocks noChangeArrowheads="1"/>
            </p:cNvSpPr>
            <p:nvPr/>
          </p:nvSpPr>
          <p:spPr bwMode="auto">
            <a:xfrm>
              <a:off x="4612" y="1770"/>
              <a:ext cx="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2</a:t>
              </a:r>
            </a:p>
          </p:txBody>
        </p:sp>
        <p:sp>
          <p:nvSpPr>
            <p:cNvPr id="604183" name="AutoShape 23"/>
            <p:cNvSpPr>
              <a:spLocks noChangeArrowheads="1"/>
            </p:cNvSpPr>
            <p:nvPr/>
          </p:nvSpPr>
          <p:spPr bwMode="auto">
            <a:xfrm>
              <a:off x="2714" y="2242"/>
              <a:ext cx="527" cy="162"/>
            </a:xfrm>
            <a:prstGeom prst="rightArrow">
              <a:avLst>
                <a:gd name="adj1" fmla="val 50000"/>
                <a:gd name="adj2" fmla="val 81327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97C-9B17-4AAB-8E28-4FCEE6BEBD6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热力学第二定律的克劳修斯表述</a:t>
            </a: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457200" y="1693872"/>
            <a:ext cx="8001000" cy="1430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要使热量从低温物体传给高温物体，</a:t>
            </a:r>
            <a:r>
              <a:rPr kumimoji="1" lang="zh-CN" altLang="en-US" sz="2400" dirty="0">
                <a:solidFill>
                  <a:srgbClr val="0000CC"/>
                </a:solidFill>
              </a:rPr>
              <a:t>必须有外界做功</a:t>
            </a:r>
            <a:r>
              <a:rPr kumimoji="1" lang="zh-CN" altLang="en-US" sz="2400" dirty="0"/>
              <a:t>。即致冷机的致冷系数</a:t>
            </a:r>
            <a:br>
              <a:rPr kumimoji="1" lang="en-US" altLang="zh-CN" sz="2400" dirty="0"/>
            </a:br>
            <a:r>
              <a:rPr kumimoji="1" lang="zh-CN" altLang="en-US" sz="2400" dirty="0"/>
              <a:t>不可能无限大。 </a:t>
            </a:r>
          </a:p>
        </p:txBody>
      </p:sp>
      <p:grpSp>
        <p:nvGrpSpPr>
          <p:cNvPr id="602118" name="Group 6"/>
          <p:cNvGrpSpPr>
            <a:grpSpLocks/>
          </p:cNvGrpSpPr>
          <p:nvPr/>
        </p:nvGrpSpPr>
        <p:grpSpPr bwMode="auto">
          <a:xfrm>
            <a:off x="3063875" y="2384425"/>
            <a:ext cx="2540000" cy="3940175"/>
            <a:chOff x="1930" y="1253"/>
            <a:chExt cx="1600" cy="2482"/>
          </a:xfrm>
        </p:grpSpPr>
        <p:sp>
          <p:nvSpPr>
            <p:cNvPr id="602119" name="AutoShape 7" descr="球体"/>
            <p:cNvSpPr>
              <a:spLocks noChangeArrowheads="1"/>
            </p:cNvSpPr>
            <p:nvPr/>
          </p:nvSpPr>
          <p:spPr bwMode="auto">
            <a:xfrm>
              <a:off x="1930" y="2341"/>
              <a:ext cx="506" cy="36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0" name="Rectangle 8"/>
            <p:cNvSpPr>
              <a:spLocks noChangeArrowheads="1"/>
            </p:cNvSpPr>
            <p:nvPr/>
          </p:nvSpPr>
          <p:spPr bwMode="auto">
            <a:xfrm>
              <a:off x="1935" y="2537"/>
              <a:ext cx="31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02121" name="AutoShape 9" descr="球体"/>
            <p:cNvSpPr>
              <a:spLocks noChangeArrowheads="1"/>
            </p:cNvSpPr>
            <p:nvPr/>
          </p:nvSpPr>
          <p:spPr bwMode="auto">
            <a:xfrm rot="-5400000">
              <a:off x="2570" y="1835"/>
              <a:ext cx="484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660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2" name="Rectangle 10"/>
            <p:cNvSpPr>
              <a:spLocks noChangeArrowheads="1"/>
            </p:cNvSpPr>
            <p:nvPr/>
          </p:nvSpPr>
          <p:spPr bwMode="auto">
            <a:xfrm>
              <a:off x="2241" y="2697"/>
              <a:ext cx="35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02123" name="Rectangle 11"/>
            <p:cNvSpPr>
              <a:spLocks noChangeArrowheads="1"/>
            </p:cNvSpPr>
            <p:nvPr/>
          </p:nvSpPr>
          <p:spPr bwMode="auto">
            <a:xfrm>
              <a:off x="2241" y="1674"/>
              <a:ext cx="35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02124" name="AutoShape 12" descr="球体"/>
            <p:cNvSpPr>
              <a:spLocks noChangeArrowheads="1"/>
            </p:cNvSpPr>
            <p:nvPr/>
          </p:nvSpPr>
          <p:spPr bwMode="auto">
            <a:xfrm rot="-5400000">
              <a:off x="2582" y="2925"/>
              <a:ext cx="474" cy="30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5" name="Oval 13"/>
            <p:cNvSpPr>
              <a:spLocks noChangeArrowheads="1"/>
            </p:cNvSpPr>
            <p:nvPr/>
          </p:nvSpPr>
          <p:spPr bwMode="auto">
            <a:xfrm>
              <a:off x="2434" y="2139"/>
              <a:ext cx="718" cy="70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602126" name="Rectangle 14"/>
            <p:cNvSpPr>
              <a:spLocks noChangeArrowheads="1"/>
            </p:cNvSpPr>
            <p:nvPr/>
          </p:nvSpPr>
          <p:spPr bwMode="auto">
            <a:xfrm>
              <a:off x="2094" y="1253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2127" name="Rectangle 15"/>
            <p:cNvSpPr>
              <a:spLocks noChangeArrowheads="1"/>
            </p:cNvSpPr>
            <p:nvPr/>
          </p:nvSpPr>
          <p:spPr bwMode="auto">
            <a:xfrm>
              <a:off x="2109" y="3249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9E-314D-41F2-9DE8-0704BDD0B3A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热力学第二定律的克劳修斯表述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33400" y="1660525"/>
            <a:ext cx="44958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表明了</a:t>
            </a:r>
            <a:r>
              <a:rPr kumimoji="1" lang="zh-CN" altLang="en-US" sz="2400" dirty="0">
                <a:solidFill>
                  <a:srgbClr val="0000CC"/>
                </a:solidFill>
              </a:rPr>
              <a:t>热量传递的不可逆性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1692275" y="2362200"/>
            <a:ext cx="2082800" cy="3916363"/>
            <a:chOff x="1066" y="1162"/>
            <a:chExt cx="1312" cy="2467"/>
          </a:xfrm>
        </p:grpSpPr>
        <p:sp>
          <p:nvSpPr>
            <p:cNvPr id="596999" name="AutoShape 7" descr="球体"/>
            <p:cNvSpPr>
              <a:spLocks noChangeArrowheads="1"/>
            </p:cNvSpPr>
            <p:nvPr/>
          </p:nvSpPr>
          <p:spPr bwMode="auto">
            <a:xfrm rot="5400000" flipV="1">
              <a:off x="1068" y="2014"/>
              <a:ext cx="1360" cy="292"/>
            </a:xfrm>
            <a:custGeom>
              <a:avLst/>
              <a:gdLst>
                <a:gd name="G0" fmla="+- 19106 0 0"/>
                <a:gd name="G1" fmla="+- 6065 0 0"/>
                <a:gd name="G2" fmla="+- 21600 0 6065"/>
                <a:gd name="G3" fmla="+- 10800 0 6065"/>
                <a:gd name="G4" fmla="+- 21600 0 19106"/>
                <a:gd name="G5" fmla="*/ G4 G3 10800"/>
                <a:gd name="G6" fmla="+- 21600 0 G5"/>
                <a:gd name="T0" fmla="*/ 19106 w 21600"/>
                <a:gd name="T1" fmla="*/ 0 h 21600"/>
                <a:gd name="T2" fmla="*/ 0 w 21600"/>
                <a:gd name="T3" fmla="*/ 10800 h 21600"/>
                <a:gd name="T4" fmla="*/ 1910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106" y="0"/>
                  </a:moveTo>
                  <a:lnTo>
                    <a:pt x="19106" y="6065"/>
                  </a:lnTo>
                  <a:lnTo>
                    <a:pt x="3375" y="6065"/>
                  </a:lnTo>
                  <a:lnTo>
                    <a:pt x="3375" y="15535"/>
                  </a:lnTo>
                  <a:lnTo>
                    <a:pt x="19106" y="15535"/>
                  </a:lnTo>
                  <a:lnTo>
                    <a:pt x="1910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065"/>
                  </a:moveTo>
                  <a:lnTo>
                    <a:pt x="1350" y="15535"/>
                  </a:lnTo>
                  <a:lnTo>
                    <a:pt x="2700" y="15535"/>
                  </a:lnTo>
                  <a:lnTo>
                    <a:pt x="2700" y="6065"/>
                  </a:lnTo>
                  <a:close/>
                </a:path>
                <a:path w="21600" h="21600">
                  <a:moveTo>
                    <a:pt x="0" y="6065"/>
                  </a:moveTo>
                  <a:lnTo>
                    <a:pt x="0" y="15535"/>
                  </a:lnTo>
                  <a:lnTo>
                    <a:pt x="675" y="15535"/>
                  </a:lnTo>
                  <a:lnTo>
                    <a:pt x="675" y="6065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00" name="Rectangle 8"/>
            <p:cNvSpPr>
              <a:spLocks noChangeArrowheads="1"/>
            </p:cNvSpPr>
            <p:nvPr/>
          </p:nvSpPr>
          <p:spPr bwMode="auto">
            <a:xfrm>
              <a:off x="1115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597001" name="Rectangle 9"/>
            <p:cNvSpPr>
              <a:spLocks noChangeArrowheads="1"/>
            </p:cNvSpPr>
            <p:nvPr/>
          </p:nvSpPr>
          <p:spPr bwMode="auto">
            <a:xfrm>
              <a:off x="1111" y="2840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7002" name="Rectangle 10"/>
            <p:cNvSpPr>
              <a:spLocks noChangeArrowheads="1"/>
            </p:cNvSpPr>
            <p:nvPr/>
          </p:nvSpPr>
          <p:spPr bwMode="auto">
            <a:xfrm>
              <a:off x="1837" y="2014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597003" name="Text Box 11"/>
            <p:cNvSpPr txBox="1">
              <a:spLocks noChangeArrowheads="1"/>
            </p:cNvSpPr>
            <p:nvPr/>
          </p:nvSpPr>
          <p:spPr bwMode="auto">
            <a:xfrm>
              <a:off x="1066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597004" name="Group 12"/>
          <p:cNvGrpSpPr>
            <a:grpSpLocks/>
          </p:cNvGrpSpPr>
          <p:nvPr/>
        </p:nvGrpSpPr>
        <p:grpSpPr bwMode="auto">
          <a:xfrm>
            <a:off x="5075238" y="2362200"/>
            <a:ext cx="2089150" cy="3916363"/>
            <a:chOff x="3197" y="1162"/>
            <a:chExt cx="1316" cy="2467"/>
          </a:xfrm>
        </p:grpSpPr>
        <p:sp>
          <p:nvSpPr>
            <p:cNvPr id="597005" name="AutoShape 13" descr="球体"/>
            <p:cNvSpPr>
              <a:spLocks noChangeArrowheads="1"/>
            </p:cNvSpPr>
            <p:nvPr/>
          </p:nvSpPr>
          <p:spPr bwMode="auto">
            <a:xfrm rot="-5400000">
              <a:off x="3272" y="2042"/>
              <a:ext cx="1214" cy="292"/>
            </a:xfrm>
            <a:custGeom>
              <a:avLst/>
              <a:gdLst>
                <a:gd name="G0" fmla="+- 18646 0 0"/>
                <a:gd name="G1" fmla="+- 5400 0 0"/>
                <a:gd name="G2" fmla="+- 21600 0 5400"/>
                <a:gd name="G3" fmla="+- 10800 0 5400"/>
                <a:gd name="G4" fmla="+- 21600 0 18646"/>
                <a:gd name="G5" fmla="*/ G4 G3 10800"/>
                <a:gd name="G6" fmla="+- 21600 0 G5"/>
                <a:gd name="T0" fmla="*/ 18646 w 21600"/>
                <a:gd name="T1" fmla="*/ 0 h 21600"/>
                <a:gd name="T2" fmla="*/ 0 w 21600"/>
                <a:gd name="T3" fmla="*/ 10800 h 21600"/>
                <a:gd name="T4" fmla="*/ 1864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46" y="0"/>
                  </a:moveTo>
                  <a:lnTo>
                    <a:pt x="18646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46" y="16200"/>
                  </a:lnTo>
                  <a:lnTo>
                    <a:pt x="1864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06" name="Rectangle 14"/>
            <p:cNvSpPr>
              <a:spLocks noChangeArrowheads="1"/>
            </p:cNvSpPr>
            <p:nvPr/>
          </p:nvSpPr>
          <p:spPr bwMode="auto">
            <a:xfrm>
              <a:off x="3246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597007" name="Rectangle 15"/>
            <p:cNvSpPr>
              <a:spLocks noChangeArrowheads="1"/>
            </p:cNvSpPr>
            <p:nvPr/>
          </p:nvSpPr>
          <p:spPr bwMode="auto">
            <a:xfrm>
              <a:off x="3246" y="2815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7008" name="Rectangle 16"/>
            <p:cNvSpPr>
              <a:spLocks noChangeArrowheads="1"/>
            </p:cNvSpPr>
            <p:nvPr/>
          </p:nvSpPr>
          <p:spPr bwMode="auto">
            <a:xfrm>
              <a:off x="3996" y="1969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597009" name="Text Box 17"/>
            <p:cNvSpPr txBox="1">
              <a:spLocks noChangeArrowheads="1"/>
            </p:cNvSpPr>
            <p:nvPr/>
          </p:nvSpPr>
          <p:spPr bwMode="auto">
            <a:xfrm>
              <a:off x="3197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597010" name="Group 18"/>
          <p:cNvGrpSpPr>
            <a:grpSpLocks/>
          </p:cNvGrpSpPr>
          <p:nvPr/>
        </p:nvGrpSpPr>
        <p:grpSpPr bwMode="auto">
          <a:xfrm>
            <a:off x="5003800" y="2362200"/>
            <a:ext cx="2305050" cy="3384550"/>
            <a:chOff x="3198" y="1162"/>
            <a:chExt cx="1452" cy="2132"/>
          </a:xfrm>
        </p:grpSpPr>
        <p:sp>
          <p:nvSpPr>
            <p:cNvPr id="597011" name="Line 19"/>
            <p:cNvSpPr>
              <a:spLocks noChangeShapeType="1"/>
            </p:cNvSpPr>
            <p:nvPr/>
          </p:nvSpPr>
          <p:spPr bwMode="auto">
            <a:xfrm flipH="1">
              <a:off x="3198" y="1162"/>
              <a:ext cx="1452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012" name="Line 20"/>
            <p:cNvSpPr>
              <a:spLocks noChangeShapeType="1"/>
            </p:cNvSpPr>
            <p:nvPr/>
          </p:nvSpPr>
          <p:spPr bwMode="auto">
            <a:xfrm>
              <a:off x="3334" y="1207"/>
              <a:ext cx="1316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7013" name="Group 21"/>
          <p:cNvGrpSpPr>
            <a:grpSpLocks/>
          </p:cNvGrpSpPr>
          <p:nvPr/>
        </p:nvGrpSpPr>
        <p:grpSpPr bwMode="auto">
          <a:xfrm>
            <a:off x="1547813" y="3082925"/>
            <a:ext cx="2592387" cy="1600200"/>
            <a:chOff x="1111" y="2205"/>
            <a:chExt cx="1633" cy="1008"/>
          </a:xfrm>
        </p:grpSpPr>
        <p:sp>
          <p:nvSpPr>
            <p:cNvPr id="597014" name="Line 22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15" name="Line 23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9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802-82ED-4BDA-8525-7D45FA7D96A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两种表述的等效性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09600" y="1584325"/>
            <a:ext cx="73469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如果开尔文表述不成立，则克劳修斯表述也不成立</a:t>
            </a:r>
          </a:p>
        </p:txBody>
      </p:sp>
      <p:grpSp>
        <p:nvGrpSpPr>
          <p:cNvPr id="595973" name="Group 5"/>
          <p:cNvGrpSpPr>
            <a:grpSpLocks/>
          </p:cNvGrpSpPr>
          <p:nvPr/>
        </p:nvGrpSpPr>
        <p:grpSpPr bwMode="auto">
          <a:xfrm>
            <a:off x="2854325" y="2987675"/>
            <a:ext cx="2089150" cy="2962275"/>
            <a:chOff x="1842" y="1584"/>
            <a:chExt cx="1316" cy="1866"/>
          </a:xfrm>
        </p:grpSpPr>
        <p:grpSp>
          <p:nvGrpSpPr>
            <p:cNvPr id="595974" name="Group 6"/>
            <p:cNvGrpSpPr>
              <a:grpSpLocks/>
            </p:cNvGrpSpPr>
            <p:nvPr/>
          </p:nvGrpSpPr>
          <p:grpSpPr bwMode="auto">
            <a:xfrm>
              <a:off x="2226" y="2874"/>
              <a:ext cx="744" cy="576"/>
              <a:chOff x="2880" y="2616"/>
              <a:chExt cx="744" cy="576"/>
            </a:xfrm>
          </p:grpSpPr>
          <p:sp>
            <p:nvSpPr>
              <p:cNvPr id="595975" name="AutoShape 7" descr="球体"/>
              <p:cNvSpPr>
                <a:spLocks noChangeArrowheads="1"/>
              </p:cNvSpPr>
              <p:nvPr/>
            </p:nvSpPr>
            <p:spPr bwMode="auto">
              <a:xfrm rot="-5400000">
                <a:off x="3120" y="2688"/>
                <a:ext cx="576" cy="43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976" name="Rectangle 8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3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FF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0000FF"/>
                    </a:solidFill>
                  </a:rPr>
                  <a:t>2</a:t>
                </a:r>
                <a:endParaRPr kumimoji="1" lang="en-US" altLang="zh-CN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95977" name="AutoShape 9" descr="球体"/>
            <p:cNvSpPr>
              <a:spLocks noChangeArrowheads="1"/>
            </p:cNvSpPr>
            <p:nvPr/>
          </p:nvSpPr>
          <p:spPr bwMode="auto">
            <a:xfrm rot="-5400000">
              <a:off x="2462" y="1656"/>
              <a:ext cx="576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978" name="Rectangle 10" descr="球体"/>
            <p:cNvSpPr>
              <a:spLocks noChangeArrowheads="1"/>
            </p:cNvSpPr>
            <p:nvPr/>
          </p:nvSpPr>
          <p:spPr bwMode="auto">
            <a:xfrm>
              <a:off x="1842" y="1638"/>
              <a:ext cx="72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FF0000"/>
                  </a:solidFill>
                </a:rPr>
                <a:t>+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5979" name="Oval 11"/>
            <p:cNvSpPr>
              <a:spLocks noChangeArrowheads="1"/>
            </p:cNvSpPr>
            <p:nvPr/>
          </p:nvSpPr>
          <p:spPr bwMode="auto">
            <a:xfrm>
              <a:off x="2342" y="2089"/>
              <a:ext cx="816" cy="7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595980" name="Group 12"/>
          <p:cNvGrpSpPr>
            <a:grpSpLocks/>
          </p:cNvGrpSpPr>
          <p:nvPr/>
        </p:nvGrpSpPr>
        <p:grpSpPr bwMode="auto">
          <a:xfrm>
            <a:off x="1208088" y="2852738"/>
            <a:ext cx="2447925" cy="2319337"/>
            <a:chOff x="805" y="1499"/>
            <a:chExt cx="1542" cy="1461"/>
          </a:xfrm>
        </p:grpSpPr>
        <p:sp>
          <p:nvSpPr>
            <p:cNvPr id="595981" name="Rectangle 13"/>
            <p:cNvSpPr>
              <a:spLocks noChangeArrowheads="1"/>
            </p:cNvSpPr>
            <p:nvPr/>
          </p:nvSpPr>
          <p:spPr bwMode="auto">
            <a:xfrm>
              <a:off x="1579" y="2633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r>
                <a:rPr kumimoji="1" lang="en-US" altLang="zh-CN" sz="2800" b="1">
                  <a:solidFill>
                    <a:srgbClr val="008080"/>
                  </a:solidFill>
                </a:rPr>
                <a:t>=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</a:p>
          </p:txBody>
        </p:sp>
        <p:sp>
          <p:nvSpPr>
            <p:cNvPr id="595982" name="AutoShape 14" descr="球体"/>
            <p:cNvSpPr>
              <a:spLocks noChangeArrowheads="1"/>
            </p:cNvSpPr>
            <p:nvPr/>
          </p:nvSpPr>
          <p:spPr bwMode="auto">
            <a:xfrm rot="5400000" flipV="1">
              <a:off x="954" y="1571"/>
              <a:ext cx="576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983" name="AutoShape 15" descr="球体"/>
            <p:cNvSpPr>
              <a:spLocks noChangeArrowheads="1"/>
            </p:cNvSpPr>
            <p:nvPr/>
          </p:nvSpPr>
          <p:spPr bwMode="auto">
            <a:xfrm flipV="1">
              <a:off x="1667" y="2252"/>
              <a:ext cx="680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5984" name="Group 16"/>
            <p:cNvGrpSpPr>
              <a:grpSpLocks/>
            </p:cNvGrpSpPr>
            <p:nvPr/>
          </p:nvGrpSpPr>
          <p:grpSpPr bwMode="auto">
            <a:xfrm>
              <a:off x="805" y="1581"/>
              <a:ext cx="862" cy="1276"/>
              <a:chOff x="1247" y="1652"/>
              <a:chExt cx="862" cy="1276"/>
            </a:xfrm>
          </p:grpSpPr>
          <p:sp>
            <p:nvSpPr>
              <p:cNvPr id="595985" name="Oval 17"/>
              <p:cNvSpPr>
                <a:spLocks noChangeArrowheads="1"/>
              </p:cNvSpPr>
              <p:nvPr/>
            </p:nvSpPr>
            <p:spPr bwMode="auto">
              <a:xfrm>
                <a:off x="1293" y="2160"/>
                <a:ext cx="816" cy="7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3600" b="1" i="1">
                    <a:solidFill>
                      <a:srgbClr val="993366"/>
                    </a:solidFill>
                  </a:rPr>
                  <a:t>E</a:t>
                </a:r>
              </a:p>
            </p:txBody>
          </p:sp>
          <p:sp>
            <p:nvSpPr>
              <p:cNvPr id="595986" name="Rectangle 18"/>
              <p:cNvSpPr>
                <a:spLocks noChangeArrowheads="1"/>
              </p:cNvSpPr>
              <p:nvPr/>
            </p:nvSpPr>
            <p:spPr bwMode="auto">
              <a:xfrm>
                <a:off x="1247" y="1652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FF0000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595987" name="Group 19"/>
          <p:cNvGrpSpPr>
            <a:grpSpLocks/>
          </p:cNvGrpSpPr>
          <p:nvPr/>
        </p:nvGrpSpPr>
        <p:grpSpPr bwMode="auto">
          <a:xfrm>
            <a:off x="685800" y="2133600"/>
            <a:ext cx="4797425" cy="4648200"/>
            <a:chOff x="576" y="816"/>
            <a:chExt cx="4608" cy="2928"/>
          </a:xfrm>
        </p:grpSpPr>
        <p:sp>
          <p:nvSpPr>
            <p:cNvPr id="595988" name="Rectangle 20"/>
            <p:cNvSpPr>
              <a:spLocks noChangeArrowheads="1"/>
            </p:cNvSpPr>
            <p:nvPr/>
          </p:nvSpPr>
          <p:spPr bwMode="auto">
            <a:xfrm>
              <a:off x="624" y="8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A50021"/>
                  </a:solidFill>
                </a:rPr>
                <a:t>高温热源</a:t>
              </a:r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595989" name="Rectangle 21"/>
            <p:cNvSpPr>
              <a:spLocks noChangeArrowheads="1"/>
            </p:cNvSpPr>
            <p:nvPr/>
          </p:nvSpPr>
          <p:spPr bwMode="auto">
            <a:xfrm>
              <a:off x="576" y="32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000066"/>
                  </a:solidFill>
                </a:rPr>
                <a:t>低温热源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595990" name="Group 22"/>
          <p:cNvGrpSpPr>
            <a:grpSpLocks/>
          </p:cNvGrpSpPr>
          <p:nvPr/>
        </p:nvGrpSpPr>
        <p:grpSpPr bwMode="auto">
          <a:xfrm>
            <a:off x="5942013" y="2133600"/>
            <a:ext cx="2663825" cy="4648200"/>
            <a:chOff x="3787" y="1046"/>
            <a:chExt cx="1678" cy="2928"/>
          </a:xfrm>
        </p:grpSpPr>
        <p:sp>
          <p:nvSpPr>
            <p:cNvPr id="595991" name="AutoShape 23" descr="球体"/>
            <p:cNvSpPr>
              <a:spLocks noChangeArrowheads="1"/>
            </p:cNvSpPr>
            <p:nvPr/>
          </p:nvSpPr>
          <p:spPr bwMode="auto">
            <a:xfrm rot="-5400000">
              <a:off x="3681" y="2254"/>
              <a:ext cx="1872" cy="480"/>
            </a:xfrm>
            <a:custGeom>
              <a:avLst/>
              <a:gdLst>
                <a:gd name="G0" fmla="+- 18311 0 0"/>
                <a:gd name="G1" fmla="+- 5400 0 0"/>
                <a:gd name="G2" fmla="+- 21600 0 5400"/>
                <a:gd name="G3" fmla="+- 10800 0 5400"/>
                <a:gd name="G4" fmla="+- 21600 0 18311"/>
                <a:gd name="G5" fmla="*/ G4 G3 10800"/>
                <a:gd name="G6" fmla="+- 21600 0 G5"/>
                <a:gd name="T0" fmla="*/ 18311 w 21600"/>
                <a:gd name="T1" fmla="*/ 0 h 21600"/>
                <a:gd name="T2" fmla="*/ 0 w 21600"/>
                <a:gd name="T3" fmla="*/ 10800 h 21600"/>
                <a:gd name="T4" fmla="*/ 18311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11" y="0"/>
                  </a:moveTo>
                  <a:lnTo>
                    <a:pt x="18311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311" y="16200"/>
                  </a:lnTo>
                  <a:lnTo>
                    <a:pt x="18311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992" name="Rectangle 24"/>
            <p:cNvSpPr>
              <a:spLocks noChangeArrowheads="1"/>
            </p:cNvSpPr>
            <p:nvPr/>
          </p:nvSpPr>
          <p:spPr bwMode="auto">
            <a:xfrm>
              <a:off x="4739" y="3066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595993" name="Rectangle 25"/>
            <p:cNvSpPr>
              <a:spLocks noChangeArrowheads="1"/>
            </p:cNvSpPr>
            <p:nvPr/>
          </p:nvSpPr>
          <p:spPr bwMode="auto">
            <a:xfrm>
              <a:off x="4794" y="1742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grpSp>
          <p:nvGrpSpPr>
            <p:cNvPr id="595994" name="Group 26"/>
            <p:cNvGrpSpPr>
              <a:grpSpLocks/>
            </p:cNvGrpSpPr>
            <p:nvPr/>
          </p:nvGrpSpPr>
          <p:grpSpPr bwMode="auto">
            <a:xfrm>
              <a:off x="3787" y="1046"/>
              <a:ext cx="1678" cy="2928"/>
              <a:chOff x="576" y="816"/>
              <a:chExt cx="4608" cy="2928"/>
            </a:xfrm>
          </p:grpSpPr>
          <p:sp>
            <p:nvSpPr>
              <p:cNvPr id="595995" name="Rectangle 27"/>
              <p:cNvSpPr>
                <a:spLocks noChangeArrowheads="1"/>
              </p:cNvSpPr>
              <p:nvPr/>
            </p:nvSpPr>
            <p:spPr bwMode="auto">
              <a:xfrm>
                <a:off x="624" y="8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990033"/>
                    </a:solidFill>
                  </a:rPr>
                  <a:t>高温热源</a:t>
                </a:r>
                <a:r>
                  <a:rPr kumimoji="1" lang="en-US" altLang="zh-CN" sz="2800" b="1" i="1">
                    <a:solidFill>
                      <a:srgbClr val="990033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990033"/>
                    </a:solidFill>
                  </a:rPr>
                  <a:t>1</a:t>
                </a:r>
              </a:p>
            </p:txBody>
          </p:sp>
          <p:sp>
            <p:nvSpPr>
              <p:cNvPr id="595996" name="Rectangle 2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8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0FE3-5CD1-4229-890D-0CE48C6A948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两种表述的等效性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676190" imgH="5036763"/>
        </mc:Choice>
        <mc:Fallback>
          <p:control r:id="rId1" imgW="6676190" imgH="5036763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9363" y="1744663"/>
                  <a:ext cx="6675437" cy="5037137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A77-61DE-43C0-AAEE-4D27388775A3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674825" name="Object 9"/>
          <p:cNvGraphicFramePr>
            <a:graphicFrameLocks noChangeAspect="1"/>
          </p:cNvGraphicFramePr>
          <p:nvPr/>
        </p:nvGraphicFramePr>
        <p:xfrm>
          <a:off x="1828800" y="1447800"/>
          <a:ext cx="2246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5" r:id="rId2" imgW="1497950" imgH="393529" progId="">
                  <p:embed/>
                </p:oleObj>
              </mc:Choice>
              <mc:Fallback>
                <p:oleObj r:id="rId2" imgW="1497950" imgH="39352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2463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4" name="Object 8"/>
          <p:cNvGraphicFramePr>
            <a:graphicFrameLocks noChangeAspect="1"/>
          </p:cNvGraphicFramePr>
          <p:nvPr/>
        </p:nvGraphicFramePr>
        <p:xfrm>
          <a:off x="1828800" y="2209800"/>
          <a:ext cx="25892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4" r:id="rId4" imgW="1726451" imgH="393529" progId="">
                  <p:embed/>
                </p:oleObj>
              </mc:Choice>
              <mc:Fallback>
                <p:oleObj r:id="rId4" imgW="1726451" imgH="39352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5892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3" name="Object 7"/>
          <p:cNvGraphicFramePr>
            <a:graphicFrameLocks noChangeAspect="1"/>
          </p:cNvGraphicFramePr>
          <p:nvPr/>
        </p:nvGraphicFramePr>
        <p:xfrm>
          <a:off x="1828800" y="3048000"/>
          <a:ext cx="3465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3" r:id="rId6" imgW="2311400" imgH="431800" progId="">
                  <p:embed/>
                </p:oleObj>
              </mc:Choice>
              <mc:Fallback>
                <p:oleObj r:id="rId6" imgW="23114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34655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2" name="Object 6"/>
          <p:cNvGraphicFramePr>
            <a:graphicFrameLocks noChangeAspect="1"/>
          </p:cNvGraphicFramePr>
          <p:nvPr/>
        </p:nvGraphicFramePr>
        <p:xfrm>
          <a:off x="1828800" y="3962400"/>
          <a:ext cx="1274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2" name="公式" r:id="rId8" imgW="850531" imgH="203112" progId="Equation.3">
                  <p:embed/>
                </p:oleObj>
              </mc:Choice>
              <mc:Fallback>
                <p:oleObj name="公式" r:id="rId8" imgW="850531" imgH="20311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12747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/>
          <p:cNvGraphicFramePr>
            <a:graphicFrameLocks noChangeAspect="1"/>
          </p:cNvGraphicFramePr>
          <p:nvPr/>
        </p:nvGraphicFramePr>
        <p:xfrm>
          <a:off x="1828800" y="4495800"/>
          <a:ext cx="4379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1" name="公式" r:id="rId10" imgW="2921000" imgH="457200" progId="Equation.3">
                  <p:embed/>
                </p:oleObj>
              </mc:Choice>
              <mc:Fallback>
                <p:oleObj name="公式" r:id="rId10" imgW="29210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4379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828800" y="5486400"/>
          <a:ext cx="1884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0" name="公式" r:id="rId12" imgW="1256755" imgH="406224" progId="Equation.3">
                  <p:embed/>
                </p:oleObj>
              </mc:Choice>
              <mc:Fallback>
                <p:oleObj name="公式" r:id="rId12" imgW="1256755" imgH="406224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18843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6" name="Rectangle 10"/>
          <p:cNvSpPr>
            <a:spLocks noChangeArrowheads="1"/>
          </p:cNvSpPr>
          <p:nvPr/>
        </p:nvSpPr>
        <p:spPr bwMode="auto">
          <a:xfrm>
            <a:off x="381000" y="1219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/>
              <a:t>解：</a:t>
            </a:r>
            <a:endParaRPr lang="zh-CN" alt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248B-2DA8-43C1-9D16-EEA1A2755B5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两种表述的等效性</a:t>
            </a: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533400" y="1584325"/>
            <a:ext cx="75311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如果克劳修斯表述不成立，则开尔文表述也不成立</a:t>
            </a:r>
          </a:p>
        </p:txBody>
      </p:sp>
      <p:grpSp>
        <p:nvGrpSpPr>
          <p:cNvPr id="605189" name="Group 5"/>
          <p:cNvGrpSpPr>
            <a:grpSpLocks/>
          </p:cNvGrpSpPr>
          <p:nvPr/>
        </p:nvGrpSpPr>
        <p:grpSpPr bwMode="auto">
          <a:xfrm>
            <a:off x="1447800" y="2935288"/>
            <a:ext cx="1143000" cy="3590925"/>
            <a:chOff x="971" y="1430"/>
            <a:chExt cx="720" cy="2262"/>
          </a:xfrm>
        </p:grpSpPr>
        <p:sp>
          <p:nvSpPr>
            <p:cNvPr id="605190" name="AutoShape 6" descr="球体"/>
            <p:cNvSpPr>
              <a:spLocks noChangeArrowheads="1"/>
            </p:cNvSpPr>
            <p:nvPr/>
          </p:nvSpPr>
          <p:spPr bwMode="auto">
            <a:xfrm rot="-5400000">
              <a:off x="56" y="2345"/>
              <a:ext cx="2262" cy="432"/>
            </a:xfrm>
            <a:custGeom>
              <a:avLst/>
              <a:gdLst>
                <a:gd name="G0" fmla="+- 17469 0 0"/>
                <a:gd name="G1" fmla="+- 5400 0 0"/>
                <a:gd name="G2" fmla="+- 21600 0 5400"/>
                <a:gd name="G3" fmla="+- 10800 0 5400"/>
                <a:gd name="G4" fmla="+- 21600 0 17469"/>
                <a:gd name="G5" fmla="*/ G4 G3 10800"/>
                <a:gd name="G6" fmla="+- 21600 0 G5"/>
                <a:gd name="T0" fmla="*/ 17469 w 21600"/>
                <a:gd name="T1" fmla="*/ 0 h 21600"/>
                <a:gd name="T2" fmla="*/ 0 w 21600"/>
                <a:gd name="T3" fmla="*/ 10800 h 21600"/>
                <a:gd name="T4" fmla="*/ 17469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469" y="0"/>
                  </a:moveTo>
                  <a:lnTo>
                    <a:pt x="17469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7469" y="16200"/>
                  </a:lnTo>
                  <a:lnTo>
                    <a:pt x="17469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1337" y="219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05192" name="Group 8"/>
          <p:cNvGrpSpPr>
            <a:grpSpLocks/>
          </p:cNvGrpSpPr>
          <p:nvPr/>
        </p:nvGrpSpPr>
        <p:grpSpPr bwMode="auto">
          <a:xfrm>
            <a:off x="2749550" y="2782888"/>
            <a:ext cx="2882900" cy="3124200"/>
            <a:chOff x="1791" y="1334"/>
            <a:chExt cx="1816" cy="1968"/>
          </a:xfrm>
        </p:grpSpPr>
        <p:sp>
          <p:nvSpPr>
            <p:cNvPr id="605193" name="AutoShape 9" descr="球体"/>
            <p:cNvSpPr>
              <a:spLocks noChangeArrowheads="1"/>
            </p:cNvSpPr>
            <p:nvPr/>
          </p:nvSpPr>
          <p:spPr bwMode="auto">
            <a:xfrm>
              <a:off x="2517" y="2150"/>
              <a:ext cx="576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2613" y="2516"/>
              <a:ext cx="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2</a:t>
              </a:r>
            </a:p>
          </p:txBody>
        </p:sp>
        <p:sp>
          <p:nvSpPr>
            <p:cNvPr id="605195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878" y="1430"/>
              <a:ext cx="624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2390" y="2785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2310" y="147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605198" name="AutoShape 14" descr="球体"/>
            <p:cNvSpPr>
              <a:spLocks noChangeArrowheads="1"/>
            </p:cNvSpPr>
            <p:nvPr/>
          </p:nvSpPr>
          <p:spPr bwMode="auto">
            <a:xfrm rot="5400000" flipV="1">
              <a:off x="1818" y="2714"/>
              <a:ext cx="744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9" name="Oval 15"/>
            <p:cNvSpPr>
              <a:spLocks noChangeArrowheads="1"/>
            </p:cNvSpPr>
            <p:nvPr/>
          </p:nvSpPr>
          <p:spPr bwMode="auto">
            <a:xfrm>
              <a:off x="1791" y="1958"/>
              <a:ext cx="771" cy="7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533400" y="2097088"/>
            <a:ext cx="4454525" cy="4648200"/>
            <a:chOff x="395" y="902"/>
            <a:chExt cx="2806" cy="2928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424" y="902"/>
              <a:ext cx="2777" cy="52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A50021"/>
                  </a:solidFill>
                </a:rPr>
                <a:t>高温热源</a:t>
              </a:r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95" y="3302"/>
              <a:ext cx="2777" cy="5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rgbClr val="000066"/>
                  </a:solidFill>
                </a:rPr>
                <a:t>低温热源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5500687" y="2133600"/>
            <a:ext cx="3225800" cy="4648200"/>
            <a:chOff x="3524" y="925"/>
            <a:chExt cx="2032" cy="2928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4562" y="2604"/>
              <a:ext cx="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00808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05205" name="AutoShape 21" descr="球体"/>
            <p:cNvSpPr>
              <a:spLocks noChangeArrowheads="1"/>
            </p:cNvSpPr>
            <p:nvPr/>
          </p:nvSpPr>
          <p:spPr bwMode="auto">
            <a:xfrm rot="5400000" flipV="1">
              <a:off x="3982" y="1436"/>
              <a:ext cx="635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6" name="AutoShape 22" descr="球体"/>
            <p:cNvSpPr>
              <a:spLocks noChangeArrowheads="1"/>
            </p:cNvSpPr>
            <p:nvPr/>
          </p:nvSpPr>
          <p:spPr bwMode="auto">
            <a:xfrm flipV="1">
              <a:off x="4562" y="2172"/>
              <a:ext cx="680" cy="43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7" name="Oval 23"/>
            <p:cNvSpPr>
              <a:spLocks noChangeArrowheads="1"/>
            </p:cNvSpPr>
            <p:nvPr/>
          </p:nvSpPr>
          <p:spPr bwMode="auto">
            <a:xfrm>
              <a:off x="3878" y="1969"/>
              <a:ext cx="774" cy="7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5208" name="Rectangle 24"/>
            <p:cNvSpPr>
              <a:spLocks noChangeArrowheads="1"/>
            </p:cNvSpPr>
            <p:nvPr/>
          </p:nvSpPr>
          <p:spPr bwMode="auto">
            <a:xfrm>
              <a:off x="4393" y="1470"/>
              <a:ext cx="6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800" b="1" i="1">
                  <a:solidFill>
                    <a:srgbClr val="FF0000"/>
                  </a:solidFill>
                </a:rPr>
                <a:t>-Q</a:t>
              </a:r>
              <a:r>
                <a:rPr kumimoji="1" lang="en-US" altLang="zh-CN" sz="2800" b="1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grpSp>
          <p:nvGrpSpPr>
            <p:cNvPr id="605209" name="Group 25"/>
            <p:cNvGrpSpPr>
              <a:grpSpLocks/>
            </p:cNvGrpSpPr>
            <p:nvPr/>
          </p:nvGrpSpPr>
          <p:grpSpPr bwMode="auto">
            <a:xfrm>
              <a:off x="3524" y="925"/>
              <a:ext cx="1990" cy="2928"/>
              <a:chOff x="576" y="816"/>
              <a:chExt cx="4608" cy="2928"/>
            </a:xfrm>
          </p:grpSpPr>
          <p:sp>
            <p:nvSpPr>
              <p:cNvPr id="605210" name="Rectangle 26"/>
              <p:cNvSpPr>
                <a:spLocks noChangeArrowheads="1"/>
              </p:cNvSpPr>
              <p:nvPr/>
            </p:nvSpPr>
            <p:spPr bwMode="auto">
              <a:xfrm>
                <a:off x="624" y="8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A50021"/>
                    </a:solidFill>
                  </a:rPr>
                  <a:t>高温热源</a:t>
                </a:r>
                <a:r>
                  <a:rPr kumimoji="1" lang="en-US" altLang="zh-CN" sz="2800" b="1" i="1">
                    <a:solidFill>
                      <a:srgbClr val="A50021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A50021"/>
                    </a:solidFill>
                  </a:rPr>
                  <a:t>1</a:t>
                </a:r>
              </a:p>
            </p:txBody>
          </p:sp>
          <p:sp>
            <p:nvSpPr>
              <p:cNvPr id="605211" name="Rectangle 27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4560" cy="528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8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8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28D4-351C-4188-992C-C09370FD418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两种表述的等效性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384330" imgH="5036763"/>
        </mc:Choice>
        <mc:Fallback>
          <p:control r:id="rId1" imgW="6384330" imgH="5036763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7800" y="1744663"/>
                  <a:ext cx="6384925" cy="5037137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D0-1954-454F-9881-B912394E37A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3582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热功转换的方向性： </a:t>
            </a:r>
          </a:p>
        </p:txBody>
      </p:sp>
      <p:grpSp>
        <p:nvGrpSpPr>
          <p:cNvPr id="591877" name="Group 5"/>
          <p:cNvGrpSpPr>
            <a:grpSpLocks/>
          </p:cNvGrpSpPr>
          <p:nvPr/>
        </p:nvGrpSpPr>
        <p:grpSpPr bwMode="auto">
          <a:xfrm>
            <a:off x="1549400" y="3068638"/>
            <a:ext cx="3238500" cy="2160587"/>
            <a:chOff x="976" y="1933"/>
            <a:chExt cx="2040" cy="1361"/>
          </a:xfrm>
        </p:grpSpPr>
        <p:sp>
          <p:nvSpPr>
            <p:cNvPr id="591878" name="Rectangle 6"/>
            <p:cNvSpPr>
              <a:spLocks noChangeArrowheads="1"/>
            </p:cNvSpPr>
            <p:nvPr/>
          </p:nvSpPr>
          <p:spPr bwMode="auto">
            <a:xfrm>
              <a:off x="1248" y="1933"/>
              <a:ext cx="1400" cy="45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800" b="1" baseline="-25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1879" name="AutoShape 7" descr="球体"/>
            <p:cNvSpPr>
              <a:spLocks noChangeArrowheads="1"/>
            </p:cNvSpPr>
            <p:nvPr/>
          </p:nvSpPr>
          <p:spPr bwMode="auto">
            <a:xfrm rot="16200000" flipV="1">
              <a:off x="1315" y="2318"/>
              <a:ext cx="862" cy="998"/>
            </a:xfrm>
            <a:custGeom>
              <a:avLst/>
              <a:gdLst>
                <a:gd name="G0" fmla="+- 16262 0 0"/>
                <a:gd name="G1" fmla="+- 4068 0 0"/>
                <a:gd name="G2" fmla="+- 12158 0 4068"/>
                <a:gd name="G3" fmla="+- G2 0 4068"/>
                <a:gd name="G4" fmla="*/ G3 32768 32059"/>
                <a:gd name="G5" fmla="*/ G4 1 2"/>
                <a:gd name="G6" fmla="+- 21600 0 16262"/>
                <a:gd name="G7" fmla="*/ G6 4068 6079"/>
                <a:gd name="G8" fmla="+- G7 16262 0"/>
                <a:gd name="T0" fmla="*/ 16262 w 21600"/>
                <a:gd name="T1" fmla="*/ 0 h 21600"/>
                <a:gd name="T2" fmla="*/ 16262 w 21600"/>
                <a:gd name="T3" fmla="*/ 12158 h 21600"/>
                <a:gd name="T4" fmla="*/ 2056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262" y="0"/>
                  </a:lnTo>
                  <a:lnTo>
                    <a:pt x="16262" y="4068"/>
                  </a:lnTo>
                  <a:lnTo>
                    <a:pt x="12427" y="4068"/>
                  </a:lnTo>
                  <a:cubicBezTo>
                    <a:pt x="5564" y="4068"/>
                    <a:pt x="0" y="7690"/>
                    <a:pt x="0" y="12158"/>
                  </a:cubicBezTo>
                  <a:lnTo>
                    <a:pt x="0" y="21600"/>
                  </a:lnTo>
                  <a:lnTo>
                    <a:pt x="4111" y="21600"/>
                  </a:lnTo>
                  <a:lnTo>
                    <a:pt x="4111" y="12158"/>
                  </a:lnTo>
                  <a:cubicBezTo>
                    <a:pt x="4111" y="9911"/>
                    <a:pt x="7834" y="8090"/>
                    <a:pt x="12427" y="8090"/>
                  </a:cubicBezTo>
                  <a:lnTo>
                    <a:pt x="16262" y="8090"/>
                  </a:lnTo>
                  <a:lnTo>
                    <a:pt x="16262" y="12158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976" y="2967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</a:p>
          </p:txBody>
        </p:sp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1837" y="2014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990033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591882" name="Text Box 10"/>
            <p:cNvSpPr txBox="1">
              <a:spLocks noChangeArrowheads="1"/>
            </p:cNvSpPr>
            <p:nvPr/>
          </p:nvSpPr>
          <p:spPr bwMode="auto">
            <a:xfrm>
              <a:off x="2019" y="2695"/>
              <a:ext cx="997" cy="32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100</a:t>
              </a:r>
              <a:r>
                <a:rPr lang="zh-CN" altLang="en-US" sz="2800">
                  <a:solidFill>
                    <a:srgbClr val="000066"/>
                  </a:solidFill>
                  <a:ea typeface="楷体_GB2312" pitchFamily="49" charset="-122"/>
                </a:rPr>
                <a:t>％</a:t>
              </a:r>
            </a:p>
          </p:txBody>
        </p:sp>
      </p:grpSp>
      <p:grpSp>
        <p:nvGrpSpPr>
          <p:cNvPr id="591883" name="Group 11"/>
          <p:cNvGrpSpPr>
            <a:grpSpLocks/>
          </p:cNvGrpSpPr>
          <p:nvPr/>
        </p:nvGrpSpPr>
        <p:grpSpPr bwMode="auto">
          <a:xfrm>
            <a:off x="4860925" y="3068638"/>
            <a:ext cx="3382963" cy="2305050"/>
            <a:chOff x="3062" y="1933"/>
            <a:chExt cx="2131" cy="1452"/>
          </a:xfrm>
        </p:grpSpPr>
        <p:sp>
          <p:nvSpPr>
            <p:cNvPr id="591884" name="AutoShape 12" descr="球体"/>
            <p:cNvSpPr>
              <a:spLocks noChangeArrowheads="1"/>
            </p:cNvSpPr>
            <p:nvPr/>
          </p:nvSpPr>
          <p:spPr bwMode="auto">
            <a:xfrm rot="10800000">
              <a:off x="3334" y="2387"/>
              <a:ext cx="862" cy="998"/>
            </a:xfrm>
            <a:custGeom>
              <a:avLst/>
              <a:gdLst>
                <a:gd name="G0" fmla="+- 16262 0 0"/>
                <a:gd name="G1" fmla="+- 4068 0 0"/>
                <a:gd name="G2" fmla="+- 12158 0 4068"/>
                <a:gd name="G3" fmla="+- G2 0 4068"/>
                <a:gd name="G4" fmla="*/ G3 32768 32059"/>
                <a:gd name="G5" fmla="*/ G4 1 2"/>
                <a:gd name="G6" fmla="+- 21600 0 16262"/>
                <a:gd name="G7" fmla="*/ G6 4068 6079"/>
                <a:gd name="G8" fmla="+- G7 16262 0"/>
                <a:gd name="T0" fmla="*/ 16262 w 21600"/>
                <a:gd name="T1" fmla="*/ 0 h 21600"/>
                <a:gd name="T2" fmla="*/ 16262 w 21600"/>
                <a:gd name="T3" fmla="*/ 12158 h 21600"/>
                <a:gd name="T4" fmla="*/ 2056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6262" y="0"/>
                  </a:lnTo>
                  <a:lnTo>
                    <a:pt x="16262" y="4068"/>
                  </a:lnTo>
                  <a:lnTo>
                    <a:pt x="12427" y="4068"/>
                  </a:lnTo>
                  <a:cubicBezTo>
                    <a:pt x="5564" y="4068"/>
                    <a:pt x="0" y="7690"/>
                    <a:pt x="0" y="12158"/>
                  </a:cubicBezTo>
                  <a:lnTo>
                    <a:pt x="0" y="21600"/>
                  </a:lnTo>
                  <a:lnTo>
                    <a:pt x="4111" y="21600"/>
                  </a:lnTo>
                  <a:lnTo>
                    <a:pt x="4111" y="12158"/>
                  </a:lnTo>
                  <a:cubicBezTo>
                    <a:pt x="4111" y="9911"/>
                    <a:pt x="7834" y="8090"/>
                    <a:pt x="12427" y="8090"/>
                  </a:cubicBezTo>
                  <a:lnTo>
                    <a:pt x="16262" y="8090"/>
                  </a:lnTo>
                  <a:lnTo>
                    <a:pt x="16262" y="12158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1885" name="Rectangle 13"/>
            <p:cNvSpPr>
              <a:spLocks noChangeArrowheads="1"/>
            </p:cNvSpPr>
            <p:nvPr/>
          </p:nvSpPr>
          <p:spPr bwMode="auto">
            <a:xfrm>
              <a:off x="3425" y="1933"/>
              <a:ext cx="1400" cy="45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800" b="1" baseline="-25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3062" y="2931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</a:p>
          </p:txBody>
        </p:sp>
        <p:sp>
          <p:nvSpPr>
            <p:cNvPr id="591887" name="Text Box 15"/>
            <p:cNvSpPr txBox="1">
              <a:spLocks noChangeArrowheads="1"/>
            </p:cNvSpPr>
            <p:nvPr/>
          </p:nvSpPr>
          <p:spPr bwMode="auto">
            <a:xfrm>
              <a:off x="3970" y="2014"/>
              <a:ext cx="5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990033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4196" y="2649"/>
              <a:ext cx="997" cy="32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100</a:t>
              </a:r>
              <a:r>
                <a:rPr lang="zh-CN" altLang="en-US" sz="2800">
                  <a:solidFill>
                    <a:srgbClr val="000066"/>
                  </a:solidFill>
                  <a:ea typeface="楷体_GB2312" pitchFamily="49" charset="-122"/>
                </a:rPr>
                <a:t>％</a:t>
              </a:r>
            </a:p>
          </p:txBody>
        </p:sp>
      </p:grpSp>
      <p:grpSp>
        <p:nvGrpSpPr>
          <p:cNvPr id="591889" name="Group 17"/>
          <p:cNvGrpSpPr>
            <a:grpSpLocks/>
          </p:cNvGrpSpPr>
          <p:nvPr/>
        </p:nvGrpSpPr>
        <p:grpSpPr bwMode="auto">
          <a:xfrm>
            <a:off x="5580063" y="3141663"/>
            <a:ext cx="2016125" cy="2016125"/>
            <a:chOff x="3288" y="2795"/>
            <a:chExt cx="1270" cy="1270"/>
          </a:xfrm>
        </p:grpSpPr>
        <p:sp>
          <p:nvSpPr>
            <p:cNvPr id="591890" name="Line 18"/>
            <p:cNvSpPr>
              <a:spLocks noChangeShapeType="1"/>
            </p:cNvSpPr>
            <p:nvPr/>
          </p:nvSpPr>
          <p:spPr bwMode="auto">
            <a:xfrm flipH="1">
              <a:off x="3288" y="2795"/>
              <a:ext cx="1270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91" name="Line 19"/>
            <p:cNvSpPr>
              <a:spLocks noChangeShapeType="1"/>
            </p:cNvSpPr>
            <p:nvPr/>
          </p:nvSpPr>
          <p:spPr bwMode="auto">
            <a:xfrm>
              <a:off x="3288" y="2795"/>
              <a:ext cx="1270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1892" name="Group 20"/>
          <p:cNvGrpSpPr>
            <a:grpSpLocks/>
          </p:cNvGrpSpPr>
          <p:nvPr/>
        </p:nvGrpSpPr>
        <p:grpSpPr bwMode="auto">
          <a:xfrm>
            <a:off x="1763713" y="3500438"/>
            <a:ext cx="2592387" cy="1600200"/>
            <a:chOff x="1111" y="2205"/>
            <a:chExt cx="1633" cy="1008"/>
          </a:xfrm>
        </p:grpSpPr>
        <p:sp>
          <p:nvSpPr>
            <p:cNvPr id="59189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94" name="Line 22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5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4030-DD8C-4D3C-AA90-A114625F1B0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自然过程的不可逆性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热传导的不可逆性： </a:t>
            </a:r>
          </a:p>
        </p:txBody>
      </p:sp>
      <p:grpSp>
        <p:nvGrpSpPr>
          <p:cNvPr id="612357" name="Group 5"/>
          <p:cNvGrpSpPr>
            <a:grpSpLocks/>
          </p:cNvGrpSpPr>
          <p:nvPr/>
        </p:nvGrpSpPr>
        <p:grpSpPr bwMode="auto">
          <a:xfrm>
            <a:off x="1739900" y="2362200"/>
            <a:ext cx="2082800" cy="3916362"/>
            <a:chOff x="1111" y="1162"/>
            <a:chExt cx="1312" cy="2467"/>
          </a:xfrm>
        </p:grpSpPr>
        <p:sp>
          <p:nvSpPr>
            <p:cNvPr id="612358" name="AutoShape 6" descr="球体"/>
            <p:cNvSpPr>
              <a:spLocks noChangeArrowheads="1"/>
            </p:cNvSpPr>
            <p:nvPr/>
          </p:nvSpPr>
          <p:spPr bwMode="auto">
            <a:xfrm rot="5400000" flipV="1">
              <a:off x="1113" y="2014"/>
              <a:ext cx="1360" cy="292"/>
            </a:xfrm>
            <a:custGeom>
              <a:avLst/>
              <a:gdLst>
                <a:gd name="G0" fmla="+- 19106 0 0"/>
                <a:gd name="G1" fmla="+- 6065 0 0"/>
                <a:gd name="G2" fmla="+- 21600 0 6065"/>
                <a:gd name="G3" fmla="+- 10800 0 6065"/>
                <a:gd name="G4" fmla="+- 21600 0 19106"/>
                <a:gd name="G5" fmla="*/ G4 G3 10800"/>
                <a:gd name="G6" fmla="+- 21600 0 G5"/>
                <a:gd name="T0" fmla="*/ 19106 w 21600"/>
                <a:gd name="T1" fmla="*/ 0 h 21600"/>
                <a:gd name="T2" fmla="*/ 0 w 21600"/>
                <a:gd name="T3" fmla="*/ 10800 h 21600"/>
                <a:gd name="T4" fmla="*/ 1910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106" y="0"/>
                  </a:moveTo>
                  <a:lnTo>
                    <a:pt x="19106" y="6065"/>
                  </a:lnTo>
                  <a:lnTo>
                    <a:pt x="3375" y="6065"/>
                  </a:lnTo>
                  <a:lnTo>
                    <a:pt x="3375" y="15535"/>
                  </a:lnTo>
                  <a:lnTo>
                    <a:pt x="19106" y="15535"/>
                  </a:lnTo>
                  <a:lnTo>
                    <a:pt x="1910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065"/>
                  </a:moveTo>
                  <a:lnTo>
                    <a:pt x="1350" y="15535"/>
                  </a:lnTo>
                  <a:lnTo>
                    <a:pt x="2700" y="15535"/>
                  </a:lnTo>
                  <a:lnTo>
                    <a:pt x="2700" y="6065"/>
                  </a:lnTo>
                  <a:close/>
                </a:path>
                <a:path w="21600" h="21600">
                  <a:moveTo>
                    <a:pt x="0" y="6065"/>
                  </a:moveTo>
                  <a:lnTo>
                    <a:pt x="0" y="15535"/>
                  </a:lnTo>
                  <a:lnTo>
                    <a:pt x="675" y="15535"/>
                  </a:lnTo>
                  <a:lnTo>
                    <a:pt x="675" y="6065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1160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1156" y="2840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1882" y="2014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612362" name="Text Box 10"/>
            <p:cNvSpPr txBox="1">
              <a:spLocks noChangeArrowheads="1"/>
            </p:cNvSpPr>
            <p:nvPr/>
          </p:nvSpPr>
          <p:spPr bwMode="auto">
            <a:xfrm>
              <a:off x="1111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612363" name="Group 11"/>
          <p:cNvGrpSpPr>
            <a:grpSpLocks/>
          </p:cNvGrpSpPr>
          <p:nvPr/>
        </p:nvGrpSpPr>
        <p:grpSpPr bwMode="auto">
          <a:xfrm>
            <a:off x="5157788" y="2392362"/>
            <a:ext cx="2089150" cy="3916363"/>
            <a:chOff x="3242" y="1162"/>
            <a:chExt cx="1316" cy="2467"/>
          </a:xfrm>
        </p:grpSpPr>
        <p:sp>
          <p:nvSpPr>
            <p:cNvPr id="612364" name="AutoShape 12" descr="球体"/>
            <p:cNvSpPr>
              <a:spLocks noChangeArrowheads="1"/>
            </p:cNvSpPr>
            <p:nvPr/>
          </p:nvSpPr>
          <p:spPr bwMode="auto">
            <a:xfrm rot="-5400000">
              <a:off x="3317" y="2042"/>
              <a:ext cx="1214" cy="292"/>
            </a:xfrm>
            <a:custGeom>
              <a:avLst/>
              <a:gdLst>
                <a:gd name="G0" fmla="+- 18646 0 0"/>
                <a:gd name="G1" fmla="+- 5400 0 0"/>
                <a:gd name="G2" fmla="+- 21600 0 5400"/>
                <a:gd name="G3" fmla="+- 10800 0 5400"/>
                <a:gd name="G4" fmla="+- 21600 0 18646"/>
                <a:gd name="G5" fmla="*/ G4 G3 10800"/>
                <a:gd name="G6" fmla="+- 21600 0 G5"/>
                <a:gd name="T0" fmla="*/ 18646 w 21600"/>
                <a:gd name="T1" fmla="*/ 0 h 21600"/>
                <a:gd name="T2" fmla="*/ 0 w 21600"/>
                <a:gd name="T3" fmla="*/ 10800 h 21600"/>
                <a:gd name="T4" fmla="*/ 18646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646" y="0"/>
                  </a:moveTo>
                  <a:lnTo>
                    <a:pt x="18646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646" y="16200"/>
                  </a:lnTo>
                  <a:lnTo>
                    <a:pt x="18646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5" name="Rectangle 13"/>
            <p:cNvSpPr>
              <a:spLocks noChangeArrowheads="1"/>
            </p:cNvSpPr>
            <p:nvPr/>
          </p:nvSpPr>
          <p:spPr bwMode="auto">
            <a:xfrm>
              <a:off x="3291" y="116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291" y="2815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4041" y="1969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612368" name="Text Box 16"/>
            <p:cNvSpPr txBox="1">
              <a:spLocks noChangeArrowheads="1"/>
            </p:cNvSpPr>
            <p:nvPr/>
          </p:nvSpPr>
          <p:spPr bwMode="auto">
            <a:xfrm>
              <a:off x="3242" y="3302"/>
              <a:ext cx="1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66"/>
                  </a:solidFill>
                </a:rPr>
                <a:t>(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&gt;</a:t>
              </a:r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800" b="1">
                  <a:solidFill>
                    <a:srgbClr val="000066"/>
                  </a:solidFill>
                </a:rPr>
                <a:t>)</a:t>
              </a:r>
              <a:endParaRPr kumimoji="1" lang="en-US" altLang="zh-CN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612369" name="Group 17"/>
          <p:cNvGrpSpPr>
            <a:grpSpLocks/>
          </p:cNvGrpSpPr>
          <p:nvPr/>
        </p:nvGrpSpPr>
        <p:grpSpPr bwMode="auto">
          <a:xfrm>
            <a:off x="5086350" y="2392362"/>
            <a:ext cx="2305050" cy="3384550"/>
            <a:chOff x="3198" y="1162"/>
            <a:chExt cx="1452" cy="2132"/>
          </a:xfrm>
        </p:grpSpPr>
        <p:sp>
          <p:nvSpPr>
            <p:cNvPr id="612370" name="Line 18"/>
            <p:cNvSpPr>
              <a:spLocks noChangeShapeType="1"/>
            </p:cNvSpPr>
            <p:nvPr/>
          </p:nvSpPr>
          <p:spPr bwMode="auto">
            <a:xfrm flipH="1">
              <a:off x="3198" y="1162"/>
              <a:ext cx="1452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71" name="Line 19"/>
            <p:cNvSpPr>
              <a:spLocks noChangeShapeType="1"/>
            </p:cNvSpPr>
            <p:nvPr/>
          </p:nvSpPr>
          <p:spPr bwMode="auto">
            <a:xfrm>
              <a:off x="3334" y="1207"/>
              <a:ext cx="1316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2372" name="Group 20"/>
          <p:cNvGrpSpPr>
            <a:grpSpLocks/>
          </p:cNvGrpSpPr>
          <p:nvPr/>
        </p:nvGrpSpPr>
        <p:grpSpPr bwMode="auto">
          <a:xfrm>
            <a:off x="1524000" y="3082925"/>
            <a:ext cx="2592388" cy="1600200"/>
            <a:chOff x="1111" y="2205"/>
            <a:chExt cx="1633" cy="1008"/>
          </a:xfrm>
        </p:grpSpPr>
        <p:sp>
          <p:nvSpPr>
            <p:cNvPr id="61237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74" name="Line 22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C881-C6E2-4A66-BB7A-7E0A6EF13BE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气体绝热自由膨胀的不可逆性： </a:t>
            </a:r>
          </a:p>
        </p:txBody>
      </p:sp>
      <p:grpSp>
        <p:nvGrpSpPr>
          <p:cNvPr id="613445" name="Group 69"/>
          <p:cNvGrpSpPr>
            <a:grpSpLocks/>
          </p:cNvGrpSpPr>
          <p:nvPr/>
        </p:nvGrpSpPr>
        <p:grpSpPr bwMode="auto">
          <a:xfrm>
            <a:off x="1417638" y="2133600"/>
            <a:ext cx="2771775" cy="4403725"/>
            <a:chOff x="964" y="883"/>
            <a:chExt cx="1746" cy="2774"/>
          </a:xfrm>
        </p:grpSpPr>
        <p:grpSp>
          <p:nvGrpSpPr>
            <p:cNvPr id="613446" name="Group 70"/>
            <p:cNvGrpSpPr>
              <a:grpSpLocks/>
            </p:cNvGrpSpPr>
            <p:nvPr/>
          </p:nvGrpSpPr>
          <p:grpSpPr bwMode="auto">
            <a:xfrm>
              <a:off x="964" y="932"/>
              <a:ext cx="1735" cy="977"/>
              <a:chOff x="818" y="1922"/>
              <a:chExt cx="1735" cy="977"/>
            </a:xfrm>
          </p:grpSpPr>
          <p:sp>
            <p:nvSpPr>
              <p:cNvPr id="613447" name="Rectangle 71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48" name="Rectangle 72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49" name="Group 73"/>
            <p:cNvGrpSpPr>
              <a:grpSpLocks/>
            </p:cNvGrpSpPr>
            <p:nvPr/>
          </p:nvGrpSpPr>
          <p:grpSpPr bwMode="auto">
            <a:xfrm>
              <a:off x="1073" y="1041"/>
              <a:ext cx="759" cy="759"/>
              <a:chOff x="927" y="2031"/>
              <a:chExt cx="759" cy="759"/>
            </a:xfrm>
          </p:grpSpPr>
          <p:sp>
            <p:nvSpPr>
              <p:cNvPr id="613450" name="Rectangle 74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51" name="Rectangle 75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3452" name="Rectangle 76"/>
            <p:cNvSpPr>
              <a:spLocks noChangeArrowheads="1"/>
            </p:cNvSpPr>
            <p:nvPr/>
          </p:nvSpPr>
          <p:spPr bwMode="auto">
            <a:xfrm>
              <a:off x="1831" y="1041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3453" name="Group 77"/>
            <p:cNvGrpSpPr>
              <a:grpSpLocks/>
            </p:cNvGrpSpPr>
            <p:nvPr/>
          </p:nvGrpSpPr>
          <p:grpSpPr bwMode="auto">
            <a:xfrm>
              <a:off x="1795" y="883"/>
              <a:ext cx="73" cy="917"/>
              <a:chOff x="1649" y="1873"/>
              <a:chExt cx="73" cy="917"/>
            </a:xfrm>
          </p:grpSpPr>
          <p:sp>
            <p:nvSpPr>
              <p:cNvPr id="613454" name="Rectangle 78"/>
              <p:cNvSpPr>
                <a:spLocks noChangeArrowheads="1"/>
              </p:cNvSpPr>
              <p:nvPr/>
            </p:nvSpPr>
            <p:spPr bwMode="auto">
              <a:xfrm>
                <a:off x="1672" y="1886"/>
                <a:ext cx="27" cy="90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55" name="Rectangle 79"/>
              <p:cNvSpPr>
                <a:spLocks noChangeArrowheads="1"/>
              </p:cNvSpPr>
              <p:nvPr/>
            </p:nvSpPr>
            <p:spPr bwMode="auto">
              <a:xfrm>
                <a:off x="1649" y="1873"/>
                <a:ext cx="73" cy="27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56" name="Group 80"/>
            <p:cNvGrpSpPr>
              <a:grpSpLocks/>
            </p:cNvGrpSpPr>
            <p:nvPr/>
          </p:nvGrpSpPr>
          <p:grpSpPr bwMode="auto">
            <a:xfrm>
              <a:off x="964" y="932"/>
              <a:ext cx="1735" cy="977"/>
              <a:chOff x="818" y="1922"/>
              <a:chExt cx="1735" cy="977"/>
            </a:xfrm>
          </p:grpSpPr>
          <p:sp>
            <p:nvSpPr>
              <p:cNvPr id="613457" name="Rectangle 81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58" name="Rectangle 82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3459" name="Group 83"/>
            <p:cNvGrpSpPr>
              <a:grpSpLocks/>
            </p:cNvGrpSpPr>
            <p:nvPr/>
          </p:nvGrpSpPr>
          <p:grpSpPr bwMode="auto">
            <a:xfrm>
              <a:off x="1073" y="1041"/>
              <a:ext cx="759" cy="759"/>
              <a:chOff x="927" y="2031"/>
              <a:chExt cx="759" cy="759"/>
            </a:xfrm>
          </p:grpSpPr>
          <p:sp>
            <p:nvSpPr>
              <p:cNvPr id="613460" name="Rectangle 84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61" name="Rectangle 85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462" name="Rectangle 86"/>
            <p:cNvSpPr>
              <a:spLocks noChangeArrowheads="1"/>
            </p:cNvSpPr>
            <p:nvPr/>
          </p:nvSpPr>
          <p:spPr bwMode="auto">
            <a:xfrm>
              <a:off x="1831" y="1041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63" name="Rectangle 87"/>
            <p:cNvSpPr>
              <a:spLocks noChangeArrowheads="1"/>
            </p:cNvSpPr>
            <p:nvPr/>
          </p:nvSpPr>
          <p:spPr bwMode="auto">
            <a:xfrm>
              <a:off x="1818" y="896"/>
              <a:ext cx="27" cy="90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64" name="AutoShape 88"/>
            <p:cNvSpPr>
              <a:spLocks noChangeArrowheads="1"/>
            </p:cNvSpPr>
            <p:nvPr/>
          </p:nvSpPr>
          <p:spPr bwMode="auto">
            <a:xfrm rot="5400000">
              <a:off x="1474" y="2160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3465" name="Group 89"/>
            <p:cNvGrpSpPr>
              <a:grpSpLocks/>
            </p:cNvGrpSpPr>
            <p:nvPr/>
          </p:nvGrpSpPr>
          <p:grpSpPr bwMode="auto">
            <a:xfrm>
              <a:off x="967" y="2680"/>
              <a:ext cx="1735" cy="977"/>
              <a:chOff x="2769" y="1922"/>
              <a:chExt cx="1735" cy="977"/>
            </a:xfrm>
          </p:grpSpPr>
          <p:sp>
            <p:nvSpPr>
              <p:cNvPr id="613466" name="Rectangle 90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67" name="Rectangle 91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68" name="Group 92"/>
            <p:cNvGrpSpPr>
              <a:grpSpLocks/>
            </p:cNvGrpSpPr>
            <p:nvPr/>
          </p:nvGrpSpPr>
          <p:grpSpPr bwMode="auto">
            <a:xfrm>
              <a:off x="1076" y="2789"/>
              <a:ext cx="1518" cy="759"/>
              <a:chOff x="2878" y="2031"/>
              <a:chExt cx="1518" cy="759"/>
            </a:xfrm>
          </p:grpSpPr>
          <p:sp>
            <p:nvSpPr>
              <p:cNvPr id="613469" name="Rectangle 93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7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70" name="Rectangle 94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8" cy="759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71" name="Group 95"/>
            <p:cNvGrpSpPr>
              <a:grpSpLocks/>
            </p:cNvGrpSpPr>
            <p:nvPr/>
          </p:nvGrpSpPr>
          <p:grpSpPr bwMode="auto">
            <a:xfrm>
              <a:off x="975" y="2680"/>
              <a:ext cx="1735" cy="977"/>
              <a:chOff x="2769" y="1922"/>
              <a:chExt cx="1735" cy="977"/>
            </a:xfrm>
          </p:grpSpPr>
          <p:sp>
            <p:nvSpPr>
              <p:cNvPr id="613472" name="Rectangle 96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73" name="Rectangle 97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474" name="Rectangle 98" descr="5%"/>
            <p:cNvSpPr>
              <a:spLocks noChangeArrowheads="1"/>
            </p:cNvSpPr>
            <p:nvPr/>
          </p:nvSpPr>
          <p:spPr bwMode="auto">
            <a:xfrm>
              <a:off x="1066" y="2800"/>
              <a:ext cx="1543" cy="759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rgbClr val="FBFAE2"/>
              </a:bgClr>
            </a:patt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75" name="Rectangle 99"/>
            <p:cNvSpPr>
              <a:spLocks noChangeArrowheads="1"/>
            </p:cNvSpPr>
            <p:nvPr/>
          </p:nvSpPr>
          <p:spPr bwMode="auto">
            <a:xfrm>
              <a:off x="1818" y="890"/>
              <a:ext cx="27" cy="90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76" name="Rectangle 100"/>
            <p:cNvSpPr>
              <a:spLocks noChangeArrowheads="1"/>
            </p:cNvSpPr>
            <p:nvPr/>
          </p:nvSpPr>
          <p:spPr bwMode="auto">
            <a:xfrm>
              <a:off x="1795" y="883"/>
              <a:ext cx="73" cy="2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3477" name="Group 101"/>
          <p:cNvGrpSpPr>
            <a:grpSpLocks/>
          </p:cNvGrpSpPr>
          <p:nvPr/>
        </p:nvGrpSpPr>
        <p:grpSpPr bwMode="auto">
          <a:xfrm>
            <a:off x="5305425" y="2228850"/>
            <a:ext cx="2771775" cy="4321175"/>
            <a:chOff x="3413" y="890"/>
            <a:chExt cx="1746" cy="2722"/>
          </a:xfrm>
        </p:grpSpPr>
        <p:grpSp>
          <p:nvGrpSpPr>
            <p:cNvPr id="613478" name="Group 102"/>
            <p:cNvGrpSpPr>
              <a:grpSpLocks/>
            </p:cNvGrpSpPr>
            <p:nvPr/>
          </p:nvGrpSpPr>
          <p:grpSpPr bwMode="auto">
            <a:xfrm>
              <a:off x="3424" y="890"/>
              <a:ext cx="1735" cy="977"/>
              <a:chOff x="818" y="1922"/>
              <a:chExt cx="1735" cy="977"/>
            </a:xfrm>
          </p:grpSpPr>
          <p:sp>
            <p:nvSpPr>
              <p:cNvPr id="613479" name="Rectangle 103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80" name="Rectangle 104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81" name="Group 105"/>
            <p:cNvGrpSpPr>
              <a:grpSpLocks/>
            </p:cNvGrpSpPr>
            <p:nvPr/>
          </p:nvGrpSpPr>
          <p:grpSpPr bwMode="auto">
            <a:xfrm>
              <a:off x="3533" y="999"/>
              <a:ext cx="759" cy="759"/>
              <a:chOff x="927" y="2031"/>
              <a:chExt cx="759" cy="759"/>
            </a:xfrm>
          </p:grpSpPr>
          <p:sp>
            <p:nvSpPr>
              <p:cNvPr id="613482" name="Rectangle 106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83" name="Rectangle 107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noFill/>
              <a:ln w="7938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3484" name="Rectangle 108"/>
            <p:cNvSpPr>
              <a:spLocks noChangeArrowheads="1"/>
            </p:cNvSpPr>
            <p:nvPr/>
          </p:nvSpPr>
          <p:spPr bwMode="auto">
            <a:xfrm>
              <a:off x="4291" y="999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3485" name="Group 109"/>
            <p:cNvGrpSpPr>
              <a:grpSpLocks/>
            </p:cNvGrpSpPr>
            <p:nvPr/>
          </p:nvGrpSpPr>
          <p:grpSpPr bwMode="auto">
            <a:xfrm>
              <a:off x="3424" y="890"/>
              <a:ext cx="1735" cy="977"/>
              <a:chOff x="818" y="1922"/>
              <a:chExt cx="1735" cy="977"/>
            </a:xfrm>
          </p:grpSpPr>
          <p:sp>
            <p:nvSpPr>
              <p:cNvPr id="613486" name="Rectangle 110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87" name="Rectangle 111" descr="50%"/>
              <p:cNvSpPr>
                <a:spLocks noChangeArrowheads="1"/>
              </p:cNvSpPr>
              <p:nvPr/>
            </p:nvSpPr>
            <p:spPr bwMode="auto">
              <a:xfrm>
                <a:off x="818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3488" name="Group 112"/>
            <p:cNvGrpSpPr>
              <a:grpSpLocks/>
            </p:cNvGrpSpPr>
            <p:nvPr/>
          </p:nvGrpSpPr>
          <p:grpSpPr bwMode="auto">
            <a:xfrm>
              <a:off x="3533" y="999"/>
              <a:ext cx="759" cy="759"/>
              <a:chOff x="927" y="2031"/>
              <a:chExt cx="759" cy="759"/>
            </a:xfrm>
          </p:grpSpPr>
          <p:sp>
            <p:nvSpPr>
              <p:cNvPr id="613489" name="Rectangle 113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8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490" name="Rectangle 114" descr="5%"/>
              <p:cNvSpPr>
                <a:spLocks noChangeArrowheads="1"/>
              </p:cNvSpPr>
              <p:nvPr/>
            </p:nvSpPr>
            <p:spPr bwMode="auto">
              <a:xfrm>
                <a:off x="927" y="2031"/>
                <a:ext cx="759" cy="759"/>
              </a:xfrm>
              <a:prstGeom prst="rect">
                <a:avLst/>
              </a:prstGeom>
              <a:pattFill prst="pct5">
                <a:fgClr>
                  <a:srgbClr val="FF0000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491" name="Rectangle 115"/>
            <p:cNvSpPr>
              <a:spLocks noChangeArrowheads="1"/>
            </p:cNvSpPr>
            <p:nvPr/>
          </p:nvSpPr>
          <p:spPr bwMode="auto">
            <a:xfrm>
              <a:off x="4291" y="999"/>
              <a:ext cx="760" cy="75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492" name="AutoShape 116"/>
            <p:cNvSpPr>
              <a:spLocks noChangeArrowheads="1"/>
            </p:cNvSpPr>
            <p:nvPr/>
          </p:nvSpPr>
          <p:spPr bwMode="auto">
            <a:xfrm rot="16200000" flipV="1">
              <a:off x="3923" y="2115"/>
              <a:ext cx="726" cy="272"/>
            </a:xfrm>
            <a:prstGeom prst="rightArrow">
              <a:avLst>
                <a:gd name="adj1" fmla="val 50000"/>
                <a:gd name="adj2" fmla="val 66728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3493" name="Group 117"/>
            <p:cNvGrpSpPr>
              <a:grpSpLocks/>
            </p:cNvGrpSpPr>
            <p:nvPr/>
          </p:nvGrpSpPr>
          <p:grpSpPr bwMode="auto">
            <a:xfrm>
              <a:off x="3416" y="2635"/>
              <a:ext cx="1735" cy="977"/>
              <a:chOff x="2769" y="1922"/>
              <a:chExt cx="1735" cy="977"/>
            </a:xfrm>
          </p:grpSpPr>
          <p:sp>
            <p:nvSpPr>
              <p:cNvPr id="613494" name="Rectangle 118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95" name="Rectangle 119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96" name="Group 120"/>
            <p:cNvGrpSpPr>
              <a:grpSpLocks/>
            </p:cNvGrpSpPr>
            <p:nvPr/>
          </p:nvGrpSpPr>
          <p:grpSpPr bwMode="auto">
            <a:xfrm>
              <a:off x="3525" y="2744"/>
              <a:ext cx="1518" cy="759"/>
              <a:chOff x="2878" y="2031"/>
              <a:chExt cx="1518" cy="759"/>
            </a:xfrm>
          </p:grpSpPr>
          <p:sp>
            <p:nvSpPr>
              <p:cNvPr id="613497" name="Rectangle 121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7" cy="75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498" name="Rectangle 122"/>
              <p:cNvSpPr>
                <a:spLocks noChangeArrowheads="1"/>
              </p:cNvSpPr>
              <p:nvPr/>
            </p:nvSpPr>
            <p:spPr bwMode="auto">
              <a:xfrm>
                <a:off x="2878" y="2031"/>
                <a:ext cx="1518" cy="759"/>
              </a:xfrm>
              <a:prstGeom prst="rect">
                <a:avLst/>
              </a:prstGeom>
              <a:noFill/>
              <a:ln w="793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3499" name="Group 123"/>
            <p:cNvGrpSpPr>
              <a:grpSpLocks/>
            </p:cNvGrpSpPr>
            <p:nvPr/>
          </p:nvGrpSpPr>
          <p:grpSpPr bwMode="auto">
            <a:xfrm>
              <a:off x="3413" y="2635"/>
              <a:ext cx="1735" cy="977"/>
              <a:chOff x="2769" y="1922"/>
              <a:chExt cx="1735" cy="977"/>
            </a:xfrm>
          </p:grpSpPr>
          <p:sp>
            <p:nvSpPr>
              <p:cNvPr id="613500" name="Rectangle 124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6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3501" name="Rectangle 125" descr="50%"/>
              <p:cNvSpPr>
                <a:spLocks noChangeArrowheads="1"/>
              </p:cNvSpPr>
              <p:nvPr/>
            </p:nvSpPr>
            <p:spPr bwMode="auto">
              <a:xfrm>
                <a:off x="2769" y="1922"/>
                <a:ext cx="1735" cy="977"/>
              </a:xfrm>
              <a:prstGeom prst="rect">
                <a:avLst/>
              </a:prstGeom>
              <a:pattFill prst="pct50">
                <a:fgClr>
                  <a:srgbClr val="993366"/>
                </a:fgClr>
                <a:bgClr>
                  <a:srgbClr val="FBFAE2"/>
                </a:bgClr>
              </a:pattFill>
              <a:ln w="9525" algn="ctr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3502" name="Rectangle 126" descr="5%"/>
            <p:cNvSpPr>
              <a:spLocks noChangeArrowheads="1"/>
            </p:cNvSpPr>
            <p:nvPr/>
          </p:nvSpPr>
          <p:spPr bwMode="auto">
            <a:xfrm>
              <a:off x="3515" y="2755"/>
              <a:ext cx="1543" cy="759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rgbClr val="FBFAE2"/>
              </a:bgClr>
            </a:patt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3503" name="Group 127"/>
          <p:cNvGrpSpPr>
            <a:grpSpLocks/>
          </p:cNvGrpSpPr>
          <p:nvPr/>
        </p:nvGrpSpPr>
        <p:grpSpPr bwMode="auto">
          <a:xfrm>
            <a:off x="5538788" y="2660650"/>
            <a:ext cx="2305050" cy="3384550"/>
            <a:chOff x="3198" y="1162"/>
            <a:chExt cx="1452" cy="2132"/>
          </a:xfrm>
        </p:grpSpPr>
        <p:sp>
          <p:nvSpPr>
            <p:cNvPr id="613504" name="Line 128"/>
            <p:cNvSpPr>
              <a:spLocks noChangeShapeType="1"/>
            </p:cNvSpPr>
            <p:nvPr/>
          </p:nvSpPr>
          <p:spPr bwMode="auto">
            <a:xfrm flipH="1">
              <a:off x="3198" y="1162"/>
              <a:ext cx="1452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505" name="Line 129"/>
            <p:cNvSpPr>
              <a:spLocks noChangeShapeType="1"/>
            </p:cNvSpPr>
            <p:nvPr/>
          </p:nvSpPr>
          <p:spPr bwMode="auto">
            <a:xfrm>
              <a:off x="3334" y="1207"/>
              <a:ext cx="1316" cy="208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3506" name="Group 130"/>
          <p:cNvGrpSpPr>
            <a:grpSpLocks/>
          </p:cNvGrpSpPr>
          <p:nvPr/>
        </p:nvGrpSpPr>
        <p:grpSpPr bwMode="auto">
          <a:xfrm>
            <a:off x="1435100" y="3297238"/>
            <a:ext cx="2592388" cy="1600200"/>
            <a:chOff x="1111" y="2205"/>
            <a:chExt cx="1633" cy="1008"/>
          </a:xfrm>
        </p:grpSpPr>
        <p:sp>
          <p:nvSpPr>
            <p:cNvPr id="613507" name="Line 131"/>
            <p:cNvSpPr>
              <a:spLocks noChangeShapeType="1"/>
            </p:cNvSpPr>
            <p:nvPr/>
          </p:nvSpPr>
          <p:spPr bwMode="auto">
            <a:xfrm>
              <a:off x="1111" y="2659"/>
              <a:ext cx="771" cy="5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3508" name="Line 132"/>
            <p:cNvSpPr>
              <a:spLocks noChangeShapeType="1"/>
            </p:cNvSpPr>
            <p:nvPr/>
          </p:nvSpPr>
          <p:spPr bwMode="auto">
            <a:xfrm flipV="1">
              <a:off x="1882" y="2205"/>
              <a:ext cx="862" cy="10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1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A7EB-589C-4583-9CE7-553526F7AE9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14286" imgH="5036763"/>
        </mc:Choice>
        <mc:Fallback>
          <p:control r:id="rId1" imgW="6714286" imgH="5036763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1744663"/>
                  <a:ext cx="6715125" cy="5037137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FA62-E4F8-4265-8D61-BFA013E749A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pic>
        <p:nvPicPr>
          <p:cNvPr id="615428" name="Picture 4" descr="此为缩略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329238" cy="3959225"/>
          </a:xfrm>
          <a:prstGeom prst="rect">
            <a:avLst/>
          </a:prstGeom>
          <a:noFill/>
        </p:spPr>
      </p:pic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2362200" y="5867400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墨水扩散是一个不可逆过程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CC2E-854B-4D5D-A676-D2BEB777607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自然过程的不可逆性</a:t>
            </a:r>
          </a:p>
        </p:txBody>
      </p:sp>
      <p:pic>
        <p:nvPicPr>
          <p:cNvPr id="616452" name="Picture 4" descr="628583917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57362"/>
            <a:ext cx="3144838" cy="4575175"/>
          </a:xfrm>
          <a:prstGeom prst="rect">
            <a:avLst/>
          </a:prstGeom>
          <a:noFill/>
        </p:spPr>
      </p:pic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1925638" y="6324600"/>
            <a:ext cx="1503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泼水难收</a:t>
            </a:r>
          </a:p>
        </p:txBody>
      </p:sp>
      <p:pic>
        <p:nvPicPr>
          <p:cNvPr id="616454" name="Picture 6" descr="20051209214302457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4075" y="1752600"/>
            <a:ext cx="3336925" cy="4576762"/>
          </a:xfrm>
          <a:prstGeom prst="rect">
            <a:avLst/>
          </a:prstGeom>
          <a:noFill/>
        </p:spPr>
      </p:pic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5599113" y="6324600"/>
            <a:ext cx="1792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破镜难圆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3ED-ECA5-4B42-87E0-97AEDD35DA4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5775"/>
            <a:ext cx="6370638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2532062" y="5952309"/>
            <a:ext cx="3868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楼倒塌是一个不可逆过程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524D-9F25-49FA-AB8A-DEE805C5688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自然过程的不可逆性</a:t>
            </a: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762000" y="1981200"/>
            <a:ext cx="7632700" cy="3543300"/>
            <a:chOff x="612" y="1842"/>
            <a:chExt cx="4808" cy="2232"/>
          </a:xfrm>
        </p:grpSpPr>
        <p:grpSp>
          <p:nvGrpSpPr>
            <p:cNvPr id="611333" name="Group 5"/>
            <p:cNvGrpSpPr>
              <a:grpSpLocks/>
            </p:cNvGrpSpPr>
            <p:nvPr/>
          </p:nvGrpSpPr>
          <p:grpSpPr bwMode="auto">
            <a:xfrm>
              <a:off x="612" y="1842"/>
              <a:ext cx="4808" cy="1860"/>
              <a:chOff x="295" y="1389"/>
              <a:chExt cx="5170" cy="2087"/>
            </a:xfrm>
          </p:grpSpPr>
          <p:pic>
            <p:nvPicPr>
              <p:cNvPr id="611334" name="Picture 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5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5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65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6" name="Picture 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35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7" name="Picture 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150" y="1389"/>
                <a:ext cx="1270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8" name="Picture 1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95" y="2478"/>
                <a:ext cx="1451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39" name="Picture 1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746" y="2478"/>
                <a:ext cx="1225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40" name="Picture 12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971" y="2478"/>
                <a:ext cx="1225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1341" name="Picture 13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195" y="2478"/>
                <a:ext cx="1270" cy="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611342" name="Text Box 14"/>
            <p:cNvSpPr txBox="1">
              <a:spLocks noChangeArrowheads="1"/>
            </p:cNvSpPr>
            <p:nvPr/>
          </p:nvSpPr>
          <p:spPr bwMode="auto">
            <a:xfrm>
              <a:off x="2018" y="3747"/>
              <a:ext cx="258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CC0066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2362200" y="52578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生命过程是一个不可逆过程</a:t>
            </a: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6781800" y="1447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电影</a:t>
            </a:r>
            <a:r>
              <a:rPr lang="en-US" altLang="zh-CN"/>
              <a:t>《</a:t>
            </a:r>
            <a:r>
              <a:rPr lang="zh-CN" altLang="en-US"/>
              <a:t>童梦奇缘</a:t>
            </a:r>
            <a:r>
              <a:rPr lang="en-US" altLang="zh-CN"/>
              <a:t>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1831-F586-4C79-BC7D-6BA2B3B210D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75850" name="Text Box 10"/>
          <p:cNvSpPr txBox="1">
            <a:spLocks noChangeArrowheads="1"/>
          </p:cNvSpPr>
          <p:nvPr/>
        </p:nvSpPr>
        <p:spPr bwMode="auto">
          <a:xfrm>
            <a:off x="381000" y="1219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课本例</a:t>
            </a:r>
            <a:r>
              <a:rPr lang="en-US" altLang="zh-CN" sz="2400" dirty="0"/>
              <a:t>9-6   </a:t>
            </a:r>
            <a:r>
              <a:rPr lang="zh-CN" altLang="en-US" sz="2400" dirty="0"/>
              <a:t>奥托机的循环效率。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C, D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A</a:t>
            </a:r>
            <a:r>
              <a:rPr lang="zh-CN" altLang="en-US" sz="2400" dirty="0"/>
              <a:t>为等体过程；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D</a:t>
            </a:r>
            <a:r>
              <a:rPr lang="zh-CN" altLang="en-US" sz="2400" dirty="0"/>
              <a:t>为绝热过程。</a:t>
            </a:r>
          </a:p>
        </p:txBody>
      </p:sp>
      <p:grpSp>
        <p:nvGrpSpPr>
          <p:cNvPr id="675905" name="Group 65"/>
          <p:cNvGrpSpPr>
            <a:grpSpLocks/>
          </p:cNvGrpSpPr>
          <p:nvPr/>
        </p:nvGrpSpPr>
        <p:grpSpPr bwMode="auto">
          <a:xfrm>
            <a:off x="2971800" y="2362200"/>
            <a:ext cx="3448050" cy="3990975"/>
            <a:chOff x="3243" y="1480"/>
            <a:chExt cx="2172" cy="2514"/>
          </a:xfrm>
        </p:grpSpPr>
        <p:grpSp>
          <p:nvGrpSpPr>
            <p:cNvPr id="675906" name="Group 66"/>
            <p:cNvGrpSpPr>
              <a:grpSpLocks/>
            </p:cNvGrpSpPr>
            <p:nvPr/>
          </p:nvGrpSpPr>
          <p:grpSpPr bwMode="auto">
            <a:xfrm>
              <a:off x="3424" y="1480"/>
              <a:ext cx="1991" cy="2514"/>
              <a:chOff x="3379" y="1480"/>
              <a:chExt cx="1991" cy="2514"/>
            </a:xfrm>
          </p:grpSpPr>
          <p:sp>
            <p:nvSpPr>
              <p:cNvPr id="675907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3801" y="3398"/>
                <a:ext cx="107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8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3379" y="3398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9" name="Line 69"/>
              <p:cNvSpPr>
                <a:spLocks noChangeAspect="1" noChangeShapeType="1"/>
              </p:cNvSpPr>
              <p:nvPr/>
            </p:nvSpPr>
            <p:spPr bwMode="auto">
              <a:xfrm flipV="1">
                <a:off x="3379" y="1595"/>
                <a:ext cx="0" cy="20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0" name="Line 70"/>
              <p:cNvSpPr>
                <a:spLocks noChangeAspect="1" noChangeShapeType="1"/>
              </p:cNvSpPr>
              <p:nvPr/>
            </p:nvSpPr>
            <p:spPr bwMode="auto">
              <a:xfrm>
                <a:off x="3379" y="3667"/>
                <a:ext cx="18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686" y="3662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  <a:r>
                  <a:rPr kumimoji="1" lang="en-US" altLang="zh-CN" sz="2800" b="1" baseline="-25000">
                    <a:sym typeface="Symbol" pitchFamily="18" charset="2"/>
                  </a:rPr>
                  <a:t>2</a:t>
                </a:r>
                <a:endParaRPr kumimoji="1" lang="en-US" altLang="zh-CN" sz="2800" b="1" baseline="-25000">
                  <a:solidFill>
                    <a:schemeClr val="folHlink"/>
                  </a:solidFill>
                  <a:sym typeface="Symbol" pitchFamily="18" charset="2"/>
                </a:endParaRPr>
              </a:p>
            </p:txBody>
          </p:sp>
          <p:sp>
            <p:nvSpPr>
              <p:cNvPr id="6759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5105" y="3667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675913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18" y="14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p</a:t>
                </a:r>
                <a:endParaRPr kumimoji="1" lang="en-US" altLang="zh-CN" sz="2800" b="1" i="1" baseline="-25000">
                  <a:sym typeface="Symbol" pitchFamily="18" charset="2"/>
                </a:endParaRPr>
              </a:p>
            </p:txBody>
          </p:sp>
          <p:sp>
            <p:nvSpPr>
              <p:cNvPr id="67591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4760" y="3662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  <a:r>
                  <a:rPr kumimoji="1" lang="en-US" altLang="zh-CN" sz="2800" b="1" baseline="-250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6759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3605" y="332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675916" name="Line 76"/>
              <p:cNvSpPr>
                <a:spLocks noChangeAspect="1" noChangeShapeType="1"/>
              </p:cNvSpPr>
              <p:nvPr/>
            </p:nvSpPr>
            <p:spPr bwMode="auto">
              <a:xfrm>
                <a:off x="3801" y="2554"/>
                <a:ext cx="0" cy="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7" name="Line 77"/>
              <p:cNvSpPr>
                <a:spLocks noChangeAspect="1" noChangeShapeType="1"/>
              </p:cNvSpPr>
              <p:nvPr/>
            </p:nvSpPr>
            <p:spPr bwMode="auto">
              <a:xfrm>
                <a:off x="4875" y="3398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3578" y="2428"/>
                <a:ext cx="24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67591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3592" y="188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67592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4867" y="2719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67592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867" y="3249"/>
                <a:ext cx="3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675922" name="Freeform 82"/>
              <p:cNvSpPr>
                <a:spLocks noChangeAspect="1"/>
              </p:cNvSpPr>
              <p:nvPr/>
            </p:nvSpPr>
            <p:spPr bwMode="auto">
              <a:xfrm>
                <a:off x="3801" y="2056"/>
                <a:ext cx="1074" cy="8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0"/>
                  </a:cxn>
                  <a:cxn ang="0">
                    <a:pos x="816" y="816"/>
                  </a:cxn>
                  <a:cxn ang="0">
                    <a:pos x="1344" y="1056"/>
                  </a:cxn>
                </a:cxnLst>
                <a:rect l="0" t="0" r="r" b="b"/>
                <a:pathLst>
                  <a:path w="1344" h="1056">
                    <a:moveTo>
                      <a:pt x="0" y="0"/>
                    </a:moveTo>
                    <a:cubicBezTo>
                      <a:pt x="124" y="172"/>
                      <a:pt x="248" y="344"/>
                      <a:pt x="384" y="480"/>
                    </a:cubicBezTo>
                    <a:cubicBezTo>
                      <a:pt x="520" y="616"/>
                      <a:pt x="656" y="720"/>
                      <a:pt x="816" y="816"/>
                    </a:cubicBezTo>
                    <a:cubicBezTo>
                      <a:pt x="976" y="912"/>
                      <a:pt x="1160" y="984"/>
                      <a:pt x="1344" y="1056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3" name="Freeform 83"/>
              <p:cNvSpPr>
                <a:spLocks noChangeAspect="1"/>
              </p:cNvSpPr>
              <p:nvPr/>
            </p:nvSpPr>
            <p:spPr bwMode="auto">
              <a:xfrm>
                <a:off x="3801" y="2554"/>
                <a:ext cx="1074" cy="8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0"/>
                  </a:cxn>
                  <a:cxn ang="0">
                    <a:pos x="816" y="816"/>
                  </a:cxn>
                  <a:cxn ang="0">
                    <a:pos x="1344" y="1056"/>
                  </a:cxn>
                </a:cxnLst>
                <a:rect l="0" t="0" r="r" b="b"/>
                <a:pathLst>
                  <a:path w="1344" h="1056">
                    <a:moveTo>
                      <a:pt x="0" y="0"/>
                    </a:moveTo>
                    <a:cubicBezTo>
                      <a:pt x="124" y="172"/>
                      <a:pt x="248" y="344"/>
                      <a:pt x="384" y="480"/>
                    </a:cubicBezTo>
                    <a:cubicBezTo>
                      <a:pt x="520" y="616"/>
                      <a:pt x="656" y="720"/>
                      <a:pt x="816" y="816"/>
                    </a:cubicBezTo>
                    <a:cubicBezTo>
                      <a:pt x="976" y="912"/>
                      <a:pt x="1160" y="984"/>
                      <a:pt x="1344" y="1056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4" name="Line 84"/>
              <p:cNvSpPr>
                <a:spLocks noChangeAspect="1" noChangeShapeType="1"/>
              </p:cNvSpPr>
              <p:nvPr/>
            </p:nvSpPr>
            <p:spPr bwMode="auto">
              <a:xfrm>
                <a:off x="3801" y="2056"/>
                <a:ext cx="0" cy="49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5" name="Line 85"/>
              <p:cNvSpPr>
                <a:spLocks noChangeAspect="1" noChangeShapeType="1"/>
              </p:cNvSpPr>
              <p:nvPr/>
            </p:nvSpPr>
            <p:spPr bwMode="auto">
              <a:xfrm>
                <a:off x="4875" y="2900"/>
                <a:ext cx="0" cy="49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6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3801" y="2247"/>
                <a:ext cx="0" cy="23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7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4870" y="3064"/>
                <a:ext cx="3" cy="17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8" name="Line 88"/>
              <p:cNvSpPr>
                <a:spLocks noChangeAspect="1" noChangeShapeType="1"/>
              </p:cNvSpPr>
              <p:nvPr/>
            </p:nvSpPr>
            <p:spPr bwMode="auto">
              <a:xfrm>
                <a:off x="4393" y="2669"/>
                <a:ext cx="115" cy="7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9" name="Line 8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069" y="2900"/>
                <a:ext cx="115" cy="115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30" name="Line 90"/>
              <p:cNvSpPr>
                <a:spLocks noChangeAspect="1" noChangeShapeType="1"/>
              </p:cNvSpPr>
              <p:nvPr/>
            </p:nvSpPr>
            <p:spPr bwMode="auto">
              <a:xfrm>
                <a:off x="4184" y="3398"/>
                <a:ext cx="11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31" name="Text Box 91"/>
            <p:cNvSpPr txBox="1">
              <a:spLocks noChangeArrowheads="1"/>
            </p:cNvSpPr>
            <p:nvPr/>
          </p:nvSpPr>
          <p:spPr bwMode="auto">
            <a:xfrm>
              <a:off x="3243" y="3647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/>
                <a:t>O </a:t>
              </a:r>
            </a:p>
          </p:txBody>
        </p:sp>
      </p:grpSp>
      <p:graphicFrame>
        <p:nvGraphicFramePr>
          <p:cNvPr id="675932" name="Object 92"/>
          <p:cNvGraphicFramePr>
            <a:graphicFrameLocks noChangeAspect="1"/>
          </p:cNvGraphicFramePr>
          <p:nvPr/>
        </p:nvGraphicFramePr>
        <p:xfrm>
          <a:off x="4572000" y="1752600"/>
          <a:ext cx="1914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2" name="公式" r:id="rId2" imgW="952200" imgH="507960" progId="Equation.3">
                  <p:embed/>
                </p:oleObj>
              </mc:Choice>
              <mc:Fallback>
                <p:oleObj name="公式" r:id="rId2" imgW="952200" imgH="50796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19145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F226-F04F-47DE-8195-4927F423E73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18501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701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热力学第二定律的</a:t>
            </a:r>
            <a:r>
              <a:rPr kumimoji="1" lang="zh-CN" altLang="en-US" sz="2800">
                <a:solidFill>
                  <a:srgbClr val="0000CC"/>
                </a:solidFill>
              </a:rPr>
              <a:t>实质</a:t>
            </a:r>
            <a:r>
              <a:rPr kumimoji="1" lang="zh-CN" altLang="en-US" sz="2800"/>
              <a:t>在于指出，一切与热现象有关的实际宏观过程都是</a:t>
            </a:r>
            <a:r>
              <a:rPr kumimoji="1" lang="zh-CN" altLang="en-US" sz="2800">
                <a:solidFill>
                  <a:srgbClr val="0000CC"/>
                </a:solidFill>
              </a:rPr>
              <a:t>不可逆过程</a:t>
            </a:r>
            <a:r>
              <a:rPr kumimoji="1" lang="zh-CN" altLang="en-US" sz="2800"/>
              <a:t>。亦即在于揭示了</a:t>
            </a:r>
            <a:r>
              <a:rPr kumimoji="1" lang="zh-CN" altLang="en-US" sz="2800">
                <a:solidFill>
                  <a:srgbClr val="FF3300"/>
                </a:solidFill>
              </a:rPr>
              <a:t>自然过程的不可逆性</a:t>
            </a:r>
            <a:r>
              <a:rPr kumimoji="1" lang="zh-CN" altLang="en-US" sz="2800"/>
              <a:t>。</a:t>
            </a:r>
          </a:p>
        </p:txBody>
      </p:sp>
      <p:sp>
        <p:nvSpPr>
          <p:cNvPr id="618502" name="Rectangle 6"/>
          <p:cNvSpPr>
            <a:spLocks noChangeArrowheads="1"/>
          </p:cNvSpPr>
          <p:nvPr/>
        </p:nvSpPr>
        <p:spPr bwMode="auto">
          <a:xfrm>
            <a:off x="1676400" y="4495800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CC"/>
                </a:solidFill>
              </a:rPr>
              <a:t>无摩擦力</a:t>
            </a:r>
            <a:r>
              <a:rPr kumimoji="1" lang="en-US" altLang="zh-CN" sz="2800">
                <a:solidFill>
                  <a:srgbClr val="0000CC"/>
                </a:solidFill>
              </a:rPr>
              <a:t>(</a:t>
            </a:r>
            <a:r>
              <a:rPr kumimoji="1" lang="zh-CN" altLang="en-US" sz="2800">
                <a:solidFill>
                  <a:srgbClr val="0000CC"/>
                </a:solidFill>
              </a:rPr>
              <a:t>等耗散力</a:t>
            </a:r>
            <a:r>
              <a:rPr kumimoji="1" lang="en-US" altLang="zh-CN" sz="2800">
                <a:solidFill>
                  <a:srgbClr val="0000CC"/>
                </a:solidFill>
              </a:rPr>
              <a:t>)</a:t>
            </a:r>
            <a:r>
              <a:rPr kumimoji="1" lang="zh-CN" altLang="en-US" sz="2800">
                <a:solidFill>
                  <a:srgbClr val="0000CC"/>
                </a:solidFill>
              </a:rPr>
              <a:t>做功的准静态过程</a:t>
            </a:r>
            <a:r>
              <a:rPr kumimoji="1" lang="zh-CN" altLang="en-US" sz="2800"/>
              <a:t>才是可逆过程。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7829-E5AB-455A-967D-856EC7B1473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卡诺定理</a:t>
            </a: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457200" y="1660525"/>
            <a:ext cx="53292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/>
              <a:t>1</a:t>
            </a:r>
            <a:r>
              <a:rPr kumimoji="1" lang="zh-CN" altLang="en-US" sz="2400"/>
              <a:t>）在相同的高温热源与相同的低温热源之间工作的一切</a:t>
            </a:r>
            <a:r>
              <a:rPr kumimoji="1" lang="zh-CN" altLang="en-US" sz="2400">
                <a:solidFill>
                  <a:srgbClr val="0000CC"/>
                </a:solidFill>
              </a:rPr>
              <a:t>可逆机</a:t>
            </a:r>
            <a:r>
              <a:rPr kumimoji="1" lang="zh-CN" altLang="en-US" sz="2400"/>
              <a:t>，不论用什么工作物质，效率相等。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457200" y="3352800"/>
            <a:ext cx="5329238" cy="146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/>
              <a:t>2</a:t>
            </a:r>
            <a:r>
              <a:rPr kumimoji="1" lang="zh-CN" altLang="en-US" sz="2400"/>
              <a:t>）在相同的高温热源与相同的低温热源之间工作的一切</a:t>
            </a:r>
            <a:r>
              <a:rPr kumimoji="1" lang="zh-CN" altLang="en-US" sz="2400">
                <a:solidFill>
                  <a:srgbClr val="0000CC"/>
                </a:solidFill>
              </a:rPr>
              <a:t>不可逆机</a:t>
            </a:r>
            <a:r>
              <a:rPr kumimoji="1" lang="zh-CN" altLang="en-US" sz="2400"/>
              <a:t>的效率小于可逆机的效率。</a:t>
            </a:r>
          </a:p>
        </p:txBody>
      </p:sp>
      <p:grpSp>
        <p:nvGrpSpPr>
          <p:cNvPr id="610311" name="Group 7"/>
          <p:cNvGrpSpPr>
            <a:grpSpLocks/>
          </p:cNvGrpSpPr>
          <p:nvPr/>
        </p:nvGrpSpPr>
        <p:grpSpPr bwMode="auto">
          <a:xfrm>
            <a:off x="4572000" y="5181600"/>
            <a:ext cx="3241675" cy="1160463"/>
            <a:chOff x="3120" y="2976"/>
            <a:chExt cx="2042" cy="731"/>
          </a:xfrm>
        </p:grpSpPr>
        <p:sp>
          <p:nvSpPr>
            <p:cNvPr id="610312" name="Text Box 8"/>
            <p:cNvSpPr txBox="1">
              <a:spLocks noChangeArrowheads="1"/>
            </p:cNvSpPr>
            <p:nvPr/>
          </p:nvSpPr>
          <p:spPr bwMode="auto">
            <a:xfrm>
              <a:off x="3168" y="2976"/>
              <a:ext cx="199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</a:rPr>
                <a:t> = :  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对应可逆机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0000FF"/>
                  </a:solidFill>
                </a:rPr>
                <a:t>&lt; : 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对应不可逆机 </a:t>
              </a:r>
            </a:p>
          </p:txBody>
        </p:sp>
        <p:sp>
          <p:nvSpPr>
            <p:cNvPr id="610313" name="AutoShape 9"/>
            <p:cNvSpPr>
              <a:spLocks/>
            </p:cNvSpPr>
            <p:nvPr/>
          </p:nvSpPr>
          <p:spPr bwMode="auto">
            <a:xfrm>
              <a:off x="3120" y="305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0314" name="Group 10"/>
          <p:cNvGrpSpPr>
            <a:grpSpLocks/>
          </p:cNvGrpSpPr>
          <p:nvPr/>
        </p:nvGrpSpPr>
        <p:grpSpPr bwMode="auto">
          <a:xfrm>
            <a:off x="6238875" y="1376363"/>
            <a:ext cx="2363788" cy="3744912"/>
            <a:chOff x="2117" y="1298"/>
            <a:chExt cx="1489" cy="2359"/>
          </a:xfrm>
        </p:grpSpPr>
        <p:sp>
          <p:nvSpPr>
            <p:cNvPr id="610315" name="AutoShape 11" descr="球体"/>
            <p:cNvSpPr>
              <a:spLocks noChangeArrowheads="1"/>
            </p:cNvSpPr>
            <p:nvPr/>
          </p:nvSpPr>
          <p:spPr bwMode="auto">
            <a:xfrm>
              <a:off x="3024" y="2387"/>
              <a:ext cx="469" cy="30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chemeClr val="bg1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341" y="2537"/>
              <a:ext cx="26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10317" name="AutoShape 13" descr="球体"/>
            <p:cNvSpPr>
              <a:spLocks noChangeArrowheads="1"/>
            </p:cNvSpPr>
            <p:nvPr/>
          </p:nvSpPr>
          <p:spPr bwMode="auto">
            <a:xfrm rot="5400000" flipV="1">
              <a:off x="2528" y="1755"/>
              <a:ext cx="499" cy="3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chemeClr val="bg1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8" name="Rectangle 14"/>
            <p:cNvSpPr>
              <a:spLocks noChangeArrowheads="1"/>
            </p:cNvSpPr>
            <p:nvPr/>
          </p:nvSpPr>
          <p:spPr bwMode="auto">
            <a:xfrm>
              <a:off x="2307" y="2719"/>
              <a:ext cx="35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2307" y="1707"/>
              <a:ext cx="35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10320" name="AutoShape 16" descr="球体"/>
            <p:cNvSpPr>
              <a:spLocks noChangeArrowheads="1"/>
            </p:cNvSpPr>
            <p:nvPr/>
          </p:nvSpPr>
          <p:spPr bwMode="auto">
            <a:xfrm rot="5400000" flipV="1">
              <a:off x="2587" y="2812"/>
              <a:ext cx="454" cy="33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chemeClr val="bg1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450" y="2168"/>
              <a:ext cx="665" cy="65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2117" y="1298"/>
              <a:ext cx="1316" cy="4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10323" name="Rectangle 19"/>
            <p:cNvSpPr>
              <a:spLocks noChangeArrowheads="1"/>
            </p:cNvSpPr>
            <p:nvPr/>
          </p:nvSpPr>
          <p:spPr bwMode="auto">
            <a:xfrm>
              <a:off x="2161" y="3207"/>
              <a:ext cx="1317" cy="45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aphicFrame>
        <p:nvGraphicFramePr>
          <p:cNvPr id="610324" name="Object 20"/>
          <p:cNvGraphicFramePr>
            <a:graphicFrameLocks noChangeAspect="1"/>
          </p:cNvGraphicFramePr>
          <p:nvPr/>
        </p:nvGraphicFramePr>
        <p:xfrm>
          <a:off x="914400" y="5257800"/>
          <a:ext cx="28971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5600" imgH="431640" progId="Equation.3">
                  <p:embed/>
                </p:oleObj>
              </mc:Choice>
              <mc:Fallback>
                <p:oleObj name="公式" r:id="rId2" imgW="1155600" imgH="431640" progId="Equation.3">
                  <p:embed/>
                  <p:pic>
                    <p:nvPicPr>
                      <p:cNvPr id="6103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2897188" cy="10795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8" grpId="0" autoUpdateAnimBg="0"/>
      <p:bldP spid="61030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6F66-C9ED-408D-9012-7C3535A783A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卡诺定理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2209800" y="1219200"/>
            <a:ext cx="1676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可逆热机：</a:t>
            </a:r>
          </a:p>
        </p:txBody>
      </p:sp>
      <p:grpSp>
        <p:nvGrpSpPr>
          <p:cNvPr id="619525" name="Group 5"/>
          <p:cNvGrpSpPr>
            <a:grpSpLocks/>
          </p:cNvGrpSpPr>
          <p:nvPr/>
        </p:nvGrpSpPr>
        <p:grpSpPr bwMode="auto">
          <a:xfrm>
            <a:off x="1571625" y="2182813"/>
            <a:ext cx="2079625" cy="3455987"/>
            <a:chOff x="975" y="1389"/>
            <a:chExt cx="1310" cy="2177"/>
          </a:xfrm>
        </p:grpSpPr>
        <p:sp>
          <p:nvSpPr>
            <p:cNvPr id="619526" name="Rectangle 6"/>
            <p:cNvSpPr>
              <a:spLocks noChangeArrowheads="1"/>
            </p:cNvSpPr>
            <p:nvPr/>
          </p:nvSpPr>
          <p:spPr bwMode="auto">
            <a:xfrm>
              <a:off x="1970" y="2059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19527" name="AutoShape 7" descr="球体"/>
            <p:cNvSpPr>
              <a:spLocks noChangeArrowheads="1"/>
            </p:cNvSpPr>
            <p:nvPr/>
          </p:nvSpPr>
          <p:spPr bwMode="auto">
            <a:xfrm>
              <a:off x="1781" y="2342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8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1368" y="1803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9" name="Rectangle 9"/>
            <p:cNvSpPr>
              <a:spLocks noChangeArrowheads="1"/>
            </p:cNvSpPr>
            <p:nvPr/>
          </p:nvSpPr>
          <p:spPr bwMode="auto">
            <a:xfrm>
              <a:off x="1120" y="2786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19530" name="Rectangle 10"/>
            <p:cNvSpPr>
              <a:spLocks noChangeArrowheads="1"/>
            </p:cNvSpPr>
            <p:nvPr/>
          </p:nvSpPr>
          <p:spPr bwMode="auto">
            <a:xfrm>
              <a:off x="1156" y="179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619531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323" y="2755"/>
              <a:ext cx="553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2" name="Oval 12"/>
            <p:cNvSpPr>
              <a:spLocks noChangeArrowheads="1"/>
            </p:cNvSpPr>
            <p:nvPr/>
          </p:nvSpPr>
          <p:spPr bwMode="auto">
            <a:xfrm>
              <a:off x="1328" y="2160"/>
              <a:ext cx="560" cy="57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19533" name="Rectangle 13"/>
            <p:cNvSpPr>
              <a:spLocks noChangeArrowheads="1"/>
            </p:cNvSpPr>
            <p:nvPr/>
          </p:nvSpPr>
          <p:spPr bwMode="auto">
            <a:xfrm>
              <a:off x="997" y="1389"/>
              <a:ext cx="1202" cy="39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 dirty="0">
                  <a:solidFill>
                    <a:srgbClr val="A50021"/>
                  </a:solidFill>
                </a:rPr>
                <a:t>T</a:t>
              </a:r>
              <a:r>
                <a:rPr kumimoji="1" lang="en-US" altLang="zh-CN" sz="2400" b="1" baseline="-25000" dirty="0">
                  <a:solidFill>
                    <a:srgbClr val="A50021"/>
                  </a:solidFill>
                </a:rPr>
                <a:t>1 </a:t>
              </a:r>
            </a:p>
          </p:txBody>
        </p:sp>
        <p:sp>
          <p:nvSpPr>
            <p:cNvPr id="619534" name="Rectangle 14"/>
            <p:cNvSpPr>
              <a:spLocks noChangeArrowheads="1"/>
            </p:cNvSpPr>
            <p:nvPr/>
          </p:nvSpPr>
          <p:spPr bwMode="auto">
            <a:xfrm>
              <a:off x="975" y="3173"/>
              <a:ext cx="1270" cy="39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619535" name="Group 15"/>
          <p:cNvGrpSpPr>
            <a:grpSpLocks/>
          </p:cNvGrpSpPr>
          <p:nvPr/>
        </p:nvGrpSpPr>
        <p:grpSpPr bwMode="auto">
          <a:xfrm>
            <a:off x="3875088" y="2182813"/>
            <a:ext cx="3744912" cy="3432175"/>
            <a:chOff x="2426" y="1071"/>
            <a:chExt cx="2359" cy="2162"/>
          </a:xfrm>
        </p:grpSpPr>
        <p:sp>
          <p:nvSpPr>
            <p:cNvPr id="619536" name="Rectangle 16"/>
            <p:cNvSpPr>
              <a:spLocks noChangeArrowheads="1"/>
            </p:cNvSpPr>
            <p:nvPr/>
          </p:nvSpPr>
          <p:spPr bwMode="auto">
            <a:xfrm>
              <a:off x="3334" y="1788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19537" name="AutoShape 17" descr="球体"/>
            <p:cNvSpPr>
              <a:spLocks noChangeArrowheads="1"/>
            </p:cNvSpPr>
            <p:nvPr/>
          </p:nvSpPr>
          <p:spPr bwMode="auto">
            <a:xfrm>
              <a:off x="3379" y="2024"/>
              <a:ext cx="45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8" name="AutoShape 18" descr="球体"/>
            <p:cNvSpPr>
              <a:spLocks noChangeArrowheads="1"/>
            </p:cNvSpPr>
            <p:nvPr/>
          </p:nvSpPr>
          <p:spPr bwMode="auto">
            <a:xfrm rot="-5400000">
              <a:off x="3887" y="1565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9" name="Rectangle 19"/>
            <p:cNvSpPr>
              <a:spLocks noChangeArrowheads="1"/>
            </p:cNvSpPr>
            <p:nvPr/>
          </p:nvSpPr>
          <p:spPr bwMode="auto">
            <a:xfrm>
              <a:off x="3652" y="246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19540" name="Rectangle 20"/>
            <p:cNvSpPr>
              <a:spLocks noChangeArrowheads="1"/>
            </p:cNvSpPr>
            <p:nvPr/>
          </p:nvSpPr>
          <p:spPr bwMode="auto">
            <a:xfrm>
              <a:off x="3615" y="1480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619541" name="AutoShape 21" descr="球体"/>
            <p:cNvSpPr>
              <a:spLocks noChangeArrowheads="1"/>
            </p:cNvSpPr>
            <p:nvPr/>
          </p:nvSpPr>
          <p:spPr bwMode="auto">
            <a:xfrm rot="-5400000">
              <a:off x="3842" y="2564"/>
              <a:ext cx="553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2" name="Oval 22"/>
            <p:cNvSpPr>
              <a:spLocks noChangeArrowheads="1"/>
            </p:cNvSpPr>
            <p:nvPr/>
          </p:nvSpPr>
          <p:spPr bwMode="auto">
            <a:xfrm>
              <a:off x="3833" y="1842"/>
              <a:ext cx="560" cy="57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19543" name="Rectangle 23"/>
            <p:cNvSpPr>
              <a:spLocks noChangeArrowheads="1"/>
            </p:cNvSpPr>
            <p:nvPr/>
          </p:nvSpPr>
          <p:spPr bwMode="auto">
            <a:xfrm>
              <a:off x="3515" y="1071"/>
              <a:ext cx="1202" cy="39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A50021"/>
                  </a:solidFill>
                </a:rPr>
                <a:t>1 </a:t>
              </a:r>
            </a:p>
          </p:txBody>
        </p:sp>
        <p:sp>
          <p:nvSpPr>
            <p:cNvPr id="619544" name="Rectangle 24"/>
            <p:cNvSpPr>
              <a:spLocks noChangeArrowheads="1"/>
            </p:cNvSpPr>
            <p:nvPr/>
          </p:nvSpPr>
          <p:spPr bwMode="auto">
            <a:xfrm>
              <a:off x="3515" y="2840"/>
              <a:ext cx="1270" cy="39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9545" name="AutoShape 25"/>
            <p:cNvSpPr>
              <a:spLocks noChangeArrowheads="1"/>
            </p:cNvSpPr>
            <p:nvPr/>
          </p:nvSpPr>
          <p:spPr bwMode="auto">
            <a:xfrm>
              <a:off x="2426" y="2069"/>
              <a:ext cx="817" cy="136"/>
            </a:xfrm>
            <a:prstGeom prst="rightArrow">
              <a:avLst>
                <a:gd name="adj1" fmla="val 50000"/>
                <a:gd name="adj2" fmla="val 150184"/>
              </a:avLst>
            </a:prstGeom>
            <a:gradFill rotWithShape="1">
              <a:gsLst>
                <a:gs pos="0">
                  <a:srgbClr val="000066"/>
                </a:gs>
                <a:gs pos="50000">
                  <a:srgbClr val="FF0000"/>
                </a:gs>
                <a:gs pos="100000">
                  <a:srgbClr val="000066"/>
                </a:gs>
              </a:gsLst>
              <a:lin ang="5400000" scaled="1"/>
            </a:gradFill>
            <a:ln w="19050">
              <a:solidFill>
                <a:srgbClr val="990033"/>
              </a:solidFill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D9E-3A3D-4222-8FDB-5FCCC7647500}" type="slidenum">
              <a:rPr lang="en-US" altLang="zh-CN"/>
              <a:pPr/>
              <a:t>33</a:t>
            </a:fld>
            <a:endParaRPr lang="en-US" altLang="zh-CN"/>
          </a:p>
        </p:txBody>
      </p:sp>
      <p:grpSp>
        <p:nvGrpSpPr>
          <p:cNvPr id="620559" name="Group 15"/>
          <p:cNvGrpSpPr>
            <a:grpSpLocks/>
          </p:cNvGrpSpPr>
          <p:nvPr/>
        </p:nvGrpSpPr>
        <p:grpSpPr bwMode="auto">
          <a:xfrm>
            <a:off x="3746500" y="2057400"/>
            <a:ext cx="3887788" cy="3432175"/>
            <a:chOff x="2426" y="996"/>
            <a:chExt cx="2449" cy="2162"/>
          </a:xfrm>
        </p:grpSpPr>
        <p:grpSp>
          <p:nvGrpSpPr>
            <p:cNvPr id="620560" name="Group 16"/>
            <p:cNvGrpSpPr>
              <a:grpSpLocks/>
            </p:cNvGrpSpPr>
            <p:nvPr/>
          </p:nvGrpSpPr>
          <p:grpSpPr bwMode="auto">
            <a:xfrm>
              <a:off x="3424" y="996"/>
              <a:ext cx="1451" cy="2162"/>
              <a:chOff x="3334" y="1045"/>
              <a:chExt cx="1451" cy="2162"/>
            </a:xfrm>
          </p:grpSpPr>
          <p:sp>
            <p:nvSpPr>
              <p:cNvPr id="620561" name="Rectangle 17"/>
              <p:cNvSpPr>
                <a:spLocks noChangeArrowheads="1"/>
              </p:cNvSpPr>
              <p:nvPr/>
            </p:nvSpPr>
            <p:spPr bwMode="auto">
              <a:xfrm>
                <a:off x="3334" y="1762"/>
                <a:ext cx="3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8080"/>
                    </a:solidFill>
                  </a:rPr>
                  <a:t>W</a:t>
                </a:r>
                <a:endParaRPr kumimoji="1" lang="en-US" altLang="zh-CN" sz="2800" b="1">
                  <a:solidFill>
                    <a:srgbClr val="008080"/>
                  </a:solidFill>
                </a:endParaRPr>
              </a:p>
            </p:txBody>
          </p:sp>
          <p:sp>
            <p:nvSpPr>
              <p:cNvPr id="620562" name="AutoShape 18" descr="球体"/>
              <p:cNvSpPr>
                <a:spLocks noChangeArrowheads="1"/>
              </p:cNvSpPr>
              <p:nvPr/>
            </p:nvSpPr>
            <p:spPr bwMode="auto">
              <a:xfrm>
                <a:off x="3379" y="1998"/>
                <a:ext cx="45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8080"/>
                </a:bgClr>
              </a:patt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63" name="AutoShape 19" descr="球体"/>
              <p:cNvSpPr>
                <a:spLocks noChangeArrowheads="1"/>
              </p:cNvSpPr>
              <p:nvPr/>
            </p:nvSpPr>
            <p:spPr bwMode="auto">
              <a:xfrm rot="-5400000">
                <a:off x="3887" y="1539"/>
                <a:ext cx="46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FF5050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64" name="AutoShape 20" descr="球体"/>
              <p:cNvSpPr>
                <a:spLocks noChangeArrowheads="1"/>
              </p:cNvSpPr>
              <p:nvPr/>
            </p:nvSpPr>
            <p:spPr bwMode="auto">
              <a:xfrm rot="-5400000">
                <a:off x="3842" y="2538"/>
                <a:ext cx="553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65" name="Oval 21"/>
              <p:cNvSpPr>
                <a:spLocks noChangeArrowheads="1"/>
              </p:cNvSpPr>
              <p:nvPr/>
            </p:nvSpPr>
            <p:spPr bwMode="auto">
              <a:xfrm>
                <a:off x="3847" y="1816"/>
                <a:ext cx="560" cy="571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solidFill>
                      <a:srgbClr val="993366"/>
                    </a:solidFill>
                  </a:rPr>
                  <a:t>E</a:t>
                </a:r>
              </a:p>
            </p:txBody>
          </p:sp>
          <p:sp>
            <p:nvSpPr>
              <p:cNvPr id="620566" name="Rectangle 22"/>
              <p:cNvSpPr>
                <a:spLocks noChangeArrowheads="1"/>
              </p:cNvSpPr>
              <p:nvPr/>
            </p:nvSpPr>
            <p:spPr bwMode="auto">
              <a:xfrm>
                <a:off x="3515" y="1045"/>
                <a:ext cx="1202" cy="393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A50021"/>
                    </a:solidFill>
                  </a:rPr>
                  <a:t>高温热源</a:t>
                </a:r>
                <a:r>
                  <a:rPr kumimoji="1" lang="en-US" altLang="zh-CN" sz="2400" b="1" i="1">
                    <a:solidFill>
                      <a:srgbClr val="A50021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A50021"/>
                    </a:solidFill>
                  </a:rPr>
                  <a:t>1 </a:t>
                </a:r>
              </a:p>
            </p:txBody>
          </p:sp>
          <p:sp>
            <p:nvSpPr>
              <p:cNvPr id="620567" name="Rectangle 23"/>
              <p:cNvSpPr>
                <a:spLocks noChangeArrowheads="1"/>
              </p:cNvSpPr>
              <p:nvPr/>
            </p:nvSpPr>
            <p:spPr bwMode="auto">
              <a:xfrm>
                <a:off x="3515" y="2814"/>
                <a:ext cx="1270" cy="393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  <p:graphicFrame>
            <p:nvGraphicFramePr>
              <p:cNvPr id="620568" name="Object 24"/>
              <p:cNvGraphicFramePr>
                <a:graphicFrameLocks noChangeAspect="1"/>
              </p:cNvGraphicFramePr>
              <p:nvPr/>
            </p:nvGraphicFramePr>
            <p:xfrm>
              <a:off x="3661" y="1499"/>
              <a:ext cx="27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77480" imgH="228600" progId="">
                      <p:embed/>
                    </p:oleObj>
                  </mc:Choice>
                  <mc:Fallback>
                    <p:oleObj name="Equation" r:id="rId2" imgW="177480" imgH="228600" progId="">
                      <p:embed/>
                      <p:pic>
                        <p:nvPicPr>
                          <p:cNvPr id="62056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1" y="1499"/>
                            <a:ext cx="278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569" name="Object 25"/>
              <p:cNvGraphicFramePr>
                <a:graphicFrameLocks noChangeAspect="1"/>
              </p:cNvGraphicFramePr>
              <p:nvPr/>
            </p:nvGraphicFramePr>
            <p:xfrm>
              <a:off x="3651" y="2431"/>
              <a:ext cx="31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90440" imgH="228600" progId="">
                      <p:embed/>
                    </p:oleObj>
                  </mc:Choice>
                  <mc:Fallback>
                    <p:oleObj name="Equation" r:id="rId4" imgW="190440" imgH="228600" progId="">
                      <p:embed/>
                      <p:pic>
                        <p:nvPicPr>
                          <p:cNvPr id="62056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431"/>
                            <a:ext cx="319" cy="3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0570" name="Group 26"/>
            <p:cNvGrpSpPr>
              <a:grpSpLocks/>
            </p:cNvGrpSpPr>
            <p:nvPr/>
          </p:nvGrpSpPr>
          <p:grpSpPr bwMode="auto">
            <a:xfrm>
              <a:off x="2426" y="2043"/>
              <a:ext cx="817" cy="136"/>
              <a:chOff x="2426" y="2043"/>
              <a:chExt cx="817" cy="136"/>
            </a:xfrm>
          </p:grpSpPr>
          <p:sp>
            <p:nvSpPr>
              <p:cNvPr id="620571" name="AutoShape 27"/>
              <p:cNvSpPr>
                <a:spLocks noChangeArrowheads="1"/>
              </p:cNvSpPr>
              <p:nvPr/>
            </p:nvSpPr>
            <p:spPr bwMode="auto">
              <a:xfrm>
                <a:off x="2426" y="2043"/>
                <a:ext cx="817" cy="136"/>
              </a:xfrm>
              <a:prstGeom prst="rightArrow">
                <a:avLst>
                  <a:gd name="adj1" fmla="val 50000"/>
                  <a:gd name="adj2" fmla="val 150184"/>
                </a:avLst>
              </a:prstGeom>
              <a:gradFill rotWithShape="1">
                <a:gsLst>
                  <a:gs pos="0">
                    <a:srgbClr val="000066"/>
                  </a:gs>
                  <a:gs pos="50000">
                    <a:srgbClr val="FF0000"/>
                  </a:gs>
                  <a:gs pos="100000">
                    <a:srgbClr val="000066"/>
                  </a:gs>
                </a:gsLst>
                <a:lin ang="5400000" scaled="1"/>
              </a:gradFill>
              <a:ln w="19050">
                <a:solidFill>
                  <a:srgbClr val="990033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0572" name="Rectangle 28"/>
              <p:cNvSpPr>
                <a:spLocks noChangeArrowheads="1"/>
              </p:cNvSpPr>
              <p:nvPr/>
            </p:nvSpPr>
            <p:spPr bwMode="auto">
              <a:xfrm rot="2576170">
                <a:off x="2659" y="2087"/>
                <a:ext cx="272" cy="45"/>
              </a:xfrm>
              <a:prstGeom prst="rect">
                <a:avLst/>
              </a:prstGeom>
              <a:gradFill rotWithShape="1">
                <a:gsLst>
                  <a:gs pos="0">
                    <a:srgbClr val="000066"/>
                  </a:gs>
                  <a:gs pos="50000">
                    <a:srgbClr val="FF0000"/>
                  </a:gs>
                  <a:gs pos="100000">
                    <a:srgbClr val="000066"/>
                  </a:gs>
                </a:gsLst>
                <a:lin ang="5400000" scaled="1"/>
              </a:gradFill>
              <a:ln w="19050" algn="ctr">
                <a:solidFill>
                  <a:srgbClr val="990033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20573" name="Group 29"/>
          <p:cNvGrpSpPr>
            <a:grpSpLocks/>
          </p:cNvGrpSpPr>
          <p:nvPr/>
        </p:nvGrpSpPr>
        <p:grpSpPr bwMode="auto">
          <a:xfrm>
            <a:off x="3746500" y="2060575"/>
            <a:ext cx="4178300" cy="4248150"/>
            <a:chOff x="2426" y="1026"/>
            <a:chExt cx="2632" cy="2676"/>
          </a:xfrm>
        </p:grpSpPr>
        <p:grpSp>
          <p:nvGrpSpPr>
            <p:cNvPr id="620574" name="Group 30"/>
            <p:cNvGrpSpPr>
              <a:grpSpLocks/>
            </p:cNvGrpSpPr>
            <p:nvPr/>
          </p:nvGrpSpPr>
          <p:grpSpPr bwMode="auto">
            <a:xfrm>
              <a:off x="3424" y="1026"/>
              <a:ext cx="1451" cy="2162"/>
              <a:chOff x="3334" y="1045"/>
              <a:chExt cx="1451" cy="2162"/>
            </a:xfrm>
          </p:grpSpPr>
          <p:sp>
            <p:nvSpPr>
              <p:cNvPr id="620575" name="Rectangle 31"/>
              <p:cNvSpPr>
                <a:spLocks noChangeArrowheads="1"/>
              </p:cNvSpPr>
              <p:nvPr/>
            </p:nvSpPr>
            <p:spPr bwMode="auto">
              <a:xfrm>
                <a:off x="3334" y="1762"/>
                <a:ext cx="3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8080"/>
                    </a:solidFill>
                  </a:rPr>
                  <a:t>W</a:t>
                </a:r>
                <a:endParaRPr kumimoji="1" lang="en-US" altLang="zh-CN" sz="2800" b="1">
                  <a:solidFill>
                    <a:srgbClr val="008080"/>
                  </a:solidFill>
                </a:endParaRPr>
              </a:p>
            </p:txBody>
          </p:sp>
          <p:sp>
            <p:nvSpPr>
              <p:cNvPr id="620576" name="AutoShape 32" descr="球体"/>
              <p:cNvSpPr>
                <a:spLocks noChangeArrowheads="1"/>
              </p:cNvSpPr>
              <p:nvPr/>
            </p:nvSpPr>
            <p:spPr bwMode="auto">
              <a:xfrm>
                <a:off x="3379" y="1998"/>
                <a:ext cx="45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8080"/>
                </a:bgClr>
              </a:patt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77" name="AutoShape 33" descr="球体"/>
              <p:cNvSpPr>
                <a:spLocks noChangeArrowheads="1"/>
              </p:cNvSpPr>
              <p:nvPr/>
            </p:nvSpPr>
            <p:spPr bwMode="auto">
              <a:xfrm rot="-5400000">
                <a:off x="3887" y="1539"/>
                <a:ext cx="464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FF5050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78" name="AutoShape 34" descr="球体"/>
              <p:cNvSpPr>
                <a:spLocks noChangeArrowheads="1"/>
              </p:cNvSpPr>
              <p:nvPr/>
            </p:nvSpPr>
            <p:spPr bwMode="auto">
              <a:xfrm rot="-5400000">
                <a:off x="3842" y="2538"/>
                <a:ext cx="553" cy="27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79" name="Oval 35"/>
              <p:cNvSpPr>
                <a:spLocks noChangeArrowheads="1"/>
              </p:cNvSpPr>
              <p:nvPr/>
            </p:nvSpPr>
            <p:spPr bwMode="auto">
              <a:xfrm>
                <a:off x="3847" y="1816"/>
                <a:ext cx="560" cy="571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9933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solidFill>
                      <a:srgbClr val="993366"/>
                    </a:solidFill>
                  </a:rPr>
                  <a:t>E</a:t>
                </a:r>
              </a:p>
            </p:txBody>
          </p:sp>
          <p:sp>
            <p:nvSpPr>
              <p:cNvPr id="620580" name="Rectangle 36"/>
              <p:cNvSpPr>
                <a:spLocks noChangeArrowheads="1"/>
              </p:cNvSpPr>
              <p:nvPr/>
            </p:nvSpPr>
            <p:spPr bwMode="auto">
              <a:xfrm>
                <a:off x="3515" y="1045"/>
                <a:ext cx="1202" cy="393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A50021"/>
                    </a:solidFill>
                  </a:rPr>
                  <a:t>高温热源</a:t>
                </a:r>
                <a:r>
                  <a:rPr kumimoji="1" lang="en-US" altLang="zh-CN" sz="2400" b="1" i="1">
                    <a:solidFill>
                      <a:srgbClr val="A50021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A50021"/>
                    </a:solidFill>
                  </a:rPr>
                  <a:t>1 </a:t>
                </a:r>
              </a:p>
            </p:txBody>
          </p:sp>
          <p:sp>
            <p:nvSpPr>
              <p:cNvPr id="620581" name="Rectangle 37"/>
              <p:cNvSpPr>
                <a:spLocks noChangeArrowheads="1"/>
              </p:cNvSpPr>
              <p:nvPr/>
            </p:nvSpPr>
            <p:spPr bwMode="auto">
              <a:xfrm>
                <a:off x="3515" y="2814"/>
                <a:ext cx="1270" cy="393"/>
              </a:xfrm>
              <a:prstGeom prst="rect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 b="1">
                    <a:solidFill>
                      <a:srgbClr val="000066"/>
                    </a:solidFill>
                  </a:rPr>
                  <a:t>低温热源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="1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  <p:graphicFrame>
            <p:nvGraphicFramePr>
              <p:cNvPr id="620582" name="Object 38"/>
              <p:cNvGraphicFramePr>
                <a:graphicFrameLocks noChangeAspect="1"/>
              </p:cNvGraphicFramePr>
              <p:nvPr/>
            </p:nvGraphicFramePr>
            <p:xfrm>
              <a:off x="3651" y="1499"/>
              <a:ext cx="29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90440" imgH="228600" progId="">
                      <p:embed/>
                    </p:oleObj>
                  </mc:Choice>
                  <mc:Fallback>
                    <p:oleObj name="Equation" r:id="rId6" imgW="190440" imgH="228600" progId="">
                      <p:embed/>
                      <p:pic>
                        <p:nvPicPr>
                          <p:cNvPr id="620582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499"/>
                            <a:ext cx="298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583" name="Object 39"/>
              <p:cNvGraphicFramePr>
                <a:graphicFrameLocks noChangeAspect="1"/>
              </p:cNvGraphicFramePr>
              <p:nvPr/>
            </p:nvGraphicFramePr>
            <p:xfrm>
              <a:off x="3651" y="2431"/>
              <a:ext cx="31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0440" imgH="228600" progId="">
                      <p:embed/>
                    </p:oleObj>
                  </mc:Choice>
                  <mc:Fallback>
                    <p:oleObj name="Equation" r:id="rId8" imgW="190440" imgH="228600" progId="">
                      <p:embed/>
                      <p:pic>
                        <p:nvPicPr>
                          <p:cNvPr id="620583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431"/>
                            <a:ext cx="319" cy="3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0584" name="Group 40"/>
            <p:cNvGrpSpPr>
              <a:grpSpLocks/>
            </p:cNvGrpSpPr>
            <p:nvPr/>
          </p:nvGrpSpPr>
          <p:grpSpPr bwMode="auto">
            <a:xfrm>
              <a:off x="3386" y="3359"/>
              <a:ext cx="1672" cy="343"/>
              <a:chOff x="3386" y="2886"/>
              <a:chExt cx="1672" cy="343"/>
            </a:xfrm>
          </p:grpSpPr>
          <p:graphicFrame>
            <p:nvGraphicFramePr>
              <p:cNvPr id="620585" name="Object 41"/>
              <p:cNvGraphicFramePr>
                <a:graphicFrameLocks noChangeAspect="1"/>
              </p:cNvGraphicFramePr>
              <p:nvPr/>
            </p:nvGraphicFramePr>
            <p:xfrm>
              <a:off x="4241" y="2886"/>
              <a:ext cx="81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571320" imgH="228600" progId="">
                      <p:embed/>
                    </p:oleObj>
                  </mc:Choice>
                  <mc:Fallback>
                    <p:oleObj name="Equation" r:id="rId10" imgW="571320" imgH="228600" progId="">
                      <p:embed/>
                      <p:pic>
                        <p:nvPicPr>
                          <p:cNvPr id="620585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2886"/>
                            <a:ext cx="817" cy="3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586" name="Object 42"/>
              <p:cNvGraphicFramePr>
                <a:graphicFrameLocks noChangeAspect="1"/>
              </p:cNvGraphicFramePr>
              <p:nvPr/>
            </p:nvGraphicFramePr>
            <p:xfrm>
              <a:off x="3386" y="2886"/>
              <a:ext cx="803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533160" imgH="228600" progId="">
                      <p:embed/>
                    </p:oleObj>
                  </mc:Choice>
                  <mc:Fallback>
                    <p:oleObj name="Equation" r:id="rId12" imgW="533160" imgH="228600" progId="">
                      <p:embed/>
                      <p:pic>
                        <p:nvPicPr>
                          <p:cNvPr id="620586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6" y="2886"/>
                            <a:ext cx="803" cy="3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0587" name="AutoShape 43"/>
            <p:cNvSpPr>
              <a:spLocks noChangeArrowheads="1"/>
            </p:cNvSpPr>
            <p:nvPr/>
          </p:nvSpPr>
          <p:spPr bwMode="auto">
            <a:xfrm>
              <a:off x="2426" y="2069"/>
              <a:ext cx="817" cy="136"/>
            </a:xfrm>
            <a:prstGeom prst="rightArrow">
              <a:avLst>
                <a:gd name="adj1" fmla="val 50000"/>
                <a:gd name="adj2" fmla="val 150184"/>
              </a:avLst>
            </a:prstGeom>
            <a:gradFill rotWithShape="1">
              <a:gsLst>
                <a:gs pos="0">
                  <a:srgbClr val="000066"/>
                </a:gs>
                <a:gs pos="50000">
                  <a:srgbClr val="FF0000"/>
                </a:gs>
                <a:gs pos="100000">
                  <a:srgbClr val="000066"/>
                </a:gs>
              </a:gsLst>
              <a:lin ang="5400000" scaled="1"/>
            </a:gradFill>
            <a:ln w="19050">
              <a:solidFill>
                <a:srgbClr val="990033"/>
              </a:solidFill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卡诺定理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2209800" y="1219200"/>
            <a:ext cx="2286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不可逆热机：</a:t>
            </a:r>
          </a:p>
        </p:txBody>
      </p:sp>
      <p:grpSp>
        <p:nvGrpSpPr>
          <p:cNvPr id="620549" name="Group 5"/>
          <p:cNvGrpSpPr>
            <a:grpSpLocks/>
          </p:cNvGrpSpPr>
          <p:nvPr/>
        </p:nvGrpSpPr>
        <p:grpSpPr bwMode="auto">
          <a:xfrm>
            <a:off x="1443038" y="2032000"/>
            <a:ext cx="2079625" cy="3455988"/>
            <a:chOff x="975" y="1046"/>
            <a:chExt cx="1310" cy="2177"/>
          </a:xfrm>
        </p:grpSpPr>
        <p:sp>
          <p:nvSpPr>
            <p:cNvPr id="620550" name="Rectangle 6"/>
            <p:cNvSpPr>
              <a:spLocks noChangeArrowheads="1"/>
            </p:cNvSpPr>
            <p:nvPr/>
          </p:nvSpPr>
          <p:spPr bwMode="auto">
            <a:xfrm>
              <a:off x="1970" y="1716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>
                <a:solidFill>
                  <a:srgbClr val="008080"/>
                </a:solidFill>
              </a:endParaRPr>
            </a:p>
          </p:txBody>
        </p:sp>
        <p:sp>
          <p:nvSpPr>
            <p:cNvPr id="620551" name="AutoShape 7" descr="球体"/>
            <p:cNvSpPr>
              <a:spLocks noChangeArrowheads="1"/>
            </p:cNvSpPr>
            <p:nvPr/>
          </p:nvSpPr>
          <p:spPr bwMode="auto">
            <a:xfrm>
              <a:off x="1781" y="1999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2" name="AutoShape 8" descr="球体"/>
            <p:cNvSpPr>
              <a:spLocks noChangeArrowheads="1"/>
            </p:cNvSpPr>
            <p:nvPr/>
          </p:nvSpPr>
          <p:spPr bwMode="auto">
            <a:xfrm rot="5400000" flipV="1">
              <a:off x="1368" y="1460"/>
              <a:ext cx="464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505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3" name="Rectangle 9"/>
            <p:cNvSpPr>
              <a:spLocks noChangeArrowheads="1"/>
            </p:cNvSpPr>
            <p:nvPr/>
          </p:nvSpPr>
          <p:spPr bwMode="auto">
            <a:xfrm>
              <a:off x="1120" y="2443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FF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0000FF"/>
                  </a:solidFill>
                </a:rPr>
                <a:t>2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20554" name="Rectangle 10"/>
            <p:cNvSpPr>
              <a:spLocks noChangeArrowheads="1"/>
            </p:cNvSpPr>
            <p:nvPr/>
          </p:nvSpPr>
          <p:spPr bwMode="auto">
            <a:xfrm>
              <a:off x="1156" y="1455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</a:rPr>
                <a:t>Q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i="1">
                <a:solidFill>
                  <a:srgbClr val="FF0000"/>
                </a:solidFill>
              </a:endParaRPr>
            </a:p>
          </p:txBody>
        </p:sp>
        <p:sp>
          <p:nvSpPr>
            <p:cNvPr id="620555" name="AutoShape 11" descr="球体"/>
            <p:cNvSpPr>
              <a:spLocks noChangeArrowheads="1"/>
            </p:cNvSpPr>
            <p:nvPr/>
          </p:nvSpPr>
          <p:spPr bwMode="auto">
            <a:xfrm rot="5400000" flipV="1">
              <a:off x="1323" y="2412"/>
              <a:ext cx="553" cy="27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6" name="Oval 12"/>
            <p:cNvSpPr>
              <a:spLocks noChangeArrowheads="1"/>
            </p:cNvSpPr>
            <p:nvPr/>
          </p:nvSpPr>
          <p:spPr bwMode="auto">
            <a:xfrm>
              <a:off x="1328" y="1817"/>
              <a:ext cx="560" cy="57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20557" name="Rectangle 13"/>
            <p:cNvSpPr>
              <a:spLocks noChangeArrowheads="1"/>
            </p:cNvSpPr>
            <p:nvPr/>
          </p:nvSpPr>
          <p:spPr bwMode="auto">
            <a:xfrm>
              <a:off x="997" y="1046"/>
              <a:ext cx="1202" cy="39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A50021"/>
                  </a:solidFill>
                </a:rPr>
                <a:t>高温热源</a:t>
              </a:r>
              <a:r>
                <a:rPr kumimoji="1" lang="en-US" altLang="zh-CN" sz="24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A50021"/>
                  </a:solidFill>
                </a:rPr>
                <a:t>1 </a:t>
              </a:r>
            </a:p>
          </p:txBody>
        </p:sp>
        <p:sp>
          <p:nvSpPr>
            <p:cNvPr id="620558" name="Rectangle 14"/>
            <p:cNvSpPr>
              <a:spLocks noChangeArrowheads="1"/>
            </p:cNvSpPr>
            <p:nvPr/>
          </p:nvSpPr>
          <p:spPr bwMode="auto">
            <a:xfrm>
              <a:off x="975" y="2830"/>
              <a:ext cx="1270" cy="39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66"/>
                  </a:solidFill>
                </a:rPr>
                <a:t>低温热源</a:t>
              </a:r>
              <a:r>
                <a:rPr kumimoji="1"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13D-A443-4F9A-AEB2-84557CEE656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卡诺定理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2763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制冷机的性能界限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5451475" y="1865313"/>
            <a:ext cx="2540000" cy="3940175"/>
            <a:chOff x="1930" y="1253"/>
            <a:chExt cx="1600" cy="2482"/>
          </a:xfrm>
        </p:grpSpPr>
        <p:sp>
          <p:nvSpPr>
            <p:cNvPr id="609287" name="AutoShape 7" descr="球体"/>
            <p:cNvSpPr>
              <a:spLocks noChangeArrowheads="1"/>
            </p:cNvSpPr>
            <p:nvPr/>
          </p:nvSpPr>
          <p:spPr bwMode="auto">
            <a:xfrm>
              <a:off x="1930" y="2341"/>
              <a:ext cx="506" cy="36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1935" y="2537"/>
              <a:ext cx="31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8080"/>
                  </a:solidFill>
                  <a:ea typeface="楷体_GB2312" pitchFamily="49" charset="-122"/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  <a:ea typeface="楷体_GB2312" pitchFamily="49" charset="-122"/>
              </a:endParaRPr>
            </a:p>
          </p:txBody>
        </p:sp>
        <p:sp>
          <p:nvSpPr>
            <p:cNvPr id="609289" name="AutoShape 9" descr="球体"/>
            <p:cNvSpPr>
              <a:spLocks noChangeArrowheads="1"/>
            </p:cNvSpPr>
            <p:nvPr/>
          </p:nvSpPr>
          <p:spPr bwMode="auto">
            <a:xfrm rot="-5400000">
              <a:off x="2570" y="1835"/>
              <a:ext cx="484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6600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2241" y="2697"/>
              <a:ext cx="35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09291" name="Rectangle 11"/>
            <p:cNvSpPr>
              <a:spLocks noChangeArrowheads="1"/>
            </p:cNvSpPr>
            <p:nvPr/>
          </p:nvSpPr>
          <p:spPr bwMode="auto">
            <a:xfrm>
              <a:off x="2241" y="1674"/>
              <a:ext cx="35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609292" name="AutoShape 12" descr="球体"/>
            <p:cNvSpPr>
              <a:spLocks noChangeArrowheads="1"/>
            </p:cNvSpPr>
            <p:nvPr/>
          </p:nvSpPr>
          <p:spPr bwMode="auto">
            <a:xfrm rot="-5400000">
              <a:off x="2582" y="2925"/>
              <a:ext cx="474" cy="30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66FF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93" name="Oval 13"/>
            <p:cNvSpPr>
              <a:spLocks noChangeArrowheads="1"/>
            </p:cNvSpPr>
            <p:nvPr/>
          </p:nvSpPr>
          <p:spPr bwMode="auto">
            <a:xfrm>
              <a:off x="2434" y="2139"/>
              <a:ext cx="718" cy="703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2094" y="1253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A50021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A50021"/>
                  </a:solidFill>
                </a:rPr>
                <a:t>1</a:t>
              </a:r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2109" y="3249"/>
              <a:ext cx="1421" cy="48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aphicFrame>
        <p:nvGraphicFramePr>
          <p:cNvPr id="609296" name="Object 16"/>
          <p:cNvGraphicFramePr>
            <a:graphicFrameLocks noChangeAspect="1"/>
          </p:cNvGraphicFramePr>
          <p:nvPr/>
        </p:nvGraphicFramePr>
        <p:xfrm>
          <a:off x="990600" y="3505200"/>
          <a:ext cx="3286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7880" imgH="431640" progId="Equation.3">
                  <p:embed/>
                </p:oleObj>
              </mc:Choice>
              <mc:Fallback>
                <p:oleObj name="公式" r:id="rId2" imgW="1307880" imgH="431640" progId="Equation.3">
                  <p:embed/>
                  <p:pic>
                    <p:nvPicPr>
                      <p:cNvPr id="6092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286125" cy="10795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25E9-4211-4B60-9E14-F9F02A72FA5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能源问题</a:t>
            </a: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685800" y="1676400"/>
            <a:ext cx="748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热力学第一定律：第一类永动机不存在：</a:t>
            </a:r>
          </a:p>
        </p:txBody>
      </p:sp>
      <p:grpSp>
        <p:nvGrpSpPr>
          <p:cNvPr id="621585" name="Group 17"/>
          <p:cNvGrpSpPr>
            <a:grpSpLocks/>
          </p:cNvGrpSpPr>
          <p:nvPr/>
        </p:nvGrpSpPr>
        <p:grpSpPr bwMode="auto">
          <a:xfrm>
            <a:off x="3387725" y="3792538"/>
            <a:ext cx="2271713" cy="2608262"/>
            <a:chOff x="793" y="1933"/>
            <a:chExt cx="1493" cy="1643"/>
          </a:xfrm>
        </p:grpSpPr>
        <p:sp>
          <p:nvSpPr>
            <p:cNvPr id="621586" name="Rectangle 18"/>
            <p:cNvSpPr>
              <a:spLocks noChangeArrowheads="1"/>
            </p:cNvSpPr>
            <p:nvPr/>
          </p:nvSpPr>
          <p:spPr bwMode="auto">
            <a:xfrm>
              <a:off x="793" y="1933"/>
              <a:ext cx="1180" cy="392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 dirty="0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 dirty="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21587" name="AutoShape 19" descr="球体"/>
            <p:cNvSpPr>
              <a:spLocks noChangeArrowheads="1"/>
            </p:cNvSpPr>
            <p:nvPr/>
          </p:nvSpPr>
          <p:spPr bwMode="auto">
            <a:xfrm>
              <a:off x="1565" y="2976"/>
              <a:ext cx="576" cy="31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8" name="Rectangle 20"/>
            <p:cNvSpPr>
              <a:spLocks noChangeArrowheads="1"/>
            </p:cNvSpPr>
            <p:nvPr/>
          </p:nvSpPr>
          <p:spPr bwMode="auto">
            <a:xfrm>
              <a:off x="1655" y="3249"/>
              <a:ext cx="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621589" name="AutoShape 21" descr="球体"/>
            <p:cNvSpPr>
              <a:spLocks noChangeArrowheads="1"/>
            </p:cNvSpPr>
            <p:nvPr/>
          </p:nvSpPr>
          <p:spPr bwMode="auto">
            <a:xfrm rot="5400000" flipV="1">
              <a:off x="1120" y="2424"/>
              <a:ext cx="528" cy="36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FF9900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0" name="Rectangle 22"/>
            <p:cNvSpPr>
              <a:spLocks noChangeArrowheads="1"/>
            </p:cNvSpPr>
            <p:nvPr/>
          </p:nvSpPr>
          <p:spPr bwMode="auto">
            <a:xfrm>
              <a:off x="1611" y="2478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621591" name="Oval 23"/>
            <p:cNvSpPr>
              <a:spLocks noChangeArrowheads="1"/>
            </p:cNvSpPr>
            <p:nvPr/>
          </p:nvSpPr>
          <p:spPr bwMode="auto">
            <a:xfrm>
              <a:off x="1111" y="2881"/>
              <a:ext cx="589" cy="5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21592" name="Group 24"/>
          <p:cNvGrpSpPr>
            <a:grpSpLocks/>
          </p:cNvGrpSpPr>
          <p:nvPr/>
        </p:nvGrpSpPr>
        <p:grpSpPr bwMode="auto">
          <a:xfrm>
            <a:off x="3554413" y="2287588"/>
            <a:ext cx="2105025" cy="879475"/>
            <a:chOff x="1885" y="1243"/>
            <a:chExt cx="1368" cy="554"/>
          </a:xfrm>
        </p:grpSpPr>
        <p:sp>
          <p:nvSpPr>
            <p:cNvPr id="621593" name="AutoShape 25" descr="球体"/>
            <p:cNvSpPr>
              <a:spLocks noChangeArrowheads="1"/>
            </p:cNvSpPr>
            <p:nvPr/>
          </p:nvSpPr>
          <p:spPr bwMode="auto">
            <a:xfrm>
              <a:off x="2340" y="1333"/>
              <a:ext cx="576" cy="31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chemeClr val="bg1"/>
              </a:fgClr>
              <a:bgClr>
                <a:srgbClr val="008080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4" name="Rectangle 26"/>
            <p:cNvSpPr>
              <a:spLocks noChangeArrowheads="1"/>
            </p:cNvSpPr>
            <p:nvPr/>
          </p:nvSpPr>
          <p:spPr bwMode="auto">
            <a:xfrm>
              <a:off x="2928" y="1334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621595" name="Oval 27"/>
            <p:cNvSpPr>
              <a:spLocks noChangeArrowheads="1"/>
            </p:cNvSpPr>
            <p:nvPr/>
          </p:nvSpPr>
          <p:spPr bwMode="auto">
            <a:xfrm>
              <a:off x="1885" y="1243"/>
              <a:ext cx="589" cy="5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21596" name="Group 28"/>
          <p:cNvGrpSpPr>
            <a:grpSpLocks/>
          </p:cNvGrpSpPr>
          <p:nvPr/>
        </p:nvGrpSpPr>
        <p:grpSpPr bwMode="auto">
          <a:xfrm>
            <a:off x="3563938" y="2286000"/>
            <a:ext cx="1008062" cy="865188"/>
            <a:chOff x="3379" y="1298"/>
            <a:chExt cx="409" cy="408"/>
          </a:xfrm>
        </p:grpSpPr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 flipH="1">
              <a:off x="3379" y="1298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>
              <a:off x="3379" y="1298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1599" name="Text Box 31"/>
          <p:cNvSpPr txBox="1">
            <a:spLocks noChangeArrowheads="1"/>
          </p:cNvSpPr>
          <p:nvPr/>
        </p:nvSpPr>
        <p:spPr bwMode="auto">
          <a:xfrm>
            <a:off x="684213" y="3276600"/>
            <a:ext cx="7488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热力学第二定律：第二类永动机不存在：</a:t>
            </a:r>
          </a:p>
        </p:txBody>
      </p:sp>
      <p:grpSp>
        <p:nvGrpSpPr>
          <p:cNvPr id="621600" name="Group 32"/>
          <p:cNvGrpSpPr>
            <a:grpSpLocks/>
          </p:cNvGrpSpPr>
          <p:nvPr/>
        </p:nvGrpSpPr>
        <p:grpSpPr bwMode="auto">
          <a:xfrm>
            <a:off x="3563938" y="4743450"/>
            <a:ext cx="1439862" cy="936625"/>
            <a:chOff x="3424" y="3022"/>
            <a:chExt cx="409" cy="408"/>
          </a:xfrm>
        </p:grpSpPr>
        <p:sp>
          <p:nvSpPr>
            <p:cNvPr id="621601" name="Line 33"/>
            <p:cNvSpPr>
              <a:spLocks noChangeShapeType="1"/>
            </p:cNvSpPr>
            <p:nvPr/>
          </p:nvSpPr>
          <p:spPr bwMode="auto">
            <a:xfrm flipH="1">
              <a:off x="3424" y="3022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2" name="Line 34"/>
            <p:cNvSpPr>
              <a:spLocks noChangeShapeType="1"/>
            </p:cNvSpPr>
            <p:nvPr/>
          </p:nvSpPr>
          <p:spPr bwMode="auto">
            <a:xfrm>
              <a:off x="3424" y="3022"/>
              <a:ext cx="409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4" grpId="0" autoUpdateAnimBg="0"/>
      <p:bldP spid="6215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7AFF-0E87-46E5-B110-8A0186336D1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7010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实际热机</a:t>
            </a:r>
            <a:r>
              <a:rPr kumimoji="1" lang="zh-CN" altLang="en-US" sz="2400" dirty="0"/>
              <a:t>：</a:t>
            </a:r>
            <a:r>
              <a:rPr kumimoji="1" lang="zh-CN" altLang="en-US" sz="2400" dirty="0">
                <a:solidFill>
                  <a:srgbClr val="FF3300"/>
                </a:solidFill>
              </a:rPr>
              <a:t>最少</a:t>
            </a:r>
            <a:r>
              <a:rPr kumimoji="1" lang="zh-CN" altLang="en-US" sz="2400" dirty="0"/>
              <a:t>要有两个高低温热源（</a:t>
            </a:r>
            <a:r>
              <a:rPr kumimoji="1" lang="en-US" altLang="zh-CN" sz="2400" i="1" dirty="0"/>
              <a:t>T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i="1" dirty="0"/>
              <a:t>T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）： </a:t>
            </a:r>
          </a:p>
        </p:txBody>
      </p:sp>
      <p:grpSp>
        <p:nvGrpSpPr>
          <p:cNvPr id="622597" name="Group 5"/>
          <p:cNvGrpSpPr>
            <a:grpSpLocks/>
          </p:cNvGrpSpPr>
          <p:nvPr/>
        </p:nvGrpSpPr>
        <p:grpSpPr bwMode="auto">
          <a:xfrm>
            <a:off x="3854450" y="2560638"/>
            <a:ext cx="2936875" cy="2971800"/>
            <a:chOff x="1883" y="1440"/>
            <a:chExt cx="1949" cy="1872"/>
          </a:xfrm>
        </p:grpSpPr>
        <p:grpSp>
          <p:nvGrpSpPr>
            <p:cNvPr id="622598" name="Group 6"/>
            <p:cNvGrpSpPr>
              <a:grpSpLocks/>
            </p:cNvGrpSpPr>
            <p:nvPr/>
          </p:nvGrpSpPr>
          <p:grpSpPr bwMode="auto">
            <a:xfrm>
              <a:off x="2065" y="1440"/>
              <a:ext cx="1767" cy="1872"/>
              <a:chOff x="2352" y="1344"/>
              <a:chExt cx="1767" cy="1872"/>
            </a:xfrm>
          </p:grpSpPr>
          <p:grpSp>
            <p:nvGrpSpPr>
              <p:cNvPr id="622599" name="Group 7"/>
              <p:cNvGrpSpPr>
                <a:grpSpLocks/>
              </p:cNvGrpSpPr>
              <p:nvPr/>
            </p:nvGrpSpPr>
            <p:grpSpPr bwMode="auto">
              <a:xfrm>
                <a:off x="2976" y="2064"/>
                <a:ext cx="1143" cy="693"/>
                <a:chOff x="2352" y="2016"/>
                <a:chExt cx="1143" cy="693"/>
              </a:xfrm>
            </p:grpSpPr>
            <p:sp>
              <p:nvSpPr>
                <p:cNvPr id="622600" name="AutoShape 8" descr="球体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576" cy="432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pattFill prst="sphere">
                  <a:fgClr>
                    <a:schemeClr val="bg1"/>
                  </a:fgClr>
                  <a:bgClr>
                    <a:srgbClr val="008080"/>
                  </a:bgClr>
                </a:pattFill>
                <a:ln w="9525">
                  <a:solidFill>
                    <a:srgbClr val="0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601" name="Rectangle 9"/>
                <p:cNvSpPr>
                  <a:spLocks noChangeArrowheads="1"/>
                </p:cNvSpPr>
                <p:nvPr/>
              </p:nvSpPr>
              <p:spPr bwMode="auto">
                <a:xfrm>
                  <a:off x="2448" y="2382"/>
                  <a:ext cx="104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8080"/>
                      </a:solidFill>
                    </a:rPr>
                    <a:t>W=Q</a:t>
                  </a:r>
                  <a:r>
                    <a:rPr kumimoji="1" lang="en-US" altLang="zh-CN" sz="2800" b="1" baseline="-25000">
                      <a:solidFill>
                        <a:srgbClr val="008080"/>
                      </a:solidFill>
                    </a:rPr>
                    <a:t>1</a:t>
                  </a:r>
                  <a:r>
                    <a:rPr kumimoji="1" lang="en-US" altLang="zh-CN" sz="2800" b="1" i="1">
                      <a:solidFill>
                        <a:srgbClr val="008080"/>
                      </a:solidFill>
                    </a:rPr>
                    <a:t>-Q</a:t>
                  </a:r>
                  <a:r>
                    <a:rPr kumimoji="1" lang="en-US" altLang="zh-CN" sz="2800" b="1" baseline="-25000">
                      <a:solidFill>
                        <a:srgbClr val="00808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622602" name="AutoShape 10" descr="球体"/>
              <p:cNvSpPr>
                <a:spLocks noChangeArrowheads="1"/>
              </p:cNvSpPr>
              <p:nvPr/>
            </p:nvSpPr>
            <p:spPr bwMode="auto">
              <a:xfrm rot="5400000" flipV="1">
                <a:off x="2304" y="1392"/>
                <a:ext cx="528" cy="43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FF0000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603" name="Rectangle 11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3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FF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0000FF"/>
                    </a:solidFill>
                  </a:rPr>
                  <a:t>2</a:t>
                </a:r>
                <a:endParaRPr kumimoji="1" lang="en-US" altLang="zh-CN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22604" name="Rectangle 12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3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FF0000"/>
                    </a:solidFill>
                  </a:rPr>
                  <a:t>Q</a:t>
                </a:r>
                <a:r>
                  <a:rPr kumimoji="1" lang="en-US" altLang="zh-CN" sz="2800" b="1" baseline="-25000">
                    <a:solidFill>
                      <a:srgbClr val="FF0000"/>
                    </a:solidFill>
                  </a:rPr>
                  <a:t>1</a:t>
                </a:r>
                <a:endParaRPr kumimoji="1" lang="en-US" altLang="zh-CN" sz="2800" b="1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22605" name="AutoShape 13" descr="球体"/>
              <p:cNvSpPr>
                <a:spLocks noChangeArrowheads="1"/>
              </p:cNvSpPr>
              <p:nvPr/>
            </p:nvSpPr>
            <p:spPr bwMode="auto">
              <a:xfrm rot="5400000" flipV="1">
                <a:off x="2280" y="2712"/>
                <a:ext cx="576" cy="432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sphere">
                <a:fgClr>
                  <a:schemeClr val="bg1"/>
                </a:fgClr>
                <a:bgClr>
                  <a:srgbClr val="0066FF"/>
                </a:bgClr>
              </a:patt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2606" name="Oval 14"/>
            <p:cNvSpPr>
              <a:spLocks noChangeArrowheads="1"/>
            </p:cNvSpPr>
            <p:nvPr/>
          </p:nvSpPr>
          <p:spPr bwMode="auto">
            <a:xfrm>
              <a:off x="1883" y="1968"/>
              <a:ext cx="816" cy="7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622607" name="Group 15"/>
          <p:cNvGrpSpPr>
            <a:grpSpLocks/>
          </p:cNvGrpSpPr>
          <p:nvPr/>
        </p:nvGrpSpPr>
        <p:grpSpPr bwMode="auto">
          <a:xfrm>
            <a:off x="2916238" y="1789113"/>
            <a:ext cx="3097212" cy="4535487"/>
            <a:chOff x="576" y="816"/>
            <a:chExt cx="4608" cy="2928"/>
          </a:xfrm>
        </p:grpSpPr>
        <p:sp>
          <p:nvSpPr>
            <p:cNvPr id="622608" name="Rectangle 16"/>
            <p:cNvSpPr>
              <a:spLocks noChangeArrowheads="1"/>
            </p:cNvSpPr>
            <p:nvPr/>
          </p:nvSpPr>
          <p:spPr bwMode="auto">
            <a:xfrm>
              <a:off x="624" y="8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622609" name="Rectangle 17"/>
            <p:cNvSpPr>
              <a:spLocks noChangeArrowheads="1"/>
            </p:cNvSpPr>
            <p:nvPr/>
          </p:nvSpPr>
          <p:spPr bwMode="auto">
            <a:xfrm>
              <a:off x="576" y="3216"/>
              <a:ext cx="4560" cy="5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1F14-95C0-4F67-91EF-363A177E2FC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23622" name="Text Box 6"/>
          <p:cNvSpPr txBox="1">
            <a:spLocks noChangeArrowheads="1"/>
          </p:cNvSpPr>
          <p:nvPr/>
        </p:nvSpPr>
        <p:spPr bwMode="auto">
          <a:xfrm>
            <a:off x="304800" y="3200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aphicFrame>
        <p:nvGraphicFramePr>
          <p:cNvPr id="623624" name="Object 8"/>
          <p:cNvGraphicFramePr>
            <a:graphicFrameLocks noChangeAspect="1"/>
          </p:cNvGraphicFramePr>
          <p:nvPr/>
        </p:nvGraphicFramePr>
        <p:xfrm>
          <a:off x="1066800" y="3429000"/>
          <a:ext cx="534352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68680" imgH="939600" progId="Equation.3">
                  <p:embed/>
                </p:oleObj>
              </mc:Choice>
              <mc:Fallback>
                <p:oleObj name="公式" r:id="rId2" imgW="3568680" imgH="939600" progId="Equation.3">
                  <p:embed/>
                  <p:pic>
                    <p:nvPicPr>
                      <p:cNvPr id="6236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534352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3" name="Object 7"/>
          <p:cNvGraphicFramePr>
            <a:graphicFrameLocks noChangeAspect="1"/>
          </p:cNvGraphicFramePr>
          <p:nvPr/>
        </p:nvGraphicFramePr>
        <p:xfrm>
          <a:off x="1066800" y="4953000"/>
          <a:ext cx="526891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17900" imgH="863600" progId="Equation.3">
                  <p:embed/>
                </p:oleObj>
              </mc:Choice>
              <mc:Fallback>
                <p:oleObj name="公式" r:id="rId4" imgW="3517900" imgH="863600" progId="Equation.3">
                  <p:embed/>
                  <p:pic>
                    <p:nvPicPr>
                      <p:cNvPr id="6236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5268913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5" name="Rectangle 9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3628" name="Text Box 12"/>
          <p:cNvSpPr txBox="1">
            <a:spLocks noChangeArrowheads="1"/>
          </p:cNvSpPr>
          <p:nvPr/>
        </p:nvSpPr>
        <p:spPr bwMode="auto">
          <a:xfrm>
            <a:off x="304800" y="1219200"/>
            <a:ext cx="8458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9.5  </a:t>
            </a:r>
            <a:r>
              <a:rPr lang="zh-CN" altLang="en-US" sz="2400"/>
              <a:t>用一运转于</a:t>
            </a:r>
            <a:r>
              <a:rPr lang="en-US" altLang="zh-CN" sz="2400" i="1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=600K</a:t>
            </a:r>
            <a:r>
              <a:rPr lang="zh-CN" altLang="en-US" sz="2400"/>
              <a:t>和</a:t>
            </a:r>
            <a:r>
              <a:rPr lang="en-US" altLang="zh-CN" sz="2400" i="1"/>
              <a:t>T</a:t>
            </a:r>
            <a:r>
              <a:rPr lang="en-US" altLang="zh-CN" sz="2400" baseline="-25000"/>
              <a:t>2</a:t>
            </a:r>
            <a:r>
              <a:rPr lang="en-US" altLang="zh-CN" sz="2400"/>
              <a:t>=300K</a:t>
            </a:r>
            <a:r>
              <a:rPr lang="zh-CN" altLang="en-US" sz="2400"/>
              <a:t>的高、低温热源之间的</a:t>
            </a:r>
            <a:r>
              <a:rPr lang="zh-CN" altLang="en-US" sz="2400">
                <a:solidFill>
                  <a:srgbClr val="0000CC"/>
                </a:solidFill>
              </a:rPr>
              <a:t>可逆热机</a:t>
            </a:r>
            <a:r>
              <a:rPr lang="zh-CN" altLang="en-US" sz="2400"/>
              <a:t>推动一工作于</a:t>
            </a:r>
            <a:r>
              <a:rPr lang="en-US" altLang="zh-CN" sz="2400" i="1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'=300K</a:t>
            </a:r>
            <a:r>
              <a:rPr lang="zh-CN" altLang="en-US" sz="2400"/>
              <a:t>的热源和</a:t>
            </a:r>
            <a:r>
              <a:rPr lang="en-US" altLang="zh-CN" sz="2400" i="1"/>
              <a:t>T</a:t>
            </a:r>
            <a:r>
              <a:rPr lang="en-US" altLang="zh-CN" sz="2400" baseline="-25000"/>
              <a:t>2</a:t>
            </a:r>
            <a:r>
              <a:rPr lang="en-US" altLang="zh-CN" sz="2400"/>
              <a:t>'=250K</a:t>
            </a:r>
            <a:r>
              <a:rPr lang="zh-CN" altLang="en-US" sz="2400"/>
              <a:t>的冷库之间的</a:t>
            </a:r>
            <a:r>
              <a:rPr lang="zh-CN" altLang="en-US" sz="2400">
                <a:solidFill>
                  <a:srgbClr val="0000CC"/>
                </a:solidFill>
              </a:rPr>
              <a:t>可逆制冷机</a:t>
            </a:r>
            <a:r>
              <a:rPr lang="zh-CN" altLang="en-US" sz="2400"/>
              <a:t>。为使制冷机每秒从冷库带走</a:t>
            </a:r>
            <a:r>
              <a:rPr lang="en-US" altLang="zh-CN" sz="2400"/>
              <a:t>3.00</a:t>
            </a:r>
            <a:r>
              <a:rPr lang="en-US" altLang="en-US" sz="2400"/>
              <a:t>×</a:t>
            </a:r>
            <a:r>
              <a:rPr lang="en-US" altLang="zh-CN" sz="2400"/>
              <a:t>10</a:t>
            </a:r>
            <a:r>
              <a:rPr lang="en-US" altLang="zh-CN" sz="2400" baseline="30000"/>
              <a:t>4</a:t>
            </a:r>
            <a:r>
              <a:rPr lang="en-US" altLang="zh-CN" sz="2400"/>
              <a:t> (J)</a:t>
            </a:r>
            <a:r>
              <a:rPr lang="zh-CN" altLang="en-US" sz="2400"/>
              <a:t>的热量，热机每秒必须从高温热源吸收多少热量？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6DA9-EB3F-4912-A331-24253B78025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课本例</a:t>
            </a:r>
            <a:r>
              <a:rPr lang="en-US" altLang="zh-CN" sz="2400" dirty="0"/>
              <a:t>9-7  </a:t>
            </a:r>
            <a:r>
              <a:rPr lang="zh-CN" altLang="en-US" sz="2400" dirty="0"/>
              <a:t>一卡诺循环</a:t>
            </a:r>
            <a:r>
              <a:rPr lang="en-US" altLang="zh-CN" sz="2400" dirty="0"/>
              <a:t>ABCDA</a:t>
            </a:r>
            <a:r>
              <a:rPr lang="zh-CN" altLang="en-US" sz="2400" dirty="0"/>
              <a:t>，工质为理想气体，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=100 </a:t>
            </a:r>
            <a:r>
              <a:rPr lang="en-US" altLang="zh-CN" sz="2400" baseline="30000" dirty="0" err="1">
                <a:latin typeface="Times New Roman"/>
                <a:cs typeface="Times New Roman"/>
              </a:rPr>
              <a:t>o</a:t>
            </a:r>
            <a:r>
              <a:rPr lang="en-US" altLang="zh-CN" sz="2400" dirty="0" err="1">
                <a:latin typeface="Times New Roman"/>
                <a:cs typeface="Times New Roman"/>
              </a:rPr>
              <a:t>C</a:t>
            </a:r>
            <a:r>
              <a:rPr lang="zh-CN" altLang="en-US" sz="2400" dirty="0">
                <a:latin typeface="Times New Roman"/>
                <a:cs typeface="Times New Roman"/>
              </a:rPr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冷凝器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=0 </a:t>
            </a:r>
            <a:r>
              <a:rPr lang="en-US" altLang="zh-CN" sz="2400" baseline="30000" dirty="0" err="1">
                <a:latin typeface="Times New Roman"/>
                <a:cs typeface="Times New Roman"/>
              </a:rPr>
              <a:t>o</a:t>
            </a:r>
            <a:r>
              <a:rPr lang="en-US" altLang="zh-CN" sz="2400" dirty="0" err="1">
                <a:latin typeface="Times New Roman"/>
                <a:cs typeface="Times New Roman"/>
              </a:rPr>
              <a:t>C</a:t>
            </a:r>
            <a:r>
              <a:rPr lang="zh-CN" altLang="en-US" sz="2400" dirty="0">
                <a:latin typeface="Times New Roman"/>
                <a:cs typeface="Times New Roman"/>
              </a:rPr>
              <a:t>。维持</a:t>
            </a:r>
            <a:r>
              <a:rPr lang="en-US" altLang="zh-CN" sz="2400" dirty="0">
                <a:latin typeface="Times New Roman"/>
                <a:cs typeface="Times New Roman"/>
              </a:rPr>
              <a:t>T</a:t>
            </a:r>
            <a:r>
              <a:rPr lang="en-US" altLang="zh-CN" sz="2400" baseline="-25000" dirty="0">
                <a:latin typeface="Times New Roman"/>
                <a:cs typeface="Times New Roman"/>
              </a:rPr>
              <a:t>0</a:t>
            </a:r>
            <a:r>
              <a:rPr lang="zh-CN" altLang="en-US" sz="2400" dirty="0">
                <a:latin typeface="Times New Roman"/>
                <a:cs typeface="Times New Roman"/>
              </a:rPr>
              <a:t>不变，提高热源温度</a:t>
            </a:r>
            <a:r>
              <a:rPr lang="en-US" altLang="zh-CN" sz="2400" dirty="0">
                <a:latin typeface="Times New Roman"/>
                <a:cs typeface="Times New Roman"/>
              </a:rPr>
              <a:t>T</a:t>
            </a:r>
            <a:r>
              <a:rPr lang="en-US" altLang="zh-CN" sz="2400" baseline="-25000" dirty="0">
                <a:latin typeface="Times New Roman"/>
                <a:cs typeface="Times New Roman"/>
              </a:rPr>
              <a:t>2</a:t>
            </a:r>
            <a:r>
              <a:rPr lang="zh-CN" altLang="en-US" sz="2400" dirty="0">
                <a:latin typeface="Times New Roman"/>
                <a:cs typeface="Times New Roman"/>
              </a:rPr>
              <a:t>，使得循环</a:t>
            </a:r>
            <a:r>
              <a:rPr lang="en-US" altLang="zh-CN" sz="2400" dirty="0"/>
              <a:t>ABC'D'A</a:t>
            </a:r>
            <a:r>
              <a:rPr lang="zh-CN" altLang="en-US" sz="2400" dirty="0">
                <a:latin typeface="Times New Roman"/>
                <a:cs typeface="Times New Roman"/>
              </a:rPr>
              <a:t>的净功增加为原循环</a:t>
            </a:r>
            <a:r>
              <a:rPr lang="en-US" altLang="zh-CN" sz="2400" dirty="0">
                <a:latin typeface="Times New Roman"/>
                <a:cs typeface="Times New Roman"/>
              </a:rPr>
              <a:t>ABCDA</a:t>
            </a:r>
            <a:r>
              <a:rPr lang="zh-CN" altLang="en-US" sz="2400" dirty="0">
                <a:latin typeface="Times New Roman"/>
                <a:cs typeface="Times New Roman"/>
              </a:rPr>
              <a:t>的两倍。</a:t>
            </a:r>
            <a:endParaRPr lang="en-US" altLang="zh-CN" sz="2400" dirty="0"/>
          </a:p>
          <a:p>
            <a:r>
              <a:rPr lang="zh-CN" altLang="en-US" sz="2400" dirty="0"/>
              <a:t>求</a:t>
            </a:r>
            <a:r>
              <a:rPr lang="en-US" altLang="zh-CN" sz="2400" dirty="0"/>
              <a:t>(1)ABC'D'A</a:t>
            </a:r>
            <a:r>
              <a:rPr lang="zh-CN" altLang="en-US" sz="2400" dirty="0"/>
              <a:t>循环的热源温度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; (2)ABC'D'A</a:t>
            </a:r>
            <a:r>
              <a:rPr lang="zh-CN" altLang="en-US" sz="2400" dirty="0"/>
              <a:t>循环的效率。</a:t>
            </a:r>
          </a:p>
        </p:txBody>
      </p:sp>
      <p:grpSp>
        <p:nvGrpSpPr>
          <p:cNvPr id="676893" name="Group 29"/>
          <p:cNvGrpSpPr>
            <a:grpSpLocks/>
          </p:cNvGrpSpPr>
          <p:nvPr/>
        </p:nvGrpSpPr>
        <p:grpSpPr bwMode="auto">
          <a:xfrm>
            <a:off x="2362200" y="2627312"/>
            <a:ext cx="4648200" cy="3849688"/>
            <a:chOff x="1511" y="1607"/>
            <a:chExt cx="2928" cy="2425"/>
          </a:xfrm>
        </p:grpSpPr>
        <p:sp>
          <p:nvSpPr>
            <p:cNvPr id="676876" name="Rectangle 12"/>
            <p:cNvSpPr>
              <a:spLocks noChangeArrowheads="1"/>
            </p:cNvSpPr>
            <p:nvPr/>
          </p:nvSpPr>
          <p:spPr bwMode="auto">
            <a:xfrm>
              <a:off x="1511" y="3738"/>
              <a:ext cx="2928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 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69" name="Arc 5"/>
            <p:cNvSpPr>
              <a:spLocks noChangeAspect="1"/>
            </p:cNvSpPr>
            <p:nvPr/>
          </p:nvSpPr>
          <p:spPr bwMode="auto">
            <a:xfrm flipH="1" flipV="1">
              <a:off x="2711" y="1828"/>
              <a:ext cx="1065" cy="1811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0" name="Line 6"/>
            <p:cNvSpPr>
              <a:spLocks noChangeShapeType="1"/>
            </p:cNvSpPr>
            <p:nvPr/>
          </p:nvSpPr>
          <p:spPr bwMode="auto">
            <a:xfrm>
              <a:off x="1710" y="3776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1" name="Line 7"/>
            <p:cNvSpPr>
              <a:spLocks noChangeShapeType="1"/>
            </p:cNvSpPr>
            <p:nvPr/>
          </p:nvSpPr>
          <p:spPr bwMode="auto">
            <a:xfrm flipV="1">
              <a:off x="1710" y="1682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2" name="Rectangle 8"/>
            <p:cNvSpPr>
              <a:spLocks noChangeArrowheads="1"/>
            </p:cNvSpPr>
            <p:nvPr/>
          </p:nvSpPr>
          <p:spPr bwMode="auto">
            <a:xfrm>
              <a:off x="3026" y="3412"/>
              <a:ext cx="235" cy="2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676873" name="Rectangle 9"/>
            <p:cNvSpPr>
              <a:spLocks noChangeArrowheads="1"/>
            </p:cNvSpPr>
            <p:nvPr/>
          </p:nvSpPr>
          <p:spPr bwMode="auto">
            <a:xfrm>
              <a:off x="2720" y="2265"/>
              <a:ext cx="257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D'</a:t>
              </a:r>
            </a:p>
          </p:txBody>
        </p:sp>
        <p:sp>
          <p:nvSpPr>
            <p:cNvPr id="676874" name="Rectangle 10"/>
            <p:cNvSpPr>
              <a:spLocks noChangeArrowheads="1"/>
            </p:cNvSpPr>
            <p:nvPr/>
          </p:nvSpPr>
          <p:spPr bwMode="auto">
            <a:xfrm>
              <a:off x="2055" y="1828"/>
              <a:ext cx="288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C'</a:t>
              </a:r>
            </a:p>
          </p:txBody>
        </p:sp>
        <p:sp>
          <p:nvSpPr>
            <p:cNvPr id="676875" name="Rectangle 11"/>
            <p:cNvSpPr>
              <a:spLocks noChangeArrowheads="1"/>
            </p:cNvSpPr>
            <p:nvPr/>
          </p:nvSpPr>
          <p:spPr bwMode="auto">
            <a:xfrm>
              <a:off x="2183" y="3124"/>
              <a:ext cx="192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676877" name="Rectangle 13"/>
            <p:cNvSpPr>
              <a:spLocks noChangeArrowheads="1"/>
            </p:cNvSpPr>
            <p:nvPr/>
          </p:nvSpPr>
          <p:spPr bwMode="auto">
            <a:xfrm>
              <a:off x="1511" y="1607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78" name="Line 14"/>
            <p:cNvSpPr>
              <a:spLocks noChangeShapeType="1"/>
            </p:cNvSpPr>
            <p:nvPr/>
          </p:nvSpPr>
          <p:spPr bwMode="auto">
            <a:xfrm rot="143156" flipH="1" flipV="1">
              <a:off x="2519" y="2875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79" name="Line 15"/>
            <p:cNvSpPr>
              <a:spLocks noChangeShapeType="1"/>
            </p:cNvSpPr>
            <p:nvPr/>
          </p:nvSpPr>
          <p:spPr bwMode="auto">
            <a:xfrm rot="4800000" flipH="1">
              <a:off x="2897" y="3137"/>
              <a:ext cx="125" cy="3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81" name="Arc 17"/>
            <p:cNvSpPr>
              <a:spLocks/>
            </p:cNvSpPr>
            <p:nvPr/>
          </p:nvSpPr>
          <p:spPr bwMode="auto">
            <a:xfrm flipH="1" flipV="1">
              <a:off x="2078" y="2614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2" name="Arc 18"/>
            <p:cNvSpPr>
              <a:spLocks/>
            </p:cNvSpPr>
            <p:nvPr/>
          </p:nvSpPr>
          <p:spPr bwMode="auto">
            <a:xfrm flipH="1" flipV="1">
              <a:off x="2039" y="2116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3" name="Arc 19"/>
            <p:cNvSpPr>
              <a:spLocks noChangeAspect="1"/>
            </p:cNvSpPr>
            <p:nvPr/>
          </p:nvSpPr>
          <p:spPr bwMode="auto">
            <a:xfrm flipH="1" flipV="1">
              <a:off x="2039" y="1732"/>
              <a:ext cx="912" cy="1734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4" name="Line 20"/>
            <p:cNvSpPr>
              <a:spLocks noChangeShapeType="1"/>
            </p:cNvSpPr>
            <p:nvPr/>
          </p:nvSpPr>
          <p:spPr bwMode="auto">
            <a:xfrm rot="600000" flipH="1" flipV="1">
              <a:off x="2419" y="3234"/>
              <a:ext cx="96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89" name="Line 25"/>
            <p:cNvSpPr>
              <a:spLocks noChangeShapeType="1"/>
            </p:cNvSpPr>
            <p:nvPr/>
          </p:nvSpPr>
          <p:spPr bwMode="auto">
            <a:xfrm rot="143156" flipH="1" flipV="1">
              <a:off x="2515" y="241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90" name="Arc 26"/>
            <p:cNvSpPr>
              <a:spLocks/>
            </p:cNvSpPr>
            <p:nvPr/>
          </p:nvSpPr>
          <p:spPr bwMode="auto">
            <a:xfrm flipH="1" flipV="1">
              <a:off x="2035" y="1659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91" name="Rectangle 27"/>
            <p:cNvSpPr>
              <a:spLocks noChangeArrowheads="1"/>
            </p:cNvSpPr>
            <p:nvPr/>
          </p:nvSpPr>
          <p:spPr bwMode="auto">
            <a:xfrm>
              <a:off x="1954" y="2500"/>
              <a:ext cx="144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676892" name="Rectangle 28"/>
            <p:cNvSpPr>
              <a:spLocks noChangeArrowheads="1"/>
            </p:cNvSpPr>
            <p:nvPr/>
          </p:nvSpPr>
          <p:spPr bwMode="auto">
            <a:xfrm>
              <a:off x="2844" y="2756"/>
              <a:ext cx="257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D</a:t>
              </a:r>
            </a:p>
          </p:txBody>
        </p:sp>
        <p:sp>
          <p:nvSpPr>
            <p:cNvPr id="676880" name="Line 16"/>
            <p:cNvSpPr>
              <a:spLocks noChangeShapeType="1"/>
            </p:cNvSpPr>
            <p:nvPr/>
          </p:nvSpPr>
          <p:spPr bwMode="auto">
            <a:xfrm rot="15600000" flipV="1">
              <a:off x="2176" y="2980"/>
              <a:ext cx="106" cy="1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AE68-5886-433F-83BC-6278C524862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补充：设有</a:t>
            </a:r>
            <a:r>
              <a:rPr lang="en-US" altLang="zh-CN" sz="2000" dirty="0"/>
              <a:t>1</a:t>
            </a:r>
            <a:r>
              <a:rPr lang="zh-CN" altLang="en-US" sz="2000" dirty="0"/>
              <a:t>摩尔单原子分子理想气体，进行一热力学循环过程，过程曲线的</a:t>
            </a:r>
            <a:r>
              <a:rPr lang="en-US" altLang="zh-CN" sz="2000" dirty="0"/>
              <a:t>V-T</a:t>
            </a:r>
            <a:r>
              <a:rPr lang="zh-CN" altLang="en-US" sz="2000" dirty="0"/>
              <a:t>图如图所示，其中 </a:t>
            </a:r>
            <a:r>
              <a:rPr lang="en-US" altLang="zh-CN" sz="2000" dirty="0" err="1"/>
              <a:t>V</a:t>
            </a:r>
            <a:r>
              <a:rPr lang="en-US" altLang="zh-CN" sz="2000" i="1" baseline="-25000" dirty="0" err="1"/>
              <a:t>c</a:t>
            </a:r>
            <a:r>
              <a:rPr lang="en-US" altLang="zh-CN" sz="2000" dirty="0"/>
              <a:t>=2V</a:t>
            </a:r>
            <a:r>
              <a:rPr lang="en-US" altLang="zh-CN" sz="2000" i="1" baseline="-25000" dirty="0"/>
              <a:t>a</a:t>
            </a:r>
            <a:r>
              <a:rPr lang="zh-CN" altLang="en-US" sz="20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）绘出此循环的</a:t>
            </a:r>
            <a:r>
              <a:rPr lang="en-US" altLang="zh-CN" sz="2000" dirty="0"/>
              <a:t>P-V</a:t>
            </a:r>
            <a:r>
              <a:rPr lang="zh-CN" altLang="en-US" sz="2000" dirty="0"/>
              <a:t>图；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）分别求出</a:t>
            </a:r>
            <a:r>
              <a:rPr lang="en-US" altLang="zh-CN" sz="2000" i="1" dirty="0" err="1"/>
              <a:t>a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/>
              <a:t>b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b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>
                <a:sym typeface="Wingdings" pitchFamily="2" charset="2"/>
              </a:rPr>
              <a:t>c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c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>
                <a:sym typeface="Wingdings" pitchFamily="2" charset="2"/>
              </a:rPr>
              <a:t>a</a:t>
            </a:r>
            <a:r>
              <a:rPr lang="zh-CN" altLang="en-US" sz="2000" dirty="0"/>
              <a:t>各阶段系统与外界交换的热量；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）求该循环的效率。</a:t>
            </a:r>
          </a:p>
        </p:txBody>
      </p:sp>
      <p:grpSp>
        <p:nvGrpSpPr>
          <p:cNvPr id="677914" name="Group 26"/>
          <p:cNvGrpSpPr>
            <a:grpSpLocks noChangeAspect="1"/>
          </p:cNvGrpSpPr>
          <p:nvPr/>
        </p:nvGrpSpPr>
        <p:grpSpPr bwMode="auto">
          <a:xfrm>
            <a:off x="304800" y="3048000"/>
            <a:ext cx="4430713" cy="3363912"/>
            <a:chOff x="3672" y="1086"/>
            <a:chExt cx="3492" cy="2652"/>
          </a:xfrm>
        </p:grpSpPr>
        <p:sp>
          <p:nvSpPr>
            <p:cNvPr id="677915" name="AutoShape 27"/>
            <p:cNvSpPr>
              <a:spLocks noChangeAspect="1" noChangeArrowheads="1"/>
            </p:cNvSpPr>
            <p:nvPr/>
          </p:nvSpPr>
          <p:spPr bwMode="auto">
            <a:xfrm>
              <a:off x="3672" y="1086"/>
              <a:ext cx="3492" cy="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6" name="Line 28"/>
            <p:cNvSpPr>
              <a:spLocks noChangeShapeType="1"/>
            </p:cNvSpPr>
            <p:nvPr/>
          </p:nvSpPr>
          <p:spPr bwMode="auto">
            <a:xfrm>
              <a:off x="4212" y="3114"/>
              <a:ext cx="23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7" name="Line 29"/>
            <p:cNvSpPr>
              <a:spLocks noChangeShapeType="1"/>
            </p:cNvSpPr>
            <p:nvPr/>
          </p:nvSpPr>
          <p:spPr bwMode="auto">
            <a:xfrm flipV="1">
              <a:off x="4572" y="1554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8" name="Line 30"/>
            <p:cNvSpPr>
              <a:spLocks noChangeShapeType="1"/>
            </p:cNvSpPr>
            <p:nvPr/>
          </p:nvSpPr>
          <p:spPr bwMode="auto">
            <a:xfrm flipV="1">
              <a:off x="4572" y="2490"/>
              <a:ext cx="72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9" name="Line 31"/>
            <p:cNvSpPr>
              <a:spLocks noChangeShapeType="1"/>
            </p:cNvSpPr>
            <p:nvPr/>
          </p:nvSpPr>
          <p:spPr bwMode="auto">
            <a:xfrm flipV="1">
              <a:off x="5293" y="1866"/>
              <a:ext cx="719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0" name="Line 32"/>
            <p:cNvSpPr>
              <a:spLocks noChangeShapeType="1"/>
            </p:cNvSpPr>
            <p:nvPr/>
          </p:nvSpPr>
          <p:spPr bwMode="auto">
            <a:xfrm flipH="1">
              <a:off x="5293" y="1866"/>
              <a:ext cx="7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1" name="Line 33"/>
            <p:cNvSpPr>
              <a:spLocks noChangeShapeType="1"/>
            </p:cNvSpPr>
            <p:nvPr/>
          </p:nvSpPr>
          <p:spPr bwMode="auto">
            <a:xfrm>
              <a:off x="5293" y="186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2" name="Line 34"/>
            <p:cNvSpPr>
              <a:spLocks noChangeShapeType="1"/>
            </p:cNvSpPr>
            <p:nvPr/>
          </p:nvSpPr>
          <p:spPr bwMode="auto">
            <a:xfrm flipH="1">
              <a:off x="4572" y="2490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3" name="Line 35"/>
            <p:cNvSpPr>
              <a:spLocks noChangeShapeType="1"/>
            </p:cNvSpPr>
            <p:nvPr/>
          </p:nvSpPr>
          <p:spPr bwMode="auto">
            <a:xfrm flipH="1">
              <a:off x="4572" y="1866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4" name="Line 36"/>
            <p:cNvSpPr>
              <a:spLocks noChangeShapeType="1"/>
            </p:cNvSpPr>
            <p:nvPr/>
          </p:nvSpPr>
          <p:spPr bwMode="auto">
            <a:xfrm>
              <a:off x="5293" y="249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5" name="Text Box 37"/>
            <p:cNvSpPr txBox="1">
              <a:spLocks noChangeArrowheads="1"/>
            </p:cNvSpPr>
            <p:nvPr/>
          </p:nvSpPr>
          <p:spPr bwMode="auto">
            <a:xfrm>
              <a:off x="4077" y="1455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/>
                <a:t>V</a:t>
              </a:r>
              <a:r>
                <a:rPr lang="en-US" altLang="zh-CN" sz="2400" baseline="-25000"/>
                <a:t>c</a:t>
              </a:r>
              <a:endParaRPr lang="en-US" altLang="zh-CN" sz="2400"/>
            </a:p>
          </p:txBody>
        </p:sp>
        <p:sp>
          <p:nvSpPr>
            <p:cNvPr id="677926" name="Text Box 38"/>
            <p:cNvSpPr txBox="1">
              <a:spLocks noChangeArrowheads="1"/>
            </p:cNvSpPr>
            <p:nvPr/>
          </p:nvSpPr>
          <p:spPr bwMode="auto">
            <a:xfrm>
              <a:off x="4092" y="2052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400"/>
            </a:p>
            <a:p>
              <a:pPr algn="just"/>
              <a:r>
                <a:rPr lang="en-US" altLang="zh-CN" sz="2400"/>
                <a:t>V</a:t>
              </a:r>
              <a:r>
                <a:rPr lang="en-US" altLang="zh-CN" sz="2400" baseline="-25000"/>
                <a:t>a</a:t>
              </a:r>
              <a:endParaRPr lang="en-US" altLang="zh-CN" sz="2400"/>
            </a:p>
          </p:txBody>
        </p:sp>
        <p:sp>
          <p:nvSpPr>
            <p:cNvPr id="677927" name="Line 39"/>
            <p:cNvSpPr>
              <a:spLocks noChangeShapeType="1"/>
            </p:cNvSpPr>
            <p:nvPr/>
          </p:nvSpPr>
          <p:spPr bwMode="auto">
            <a:xfrm>
              <a:off x="5292" y="202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8" name="Line 40"/>
            <p:cNvSpPr>
              <a:spLocks noChangeShapeType="1"/>
            </p:cNvSpPr>
            <p:nvPr/>
          </p:nvSpPr>
          <p:spPr bwMode="auto">
            <a:xfrm flipV="1">
              <a:off x="5517" y="2133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9" name="Line 41"/>
            <p:cNvSpPr>
              <a:spLocks noChangeShapeType="1"/>
            </p:cNvSpPr>
            <p:nvPr/>
          </p:nvSpPr>
          <p:spPr bwMode="auto">
            <a:xfrm flipH="1">
              <a:off x="5472" y="186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0" name="Text Box 42"/>
            <p:cNvSpPr txBox="1">
              <a:spLocks noChangeArrowheads="1"/>
            </p:cNvSpPr>
            <p:nvPr/>
          </p:nvSpPr>
          <p:spPr bwMode="auto">
            <a:xfrm>
              <a:off x="5067" y="1509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  c</a:t>
              </a:r>
            </a:p>
          </p:txBody>
        </p:sp>
        <p:sp>
          <p:nvSpPr>
            <p:cNvPr id="677931" name="Text Box 43"/>
            <p:cNvSpPr txBox="1">
              <a:spLocks noChangeArrowheads="1"/>
            </p:cNvSpPr>
            <p:nvPr/>
          </p:nvSpPr>
          <p:spPr bwMode="auto">
            <a:xfrm>
              <a:off x="5967" y="1440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2000" i="1"/>
            </a:p>
            <a:p>
              <a:pPr algn="just"/>
              <a:r>
                <a:rPr lang="en-US" altLang="zh-CN" sz="2000" i="1"/>
                <a:t>b</a:t>
              </a:r>
            </a:p>
          </p:txBody>
        </p:sp>
        <p:sp>
          <p:nvSpPr>
            <p:cNvPr id="677932" name="Text Box 44"/>
            <p:cNvSpPr txBox="1">
              <a:spLocks noChangeArrowheads="1"/>
            </p:cNvSpPr>
            <p:nvPr/>
          </p:nvSpPr>
          <p:spPr bwMode="auto">
            <a:xfrm>
              <a:off x="5202" y="2199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2000" i="1"/>
            </a:p>
            <a:p>
              <a:pPr algn="just"/>
              <a:r>
                <a:rPr lang="en-US" altLang="zh-CN" sz="2000" i="1"/>
                <a:t> a</a:t>
              </a:r>
            </a:p>
          </p:txBody>
        </p:sp>
        <p:sp>
          <p:nvSpPr>
            <p:cNvPr id="677933" name="Text Box 45"/>
            <p:cNvSpPr txBox="1">
              <a:spLocks noChangeArrowheads="1"/>
            </p:cNvSpPr>
            <p:nvPr/>
          </p:nvSpPr>
          <p:spPr bwMode="auto">
            <a:xfrm>
              <a:off x="4437" y="2913"/>
              <a:ext cx="252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400"/>
            </a:p>
            <a:p>
              <a:pPr algn="just"/>
              <a:r>
                <a:rPr lang="en-US" altLang="zh-CN" sz="2400"/>
                <a:t>  O        T</a:t>
              </a:r>
              <a:r>
                <a:rPr lang="en-US" altLang="zh-CN" sz="2400" i="1" baseline="-25000"/>
                <a:t>a</a:t>
              </a:r>
              <a:r>
                <a:rPr lang="en-US" altLang="zh-CN" sz="2400"/>
                <a:t>             T</a:t>
              </a:r>
            </a:p>
          </p:txBody>
        </p:sp>
        <p:sp>
          <p:nvSpPr>
            <p:cNvPr id="677934" name="Text Box 46"/>
            <p:cNvSpPr txBox="1">
              <a:spLocks noChangeArrowheads="1"/>
            </p:cNvSpPr>
            <p:nvPr/>
          </p:nvSpPr>
          <p:spPr bwMode="auto">
            <a:xfrm>
              <a:off x="4509" y="1215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/>
                <a:t>V</a:t>
              </a:r>
            </a:p>
          </p:txBody>
        </p:sp>
      </p:grpSp>
      <p:grpSp>
        <p:nvGrpSpPr>
          <p:cNvPr id="677935" name="xjh2011/6/414:14:49"/>
          <p:cNvGrpSpPr>
            <a:grpSpLocks noChangeAspect="1"/>
          </p:cNvGrpSpPr>
          <p:nvPr/>
        </p:nvGrpSpPr>
        <p:grpSpPr bwMode="auto">
          <a:xfrm>
            <a:off x="5257800" y="3200400"/>
            <a:ext cx="3138488" cy="2895968"/>
            <a:chOff x="2742" y="3627"/>
            <a:chExt cx="2472" cy="2278"/>
          </a:xfrm>
        </p:grpSpPr>
        <p:sp>
          <p:nvSpPr>
            <p:cNvPr id="677936" name="Line 48"/>
            <p:cNvSpPr>
              <a:spLocks noChangeAspect="1" noChangeShapeType="1"/>
            </p:cNvSpPr>
            <p:nvPr/>
          </p:nvSpPr>
          <p:spPr bwMode="auto">
            <a:xfrm flipH="1">
              <a:off x="2968" y="3738"/>
              <a:ext cx="10" cy="1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7" name="Line 49"/>
            <p:cNvSpPr>
              <a:spLocks noChangeAspect="1" noChangeShapeType="1"/>
            </p:cNvSpPr>
            <p:nvPr/>
          </p:nvSpPr>
          <p:spPr bwMode="auto">
            <a:xfrm flipV="1">
              <a:off x="2980" y="5622"/>
              <a:ext cx="199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8" name="Text Box 50"/>
            <p:cNvSpPr txBox="1">
              <a:spLocks noChangeAspect="1" noChangeArrowheads="1"/>
            </p:cNvSpPr>
            <p:nvPr/>
          </p:nvSpPr>
          <p:spPr bwMode="auto">
            <a:xfrm>
              <a:off x="2742" y="3627"/>
              <a:ext cx="27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 i="1"/>
                <a:t>p</a:t>
              </a:r>
              <a:endParaRPr lang="en-US" altLang="zh-CN" sz="2000"/>
            </a:p>
          </p:txBody>
        </p:sp>
        <p:sp>
          <p:nvSpPr>
            <p:cNvPr id="677939" name="Text Box 51"/>
            <p:cNvSpPr txBox="1">
              <a:spLocks noChangeAspect="1" noChangeArrowheads="1"/>
            </p:cNvSpPr>
            <p:nvPr/>
          </p:nvSpPr>
          <p:spPr bwMode="auto">
            <a:xfrm>
              <a:off x="2752" y="5436"/>
              <a:ext cx="280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/>
                <a:t>o</a:t>
              </a:r>
              <a:endParaRPr lang="en-US" altLang="zh-CN" sz="2000"/>
            </a:p>
          </p:txBody>
        </p:sp>
        <p:sp>
          <p:nvSpPr>
            <p:cNvPr id="677940" name="Line 52"/>
            <p:cNvSpPr>
              <a:spLocks noChangeAspect="1" noChangeShapeType="1"/>
            </p:cNvSpPr>
            <p:nvPr/>
          </p:nvSpPr>
          <p:spPr bwMode="auto">
            <a:xfrm flipV="1">
              <a:off x="3726" y="4014"/>
              <a:ext cx="82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1" name="Line 53"/>
            <p:cNvSpPr>
              <a:spLocks noChangeAspect="1" noChangeShapeType="1"/>
            </p:cNvSpPr>
            <p:nvPr/>
          </p:nvSpPr>
          <p:spPr bwMode="auto">
            <a:xfrm>
              <a:off x="3724" y="4050"/>
              <a:ext cx="15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2" name="Line 54"/>
            <p:cNvSpPr>
              <a:spLocks noChangeAspect="1" noChangeShapeType="1"/>
            </p:cNvSpPr>
            <p:nvPr/>
          </p:nvSpPr>
          <p:spPr bwMode="auto">
            <a:xfrm>
              <a:off x="4554" y="4602"/>
              <a:ext cx="1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3" name="Line 55"/>
            <p:cNvSpPr>
              <a:spLocks noChangeAspect="1" noChangeShapeType="1"/>
            </p:cNvSpPr>
            <p:nvPr/>
          </p:nvSpPr>
          <p:spPr bwMode="auto">
            <a:xfrm flipV="1">
              <a:off x="4554" y="3993"/>
              <a:ext cx="1" cy="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4" name="Freeform 56"/>
            <p:cNvSpPr>
              <a:spLocks noChangeAspect="1"/>
            </p:cNvSpPr>
            <p:nvPr/>
          </p:nvSpPr>
          <p:spPr bwMode="auto">
            <a:xfrm>
              <a:off x="3750" y="4065"/>
              <a:ext cx="804" cy="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16"/>
                </a:cxn>
                <a:cxn ang="0">
                  <a:pos x="372" y="432"/>
                </a:cxn>
                <a:cxn ang="0">
                  <a:pos x="612" y="540"/>
                </a:cxn>
                <a:cxn ang="0">
                  <a:pos x="804" y="588"/>
                </a:cxn>
              </a:cxnLst>
              <a:rect l="0" t="0" r="r" b="b"/>
              <a:pathLst>
                <a:path w="804" h="588">
                  <a:moveTo>
                    <a:pt x="0" y="0"/>
                  </a:moveTo>
                  <a:cubicBezTo>
                    <a:pt x="41" y="72"/>
                    <a:pt x="82" y="144"/>
                    <a:pt x="144" y="216"/>
                  </a:cubicBezTo>
                  <a:cubicBezTo>
                    <a:pt x="206" y="288"/>
                    <a:pt x="294" y="378"/>
                    <a:pt x="372" y="432"/>
                  </a:cubicBezTo>
                  <a:cubicBezTo>
                    <a:pt x="450" y="486"/>
                    <a:pt x="540" y="514"/>
                    <a:pt x="612" y="540"/>
                  </a:cubicBezTo>
                  <a:cubicBezTo>
                    <a:pt x="684" y="566"/>
                    <a:pt x="772" y="580"/>
                    <a:pt x="804" y="5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5" name="Line 57"/>
            <p:cNvSpPr>
              <a:spLocks noChangeAspect="1" noChangeShapeType="1"/>
            </p:cNvSpPr>
            <p:nvPr/>
          </p:nvSpPr>
          <p:spPr bwMode="auto">
            <a:xfrm>
              <a:off x="4556" y="4293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6" name="Line 58"/>
            <p:cNvSpPr>
              <a:spLocks noChangeAspect="1" noChangeShapeType="1"/>
            </p:cNvSpPr>
            <p:nvPr/>
          </p:nvSpPr>
          <p:spPr bwMode="auto">
            <a:xfrm>
              <a:off x="4122" y="4029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7" name="Line 59"/>
            <p:cNvSpPr>
              <a:spLocks noChangeAspect="1" noChangeShapeType="1"/>
            </p:cNvSpPr>
            <p:nvPr/>
          </p:nvSpPr>
          <p:spPr bwMode="auto">
            <a:xfrm flipH="1" flipV="1">
              <a:off x="3976" y="4353"/>
              <a:ext cx="36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8" name="Text Box 60"/>
            <p:cNvSpPr txBox="1">
              <a:spLocks noChangeAspect="1" noChangeArrowheads="1"/>
            </p:cNvSpPr>
            <p:nvPr/>
          </p:nvSpPr>
          <p:spPr bwMode="auto">
            <a:xfrm>
              <a:off x="4612" y="3828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b</a:t>
              </a:r>
            </a:p>
          </p:txBody>
        </p:sp>
        <p:sp>
          <p:nvSpPr>
            <p:cNvPr id="677949" name="Text Box 61"/>
            <p:cNvSpPr txBox="1">
              <a:spLocks noChangeAspect="1" noChangeArrowheads="1"/>
            </p:cNvSpPr>
            <p:nvPr/>
          </p:nvSpPr>
          <p:spPr bwMode="auto">
            <a:xfrm>
              <a:off x="4638" y="4488"/>
              <a:ext cx="279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c</a:t>
              </a:r>
            </a:p>
          </p:txBody>
        </p:sp>
        <p:sp>
          <p:nvSpPr>
            <p:cNvPr id="677950" name="Text Box 62"/>
            <p:cNvSpPr txBox="1">
              <a:spLocks noChangeAspect="1" noChangeArrowheads="1"/>
            </p:cNvSpPr>
            <p:nvPr/>
          </p:nvSpPr>
          <p:spPr bwMode="auto">
            <a:xfrm>
              <a:off x="5006" y="5409"/>
              <a:ext cx="2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/>
                <a:t>V</a:t>
              </a:r>
              <a:endParaRPr lang="en-US" altLang="zh-CN" sz="2000"/>
            </a:p>
          </p:txBody>
        </p:sp>
        <p:sp>
          <p:nvSpPr>
            <p:cNvPr id="677951" name="Text Box 63"/>
            <p:cNvSpPr txBox="1">
              <a:spLocks noChangeAspect="1" noChangeArrowheads="1"/>
            </p:cNvSpPr>
            <p:nvPr/>
          </p:nvSpPr>
          <p:spPr bwMode="auto">
            <a:xfrm>
              <a:off x="4446" y="5629"/>
              <a:ext cx="28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 err="1"/>
                <a:t>V</a:t>
              </a:r>
              <a:r>
                <a:rPr lang="en-US" altLang="zh-CN" sz="2000" baseline="-25000" dirty="0" err="1"/>
                <a:t>c</a:t>
              </a:r>
              <a:endParaRPr lang="en-US" altLang="zh-CN" sz="2000" dirty="0"/>
            </a:p>
          </p:txBody>
        </p:sp>
        <p:sp>
          <p:nvSpPr>
            <p:cNvPr id="677952" name="Text Box 64"/>
            <p:cNvSpPr txBox="1">
              <a:spLocks noChangeAspect="1" noChangeArrowheads="1"/>
            </p:cNvSpPr>
            <p:nvPr/>
          </p:nvSpPr>
          <p:spPr bwMode="auto">
            <a:xfrm>
              <a:off x="3604" y="5628"/>
              <a:ext cx="27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 err="1"/>
                <a:t>V</a:t>
              </a:r>
              <a:r>
                <a:rPr lang="en-US" altLang="zh-CN" sz="2000" baseline="-25000" dirty="0" err="1"/>
                <a:t>a</a:t>
              </a:r>
              <a:endParaRPr lang="en-US" altLang="zh-CN" sz="2000" dirty="0"/>
            </a:p>
          </p:txBody>
        </p:sp>
        <p:sp>
          <p:nvSpPr>
            <p:cNvPr id="677953" name="Text Box 65"/>
            <p:cNvSpPr txBox="1">
              <a:spLocks noChangeAspect="1" noChangeArrowheads="1"/>
            </p:cNvSpPr>
            <p:nvPr/>
          </p:nvSpPr>
          <p:spPr bwMode="auto">
            <a:xfrm>
              <a:off x="3556" y="3816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F3C7-F993-4DB4-87A2-54C0EE30A36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457200" y="1736725"/>
            <a:ext cx="73152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是否满足热力学第一定律的过程就一定会发生？</a:t>
            </a:r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62976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热力学过程必须满足热力学第一定律。</a:t>
            </a:r>
          </a:p>
        </p:txBody>
      </p:sp>
      <p:grpSp>
        <p:nvGrpSpPr>
          <p:cNvPr id="590917" name="Group 69"/>
          <p:cNvGrpSpPr>
            <a:grpSpLocks/>
          </p:cNvGrpSpPr>
          <p:nvPr/>
        </p:nvGrpSpPr>
        <p:grpSpPr bwMode="auto">
          <a:xfrm>
            <a:off x="1403350" y="2851150"/>
            <a:ext cx="2386013" cy="2746375"/>
            <a:chOff x="884" y="1796"/>
            <a:chExt cx="1503" cy="1730"/>
          </a:xfrm>
        </p:grpSpPr>
        <p:sp>
          <p:nvSpPr>
            <p:cNvPr id="590918" name="AutoShape 70" descr="球体"/>
            <p:cNvSpPr>
              <a:spLocks noChangeArrowheads="1"/>
            </p:cNvSpPr>
            <p:nvPr/>
          </p:nvSpPr>
          <p:spPr bwMode="auto">
            <a:xfrm rot="5400000" flipV="1">
              <a:off x="1224" y="2228"/>
              <a:ext cx="635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rgbClr val="FBFAE2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19" name="Rectangle 71"/>
            <p:cNvSpPr>
              <a:spLocks noChangeArrowheads="1"/>
            </p:cNvSpPr>
            <p:nvPr/>
          </p:nvSpPr>
          <p:spPr bwMode="auto">
            <a:xfrm>
              <a:off x="884" y="1796"/>
              <a:ext cx="1313" cy="41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BFAE2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0920" name="AutoShape 72" descr="球体"/>
            <p:cNvSpPr>
              <a:spLocks noChangeArrowheads="1"/>
            </p:cNvSpPr>
            <p:nvPr/>
          </p:nvSpPr>
          <p:spPr bwMode="auto">
            <a:xfrm>
              <a:off x="1746" y="2865"/>
              <a:ext cx="641" cy="33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8080"/>
              </a:fgClr>
              <a:bgClr>
                <a:srgbClr val="FBFAE2"/>
              </a:bgClr>
            </a:patt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21" name="Rectangle 73"/>
            <p:cNvSpPr>
              <a:spLocks noChangeArrowheads="1"/>
            </p:cNvSpPr>
            <p:nvPr/>
          </p:nvSpPr>
          <p:spPr bwMode="auto">
            <a:xfrm>
              <a:off x="1775" y="319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008080"/>
                  </a:solidFill>
                </a:rPr>
                <a:t>W=Q</a:t>
              </a:r>
              <a:endParaRPr kumimoji="1" lang="en-US" altLang="zh-CN" sz="2800" b="1" baseline="-25000">
                <a:solidFill>
                  <a:srgbClr val="008080"/>
                </a:solidFill>
              </a:endParaRPr>
            </a:p>
          </p:txBody>
        </p:sp>
        <p:sp>
          <p:nvSpPr>
            <p:cNvPr id="590922" name="Rectangle 74"/>
            <p:cNvSpPr>
              <a:spLocks noChangeArrowheads="1"/>
            </p:cNvSpPr>
            <p:nvPr/>
          </p:nvSpPr>
          <p:spPr bwMode="auto">
            <a:xfrm>
              <a:off x="1655" y="225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590923" name="Oval 75"/>
            <p:cNvSpPr>
              <a:spLocks noChangeArrowheads="1"/>
            </p:cNvSpPr>
            <p:nvPr/>
          </p:nvSpPr>
          <p:spPr bwMode="auto">
            <a:xfrm>
              <a:off x="1202" y="2714"/>
              <a:ext cx="656" cy="625"/>
            </a:xfrm>
            <a:prstGeom prst="ellipse">
              <a:avLst/>
            </a:prstGeom>
            <a:solidFill>
              <a:srgbClr val="FBFAE2"/>
            </a:solidFill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</p:grpSp>
      <p:grpSp>
        <p:nvGrpSpPr>
          <p:cNvPr id="590924" name="Group 76"/>
          <p:cNvGrpSpPr>
            <a:grpSpLocks/>
          </p:cNvGrpSpPr>
          <p:nvPr/>
        </p:nvGrpSpPr>
        <p:grpSpPr bwMode="auto">
          <a:xfrm>
            <a:off x="5219700" y="2400300"/>
            <a:ext cx="2089150" cy="3405188"/>
            <a:chOff x="3288" y="1512"/>
            <a:chExt cx="1316" cy="2145"/>
          </a:xfrm>
        </p:grpSpPr>
        <p:sp>
          <p:nvSpPr>
            <p:cNvPr id="590925" name="AutoShape 77" descr="球体"/>
            <p:cNvSpPr>
              <a:spLocks noChangeArrowheads="1"/>
            </p:cNvSpPr>
            <p:nvPr/>
          </p:nvSpPr>
          <p:spPr bwMode="auto">
            <a:xfrm rot="-5400000">
              <a:off x="3693" y="2007"/>
              <a:ext cx="439" cy="2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FF5050"/>
              </a:fgClr>
              <a:bgClr>
                <a:srgbClr val="FBFAE2"/>
              </a:bgClr>
            </a:patt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26" name="Rectangle 78"/>
            <p:cNvSpPr>
              <a:spLocks noChangeArrowheads="1"/>
            </p:cNvSpPr>
            <p:nvPr/>
          </p:nvSpPr>
          <p:spPr bwMode="auto">
            <a:xfrm>
              <a:off x="4036" y="2776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0000FF"/>
                  </a:solidFill>
                </a:rPr>
                <a:t>Q</a:t>
              </a:r>
              <a:endParaRPr kumimoji="1"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590927" name="Rectangle 79"/>
            <p:cNvSpPr>
              <a:spLocks noChangeArrowheads="1"/>
            </p:cNvSpPr>
            <p:nvPr/>
          </p:nvSpPr>
          <p:spPr bwMode="auto">
            <a:xfrm>
              <a:off x="3288" y="1512"/>
              <a:ext cx="1218" cy="42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BFAE2"/>
                </a:gs>
              </a:gsLst>
              <a:lin ang="5400000" scaled="1"/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990033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990033"/>
                  </a:solidFill>
                </a:rPr>
                <a:t>1</a:t>
              </a:r>
            </a:p>
          </p:txBody>
        </p:sp>
        <p:sp>
          <p:nvSpPr>
            <p:cNvPr id="590928" name="Oval 80"/>
            <p:cNvSpPr>
              <a:spLocks noChangeArrowheads="1"/>
            </p:cNvSpPr>
            <p:nvPr/>
          </p:nvSpPr>
          <p:spPr bwMode="auto">
            <a:xfrm>
              <a:off x="3637" y="2290"/>
              <a:ext cx="585" cy="550"/>
            </a:xfrm>
            <a:prstGeom prst="ellipse">
              <a:avLst/>
            </a:prstGeom>
            <a:solidFill>
              <a:srgbClr val="FBFAE2"/>
            </a:solidFill>
            <a:ln w="28575" algn="ctr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600" b="1" i="1">
                  <a:solidFill>
                    <a:srgbClr val="993366"/>
                  </a:solidFill>
                </a:rPr>
                <a:t>E</a:t>
              </a:r>
            </a:p>
          </p:txBody>
        </p:sp>
        <p:sp>
          <p:nvSpPr>
            <p:cNvPr id="590929" name="AutoShape 81" descr="球体"/>
            <p:cNvSpPr>
              <a:spLocks noChangeArrowheads="1"/>
            </p:cNvSpPr>
            <p:nvPr/>
          </p:nvSpPr>
          <p:spPr bwMode="auto">
            <a:xfrm rot="-5400000">
              <a:off x="3713" y="2929"/>
              <a:ext cx="439" cy="2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pattFill prst="sphere">
              <a:fgClr>
                <a:srgbClr val="0066FF"/>
              </a:fgClr>
              <a:bgClr>
                <a:srgbClr val="FBFAE2"/>
              </a:bgClr>
            </a:patt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930" name="Rectangle 82"/>
            <p:cNvSpPr>
              <a:spLocks noChangeArrowheads="1"/>
            </p:cNvSpPr>
            <p:nvPr/>
          </p:nvSpPr>
          <p:spPr bwMode="auto">
            <a:xfrm>
              <a:off x="3337" y="3236"/>
              <a:ext cx="1267" cy="421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FBFAE2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3200" b="1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800" b="1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590931" name="Rectangle 83"/>
            <p:cNvSpPr>
              <a:spLocks noChangeArrowheads="1"/>
            </p:cNvSpPr>
            <p:nvPr/>
          </p:nvSpPr>
          <p:spPr bwMode="auto">
            <a:xfrm>
              <a:off x="4026" y="1949"/>
              <a:ext cx="3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0000"/>
                  </a:solidFill>
                </a:rPr>
                <a:t>Q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90932" name="Group 84"/>
          <p:cNvGrpSpPr>
            <a:grpSpLocks/>
          </p:cNvGrpSpPr>
          <p:nvPr/>
        </p:nvGrpSpPr>
        <p:grpSpPr bwMode="auto">
          <a:xfrm>
            <a:off x="1331913" y="2781300"/>
            <a:ext cx="2303462" cy="3024188"/>
            <a:chOff x="839" y="1752"/>
            <a:chExt cx="1451" cy="1905"/>
          </a:xfrm>
        </p:grpSpPr>
        <p:sp>
          <p:nvSpPr>
            <p:cNvPr id="590933" name="Line 85"/>
            <p:cNvSpPr>
              <a:spLocks noChangeShapeType="1"/>
            </p:cNvSpPr>
            <p:nvPr/>
          </p:nvSpPr>
          <p:spPr bwMode="auto">
            <a:xfrm flipH="1">
              <a:off x="839" y="1752"/>
              <a:ext cx="1451" cy="18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934" name="Line 86"/>
            <p:cNvSpPr>
              <a:spLocks noChangeShapeType="1"/>
            </p:cNvSpPr>
            <p:nvPr/>
          </p:nvSpPr>
          <p:spPr bwMode="auto">
            <a:xfrm>
              <a:off x="930" y="1752"/>
              <a:ext cx="1315" cy="19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0935" name="Group 87"/>
          <p:cNvGrpSpPr>
            <a:grpSpLocks/>
          </p:cNvGrpSpPr>
          <p:nvPr/>
        </p:nvGrpSpPr>
        <p:grpSpPr bwMode="auto">
          <a:xfrm>
            <a:off x="5148263" y="2636838"/>
            <a:ext cx="2303462" cy="3024187"/>
            <a:chOff x="839" y="1752"/>
            <a:chExt cx="1451" cy="1905"/>
          </a:xfrm>
        </p:grpSpPr>
        <p:sp>
          <p:nvSpPr>
            <p:cNvPr id="590936" name="Line 88"/>
            <p:cNvSpPr>
              <a:spLocks noChangeShapeType="1"/>
            </p:cNvSpPr>
            <p:nvPr/>
          </p:nvSpPr>
          <p:spPr bwMode="auto">
            <a:xfrm flipH="1">
              <a:off x="839" y="1752"/>
              <a:ext cx="1451" cy="18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937" name="Line 89"/>
            <p:cNvSpPr>
              <a:spLocks noChangeShapeType="1"/>
            </p:cNvSpPr>
            <p:nvPr/>
          </p:nvSpPr>
          <p:spPr bwMode="auto">
            <a:xfrm>
              <a:off x="930" y="1752"/>
              <a:ext cx="1315" cy="19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59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9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9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59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utoUpdateAnimBg="0"/>
      <p:bldP spid="5908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E734-AAF8-4F28-8F1A-D4AC6B68A60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热力学过程的方向性 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533400" y="1676400"/>
            <a:ext cx="82946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/>
              <a:t> </a:t>
            </a:r>
            <a:r>
              <a:rPr kumimoji="1" lang="zh-CN" altLang="en-US" sz="2400"/>
              <a:t>设在某一过程中，系统从物态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变化到物态</a:t>
            </a:r>
            <a:r>
              <a:rPr kumimoji="1" lang="en-US" altLang="zh-CN" sz="2400" i="1"/>
              <a:t>B</a:t>
            </a:r>
            <a:r>
              <a:rPr kumimoji="1" lang="zh-CN" altLang="en-US" sz="2400"/>
              <a:t>。如果能使系统进行逆向变化，从物态</a:t>
            </a:r>
            <a:r>
              <a:rPr kumimoji="1" lang="en-US" altLang="zh-CN" sz="2400"/>
              <a:t>B</a:t>
            </a:r>
            <a:r>
              <a:rPr kumimoji="1" lang="zh-CN" altLang="en-US" sz="2400"/>
              <a:t>恢复到初态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，而且在恢复到初态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时，周围的一切也都</a:t>
            </a:r>
            <a:r>
              <a:rPr kumimoji="1" lang="zh-CN" altLang="en-US" sz="2400">
                <a:solidFill>
                  <a:srgbClr val="0000CC"/>
                </a:solidFill>
              </a:rPr>
              <a:t>恢复原状</a:t>
            </a:r>
            <a:r>
              <a:rPr kumimoji="1" lang="zh-CN" altLang="en-US" sz="2400"/>
              <a:t>，则该过程称为</a:t>
            </a:r>
            <a:r>
              <a:rPr kumimoji="1" lang="zh-CN" altLang="en-US" sz="2400">
                <a:solidFill>
                  <a:srgbClr val="0000CC"/>
                </a:solidFill>
              </a:rPr>
              <a:t>可逆过程</a:t>
            </a:r>
            <a:r>
              <a:rPr kumimoji="1" lang="zh-CN" altLang="en-US" sz="2400"/>
              <a:t>。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533400" y="3200400"/>
            <a:ext cx="7848600" cy="89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/>
              <a:t> </a:t>
            </a:r>
            <a:r>
              <a:rPr kumimoji="1" lang="zh-CN" altLang="en-US" sz="2400"/>
              <a:t>如果系统不能回复到原物态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，或者虽能回复到初态</a:t>
            </a:r>
            <a:r>
              <a:rPr kumimoji="1" lang="en-US" altLang="zh-CN" sz="2400"/>
              <a:t>A</a:t>
            </a:r>
            <a:r>
              <a:rPr kumimoji="1" lang="zh-CN" altLang="en-US" sz="2400"/>
              <a:t>，但周围一切</a:t>
            </a:r>
            <a:r>
              <a:rPr kumimoji="1" lang="zh-CN" altLang="en-US" sz="2400">
                <a:solidFill>
                  <a:srgbClr val="0000CC"/>
                </a:solidFill>
              </a:rPr>
              <a:t>不能恢复原状</a:t>
            </a:r>
            <a:r>
              <a:rPr kumimoji="1" lang="zh-CN" altLang="en-US" sz="2400"/>
              <a:t>，则该过程称为</a:t>
            </a:r>
            <a:r>
              <a:rPr kumimoji="1" lang="zh-CN" altLang="en-US" sz="2400">
                <a:solidFill>
                  <a:srgbClr val="0000CC"/>
                </a:solidFill>
              </a:rPr>
              <a:t>不可逆过程</a:t>
            </a:r>
            <a:r>
              <a:rPr kumimoji="1" lang="zh-CN" altLang="en-US" sz="2400"/>
              <a:t>。</a:t>
            </a: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1219200" y="4343400"/>
            <a:ext cx="6553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自然界一切与热现象有关的实际宏观过程都是</a:t>
            </a:r>
            <a:r>
              <a:rPr lang="zh-CN" altLang="en-US" sz="240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不可逆</a:t>
            </a:r>
            <a:r>
              <a:rPr lang="zh-CN" altLang="en-US" sz="240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的，所谓可逆过程只是一种理想过程。 </a:t>
            </a:r>
          </a:p>
        </p:txBody>
      </p:sp>
      <p:sp>
        <p:nvSpPr>
          <p:cNvPr id="592903" name="Rectangle 7"/>
          <p:cNvSpPr>
            <a:spLocks noChangeArrowheads="1"/>
          </p:cNvSpPr>
          <p:nvPr/>
        </p:nvSpPr>
        <p:spPr bwMode="auto">
          <a:xfrm>
            <a:off x="838200" y="5410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可逆机：能产生可逆循环过程的机器。</a:t>
            </a:r>
          </a:p>
        </p:txBody>
      </p: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838200" y="5943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/>
              <a:t>不可逆机：不能产生可逆循环过程的机器。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utoUpdateAnimBg="0"/>
      <p:bldP spid="592901" grpId="0" autoUpdateAnimBg="0"/>
      <p:bldP spid="592902" grpId="0"/>
      <p:bldP spid="592903" grpId="0" autoUpdateAnimBg="0"/>
      <p:bldP spid="5929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7EF8-8E0D-4A07-BD99-65182B53BE9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气体自由膨胀过程的不可逆性</a:t>
            </a:r>
          </a:p>
        </p:txBody>
      </p:sp>
      <p:grpSp>
        <p:nvGrpSpPr>
          <p:cNvPr id="593948" name="Group 28"/>
          <p:cNvGrpSpPr>
            <a:grpSpLocks/>
          </p:cNvGrpSpPr>
          <p:nvPr/>
        </p:nvGrpSpPr>
        <p:grpSpPr bwMode="auto">
          <a:xfrm>
            <a:off x="762000" y="4267200"/>
            <a:ext cx="3657600" cy="2057400"/>
            <a:chOff x="528" y="2544"/>
            <a:chExt cx="2304" cy="1296"/>
          </a:xfrm>
        </p:grpSpPr>
        <p:sp>
          <p:nvSpPr>
            <p:cNvPr id="593949" name="Rectangle 29" descr="轮廓式菱形"/>
            <p:cNvSpPr>
              <a:spLocks noChangeArrowheads="1"/>
            </p:cNvSpPr>
            <p:nvPr/>
          </p:nvSpPr>
          <p:spPr bwMode="auto">
            <a:xfrm>
              <a:off x="528" y="2544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0" name="Rectangle 30" descr="大纸屑"/>
            <p:cNvSpPr>
              <a:spLocks noChangeArrowheads="1"/>
            </p:cNvSpPr>
            <p:nvPr/>
          </p:nvSpPr>
          <p:spPr bwMode="auto">
            <a:xfrm>
              <a:off x="672" y="2688"/>
              <a:ext cx="1248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1" name="Rectangle 31"/>
            <p:cNvSpPr>
              <a:spLocks noChangeArrowheads="1"/>
            </p:cNvSpPr>
            <p:nvPr/>
          </p:nvSpPr>
          <p:spPr bwMode="auto">
            <a:xfrm>
              <a:off x="1920" y="2688"/>
              <a:ext cx="76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2" name="Rectangle 32"/>
            <p:cNvSpPr>
              <a:spLocks noChangeArrowheads="1"/>
            </p:cNvSpPr>
            <p:nvPr/>
          </p:nvSpPr>
          <p:spPr bwMode="auto">
            <a:xfrm>
              <a:off x="1920" y="2688"/>
              <a:ext cx="192" cy="1008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3" name="Rectangle 33"/>
            <p:cNvSpPr>
              <a:spLocks noChangeArrowheads="1"/>
            </p:cNvSpPr>
            <p:nvPr/>
          </p:nvSpPr>
          <p:spPr bwMode="auto">
            <a:xfrm>
              <a:off x="2112" y="3120"/>
              <a:ext cx="576" cy="14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4" name="Line 34"/>
            <p:cNvSpPr>
              <a:spLocks noChangeShapeType="1"/>
            </p:cNvSpPr>
            <p:nvPr/>
          </p:nvSpPr>
          <p:spPr bwMode="auto">
            <a:xfrm flipH="1">
              <a:off x="2112" y="3216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3955" name="Object 35"/>
            <p:cNvGraphicFramePr>
              <a:graphicFrameLocks noChangeAspect="1"/>
            </p:cNvGraphicFramePr>
            <p:nvPr/>
          </p:nvGraphicFramePr>
          <p:xfrm>
            <a:off x="2154" y="2886"/>
            <a:ext cx="28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190440" progId="Equation.3">
                    <p:embed/>
                  </p:oleObj>
                </mc:Choice>
                <mc:Fallback>
                  <p:oleObj name="公式" r:id="rId2" imgW="164880" imgH="190440" progId="Equation.3">
                    <p:embed/>
                    <p:pic>
                      <p:nvPicPr>
                        <p:cNvPr id="59395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886"/>
                          <a:ext cx="28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56" name="Group 36"/>
          <p:cNvGrpSpPr>
            <a:grpSpLocks/>
          </p:cNvGrpSpPr>
          <p:nvPr/>
        </p:nvGrpSpPr>
        <p:grpSpPr bwMode="auto">
          <a:xfrm>
            <a:off x="4876800" y="1905000"/>
            <a:ext cx="3657600" cy="2057400"/>
            <a:chOff x="3072" y="960"/>
            <a:chExt cx="2304" cy="1296"/>
          </a:xfrm>
        </p:grpSpPr>
        <p:sp>
          <p:nvSpPr>
            <p:cNvPr id="593957" name="Rectangle 37" descr="轮廓式菱形"/>
            <p:cNvSpPr>
              <a:spLocks noChangeArrowheads="1"/>
            </p:cNvSpPr>
            <p:nvPr/>
          </p:nvSpPr>
          <p:spPr bwMode="auto">
            <a:xfrm>
              <a:off x="3072" y="960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8" name="Rectangle 38" descr="大纸屑"/>
            <p:cNvSpPr>
              <a:spLocks noChangeArrowheads="1"/>
            </p:cNvSpPr>
            <p:nvPr/>
          </p:nvSpPr>
          <p:spPr bwMode="auto">
            <a:xfrm>
              <a:off x="3216" y="1104"/>
              <a:ext cx="2016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3959" name="Group 39"/>
          <p:cNvGrpSpPr>
            <a:grpSpLocks/>
          </p:cNvGrpSpPr>
          <p:nvPr/>
        </p:nvGrpSpPr>
        <p:grpSpPr bwMode="auto">
          <a:xfrm>
            <a:off x="762000" y="1828800"/>
            <a:ext cx="3657600" cy="2133600"/>
            <a:chOff x="480" y="912"/>
            <a:chExt cx="2304" cy="1344"/>
          </a:xfrm>
        </p:grpSpPr>
        <p:sp>
          <p:nvSpPr>
            <p:cNvPr id="593960" name="Rectangle 40" descr="轮廓式菱形"/>
            <p:cNvSpPr>
              <a:spLocks noChangeArrowheads="1"/>
            </p:cNvSpPr>
            <p:nvPr/>
          </p:nvSpPr>
          <p:spPr bwMode="auto">
            <a:xfrm>
              <a:off x="480" y="960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1" name="Rectangle 41" descr="大纸屑"/>
            <p:cNvSpPr>
              <a:spLocks noChangeArrowheads="1"/>
            </p:cNvSpPr>
            <p:nvPr/>
          </p:nvSpPr>
          <p:spPr bwMode="auto">
            <a:xfrm>
              <a:off x="624" y="1104"/>
              <a:ext cx="1008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2" name="Rectangle 42"/>
            <p:cNvSpPr>
              <a:spLocks noChangeArrowheads="1"/>
            </p:cNvSpPr>
            <p:nvPr/>
          </p:nvSpPr>
          <p:spPr bwMode="auto">
            <a:xfrm>
              <a:off x="1632" y="1104"/>
              <a:ext cx="100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3963" name="Group 43"/>
            <p:cNvGrpSpPr>
              <a:grpSpLocks/>
            </p:cNvGrpSpPr>
            <p:nvPr/>
          </p:nvGrpSpPr>
          <p:grpSpPr bwMode="auto">
            <a:xfrm>
              <a:off x="1584" y="912"/>
              <a:ext cx="96" cy="1200"/>
              <a:chOff x="1584" y="912"/>
              <a:chExt cx="96" cy="1200"/>
            </a:xfrm>
          </p:grpSpPr>
          <p:sp>
            <p:nvSpPr>
              <p:cNvPr id="593964" name="Line 44"/>
              <p:cNvSpPr>
                <a:spLocks noChangeShapeType="1"/>
              </p:cNvSpPr>
              <p:nvPr/>
            </p:nvSpPr>
            <p:spPr bwMode="auto">
              <a:xfrm>
                <a:off x="1632" y="912"/>
                <a:ext cx="0" cy="120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965" name="Line 45"/>
              <p:cNvSpPr>
                <a:spLocks noChangeShapeType="1"/>
              </p:cNvSpPr>
              <p:nvPr/>
            </p:nvSpPr>
            <p:spPr bwMode="auto">
              <a:xfrm>
                <a:off x="1584" y="912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3966" name="Group 46"/>
          <p:cNvGrpSpPr>
            <a:grpSpLocks/>
          </p:cNvGrpSpPr>
          <p:nvPr/>
        </p:nvGrpSpPr>
        <p:grpSpPr bwMode="auto">
          <a:xfrm>
            <a:off x="4876800" y="4267200"/>
            <a:ext cx="3657600" cy="2057400"/>
            <a:chOff x="3072" y="2544"/>
            <a:chExt cx="2304" cy="1296"/>
          </a:xfrm>
        </p:grpSpPr>
        <p:sp>
          <p:nvSpPr>
            <p:cNvPr id="593967" name="Rectangle 47" descr="轮廓式菱形"/>
            <p:cNvSpPr>
              <a:spLocks noChangeArrowheads="1"/>
            </p:cNvSpPr>
            <p:nvPr/>
          </p:nvSpPr>
          <p:spPr bwMode="auto">
            <a:xfrm>
              <a:off x="3072" y="2544"/>
              <a:ext cx="2304" cy="1296"/>
            </a:xfrm>
            <a:prstGeom prst="rect">
              <a:avLst/>
            </a:prstGeom>
            <a:pattFill prst="openDmnd">
              <a:fgClr>
                <a:srgbClr val="01017D"/>
              </a:fgClr>
              <a:bgClr>
                <a:srgbClr val="00C600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8" name="Rectangle 48" descr="大纸屑"/>
            <p:cNvSpPr>
              <a:spLocks noChangeArrowheads="1"/>
            </p:cNvSpPr>
            <p:nvPr/>
          </p:nvSpPr>
          <p:spPr bwMode="auto">
            <a:xfrm>
              <a:off x="3216" y="2688"/>
              <a:ext cx="1008" cy="1008"/>
            </a:xfrm>
            <a:prstGeom prst="rect">
              <a:avLst/>
            </a:prstGeom>
            <a:pattFill prst="lgConfetti">
              <a:fgClr>
                <a:srgbClr val="FFE701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69" name="Rectangle 49"/>
            <p:cNvSpPr>
              <a:spLocks noChangeArrowheads="1"/>
            </p:cNvSpPr>
            <p:nvPr/>
          </p:nvSpPr>
          <p:spPr bwMode="auto">
            <a:xfrm>
              <a:off x="4224" y="2688"/>
              <a:ext cx="100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70" name="Rectangle 50"/>
            <p:cNvSpPr>
              <a:spLocks noChangeArrowheads="1"/>
            </p:cNvSpPr>
            <p:nvPr/>
          </p:nvSpPr>
          <p:spPr bwMode="auto">
            <a:xfrm>
              <a:off x="4224" y="2688"/>
              <a:ext cx="192" cy="1008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71" name="Rectangle 51"/>
            <p:cNvSpPr>
              <a:spLocks noChangeArrowheads="1"/>
            </p:cNvSpPr>
            <p:nvPr/>
          </p:nvSpPr>
          <p:spPr bwMode="auto">
            <a:xfrm>
              <a:off x="4416" y="3120"/>
              <a:ext cx="576" cy="14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热力学第二定律  卡诺定理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E3F4-CB5A-41EA-AA33-FFF4282730A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热力学第二定律的开尔文表述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6629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</a:rPr>
              <a:t>开尔文表述</a:t>
            </a:r>
            <a:r>
              <a:rPr kumimoji="1" lang="zh-CN" altLang="en-US" sz="2400"/>
              <a:t>：不可能制成一种循环动作的热机，只从</a:t>
            </a:r>
            <a:r>
              <a:rPr kumimoji="1" lang="zh-CN" altLang="en-US" sz="2400">
                <a:solidFill>
                  <a:srgbClr val="0000CC"/>
                </a:solidFill>
              </a:rPr>
              <a:t>单一热源</a:t>
            </a:r>
            <a:r>
              <a:rPr kumimoji="1" lang="zh-CN" altLang="en-US" sz="2400"/>
              <a:t>吸取热量，使之完全变为有用的功而</a:t>
            </a:r>
            <a:r>
              <a:rPr kumimoji="1" lang="zh-CN" altLang="en-US" sz="2400">
                <a:solidFill>
                  <a:srgbClr val="0000CC"/>
                </a:solidFill>
              </a:rPr>
              <a:t>不产生其他影响</a:t>
            </a:r>
            <a:r>
              <a:rPr kumimoji="1" lang="zh-CN" altLang="en-US" sz="240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4723</TotalTime>
  <Words>1325</Words>
  <Application>Microsoft Office PowerPoint</Application>
  <PresentationFormat>全屏显示(4:3)</PresentationFormat>
  <Paragraphs>342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仿宋_GB2312</vt:lpstr>
      <vt:lpstr>黑体</vt:lpstr>
      <vt:lpstr>华文行楷</vt:lpstr>
      <vt:lpstr>宋体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Image</vt:lpstr>
      <vt:lpstr>Equation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  <vt:lpstr>9.5 热力学第二定律  卡诺定理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热力学基础</dc:title>
  <dc:creator>S.Q. Wu</dc:creator>
  <cp:lastModifiedBy>Jin Chen</cp:lastModifiedBy>
  <cp:revision>2578</cp:revision>
  <cp:lastPrinted>1601-01-01T00:00:00Z</cp:lastPrinted>
  <dcterms:created xsi:type="dcterms:W3CDTF">2010-09-14T09:01:38Z</dcterms:created>
  <dcterms:modified xsi:type="dcterms:W3CDTF">2023-05-18T04:30:43Z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