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ppt/activeX/activeX3.xml" ContentType="application/vnd.ms-office.activeX+xml"/>
  <Override PartName="/ppt/activeX/activeX3.bin" ContentType="application/vnd.ms-office.activeX"/>
  <Override PartName="/ppt/activeX/activeX4.xml" ContentType="application/vnd.ms-office.activeX+xml"/>
  <Override PartName="/ppt/activeX/activeX4.bin" ContentType="application/vnd.ms-office.activeX"/>
  <Override PartName="/ppt/activeX/activeX5.xml" ContentType="application/vnd.ms-office.activeX+xml"/>
  <Override PartName="/ppt/activeX/activeX5.bin" ContentType="application/vnd.ms-office.activeX"/>
  <Override PartName="/ppt/activeX/activeX6.xml" ContentType="application/vnd.ms-office.activeX+xml"/>
  <Override PartName="/ppt/activeX/activeX6.bin" ContentType="application/vnd.ms-office.activeX"/>
  <Override PartName="/ppt/activeX/activeX7.xml" ContentType="application/vnd.ms-office.activeX+xml"/>
  <Override PartName="/ppt/activeX/activeX7.bin" ContentType="application/vnd.ms-office.activeX"/>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56"/>
  </p:notesMasterIdLst>
  <p:handoutMasterIdLst>
    <p:handoutMasterId r:id="rId57"/>
  </p:handoutMasterIdLst>
  <p:sldIdLst>
    <p:sldId id="546" r:id="rId2"/>
    <p:sldId id="548" r:id="rId3"/>
    <p:sldId id="549" r:id="rId4"/>
    <p:sldId id="550" r:id="rId5"/>
    <p:sldId id="554" r:id="rId6"/>
    <p:sldId id="555" r:id="rId7"/>
    <p:sldId id="556" r:id="rId8"/>
    <p:sldId id="553" r:id="rId9"/>
    <p:sldId id="558" r:id="rId10"/>
    <p:sldId id="559" r:id="rId11"/>
    <p:sldId id="557" r:id="rId12"/>
    <p:sldId id="552" r:id="rId13"/>
    <p:sldId id="551" r:id="rId14"/>
    <p:sldId id="561" r:id="rId15"/>
    <p:sldId id="560" r:id="rId16"/>
    <p:sldId id="562" r:id="rId17"/>
    <p:sldId id="547" r:id="rId18"/>
    <p:sldId id="567" r:id="rId19"/>
    <p:sldId id="568" r:id="rId20"/>
    <p:sldId id="569" r:id="rId21"/>
    <p:sldId id="570" r:id="rId22"/>
    <p:sldId id="571" r:id="rId23"/>
    <p:sldId id="572" r:id="rId24"/>
    <p:sldId id="566" r:id="rId25"/>
    <p:sldId id="573" r:id="rId26"/>
    <p:sldId id="565" r:id="rId27"/>
    <p:sldId id="574" r:id="rId28"/>
    <p:sldId id="575" r:id="rId29"/>
    <p:sldId id="564" r:id="rId30"/>
    <p:sldId id="576" r:id="rId31"/>
    <p:sldId id="577" r:id="rId32"/>
    <p:sldId id="578" r:id="rId33"/>
    <p:sldId id="491" r:id="rId34"/>
    <p:sldId id="508" r:id="rId35"/>
    <p:sldId id="509" r:id="rId36"/>
    <p:sldId id="510" r:id="rId37"/>
    <p:sldId id="502" r:id="rId38"/>
    <p:sldId id="503" r:id="rId39"/>
    <p:sldId id="504" r:id="rId40"/>
    <p:sldId id="506" r:id="rId41"/>
    <p:sldId id="507" r:id="rId42"/>
    <p:sldId id="511" r:id="rId43"/>
    <p:sldId id="512" r:id="rId44"/>
    <p:sldId id="505" r:id="rId45"/>
    <p:sldId id="516" r:id="rId46"/>
    <p:sldId id="513" r:id="rId47"/>
    <p:sldId id="514" r:id="rId48"/>
    <p:sldId id="517" r:id="rId49"/>
    <p:sldId id="518" r:id="rId50"/>
    <p:sldId id="515" r:id="rId51"/>
    <p:sldId id="519" r:id="rId52"/>
    <p:sldId id="520" r:id="rId53"/>
    <p:sldId id="521" r:id="rId54"/>
    <p:sldId id="522" r:id="rId55"/>
  </p:sldIdLst>
  <p:sldSz cx="9144000" cy="6858000" type="screen4x3"/>
  <p:notesSz cx="7004050" cy="9290050"/>
  <p:defaultTex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B2B2B2"/>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6" autoAdjust="0"/>
    <p:restoredTop sz="94660"/>
  </p:normalViewPr>
  <p:slideViewPr>
    <p:cSldViewPr>
      <p:cViewPr varScale="1">
        <p:scale>
          <a:sx n="63" d="100"/>
          <a:sy n="63" d="100"/>
        </p:scale>
        <p:origin x="138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activeX/activeX4.xml><?xml version="1.0" encoding="utf-8"?>
<ax:ocx xmlns:ax="http://schemas.microsoft.com/office/2006/activeX" xmlns:r="http://schemas.openxmlformats.org/officeDocument/2006/relationships" ax:classid="{D27CDB6E-AE6D-11CF-96B8-444553540000}" ax:persistence="persistStorage" r:id="rId1"/>
</file>

<file path=ppt/activeX/activeX5.xml><?xml version="1.0" encoding="utf-8"?>
<ax:ocx xmlns:ax="http://schemas.microsoft.com/office/2006/activeX" xmlns:r="http://schemas.openxmlformats.org/officeDocument/2006/relationships" ax:classid="{D27CDB6E-AE6D-11CF-96B8-444553540000}" ax:persistence="persistStorage" r:id="rId1"/>
</file>

<file path=ppt/activeX/activeX6.xml><?xml version="1.0" encoding="utf-8"?>
<ax:ocx xmlns:ax="http://schemas.microsoft.com/office/2006/activeX" xmlns:r="http://schemas.openxmlformats.org/officeDocument/2006/relationships" ax:classid="{D27CDB6E-AE6D-11CF-96B8-444553540000}" ax:persistence="persistStorage" r:id="rId1"/>
</file>

<file path=ppt/activeX/activeX7.xml><?xml version="1.0" encoding="utf-8"?>
<ax:ocx xmlns:ax="http://schemas.microsoft.com/office/2006/activeX" xmlns:r="http://schemas.openxmlformats.org/officeDocument/2006/relationships" ax:classid="{D27CDB6E-AE6D-11CF-96B8-444553540000}" ax:persistence="persistStorage" r:id="rId1"/>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3035300"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287747" name="Rectangle 3"/>
          <p:cNvSpPr>
            <a:spLocks noGrp="1" noChangeArrowheads="1"/>
          </p:cNvSpPr>
          <p:nvPr>
            <p:ph type="dt" sz="quarter" idx="1"/>
          </p:nvPr>
        </p:nvSpPr>
        <p:spPr bwMode="auto">
          <a:xfrm>
            <a:off x="3968750" y="0"/>
            <a:ext cx="3033713"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87748" name="Rectangle 4"/>
          <p:cNvSpPr>
            <a:spLocks noGrp="1" noChangeArrowheads="1"/>
          </p:cNvSpPr>
          <p:nvPr>
            <p:ph type="ftr" sz="quarter" idx="2"/>
          </p:nvPr>
        </p:nvSpPr>
        <p:spPr bwMode="auto">
          <a:xfrm>
            <a:off x="0" y="8824913"/>
            <a:ext cx="3035300"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287749" name="Rectangle 5"/>
          <p:cNvSpPr>
            <a:spLocks noGrp="1" noChangeArrowheads="1"/>
          </p:cNvSpPr>
          <p:nvPr>
            <p:ph type="sldNum" sz="quarter" idx="3"/>
          </p:nvPr>
        </p:nvSpPr>
        <p:spPr bwMode="auto">
          <a:xfrm>
            <a:off x="3968750" y="8824913"/>
            <a:ext cx="3033713"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7E14D3C0-D471-4AB3-99C4-2972C59DE9D7}"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5300"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26627" name="Rectangle 3"/>
          <p:cNvSpPr>
            <a:spLocks noGrp="1" noChangeArrowheads="1"/>
          </p:cNvSpPr>
          <p:nvPr>
            <p:ph type="dt" idx="1"/>
          </p:nvPr>
        </p:nvSpPr>
        <p:spPr bwMode="auto">
          <a:xfrm>
            <a:off x="3968750" y="0"/>
            <a:ext cx="3033713" cy="463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1177925" y="695325"/>
            <a:ext cx="4648200" cy="3486150"/>
          </a:xfrm>
          <a:prstGeom prst="rect">
            <a:avLst/>
          </a:prstGeom>
          <a:noFill/>
          <a:ln w="9525">
            <a:solidFill>
              <a:srgbClr val="000000"/>
            </a:solidFill>
            <a:miter lim="800000"/>
            <a:headEnd/>
            <a:tailEnd/>
          </a:ln>
          <a:effectLst/>
        </p:spPr>
      </p:sp>
      <p:sp>
        <p:nvSpPr>
          <p:cNvPr id="26629" name="Rectangle 5"/>
          <p:cNvSpPr>
            <a:spLocks noGrp="1" noChangeArrowheads="1"/>
          </p:cNvSpPr>
          <p:nvPr>
            <p:ph type="body" sz="quarter" idx="3"/>
          </p:nvPr>
        </p:nvSpPr>
        <p:spPr bwMode="auto">
          <a:xfrm>
            <a:off x="701675" y="4413250"/>
            <a:ext cx="5602288" cy="4181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630" name="Rectangle 6"/>
          <p:cNvSpPr>
            <a:spLocks noGrp="1" noChangeArrowheads="1"/>
          </p:cNvSpPr>
          <p:nvPr>
            <p:ph type="ftr" sz="quarter" idx="4"/>
          </p:nvPr>
        </p:nvSpPr>
        <p:spPr bwMode="auto">
          <a:xfrm>
            <a:off x="0" y="8824913"/>
            <a:ext cx="3035300"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26631" name="Rectangle 7"/>
          <p:cNvSpPr>
            <a:spLocks noGrp="1" noChangeArrowheads="1"/>
          </p:cNvSpPr>
          <p:nvPr>
            <p:ph type="sldNum" sz="quarter" idx="5"/>
          </p:nvPr>
        </p:nvSpPr>
        <p:spPr bwMode="auto">
          <a:xfrm>
            <a:off x="3968750" y="8824913"/>
            <a:ext cx="3033713" cy="4635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78EC781A-3DB3-4A44-93B3-7261C8A4736F}"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endParaRPr lang="en-US" altLang="zh-CN"/>
          </a:p>
        </p:txBody>
      </p:sp>
      <p:sp>
        <p:nvSpPr>
          <p:cNvPr id="17" name="页脚占位符 16"/>
          <p:cNvSpPr>
            <a:spLocks noGrp="1"/>
          </p:cNvSpPr>
          <p:nvPr>
            <p:ph type="ftr" sz="quarter" idx="11"/>
          </p:nvPr>
        </p:nvSpPr>
        <p:spPr>
          <a:xfrm>
            <a:off x="2898648" y="6355080"/>
            <a:ext cx="3474720" cy="365760"/>
          </a:xfrm>
        </p:spPr>
        <p:txBody>
          <a:bodyPr/>
          <a:lstStyle/>
          <a:p>
            <a:endParaRPr lang="en-US" altLang="zh-CN"/>
          </a:p>
        </p:txBody>
      </p:sp>
      <p:sp>
        <p:nvSpPr>
          <p:cNvPr id="29" name="灯片编号占位符 28"/>
          <p:cNvSpPr>
            <a:spLocks noGrp="1"/>
          </p:cNvSpPr>
          <p:nvPr>
            <p:ph type="sldNum" sz="quarter" idx="12"/>
          </p:nvPr>
        </p:nvSpPr>
        <p:spPr>
          <a:xfrm>
            <a:off x="1216152" y="6355080"/>
            <a:ext cx="1219200" cy="365760"/>
          </a:xfrm>
        </p:spPr>
        <p:txBody>
          <a:bodyPr/>
          <a:lstStyle/>
          <a:p>
            <a:fld id="{064DC0C4-93FF-4385-8F04-EC982F327A45}" type="slidenum">
              <a:rPr lang="en-US" altLang="zh-CN" smtClean="0"/>
              <a:pPr/>
              <a:t>‹#›</a:t>
            </a:fld>
            <a:endParaRPr lang="en-US" altLang="zh-CN"/>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7809F1E0-14C5-4480-A145-72D63AEC2540}"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C1B3360E-A377-41B2-90CE-292BF3A29CF8}" type="slidenum">
              <a:rPr lang="en-US" altLang="zh-CN" smtClean="0"/>
              <a:pPr/>
              <a:t>‹#›</a:t>
            </a:fld>
            <a:endParaRPr lang="en-US" altLang="zh-CN"/>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6B905F70-875D-40EB-9CFF-9222E3E46CB8}" type="slidenum">
              <a:rPr lang="en-US" altLang="zh-CN" smtClean="0"/>
              <a:pPr/>
              <a:t>‹#›</a:t>
            </a:fld>
            <a:endParaRPr lang="en-US" altLang="zh-CN"/>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endParaRPr lang="en-US" altLang="zh-CN"/>
          </a:p>
        </p:txBody>
      </p:sp>
      <p:sp>
        <p:nvSpPr>
          <p:cNvPr id="5" name="页脚占位符 4"/>
          <p:cNvSpPr>
            <a:spLocks noGrp="1"/>
          </p:cNvSpPr>
          <p:nvPr>
            <p:ph type="ftr" sz="quarter" idx="11"/>
          </p:nvPr>
        </p:nvSpPr>
        <p:spPr>
          <a:xfrm>
            <a:off x="2898648" y="6355080"/>
            <a:ext cx="3474720" cy="365760"/>
          </a:xfrm>
        </p:spPr>
        <p:txBody>
          <a:bodyPr/>
          <a:lstStyle/>
          <a:p>
            <a:endParaRPr lang="en-US" altLang="zh-CN"/>
          </a:p>
        </p:txBody>
      </p:sp>
      <p:sp>
        <p:nvSpPr>
          <p:cNvPr id="6" name="灯片编号占位符 5"/>
          <p:cNvSpPr>
            <a:spLocks noGrp="1"/>
          </p:cNvSpPr>
          <p:nvPr>
            <p:ph type="sldNum" sz="quarter" idx="12"/>
          </p:nvPr>
        </p:nvSpPr>
        <p:spPr>
          <a:xfrm>
            <a:off x="1069848" y="6355080"/>
            <a:ext cx="1520952" cy="365760"/>
          </a:xfrm>
        </p:spPr>
        <p:txBody>
          <a:bodyPr/>
          <a:lstStyle/>
          <a:p>
            <a:fld id="{CEC313FC-E97B-488A-B524-2AD9601AC917}" type="slidenum">
              <a:rPr lang="en-US" altLang="zh-CN" smtClean="0"/>
              <a:pPr/>
              <a:t>‹#›</a:t>
            </a:fld>
            <a:endParaRPr lang="en-US" altLang="zh-CN"/>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87E1DAE4-274C-4D51-A062-D4E224400D7A}" type="slidenum">
              <a:rPr lang="en-US" altLang="zh-CN" smtClean="0"/>
              <a:pPr/>
              <a:t>‹#›</a:t>
            </a:fld>
            <a:endParaRPr lang="en-US" altLang="zh-CN"/>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D3C259C3-C500-4E58-B4BE-6E041E1B3D2A}" type="slidenum">
              <a:rPr lang="en-US" altLang="zh-CN" smtClean="0"/>
              <a:pPr/>
              <a:t>‹#›</a:t>
            </a:fld>
            <a:endParaRPr lang="en-US" altLang="zh-CN"/>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E0D64505-1793-41E5-9250-071A4C4BA8EC}" type="slidenum">
              <a:rPr lang="en-US" altLang="zh-CN" smtClean="0"/>
              <a:pPr/>
              <a:t>‹#›</a:t>
            </a:fld>
            <a:endParaRPr lang="en-US" altLang="zh-CN"/>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BE7A6E5B-EB6F-4158-B0C7-8EEF2E5864FA}" type="slidenum">
              <a:rPr lang="en-US" altLang="zh-CN" smtClean="0"/>
              <a:pPr/>
              <a:t>‹#›</a:t>
            </a:fld>
            <a:endParaRPr lang="en-US" altLang="zh-CN"/>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5703CDE4-E38C-4F7A-AD62-814804971535}"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86E41A5-1C48-4206-A913-637F4F6FAA32}"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ltLang="zh-CN"/>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D3304434-03BD-4ED0-BC6F-AE72F14FE73D}" type="slidenum">
              <a:rPr lang="en-US" altLang="zh-CN" smtClean="0"/>
              <a:pPr/>
              <a:t>‹#›</a:t>
            </a:fld>
            <a:endParaRPr lang="en-US" altLang="zh-CN"/>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control" Target="../activeX/activeX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control" Target="../activeX/activeX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6.xml"/><Relationship Id="rId1" Type="http://schemas.openxmlformats.org/officeDocument/2006/relationships/control" Target="../activeX/activeX3.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www.xmublog.com/user1/k1712/archives/2006/30937.html" TargetMode="External"/><Relationship Id="rId1" Type="http://schemas.openxmlformats.org/officeDocument/2006/relationships/slideLayout" Target="../slideLayouts/slideLayout6.xml"/><Relationship Id="rId5" Type="http://schemas.openxmlformats.org/officeDocument/2006/relationships/image" Target="../media/image11.jpeg"/><Relationship Id="rId4" Type="http://schemas.openxmlformats.org/officeDocument/2006/relationships/hyperlink" Target="http://www.art218.com/works/Print.asp?ArticleID=750"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3.bin"/><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4.emf"/><Relationship Id="rId12" Type="http://schemas.openxmlformats.org/officeDocument/2006/relationships/oleObject" Target="../embeddings/oleObject9.bin"/><Relationship Id="rId2" Type="http://schemas.openxmlformats.org/officeDocument/2006/relationships/oleObject" Target="../embeddings/oleObject4.bin"/><Relationship Id="rId1" Type="http://schemas.openxmlformats.org/officeDocument/2006/relationships/slideLayout" Target="../slideLayouts/slideLayout6.xml"/><Relationship Id="rId6" Type="http://schemas.openxmlformats.org/officeDocument/2006/relationships/oleObject" Target="../embeddings/oleObject6.bin"/><Relationship Id="rId11" Type="http://schemas.openxmlformats.org/officeDocument/2006/relationships/image" Target="../media/image26.emf"/><Relationship Id="rId5" Type="http://schemas.openxmlformats.org/officeDocument/2006/relationships/image" Target="../media/image23.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25.emf"/></Relationships>
</file>

<file path=ppt/slides/_rels/slide2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0.bin"/><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1.bin"/><Relationship Id="rId1" Type="http://schemas.openxmlformats.org/officeDocument/2006/relationships/slideLayout" Target="../slideLayouts/slideLayout6.xml"/><Relationship Id="rId5" Type="http://schemas.openxmlformats.org/officeDocument/2006/relationships/image" Target="../media/image30.wmf"/><Relationship Id="rId4" Type="http://schemas.openxmlformats.org/officeDocument/2006/relationships/oleObject" Target="../embeddings/oleObject12.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13.bin"/><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2.emf"/><Relationship Id="rId7" Type="http://schemas.openxmlformats.org/officeDocument/2006/relationships/image" Target="../media/image34.emf"/><Relationship Id="rId2" Type="http://schemas.openxmlformats.org/officeDocument/2006/relationships/oleObject" Target="../embeddings/oleObject14.bin"/><Relationship Id="rId1" Type="http://schemas.openxmlformats.org/officeDocument/2006/relationships/slideLayout" Target="../slideLayouts/slideLayout6.xml"/><Relationship Id="rId6" Type="http://schemas.openxmlformats.org/officeDocument/2006/relationships/oleObject" Target="../embeddings/oleObject16.bin"/><Relationship Id="rId5" Type="http://schemas.openxmlformats.org/officeDocument/2006/relationships/image" Target="../media/image33.emf"/><Relationship Id="rId4" Type="http://schemas.openxmlformats.org/officeDocument/2006/relationships/oleObject" Target="../embeddings/oleObject15.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42.emf"/><Relationship Id="rId3" Type="http://schemas.openxmlformats.org/officeDocument/2006/relationships/image" Target="../media/image37.gif"/><Relationship Id="rId7" Type="http://schemas.openxmlformats.org/officeDocument/2006/relationships/image" Target="../media/image39.wmf"/><Relationship Id="rId12" Type="http://schemas.openxmlformats.org/officeDocument/2006/relationships/oleObject" Target="../embeddings/oleObject21.bin"/><Relationship Id="rId2" Type="http://schemas.openxmlformats.org/officeDocument/2006/relationships/image" Target="../media/image36.jpeg"/><Relationship Id="rId1" Type="http://schemas.openxmlformats.org/officeDocument/2006/relationships/slideLayout" Target="../slideLayouts/slideLayout6.xml"/><Relationship Id="rId6" Type="http://schemas.openxmlformats.org/officeDocument/2006/relationships/oleObject" Target="../embeddings/oleObject18.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40.wmf"/></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6.xml"/><Relationship Id="rId1" Type="http://schemas.openxmlformats.org/officeDocument/2006/relationships/control" Target="../activeX/activeX4.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6.xml"/><Relationship Id="rId1" Type="http://schemas.openxmlformats.org/officeDocument/2006/relationships/control" Target="../activeX/activeX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6.xml"/><Relationship Id="rId1" Type="http://schemas.openxmlformats.org/officeDocument/2006/relationships/control" Target="../activeX/activeX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6.xml"/><Relationship Id="rId1" Type="http://schemas.openxmlformats.org/officeDocument/2006/relationships/control" Target="../activeX/activeX7.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55.emf"/><Relationship Id="rId18" Type="http://schemas.openxmlformats.org/officeDocument/2006/relationships/oleObject" Target="../embeddings/oleObject30.bin"/><Relationship Id="rId3" Type="http://schemas.openxmlformats.org/officeDocument/2006/relationships/image" Target="../media/image50.emf"/><Relationship Id="rId7" Type="http://schemas.openxmlformats.org/officeDocument/2006/relationships/image" Target="../media/image52.emf"/><Relationship Id="rId12" Type="http://schemas.openxmlformats.org/officeDocument/2006/relationships/oleObject" Target="../embeddings/oleObject27.bin"/><Relationship Id="rId17" Type="http://schemas.openxmlformats.org/officeDocument/2006/relationships/image" Target="../media/image57.wmf"/><Relationship Id="rId2" Type="http://schemas.openxmlformats.org/officeDocument/2006/relationships/oleObject" Target="../embeddings/oleObject22.bin"/><Relationship Id="rId16" Type="http://schemas.openxmlformats.org/officeDocument/2006/relationships/oleObject" Target="../embeddings/oleObject29.bin"/><Relationship Id="rId1" Type="http://schemas.openxmlformats.org/officeDocument/2006/relationships/slideLayout" Target="../slideLayouts/slideLayout6.xml"/><Relationship Id="rId6" Type="http://schemas.openxmlformats.org/officeDocument/2006/relationships/oleObject" Target="../embeddings/oleObject24.bin"/><Relationship Id="rId11" Type="http://schemas.openxmlformats.org/officeDocument/2006/relationships/image" Target="../media/image54.emf"/><Relationship Id="rId5" Type="http://schemas.openxmlformats.org/officeDocument/2006/relationships/image" Target="../media/image51.emf"/><Relationship Id="rId15" Type="http://schemas.openxmlformats.org/officeDocument/2006/relationships/image" Target="../media/image56.emf"/><Relationship Id="rId10" Type="http://schemas.openxmlformats.org/officeDocument/2006/relationships/oleObject" Target="../embeddings/oleObject26.bin"/><Relationship Id="rId19" Type="http://schemas.openxmlformats.org/officeDocument/2006/relationships/image" Target="../media/image58.wmf"/><Relationship Id="rId4" Type="http://schemas.openxmlformats.org/officeDocument/2006/relationships/oleObject" Target="../embeddings/oleObject23.bin"/><Relationship Id="rId9" Type="http://schemas.openxmlformats.org/officeDocument/2006/relationships/image" Target="../media/image53.emf"/><Relationship Id="rId14" Type="http://schemas.openxmlformats.org/officeDocument/2006/relationships/oleObject" Target="../embeddings/oleObject28.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64.emf"/><Relationship Id="rId18" Type="http://schemas.openxmlformats.org/officeDocument/2006/relationships/oleObject" Target="../embeddings/oleObject39.bin"/><Relationship Id="rId3" Type="http://schemas.openxmlformats.org/officeDocument/2006/relationships/image" Target="../media/image59.emf"/><Relationship Id="rId21" Type="http://schemas.openxmlformats.org/officeDocument/2006/relationships/image" Target="../media/image68.emf"/><Relationship Id="rId7" Type="http://schemas.openxmlformats.org/officeDocument/2006/relationships/image" Target="../media/image61.emf"/><Relationship Id="rId12" Type="http://schemas.openxmlformats.org/officeDocument/2006/relationships/oleObject" Target="../embeddings/oleObject36.bin"/><Relationship Id="rId17" Type="http://schemas.openxmlformats.org/officeDocument/2006/relationships/image" Target="../media/image66.emf"/><Relationship Id="rId2" Type="http://schemas.openxmlformats.org/officeDocument/2006/relationships/oleObject" Target="../embeddings/oleObject31.bin"/><Relationship Id="rId16" Type="http://schemas.openxmlformats.org/officeDocument/2006/relationships/oleObject" Target="../embeddings/oleObject38.bin"/><Relationship Id="rId20" Type="http://schemas.openxmlformats.org/officeDocument/2006/relationships/oleObject" Target="../embeddings/oleObject40.bin"/><Relationship Id="rId1" Type="http://schemas.openxmlformats.org/officeDocument/2006/relationships/slideLayout" Target="../slideLayouts/slideLayout6.xml"/><Relationship Id="rId6" Type="http://schemas.openxmlformats.org/officeDocument/2006/relationships/oleObject" Target="../embeddings/oleObject33.bin"/><Relationship Id="rId11" Type="http://schemas.openxmlformats.org/officeDocument/2006/relationships/image" Target="../media/image63.emf"/><Relationship Id="rId5" Type="http://schemas.openxmlformats.org/officeDocument/2006/relationships/image" Target="../media/image60.emf"/><Relationship Id="rId15" Type="http://schemas.openxmlformats.org/officeDocument/2006/relationships/image" Target="../media/image65.emf"/><Relationship Id="rId23" Type="http://schemas.openxmlformats.org/officeDocument/2006/relationships/image" Target="../media/image69.emf"/><Relationship Id="rId10" Type="http://schemas.openxmlformats.org/officeDocument/2006/relationships/oleObject" Target="../embeddings/oleObject35.bin"/><Relationship Id="rId19" Type="http://schemas.openxmlformats.org/officeDocument/2006/relationships/image" Target="../media/image67.emf"/><Relationship Id="rId4" Type="http://schemas.openxmlformats.org/officeDocument/2006/relationships/oleObject" Target="../embeddings/oleObject32.bin"/><Relationship Id="rId9" Type="http://schemas.openxmlformats.org/officeDocument/2006/relationships/image" Target="../media/image62.emf"/><Relationship Id="rId14" Type="http://schemas.openxmlformats.org/officeDocument/2006/relationships/oleObject" Target="../embeddings/oleObject37.bin"/><Relationship Id="rId22" Type="http://schemas.openxmlformats.org/officeDocument/2006/relationships/oleObject" Target="../embeddings/oleObject41.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75.emf"/><Relationship Id="rId18" Type="http://schemas.openxmlformats.org/officeDocument/2006/relationships/oleObject" Target="../embeddings/oleObject50.bin"/><Relationship Id="rId3" Type="http://schemas.openxmlformats.org/officeDocument/2006/relationships/image" Target="../media/image70.emf"/><Relationship Id="rId7" Type="http://schemas.openxmlformats.org/officeDocument/2006/relationships/image" Target="../media/image72.emf"/><Relationship Id="rId12" Type="http://schemas.openxmlformats.org/officeDocument/2006/relationships/oleObject" Target="../embeddings/oleObject47.bin"/><Relationship Id="rId17" Type="http://schemas.openxmlformats.org/officeDocument/2006/relationships/image" Target="../media/image77.emf"/><Relationship Id="rId2" Type="http://schemas.openxmlformats.org/officeDocument/2006/relationships/oleObject" Target="../embeddings/oleObject42.bin"/><Relationship Id="rId16" Type="http://schemas.openxmlformats.org/officeDocument/2006/relationships/oleObject" Target="../embeddings/oleObject49.bin"/><Relationship Id="rId1" Type="http://schemas.openxmlformats.org/officeDocument/2006/relationships/slideLayout" Target="../slideLayouts/slideLayout6.xml"/><Relationship Id="rId6" Type="http://schemas.openxmlformats.org/officeDocument/2006/relationships/oleObject" Target="../embeddings/oleObject44.bin"/><Relationship Id="rId11" Type="http://schemas.openxmlformats.org/officeDocument/2006/relationships/image" Target="../media/image74.emf"/><Relationship Id="rId5" Type="http://schemas.openxmlformats.org/officeDocument/2006/relationships/image" Target="../media/image71.wmf"/><Relationship Id="rId15" Type="http://schemas.openxmlformats.org/officeDocument/2006/relationships/image" Target="../media/image76.emf"/><Relationship Id="rId10" Type="http://schemas.openxmlformats.org/officeDocument/2006/relationships/oleObject" Target="../embeddings/oleObject46.bin"/><Relationship Id="rId19" Type="http://schemas.openxmlformats.org/officeDocument/2006/relationships/image" Target="../media/image78.wmf"/><Relationship Id="rId4" Type="http://schemas.openxmlformats.org/officeDocument/2006/relationships/oleObject" Target="../embeddings/oleObject43.bin"/><Relationship Id="rId9" Type="http://schemas.openxmlformats.org/officeDocument/2006/relationships/image" Target="../media/image73.emf"/><Relationship Id="rId14" Type="http://schemas.openxmlformats.org/officeDocument/2006/relationships/oleObject" Target="../embeddings/oleObject48.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image" Target="../media/image79.wmf"/><Relationship Id="rId7" Type="http://schemas.openxmlformats.org/officeDocument/2006/relationships/image" Target="../media/image81.wmf"/><Relationship Id="rId2" Type="http://schemas.openxmlformats.org/officeDocument/2006/relationships/oleObject" Target="../embeddings/oleObject51.bin"/><Relationship Id="rId1" Type="http://schemas.openxmlformats.org/officeDocument/2006/relationships/slideLayout" Target="../slideLayouts/slideLayout6.xml"/><Relationship Id="rId6" Type="http://schemas.openxmlformats.org/officeDocument/2006/relationships/oleObject" Target="../embeddings/oleObject53.bin"/><Relationship Id="rId5" Type="http://schemas.openxmlformats.org/officeDocument/2006/relationships/image" Target="../media/image80.wmf"/><Relationship Id="rId4" Type="http://schemas.openxmlformats.org/officeDocument/2006/relationships/oleObject" Target="../embeddings/oleObject52.bin"/><Relationship Id="rId9" Type="http://schemas.openxmlformats.org/officeDocument/2006/relationships/image" Target="../media/image82.emf"/></Relationships>
</file>

<file path=ppt/slides/_rels/slide51.xml.rels><?xml version="1.0" encoding="UTF-8" standalone="yes"?>
<Relationships xmlns="http://schemas.openxmlformats.org/package/2006/relationships"><Relationship Id="rId8" Type="http://schemas.openxmlformats.org/officeDocument/2006/relationships/image" Target="../media/image85.emf"/><Relationship Id="rId13" Type="http://schemas.openxmlformats.org/officeDocument/2006/relationships/oleObject" Target="../embeddings/oleObject60.bin"/><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86.wmf"/><Relationship Id="rId2" Type="http://schemas.openxmlformats.org/officeDocument/2006/relationships/audio" Target="../media/audio1.wav"/><Relationship Id="rId1" Type="http://schemas.openxmlformats.org/officeDocument/2006/relationships/slideLayout" Target="../slideLayouts/slideLayout6.xml"/><Relationship Id="rId6" Type="http://schemas.openxmlformats.org/officeDocument/2006/relationships/image" Target="../media/image84.wmf"/><Relationship Id="rId11" Type="http://schemas.openxmlformats.org/officeDocument/2006/relationships/oleObject" Target="../embeddings/oleObject59.bin"/><Relationship Id="rId5" Type="http://schemas.openxmlformats.org/officeDocument/2006/relationships/oleObject" Target="../embeddings/oleObject56.bin"/><Relationship Id="rId10" Type="http://schemas.openxmlformats.org/officeDocument/2006/relationships/image" Target="../media/image81.wmf"/><Relationship Id="rId4" Type="http://schemas.openxmlformats.org/officeDocument/2006/relationships/image" Target="../media/image83.wmf"/><Relationship Id="rId9" Type="http://schemas.openxmlformats.org/officeDocument/2006/relationships/oleObject" Target="../embeddings/oleObject58.bin"/><Relationship Id="rId14" Type="http://schemas.openxmlformats.org/officeDocument/2006/relationships/image" Target="../media/image87.emf"/></Relationships>
</file>

<file path=ppt/slides/_rels/slide52.xml.rels><?xml version="1.0" encoding="UTF-8" standalone="yes"?>
<Relationships xmlns="http://schemas.openxmlformats.org/package/2006/relationships"><Relationship Id="rId8" Type="http://schemas.openxmlformats.org/officeDocument/2006/relationships/image" Target="../media/image89.emf"/><Relationship Id="rId13" Type="http://schemas.openxmlformats.org/officeDocument/2006/relationships/oleObject" Target="../embeddings/oleObject66.bin"/><Relationship Id="rId18" Type="http://schemas.openxmlformats.org/officeDocument/2006/relationships/image" Target="../media/image94.w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91.emf"/><Relationship Id="rId17" Type="http://schemas.openxmlformats.org/officeDocument/2006/relationships/oleObject" Target="../embeddings/oleObject68.bin"/><Relationship Id="rId2" Type="http://schemas.openxmlformats.org/officeDocument/2006/relationships/audio" Target="../media/audio1.wav"/><Relationship Id="rId16" Type="http://schemas.openxmlformats.org/officeDocument/2006/relationships/image" Target="../media/image93.emf"/><Relationship Id="rId1" Type="http://schemas.openxmlformats.org/officeDocument/2006/relationships/slideLayout" Target="../slideLayouts/slideLayout6.xml"/><Relationship Id="rId6" Type="http://schemas.openxmlformats.org/officeDocument/2006/relationships/image" Target="../media/image84.wmf"/><Relationship Id="rId11" Type="http://schemas.openxmlformats.org/officeDocument/2006/relationships/oleObject" Target="../embeddings/oleObject65.bin"/><Relationship Id="rId5" Type="http://schemas.openxmlformats.org/officeDocument/2006/relationships/oleObject" Target="../embeddings/oleObject62.bin"/><Relationship Id="rId15" Type="http://schemas.openxmlformats.org/officeDocument/2006/relationships/oleObject" Target="../embeddings/oleObject67.bin"/><Relationship Id="rId10" Type="http://schemas.openxmlformats.org/officeDocument/2006/relationships/image" Target="../media/image90.wmf"/><Relationship Id="rId4" Type="http://schemas.openxmlformats.org/officeDocument/2006/relationships/image" Target="../media/image88.emf"/><Relationship Id="rId9" Type="http://schemas.openxmlformats.org/officeDocument/2006/relationships/oleObject" Target="../embeddings/oleObject64.bin"/><Relationship Id="rId14" Type="http://schemas.openxmlformats.org/officeDocument/2006/relationships/image" Target="../media/image92.emf"/></Relationships>
</file>

<file path=ppt/slides/_rels/slide53.xml.rels><?xml version="1.0" encoding="UTF-8" standalone="yes"?>
<Relationships xmlns="http://schemas.openxmlformats.org/package/2006/relationships"><Relationship Id="rId3" Type="http://schemas.openxmlformats.org/officeDocument/2006/relationships/image" Target="../media/image95.wmf"/><Relationship Id="rId7" Type="http://schemas.openxmlformats.org/officeDocument/2006/relationships/image" Target="../media/image97.wmf"/><Relationship Id="rId2" Type="http://schemas.openxmlformats.org/officeDocument/2006/relationships/oleObject" Target="../embeddings/oleObject69.bin"/><Relationship Id="rId1" Type="http://schemas.openxmlformats.org/officeDocument/2006/relationships/slideLayout" Target="../slideLayouts/slideLayout6.xml"/><Relationship Id="rId6" Type="http://schemas.openxmlformats.org/officeDocument/2006/relationships/oleObject" Target="../embeddings/oleObject71.bin"/><Relationship Id="rId5" Type="http://schemas.openxmlformats.org/officeDocument/2006/relationships/image" Target="../media/image96.wmf"/><Relationship Id="rId4" Type="http://schemas.openxmlformats.org/officeDocument/2006/relationships/oleObject" Target="../embeddings/oleObject70.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image" Target="../media/image103.wmf"/><Relationship Id="rId3" Type="http://schemas.openxmlformats.org/officeDocument/2006/relationships/image" Target="../media/image98.emf"/><Relationship Id="rId7" Type="http://schemas.openxmlformats.org/officeDocument/2006/relationships/image" Target="../media/image100.wmf"/><Relationship Id="rId12" Type="http://schemas.openxmlformats.org/officeDocument/2006/relationships/oleObject" Target="../embeddings/oleObject77.bin"/><Relationship Id="rId17" Type="http://schemas.openxmlformats.org/officeDocument/2006/relationships/image" Target="../media/image105.wmf"/><Relationship Id="rId2" Type="http://schemas.openxmlformats.org/officeDocument/2006/relationships/oleObject" Target="../embeddings/oleObject72.bin"/><Relationship Id="rId16" Type="http://schemas.openxmlformats.org/officeDocument/2006/relationships/oleObject" Target="../embeddings/oleObject79.bin"/><Relationship Id="rId1" Type="http://schemas.openxmlformats.org/officeDocument/2006/relationships/slideLayout" Target="../slideLayouts/slideLayout6.xml"/><Relationship Id="rId6" Type="http://schemas.openxmlformats.org/officeDocument/2006/relationships/oleObject" Target="../embeddings/oleObject74.bin"/><Relationship Id="rId11" Type="http://schemas.openxmlformats.org/officeDocument/2006/relationships/image" Target="../media/image102.emf"/><Relationship Id="rId5" Type="http://schemas.openxmlformats.org/officeDocument/2006/relationships/image" Target="../media/image99.wmf"/><Relationship Id="rId15" Type="http://schemas.openxmlformats.org/officeDocument/2006/relationships/image" Target="../media/image104.wmf"/><Relationship Id="rId10" Type="http://schemas.openxmlformats.org/officeDocument/2006/relationships/oleObject" Target="../embeddings/oleObject76.bin"/><Relationship Id="rId4" Type="http://schemas.openxmlformats.org/officeDocument/2006/relationships/oleObject" Target="../embeddings/oleObject73.bin"/><Relationship Id="rId9" Type="http://schemas.openxmlformats.org/officeDocument/2006/relationships/image" Target="../media/image101.wmf"/><Relationship Id="rId14" Type="http://schemas.openxmlformats.org/officeDocument/2006/relationships/oleObject" Target="../embeddings/oleObject78.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2.bin"/><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28" name="灯片编号占位符 4"/>
          <p:cNvSpPr>
            <a:spLocks noGrp="1"/>
          </p:cNvSpPr>
          <p:nvPr>
            <p:ph type="sldNum" sz="quarter" idx="12"/>
          </p:nvPr>
        </p:nvSpPr>
        <p:spPr/>
        <p:txBody>
          <a:bodyPr/>
          <a:lstStyle/>
          <a:p>
            <a:fld id="{96D4F3C7-F993-4DB4-87A2-54C0EE30A360}" type="slidenum">
              <a:rPr lang="en-US" altLang="zh-CN"/>
              <a:pPr/>
              <a:t>1</a:t>
            </a:fld>
            <a:endParaRPr lang="en-US" altLang="zh-CN"/>
          </a:p>
        </p:txBody>
      </p:sp>
      <p:sp>
        <p:nvSpPr>
          <p:cNvPr id="590852" name="Text Box 4"/>
          <p:cNvSpPr txBox="1">
            <a:spLocks noChangeArrowheads="1"/>
          </p:cNvSpPr>
          <p:nvPr/>
        </p:nvSpPr>
        <p:spPr bwMode="auto">
          <a:xfrm>
            <a:off x="457200" y="1736725"/>
            <a:ext cx="7315200" cy="549275"/>
          </a:xfrm>
          <a:prstGeom prst="rect">
            <a:avLst/>
          </a:prstGeom>
          <a:noFill/>
          <a:ln w="9525" algn="ctr">
            <a:noFill/>
            <a:miter lim="800000"/>
            <a:headEnd/>
            <a:tailEnd/>
          </a:ln>
          <a:effectLst/>
        </p:spPr>
        <p:txBody>
          <a:bodyPr>
            <a:spAutoFit/>
          </a:bodyPr>
          <a:lstStyle/>
          <a:p>
            <a:pPr>
              <a:lnSpc>
                <a:spcPct val="125000"/>
              </a:lnSpc>
              <a:spcBef>
                <a:spcPct val="50000"/>
              </a:spcBef>
              <a:buClr>
                <a:schemeClr val="folHlink"/>
              </a:buClr>
              <a:buSzPct val="80000"/>
              <a:buFont typeface="Wingdings" pitchFamily="2" charset="2"/>
              <a:buChar char="n"/>
            </a:pPr>
            <a:r>
              <a:rPr kumimoji="1" lang="en-US" altLang="zh-CN" sz="2400" dirty="0"/>
              <a:t> </a:t>
            </a:r>
            <a:r>
              <a:rPr kumimoji="1" lang="zh-CN" altLang="en-US" sz="2400" dirty="0"/>
              <a:t>是否满足热力学第一定律的过程就一定会发生？</a:t>
            </a:r>
          </a:p>
        </p:txBody>
      </p:sp>
      <p:sp>
        <p:nvSpPr>
          <p:cNvPr id="590853" name="Text Box 5"/>
          <p:cNvSpPr txBox="1">
            <a:spLocks noChangeArrowheads="1"/>
          </p:cNvSpPr>
          <p:nvPr/>
        </p:nvSpPr>
        <p:spPr bwMode="auto">
          <a:xfrm>
            <a:off x="457200" y="1143000"/>
            <a:ext cx="6297613" cy="549275"/>
          </a:xfrm>
          <a:prstGeom prst="rect">
            <a:avLst/>
          </a:prstGeom>
          <a:noFill/>
          <a:ln w="9525" algn="ctr">
            <a:noFill/>
            <a:miter lim="800000"/>
            <a:headEnd/>
            <a:tailEnd/>
          </a:ln>
          <a:effectLst/>
        </p:spPr>
        <p:txBody>
          <a:bodyPr>
            <a:spAutoFit/>
          </a:bodyPr>
          <a:lstStyle/>
          <a:p>
            <a:pPr>
              <a:lnSpc>
                <a:spcPct val="125000"/>
              </a:lnSpc>
              <a:spcBef>
                <a:spcPct val="50000"/>
              </a:spcBef>
              <a:buClr>
                <a:schemeClr val="folHlink"/>
              </a:buClr>
              <a:buSzPct val="80000"/>
              <a:buFont typeface="Wingdings" pitchFamily="2" charset="2"/>
              <a:buChar char="n"/>
            </a:pPr>
            <a:r>
              <a:rPr kumimoji="1" lang="en-US" altLang="zh-CN" sz="2400" dirty="0"/>
              <a:t> </a:t>
            </a:r>
            <a:r>
              <a:rPr kumimoji="1" lang="zh-CN" altLang="en-US" sz="2400" dirty="0"/>
              <a:t>热力学过程必须满足热力学第一定律。</a:t>
            </a:r>
          </a:p>
        </p:txBody>
      </p:sp>
      <p:grpSp>
        <p:nvGrpSpPr>
          <p:cNvPr id="590917" name="Group 69"/>
          <p:cNvGrpSpPr>
            <a:grpSpLocks/>
          </p:cNvGrpSpPr>
          <p:nvPr/>
        </p:nvGrpSpPr>
        <p:grpSpPr bwMode="auto">
          <a:xfrm>
            <a:off x="1403350" y="2851150"/>
            <a:ext cx="2386013" cy="2746375"/>
            <a:chOff x="884" y="1796"/>
            <a:chExt cx="1503" cy="1730"/>
          </a:xfrm>
        </p:grpSpPr>
        <p:sp>
          <p:nvSpPr>
            <p:cNvPr id="590918" name="AutoShape 70" descr="球体"/>
            <p:cNvSpPr>
              <a:spLocks noChangeArrowheads="1"/>
            </p:cNvSpPr>
            <p:nvPr/>
          </p:nvSpPr>
          <p:spPr bwMode="auto">
            <a:xfrm rot="5400000" flipV="1">
              <a:off x="1224" y="2228"/>
              <a:ext cx="635" cy="31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rgbClr val="FF5050"/>
              </a:fgClr>
              <a:bgClr>
                <a:srgbClr val="FBFAE2"/>
              </a:bgClr>
            </a:pattFill>
            <a:ln w="9525">
              <a:solidFill>
                <a:srgbClr val="FF0000"/>
              </a:solidFill>
              <a:miter lim="800000"/>
              <a:headEnd/>
              <a:tailEnd/>
            </a:ln>
            <a:effectLst/>
          </p:spPr>
          <p:txBody>
            <a:bodyPr wrap="none" anchor="ctr"/>
            <a:lstStyle/>
            <a:p>
              <a:endParaRPr lang="zh-CN" altLang="en-US"/>
            </a:p>
          </p:txBody>
        </p:sp>
        <p:sp>
          <p:nvSpPr>
            <p:cNvPr id="590919" name="Rectangle 71"/>
            <p:cNvSpPr>
              <a:spLocks noChangeArrowheads="1"/>
            </p:cNvSpPr>
            <p:nvPr/>
          </p:nvSpPr>
          <p:spPr bwMode="auto">
            <a:xfrm>
              <a:off x="884" y="1796"/>
              <a:ext cx="1313" cy="418"/>
            </a:xfrm>
            <a:prstGeom prst="rect">
              <a:avLst/>
            </a:prstGeom>
            <a:gradFill rotWithShape="0">
              <a:gsLst>
                <a:gs pos="0">
                  <a:srgbClr val="FF3300"/>
                </a:gs>
                <a:gs pos="100000">
                  <a:srgbClr val="FBFAE2"/>
                </a:gs>
              </a:gsLst>
              <a:lin ang="5400000" scaled="1"/>
            </a:gradFill>
            <a:ln w="9525">
              <a:solidFill>
                <a:srgbClr val="FF0000"/>
              </a:solidFill>
              <a:miter lim="800000"/>
              <a:headEnd/>
              <a:tailEnd/>
            </a:ln>
            <a:effectLst/>
          </p:spPr>
          <p:txBody>
            <a:bodyPr wrap="none" anchor="ctr"/>
            <a:lstStyle/>
            <a:p>
              <a:pPr algn="ctr"/>
              <a:r>
                <a:rPr kumimoji="1" lang="en-US" altLang="zh-CN" sz="3200" b="1" i="1">
                  <a:solidFill>
                    <a:srgbClr val="990033"/>
                  </a:solidFill>
                </a:rPr>
                <a:t>T</a:t>
              </a:r>
              <a:r>
                <a:rPr kumimoji="1" lang="en-US" altLang="zh-CN" sz="2800" b="1" baseline="-25000">
                  <a:solidFill>
                    <a:srgbClr val="990033"/>
                  </a:solidFill>
                </a:rPr>
                <a:t>1</a:t>
              </a:r>
            </a:p>
          </p:txBody>
        </p:sp>
        <p:sp>
          <p:nvSpPr>
            <p:cNvPr id="590920" name="AutoShape 72" descr="球体"/>
            <p:cNvSpPr>
              <a:spLocks noChangeArrowheads="1"/>
            </p:cNvSpPr>
            <p:nvPr/>
          </p:nvSpPr>
          <p:spPr bwMode="auto">
            <a:xfrm>
              <a:off x="1746" y="2865"/>
              <a:ext cx="641" cy="33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rgbClr val="008080"/>
              </a:fgClr>
              <a:bgClr>
                <a:srgbClr val="FBFAE2"/>
              </a:bgClr>
            </a:pattFill>
            <a:ln w="9525" algn="ctr">
              <a:solidFill>
                <a:srgbClr val="008080"/>
              </a:solidFill>
              <a:miter lim="800000"/>
              <a:headEnd/>
              <a:tailEnd/>
            </a:ln>
            <a:effectLst/>
          </p:spPr>
          <p:txBody>
            <a:bodyPr wrap="none" anchor="ctr"/>
            <a:lstStyle/>
            <a:p>
              <a:endParaRPr lang="zh-CN" altLang="en-US"/>
            </a:p>
          </p:txBody>
        </p:sp>
        <p:sp>
          <p:nvSpPr>
            <p:cNvPr id="590921" name="Rectangle 73"/>
            <p:cNvSpPr>
              <a:spLocks noChangeArrowheads="1"/>
            </p:cNvSpPr>
            <p:nvPr/>
          </p:nvSpPr>
          <p:spPr bwMode="auto">
            <a:xfrm>
              <a:off x="1775" y="3199"/>
              <a:ext cx="605" cy="327"/>
            </a:xfrm>
            <a:prstGeom prst="rect">
              <a:avLst/>
            </a:prstGeom>
            <a:noFill/>
            <a:ln w="9525">
              <a:noFill/>
              <a:miter lim="800000"/>
              <a:headEnd/>
              <a:tailEnd/>
            </a:ln>
            <a:effectLst/>
          </p:spPr>
          <p:txBody>
            <a:bodyPr wrap="none">
              <a:spAutoFit/>
            </a:bodyPr>
            <a:lstStyle/>
            <a:p>
              <a:r>
                <a:rPr kumimoji="1" lang="en-US" altLang="zh-CN" sz="2800" b="1" i="1">
                  <a:solidFill>
                    <a:srgbClr val="008080"/>
                  </a:solidFill>
                </a:rPr>
                <a:t>W=Q</a:t>
              </a:r>
              <a:endParaRPr kumimoji="1" lang="en-US" altLang="zh-CN" sz="2800" b="1" baseline="-25000">
                <a:solidFill>
                  <a:srgbClr val="008080"/>
                </a:solidFill>
              </a:endParaRPr>
            </a:p>
          </p:txBody>
        </p:sp>
        <p:sp>
          <p:nvSpPr>
            <p:cNvPr id="590922" name="Rectangle 74"/>
            <p:cNvSpPr>
              <a:spLocks noChangeArrowheads="1"/>
            </p:cNvSpPr>
            <p:nvPr/>
          </p:nvSpPr>
          <p:spPr bwMode="auto">
            <a:xfrm>
              <a:off x="1655" y="2251"/>
              <a:ext cx="278" cy="327"/>
            </a:xfrm>
            <a:prstGeom prst="rect">
              <a:avLst/>
            </a:prstGeom>
            <a:noFill/>
            <a:ln w="9525">
              <a:noFill/>
              <a:miter lim="800000"/>
              <a:headEnd/>
              <a:tailEnd/>
            </a:ln>
            <a:effectLst/>
          </p:spPr>
          <p:txBody>
            <a:bodyPr wrap="none">
              <a:spAutoFit/>
            </a:bodyPr>
            <a:lstStyle/>
            <a:p>
              <a:r>
                <a:rPr kumimoji="1" lang="en-US" altLang="zh-CN" sz="2800" b="1" i="1">
                  <a:solidFill>
                    <a:srgbClr val="FF0000"/>
                  </a:solidFill>
                </a:rPr>
                <a:t>Q</a:t>
              </a:r>
            </a:p>
          </p:txBody>
        </p:sp>
        <p:sp>
          <p:nvSpPr>
            <p:cNvPr id="590923" name="Oval 75"/>
            <p:cNvSpPr>
              <a:spLocks noChangeArrowheads="1"/>
            </p:cNvSpPr>
            <p:nvPr/>
          </p:nvSpPr>
          <p:spPr bwMode="auto">
            <a:xfrm>
              <a:off x="1202" y="2714"/>
              <a:ext cx="656" cy="625"/>
            </a:xfrm>
            <a:prstGeom prst="ellipse">
              <a:avLst/>
            </a:prstGeom>
            <a:solidFill>
              <a:srgbClr val="FBFAE2"/>
            </a:solidFill>
            <a:ln w="28575">
              <a:solidFill>
                <a:srgbClr val="993366"/>
              </a:solidFill>
              <a:round/>
              <a:headEnd/>
              <a:tailEnd/>
            </a:ln>
            <a:effectLst/>
          </p:spPr>
          <p:txBody>
            <a:bodyPr wrap="none" anchor="ctr"/>
            <a:lstStyle/>
            <a:p>
              <a:pPr algn="ctr"/>
              <a:r>
                <a:rPr kumimoji="1" lang="en-US" altLang="zh-CN" sz="3600" b="1" i="1">
                  <a:solidFill>
                    <a:srgbClr val="993366"/>
                  </a:solidFill>
                </a:rPr>
                <a:t>E</a:t>
              </a:r>
            </a:p>
          </p:txBody>
        </p:sp>
      </p:grpSp>
      <p:grpSp>
        <p:nvGrpSpPr>
          <p:cNvPr id="590924" name="Group 76"/>
          <p:cNvGrpSpPr>
            <a:grpSpLocks/>
          </p:cNvGrpSpPr>
          <p:nvPr/>
        </p:nvGrpSpPr>
        <p:grpSpPr bwMode="auto">
          <a:xfrm>
            <a:off x="5219700" y="2400300"/>
            <a:ext cx="2089150" cy="3405188"/>
            <a:chOff x="3288" y="1512"/>
            <a:chExt cx="1316" cy="2145"/>
          </a:xfrm>
        </p:grpSpPr>
        <p:sp>
          <p:nvSpPr>
            <p:cNvPr id="590925" name="AutoShape 77" descr="球体"/>
            <p:cNvSpPr>
              <a:spLocks noChangeArrowheads="1"/>
            </p:cNvSpPr>
            <p:nvPr/>
          </p:nvSpPr>
          <p:spPr bwMode="auto">
            <a:xfrm rot="-5400000">
              <a:off x="3693" y="2007"/>
              <a:ext cx="439" cy="2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rgbClr val="FF5050"/>
              </a:fgClr>
              <a:bgClr>
                <a:srgbClr val="FBFAE2"/>
              </a:bgClr>
            </a:pattFill>
            <a:ln w="9525" algn="ctr">
              <a:solidFill>
                <a:srgbClr val="FF0000"/>
              </a:solidFill>
              <a:miter lim="800000"/>
              <a:headEnd/>
              <a:tailEnd/>
            </a:ln>
            <a:effectLst/>
          </p:spPr>
          <p:txBody>
            <a:bodyPr wrap="none" anchor="ctr"/>
            <a:lstStyle/>
            <a:p>
              <a:endParaRPr lang="zh-CN" altLang="en-US"/>
            </a:p>
          </p:txBody>
        </p:sp>
        <p:sp>
          <p:nvSpPr>
            <p:cNvPr id="590926" name="Rectangle 78"/>
            <p:cNvSpPr>
              <a:spLocks noChangeArrowheads="1"/>
            </p:cNvSpPr>
            <p:nvPr/>
          </p:nvSpPr>
          <p:spPr bwMode="auto">
            <a:xfrm>
              <a:off x="4036" y="2776"/>
              <a:ext cx="380" cy="327"/>
            </a:xfrm>
            <a:prstGeom prst="rect">
              <a:avLst/>
            </a:prstGeom>
            <a:noFill/>
            <a:ln w="9525">
              <a:noFill/>
              <a:miter lim="800000"/>
              <a:headEnd/>
              <a:tailEnd/>
            </a:ln>
            <a:effectLst/>
          </p:spPr>
          <p:txBody>
            <a:bodyPr>
              <a:spAutoFit/>
            </a:bodyPr>
            <a:lstStyle/>
            <a:p>
              <a:r>
                <a:rPr kumimoji="1" lang="en-US" altLang="zh-CN" sz="2800" b="1" i="1">
                  <a:solidFill>
                    <a:srgbClr val="0000FF"/>
                  </a:solidFill>
                </a:rPr>
                <a:t>Q</a:t>
              </a:r>
              <a:endParaRPr kumimoji="1" lang="en-US" altLang="zh-CN" sz="2800" b="1">
                <a:solidFill>
                  <a:srgbClr val="0000FF"/>
                </a:solidFill>
              </a:endParaRPr>
            </a:p>
          </p:txBody>
        </p:sp>
        <p:sp>
          <p:nvSpPr>
            <p:cNvPr id="590927" name="Rectangle 79"/>
            <p:cNvSpPr>
              <a:spLocks noChangeArrowheads="1"/>
            </p:cNvSpPr>
            <p:nvPr/>
          </p:nvSpPr>
          <p:spPr bwMode="auto">
            <a:xfrm>
              <a:off x="3288" y="1512"/>
              <a:ext cx="1218" cy="420"/>
            </a:xfrm>
            <a:prstGeom prst="rect">
              <a:avLst/>
            </a:prstGeom>
            <a:gradFill rotWithShape="0">
              <a:gsLst>
                <a:gs pos="0">
                  <a:srgbClr val="FF3300"/>
                </a:gs>
                <a:gs pos="100000">
                  <a:srgbClr val="FBFAE2"/>
                </a:gs>
              </a:gsLst>
              <a:lin ang="5400000" scaled="1"/>
            </a:gradFill>
            <a:ln w="9525" algn="ctr">
              <a:solidFill>
                <a:srgbClr val="FF0000"/>
              </a:solidFill>
              <a:miter lim="800000"/>
              <a:headEnd/>
              <a:tailEnd/>
            </a:ln>
            <a:effectLst/>
          </p:spPr>
          <p:txBody>
            <a:bodyPr wrap="none" anchor="ctr"/>
            <a:lstStyle/>
            <a:p>
              <a:pPr algn="ctr"/>
              <a:r>
                <a:rPr kumimoji="1" lang="en-US" altLang="zh-CN" sz="2800" b="1" i="1">
                  <a:solidFill>
                    <a:srgbClr val="990033"/>
                  </a:solidFill>
                </a:rPr>
                <a:t>T</a:t>
              </a:r>
              <a:r>
                <a:rPr kumimoji="1" lang="en-US" altLang="zh-CN" sz="2800" b="1" baseline="-25000">
                  <a:solidFill>
                    <a:srgbClr val="990033"/>
                  </a:solidFill>
                </a:rPr>
                <a:t>1</a:t>
              </a:r>
            </a:p>
          </p:txBody>
        </p:sp>
        <p:sp>
          <p:nvSpPr>
            <p:cNvPr id="590928" name="Oval 80"/>
            <p:cNvSpPr>
              <a:spLocks noChangeArrowheads="1"/>
            </p:cNvSpPr>
            <p:nvPr/>
          </p:nvSpPr>
          <p:spPr bwMode="auto">
            <a:xfrm>
              <a:off x="3637" y="2290"/>
              <a:ext cx="585" cy="550"/>
            </a:xfrm>
            <a:prstGeom prst="ellipse">
              <a:avLst/>
            </a:prstGeom>
            <a:solidFill>
              <a:srgbClr val="FBFAE2"/>
            </a:solidFill>
            <a:ln w="28575" algn="ctr">
              <a:solidFill>
                <a:srgbClr val="993366"/>
              </a:solidFill>
              <a:round/>
              <a:headEnd/>
              <a:tailEnd/>
            </a:ln>
            <a:effectLst/>
          </p:spPr>
          <p:txBody>
            <a:bodyPr wrap="none" anchor="ctr"/>
            <a:lstStyle/>
            <a:p>
              <a:pPr algn="ctr"/>
              <a:r>
                <a:rPr kumimoji="1" lang="en-US" altLang="zh-CN" sz="3600" b="1" i="1">
                  <a:solidFill>
                    <a:srgbClr val="993366"/>
                  </a:solidFill>
                </a:rPr>
                <a:t>E</a:t>
              </a:r>
            </a:p>
          </p:txBody>
        </p:sp>
        <p:sp>
          <p:nvSpPr>
            <p:cNvPr id="590929" name="AutoShape 81" descr="球体"/>
            <p:cNvSpPr>
              <a:spLocks noChangeArrowheads="1"/>
            </p:cNvSpPr>
            <p:nvPr/>
          </p:nvSpPr>
          <p:spPr bwMode="auto">
            <a:xfrm rot="-5400000">
              <a:off x="3713" y="2929"/>
              <a:ext cx="439" cy="2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rgbClr val="0066FF"/>
              </a:fgClr>
              <a:bgClr>
                <a:srgbClr val="FBFAE2"/>
              </a:bgClr>
            </a:pattFill>
            <a:ln w="9525" algn="ctr">
              <a:solidFill>
                <a:srgbClr val="0000FF"/>
              </a:solidFill>
              <a:miter lim="800000"/>
              <a:headEnd/>
              <a:tailEnd/>
            </a:ln>
            <a:effectLst/>
          </p:spPr>
          <p:txBody>
            <a:bodyPr wrap="none" anchor="ctr"/>
            <a:lstStyle/>
            <a:p>
              <a:endParaRPr lang="zh-CN" altLang="en-US"/>
            </a:p>
          </p:txBody>
        </p:sp>
        <p:sp>
          <p:nvSpPr>
            <p:cNvPr id="590930" name="Rectangle 82"/>
            <p:cNvSpPr>
              <a:spLocks noChangeArrowheads="1"/>
            </p:cNvSpPr>
            <p:nvPr/>
          </p:nvSpPr>
          <p:spPr bwMode="auto">
            <a:xfrm>
              <a:off x="3337" y="3236"/>
              <a:ext cx="1267" cy="421"/>
            </a:xfrm>
            <a:prstGeom prst="rect">
              <a:avLst/>
            </a:prstGeom>
            <a:gradFill rotWithShape="0">
              <a:gsLst>
                <a:gs pos="0">
                  <a:srgbClr val="0066FF"/>
                </a:gs>
                <a:gs pos="100000">
                  <a:srgbClr val="FBFAE2"/>
                </a:gs>
              </a:gsLst>
              <a:lin ang="5400000" scaled="1"/>
            </a:gradFill>
            <a:ln w="9525">
              <a:solidFill>
                <a:srgbClr val="0000FF"/>
              </a:solidFill>
              <a:miter lim="800000"/>
              <a:headEnd/>
              <a:tailEnd/>
            </a:ln>
            <a:effectLst/>
          </p:spPr>
          <p:txBody>
            <a:bodyPr wrap="none" anchor="ctr"/>
            <a:lstStyle/>
            <a:p>
              <a:pPr algn="ctr"/>
              <a:r>
                <a:rPr kumimoji="1" lang="en-US" altLang="zh-CN" sz="3200" b="1" i="1">
                  <a:solidFill>
                    <a:srgbClr val="000066"/>
                  </a:solidFill>
                </a:rPr>
                <a:t>T</a:t>
              </a:r>
              <a:r>
                <a:rPr kumimoji="1" lang="en-US" altLang="zh-CN" sz="2800" b="1" baseline="-25000">
                  <a:solidFill>
                    <a:srgbClr val="000066"/>
                  </a:solidFill>
                </a:rPr>
                <a:t>2</a:t>
              </a:r>
            </a:p>
          </p:txBody>
        </p:sp>
        <p:sp>
          <p:nvSpPr>
            <p:cNvPr id="590931" name="Rectangle 83"/>
            <p:cNvSpPr>
              <a:spLocks noChangeArrowheads="1"/>
            </p:cNvSpPr>
            <p:nvPr/>
          </p:nvSpPr>
          <p:spPr bwMode="auto">
            <a:xfrm>
              <a:off x="4026" y="1949"/>
              <a:ext cx="380" cy="327"/>
            </a:xfrm>
            <a:prstGeom prst="rect">
              <a:avLst/>
            </a:prstGeom>
            <a:noFill/>
            <a:ln w="9525">
              <a:noFill/>
              <a:miter lim="800000"/>
              <a:headEnd/>
              <a:tailEnd/>
            </a:ln>
            <a:effectLst/>
          </p:spPr>
          <p:txBody>
            <a:bodyPr>
              <a:spAutoFit/>
            </a:bodyPr>
            <a:lstStyle/>
            <a:p>
              <a:r>
                <a:rPr kumimoji="1" lang="en-US" altLang="zh-CN" sz="2800" b="1" i="1">
                  <a:solidFill>
                    <a:srgbClr val="FF0000"/>
                  </a:solidFill>
                </a:rPr>
                <a:t>Q</a:t>
              </a:r>
              <a:endParaRPr kumimoji="1" lang="en-US" altLang="zh-CN" sz="2800" b="1">
                <a:solidFill>
                  <a:srgbClr val="FF0000"/>
                </a:solidFill>
              </a:endParaRPr>
            </a:p>
          </p:txBody>
        </p:sp>
      </p:grpSp>
      <p:grpSp>
        <p:nvGrpSpPr>
          <p:cNvPr id="590932" name="Group 84"/>
          <p:cNvGrpSpPr>
            <a:grpSpLocks/>
          </p:cNvGrpSpPr>
          <p:nvPr/>
        </p:nvGrpSpPr>
        <p:grpSpPr bwMode="auto">
          <a:xfrm>
            <a:off x="1331913" y="2781300"/>
            <a:ext cx="2303462" cy="3024188"/>
            <a:chOff x="839" y="1752"/>
            <a:chExt cx="1451" cy="1905"/>
          </a:xfrm>
        </p:grpSpPr>
        <p:sp>
          <p:nvSpPr>
            <p:cNvPr id="590933" name="Line 85"/>
            <p:cNvSpPr>
              <a:spLocks noChangeShapeType="1"/>
            </p:cNvSpPr>
            <p:nvPr/>
          </p:nvSpPr>
          <p:spPr bwMode="auto">
            <a:xfrm flipH="1">
              <a:off x="839" y="1752"/>
              <a:ext cx="1451" cy="1860"/>
            </a:xfrm>
            <a:prstGeom prst="line">
              <a:avLst/>
            </a:prstGeom>
            <a:noFill/>
            <a:ln w="38100">
              <a:solidFill>
                <a:srgbClr val="FF0000"/>
              </a:solidFill>
              <a:round/>
              <a:headEnd/>
              <a:tailEnd type="none" w="sm" len="lg"/>
            </a:ln>
            <a:effectLst/>
          </p:spPr>
          <p:txBody>
            <a:bodyPr lIns="90000" tIns="46800" rIns="90000" bIns="46800">
              <a:spAutoFit/>
            </a:bodyPr>
            <a:lstStyle/>
            <a:p>
              <a:endParaRPr lang="zh-CN" altLang="en-US"/>
            </a:p>
          </p:txBody>
        </p:sp>
        <p:sp>
          <p:nvSpPr>
            <p:cNvPr id="590934" name="Line 86"/>
            <p:cNvSpPr>
              <a:spLocks noChangeShapeType="1"/>
            </p:cNvSpPr>
            <p:nvPr/>
          </p:nvSpPr>
          <p:spPr bwMode="auto">
            <a:xfrm>
              <a:off x="930" y="1752"/>
              <a:ext cx="1315" cy="1905"/>
            </a:xfrm>
            <a:prstGeom prst="line">
              <a:avLst/>
            </a:prstGeom>
            <a:noFill/>
            <a:ln w="38100">
              <a:solidFill>
                <a:srgbClr val="FF0000"/>
              </a:solidFill>
              <a:round/>
              <a:headEnd/>
              <a:tailEnd type="none" w="sm" len="lg"/>
            </a:ln>
            <a:effectLst/>
          </p:spPr>
          <p:txBody>
            <a:bodyPr lIns="90000" tIns="46800" rIns="90000" bIns="46800">
              <a:spAutoFit/>
            </a:bodyPr>
            <a:lstStyle/>
            <a:p>
              <a:endParaRPr lang="zh-CN" altLang="en-US"/>
            </a:p>
          </p:txBody>
        </p:sp>
      </p:grpSp>
      <p:grpSp>
        <p:nvGrpSpPr>
          <p:cNvPr id="590935" name="Group 87"/>
          <p:cNvGrpSpPr>
            <a:grpSpLocks/>
          </p:cNvGrpSpPr>
          <p:nvPr/>
        </p:nvGrpSpPr>
        <p:grpSpPr bwMode="auto">
          <a:xfrm>
            <a:off x="5148263" y="2636838"/>
            <a:ext cx="2303462" cy="3024187"/>
            <a:chOff x="839" y="1752"/>
            <a:chExt cx="1451" cy="1905"/>
          </a:xfrm>
        </p:grpSpPr>
        <p:sp>
          <p:nvSpPr>
            <p:cNvPr id="590936" name="Line 88"/>
            <p:cNvSpPr>
              <a:spLocks noChangeShapeType="1"/>
            </p:cNvSpPr>
            <p:nvPr/>
          </p:nvSpPr>
          <p:spPr bwMode="auto">
            <a:xfrm flipH="1">
              <a:off x="839" y="1752"/>
              <a:ext cx="1451" cy="1860"/>
            </a:xfrm>
            <a:prstGeom prst="line">
              <a:avLst/>
            </a:prstGeom>
            <a:noFill/>
            <a:ln w="38100">
              <a:solidFill>
                <a:srgbClr val="FF0000"/>
              </a:solidFill>
              <a:round/>
              <a:headEnd/>
              <a:tailEnd type="none" w="sm" len="lg"/>
            </a:ln>
            <a:effectLst/>
          </p:spPr>
          <p:txBody>
            <a:bodyPr lIns="90000" tIns="46800" rIns="90000" bIns="46800">
              <a:spAutoFit/>
            </a:bodyPr>
            <a:lstStyle/>
            <a:p>
              <a:endParaRPr lang="zh-CN" altLang="en-US"/>
            </a:p>
          </p:txBody>
        </p:sp>
        <p:sp>
          <p:nvSpPr>
            <p:cNvPr id="590937" name="Line 89"/>
            <p:cNvSpPr>
              <a:spLocks noChangeShapeType="1"/>
            </p:cNvSpPr>
            <p:nvPr/>
          </p:nvSpPr>
          <p:spPr bwMode="auto">
            <a:xfrm>
              <a:off x="930" y="1752"/>
              <a:ext cx="1315" cy="1905"/>
            </a:xfrm>
            <a:prstGeom prst="line">
              <a:avLst/>
            </a:prstGeom>
            <a:noFill/>
            <a:ln w="38100">
              <a:solidFill>
                <a:srgbClr val="FF0000"/>
              </a:solidFill>
              <a:round/>
              <a:headEnd/>
              <a:tailEnd type="none" w="sm" len="lg"/>
            </a:ln>
            <a:effectLst/>
          </p:spPr>
          <p:txBody>
            <a:bodyPr lIns="90000" tIns="46800" rIns="90000" bIns="4680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0853"/>
                                        </p:tgtEl>
                                        <p:attrNameLst>
                                          <p:attrName>style.visibility</p:attrName>
                                        </p:attrNameLst>
                                      </p:cBhvr>
                                      <p:to>
                                        <p:strVal val="visible"/>
                                      </p:to>
                                    </p:set>
                                    <p:anim calcmode="lin" valueType="num">
                                      <p:cBhvr additive="base">
                                        <p:cTn id="7" dur="500" fill="hold"/>
                                        <p:tgtEl>
                                          <p:spTgt spid="590853"/>
                                        </p:tgtEl>
                                        <p:attrNameLst>
                                          <p:attrName>ppt_x</p:attrName>
                                        </p:attrNameLst>
                                      </p:cBhvr>
                                      <p:tavLst>
                                        <p:tav tm="0">
                                          <p:val>
                                            <p:strVal val="0-#ppt_w/2"/>
                                          </p:val>
                                        </p:tav>
                                        <p:tav tm="100000">
                                          <p:val>
                                            <p:strVal val="#ppt_x"/>
                                          </p:val>
                                        </p:tav>
                                      </p:tavLst>
                                    </p:anim>
                                    <p:anim calcmode="lin" valueType="num">
                                      <p:cBhvr additive="base">
                                        <p:cTn id="8" dur="500" fill="hold"/>
                                        <p:tgtEl>
                                          <p:spTgt spid="5908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90852"/>
                                        </p:tgtEl>
                                        <p:attrNameLst>
                                          <p:attrName>style.visibility</p:attrName>
                                        </p:attrNameLst>
                                      </p:cBhvr>
                                      <p:to>
                                        <p:strVal val="visible"/>
                                      </p:to>
                                    </p:set>
                                    <p:anim calcmode="lin" valueType="num">
                                      <p:cBhvr additive="base">
                                        <p:cTn id="13" dur="500" fill="hold"/>
                                        <p:tgtEl>
                                          <p:spTgt spid="590852"/>
                                        </p:tgtEl>
                                        <p:attrNameLst>
                                          <p:attrName>ppt_x</p:attrName>
                                        </p:attrNameLst>
                                      </p:cBhvr>
                                      <p:tavLst>
                                        <p:tav tm="0">
                                          <p:val>
                                            <p:strVal val="0-#ppt_w/2"/>
                                          </p:val>
                                        </p:tav>
                                        <p:tav tm="100000">
                                          <p:val>
                                            <p:strVal val="#ppt_x"/>
                                          </p:val>
                                        </p:tav>
                                      </p:tavLst>
                                    </p:anim>
                                    <p:anim calcmode="lin" valueType="num">
                                      <p:cBhvr additive="base">
                                        <p:cTn id="14" dur="500" fill="hold"/>
                                        <p:tgtEl>
                                          <p:spTgt spid="59085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590917"/>
                                        </p:tgtEl>
                                        <p:attrNameLst>
                                          <p:attrName>style.visibility</p:attrName>
                                        </p:attrNameLst>
                                      </p:cBhvr>
                                      <p:to>
                                        <p:strVal val="visible"/>
                                      </p:to>
                                    </p:set>
                                    <p:animEffect transition="in" filter="diamond(in)">
                                      <p:cBhvr>
                                        <p:cTn id="19" dur="500"/>
                                        <p:tgtEl>
                                          <p:spTgt spid="590917"/>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590924"/>
                                        </p:tgtEl>
                                        <p:attrNameLst>
                                          <p:attrName>style.visibility</p:attrName>
                                        </p:attrNameLst>
                                      </p:cBhvr>
                                      <p:to>
                                        <p:strVal val="visible"/>
                                      </p:to>
                                    </p:set>
                                    <p:animEffect transition="in" filter="box(in)">
                                      <p:cBhvr>
                                        <p:cTn id="24" dur="500"/>
                                        <p:tgtEl>
                                          <p:spTgt spid="590924"/>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42" fill="hold" nodeType="clickEffect">
                                  <p:stCondLst>
                                    <p:cond delay="0"/>
                                  </p:stCondLst>
                                  <p:childTnLst>
                                    <p:set>
                                      <p:cBhvr>
                                        <p:cTn id="28" dur="1" fill="hold">
                                          <p:stCondLst>
                                            <p:cond delay="0"/>
                                          </p:stCondLst>
                                        </p:cTn>
                                        <p:tgtEl>
                                          <p:spTgt spid="590932"/>
                                        </p:tgtEl>
                                        <p:attrNameLst>
                                          <p:attrName>style.visibility</p:attrName>
                                        </p:attrNameLst>
                                      </p:cBhvr>
                                      <p:to>
                                        <p:strVal val="visible"/>
                                      </p:to>
                                    </p:set>
                                    <p:animEffect transition="in" filter="barn(outHorizontal)">
                                      <p:cBhvr>
                                        <p:cTn id="29" dur="500"/>
                                        <p:tgtEl>
                                          <p:spTgt spid="590932"/>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42" fill="hold" nodeType="clickEffect">
                                  <p:stCondLst>
                                    <p:cond delay="0"/>
                                  </p:stCondLst>
                                  <p:childTnLst>
                                    <p:set>
                                      <p:cBhvr>
                                        <p:cTn id="33" dur="1" fill="hold">
                                          <p:stCondLst>
                                            <p:cond delay="0"/>
                                          </p:stCondLst>
                                        </p:cTn>
                                        <p:tgtEl>
                                          <p:spTgt spid="590935"/>
                                        </p:tgtEl>
                                        <p:attrNameLst>
                                          <p:attrName>style.visibility</p:attrName>
                                        </p:attrNameLst>
                                      </p:cBhvr>
                                      <p:to>
                                        <p:strVal val="visible"/>
                                      </p:to>
                                    </p:set>
                                    <p:animEffect transition="in" filter="barn(outHorizontal)">
                                      <p:cBhvr>
                                        <p:cTn id="34" dur="500"/>
                                        <p:tgtEl>
                                          <p:spTgt spid="590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2" grpId="0" autoUpdateAnimBg="0"/>
      <p:bldP spid="590853"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25" name="灯片编号占位符 4"/>
          <p:cNvSpPr>
            <a:spLocks noGrp="1"/>
          </p:cNvSpPr>
          <p:nvPr>
            <p:ph type="sldNum" sz="quarter" idx="12"/>
          </p:nvPr>
        </p:nvSpPr>
        <p:spPr/>
        <p:txBody>
          <a:bodyPr/>
          <a:lstStyle/>
          <a:p>
            <a:fld id="{D4318D9B-C550-46B5-9DAC-8A193BD4582F}" type="slidenum">
              <a:rPr lang="en-US" altLang="zh-CN"/>
              <a:pPr/>
              <a:t>10</a:t>
            </a:fld>
            <a:endParaRPr lang="en-US" altLang="zh-CN"/>
          </a:p>
        </p:txBody>
      </p:sp>
      <p:sp>
        <p:nvSpPr>
          <p:cNvPr id="604164" name="Rectangle 4"/>
          <p:cNvSpPr>
            <a:spLocks noChangeArrowheads="1"/>
          </p:cNvSpPr>
          <p:nvPr/>
        </p:nvSpPr>
        <p:spPr bwMode="auto">
          <a:xfrm>
            <a:off x="501650" y="1219200"/>
            <a:ext cx="4451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热力学第二定律的克劳修斯表述</a:t>
            </a:r>
          </a:p>
        </p:txBody>
      </p:sp>
      <p:sp>
        <p:nvSpPr>
          <p:cNvPr id="604165" name="Text Box 5"/>
          <p:cNvSpPr txBox="1">
            <a:spLocks noChangeArrowheads="1"/>
          </p:cNvSpPr>
          <p:nvPr/>
        </p:nvSpPr>
        <p:spPr bwMode="auto">
          <a:xfrm>
            <a:off x="609600" y="1660525"/>
            <a:ext cx="5562600" cy="549275"/>
          </a:xfrm>
          <a:prstGeom prst="rect">
            <a:avLst/>
          </a:prstGeom>
          <a:noFill/>
          <a:ln w="9525" algn="ctr">
            <a:noFill/>
            <a:miter lim="800000"/>
            <a:headEnd/>
            <a:tailEnd/>
          </a:ln>
          <a:effectLst/>
        </p:spPr>
        <p:txBody>
          <a:bodyPr>
            <a:spAutoFit/>
          </a:bodyPr>
          <a:lstStyle/>
          <a:p>
            <a:pPr>
              <a:lnSpc>
                <a:spcPct val="125000"/>
              </a:lnSpc>
              <a:spcBef>
                <a:spcPct val="50000"/>
              </a:spcBef>
              <a:buClr>
                <a:schemeClr val="folHlink"/>
              </a:buClr>
              <a:buSzPct val="80000"/>
              <a:buFont typeface="Wingdings" pitchFamily="2" charset="2"/>
              <a:buChar char="n"/>
            </a:pPr>
            <a:r>
              <a:rPr kumimoji="1" lang="en-US" altLang="zh-CN" sz="2400" dirty="0">
                <a:sym typeface="Monotype Sorts" pitchFamily="2" charset="2"/>
              </a:rPr>
              <a:t>  </a:t>
            </a:r>
            <a:r>
              <a:rPr kumimoji="1" lang="zh-CN" altLang="en-US" sz="2400" dirty="0">
                <a:sym typeface="Monotype Sorts" pitchFamily="2" charset="2"/>
              </a:rPr>
              <a:t>理解“</a:t>
            </a:r>
            <a:r>
              <a:rPr kumimoji="1" lang="zh-CN" altLang="en-US" sz="2400" dirty="0">
                <a:solidFill>
                  <a:srgbClr val="0000CC"/>
                </a:solidFill>
                <a:sym typeface="Monotype Sorts" pitchFamily="2" charset="2"/>
              </a:rPr>
              <a:t>不引起其他变化</a:t>
            </a:r>
            <a:r>
              <a:rPr kumimoji="1" lang="zh-CN" altLang="en-US" sz="2400" dirty="0">
                <a:sym typeface="Monotype Sorts" pitchFamily="2" charset="2"/>
              </a:rPr>
              <a:t>”的含义 </a:t>
            </a:r>
          </a:p>
        </p:txBody>
      </p:sp>
      <p:grpSp>
        <p:nvGrpSpPr>
          <p:cNvPr id="604166" name="Group 6"/>
          <p:cNvGrpSpPr>
            <a:grpSpLocks/>
          </p:cNvGrpSpPr>
          <p:nvPr/>
        </p:nvGrpSpPr>
        <p:grpSpPr bwMode="auto">
          <a:xfrm>
            <a:off x="990600" y="2420938"/>
            <a:ext cx="3652838" cy="3751262"/>
            <a:chOff x="624" y="1203"/>
            <a:chExt cx="2301" cy="2363"/>
          </a:xfrm>
        </p:grpSpPr>
        <p:sp>
          <p:nvSpPr>
            <p:cNvPr id="604167" name="AutoShape 7" descr="球体"/>
            <p:cNvSpPr>
              <a:spLocks noChangeArrowheads="1"/>
            </p:cNvSpPr>
            <p:nvPr/>
          </p:nvSpPr>
          <p:spPr bwMode="auto">
            <a:xfrm>
              <a:off x="624" y="2233"/>
              <a:ext cx="482" cy="33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8080"/>
              </a:bgClr>
            </a:pattFill>
            <a:ln w="9525">
              <a:solidFill>
                <a:srgbClr val="008080"/>
              </a:solidFill>
              <a:miter lim="800000"/>
              <a:headEnd/>
              <a:tailEnd/>
            </a:ln>
            <a:effectLst/>
          </p:spPr>
          <p:txBody>
            <a:bodyPr wrap="none" anchor="ctr"/>
            <a:lstStyle/>
            <a:p>
              <a:endParaRPr lang="zh-CN" altLang="en-US"/>
            </a:p>
          </p:txBody>
        </p:sp>
        <p:sp>
          <p:nvSpPr>
            <p:cNvPr id="604168" name="Rectangle 8"/>
            <p:cNvSpPr>
              <a:spLocks noChangeArrowheads="1"/>
            </p:cNvSpPr>
            <p:nvPr/>
          </p:nvSpPr>
          <p:spPr bwMode="auto">
            <a:xfrm>
              <a:off x="660" y="2401"/>
              <a:ext cx="315" cy="394"/>
            </a:xfrm>
            <a:prstGeom prst="rect">
              <a:avLst/>
            </a:prstGeom>
            <a:noFill/>
            <a:ln w="9525" algn="ctr">
              <a:noFill/>
              <a:miter lim="800000"/>
              <a:headEnd/>
              <a:tailEnd/>
            </a:ln>
            <a:effectLst/>
          </p:spPr>
          <p:txBody>
            <a:bodyPr wrap="none">
              <a:spAutoFit/>
            </a:bodyPr>
            <a:lstStyle/>
            <a:p>
              <a:pPr>
                <a:lnSpc>
                  <a:spcPct val="125000"/>
                </a:lnSpc>
              </a:pPr>
              <a:r>
                <a:rPr kumimoji="1" lang="en-US" altLang="zh-CN" sz="2800" b="1" i="1">
                  <a:solidFill>
                    <a:srgbClr val="008080"/>
                  </a:solidFill>
                  <a:ea typeface="楷体_GB2312" pitchFamily="49" charset="-122"/>
                </a:rPr>
                <a:t>W</a:t>
              </a:r>
            </a:p>
          </p:txBody>
        </p:sp>
        <p:sp>
          <p:nvSpPr>
            <p:cNvPr id="604169" name="AutoShape 9" descr="球体"/>
            <p:cNvSpPr>
              <a:spLocks noChangeArrowheads="1"/>
            </p:cNvSpPr>
            <p:nvPr/>
          </p:nvSpPr>
          <p:spPr bwMode="auto">
            <a:xfrm rot="-5400000">
              <a:off x="1218" y="1729"/>
              <a:ext cx="455" cy="31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FF5050"/>
              </a:bgClr>
            </a:pattFill>
            <a:ln w="9525">
              <a:solidFill>
                <a:srgbClr val="FF0000"/>
              </a:solidFill>
              <a:miter lim="800000"/>
              <a:headEnd/>
              <a:tailEnd/>
            </a:ln>
            <a:effectLst/>
          </p:spPr>
          <p:txBody>
            <a:bodyPr wrap="none" anchor="ctr"/>
            <a:lstStyle/>
            <a:p>
              <a:endParaRPr lang="zh-CN" altLang="en-US"/>
            </a:p>
          </p:txBody>
        </p:sp>
        <p:sp>
          <p:nvSpPr>
            <p:cNvPr id="604170" name="Rectangle 10"/>
            <p:cNvSpPr>
              <a:spLocks noChangeArrowheads="1"/>
            </p:cNvSpPr>
            <p:nvPr/>
          </p:nvSpPr>
          <p:spPr bwMode="auto">
            <a:xfrm>
              <a:off x="1515" y="2691"/>
              <a:ext cx="354" cy="327"/>
            </a:xfrm>
            <a:prstGeom prst="rect">
              <a:avLst/>
            </a:prstGeom>
            <a:noFill/>
            <a:ln w="9525">
              <a:noFill/>
              <a:miter lim="800000"/>
              <a:headEnd/>
              <a:tailEnd/>
            </a:ln>
            <a:effectLst/>
          </p:spPr>
          <p:txBody>
            <a:bodyPr wrap="none">
              <a:spAutoFit/>
            </a:bodyPr>
            <a:lstStyle/>
            <a:p>
              <a:r>
                <a:rPr kumimoji="1" lang="en-US" altLang="zh-CN" sz="2800" b="1" i="1">
                  <a:solidFill>
                    <a:srgbClr val="0000FF"/>
                  </a:solidFill>
                </a:rPr>
                <a:t>Q</a:t>
              </a:r>
              <a:r>
                <a:rPr kumimoji="1" lang="en-US" altLang="zh-CN" sz="2800" b="1" baseline="-25000">
                  <a:solidFill>
                    <a:srgbClr val="0000FF"/>
                  </a:solidFill>
                </a:rPr>
                <a:t>2</a:t>
              </a:r>
              <a:endParaRPr kumimoji="1" lang="en-US" altLang="zh-CN" sz="2800" b="1">
                <a:solidFill>
                  <a:srgbClr val="0000FF"/>
                </a:solidFill>
              </a:endParaRPr>
            </a:p>
          </p:txBody>
        </p:sp>
        <p:sp>
          <p:nvSpPr>
            <p:cNvPr id="604171" name="Rectangle 11"/>
            <p:cNvSpPr>
              <a:spLocks noChangeArrowheads="1"/>
            </p:cNvSpPr>
            <p:nvPr/>
          </p:nvSpPr>
          <p:spPr bwMode="auto">
            <a:xfrm>
              <a:off x="1555" y="1700"/>
              <a:ext cx="1370" cy="327"/>
            </a:xfrm>
            <a:prstGeom prst="rect">
              <a:avLst/>
            </a:prstGeom>
            <a:noFill/>
            <a:ln w="9525">
              <a:noFill/>
              <a:miter lim="800000"/>
              <a:headEnd/>
              <a:tailEnd/>
            </a:ln>
            <a:effectLst/>
          </p:spPr>
          <p:txBody>
            <a:bodyPr>
              <a:spAutoFit/>
            </a:bodyPr>
            <a:lstStyle/>
            <a:p>
              <a:r>
                <a:rPr kumimoji="1" lang="en-US" altLang="zh-CN" sz="2800" b="1" i="1">
                  <a:solidFill>
                    <a:srgbClr val="FF0000"/>
                  </a:solidFill>
                </a:rPr>
                <a:t>Q</a:t>
              </a:r>
              <a:r>
                <a:rPr kumimoji="1" lang="en-US" altLang="zh-CN" sz="2800" b="1" baseline="-25000">
                  <a:solidFill>
                    <a:srgbClr val="FF0000"/>
                  </a:solidFill>
                </a:rPr>
                <a:t>1</a:t>
              </a:r>
              <a:r>
                <a:rPr kumimoji="1" lang="zh-CN" altLang="en-US" sz="2800" b="1">
                  <a:solidFill>
                    <a:srgbClr val="FF0000"/>
                  </a:solidFill>
                </a:rPr>
                <a:t>＝ </a:t>
              </a:r>
              <a:r>
                <a:rPr kumimoji="1" lang="en-US" altLang="zh-CN" sz="2800" b="1" i="1">
                  <a:solidFill>
                    <a:srgbClr val="FF0000"/>
                  </a:solidFill>
                </a:rPr>
                <a:t>Q</a:t>
              </a:r>
              <a:r>
                <a:rPr kumimoji="1" lang="en-US" altLang="zh-CN" sz="2800" b="1" baseline="-25000">
                  <a:solidFill>
                    <a:srgbClr val="FF0000"/>
                  </a:solidFill>
                </a:rPr>
                <a:t>2</a:t>
              </a:r>
              <a:r>
                <a:rPr kumimoji="1" lang="zh-CN" altLang="en-US" sz="2800" b="1">
                  <a:solidFill>
                    <a:srgbClr val="FF0000"/>
                  </a:solidFill>
                </a:rPr>
                <a:t>＋</a:t>
              </a:r>
              <a:r>
                <a:rPr kumimoji="1" lang="en-US" altLang="zh-CN" sz="2800" b="1" i="1">
                  <a:solidFill>
                    <a:srgbClr val="FF0000"/>
                  </a:solidFill>
                </a:rPr>
                <a:t>W</a:t>
              </a:r>
            </a:p>
          </p:txBody>
        </p:sp>
        <p:sp>
          <p:nvSpPr>
            <p:cNvPr id="604172" name="AutoShape 12" descr="球体"/>
            <p:cNvSpPr>
              <a:spLocks noChangeArrowheads="1"/>
            </p:cNvSpPr>
            <p:nvPr/>
          </p:nvSpPr>
          <p:spPr bwMode="auto">
            <a:xfrm rot="-5400000">
              <a:off x="1226" y="2782"/>
              <a:ext cx="448" cy="29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rgbClr val="3366FF"/>
              </a:fgClr>
              <a:bgClr>
                <a:schemeClr val="bg1"/>
              </a:bgClr>
            </a:pattFill>
            <a:ln w="9525">
              <a:solidFill>
                <a:srgbClr val="0000FF"/>
              </a:solidFill>
              <a:miter lim="800000"/>
              <a:headEnd/>
              <a:tailEnd/>
            </a:ln>
            <a:effectLst/>
          </p:spPr>
          <p:txBody>
            <a:bodyPr wrap="none" anchor="ctr"/>
            <a:lstStyle/>
            <a:p>
              <a:endParaRPr lang="zh-CN" altLang="en-US"/>
            </a:p>
          </p:txBody>
        </p:sp>
        <p:sp>
          <p:nvSpPr>
            <p:cNvPr id="604173" name="Oval 13"/>
            <p:cNvSpPr>
              <a:spLocks noChangeArrowheads="1"/>
            </p:cNvSpPr>
            <p:nvPr/>
          </p:nvSpPr>
          <p:spPr bwMode="auto">
            <a:xfrm>
              <a:off x="1106" y="2049"/>
              <a:ext cx="685" cy="664"/>
            </a:xfrm>
            <a:prstGeom prst="ellipse">
              <a:avLst/>
            </a:prstGeom>
            <a:solidFill>
              <a:schemeClr val="bg1"/>
            </a:solidFill>
            <a:ln w="28575" algn="ctr">
              <a:solidFill>
                <a:srgbClr val="993366"/>
              </a:solidFill>
              <a:round/>
              <a:headEnd/>
              <a:tailEnd/>
            </a:ln>
            <a:effectLst/>
          </p:spPr>
          <p:txBody>
            <a:bodyPr wrap="none" anchor="ctr"/>
            <a:lstStyle/>
            <a:p>
              <a:pPr algn="ctr"/>
              <a:r>
                <a:rPr kumimoji="1" lang="en-US" altLang="zh-CN" sz="3600" b="1" i="1">
                  <a:solidFill>
                    <a:srgbClr val="993366"/>
                  </a:solidFill>
                </a:rPr>
                <a:t>E</a:t>
              </a:r>
            </a:p>
          </p:txBody>
        </p:sp>
        <p:sp>
          <p:nvSpPr>
            <p:cNvPr id="604174" name="Rectangle 14"/>
            <p:cNvSpPr>
              <a:spLocks noChangeArrowheads="1"/>
            </p:cNvSpPr>
            <p:nvPr/>
          </p:nvSpPr>
          <p:spPr bwMode="auto">
            <a:xfrm>
              <a:off x="799" y="1203"/>
              <a:ext cx="1356" cy="458"/>
            </a:xfrm>
            <a:prstGeom prst="rect">
              <a:avLst/>
            </a:prstGeom>
            <a:gradFill rotWithShape="0">
              <a:gsLst>
                <a:gs pos="0">
                  <a:srgbClr val="FF0000"/>
                </a:gs>
                <a:gs pos="100000">
                  <a:schemeClr val="bg1"/>
                </a:gs>
              </a:gsLst>
              <a:lin ang="5400000" scaled="1"/>
            </a:gradFill>
            <a:ln w="9525">
              <a:solidFill>
                <a:srgbClr val="FF0000"/>
              </a:solidFill>
              <a:miter lim="800000"/>
              <a:headEnd/>
              <a:tailEnd/>
            </a:ln>
            <a:effectLst/>
          </p:spPr>
          <p:txBody>
            <a:bodyPr wrap="none" anchor="ctr"/>
            <a:lstStyle/>
            <a:p>
              <a:pPr algn="ctr"/>
              <a:r>
                <a:rPr kumimoji="1" lang="en-US" altLang="zh-CN" sz="2800" b="1" i="1">
                  <a:solidFill>
                    <a:srgbClr val="990033"/>
                  </a:solidFill>
                </a:rPr>
                <a:t>T</a:t>
              </a:r>
              <a:r>
                <a:rPr kumimoji="1" lang="en-US" altLang="zh-CN" sz="2800" b="1" baseline="-25000">
                  <a:solidFill>
                    <a:srgbClr val="990033"/>
                  </a:solidFill>
                </a:rPr>
                <a:t>1</a:t>
              </a:r>
            </a:p>
          </p:txBody>
        </p:sp>
        <p:sp>
          <p:nvSpPr>
            <p:cNvPr id="604175" name="Rectangle 15"/>
            <p:cNvSpPr>
              <a:spLocks noChangeArrowheads="1"/>
            </p:cNvSpPr>
            <p:nvPr/>
          </p:nvSpPr>
          <p:spPr bwMode="auto">
            <a:xfrm>
              <a:off x="794" y="3107"/>
              <a:ext cx="1355" cy="459"/>
            </a:xfrm>
            <a:prstGeom prst="rect">
              <a:avLst/>
            </a:prstGeom>
            <a:gradFill rotWithShape="0">
              <a:gsLst>
                <a:gs pos="0">
                  <a:srgbClr val="3366FF"/>
                </a:gs>
                <a:gs pos="100000">
                  <a:schemeClr val="bg1"/>
                </a:gs>
              </a:gsLst>
              <a:lin ang="5400000" scaled="1"/>
            </a:gradFill>
            <a:ln w="9525" algn="ctr">
              <a:solidFill>
                <a:srgbClr val="0066FF"/>
              </a:solidFill>
              <a:miter lim="800000"/>
              <a:headEnd/>
              <a:tailEnd/>
            </a:ln>
            <a:effectLst/>
          </p:spPr>
          <p:txBody>
            <a:bodyPr wrap="none" anchor="ctr"/>
            <a:lstStyle/>
            <a:p>
              <a:pPr algn="ctr"/>
              <a:r>
                <a:rPr kumimoji="1" lang="en-US" altLang="zh-CN" sz="2800" b="1" i="1">
                  <a:solidFill>
                    <a:srgbClr val="000066"/>
                  </a:solidFill>
                </a:rPr>
                <a:t>T</a:t>
              </a:r>
              <a:r>
                <a:rPr kumimoji="1" lang="en-US" altLang="zh-CN" sz="2800" b="1" baseline="-25000">
                  <a:solidFill>
                    <a:srgbClr val="000066"/>
                  </a:solidFill>
                </a:rPr>
                <a:t>2</a:t>
              </a:r>
            </a:p>
          </p:txBody>
        </p:sp>
      </p:grpSp>
      <p:grpSp>
        <p:nvGrpSpPr>
          <p:cNvPr id="604176" name="Group 16"/>
          <p:cNvGrpSpPr>
            <a:grpSpLocks/>
          </p:cNvGrpSpPr>
          <p:nvPr/>
        </p:nvGrpSpPr>
        <p:grpSpPr bwMode="auto">
          <a:xfrm>
            <a:off x="4308475" y="2503488"/>
            <a:ext cx="4591050" cy="3668712"/>
            <a:chOff x="2714" y="1193"/>
            <a:chExt cx="2892" cy="2311"/>
          </a:xfrm>
        </p:grpSpPr>
        <p:sp>
          <p:nvSpPr>
            <p:cNvPr id="604177" name="AutoShape 17" descr="球体"/>
            <p:cNvSpPr>
              <a:spLocks noChangeArrowheads="1"/>
            </p:cNvSpPr>
            <p:nvPr/>
          </p:nvSpPr>
          <p:spPr bwMode="auto">
            <a:xfrm rot="-5400000">
              <a:off x="3279" y="2366"/>
              <a:ext cx="1715" cy="31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FF5050"/>
              </a:bgClr>
            </a:pattFill>
            <a:ln w="9525">
              <a:solidFill>
                <a:srgbClr val="FF0000"/>
              </a:solidFill>
              <a:miter lim="800000"/>
              <a:headEnd/>
              <a:tailEnd/>
            </a:ln>
            <a:effectLst/>
          </p:spPr>
          <p:txBody>
            <a:bodyPr wrap="none" anchor="ctr"/>
            <a:lstStyle/>
            <a:p>
              <a:endParaRPr lang="zh-CN" altLang="en-US"/>
            </a:p>
          </p:txBody>
        </p:sp>
        <p:sp>
          <p:nvSpPr>
            <p:cNvPr id="604178" name="Rectangle 18"/>
            <p:cNvSpPr>
              <a:spLocks noChangeArrowheads="1"/>
            </p:cNvSpPr>
            <p:nvPr/>
          </p:nvSpPr>
          <p:spPr bwMode="auto">
            <a:xfrm>
              <a:off x="3610" y="3036"/>
              <a:ext cx="1371" cy="468"/>
            </a:xfrm>
            <a:prstGeom prst="rect">
              <a:avLst/>
            </a:prstGeom>
            <a:gradFill rotWithShape="0">
              <a:gsLst>
                <a:gs pos="0">
                  <a:srgbClr val="0066FF"/>
                </a:gs>
                <a:gs pos="100000">
                  <a:schemeClr val="bg1"/>
                </a:gs>
              </a:gsLst>
              <a:lin ang="5400000" scaled="1"/>
            </a:gradFill>
            <a:ln w="9525" algn="ctr">
              <a:solidFill>
                <a:srgbClr val="0066FF"/>
              </a:solidFill>
              <a:miter lim="800000"/>
              <a:headEnd/>
              <a:tailEnd/>
            </a:ln>
            <a:effectLst/>
          </p:spPr>
          <p:txBody>
            <a:bodyPr wrap="none" anchor="ctr"/>
            <a:lstStyle/>
            <a:p>
              <a:pPr algn="ctr"/>
              <a:r>
                <a:rPr kumimoji="1" lang="en-US" altLang="zh-CN" sz="2800" b="1" i="1">
                  <a:solidFill>
                    <a:srgbClr val="000066"/>
                  </a:solidFill>
                </a:rPr>
                <a:t>T</a:t>
              </a:r>
              <a:r>
                <a:rPr kumimoji="1" lang="en-US" altLang="zh-CN" sz="2800" b="1" baseline="-25000">
                  <a:solidFill>
                    <a:srgbClr val="000066"/>
                  </a:solidFill>
                </a:rPr>
                <a:t>2</a:t>
              </a:r>
            </a:p>
          </p:txBody>
        </p:sp>
        <p:sp>
          <p:nvSpPr>
            <p:cNvPr id="604179" name="AutoShape 19" descr="球体"/>
            <p:cNvSpPr>
              <a:spLocks noChangeArrowheads="1"/>
            </p:cNvSpPr>
            <p:nvPr/>
          </p:nvSpPr>
          <p:spPr bwMode="auto">
            <a:xfrm rot="5400000" flipH="1" flipV="1">
              <a:off x="4242" y="1719"/>
              <a:ext cx="722" cy="648"/>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pattFill prst="sphere">
              <a:fgClr>
                <a:schemeClr val="bg1"/>
              </a:fgClr>
              <a:bgClr>
                <a:srgbClr val="008080"/>
              </a:bgClr>
            </a:pattFill>
            <a:ln w="9525">
              <a:solidFill>
                <a:srgbClr val="008080"/>
              </a:solidFill>
              <a:miter lim="800000"/>
              <a:headEnd/>
              <a:tailEnd/>
            </a:ln>
            <a:effectLst/>
          </p:spPr>
          <p:txBody>
            <a:bodyPr wrap="none" anchor="ctr"/>
            <a:lstStyle/>
            <a:p>
              <a:endParaRPr lang="zh-CN" altLang="en-US"/>
            </a:p>
          </p:txBody>
        </p:sp>
        <p:sp>
          <p:nvSpPr>
            <p:cNvPr id="604180" name="Rectangle 20"/>
            <p:cNvSpPr>
              <a:spLocks noChangeArrowheads="1"/>
            </p:cNvSpPr>
            <p:nvPr/>
          </p:nvSpPr>
          <p:spPr bwMode="auto">
            <a:xfrm>
              <a:off x="3611" y="1193"/>
              <a:ext cx="1317" cy="468"/>
            </a:xfrm>
            <a:prstGeom prst="rect">
              <a:avLst/>
            </a:prstGeom>
            <a:gradFill rotWithShape="0">
              <a:gsLst>
                <a:gs pos="0">
                  <a:srgbClr val="FF0000"/>
                </a:gs>
                <a:gs pos="100000">
                  <a:schemeClr val="bg1"/>
                </a:gs>
              </a:gsLst>
              <a:lin ang="5400000" scaled="1"/>
            </a:gradFill>
            <a:ln w="9525">
              <a:solidFill>
                <a:srgbClr val="FF0000"/>
              </a:solidFill>
              <a:miter lim="800000"/>
              <a:headEnd/>
              <a:tailEnd/>
            </a:ln>
            <a:effectLst/>
          </p:spPr>
          <p:txBody>
            <a:bodyPr wrap="none" anchor="ctr"/>
            <a:lstStyle/>
            <a:p>
              <a:pPr algn="ctr"/>
              <a:r>
                <a:rPr kumimoji="1" lang="en-US" altLang="zh-CN" sz="2800" b="1" i="1">
                  <a:solidFill>
                    <a:srgbClr val="A50021"/>
                  </a:solidFill>
                </a:rPr>
                <a:t>T</a:t>
              </a:r>
              <a:r>
                <a:rPr kumimoji="1" lang="en-US" altLang="zh-CN" sz="2800" b="1" baseline="-25000">
                  <a:solidFill>
                    <a:srgbClr val="A50021"/>
                  </a:solidFill>
                </a:rPr>
                <a:t>1</a:t>
              </a:r>
            </a:p>
          </p:txBody>
        </p:sp>
        <p:sp>
          <p:nvSpPr>
            <p:cNvPr id="604181" name="Rectangle 21"/>
            <p:cNvSpPr>
              <a:spLocks noChangeArrowheads="1"/>
            </p:cNvSpPr>
            <p:nvPr/>
          </p:nvSpPr>
          <p:spPr bwMode="auto">
            <a:xfrm>
              <a:off x="3662" y="2121"/>
              <a:ext cx="412" cy="326"/>
            </a:xfrm>
            <a:prstGeom prst="rect">
              <a:avLst/>
            </a:prstGeom>
            <a:noFill/>
            <a:ln w="9525">
              <a:noFill/>
              <a:miter lim="800000"/>
              <a:headEnd/>
              <a:tailEnd/>
            </a:ln>
            <a:effectLst/>
          </p:spPr>
          <p:txBody>
            <a:bodyPr>
              <a:spAutoFit/>
            </a:bodyPr>
            <a:lstStyle/>
            <a:p>
              <a:r>
                <a:rPr kumimoji="1" lang="en-US" altLang="zh-CN" sz="2800" b="1" i="1">
                  <a:solidFill>
                    <a:srgbClr val="FF0000"/>
                  </a:solidFill>
                </a:rPr>
                <a:t>Q</a:t>
              </a:r>
              <a:r>
                <a:rPr kumimoji="1" lang="en-US" altLang="zh-CN" sz="2800" b="1" baseline="-25000">
                  <a:solidFill>
                    <a:srgbClr val="FF0000"/>
                  </a:solidFill>
                </a:rPr>
                <a:t>2</a:t>
              </a:r>
              <a:endParaRPr kumimoji="1" lang="en-US" altLang="zh-CN" sz="2800" b="1" i="1">
                <a:solidFill>
                  <a:srgbClr val="FF0000"/>
                </a:solidFill>
              </a:endParaRPr>
            </a:p>
          </p:txBody>
        </p:sp>
        <p:sp>
          <p:nvSpPr>
            <p:cNvPr id="604182" name="Rectangle 22"/>
            <p:cNvSpPr>
              <a:spLocks noChangeArrowheads="1"/>
            </p:cNvSpPr>
            <p:nvPr/>
          </p:nvSpPr>
          <p:spPr bwMode="auto">
            <a:xfrm>
              <a:off x="4612" y="1770"/>
              <a:ext cx="994" cy="327"/>
            </a:xfrm>
            <a:prstGeom prst="rect">
              <a:avLst/>
            </a:prstGeom>
            <a:noFill/>
            <a:ln w="9525">
              <a:noFill/>
              <a:miter lim="800000"/>
              <a:headEnd/>
              <a:tailEnd/>
            </a:ln>
            <a:effectLst/>
          </p:spPr>
          <p:txBody>
            <a:bodyPr wrap="none">
              <a:spAutoFit/>
            </a:bodyPr>
            <a:lstStyle/>
            <a:p>
              <a:r>
                <a:rPr kumimoji="1" lang="en-US" altLang="zh-CN" sz="2800" b="1" i="1">
                  <a:solidFill>
                    <a:srgbClr val="008080"/>
                  </a:solidFill>
                </a:rPr>
                <a:t>W=Q</a:t>
              </a:r>
              <a:r>
                <a:rPr kumimoji="1" lang="en-US" altLang="zh-CN" sz="2800" b="1" baseline="-25000">
                  <a:solidFill>
                    <a:srgbClr val="008080"/>
                  </a:solidFill>
                </a:rPr>
                <a:t>1</a:t>
              </a:r>
              <a:r>
                <a:rPr kumimoji="1" lang="en-US" altLang="zh-CN" sz="2800" b="1" i="1">
                  <a:solidFill>
                    <a:srgbClr val="008080"/>
                  </a:solidFill>
                </a:rPr>
                <a:t>-Q</a:t>
              </a:r>
              <a:r>
                <a:rPr kumimoji="1" lang="en-US" altLang="zh-CN" sz="2800" b="1" baseline="-25000">
                  <a:solidFill>
                    <a:srgbClr val="008080"/>
                  </a:solidFill>
                </a:rPr>
                <a:t>2</a:t>
              </a:r>
            </a:p>
          </p:txBody>
        </p:sp>
        <p:sp>
          <p:nvSpPr>
            <p:cNvPr id="604183" name="AutoShape 23"/>
            <p:cNvSpPr>
              <a:spLocks noChangeArrowheads="1"/>
            </p:cNvSpPr>
            <p:nvPr/>
          </p:nvSpPr>
          <p:spPr bwMode="auto">
            <a:xfrm>
              <a:off x="2714" y="2242"/>
              <a:ext cx="527" cy="162"/>
            </a:xfrm>
            <a:prstGeom prst="rightArrow">
              <a:avLst>
                <a:gd name="adj1" fmla="val 50000"/>
                <a:gd name="adj2" fmla="val 81327"/>
              </a:avLst>
            </a:prstGeom>
            <a:gradFill rotWithShape="1">
              <a:gsLst>
                <a:gs pos="0">
                  <a:schemeClr val="bg1"/>
                </a:gs>
                <a:gs pos="50000">
                  <a:schemeClr val="accent2"/>
                </a:gs>
                <a:gs pos="100000">
                  <a:schemeClr val="bg1"/>
                </a:gs>
              </a:gsLst>
              <a:lin ang="5400000" scaled="1"/>
            </a:gradFill>
            <a:ln w="9525" algn="ctr">
              <a:solidFill>
                <a:srgbClr val="000066"/>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04166"/>
                                        </p:tgtEl>
                                        <p:attrNameLst>
                                          <p:attrName>style.visibility</p:attrName>
                                        </p:attrNameLst>
                                      </p:cBhvr>
                                      <p:to>
                                        <p:strVal val="visible"/>
                                      </p:to>
                                    </p:set>
                                    <p:animEffect transition="in" filter="box(in)">
                                      <p:cBhvr>
                                        <p:cTn id="7" dur="500"/>
                                        <p:tgtEl>
                                          <p:spTgt spid="60416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04176"/>
                                        </p:tgtEl>
                                        <p:attrNameLst>
                                          <p:attrName>style.visibility</p:attrName>
                                        </p:attrNameLst>
                                      </p:cBhvr>
                                      <p:to>
                                        <p:strVal val="visible"/>
                                      </p:to>
                                    </p:set>
                                    <p:anim calcmode="lin" valueType="num">
                                      <p:cBhvr additive="base">
                                        <p:cTn id="12" dur="500" fill="hold"/>
                                        <p:tgtEl>
                                          <p:spTgt spid="604176"/>
                                        </p:tgtEl>
                                        <p:attrNameLst>
                                          <p:attrName>ppt_x</p:attrName>
                                        </p:attrNameLst>
                                      </p:cBhvr>
                                      <p:tavLst>
                                        <p:tav tm="0">
                                          <p:val>
                                            <p:strVal val="0-#ppt_w/2"/>
                                          </p:val>
                                        </p:tav>
                                        <p:tav tm="100000">
                                          <p:val>
                                            <p:strVal val="#ppt_x"/>
                                          </p:val>
                                        </p:tav>
                                      </p:tavLst>
                                    </p:anim>
                                    <p:anim calcmode="lin" valueType="num">
                                      <p:cBhvr additive="base">
                                        <p:cTn id="13" dur="500" fill="hold"/>
                                        <p:tgtEl>
                                          <p:spTgt spid="6041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17" name="灯片编号占位符 4"/>
          <p:cNvSpPr>
            <a:spLocks noGrp="1"/>
          </p:cNvSpPr>
          <p:nvPr>
            <p:ph type="sldNum" sz="quarter" idx="12"/>
          </p:nvPr>
        </p:nvSpPr>
        <p:spPr/>
        <p:txBody>
          <a:bodyPr/>
          <a:lstStyle/>
          <a:p>
            <a:fld id="{1BDB597C-9B17-4AAB-8E28-4FCEE6BEBD60}" type="slidenum">
              <a:rPr lang="en-US" altLang="zh-CN"/>
              <a:pPr/>
              <a:t>11</a:t>
            </a:fld>
            <a:endParaRPr lang="en-US" altLang="zh-CN"/>
          </a:p>
        </p:txBody>
      </p:sp>
      <p:sp>
        <p:nvSpPr>
          <p:cNvPr id="602116" name="Rectangle 4"/>
          <p:cNvSpPr>
            <a:spLocks noChangeArrowheads="1"/>
          </p:cNvSpPr>
          <p:nvPr/>
        </p:nvSpPr>
        <p:spPr bwMode="auto">
          <a:xfrm>
            <a:off x="501650" y="1219200"/>
            <a:ext cx="4451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热力学第二定律的克劳修斯表述</a:t>
            </a:r>
          </a:p>
        </p:txBody>
      </p:sp>
      <p:sp>
        <p:nvSpPr>
          <p:cNvPr id="602117" name="Text Box 5"/>
          <p:cNvSpPr txBox="1">
            <a:spLocks noChangeArrowheads="1"/>
          </p:cNvSpPr>
          <p:nvPr/>
        </p:nvSpPr>
        <p:spPr bwMode="auto">
          <a:xfrm>
            <a:off x="457200" y="1693872"/>
            <a:ext cx="8001000" cy="1430328"/>
          </a:xfrm>
          <a:prstGeom prst="rect">
            <a:avLst/>
          </a:prstGeom>
          <a:noFill/>
          <a:ln w="9525" algn="ctr">
            <a:noFill/>
            <a:miter lim="800000"/>
            <a:headEnd/>
            <a:tailEnd/>
          </a:ln>
          <a:effectLst/>
        </p:spPr>
        <p:txBody>
          <a:bodyPr wrap="square">
            <a:spAutoFit/>
          </a:bodyPr>
          <a:lstStyle/>
          <a:p>
            <a:pPr>
              <a:lnSpc>
                <a:spcPct val="125000"/>
              </a:lnSpc>
              <a:spcBef>
                <a:spcPct val="50000"/>
              </a:spcBef>
              <a:buClr>
                <a:schemeClr val="folHlink"/>
              </a:buClr>
              <a:buSzPct val="80000"/>
              <a:buFont typeface="Wingdings" pitchFamily="2" charset="2"/>
              <a:buChar char="n"/>
            </a:pPr>
            <a:r>
              <a:rPr kumimoji="1" lang="en-US" altLang="zh-CN" sz="2400" dirty="0"/>
              <a:t> </a:t>
            </a:r>
            <a:r>
              <a:rPr kumimoji="1" lang="zh-CN" altLang="en-US" sz="2400" dirty="0"/>
              <a:t>要使热量从低温物体传给高温物体，</a:t>
            </a:r>
            <a:r>
              <a:rPr kumimoji="1" lang="zh-CN" altLang="en-US" sz="2400" dirty="0">
                <a:solidFill>
                  <a:srgbClr val="0000CC"/>
                </a:solidFill>
              </a:rPr>
              <a:t>必须有外界做功</a:t>
            </a:r>
            <a:r>
              <a:rPr kumimoji="1" lang="zh-CN" altLang="en-US" sz="2400" dirty="0"/>
              <a:t>。即致冷机的致冷系数</a:t>
            </a:r>
            <a:br>
              <a:rPr kumimoji="1" lang="en-US" altLang="zh-CN" sz="2400" dirty="0"/>
            </a:br>
            <a:r>
              <a:rPr kumimoji="1" lang="zh-CN" altLang="en-US" sz="2400" dirty="0"/>
              <a:t>不可能无限大。 </a:t>
            </a:r>
          </a:p>
        </p:txBody>
      </p:sp>
      <p:grpSp>
        <p:nvGrpSpPr>
          <p:cNvPr id="602118" name="Group 6"/>
          <p:cNvGrpSpPr>
            <a:grpSpLocks/>
          </p:cNvGrpSpPr>
          <p:nvPr/>
        </p:nvGrpSpPr>
        <p:grpSpPr bwMode="auto">
          <a:xfrm>
            <a:off x="3063875" y="2384425"/>
            <a:ext cx="2540000" cy="3940175"/>
            <a:chOff x="1930" y="1253"/>
            <a:chExt cx="1600" cy="2482"/>
          </a:xfrm>
        </p:grpSpPr>
        <p:sp>
          <p:nvSpPr>
            <p:cNvPr id="602119" name="AutoShape 7" descr="球体"/>
            <p:cNvSpPr>
              <a:spLocks noChangeArrowheads="1"/>
            </p:cNvSpPr>
            <p:nvPr/>
          </p:nvSpPr>
          <p:spPr bwMode="auto">
            <a:xfrm>
              <a:off x="1930" y="2341"/>
              <a:ext cx="506" cy="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8080"/>
              </a:bgClr>
            </a:pattFill>
            <a:ln w="9525">
              <a:solidFill>
                <a:srgbClr val="008080"/>
              </a:solidFill>
              <a:miter lim="800000"/>
              <a:headEnd/>
              <a:tailEnd/>
            </a:ln>
            <a:effectLst/>
          </p:spPr>
          <p:txBody>
            <a:bodyPr wrap="none" anchor="ctr"/>
            <a:lstStyle/>
            <a:p>
              <a:endParaRPr lang="zh-CN" altLang="en-US"/>
            </a:p>
          </p:txBody>
        </p:sp>
        <p:sp>
          <p:nvSpPr>
            <p:cNvPr id="602120" name="Rectangle 8"/>
            <p:cNvSpPr>
              <a:spLocks noChangeArrowheads="1"/>
            </p:cNvSpPr>
            <p:nvPr/>
          </p:nvSpPr>
          <p:spPr bwMode="auto">
            <a:xfrm>
              <a:off x="1935" y="2537"/>
              <a:ext cx="315" cy="394"/>
            </a:xfrm>
            <a:prstGeom prst="rect">
              <a:avLst/>
            </a:prstGeom>
            <a:noFill/>
            <a:ln w="9525">
              <a:noFill/>
              <a:miter lim="800000"/>
              <a:headEnd/>
              <a:tailEnd/>
            </a:ln>
            <a:effectLst/>
          </p:spPr>
          <p:txBody>
            <a:bodyPr wrap="none">
              <a:spAutoFit/>
            </a:bodyPr>
            <a:lstStyle/>
            <a:p>
              <a:pPr>
                <a:lnSpc>
                  <a:spcPct val="125000"/>
                </a:lnSpc>
              </a:pPr>
              <a:r>
                <a:rPr kumimoji="1" lang="en-US" altLang="zh-CN" sz="2800" b="1" i="1">
                  <a:solidFill>
                    <a:srgbClr val="008080"/>
                  </a:solidFill>
                  <a:ea typeface="楷体_GB2312" pitchFamily="49" charset="-122"/>
                </a:rPr>
                <a:t>W</a:t>
              </a:r>
              <a:endParaRPr kumimoji="1" lang="en-US" altLang="zh-CN" sz="2800" b="1" baseline="-25000">
                <a:solidFill>
                  <a:srgbClr val="008080"/>
                </a:solidFill>
                <a:ea typeface="楷体_GB2312" pitchFamily="49" charset="-122"/>
              </a:endParaRPr>
            </a:p>
          </p:txBody>
        </p:sp>
        <p:sp>
          <p:nvSpPr>
            <p:cNvPr id="602121" name="AutoShape 9" descr="球体"/>
            <p:cNvSpPr>
              <a:spLocks noChangeArrowheads="1"/>
            </p:cNvSpPr>
            <p:nvPr/>
          </p:nvSpPr>
          <p:spPr bwMode="auto">
            <a:xfrm rot="-5400000">
              <a:off x="2570" y="1835"/>
              <a:ext cx="484" cy="31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FF6600"/>
              </a:bgClr>
            </a:pattFill>
            <a:ln w="9525" algn="ctr">
              <a:solidFill>
                <a:srgbClr val="FF0000"/>
              </a:solidFill>
              <a:miter lim="800000"/>
              <a:headEnd/>
              <a:tailEnd/>
            </a:ln>
            <a:effectLst/>
          </p:spPr>
          <p:txBody>
            <a:bodyPr wrap="none" anchor="ctr"/>
            <a:lstStyle/>
            <a:p>
              <a:endParaRPr lang="zh-CN" altLang="en-US"/>
            </a:p>
          </p:txBody>
        </p:sp>
        <p:sp>
          <p:nvSpPr>
            <p:cNvPr id="602122" name="Rectangle 10"/>
            <p:cNvSpPr>
              <a:spLocks noChangeArrowheads="1"/>
            </p:cNvSpPr>
            <p:nvPr/>
          </p:nvSpPr>
          <p:spPr bwMode="auto">
            <a:xfrm>
              <a:off x="2241" y="2697"/>
              <a:ext cx="353" cy="394"/>
            </a:xfrm>
            <a:prstGeom prst="rect">
              <a:avLst/>
            </a:prstGeom>
            <a:noFill/>
            <a:ln w="9525">
              <a:noFill/>
              <a:miter lim="800000"/>
              <a:headEnd/>
              <a:tailEnd/>
            </a:ln>
            <a:effectLst/>
          </p:spPr>
          <p:txBody>
            <a:bodyPr wrap="none">
              <a:spAutoFit/>
            </a:bodyPr>
            <a:lstStyle/>
            <a:p>
              <a:pPr>
                <a:lnSpc>
                  <a:spcPct val="125000"/>
                </a:lnSpc>
              </a:pPr>
              <a:r>
                <a:rPr kumimoji="1" lang="en-US" altLang="zh-CN" sz="2800" b="1" i="1">
                  <a:solidFill>
                    <a:srgbClr val="0000FF"/>
                  </a:solidFill>
                  <a:ea typeface="楷体_GB2312" pitchFamily="49" charset="-122"/>
                </a:rPr>
                <a:t>Q</a:t>
              </a:r>
              <a:r>
                <a:rPr kumimoji="1" lang="en-US" altLang="zh-CN" sz="2800" b="1" baseline="-25000">
                  <a:solidFill>
                    <a:srgbClr val="0000FF"/>
                  </a:solidFill>
                  <a:ea typeface="楷体_GB2312" pitchFamily="49" charset="-122"/>
                </a:rPr>
                <a:t>2</a:t>
              </a:r>
              <a:endParaRPr kumimoji="1" lang="en-US" altLang="zh-CN" sz="2800" b="1">
                <a:solidFill>
                  <a:srgbClr val="0000FF"/>
                </a:solidFill>
                <a:ea typeface="楷体_GB2312" pitchFamily="49" charset="-122"/>
              </a:endParaRPr>
            </a:p>
          </p:txBody>
        </p:sp>
        <p:sp>
          <p:nvSpPr>
            <p:cNvPr id="602123" name="Rectangle 11"/>
            <p:cNvSpPr>
              <a:spLocks noChangeArrowheads="1"/>
            </p:cNvSpPr>
            <p:nvPr/>
          </p:nvSpPr>
          <p:spPr bwMode="auto">
            <a:xfrm>
              <a:off x="2241" y="1674"/>
              <a:ext cx="353" cy="395"/>
            </a:xfrm>
            <a:prstGeom prst="rect">
              <a:avLst/>
            </a:prstGeom>
            <a:noFill/>
            <a:ln w="9525">
              <a:noFill/>
              <a:miter lim="800000"/>
              <a:headEnd/>
              <a:tailEnd/>
            </a:ln>
            <a:effectLst/>
          </p:spPr>
          <p:txBody>
            <a:bodyPr wrap="none">
              <a:spAutoFit/>
            </a:bodyPr>
            <a:lstStyle/>
            <a:p>
              <a:pPr>
                <a:lnSpc>
                  <a:spcPct val="125000"/>
                </a:lnSpc>
              </a:pPr>
              <a:r>
                <a:rPr kumimoji="1" lang="en-US" altLang="zh-CN" sz="2800" b="1" i="1">
                  <a:solidFill>
                    <a:srgbClr val="FF0000"/>
                  </a:solidFill>
                  <a:ea typeface="楷体_GB2312" pitchFamily="49" charset="-122"/>
                </a:rPr>
                <a:t>Q</a:t>
              </a:r>
              <a:r>
                <a:rPr kumimoji="1" lang="en-US" altLang="zh-CN" sz="2800" b="1" baseline="-25000">
                  <a:solidFill>
                    <a:srgbClr val="FF0000"/>
                  </a:solidFill>
                  <a:ea typeface="楷体_GB2312" pitchFamily="49" charset="-122"/>
                </a:rPr>
                <a:t>1</a:t>
              </a:r>
              <a:endParaRPr kumimoji="1" lang="en-US" altLang="zh-CN" sz="2800" b="1" i="1">
                <a:solidFill>
                  <a:srgbClr val="FF0000"/>
                </a:solidFill>
                <a:ea typeface="楷体_GB2312" pitchFamily="49" charset="-122"/>
              </a:endParaRPr>
            </a:p>
          </p:txBody>
        </p:sp>
        <p:sp>
          <p:nvSpPr>
            <p:cNvPr id="602124" name="AutoShape 12" descr="球体"/>
            <p:cNvSpPr>
              <a:spLocks noChangeArrowheads="1"/>
            </p:cNvSpPr>
            <p:nvPr/>
          </p:nvSpPr>
          <p:spPr bwMode="auto">
            <a:xfrm rot="-5400000">
              <a:off x="2582" y="2925"/>
              <a:ext cx="474" cy="30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66FF"/>
              </a:bgClr>
            </a:pattFill>
            <a:ln w="9525" algn="ctr">
              <a:solidFill>
                <a:srgbClr val="0000FF"/>
              </a:solidFill>
              <a:miter lim="800000"/>
              <a:headEnd/>
              <a:tailEnd/>
            </a:ln>
            <a:effectLst/>
          </p:spPr>
          <p:txBody>
            <a:bodyPr wrap="none" anchor="ctr"/>
            <a:lstStyle/>
            <a:p>
              <a:endParaRPr lang="zh-CN" altLang="en-US"/>
            </a:p>
          </p:txBody>
        </p:sp>
        <p:sp>
          <p:nvSpPr>
            <p:cNvPr id="602125" name="Oval 13"/>
            <p:cNvSpPr>
              <a:spLocks noChangeArrowheads="1"/>
            </p:cNvSpPr>
            <p:nvPr/>
          </p:nvSpPr>
          <p:spPr bwMode="auto">
            <a:xfrm>
              <a:off x="2434" y="2139"/>
              <a:ext cx="718" cy="703"/>
            </a:xfrm>
            <a:prstGeom prst="ellipse">
              <a:avLst/>
            </a:prstGeom>
            <a:solidFill>
              <a:schemeClr val="bg1"/>
            </a:solidFill>
            <a:ln w="28575" algn="ctr">
              <a:solidFill>
                <a:srgbClr val="993366"/>
              </a:solidFill>
              <a:round/>
              <a:headEnd/>
              <a:tailEnd/>
            </a:ln>
            <a:effectLst/>
          </p:spPr>
          <p:txBody>
            <a:bodyPr wrap="none" anchor="ctr"/>
            <a:lstStyle/>
            <a:p>
              <a:pPr algn="ctr"/>
              <a:r>
                <a:rPr kumimoji="1" lang="en-US" altLang="zh-CN" sz="3600" b="1" i="1">
                  <a:solidFill>
                    <a:srgbClr val="993366"/>
                  </a:solidFill>
                  <a:effectLst>
                    <a:outerShdw blurRad="38100" dist="38100" dir="2700000" algn="tl">
                      <a:srgbClr val="C0C0C0"/>
                    </a:outerShdw>
                  </a:effectLst>
                </a:rPr>
                <a:t>E</a:t>
              </a:r>
            </a:p>
          </p:txBody>
        </p:sp>
        <p:sp>
          <p:nvSpPr>
            <p:cNvPr id="602126" name="Rectangle 14"/>
            <p:cNvSpPr>
              <a:spLocks noChangeArrowheads="1"/>
            </p:cNvSpPr>
            <p:nvPr/>
          </p:nvSpPr>
          <p:spPr bwMode="auto">
            <a:xfrm>
              <a:off x="2094" y="1253"/>
              <a:ext cx="1421" cy="486"/>
            </a:xfrm>
            <a:prstGeom prst="rect">
              <a:avLst/>
            </a:prstGeom>
            <a:gradFill rotWithShape="0">
              <a:gsLst>
                <a:gs pos="0">
                  <a:srgbClr val="FF0000"/>
                </a:gs>
                <a:gs pos="100000">
                  <a:schemeClr val="bg1"/>
                </a:gs>
              </a:gsLst>
              <a:lin ang="5400000" scaled="1"/>
            </a:gradFill>
            <a:ln w="9525" algn="ctr">
              <a:solidFill>
                <a:srgbClr val="FF0000"/>
              </a:solidFill>
              <a:miter lim="800000"/>
              <a:headEnd/>
              <a:tailEnd/>
            </a:ln>
            <a:effectLst/>
          </p:spPr>
          <p:txBody>
            <a:bodyPr wrap="none" anchor="ctr"/>
            <a:lstStyle/>
            <a:p>
              <a:pPr algn="ctr"/>
              <a:r>
                <a:rPr kumimoji="1" lang="en-US" altLang="zh-CN" sz="2800" b="1" i="1">
                  <a:solidFill>
                    <a:srgbClr val="A50021"/>
                  </a:solidFill>
                </a:rPr>
                <a:t>T</a:t>
              </a:r>
              <a:r>
                <a:rPr kumimoji="1" lang="en-US" altLang="zh-CN" sz="2800" b="1" baseline="-25000">
                  <a:solidFill>
                    <a:srgbClr val="A50021"/>
                  </a:solidFill>
                </a:rPr>
                <a:t>1</a:t>
              </a:r>
            </a:p>
          </p:txBody>
        </p:sp>
        <p:sp>
          <p:nvSpPr>
            <p:cNvPr id="602127" name="Rectangle 15"/>
            <p:cNvSpPr>
              <a:spLocks noChangeArrowheads="1"/>
            </p:cNvSpPr>
            <p:nvPr/>
          </p:nvSpPr>
          <p:spPr bwMode="auto">
            <a:xfrm>
              <a:off x="2109" y="3249"/>
              <a:ext cx="1421" cy="486"/>
            </a:xfrm>
            <a:prstGeom prst="rect">
              <a:avLst/>
            </a:prstGeom>
            <a:gradFill rotWithShape="0">
              <a:gsLst>
                <a:gs pos="0">
                  <a:srgbClr val="0066FF"/>
                </a:gs>
                <a:gs pos="100000">
                  <a:schemeClr val="bg1"/>
                </a:gs>
              </a:gsLst>
              <a:lin ang="5400000" scaled="1"/>
            </a:gradFill>
            <a:ln w="9525" algn="ctr">
              <a:solidFill>
                <a:srgbClr val="0066FF"/>
              </a:solidFill>
              <a:miter lim="800000"/>
              <a:headEnd/>
              <a:tailEnd/>
            </a:ln>
            <a:effectLst/>
          </p:spPr>
          <p:txBody>
            <a:bodyPr wrap="none" anchor="ctr"/>
            <a:lstStyle/>
            <a:p>
              <a:pPr algn="ctr"/>
              <a:r>
                <a:rPr kumimoji="1" lang="en-US" altLang="zh-CN" sz="2800" b="1" i="1">
                  <a:solidFill>
                    <a:srgbClr val="000066"/>
                  </a:solidFill>
                </a:rPr>
                <a:t>T</a:t>
              </a:r>
              <a:r>
                <a:rPr kumimoji="1" lang="en-US" altLang="zh-CN" sz="2800" b="1" baseline="-25000">
                  <a:solidFill>
                    <a:srgbClr val="000066"/>
                  </a:solidFill>
                </a:rPr>
                <a:t>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02118"/>
                                        </p:tgtEl>
                                        <p:attrNameLst>
                                          <p:attrName>style.visibility</p:attrName>
                                        </p:attrNameLst>
                                      </p:cBhvr>
                                      <p:to>
                                        <p:strVal val="visible"/>
                                      </p:to>
                                    </p:set>
                                    <p:animEffect transition="in" filter="slide(fromBottom)">
                                      <p:cBhvr>
                                        <p:cTn id="7" dur="500"/>
                                        <p:tgtEl>
                                          <p:spTgt spid="602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25" name="灯片编号占位符 4"/>
          <p:cNvSpPr>
            <a:spLocks noGrp="1"/>
          </p:cNvSpPr>
          <p:nvPr>
            <p:ph type="sldNum" sz="quarter" idx="12"/>
          </p:nvPr>
        </p:nvSpPr>
        <p:spPr/>
        <p:txBody>
          <a:bodyPr/>
          <a:lstStyle/>
          <a:p>
            <a:fld id="{F5B8C49E-314D-41F2-9DE8-0704BDD0B3A8}" type="slidenum">
              <a:rPr lang="en-US" altLang="zh-CN"/>
              <a:pPr/>
              <a:t>12</a:t>
            </a:fld>
            <a:endParaRPr lang="en-US" altLang="zh-CN"/>
          </a:p>
        </p:txBody>
      </p:sp>
      <p:sp>
        <p:nvSpPr>
          <p:cNvPr id="596996" name="Rectangle 4"/>
          <p:cNvSpPr>
            <a:spLocks noChangeArrowheads="1"/>
          </p:cNvSpPr>
          <p:nvPr/>
        </p:nvSpPr>
        <p:spPr bwMode="auto">
          <a:xfrm>
            <a:off x="501650" y="1219200"/>
            <a:ext cx="4451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热力学第二定律的克劳修斯表述</a:t>
            </a:r>
          </a:p>
        </p:txBody>
      </p:sp>
      <p:sp>
        <p:nvSpPr>
          <p:cNvPr id="596997" name="Rectangle 5"/>
          <p:cNvSpPr>
            <a:spLocks noChangeArrowheads="1"/>
          </p:cNvSpPr>
          <p:nvPr/>
        </p:nvSpPr>
        <p:spPr bwMode="auto">
          <a:xfrm>
            <a:off x="533400" y="1660525"/>
            <a:ext cx="4495800" cy="549275"/>
          </a:xfrm>
          <a:prstGeom prst="rect">
            <a:avLst/>
          </a:prstGeom>
          <a:noFill/>
          <a:ln w="9525" algn="ctr">
            <a:noFill/>
            <a:miter lim="800000"/>
            <a:headEnd/>
            <a:tailEnd/>
          </a:ln>
          <a:effectLst/>
        </p:spPr>
        <p:txBody>
          <a:bodyPr>
            <a:spAutoFit/>
          </a:bodyPr>
          <a:lstStyle/>
          <a:p>
            <a:pPr>
              <a:lnSpc>
                <a:spcPct val="125000"/>
              </a:lnSpc>
              <a:spcBef>
                <a:spcPct val="50000"/>
              </a:spcBef>
              <a:buClr>
                <a:schemeClr val="folHlink"/>
              </a:buClr>
              <a:buSzPct val="80000"/>
              <a:buFont typeface="Wingdings" pitchFamily="2" charset="2"/>
              <a:buChar char="n"/>
            </a:pPr>
            <a:r>
              <a:rPr kumimoji="1" lang="en-US" altLang="zh-CN" sz="2400" dirty="0"/>
              <a:t> </a:t>
            </a:r>
            <a:r>
              <a:rPr kumimoji="1" lang="zh-CN" altLang="en-US" sz="2400" dirty="0"/>
              <a:t>表明了</a:t>
            </a:r>
            <a:r>
              <a:rPr kumimoji="1" lang="zh-CN" altLang="en-US" sz="2400" dirty="0">
                <a:solidFill>
                  <a:srgbClr val="0000CC"/>
                </a:solidFill>
              </a:rPr>
              <a:t>热量传递的不可逆性</a:t>
            </a:r>
          </a:p>
        </p:txBody>
      </p:sp>
      <p:grpSp>
        <p:nvGrpSpPr>
          <p:cNvPr id="596998" name="Group 6"/>
          <p:cNvGrpSpPr>
            <a:grpSpLocks/>
          </p:cNvGrpSpPr>
          <p:nvPr/>
        </p:nvGrpSpPr>
        <p:grpSpPr bwMode="auto">
          <a:xfrm>
            <a:off x="1692275" y="2362200"/>
            <a:ext cx="2082800" cy="3916363"/>
            <a:chOff x="1066" y="1162"/>
            <a:chExt cx="1312" cy="2467"/>
          </a:xfrm>
        </p:grpSpPr>
        <p:sp>
          <p:nvSpPr>
            <p:cNvPr id="596999" name="AutoShape 7" descr="球体"/>
            <p:cNvSpPr>
              <a:spLocks noChangeArrowheads="1"/>
            </p:cNvSpPr>
            <p:nvPr/>
          </p:nvSpPr>
          <p:spPr bwMode="auto">
            <a:xfrm rot="5400000" flipV="1">
              <a:off x="1068" y="2014"/>
              <a:ext cx="1360" cy="292"/>
            </a:xfrm>
            <a:custGeom>
              <a:avLst/>
              <a:gdLst>
                <a:gd name="G0" fmla="+- 19106 0 0"/>
                <a:gd name="G1" fmla="+- 6065 0 0"/>
                <a:gd name="G2" fmla="+- 21600 0 6065"/>
                <a:gd name="G3" fmla="+- 10800 0 6065"/>
                <a:gd name="G4" fmla="+- 21600 0 19106"/>
                <a:gd name="G5" fmla="*/ G4 G3 10800"/>
                <a:gd name="G6" fmla="+- 21600 0 G5"/>
                <a:gd name="T0" fmla="*/ 19106 w 21600"/>
                <a:gd name="T1" fmla="*/ 0 h 21600"/>
                <a:gd name="T2" fmla="*/ 0 w 21600"/>
                <a:gd name="T3" fmla="*/ 10800 h 21600"/>
                <a:gd name="T4" fmla="*/ 19106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9106" y="0"/>
                  </a:moveTo>
                  <a:lnTo>
                    <a:pt x="19106" y="6065"/>
                  </a:lnTo>
                  <a:lnTo>
                    <a:pt x="3375" y="6065"/>
                  </a:lnTo>
                  <a:lnTo>
                    <a:pt x="3375" y="15535"/>
                  </a:lnTo>
                  <a:lnTo>
                    <a:pt x="19106" y="15535"/>
                  </a:lnTo>
                  <a:lnTo>
                    <a:pt x="19106" y="21600"/>
                  </a:lnTo>
                  <a:lnTo>
                    <a:pt x="21600" y="10800"/>
                  </a:lnTo>
                  <a:close/>
                </a:path>
                <a:path w="21600" h="21600">
                  <a:moveTo>
                    <a:pt x="1350" y="6065"/>
                  </a:moveTo>
                  <a:lnTo>
                    <a:pt x="1350" y="15535"/>
                  </a:lnTo>
                  <a:lnTo>
                    <a:pt x="2700" y="15535"/>
                  </a:lnTo>
                  <a:lnTo>
                    <a:pt x="2700" y="6065"/>
                  </a:lnTo>
                  <a:close/>
                </a:path>
                <a:path w="21600" h="21600">
                  <a:moveTo>
                    <a:pt x="0" y="6065"/>
                  </a:moveTo>
                  <a:lnTo>
                    <a:pt x="0" y="15535"/>
                  </a:lnTo>
                  <a:lnTo>
                    <a:pt x="675" y="15535"/>
                  </a:lnTo>
                  <a:lnTo>
                    <a:pt x="675" y="6065"/>
                  </a:lnTo>
                  <a:close/>
                </a:path>
              </a:pathLst>
            </a:custGeom>
            <a:pattFill prst="sphere">
              <a:fgClr>
                <a:srgbClr val="FF5050"/>
              </a:fgClr>
              <a:bgClr>
                <a:schemeClr val="bg1"/>
              </a:bgClr>
            </a:pattFill>
            <a:ln w="9525" algn="ctr">
              <a:solidFill>
                <a:schemeClr val="accent2"/>
              </a:solidFill>
              <a:miter lim="800000"/>
              <a:headEnd/>
              <a:tailEnd/>
            </a:ln>
            <a:effectLst/>
          </p:spPr>
          <p:txBody>
            <a:bodyPr wrap="none" anchor="ctr"/>
            <a:lstStyle/>
            <a:p>
              <a:endParaRPr lang="zh-CN" altLang="en-US"/>
            </a:p>
          </p:txBody>
        </p:sp>
        <p:sp>
          <p:nvSpPr>
            <p:cNvPr id="597000" name="Rectangle 8"/>
            <p:cNvSpPr>
              <a:spLocks noChangeArrowheads="1"/>
            </p:cNvSpPr>
            <p:nvPr/>
          </p:nvSpPr>
          <p:spPr bwMode="auto">
            <a:xfrm>
              <a:off x="1115" y="1162"/>
              <a:ext cx="1218" cy="420"/>
            </a:xfrm>
            <a:prstGeom prst="rect">
              <a:avLst/>
            </a:prstGeom>
            <a:gradFill rotWithShape="0">
              <a:gsLst>
                <a:gs pos="0">
                  <a:srgbClr val="FF0000"/>
                </a:gs>
                <a:gs pos="100000">
                  <a:schemeClr val="bg1"/>
                </a:gs>
              </a:gsLst>
              <a:lin ang="5400000" scaled="1"/>
            </a:gradFill>
            <a:ln w="9525" algn="ctr">
              <a:solidFill>
                <a:srgbClr val="FF0000"/>
              </a:solidFill>
              <a:miter lim="800000"/>
              <a:headEnd/>
              <a:tailEnd/>
            </a:ln>
            <a:effectLst/>
          </p:spPr>
          <p:txBody>
            <a:bodyPr wrap="none" anchor="ctr"/>
            <a:lstStyle/>
            <a:p>
              <a:pPr algn="ctr"/>
              <a:r>
                <a:rPr kumimoji="1" lang="en-US" altLang="zh-CN" sz="2800" b="1" i="1">
                  <a:solidFill>
                    <a:srgbClr val="A50021"/>
                  </a:solidFill>
                </a:rPr>
                <a:t>T</a:t>
              </a:r>
              <a:r>
                <a:rPr kumimoji="1" lang="en-US" altLang="zh-CN" sz="2800" b="1" baseline="-25000">
                  <a:solidFill>
                    <a:srgbClr val="A50021"/>
                  </a:solidFill>
                </a:rPr>
                <a:t>1</a:t>
              </a:r>
            </a:p>
          </p:txBody>
        </p:sp>
        <p:sp>
          <p:nvSpPr>
            <p:cNvPr id="597001" name="Rectangle 9"/>
            <p:cNvSpPr>
              <a:spLocks noChangeArrowheads="1"/>
            </p:cNvSpPr>
            <p:nvPr/>
          </p:nvSpPr>
          <p:spPr bwMode="auto">
            <a:xfrm>
              <a:off x="1111" y="2840"/>
              <a:ext cx="1267" cy="421"/>
            </a:xfrm>
            <a:prstGeom prst="rect">
              <a:avLst/>
            </a:prstGeom>
            <a:gradFill rotWithShape="0">
              <a:gsLst>
                <a:gs pos="0">
                  <a:srgbClr val="0066FF"/>
                </a:gs>
                <a:gs pos="100000">
                  <a:schemeClr val="bg1"/>
                </a:gs>
              </a:gsLst>
              <a:lin ang="5400000" scaled="1"/>
            </a:gradFill>
            <a:ln w="9525">
              <a:solidFill>
                <a:srgbClr val="0066FF"/>
              </a:solidFill>
              <a:miter lim="800000"/>
              <a:headEnd/>
              <a:tailEnd/>
            </a:ln>
            <a:effectLst/>
          </p:spPr>
          <p:txBody>
            <a:bodyPr wrap="none" anchor="ctr"/>
            <a:lstStyle/>
            <a:p>
              <a:pPr algn="ctr"/>
              <a:r>
                <a:rPr kumimoji="1" lang="en-US" altLang="zh-CN" sz="2800" b="1" i="1">
                  <a:solidFill>
                    <a:srgbClr val="000066"/>
                  </a:solidFill>
                </a:rPr>
                <a:t>T</a:t>
              </a:r>
              <a:r>
                <a:rPr kumimoji="1" lang="en-US" altLang="zh-CN" sz="2800" b="1" baseline="-25000">
                  <a:solidFill>
                    <a:srgbClr val="000066"/>
                  </a:solidFill>
                </a:rPr>
                <a:t>2</a:t>
              </a:r>
            </a:p>
          </p:txBody>
        </p:sp>
        <p:sp>
          <p:nvSpPr>
            <p:cNvPr id="597002" name="Rectangle 10"/>
            <p:cNvSpPr>
              <a:spLocks noChangeArrowheads="1"/>
            </p:cNvSpPr>
            <p:nvPr/>
          </p:nvSpPr>
          <p:spPr bwMode="auto">
            <a:xfrm>
              <a:off x="1837" y="2014"/>
              <a:ext cx="380" cy="327"/>
            </a:xfrm>
            <a:prstGeom prst="rect">
              <a:avLst/>
            </a:prstGeom>
            <a:noFill/>
            <a:ln w="9525">
              <a:noFill/>
              <a:miter lim="800000"/>
              <a:headEnd/>
              <a:tailEnd/>
            </a:ln>
            <a:effectLst/>
          </p:spPr>
          <p:txBody>
            <a:bodyPr>
              <a:spAutoFit/>
            </a:bodyPr>
            <a:lstStyle/>
            <a:p>
              <a:r>
                <a:rPr kumimoji="1" lang="en-US" altLang="zh-CN" sz="2800" b="1" i="1">
                  <a:solidFill>
                    <a:srgbClr val="FF0000"/>
                  </a:solidFill>
                </a:rPr>
                <a:t>Q</a:t>
              </a:r>
              <a:endParaRPr kumimoji="1" lang="en-US" altLang="zh-CN" sz="2800" b="1">
                <a:solidFill>
                  <a:srgbClr val="FF0000"/>
                </a:solidFill>
              </a:endParaRPr>
            </a:p>
          </p:txBody>
        </p:sp>
        <p:sp>
          <p:nvSpPr>
            <p:cNvPr id="597003" name="Text Box 11"/>
            <p:cNvSpPr txBox="1">
              <a:spLocks noChangeArrowheads="1"/>
            </p:cNvSpPr>
            <p:nvPr/>
          </p:nvSpPr>
          <p:spPr bwMode="auto">
            <a:xfrm>
              <a:off x="1066" y="3302"/>
              <a:ext cx="1266" cy="327"/>
            </a:xfrm>
            <a:prstGeom prst="rect">
              <a:avLst/>
            </a:prstGeom>
            <a:noFill/>
            <a:ln w="9525">
              <a:noFill/>
              <a:miter lim="800000"/>
              <a:headEnd/>
              <a:tailEnd/>
            </a:ln>
            <a:effectLst/>
          </p:spPr>
          <p:txBody>
            <a:bodyPr>
              <a:spAutoFit/>
            </a:bodyPr>
            <a:lstStyle/>
            <a:p>
              <a:pPr algn="ctr"/>
              <a:r>
                <a:rPr kumimoji="1" lang="en-US" altLang="zh-CN" sz="2800" b="1">
                  <a:solidFill>
                    <a:srgbClr val="000066"/>
                  </a:solidFill>
                </a:rPr>
                <a:t>(</a:t>
              </a:r>
              <a:r>
                <a:rPr kumimoji="1" lang="en-US" altLang="zh-CN" sz="2800" b="1" i="1">
                  <a:solidFill>
                    <a:srgbClr val="000066"/>
                  </a:solidFill>
                </a:rPr>
                <a:t>T</a:t>
              </a:r>
              <a:r>
                <a:rPr kumimoji="1" lang="en-US" altLang="zh-CN" sz="2800" b="1" baseline="-25000">
                  <a:solidFill>
                    <a:srgbClr val="000066"/>
                  </a:solidFill>
                </a:rPr>
                <a:t>1</a:t>
              </a:r>
              <a:r>
                <a:rPr kumimoji="1" lang="en-US" altLang="zh-CN" sz="2800" b="1">
                  <a:solidFill>
                    <a:srgbClr val="000066"/>
                  </a:solidFill>
                </a:rPr>
                <a:t>&gt;</a:t>
              </a:r>
              <a:r>
                <a:rPr kumimoji="1" lang="en-US" altLang="zh-CN" sz="2800" b="1" i="1">
                  <a:solidFill>
                    <a:srgbClr val="000066"/>
                  </a:solidFill>
                </a:rPr>
                <a:t>T</a:t>
              </a:r>
              <a:r>
                <a:rPr kumimoji="1" lang="en-US" altLang="zh-CN" sz="2800" b="1" baseline="-25000">
                  <a:solidFill>
                    <a:srgbClr val="000066"/>
                  </a:solidFill>
                </a:rPr>
                <a:t>2</a:t>
              </a:r>
              <a:r>
                <a:rPr kumimoji="1" lang="en-US" altLang="zh-CN" sz="2800" b="1">
                  <a:solidFill>
                    <a:srgbClr val="000066"/>
                  </a:solidFill>
                </a:rPr>
                <a:t>)</a:t>
              </a:r>
              <a:endParaRPr kumimoji="1" lang="en-US" altLang="zh-CN" sz="2800">
                <a:solidFill>
                  <a:srgbClr val="000066"/>
                </a:solidFill>
              </a:endParaRPr>
            </a:p>
          </p:txBody>
        </p:sp>
      </p:grpSp>
      <p:grpSp>
        <p:nvGrpSpPr>
          <p:cNvPr id="597004" name="Group 12"/>
          <p:cNvGrpSpPr>
            <a:grpSpLocks/>
          </p:cNvGrpSpPr>
          <p:nvPr/>
        </p:nvGrpSpPr>
        <p:grpSpPr bwMode="auto">
          <a:xfrm>
            <a:off x="5075238" y="2362200"/>
            <a:ext cx="2089150" cy="3916363"/>
            <a:chOff x="3197" y="1162"/>
            <a:chExt cx="1316" cy="2467"/>
          </a:xfrm>
        </p:grpSpPr>
        <p:sp>
          <p:nvSpPr>
            <p:cNvPr id="597005" name="AutoShape 13" descr="球体"/>
            <p:cNvSpPr>
              <a:spLocks noChangeArrowheads="1"/>
            </p:cNvSpPr>
            <p:nvPr/>
          </p:nvSpPr>
          <p:spPr bwMode="auto">
            <a:xfrm rot="-5400000">
              <a:off x="3272" y="2042"/>
              <a:ext cx="1214" cy="292"/>
            </a:xfrm>
            <a:custGeom>
              <a:avLst/>
              <a:gdLst>
                <a:gd name="G0" fmla="+- 18646 0 0"/>
                <a:gd name="G1" fmla="+- 5400 0 0"/>
                <a:gd name="G2" fmla="+- 21600 0 5400"/>
                <a:gd name="G3" fmla="+- 10800 0 5400"/>
                <a:gd name="G4" fmla="+- 21600 0 18646"/>
                <a:gd name="G5" fmla="*/ G4 G3 10800"/>
                <a:gd name="G6" fmla="+- 21600 0 G5"/>
                <a:gd name="T0" fmla="*/ 18646 w 21600"/>
                <a:gd name="T1" fmla="*/ 0 h 21600"/>
                <a:gd name="T2" fmla="*/ 0 w 21600"/>
                <a:gd name="T3" fmla="*/ 10800 h 21600"/>
                <a:gd name="T4" fmla="*/ 18646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8646" y="0"/>
                  </a:moveTo>
                  <a:lnTo>
                    <a:pt x="18646" y="5400"/>
                  </a:lnTo>
                  <a:lnTo>
                    <a:pt x="3375" y="5400"/>
                  </a:lnTo>
                  <a:lnTo>
                    <a:pt x="3375" y="16200"/>
                  </a:lnTo>
                  <a:lnTo>
                    <a:pt x="18646" y="16200"/>
                  </a:lnTo>
                  <a:lnTo>
                    <a:pt x="18646"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rgbClr val="0066FF"/>
              </a:fgClr>
              <a:bgClr>
                <a:schemeClr val="bg1"/>
              </a:bgClr>
            </a:pattFill>
            <a:ln w="9525" algn="ctr">
              <a:solidFill>
                <a:srgbClr val="0000FF"/>
              </a:solidFill>
              <a:miter lim="800000"/>
              <a:headEnd/>
              <a:tailEnd/>
            </a:ln>
            <a:effectLst/>
          </p:spPr>
          <p:txBody>
            <a:bodyPr wrap="none" anchor="ctr"/>
            <a:lstStyle/>
            <a:p>
              <a:endParaRPr lang="zh-CN" altLang="en-US"/>
            </a:p>
          </p:txBody>
        </p:sp>
        <p:sp>
          <p:nvSpPr>
            <p:cNvPr id="597006" name="Rectangle 14"/>
            <p:cNvSpPr>
              <a:spLocks noChangeArrowheads="1"/>
            </p:cNvSpPr>
            <p:nvPr/>
          </p:nvSpPr>
          <p:spPr bwMode="auto">
            <a:xfrm>
              <a:off x="3246" y="1162"/>
              <a:ext cx="1218" cy="420"/>
            </a:xfrm>
            <a:prstGeom prst="rect">
              <a:avLst/>
            </a:prstGeom>
            <a:gradFill rotWithShape="0">
              <a:gsLst>
                <a:gs pos="0">
                  <a:srgbClr val="FF0000"/>
                </a:gs>
                <a:gs pos="100000">
                  <a:schemeClr val="bg1"/>
                </a:gs>
              </a:gsLst>
              <a:lin ang="5400000" scaled="1"/>
            </a:gradFill>
            <a:ln w="9525" algn="ctr">
              <a:solidFill>
                <a:srgbClr val="FF0000"/>
              </a:solidFill>
              <a:miter lim="800000"/>
              <a:headEnd/>
              <a:tailEnd/>
            </a:ln>
            <a:effectLst/>
          </p:spPr>
          <p:txBody>
            <a:bodyPr wrap="none" anchor="ctr"/>
            <a:lstStyle/>
            <a:p>
              <a:pPr algn="ctr"/>
              <a:r>
                <a:rPr kumimoji="1" lang="en-US" altLang="zh-CN" sz="2800" b="1" i="1">
                  <a:solidFill>
                    <a:srgbClr val="A50021"/>
                  </a:solidFill>
                </a:rPr>
                <a:t>T</a:t>
              </a:r>
              <a:r>
                <a:rPr kumimoji="1" lang="en-US" altLang="zh-CN" sz="2800" b="1" baseline="-25000">
                  <a:solidFill>
                    <a:srgbClr val="A50021"/>
                  </a:solidFill>
                </a:rPr>
                <a:t>1</a:t>
              </a:r>
            </a:p>
          </p:txBody>
        </p:sp>
        <p:sp>
          <p:nvSpPr>
            <p:cNvPr id="597007" name="Rectangle 15"/>
            <p:cNvSpPr>
              <a:spLocks noChangeArrowheads="1"/>
            </p:cNvSpPr>
            <p:nvPr/>
          </p:nvSpPr>
          <p:spPr bwMode="auto">
            <a:xfrm>
              <a:off x="3246" y="2815"/>
              <a:ext cx="1267" cy="421"/>
            </a:xfrm>
            <a:prstGeom prst="rect">
              <a:avLst/>
            </a:prstGeom>
            <a:gradFill rotWithShape="0">
              <a:gsLst>
                <a:gs pos="0">
                  <a:srgbClr val="0066FF"/>
                </a:gs>
                <a:gs pos="100000">
                  <a:schemeClr val="bg1"/>
                </a:gs>
              </a:gsLst>
              <a:lin ang="5400000" scaled="1"/>
            </a:gradFill>
            <a:ln w="9525">
              <a:solidFill>
                <a:srgbClr val="0066FF"/>
              </a:solidFill>
              <a:miter lim="800000"/>
              <a:headEnd/>
              <a:tailEnd/>
            </a:ln>
            <a:effectLst/>
          </p:spPr>
          <p:txBody>
            <a:bodyPr wrap="none" anchor="ctr"/>
            <a:lstStyle/>
            <a:p>
              <a:pPr algn="ctr"/>
              <a:r>
                <a:rPr kumimoji="1" lang="en-US" altLang="zh-CN" sz="2800" b="1" i="1">
                  <a:solidFill>
                    <a:srgbClr val="000066"/>
                  </a:solidFill>
                </a:rPr>
                <a:t>T</a:t>
              </a:r>
              <a:r>
                <a:rPr kumimoji="1" lang="en-US" altLang="zh-CN" sz="2800" b="1" baseline="-25000">
                  <a:solidFill>
                    <a:srgbClr val="000066"/>
                  </a:solidFill>
                </a:rPr>
                <a:t>2</a:t>
              </a:r>
            </a:p>
          </p:txBody>
        </p:sp>
        <p:sp>
          <p:nvSpPr>
            <p:cNvPr id="597008" name="Rectangle 16"/>
            <p:cNvSpPr>
              <a:spLocks noChangeArrowheads="1"/>
            </p:cNvSpPr>
            <p:nvPr/>
          </p:nvSpPr>
          <p:spPr bwMode="auto">
            <a:xfrm>
              <a:off x="3996" y="1969"/>
              <a:ext cx="380" cy="327"/>
            </a:xfrm>
            <a:prstGeom prst="rect">
              <a:avLst/>
            </a:prstGeom>
            <a:noFill/>
            <a:ln w="9525">
              <a:noFill/>
              <a:miter lim="800000"/>
              <a:headEnd/>
              <a:tailEnd/>
            </a:ln>
            <a:effectLst/>
          </p:spPr>
          <p:txBody>
            <a:bodyPr>
              <a:spAutoFit/>
            </a:bodyPr>
            <a:lstStyle/>
            <a:p>
              <a:r>
                <a:rPr kumimoji="1" lang="en-US" altLang="zh-CN" sz="2800" b="1" i="1">
                  <a:solidFill>
                    <a:srgbClr val="0000FF"/>
                  </a:solidFill>
                </a:rPr>
                <a:t>Q</a:t>
              </a:r>
              <a:endParaRPr kumimoji="1" lang="en-US" altLang="zh-CN" sz="2800" b="1">
                <a:solidFill>
                  <a:srgbClr val="0000FF"/>
                </a:solidFill>
              </a:endParaRPr>
            </a:p>
          </p:txBody>
        </p:sp>
        <p:sp>
          <p:nvSpPr>
            <p:cNvPr id="597009" name="Text Box 17"/>
            <p:cNvSpPr txBox="1">
              <a:spLocks noChangeArrowheads="1"/>
            </p:cNvSpPr>
            <p:nvPr/>
          </p:nvSpPr>
          <p:spPr bwMode="auto">
            <a:xfrm>
              <a:off x="3197" y="3302"/>
              <a:ext cx="1266" cy="327"/>
            </a:xfrm>
            <a:prstGeom prst="rect">
              <a:avLst/>
            </a:prstGeom>
            <a:noFill/>
            <a:ln w="9525">
              <a:noFill/>
              <a:miter lim="800000"/>
              <a:headEnd/>
              <a:tailEnd/>
            </a:ln>
            <a:effectLst/>
          </p:spPr>
          <p:txBody>
            <a:bodyPr>
              <a:spAutoFit/>
            </a:bodyPr>
            <a:lstStyle/>
            <a:p>
              <a:pPr algn="ctr"/>
              <a:r>
                <a:rPr kumimoji="1" lang="en-US" altLang="zh-CN" sz="2800" b="1">
                  <a:solidFill>
                    <a:srgbClr val="000066"/>
                  </a:solidFill>
                </a:rPr>
                <a:t>(</a:t>
              </a:r>
              <a:r>
                <a:rPr kumimoji="1" lang="en-US" altLang="zh-CN" sz="2800" b="1" i="1">
                  <a:solidFill>
                    <a:srgbClr val="000066"/>
                  </a:solidFill>
                </a:rPr>
                <a:t>T</a:t>
              </a:r>
              <a:r>
                <a:rPr kumimoji="1" lang="en-US" altLang="zh-CN" sz="2800" b="1" baseline="-25000">
                  <a:solidFill>
                    <a:srgbClr val="000066"/>
                  </a:solidFill>
                </a:rPr>
                <a:t>1</a:t>
              </a:r>
              <a:r>
                <a:rPr kumimoji="1" lang="en-US" altLang="zh-CN" sz="2800" b="1">
                  <a:solidFill>
                    <a:srgbClr val="000066"/>
                  </a:solidFill>
                </a:rPr>
                <a:t>&gt;</a:t>
              </a:r>
              <a:r>
                <a:rPr kumimoji="1" lang="en-US" altLang="zh-CN" sz="2800" b="1" i="1">
                  <a:solidFill>
                    <a:srgbClr val="000066"/>
                  </a:solidFill>
                </a:rPr>
                <a:t>T</a:t>
              </a:r>
              <a:r>
                <a:rPr kumimoji="1" lang="en-US" altLang="zh-CN" sz="2800" b="1" baseline="-25000">
                  <a:solidFill>
                    <a:srgbClr val="000066"/>
                  </a:solidFill>
                </a:rPr>
                <a:t>2</a:t>
              </a:r>
              <a:r>
                <a:rPr kumimoji="1" lang="en-US" altLang="zh-CN" sz="2800" b="1">
                  <a:solidFill>
                    <a:srgbClr val="000066"/>
                  </a:solidFill>
                </a:rPr>
                <a:t>)</a:t>
              </a:r>
              <a:endParaRPr kumimoji="1" lang="en-US" altLang="zh-CN" sz="2800">
                <a:solidFill>
                  <a:srgbClr val="000066"/>
                </a:solidFill>
              </a:endParaRPr>
            </a:p>
          </p:txBody>
        </p:sp>
      </p:grpSp>
      <p:grpSp>
        <p:nvGrpSpPr>
          <p:cNvPr id="597010" name="Group 18"/>
          <p:cNvGrpSpPr>
            <a:grpSpLocks/>
          </p:cNvGrpSpPr>
          <p:nvPr/>
        </p:nvGrpSpPr>
        <p:grpSpPr bwMode="auto">
          <a:xfrm>
            <a:off x="5003800" y="2362200"/>
            <a:ext cx="2305050" cy="3384550"/>
            <a:chOff x="3198" y="1162"/>
            <a:chExt cx="1452" cy="2132"/>
          </a:xfrm>
        </p:grpSpPr>
        <p:sp>
          <p:nvSpPr>
            <p:cNvPr id="597011" name="Line 19"/>
            <p:cNvSpPr>
              <a:spLocks noChangeShapeType="1"/>
            </p:cNvSpPr>
            <p:nvPr/>
          </p:nvSpPr>
          <p:spPr bwMode="auto">
            <a:xfrm flipH="1">
              <a:off x="3198" y="1162"/>
              <a:ext cx="1452" cy="2087"/>
            </a:xfrm>
            <a:prstGeom prst="line">
              <a:avLst/>
            </a:prstGeom>
            <a:noFill/>
            <a:ln w="57150">
              <a:solidFill>
                <a:srgbClr val="FF0000"/>
              </a:solidFill>
              <a:round/>
              <a:headEnd/>
              <a:tailEnd/>
            </a:ln>
            <a:effectLst/>
          </p:spPr>
          <p:txBody>
            <a:bodyPr/>
            <a:lstStyle/>
            <a:p>
              <a:endParaRPr lang="zh-CN" altLang="en-US"/>
            </a:p>
          </p:txBody>
        </p:sp>
        <p:sp>
          <p:nvSpPr>
            <p:cNvPr id="597012" name="Line 20"/>
            <p:cNvSpPr>
              <a:spLocks noChangeShapeType="1"/>
            </p:cNvSpPr>
            <p:nvPr/>
          </p:nvSpPr>
          <p:spPr bwMode="auto">
            <a:xfrm>
              <a:off x="3334" y="1207"/>
              <a:ext cx="1316" cy="2087"/>
            </a:xfrm>
            <a:prstGeom prst="line">
              <a:avLst/>
            </a:prstGeom>
            <a:noFill/>
            <a:ln w="57150">
              <a:solidFill>
                <a:srgbClr val="FF0000"/>
              </a:solidFill>
              <a:round/>
              <a:headEnd/>
              <a:tailEnd/>
            </a:ln>
            <a:effectLst/>
          </p:spPr>
          <p:txBody>
            <a:bodyPr/>
            <a:lstStyle/>
            <a:p>
              <a:endParaRPr lang="zh-CN" altLang="en-US"/>
            </a:p>
          </p:txBody>
        </p:sp>
      </p:grpSp>
      <p:grpSp>
        <p:nvGrpSpPr>
          <p:cNvPr id="597013" name="Group 21"/>
          <p:cNvGrpSpPr>
            <a:grpSpLocks/>
          </p:cNvGrpSpPr>
          <p:nvPr/>
        </p:nvGrpSpPr>
        <p:grpSpPr bwMode="auto">
          <a:xfrm>
            <a:off x="1547813" y="3082925"/>
            <a:ext cx="2592387" cy="1600200"/>
            <a:chOff x="1111" y="2205"/>
            <a:chExt cx="1633" cy="1008"/>
          </a:xfrm>
        </p:grpSpPr>
        <p:sp>
          <p:nvSpPr>
            <p:cNvPr id="597014" name="Line 22"/>
            <p:cNvSpPr>
              <a:spLocks noChangeShapeType="1"/>
            </p:cNvSpPr>
            <p:nvPr/>
          </p:nvSpPr>
          <p:spPr bwMode="auto">
            <a:xfrm>
              <a:off x="1111" y="2659"/>
              <a:ext cx="771" cy="544"/>
            </a:xfrm>
            <a:prstGeom prst="line">
              <a:avLst/>
            </a:prstGeom>
            <a:noFill/>
            <a:ln w="38100">
              <a:solidFill>
                <a:srgbClr val="0000FF"/>
              </a:solidFill>
              <a:round/>
              <a:headEnd/>
              <a:tailEnd type="none" w="sm" len="lg"/>
            </a:ln>
            <a:effectLst/>
          </p:spPr>
          <p:txBody>
            <a:bodyPr lIns="90000" tIns="46800" rIns="90000" bIns="46800">
              <a:spAutoFit/>
            </a:bodyPr>
            <a:lstStyle/>
            <a:p>
              <a:endParaRPr lang="zh-CN" altLang="en-US"/>
            </a:p>
          </p:txBody>
        </p:sp>
        <p:sp>
          <p:nvSpPr>
            <p:cNvPr id="597015" name="Line 23"/>
            <p:cNvSpPr>
              <a:spLocks noChangeShapeType="1"/>
            </p:cNvSpPr>
            <p:nvPr/>
          </p:nvSpPr>
          <p:spPr bwMode="auto">
            <a:xfrm flipV="1">
              <a:off x="1882" y="2205"/>
              <a:ext cx="862" cy="1008"/>
            </a:xfrm>
            <a:prstGeom prst="line">
              <a:avLst/>
            </a:prstGeom>
            <a:noFill/>
            <a:ln w="38100">
              <a:solidFill>
                <a:srgbClr val="0000FF"/>
              </a:solidFill>
              <a:round/>
              <a:headEnd/>
              <a:tailEnd type="none" w="sm" len="lg"/>
            </a:ln>
            <a:effectLst/>
          </p:spPr>
          <p:txBody>
            <a:bodyPr lIns="90000" tIns="46800" rIns="90000" bIns="4680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596998"/>
                                        </p:tgtEl>
                                        <p:attrNameLst>
                                          <p:attrName>style.visibility</p:attrName>
                                        </p:attrNameLst>
                                      </p:cBhvr>
                                      <p:to>
                                        <p:strVal val="visible"/>
                                      </p:to>
                                    </p:set>
                                    <p:animEffect transition="in" filter="wheel(4)">
                                      <p:cBhvr>
                                        <p:cTn id="7" dur="500"/>
                                        <p:tgtEl>
                                          <p:spTgt spid="59699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597013"/>
                                        </p:tgtEl>
                                        <p:attrNameLst>
                                          <p:attrName>style.visibility</p:attrName>
                                        </p:attrNameLst>
                                      </p:cBhvr>
                                      <p:to>
                                        <p:strVal val="visible"/>
                                      </p:to>
                                    </p:set>
                                    <p:animEffect transition="in" filter="diamond(out)">
                                      <p:cBhvr>
                                        <p:cTn id="12" dur="500"/>
                                        <p:tgtEl>
                                          <p:spTgt spid="59701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97004"/>
                                        </p:tgtEl>
                                        <p:attrNameLst>
                                          <p:attrName>style.visibility</p:attrName>
                                        </p:attrNameLst>
                                      </p:cBhvr>
                                      <p:to>
                                        <p:strVal val="visible"/>
                                      </p:to>
                                    </p:set>
                                    <p:animEffect transition="in" filter="checkerboard(across)">
                                      <p:cBhvr>
                                        <p:cTn id="17" dur="500"/>
                                        <p:tgtEl>
                                          <p:spTgt spid="59700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597010"/>
                                        </p:tgtEl>
                                        <p:attrNameLst>
                                          <p:attrName>style.visibility</p:attrName>
                                        </p:attrNameLst>
                                      </p:cBhvr>
                                      <p:to>
                                        <p:strVal val="visible"/>
                                      </p:to>
                                    </p:set>
                                    <p:animEffect transition="in" filter="box(out)">
                                      <p:cBhvr>
                                        <p:cTn id="22" dur="500"/>
                                        <p:tgtEl>
                                          <p:spTgt spid="597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31" name="灯片编号占位符 4"/>
          <p:cNvSpPr>
            <a:spLocks noGrp="1"/>
          </p:cNvSpPr>
          <p:nvPr>
            <p:ph type="sldNum" sz="quarter" idx="12"/>
          </p:nvPr>
        </p:nvSpPr>
        <p:spPr/>
        <p:txBody>
          <a:bodyPr/>
          <a:lstStyle/>
          <a:p>
            <a:fld id="{60A58802-82ED-4BDA-8525-7D45FA7D96A6}" type="slidenum">
              <a:rPr lang="en-US" altLang="zh-CN"/>
              <a:pPr/>
              <a:t>13</a:t>
            </a:fld>
            <a:endParaRPr lang="en-US" altLang="zh-CN"/>
          </a:p>
        </p:txBody>
      </p:sp>
      <p:sp>
        <p:nvSpPr>
          <p:cNvPr id="595971"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两种表述的等效性</a:t>
            </a:r>
          </a:p>
        </p:txBody>
      </p:sp>
      <p:sp>
        <p:nvSpPr>
          <p:cNvPr id="595972" name="Text Box 4"/>
          <p:cNvSpPr txBox="1">
            <a:spLocks noChangeArrowheads="1"/>
          </p:cNvSpPr>
          <p:nvPr/>
        </p:nvSpPr>
        <p:spPr bwMode="auto">
          <a:xfrm>
            <a:off x="609600" y="1584325"/>
            <a:ext cx="7346950" cy="549275"/>
          </a:xfrm>
          <a:prstGeom prst="rect">
            <a:avLst/>
          </a:prstGeom>
          <a:noFill/>
          <a:ln w="9525" algn="ctr">
            <a:noFill/>
            <a:miter lim="800000"/>
            <a:headEnd/>
            <a:tailEnd/>
          </a:ln>
          <a:effectLst/>
        </p:spPr>
        <p:txBody>
          <a:bodyPr>
            <a:spAutoFit/>
          </a:bodyPr>
          <a:lstStyle/>
          <a:p>
            <a:pPr>
              <a:lnSpc>
                <a:spcPct val="125000"/>
              </a:lnSpc>
              <a:spcBef>
                <a:spcPct val="50000"/>
              </a:spcBef>
              <a:buClr>
                <a:schemeClr val="folHlink"/>
              </a:buClr>
              <a:buSzPct val="80000"/>
              <a:buFont typeface="Wingdings" pitchFamily="2" charset="2"/>
              <a:buChar char="n"/>
            </a:pPr>
            <a:r>
              <a:rPr kumimoji="1" lang="en-US" altLang="zh-CN" sz="2400" dirty="0"/>
              <a:t> </a:t>
            </a:r>
            <a:r>
              <a:rPr kumimoji="1" lang="zh-CN" altLang="en-US" sz="2400" dirty="0"/>
              <a:t>如果开尔文表述不成立，则克劳修斯表述也不成立</a:t>
            </a:r>
          </a:p>
        </p:txBody>
      </p:sp>
      <p:grpSp>
        <p:nvGrpSpPr>
          <p:cNvPr id="595973" name="Group 5"/>
          <p:cNvGrpSpPr>
            <a:grpSpLocks/>
          </p:cNvGrpSpPr>
          <p:nvPr/>
        </p:nvGrpSpPr>
        <p:grpSpPr bwMode="auto">
          <a:xfrm>
            <a:off x="2854325" y="2987675"/>
            <a:ext cx="2089150" cy="2962275"/>
            <a:chOff x="1842" y="1584"/>
            <a:chExt cx="1316" cy="1866"/>
          </a:xfrm>
        </p:grpSpPr>
        <p:grpSp>
          <p:nvGrpSpPr>
            <p:cNvPr id="595974" name="Group 6"/>
            <p:cNvGrpSpPr>
              <a:grpSpLocks/>
            </p:cNvGrpSpPr>
            <p:nvPr/>
          </p:nvGrpSpPr>
          <p:grpSpPr bwMode="auto">
            <a:xfrm>
              <a:off x="2226" y="2874"/>
              <a:ext cx="744" cy="576"/>
              <a:chOff x="2880" y="2616"/>
              <a:chExt cx="744" cy="576"/>
            </a:xfrm>
          </p:grpSpPr>
          <p:sp>
            <p:nvSpPr>
              <p:cNvPr id="595975" name="AutoShape 7" descr="球体"/>
              <p:cNvSpPr>
                <a:spLocks noChangeArrowheads="1"/>
              </p:cNvSpPr>
              <p:nvPr/>
            </p:nvSpPr>
            <p:spPr bwMode="auto">
              <a:xfrm rot="-5400000">
                <a:off x="3120" y="2688"/>
                <a:ext cx="576" cy="43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66FF"/>
                </a:bgClr>
              </a:pattFill>
              <a:ln w="9525">
                <a:solidFill>
                  <a:srgbClr val="0000FF"/>
                </a:solidFill>
                <a:miter lim="800000"/>
                <a:headEnd/>
                <a:tailEnd/>
              </a:ln>
              <a:effectLst/>
            </p:spPr>
            <p:txBody>
              <a:bodyPr wrap="none" anchor="ctr"/>
              <a:lstStyle/>
              <a:p>
                <a:endParaRPr lang="zh-CN" altLang="en-US"/>
              </a:p>
            </p:txBody>
          </p:sp>
          <p:sp>
            <p:nvSpPr>
              <p:cNvPr id="595976" name="Rectangle 8"/>
              <p:cNvSpPr>
                <a:spLocks noChangeArrowheads="1"/>
              </p:cNvSpPr>
              <p:nvPr/>
            </p:nvSpPr>
            <p:spPr bwMode="auto">
              <a:xfrm>
                <a:off x="2880" y="2832"/>
                <a:ext cx="354" cy="327"/>
              </a:xfrm>
              <a:prstGeom prst="rect">
                <a:avLst/>
              </a:prstGeom>
              <a:noFill/>
              <a:ln w="9525">
                <a:noFill/>
                <a:miter lim="800000"/>
                <a:headEnd/>
                <a:tailEnd/>
              </a:ln>
              <a:effectLst/>
            </p:spPr>
            <p:txBody>
              <a:bodyPr wrap="none">
                <a:spAutoFit/>
              </a:bodyPr>
              <a:lstStyle/>
              <a:p>
                <a:r>
                  <a:rPr kumimoji="1" lang="en-US" altLang="zh-CN" sz="2800" b="1" i="1">
                    <a:solidFill>
                      <a:srgbClr val="0000FF"/>
                    </a:solidFill>
                  </a:rPr>
                  <a:t>Q</a:t>
                </a:r>
                <a:r>
                  <a:rPr kumimoji="1" lang="en-US" altLang="zh-CN" sz="2800" b="1" baseline="-25000">
                    <a:solidFill>
                      <a:srgbClr val="0000FF"/>
                    </a:solidFill>
                  </a:rPr>
                  <a:t>2</a:t>
                </a:r>
                <a:endParaRPr kumimoji="1" lang="en-US" altLang="zh-CN" sz="2800" b="1">
                  <a:solidFill>
                    <a:srgbClr val="0000FF"/>
                  </a:solidFill>
                </a:endParaRPr>
              </a:p>
            </p:txBody>
          </p:sp>
        </p:grpSp>
        <p:sp>
          <p:nvSpPr>
            <p:cNvPr id="595977" name="AutoShape 9" descr="球体"/>
            <p:cNvSpPr>
              <a:spLocks noChangeArrowheads="1"/>
            </p:cNvSpPr>
            <p:nvPr/>
          </p:nvSpPr>
          <p:spPr bwMode="auto">
            <a:xfrm rot="-5400000">
              <a:off x="2462" y="1656"/>
              <a:ext cx="576" cy="43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FF5050"/>
              </a:bgClr>
            </a:pattFill>
            <a:ln w="9525" algn="ctr">
              <a:solidFill>
                <a:srgbClr val="FF0000"/>
              </a:solidFill>
              <a:miter lim="800000"/>
              <a:headEnd/>
              <a:tailEnd/>
            </a:ln>
            <a:effectLst/>
          </p:spPr>
          <p:txBody>
            <a:bodyPr wrap="none" anchor="ctr"/>
            <a:lstStyle/>
            <a:p>
              <a:endParaRPr lang="zh-CN" altLang="en-US"/>
            </a:p>
          </p:txBody>
        </p:sp>
        <p:sp>
          <p:nvSpPr>
            <p:cNvPr id="595978" name="Rectangle 10" descr="球体"/>
            <p:cNvSpPr>
              <a:spLocks noChangeArrowheads="1"/>
            </p:cNvSpPr>
            <p:nvPr/>
          </p:nvSpPr>
          <p:spPr bwMode="auto">
            <a:xfrm>
              <a:off x="1842" y="1638"/>
              <a:ext cx="720" cy="327"/>
            </a:xfrm>
            <a:prstGeom prst="rect">
              <a:avLst/>
            </a:prstGeom>
            <a:noFill/>
            <a:ln w="9525" algn="ctr">
              <a:noFill/>
              <a:miter lim="800000"/>
              <a:headEnd/>
              <a:tailEnd/>
            </a:ln>
            <a:effectLst/>
          </p:spPr>
          <p:txBody>
            <a:bodyPr wrap="none" anchor="ctr"/>
            <a:lstStyle/>
            <a:p>
              <a:r>
                <a:rPr kumimoji="1" lang="en-US" altLang="zh-CN" sz="2800" b="1" i="1">
                  <a:solidFill>
                    <a:srgbClr val="FF0000"/>
                  </a:solidFill>
                </a:rPr>
                <a:t>Q</a:t>
              </a:r>
              <a:r>
                <a:rPr kumimoji="1" lang="en-US" altLang="zh-CN" sz="2800" b="1" baseline="-25000">
                  <a:solidFill>
                    <a:srgbClr val="FF0000"/>
                  </a:solidFill>
                </a:rPr>
                <a:t>1</a:t>
              </a:r>
              <a:r>
                <a:rPr kumimoji="1" lang="en-US" altLang="zh-CN" sz="2800" b="1">
                  <a:solidFill>
                    <a:srgbClr val="FF0000"/>
                  </a:solidFill>
                </a:rPr>
                <a:t>+</a:t>
              </a:r>
              <a:r>
                <a:rPr kumimoji="1" lang="en-US" altLang="zh-CN" sz="2800" b="1" i="1">
                  <a:solidFill>
                    <a:srgbClr val="FF0000"/>
                  </a:solidFill>
                </a:rPr>
                <a:t>Q</a:t>
              </a:r>
              <a:r>
                <a:rPr kumimoji="1" lang="en-US" altLang="zh-CN" sz="2800" b="1" baseline="-25000">
                  <a:solidFill>
                    <a:srgbClr val="FF0000"/>
                  </a:solidFill>
                </a:rPr>
                <a:t>2</a:t>
              </a:r>
            </a:p>
          </p:txBody>
        </p:sp>
        <p:sp>
          <p:nvSpPr>
            <p:cNvPr id="595979" name="Oval 11"/>
            <p:cNvSpPr>
              <a:spLocks noChangeArrowheads="1"/>
            </p:cNvSpPr>
            <p:nvPr/>
          </p:nvSpPr>
          <p:spPr bwMode="auto">
            <a:xfrm>
              <a:off x="2342" y="2089"/>
              <a:ext cx="816" cy="768"/>
            </a:xfrm>
            <a:prstGeom prst="ellipse">
              <a:avLst/>
            </a:prstGeom>
            <a:solidFill>
              <a:schemeClr val="bg1"/>
            </a:solidFill>
            <a:ln w="28575" algn="ctr">
              <a:solidFill>
                <a:srgbClr val="993366"/>
              </a:solidFill>
              <a:round/>
              <a:headEnd/>
              <a:tailEnd/>
            </a:ln>
            <a:effectLst/>
          </p:spPr>
          <p:txBody>
            <a:bodyPr wrap="none" anchor="ctr"/>
            <a:lstStyle/>
            <a:p>
              <a:pPr algn="ctr"/>
              <a:r>
                <a:rPr kumimoji="1" lang="en-US" altLang="zh-CN" sz="3600" b="1" i="1">
                  <a:solidFill>
                    <a:srgbClr val="993366"/>
                  </a:solidFill>
                </a:rPr>
                <a:t>E</a:t>
              </a:r>
            </a:p>
          </p:txBody>
        </p:sp>
      </p:grpSp>
      <p:grpSp>
        <p:nvGrpSpPr>
          <p:cNvPr id="595980" name="Group 12"/>
          <p:cNvGrpSpPr>
            <a:grpSpLocks/>
          </p:cNvGrpSpPr>
          <p:nvPr/>
        </p:nvGrpSpPr>
        <p:grpSpPr bwMode="auto">
          <a:xfrm>
            <a:off x="1208088" y="2852738"/>
            <a:ext cx="2447925" cy="2319337"/>
            <a:chOff x="805" y="1499"/>
            <a:chExt cx="1542" cy="1461"/>
          </a:xfrm>
        </p:grpSpPr>
        <p:sp>
          <p:nvSpPr>
            <p:cNvPr id="595981" name="Rectangle 13"/>
            <p:cNvSpPr>
              <a:spLocks noChangeArrowheads="1"/>
            </p:cNvSpPr>
            <p:nvPr/>
          </p:nvSpPr>
          <p:spPr bwMode="auto">
            <a:xfrm>
              <a:off x="1579" y="2633"/>
              <a:ext cx="768" cy="327"/>
            </a:xfrm>
            <a:prstGeom prst="rect">
              <a:avLst/>
            </a:prstGeom>
            <a:noFill/>
            <a:ln w="9525">
              <a:noFill/>
              <a:miter lim="800000"/>
              <a:headEnd/>
              <a:tailEnd/>
            </a:ln>
            <a:effectLst/>
          </p:spPr>
          <p:txBody>
            <a:bodyPr>
              <a:spAutoFit/>
            </a:bodyPr>
            <a:lstStyle/>
            <a:p>
              <a:r>
                <a:rPr kumimoji="1" lang="en-US" altLang="zh-CN" sz="2800" b="1" i="1">
                  <a:solidFill>
                    <a:srgbClr val="008080"/>
                  </a:solidFill>
                </a:rPr>
                <a:t>W</a:t>
              </a:r>
              <a:r>
                <a:rPr kumimoji="1" lang="en-US" altLang="zh-CN" sz="2800" b="1">
                  <a:solidFill>
                    <a:srgbClr val="008080"/>
                  </a:solidFill>
                </a:rPr>
                <a:t>=</a:t>
              </a:r>
              <a:r>
                <a:rPr kumimoji="1" lang="en-US" altLang="zh-CN" sz="2800" b="1" i="1">
                  <a:solidFill>
                    <a:srgbClr val="008080"/>
                  </a:solidFill>
                </a:rPr>
                <a:t>Q</a:t>
              </a:r>
              <a:r>
                <a:rPr kumimoji="1" lang="en-US" altLang="zh-CN" sz="2800" b="1" baseline="-25000">
                  <a:solidFill>
                    <a:srgbClr val="008080"/>
                  </a:solidFill>
                </a:rPr>
                <a:t>1</a:t>
              </a:r>
            </a:p>
          </p:txBody>
        </p:sp>
        <p:sp>
          <p:nvSpPr>
            <p:cNvPr id="595982" name="AutoShape 14" descr="球体"/>
            <p:cNvSpPr>
              <a:spLocks noChangeArrowheads="1"/>
            </p:cNvSpPr>
            <p:nvPr/>
          </p:nvSpPr>
          <p:spPr bwMode="auto">
            <a:xfrm rot="5400000" flipV="1">
              <a:off x="954" y="1571"/>
              <a:ext cx="576" cy="43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FF5050"/>
              </a:bgClr>
            </a:pattFill>
            <a:ln w="9525">
              <a:solidFill>
                <a:srgbClr val="FF0000"/>
              </a:solidFill>
              <a:miter lim="800000"/>
              <a:headEnd/>
              <a:tailEnd/>
            </a:ln>
            <a:effectLst/>
          </p:spPr>
          <p:txBody>
            <a:bodyPr wrap="none" anchor="ctr"/>
            <a:lstStyle/>
            <a:p>
              <a:endParaRPr lang="zh-CN" altLang="en-US"/>
            </a:p>
          </p:txBody>
        </p:sp>
        <p:sp>
          <p:nvSpPr>
            <p:cNvPr id="595983" name="AutoShape 15" descr="球体"/>
            <p:cNvSpPr>
              <a:spLocks noChangeArrowheads="1"/>
            </p:cNvSpPr>
            <p:nvPr/>
          </p:nvSpPr>
          <p:spPr bwMode="auto">
            <a:xfrm flipV="1">
              <a:off x="1667" y="2252"/>
              <a:ext cx="680" cy="43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8080"/>
              </a:bgClr>
            </a:pattFill>
            <a:ln w="9525">
              <a:solidFill>
                <a:srgbClr val="008080"/>
              </a:solidFill>
              <a:miter lim="800000"/>
              <a:headEnd/>
              <a:tailEnd/>
            </a:ln>
            <a:effectLst/>
          </p:spPr>
          <p:txBody>
            <a:bodyPr wrap="none" anchor="ctr"/>
            <a:lstStyle/>
            <a:p>
              <a:endParaRPr lang="zh-CN" altLang="en-US"/>
            </a:p>
          </p:txBody>
        </p:sp>
        <p:grpSp>
          <p:nvGrpSpPr>
            <p:cNvPr id="595984" name="Group 16"/>
            <p:cNvGrpSpPr>
              <a:grpSpLocks/>
            </p:cNvGrpSpPr>
            <p:nvPr/>
          </p:nvGrpSpPr>
          <p:grpSpPr bwMode="auto">
            <a:xfrm>
              <a:off x="805" y="1581"/>
              <a:ext cx="862" cy="1276"/>
              <a:chOff x="1247" y="1652"/>
              <a:chExt cx="862" cy="1276"/>
            </a:xfrm>
          </p:grpSpPr>
          <p:sp>
            <p:nvSpPr>
              <p:cNvPr id="595985" name="Oval 17"/>
              <p:cNvSpPr>
                <a:spLocks noChangeArrowheads="1"/>
              </p:cNvSpPr>
              <p:nvPr/>
            </p:nvSpPr>
            <p:spPr bwMode="auto">
              <a:xfrm>
                <a:off x="1293" y="2160"/>
                <a:ext cx="816" cy="768"/>
              </a:xfrm>
              <a:prstGeom prst="ellipse">
                <a:avLst/>
              </a:prstGeom>
              <a:solidFill>
                <a:schemeClr val="bg1"/>
              </a:solidFill>
              <a:ln w="28575">
                <a:solidFill>
                  <a:srgbClr val="993366"/>
                </a:solidFill>
                <a:round/>
                <a:headEnd/>
                <a:tailEnd/>
              </a:ln>
              <a:effectLst/>
            </p:spPr>
            <p:txBody>
              <a:bodyPr wrap="none" anchor="ctr"/>
              <a:lstStyle/>
              <a:p>
                <a:pPr algn="ctr"/>
                <a:r>
                  <a:rPr kumimoji="1" lang="en-US" altLang="zh-CN" sz="3600" b="1" i="1">
                    <a:solidFill>
                      <a:srgbClr val="993366"/>
                    </a:solidFill>
                  </a:rPr>
                  <a:t>E</a:t>
                </a:r>
              </a:p>
            </p:txBody>
          </p:sp>
          <p:sp>
            <p:nvSpPr>
              <p:cNvPr id="595986" name="Rectangle 18"/>
              <p:cNvSpPr>
                <a:spLocks noChangeArrowheads="1"/>
              </p:cNvSpPr>
              <p:nvPr/>
            </p:nvSpPr>
            <p:spPr bwMode="auto">
              <a:xfrm>
                <a:off x="1247" y="1652"/>
                <a:ext cx="768" cy="327"/>
              </a:xfrm>
              <a:prstGeom prst="rect">
                <a:avLst/>
              </a:prstGeom>
              <a:noFill/>
              <a:ln w="9525">
                <a:noFill/>
                <a:miter lim="800000"/>
                <a:headEnd/>
                <a:tailEnd/>
              </a:ln>
              <a:effectLst/>
            </p:spPr>
            <p:txBody>
              <a:bodyPr>
                <a:spAutoFit/>
              </a:bodyPr>
              <a:lstStyle/>
              <a:p>
                <a:r>
                  <a:rPr kumimoji="1" lang="en-US" altLang="zh-CN" sz="2800" b="1" i="1">
                    <a:solidFill>
                      <a:srgbClr val="FF0000"/>
                    </a:solidFill>
                  </a:rPr>
                  <a:t>Q</a:t>
                </a:r>
                <a:r>
                  <a:rPr kumimoji="1" lang="en-US" altLang="zh-CN" sz="2800" b="1" baseline="-25000">
                    <a:solidFill>
                      <a:srgbClr val="FF0000"/>
                    </a:solidFill>
                  </a:rPr>
                  <a:t>1</a:t>
                </a:r>
              </a:p>
            </p:txBody>
          </p:sp>
        </p:grpSp>
      </p:grpSp>
      <p:grpSp>
        <p:nvGrpSpPr>
          <p:cNvPr id="595987" name="Group 19"/>
          <p:cNvGrpSpPr>
            <a:grpSpLocks/>
          </p:cNvGrpSpPr>
          <p:nvPr/>
        </p:nvGrpSpPr>
        <p:grpSpPr bwMode="auto">
          <a:xfrm>
            <a:off x="685800" y="2133600"/>
            <a:ext cx="4797425" cy="4648200"/>
            <a:chOff x="576" y="816"/>
            <a:chExt cx="4608" cy="2928"/>
          </a:xfrm>
        </p:grpSpPr>
        <p:sp>
          <p:nvSpPr>
            <p:cNvPr id="595988" name="Rectangle 20"/>
            <p:cNvSpPr>
              <a:spLocks noChangeArrowheads="1"/>
            </p:cNvSpPr>
            <p:nvPr/>
          </p:nvSpPr>
          <p:spPr bwMode="auto">
            <a:xfrm>
              <a:off x="624" y="816"/>
              <a:ext cx="4560" cy="528"/>
            </a:xfrm>
            <a:prstGeom prst="rect">
              <a:avLst/>
            </a:prstGeom>
            <a:gradFill rotWithShape="0">
              <a:gsLst>
                <a:gs pos="0">
                  <a:srgbClr val="FF0000"/>
                </a:gs>
                <a:gs pos="100000">
                  <a:schemeClr val="bg1"/>
                </a:gs>
              </a:gsLst>
              <a:lin ang="5400000" scaled="1"/>
            </a:gradFill>
            <a:ln w="9525">
              <a:solidFill>
                <a:srgbClr val="FF0000"/>
              </a:solidFill>
              <a:miter lim="800000"/>
              <a:headEnd/>
              <a:tailEnd/>
            </a:ln>
            <a:effectLst/>
          </p:spPr>
          <p:txBody>
            <a:bodyPr wrap="none" anchor="ctr"/>
            <a:lstStyle/>
            <a:p>
              <a:pPr algn="ctr"/>
              <a:r>
                <a:rPr kumimoji="1" lang="zh-CN" altLang="en-US" sz="2800" b="1">
                  <a:solidFill>
                    <a:srgbClr val="A50021"/>
                  </a:solidFill>
                </a:rPr>
                <a:t>高温热源</a:t>
              </a:r>
              <a:r>
                <a:rPr kumimoji="1" lang="en-US" altLang="zh-CN" sz="2800" b="1" i="1">
                  <a:solidFill>
                    <a:srgbClr val="A50021"/>
                  </a:solidFill>
                </a:rPr>
                <a:t>T</a:t>
              </a:r>
              <a:r>
                <a:rPr kumimoji="1" lang="en-US" altLang="zh-CN" sz="2800" b="1" baseline="-25000">
                  <a:solidFill>
                    <a:srgbClr val="A50021"/>
                  </a:solidFill>
                </a:rPr>
                <a:t>1</a:t>
              </a:r>
            </a:p>
          </p:txBody>
        </p:sp>
        <p:sp>
          <p:nvSpPr>
            <p:cNvPr id="595989" name="Rectangle 21"/>
            <p:cNvSpPr>
              <a:spLocks noChangeArrowheads="1"/>
            </p:cNvSpPr>
            <p:nvPr/>
          </p:nvSpPr>
          <p:spPr bwMode="auto">
            <a:xfrm>
              <a:off x="576" y="3216"/>
              <a:ext cx="4560" cy="528"/>
            </a:xfrm>
            <a:prstGeom prst="rect">
              <a:avLst/>
            </a:prstGeom>
            <a:gradFill rotWithShape="0">
              <a:gsLst>
                <a:gs pos="0">
                  <a:srgbClr val="0066FF"/>
                </a:gs>
                <a:gs pos="100000">
                  <a:schemeClr val="bg1"/>
                </a:gs>
              </a:gsLst>
              <a:lin ang="5400000" scaled="1"/>
            </a:gradFill>
            <a:ln w="9525">
              <a:solidFill>
                <a:srgbClr val="0066FF"/>
              </a:solidFill>
              <a:miter lim="800000"/>
              <a:headEnd/>
              <a:tailEnd/>
            </a:ln>
            <a:effectLst/>
          </p:spPr>
          <p:txBody>
            <a:bodyPr wrap="none" anchor="ctr"/>
            <a:lstStyle/>
            <a:p>
              <a:pPr algn="ctr"/>
              <a:r>
                <a:rPr kumimoji="1" lang="zh-CN" altLang="en-US" sz="2800" b="1">
                  <a:solidFill>
                    <a:srgbClr val="000066"/>
                  </a:solidFill>
                </a:rPr>
                <a:t>低温热源</a:t>
              </a:r>
              <a:r>
                <a:rPr kumimoji="1" lang="en-US" altLang="zh-CN" sz="2800" b="1" i="1">
                  <a:solidFill>
                    <a:srgbClr val="000066"/>
                  </a:solidFill>
                </a:rPr>
                <a:t>T</a:t>
              </a:r>
              <a:r>
                <a:rPr kumimoji="1" lang="en-US" altLang="zh-CN" sz="2800" b="1" baseline="-25000">
                  <a:solidFill>
                    <a:srgbClr val="000066"/>
                  </a:solidFill>
                </a:rPr>
                <a:t>2</a:t>
              </a:r>
            </a:p>
          </p:txBody>
        </p:sp>
      </p:grpSp>
      <p:grpSp>
        <p:nvGrpSpPr>
          <p:cNvPr id="595990" name="Group 22"/>
          <p:cNvGrpSpPr>
            <a:grpSpLocks/>
          </p:cNvGrpSpPr>
          <p:nvPr/>
        </p:nvGrpSpPr>
        <p:grpSpPr bwMode="auto">
          <a:xfrm>
            <a:off x="5942013" y="2133600"/>
            <a:ext cx="2663825" cy="4648200"/>
            <a:chOff x="3787" y="1046"/>
            <a:chExt cx="1678" cy="2928"/>
          </a:xfrm>
        </p:grpSpPr>
        <p:sp>
          <p:nvSpPr>
            <p:cNvPr id="595991" name="AutoShape 23" descr="球体"/>
            <p:cNvSpPr>
              <a:spLocks noChangeArrowheads="1"/>
            </p:cNvSpPr>
            <p:nvPr/>
          </p:nvSpPr>
          <p:spPr bwMode="auto">
            <a:xfrm rot="-5400000">
              <a:off x="3681" y="2254"/>
              <a:ext cx="1872" cy="480"/>
            </a:xfrm>
            <a:custGeom>
              <a:avLst/>
              <a:gdLst>
                <a:gd name="G0" fmla="+- 18311 0 0"/>
                <a:gd name="G1" fmla="+- 5400 0 0"/>
                <a:gd name="G2" fmla="+- 21600 0 5400"/>
                <a:gd name="G3" fmla="+- 10800 0 5400"/>
                <a:gd name="G4" fmla="+- 21600 0 18311"/>
                <a:gd name="G5" fmla="*/ G4 G3 10800"/>
                <a:gd name="G6" fmla="+- 21600 0 G5"/>
                <a:gd name="T0" fmla="*/ 18311 w 21600"/>
                <a:gd name="T1" fmla="*/ 0 h 21600"/>
                <a:gd name="T2" fmla="*/ 0 w 21600"/>
                <a:gd name="T3" fmla="*/ 10800 h 21600"/>
                <a:gd name="T4" fmla="*/ 18311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8311" y="0"/>
                  </a:moveTo>
                  <a:lnTo>
                    <a:pt x="18311" y="5400"/>
                  </a:lnTo>
                  <a:lnTo>
                    <a:pt x="3375" y="5400"/>
                  </a:lnTo>
                  <a:lnTo>
                    <a:pt x="3375" y="16200"/>
                  </a:lnTo>
                  <a:lnTo>
                    <a:pt x="18311" y="16200"/>
                  </a:lnTo>
                  <a:lnTo>
                    <a:pt x="18311"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FF5050"/>
              </a:bgClr>
            </a:pattFill>
            <a:ln w="9525">
              <a:solidFill>
                <a:srgbClr val="FF0000"/>
              </a:solidFill>
              <a:miter lim="800000"/>
              <a:headEnd/>
              <a:tailEnd/>
            </a:ln>
            <a:effectLst/>
          </p:spPr>
          <p:txBody>
            <a:bodyPr wrap="none" anchor="ctr"/>
            <a:lstStyle/>
            <a:p>
              <a:endParaRPr lang="zh-CN" altLang="en-US"/>
            </a:p>
          </p:txBody>
        </p:sp>
        <p:sp>
          <p:nvSpPr>
            <p:cNvPr id="595992" name="Rectangle 24"/>
            <p:cNvSpPr>
              <a:spLocks noChangeArrowheads="1"/>
            </p:cNvSpPr>
            <p:nvPr/>
          </p:nvSpPr>
          <p:spPr bwMode="auto">
            <a:xfrm>
              <a:off x="4739" y="3066"/>
              <a:ext cx="354" cy="327"/>
            </a:xfrm>
            <a:prstGeom prst="rect">
              <a:avLst/>
            </a:prstGeom>
            <a:noFill/>
            <a:ln w="9525">
              <a:noFill/>
              <a:miter lim="800000"/>
              <a:headEnd/>
              <a:tailEnd/>
            </a:ln>
            <a:effectLst/>
          </p:spPr>
          <p:txBody>
            <a:bodyPr wrap="none">
              <a:spAutoFit/>
            </a:bodyPr>
            <a:lstStyle/>
            <a:p>
              <a:r>
                <a:rPr kumimoji="1" lang="en-US" altLang="zh-CN" sz="2800" b="1" i="1">
                  <a:solidFill>
                    <a:srgbClr val="0000FF"/>
                  </a:solidFill>
                </a:rPr>
                <a:t>Q</a:t>
              </a:r>
              <a:r>
                <a:rPr kumimoji="1" lang="en-US" altLang="zh-CN" sz="2800" b="1" baseline="-25000">
                  <a:solidFill>
                    <a:srgbClr val="0000FF"/>
                  </a:solidFill>
                </a:rPr>
                <a:t>2</a:t>
              </a:r>
              <a:endParaRPr kumimoji="1" lang="en-US" altLang="zh-CN" sz="2800" b="1">
                <a:solidFill>
                  <a:srgbClr val="0000FF"/>
                </a:solidFill>
              </a:endParaRPr>
            </a:p>
          </p:txBody>
        </p:sp>
        <p:sp>
          <p:nvSpPr>
            <p:cNvPr id="595993" name="Rectangle 25"/>
            <p:cNvSpPr>
              <a:spLocks noChangeArrowheads="1"/>
            </p:cNvSpPr>
            <p:nvPr/>
          </p:nvSpPr>
          <p:spPr bwMode="auto">
            <a:xfrm>
              <a:off x="4794" y="1742"/>
              <a:ext cx="354" cy="327"/>
            </a:xfrm>
            <a:prstGeom prst="rect">
              <a:avLst/>
            </a:prstGeom>
            <a:noFill/>
            <a:ln w="9525">
              <a:noFill/>
              <a:miter lim="800000"/>
              <a:headEnd/>
              <a:tailEnd/>
            </a:ln>
            <a:effectLst/>
          </p:spPr>
          <p:txBody>
            <a:bodyPr wrap="none">
              <a:spAutoFit/>
            </a:bodyPr>
            <a:lstStyle/>
            <a:p>
              <a:r>
                <a:rPr kumimoji="1" lang="en-US" altLang="zh-CN" sz="2800" b="1" i="1">
                  <a:solidFill>
                    <a:srgbClr val="FF0000"/>
                  </a:solidFill>
                </a:rPr>
                <a:t>Q</a:t>
              </a:r>
              <a:r>
                <a:rPr kumimoji="1" lang="en-US" altLang="zh-CN" sz="2800" b="1" baseline="-25000">
                  <a:solidFill>
                    <a:srgbClr val="FF0000"/>
                  </a:solidFill>
                </a:rPr>
                <a:t>2</a:t>
              </a:r>
              <a:endParaRPr kumimoji="1" lang="en-US" altLang="zh-CN" sz="2800" b="1">
                <a:solidFill>
                  <a:srgbClr val="FF0000"/>
                </a:solidFill>
              </a:endParaRPr>
            </a:p>
          </p:txBody>
        </p:sp>
        <p:grpSp>
          <p:nvGrpSpPr>
            <p:cNvPr id="595994" name="Group 26"/>
            <p:cNvGrpSpPr>
              <a:grpSpLocks/>
            </p:cNvGrpSpPr>
            <p:nvPr/>
          </p:nvGrpSpPr>
          <p:grpSpPr bwMode="auto">
            <a:xfrm>
              <a:off x="3787" y="1046"/>
              <a:ext cx="1678" cy="2928"/>
              <a:chOff x="576" y="816"/>
              <a:chExt cx="4608" cy="2928"/>
            </a:xfrm>
          </p:grpSpPr>
          <p:sp>
            <p:nvSpPr>
              <p:cNvPr id="595995" name="Rectangle 27"/>
              <p:cNvSpPr>
                <a:spLocks noChangeArrowheads="1"/>
              </p:cNvSpPr>
              <p:nvPr/>
            </p:nvSpPr>
            <p:spPr bwMode="auto">
              <a:xfrm>
                <a:off x="624" y="816"/>
                <a:ext cx="4560" cy="528"/>
              </a:xfrm>
              <a:prstGeom prst="rect">
                <a:avLst/>
              </a:prstGeom>
              <a:gradFill rotWithShape="0">
                <a:gsLst>
                  <a:gs pos="0">
                    <a:srgbClr val="FF0000"/>
                  </a:gs>
                  <a:gs pos="100000">
                    <a:schemeClr val="bg1"/>
                  </a:gs>
                </a:gsLst>
                <a:lin ang="5400000" scaled="1"/>
              </a:gradFill>
              <a:ln w="9525">
                <a:solidFill>
                  <a:srgbClr val="FF0000"/>
                </a:solidFill>
                <a:miter lim="800000"/>
                <a:headEnd/>
                <a:tailEnd/>
              </a:ln>
              <a:effectLst/>
            </p:spPr>
            <p:txBody>
              <a:bodyPr wrap="none" anchor="ctr"/>
              <a:lstStyle/>
              <a:p>
                <a:pPr algn="ctr"/>
                <a:r>
                  <a:rPr kumimoji="1" lang="zh-CN" altLang="en-US" sz="2800" b="1">
                    <a:solidFill>
                      <a:srgbClr val="990033"/>
                    </a:solidFill>
                  </a:rPr>
                  <a:t>高温热源</a:t>
                </a:r>
                <a:r>
                  <a:rPr kumimoji="1" lang="en-US" altLang="zh-CN" sz="2800" b="1" i="1">
                    <a:solidFill>
                      <a:srgbClr val="990033"/>
                    </a:solidFill>
                  </a:rPr>
                  <a:t>T</a:t>
                </a:r>
                <a:r>
                  <a:rPr kumimoji="1" lang="en-US" altLang="zh-CN" sz="2800" b="1" baseline="-25000">
                    <a:solidFill>
                      <a:srgbClr val="990033"/>
                    </a:solidFill>
                  </a:rPr>
                  <a:t>1</a:t>
                </a:r>
              </a:p>
            </p:txBody>
          </p:sp>
          <p:sp>
            <p:nvSpPr>
              <p:cNvPr id="595996" name="Rectangle 28"/>
              <p:cNvSpPr>
                <a:spLocks noChangeArrowheads="1"/>
              </p:cNvSpPr>
              <p:nvPr/>
            </p:nvSpPr>
            <p:spPr bwMode="auto">
              <a:xfrm>
                <a:off x="576" y="3216"/>
                <a:ext cx="4560" cy="528"/>
              </a:xfrm>
              <a:prstGeom prst="rect">
                <a:avLst/>
              </a:prstGeom>
              <a:gradFill rotWithShape="0">
                <a:gsLst>
                  <a:gs pos="0">
                    <a:srgbClr val="0066FF"/>
                  </a:gs>
                  <a:gs pos="100000">
                    <a:schemeClr val="bg1"/>
                  </a:gs>
                </a:gsLst>
                <a:lin ang="5400000" scaled="1"/>
              </a:gradFill>
              <a:ln w="9525">
                <a:solidFill>
                  <a:srgbClr val="0066FF"/>
                </a:solidFill>
                <a:miter lim="800000"/>
                <a:headEnd/>
                <a:tailEnd/>
              </a:ln>
              <a:effectLst/>
            </p:spPr>
            <p:txBody>
              <a:bodyPr wrap="none" anchor="ctr"/>
              <a:lstStyle/>
              <a:p>
                <a:pPr algn="ctr"/>
                <a:r>
                  <a:rPr kumimoji="1" lang="zh-CN" altLang="en-US" sz="2800" b="1">
                    <a:solidFill>
                      <a:srgbClr val="000066"/>
                    </a:solidFill>
                  </a:rPr>
                  <a:t>低温热源</a:t>
                </a:r>
                <a:r>
                  <a:rPr kumimoji="1" lang="en-US" altLang="zh-CN" sz="2800" b="1" i="1">
                    <a:solidFill>
                      <a:srgbClr val="000066"/>
                    </a:solidFill>
                  </a:rPr>
                  <a:t>T</a:t>
                </a:r>
                <a:r>
                  <a:rPr kumimoji="1" lang="en-US" altLang="zh-CN" sz="2800" b="1" baseline="-25000">
                    <a:solidFill>
                      <a:srgbClr val="000066"/>
                    </a:solidFill>
                  </a:rPr>
                  <a:t>2</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95987"/>
                                        </p:tgtEl>
                                        <p:attrNameLst>
                                          <p:attrName>style.visibility</p:attrName>
                                        </p:attrNameLst>
                                      </p:cBhvr>
                                      <p:to>
                                        <p:strVal val="visible"/>
                                      </p:to>
                                    </p:set>
                                    <p:animEffect transition="in" filter="box(out)">
                                      <p:cBhvr>
                                        <p:cTn id="7" dur="500"/>
                                        <p:tgtEl>
                                          <p:spTgt spid="595987"/>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nodeType="clickEffect">
                                  <p:stCondLst>
                                    <p:cond delay="0"/>
                                  </p:stCondLst>
                                  <p:childTnLst>
                                    <p:set>
                                      <p:cBhvr>
                                        <p:cTn id="11" dur="1" fill="hold">
                                          <p:stCondLst>
                                            <p:cond delay="0"/>
                                          </p:stCondLst>
                                        </p:cTn>
                                        <p:tgtEl>
                                          <p:spTgt spid="595980"/>
                                        </p:tgtEl>
                                        <p:attrNameLst>
                                          <p:attrName>style.visibility</p:attrName>
                                        </p:attrNameLst>
                                      </p:cBhvr>
                                      <p:to>
                                        <p:strVal val="visible"/>
                                      </p:to>
                                    </p:set>
                                    <p:animEffect transition="in" filter="wheel(4)">
                                      <p:cBhvr>
                                        <p:cTn id="12" dur="500"/>
                                        <p:tgtEl>
                                          <p:spTgt spid="59598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595973"/>
                                        </p:tgtEl>
                                        <p:attrNameLst>
                                          <p:attrName>style.visibility</p:attrName>
                                        </p:attrNameLst>
                                      </p:cBhvr>
                                      <p:to>
                                        <p:strVal val="visible"/>
                                      </p:to>
                                    </p:set>
                                    <p:animEffect transition="in" filter="slide(fromLeft)">
                                      <p:cBhvr>
                                        <p:cTn id="17" dur="500"/>
                                        <p:tgtEl>
                                          <p:spTgt spid="595973"/>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595990"/>
                                        </p:tgtEl>
                                        <p:attrNameLst>
                                          <p:attrName>style.visibility</p:attrName>
                                        </p:attrNameLst>
                                      </p:cBhvr>
                                      <p:to>
                                        <p:strVal val="visible"/>
                                      </p:to>
                                    </p:set>
                                    <p:anim calcmode="lin" valueType="num">
                                      <p:cBhvr additive="base">
                                        <p:cTn id="22" dur="500" fill="hold"/>
                                        <p:tgtEl>
                                          <p:spTgt spid="595990"/>
                                        </p:tgtEl>
                                        <p:attrNameLst>
                                          <p:attrName>ppt_x</p:attrName>
                                        </p:attrNameLst>
                                      </p:cBhvr>
                                      <p:tavLst>
                                        <p:tav tm="0">
                                          <p:val>
                                            <p:strVal val="0-#ppt_w/2"/>
                                          </p:val>
                                        </p:tav>
                                        <p:tav tm="100000">
                                          <p:val>
                                            <p:strVal val="#ppt_x"/>
                                          </p:val>
                                        </p:tav>
                                      </p:tavLst>
                                    </p:anim>
                                    <p:anim calcmode="lin" valueType="num">
                                      <p:cBhvr additive="base">
                                        <p:cTn id="23" dur="500" fill="hold"/>
                                        <p:tgtEl>
                                          <p:spTgt spid="5959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6" name="灯片编号占位符 4"/>
          <p:cNvSpPr>
            <a:spLocks noGrp="1"/>
          </p:cNvSpPr>
          <p:nvPr>
            <p:ph type="sldNum" sz="quarter" idx="12"/>
          </p:nvPr>
        </p:nvSpPr>
        <p:spPr/>
        <p:txBody>
          <a:bodyPr/>
          <a:lstStyle/>
          <a:p>
            <a:fld id="{81C10FE3-5CD1-4229-890D-0CE48C6A948A}" type="slidenum">
              <a:rPr lang="en-US" altLang="zh-CN"/>
              <a:pPr/>
              <a:t>14</a:t>
            </a:fld>
            <a:endParaRPr lang="en-US" altLang="zh-CN"/>
          </a:p>
        </p:txBody>
      </p:sp>
      <p:sp>
        <p:nvSpPr>
          <p:cNvPr id="606211"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两种表述的等效性</a:t>
            </a:r>
          </a:p>
        </p:txBody>
      </p:sp>
    </p:spTree>
    <p:controls>
      <mc:AlternateContent xmlns:mc="http://schemas.openxmlformats.org/markup-compatibility/2006">
        <mc:Choice xmlns:v="urn:schemas-microsoft-com:vml" Requires="v">
          <p:control r:id="rId1" imgW="6676190" imgH="5036763"/>
        </mc:Choice>
        <mc:Fallback>
          <p:control r:id="rId1" imgW="6676190" imgH="5036763">
            <p:pic>
              <p:nvPicPr>
                <p:cNvPr id="2" name="ShockwaveFlash1"/>
                <p:cNvPicPr preferRelativeResize="0">
                  <a:picLocks noChangeAspect="1"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1249363" y="1744663"/>
                  <a:ext cx="6675437" cy="5037137"/>
                </a:xfrm>
                <a:prstGeom prst="rect">
                  <a:avLst/>
                </a:prstGeom>
                <a:noFill/>
                <a:ln w="19050">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30" name="灯片编号占位符 4"/>
          <p:cNvSpPr>
            <a:spLocks noGrp="1"/>
          </p:cNvSpPr>
          <p:nvPr>
            <p:ph type="sldNum" sz="quarter" idx="12"/>
          </p:nvPr>
        </p:nvSpPr>
        <p:spPr/>
        <p:txBody>
          <a:bodyPr/>
          <a:lstStyle/>
          <a:p>
            <a:fld id="{7212248B-2DA8-43C1-9D16-EEA1A2755B53}" type="slidenum">
              <a:rPr lang="en-US" altLang="zh-CN"/>
              <a:pPr/>
              <a:t>15</a:t>
            </a:fld>
            <a:endParaRPr lang="en-US" altLang="zh-CN"/>
          </a:p>
        </p:txBody>
      </p:sp>
      <p:sp>
        <p:nvSpPr>
          <p:cNvPr id="605187"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两种表述的等效性</a:t>
            </a:r>
          </a:p>
        </p:txBody>
      </p:sp>
      <p:sp>
        <p:nvSpPr>
          <p:cNvPr id="605188" name="Text Box 4"/>
          <p:cNvSpPr txBox="1">
            <a:spLocks noChangeArrowheads="1"/>
          </p:cNvSpPr>
          <p:nvPr/>
        </p:nvSpPr>
        <p:spPr bwMode="auto">
          <a:xfrm>
            <a:off x="533400" y="1584325"/>
            <a:ext cx="7531100" cy="549275"/>
          </a:xfrm>
          <a:prstGeom prst="rect">
            <a:avLst/>
          </a:prstGeom>
          <a:noFill/>
          <a:ln w="9525" algn="ctr">
            <a:noFill/>
            <a:miter lim="800000"/>
            <a:headEnd/>
            <a:tailEnd/>
          </a:ln>
          <a:effectLst/>
        </p:spPr>
        <p:txBody>
          <a:bodyPr>
            <a:spAutoFit/>
          </a:bodyPr>
          <a:lstStyle/>
          <a:p>
            <a:pPr>
              <a:lnSpc>
                <a:spcPct val="125000"/>
              </a:lnSpc>
              <a:spcBef>
                <a:spcPct val="50000"/>
              </a:spcBef>
              <a:buClr>
                <a:schemeClr val="folHlink"/>
              </a:buClr>
              <a:buSzPct val="80000"/>
              <a:buFont typeface="Wingdings" pitchFamily="2" charset="2"/>
              <a:buChar char="n"/>
            </a:pPr>
            <a:r>
              <a:rPr kumimoji="1" lang="en-US" altLang="zh-CN" sz="2400" dirty="0"/>
              <a:t> </a:t>
            </a:r>
            <a:r>
              <a:rPr kumimoji="1" lang="zh-CN" altLang="en-US" sz="2400" dirty="0"/>
              <a:t>如果克劳修斯表述不成立，则开尔文表述也不成立</a:t>
            </a:r>
          </a:p>
        </p:txBody>
      </p:sp>
      <p:grpSp>
        <p:nvGrpSpPr>
          <p:cNvPr id="605189" name="Group 5"/>
          <p:cNvGrpSpPr>
            <a:grpSpLocks/>
          </p:cNvGrpSpPr>
          <p:nvPr/>
        </p:nvGrpSpPr>
        <p:grpSpPr bwMode="auto">
          <a:xfrm>
            <a:off x="1447800" y="2935288"/>
            <a:ext cx="1143000" cy="3590925"/>
            <a:chOff x="971" y="1430"/>
            <a:chExt cx="720" cy="2262"/>
          </a:xfrm>
        </p:grpSpPr>
        <p:sp>
          <p:nvSpPr>
            <p:cNvPr id="605190" name="AutoShape 6" descr="球体"/>
            <p:cNvSpPr>
              <a:spLocks noChangeArrowheads="1"/>
            </p:cNvSpPr>
            <p:nvPr/>
          </p:nvSpPr>
          <p:spPr bwMode="auto">
            <a:xfrm rot="-5400000">
              <a:off x="56" y="2345"/>
              <a:ext cx="2262" cy="432"/>
            </a:xfrm>
            <a:custGeom>
              <a:avLst/>
              <a:gdLst>
                <a:gd name="G0" fmla="+- 17469 0 0"/>
                <a:gd name="G1" fmla="+- 5400 0 0"/>
                <a:gd name="G2" fmla="+- 21600 0 5400"/>
                <a:gd name="G3" fmla="+- 10800 0 5400"/>
                <a:gd name="G4" fmla="+- 21600 0 17469"/>
                <a:gd name="G5" fmla="*/ G4 G3 10800"/>
                <a:gd name="G6" fmla="+- 21600 0 G5"/>
                <a:gd name="T0" fmla="*/ 17469 w 21600"/>
                <a:gd name="T1" fmla="*/ 0 h 21600"/>
                <a:gd name="T2" fmla="*/ 0 w 21600"/>
                <a:gd name="T3" fmla="*/ 10800 h 21600"/>
                <a:gd name="T4" fmla="*/ 17469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7469" y="0"/>
                  </a:moveTo>
                  <a:lnTo>
                    <a:pt x="17469" y="5400"/>
                  </a:lnTo>
                  <a:lnTo>
                    <a:pt x="3375" y="5400"/>
                  </a:lnTo>
                  <a:lnTo>
                    <a:pt x="3375" y="16200"/>
                  </a:lnTo>
                  <a:lnTo>
                    <a:pt x="17469" y="16200"/>
                  </a:lnTo>
                  <a:lnTo>
                    <a:pt x="17469"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FF5050"/>
              </a:bgClr>
            </a:pattFill>
            <a:ln w="9525">
              <a:solidFill>
                <a:srgbClr val="FF0000"/>
              </a:solidFill>
              <a:miter lim="800000"/>
              <a:headEnd/>
              <a:tailEnd/>
            </a:ln>
            <a:effectLst/>
          </p:spPr>
          <p:txBody>
            <a:bodyPr wrap="none" anchor="ctr"/>
            <a:lstStyle/>
            <a:p>
              <a:endParaRPr lang="zh-CN" altLang="en-US"/>
            </a:p>
          </p:txBody>
        </p:sp>
        <p:sp>
          <p:nvSpPr>
            <p:cNvPr id="605191" name="Rectangle 7"/>
            <p:cNvSpPr>
              <a:spLocks noChangeArrowheads="1"/>
            </p:cNvSpPr>
            <p:nvPr/>
          </p:nvSpPr>
          <p:spPr bwMode="auto">
            <a:xfrm>
              <a:off x="1337" y="2198"/>
              <a:ext cx="354" cy="327"/>
            </a:xfrm>
            <a:prstGeom prst="rect">
              <a:avLst/>
            </a:prstGeom>
            <a:noFill/>
            <a:ln w="9525">
              <a:noFill/>
              <a:miter lim="800000"/>
              <a:headEnd/>
              <a:tailEnd/>
            </a:ln>
            <a:effectLst/>
          </p:spPr>
          <p:txBody>
            <a:bodyPr wrap="none">
              <a:spAutoFit/>
            </a:bodyPr>
            <a:lstStyle/>
            <a:p>
              <a:r>
                <a:rPr kumimoji="1" lang="en-US" altLang="zh-CN" sz="2800" b="1" i="1">
                  <a:solidFill>
                    <a:srgbClr val="FF0000"/>
                  </a:solidFill>
                </a:rPr>
                <a:t>Q</a:t>
              </a:r>
              <a:r>
                <a:rPr kumimoji="1" lang="en-US" altLang="zh-CN" sz="2800" b="1" baseline="-25000">
                  <a:solidFill>
                    <a:srgbClr val="FF0000"/>
                  </a:solidFill>
                </a:rPr>
                <a:t>2</a:t>
              </a:r>
              <a:endParaRPr kumimoji="1" lang="en-US" altLang="zh-CN" sz="2800" b="1">
                <a:solidFill>
                  <a:srgbClr val="FF0000"/>
                </a:solidFill>
              </a:endParaRPr>
            </a:p>
          </p:txBody>
        </p:sp>
      </p:grpSp>
      <p:grpSp>
        <p:nvGrpSpPr>
          <p:cNvPr id="605192" name="Group 8"/>
          <p:cNvGrpSpPr>
            <a:grpSpLocks/>
          </p:cNvGrpSpPr>
          <p:nvPr/>
        </p:nvGrpSpPr>
        <p:grpSpPr bwMode="auto">
          <a:xfrm>
            <a:off x="2749550" y="2782888"/>
            <a:ext cx="2882900" cy="3124200"/>
            <a:chOff x="1791" y="1334"/>
            <a:chExt cx="1816" cy="1968"/>
          </a:xfrm>
        </p:grpSpPr>
        <p:sp>
          <p:nvSpPr>
            <p:cNvPr id="605193" name="AutoShape 9" descr="球体"/>
            <p:cNvSpPr>
              <a:spLocks noChangeArrowheads="1"/>
            </p:cNvSpPr>
            <p:nvPr/>
          </p:nvSpPr>
          <p:spPr bwMode="auto">
            <a:xfrm>
              <a:off x="2517" y="2150"/>
              <a:ext cx="576" cy="43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8080"/>
              </a:bgClr>
            </a:pattFill>
            <a:ln w="9525">
              <a:solidFill>
                <a:srgbClr val="008080"/>
              </a:solidFill>
              <a:miter lim="800000"/>
              <a:headEnd/>
              <a:tailEnd/>
            </a:ln>
            <a:effectLst/>
          </p:spPr>
          <p:txBody>
            <a:bodyPr wrap="none" anchor="ctr"/>
            <a:lstStyle/>
            <a:p>
              <a:endParaRPr lang="zh-CN" altLang="en-US"/>
            </a:p>
          </p:txBody>
        </p:sp>
        <p:sp>
          <p:nvSpPr>
            <p:cNvPr id="605194" name="Rectangle 10"/>
            <p:cNvSpPr>
              <a:spLocks noChangeArrowheads="1"/>
            </p:cNvSpPr>
            <p:nvPr/>
          </p:nvSpPr>
          <p:spPr bwMode="auto">
            <a:xfrm>
              <a:off x="2613" y="2516"/>
              <a:ext cx="994" cy="327"/>
            </a:xfrm>
            <a:prstGeom prst="rect">
              <a:avLst/>
            </a:prstGeom>
            <a:noFill/>
            <a:ln w="9525">
              <a:noFill/>
              <a:miter lim="800000"/>
              <a:headEnd/>
              <a:tailEnd/>
            </a:ln>
            <a:effectLst/>
          </p:spPr>
          <p:txBody>
            <a:bodyPr wrap="none">
              <a:spAutoFit/>
            </a:bodyPr>
            <a:lstStyle/>
            <a:p>
              <a:r>
                <a:rPr kumimoji="1" lang="en-US" altLang="zh-CN" sz="2800" b="1" i="1">
                  <a:solidFill>
                    <a:srgbClr val="008080"/>
                  </a:solidFill>
                </a:rPr>
                <a:t>W=Q</a:t>
              </a:r>
              <a:r>
                <a:rPr kumimoji="1" lang="en-US" altLang="zh-CN" sz="2800" b="1" baseline="-25000">
                  <a:solidFill>
                    <a:srgbClr val="008080"/>
                  </a:solidFill>
                </a:rPr>
                <a:t>1</a:t>
              </a:r>
              <a:r>
                <a:rPr kumimoji="1" lang="en-US" altLang="zh-CN" sz="2800" b="1" i="1">
                  <a:solidFill>
                    <a:srgbClr val="008080"/>
                  </a:solidFill>
                </a:rPr>
                <a:t>-Q</a:t>
              </a:r>
              <a:r>
                <a:rPr kumimoji="1" lang="en-US" altLang="zh-CN" sz="2800" b="1" baseline="-25000">
                  <a:solidFill>
                    <a:srgbClr val="008080"/>
                  </a:solidFill>
                </a:rPr>
                <a:t>2</a:t>
              </a:r>
            </a:p>
          </p:txBody>
        </p:sp>
        <p:sp>
          <p:nvSpPr>
            <p:cNvPr id="605195" name="AutoShape 11" descr="球体"/>
            <p:cNvSpPr>
              <a:spLocks noChangeArrowheads="1"/>
            </p:cNvSpPr>
            <p:nvPr/>
          </p:nvSpPr>
          <p:spPr bwMode="auto">
            <a:xfrm rot="5400000" flipV="1">
              <a:off x="1878" y="1430"/>
              <a:ext cx="624" cy="43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FF5050"/>
              </a:bgClr>
            </a:pattFill>
            <a:ln w="9525">
              <a:solidFill>
                <a:srgbClr val="FF0000"/>
              </a:solidFill>
              <a:miter lim="800000"/>
              <a:headEnd/>
              <a:tailEnd/>
            </a:ln>
            <a:effectLst/>
          </p:spPr>
          <p:txBody>
            <a:bodyPr wrap="none" anchor="ctr"/>
            <a:lstStyle/>
            <a:p>
              <a:endParaRPr lang="zh-CN" altLang="en-US"/>
            </a:p>
          </p:txBody>
        </p:sp>
        <p:sp>
          <p:nvSpPr>
            <p:cNvPr id="605196" name="Rectangle 12"/>
            <p:cNvSpPr>
              <a:spLocks noChangeArrowheads="1"/>
            </p:cNvSpPr>
            <p:nvPr/>
          </p:nvSpPr>
          <p:spPr bwMode="auto">
            <a:xfrm>
              <a:off x="2390" y="2785"/>
              <a:ext cx="354" cy="327"/>
            </a:xfrm>
            <a:prstGeom prst="rect">
              <a:avLst/>
            </a:prstGeom>
            <a:noFill/>
            <a:ln w="9525">
              <a:noFill/>
              <a:miter lim="800000"/>
              <a:headEnd/>
              <a:tailEnd/>
            </a:ln>
            <a:effectLst/>
          </p:spPr>
          <p:txBody>
            <a:bodyPr wrap="none">
              <a:spAutoFit/>
            </a:bodyPr>
            <a:lstStyle/>
            <a:p>
              <a:r>
                <a:rPr kumimoji="1" lang="en-US" altLang="zh-CN" sz="2800" b="1" i="1">
                  <a:solidFill>
                    <a:srgbClr val="0000FF"/>
                  </a:solidFill>
                </a:rPr>
                <a:t>Q</a:t>
              </a:r>
              <a:r>
                <a:rPr kumimoji="1" lang="en-US" altLang="zh-CN" sz="2800" b="1" baseline="-25000">
                  <a:solidFill>
                    <a:srgbClr val="0000FF"/>
                  </a:solidFill>
                </a:rPr>
                <a:t>2</a:t>
              </a:r>
              <a:endParaRPr kumimoji="1" lang="en-US" altLang="zh-CN" sz="2800" b="1">
                <a:solidFill>
                  <a:srgbClr val="0000FF"/>
                </a:solidFill>
              </a:endParaRPr>
            </a:p>
          </p:txBody>
        </p:sp>
        <p:sp>
          <p:nvSpPr>
            <p:cNvPr id="605197" name="Rectangle 13"/>
            <p:cNvSpPr>
              <a:spLocks noChangeArrowheads="1"/>
            </p:cNvSpPr>
            <p:nvPr/>
          </p:nvSpPr>
          <p:spPr bwMode="auto">
            <a:xfrm>
              <a:off x="2310" y="1478"/>
              <a:ext cx="354" cy="327"/>
            </a:xfrm>
            <a:prstGeom prst="rect">
              <a:avLst/>
            </a:prstGeom>
            <a:noFill/>
            <a:ln w="9525">
              <a:noFill/>
              <a:miter lim="800000"/>
              <a:headEnd/>
              <a:tailEnd/>
            </a:ln>
            <a:effectLst/>
          </p:spPr>
          <p:txBody>
            <a:bodyPr wrap="none">
              <a:spAutoFit/>
            </a:bodyPr>
            <a:lstStyle/>
            <a:p>
              <a:r>
                <a:rPr kumimoji="1" lang="en-US" altLang="zh-CN" sz="2800" b="1" i="1">
                  <a:solidFill>
                    <a:srgbClr val="FF0000"/>
                  </a:solidFill>
                </a:rPr>
                <a:t>Q</a:t>
              </a:r>
              <a:r>
                <a:rPr kumimoji="1" lang="en-US" altLang="zh-CN" sz="2800" b="1" baseline="-25000">
                  <a:solidFill>
                    <a:srgbClr val="FF0000"/>
                  </a:solidFill>
                </a:rPr>
                <a:t>1</a:t>
              </a:r>
              <a:endParaRPr kumimoji="1" lang="en-US" altLang="zh-CN" sz="2800" b="1" i="1">
                <a:solidFill>
                  <a:srgbClr val="FF0000"/>
                </a:solidFill>
              </a:endParaRPr>
            </a:p>
          </p:txBody>
        </p:sp>
        <p:sp>
          <p:nvSpPr>
            <p:cNvPr id="605198" name="AutoShape 14" descr="球体"/>
            <p:cNvSpPr>
              <a:spLocks noChangeArrowheads="1"/>
            </p:cNvSpPr>
            <p:nvPr/>
          </p:nvSpPr>
          <p:spPr bwMode="auto">
            <a:xfrm rot="5400000" flipV="1">
              <a:off x="1818" y="2714"/>
              <a:ext cx="744" cy="43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66FF"/>
              </a:bgClr>
            </a:pattFill>
            <a:ln w="9525">
              <a:solidFill>
                <a:srgbClr val="0000FF"/>
              </a:solidFill>
              <a:miter lim="800000"/>
              <a:headEnd/>
              <a:tailEnd/>
            </a:ln>
            <a:effectLst/>
          </p:spPr>
          <p:txBody>
            <a:bodyPr wrap="none" anchor="ctr"/>
            <a:lstStyle/>
            <a:p>
              <a:endParaRPr lang="zh-CN" altLang="en-US"/>
            </a:p>
          </p:txBody>
        </p:sp>
        <p:sp>
          <p:nvSpPr>
            <p:cNvPr id="605199" name="Oval 15"/>
            <p:cNvSpPr>
              <a:spLocks noChangeArrowheads="1"/>
            </p:cNvSpPr>
            <p:nvPr/>
          </p:nvSpPr>
          <p:spPr bwMode="auto">
            <a:xfrm>
              <a:off x="1791" y="1958"/>
              <a:ext cx="771" cy="768"/>
            </a:xfrm>
            <a:prstGeom prst="ellipse">
              <a:avLst/>
            </a:prstGeom>
            <a:solidFill>
              <a:schemeClr val="bg1"/>
            </a:solidFill>
            <a:ln w="28575">
              <a:solidFill>
                <a:srgbClr val="993366"/>
              </a:solidFill>
              <a:round/>
              <a:headEnd/>
              <a:tailEnd/>
            </a:ln>
            <a:effectLst/>
          </p:spPr>
          <p:txBody>
            <a:bodyPr wrap="none" anchor="ctr"/>
            <a:lstStyle/>
            <a:p>
              <a:pPr algn="ctr"/>
              <a:r>
                <a:rPr kumimoji="1" lang="en-US" altLang="zh-CN" sz="3600" b="1" i="1">
                  <a:solidFill>
                    <a:srgbClr val="993366"/>
                  </a:solidFill>
                </a:rPr>
                <a:t>E</a:t>
              </a:r>
            </a:p>
          </p:txBody>
        </p:sp>
      </p:grpSp>
      <p:grpSp>
        <p:nvGrpSpPr>
          <p:cNvPr id="605200" name="Group 16"/>
          <p:cNvGrpSpPr>
            <a:grpSpLocks/>
          </p:cNvGrpSpPr>
          <p:nvPr/>
        </p:nvGrpSpPr>
        <p:grpSpPr bwMode="auto">
          <a:xfrm>
            <a:off x="533400" y="2097088"/>
            <a:ext cx="4454525" cy="4648200"/>
            <a:chOff x="395" y="902"/>
            <a:chExt cx="2806" cy="2928"/>
          </a:xfrm>
        </p:grpSpPr>
        <p:sp>
          <p:nvSpPr>
            <p:cNvPr id="605201" name="Rectangle 17"/>
            <p:cNvSpPr>
              <a:spLocks noChangeArrowheads="1"/>
            </p:cNvSpPr>
            <p:nvPr/>
          </p:nvSpPr>
          <p:spPr bwMode="auto">
            <a:xfrm>
              <a:off x="424" y="902"/>
              <a:ext cx="2777" cy="528"/>
            </a:xfrm>
            <a:prstGeom prst="rect">
              <a:avLst/>
            </a:prstGeom>
            <a:gradFill rotWithShape="0">
              <a:gsLst>
                <a:gs pos="0">
                  <a:srgbClr val="FF0000"/>
                </a:gs>
                <a:gs pos="100000">
                  <a:schemeClr val="bg1"/>
                </a:gs>
              </a:gsLst>
              <a:lin ang="5400000" scaled="1"/>
            </a:gradFill>
            <a:ln w="9525">
              <a:solidFill>
                <a:srgbClr val="FF0000"/>
              </a:solidFill>
              <a:miter lim="800000"/>
              <a:headEnd/>
              <a:tailEnd/>
            </a:ln>
            <a:effectLst/>
          </p:spPr>
          <p:txBody>
            <a:bodyPr wrap="none" anchor="ctr"/>
            <a:lstStyle/>
            <a:p>
              <a:pPr algn="ctr"/>
              <a:r>
                <a:rPr kumimoji="1" lang="zh-CN" altLang="en-US" sz="2800" b="1">
                  <a:solidFill>
                    <a:srgbClr val="A50021"/>
                  </a:solidFill>
                </a:rPr>
                <a:t>高温热源</a:t>
              </a:r>
              <a:r>
                <a:rPr kumimoji="1" lang="en-US" altLang="zh-CN" sz="2800" b="1" i="1">
                  <a:solidFill>
                    <a:srgbClr val="A50021"/>
                  </a:solidFill>
                </a:rPr>
                <a:t>T</a:t>
              </a:r>
              <a:r>
                <a:rPr kumimoji="1" lang="en-US" altLang="zh-CN" sz="2800" b="1" baseline="-25000">
                  <a:solidFill>
                    <a:srgbClr val="A50021"/>
                  </a:solidFill>
                </a:rPr>
                <a:t>1</a:t>
              </a:r>
            </a:p>
          </p:txBody>
        </p:sp>
        <p:sp>
          <p:nvSpPr>
            <p:cNvPr id="605202" name="Rectangle 18"/>
            <p:cNvSpPr>
              <a:spLocks noChangeArrowheads="1"/>
            </p:cNvSpPr>
            <p:nvPr/>
          </p:nvSpPr>
          <p:spPr bwMode="auto">
            <a:xfrm>
              <a:off x="395" y="3302"/>
              <a:ext cx="2777" cy="528"/>
            </a:xfrm>
            <a:prstGeom prst="rect">
              <a:avLst/>
            </a:prstGeom>
            <a:gradFill rotWithShape="0">
              <a:gsLst>
                <a:gs pos="0">
                  <a:srgbClr val="0066FF"/>
                </a:gs>
                <a:gs pos="100000">
                  <a:schemeClr val="bg1"/>
                </a:gs>
              </a:gsLst>
              <a:lin ang="5400000" scaled="1"/>
            </a:gradFill>
            <a:ln w="9525">
              <a:solidFill>
                <a:srgbClr val="0066FF"/>
              </a:solidFill>
              <a:miter lim="800000"/>
              <a:headEnd/>
              <a:tailEnd/>
            </a:ln>
            <a:effectLst/>
          </p:spPr>
          <p:txBody>
            <a:bodyPr wrap="none" anchor="ctr"/>
            <a:lstStyle/>
            <a:p>
              <a:pPr algn="ctr"/>
              <a:r>
                <a:rPr kumimoji="1" lang="zh-CN" altLang="en-US" sz="2800" b="1">
                  <a:solidFill>
                    <a:srgbClr val="000066"/>
                  </a:solidFill>
                </a:rPr>
                <a:t>低温热源</a:t>
              </a:r>
              <a:r>
                <a:rPr kumimoji="1" lang="en-US" altLang="zh-CN" sz="2800" b="1" i="1">
                  <a:solidFill>
                    <a:srgbClr val="000066"/>
                  </a:solidFill>
                </a:rPr>
                <a:t>T</a:t>
              </a:r>
              <a:r>
                <a:rPr kumimoji="1" lang="en-US" altLang="zh-CN" sz="2800" b="1" baseline="-25000">
                  <a:solidFill>
                    <a:srgbClr val="000066"/>
                  </a:solidFill>
                </a:rPr>
                <a:t>2</a:t>
              </a:r>
            </a:p>
          </p:txBody>
        </p:sp>
      </p:grpSp>
      <p:grpSp>
        <p:nvGrpSpPr>
          <p:cNvPr id="605203" name="Group 19"/>
          <p:cNvGrpSpPr>
            <a:grpSpLocks/>
          </p:cNvGrpSpPr>
          <p:nvPr/>
        </p:nvGrpSpPr>
        <p:grpSpPr bwMode="auto">
          <a:xfrm>
            <a:off x="5500687" y="2133600"/>
            <a:ext cx="3225800" cy="4648200"/>
            <a:chOff x="3524" y="925"/>
            <a:chExt cx="2032" cy="2928"/>
          </a:xfrm>
        </p:grpSpPr>
        <p:sp>
          <p:nvSpPr>
            <p:cNvPr id="605204" name="Rectangle 20"/>
            <p:cNvSpPr>
              <a:spLocks noChangeArrowheads="1"/>
            </p:cNvSpPr>
            <p:nvPr/>
          </p:nvSpPr>
          <p:spPr bwMode="auto">
            <a:xfrm>
              <a:off x="4562" y="2604"/>
              <a:ext cx="994" cy="327"/>
            </a:xfrm>
            <a:prstGeom prst="rect">
              <a:avLst/>
            </a:prstGeom>
            <a:noFill/>
            <a:ln w="9525">
              <a:noFill/>
              <a:miter lim="800000"/>
              <a:headEnd/>
              <a:tailEnd/>
            </a:ln>
            <a:effectLst/>
          </p:spPr>
          <p:txBody>
            <a:bodyPr wrap="none">
              <a:spAutoFit/>
            </a:bodyPr>
            <a:lstStyle/>
            <a:p>
              <a:r>
                <a:rPr kumimoji="1" lang="en-US" altLang="zh-CN" sz="2800" b="1" i="1">
                  <a:solidFill>
                    <a:srgbClr val="008080"/>
                  </a:solidFill>
                </a:rPr>
                <a:t>W=Q</a:t>
              </a:r>
              <a:r>
                <a:rPr kumimoji="1" lang="en-US" altLang="zh-CN" sz="2800" b="1" baseline="-25000">
                  <a:solidFill>
                    <a:srgbClr val="008080"/>
                  </a:solidFill>
                </a:rPr>
                <a:t>1</a:t>
              </a:r>
              <a:r>
                <a:rPr kumimoji="1" lang="en-US" altLang="zh-CN" sz="2800" b="1" i="1">
                  <a:solidFill>
                    <a:srgbClr val="008080"/>
                  </a:solidFill>
                </a:rPr>
                <a:t>-Q</a:t>
              </a:r>
              <a:r>
                <a:rPr kumimoji="1" lang="en-US" altLang="zh-CN" sz="2800" b="1" baseline="-25000">
                  <a:solidFill>
                    <a:srgbClr val="008080"/>
                  </a:solidFill>
                </a:rPr>
                <a:t>2</a:t>
              </a:r>
              <a:endParaRPr kumimoji="1" lang="en-US" altLang="zh-CN" sz="2800" b="1">
                <a:solidFill>
                  <a:srgbClr val="008080"/>
                </a:solidFill>
              </a:endParaRPr>
            </a:p>
          </p:txBody>
        </p:sp>
        <p:sp>
          <p:nvSpPr>
            <p:cNvPr id="605205" name="AutoShape 21" descr="球体"/>
            <p:cNvSpPr>
              <a:spLocks noChangeArrowheads="1"/>
            </p:cNvSpPr>
            <p:nvPr/>
          </p:nvSpPr>
          <p:spPr bwMode="auto">
            <a:xfrm rot="5400000" flipV="1">
              <a:off x="3982" y="1436"/>
              <a:ext cx="635" cy="43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FF5050"/>
              </a:bgClr>
            </a:pattFill>
            <a:ln w="9525" algn="ctr">
              <a:solidFill>
                <a:srgbClr val="FF0000"/>
              </a:solidFill>
              <a:miter lim="800000"/>
              <a:headEnd/>
              <a:tailEnd/>
            </a:ln>
            <a:effectLst/>
          </p:spPr>
          <p:txBody>
            <a:bodyPr wrap="none" anchor="ctr"/>
            <a:lstStyle/>
            <a:p>
              <a:endParaRPr lang="zh-CN" altLang="en-US"/>
            </a:p>
          </p:txBody>
        </p:sp>
        <p:sp>
          <p:nvSpPr>
            <p:cNvPr id="605206" name="AutoShape 22" descr="球体"/>
            <p:cNvSpPr>
              <a:spLocks noChangeArrowheads="1"/>
            </p:cNvSpPr>
            <p:nvPr/>
          </p:nvSpPr>
          <p:spPr bwMode="auto">
            <a:xfrm flipV="1">
              <a:off x="4562" y="2172"/>
              <a:ext cx="680" cy="43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8080"/>
              </a:bgClr>
            </a:pattFill>
            <a:ln w="9525" algn="ctr">
              <a:solidFill>
                <a:srgbClr val="008080"/>
              </a:solidFill>
              <a:miter lim="800000"/>
              <a:headEnd/>
              <a:tailEnd/>
            </a:ln>
            <a:effectLst/>
          </p:spPr>
          <p:txBody>
            <a:bodyPr wrap="none" anchor="ctr"/>
            <a:lstStyle/>
            <a:p>
              <a:endParaRPr lang="zh-CN" altLang="en-US"/>
            </a:p>
          </p:txBody>
        </p:sp>
        <p:sp>
          <p:nvSpPr>
            <p:cNvPr id="605207" name="Oval 23"/>
            <p:cNvSpPr>
              <a:spLocks noChangeArrowheads="1"/>
            </p:cNvSpPr>
            <p:nvPr/>
          </p:nvSpPr>
          <p:spPr bwMode="auto">
            <a:xfrm>
              <a:off x="3878" y="1969"/>
              <a:ext cx="774" cy="768"/>
            </a:xfrm>
            <a:prstGeom prst="ellipse">
              <a:avLst/>
            </a:prstGeom>
            <a:solidFill>
              <a:schemeClr val="bg1"/>
            </a:solidFill>
            <a:ln w="28575">
              <a:solidFill>
                <a:srgbClr val="993366"/>
              </a:solidFill>
              <a:round/>
              <a:headEnd/>
              <a:tailEnd/>
            </a:ln>
            <a:effectLst/>
          </p:spPr>
          <p:txBody>
            <a:bodyPr wrap="none" anchor="ctr"/>
            <a:lstStyle/>
            <a:p>
              <a:pPr algn="ctr"/>
              <a:r>
                <a:rPr kumimoji="1" lang="en-US" altLang="zh-CN" sz="3600" b="1" i="1">
                  <a:solidFill>
                    <a:srgbClr val="993366"/>
                  </a:solidFill>
                </a:rPr>
                <a:t>E</a:t>
              </a:r>
            </a:p>
          </p:txBody>
        </p:sp>
        <p:sp>
          <p:nvSpPr>
            <p:cNvPr id="605208" name="Rectangle 24"/>
            <p:cNvSpPr>
              <a:spLocks noChangeArrowheads="1"/>
            </p:cNvSpPr>
            <p:nvPr/>
          </p:nvSpPr>
          <p:spPr bwMode="auto">
            <a:xfrm>
              <a:off x="4393" y="1470"/>
              <a:ext cx="667" cy="327"/>
            </a:xfrm>
            <a:prstGeom prst="rect">
              <a:avLst/>
            </a:prstGeom>
            <a:noFill/>
            <a:ln w="9525">
              <a:noFill/>
              <a:miter lim="800000"/>
              <a:headEnd/>
              <a:tailEnd/>
            </a:ln>
            <a:effectLst/>
          </p:spPr>
          <p:txBody>
            <a:bodyPr wrap="none">
              <a:spAutoFit/>
            </a:bodyPr>
            <a:lstStyle/>
            <a:p>
              <a:r>
                <a:rPr kumimoji="1" lang="en-US" altLang="zh-CN" sz="2800" b="1" i="1">
                  <a:solidFill>
                    <a:srgbClr val="FF0000"/>
                  </a:solidFill>
                </a:rPr>
                <a:t>Q</a:t>
              </a:r>
              <a:r>
                <a:rPr kumimoji="1" lang="en-US" altLang="zh-CN" sz="2800" b="1" baseline="-25000">
                  <a:solidFill>
                    <a:srgbClr val="FF0000"/>
                  </a:solidFill>
                </a:rPr>
                <a:t>1</a:t>
              </a:r>
              <a:r>
                <a:rPr kumimoji="1" lang="en-US" altLang="zh-CN" sz="2800" b="1" i="1">
                  <a:solidFill>
                    <a:srgbClr val="FF0000"/>
                  </a:solidFill>
                </a:rPr>
                <a:t>-Q</a:t>
              </a:r>
              <a:r>
                <a:rPr kumimoji="1" lang="en-US" altLang="zh-CN" sz="2800" b="1" baseline="-25000">
                  <a:solidFill>
                    <a:srgbClr val="FF0000"/>
                  </a:solidFill>
                </a:rPr>
                <a:t>2</a:t>
              </a:r>
              <a:endParaRPr kumimoji="1" lang="en-US" altLang="zh-CN" sz="2800" b="1">
                <a:solidFill>
                  <a:srgbClr val="FF0000"/>
                </a:solidFill>
              </a:endParaRPr>
            </a:p>
          </p:txBody>
        </p:sp>
        <p:grpSp>
          <p:nvGrpSpPr>
            <p:cNvPr id="605209" name="Group 25"/>
            <p:cNvGrpSpPr>
              <a:grpSpLocks/>
            </p:cNvGrpSpPr>
            <p:nvPr/>
          </p:nvGrpSpPr>
          <p:grpSpPr bwMode="auto">
            <a:xfrm>
              <a:off x="3524" y="925"/>
              <a:ext cx="1990" cy="2928"/>
              <a:chOff x="576" y="816"/>
              <a:chExt cx="4608" cy="2928"/>
            </a:xfrm>
          </p:grpSpPr>
          <p:sp>
            <p:nvSpPr>
              <p:cNvPr id="605210" name="Rectangle 26"/>
              <p:cNvSpPr>
                <a:spLocks noChangeArrowheads="1"/>
              </p:cNvSpPr>
              <p:nvPr/>
            </p:nvSpPr>
            <p:spPr bwMode="auto">
              <a:xfrm>
                <a:off x="624" y="816"/>
                <a:ext cx="4560" cy="528"/>
              </a:xfrm>
              <a:prstGeom prst="rect">
                <a:avLst/>
              </a:prstGeom>
              <a:gradFill rotWithShape="0">
                <a:gsLst>
                  <a:gs pos="0">
                    <a:srgbClr val="FF0000"/>
                  </a:gs>
                  <a:gs pos="100000">
                    <a:schemeClr val="bg1"/>
                  </a:gs>
                </a:gsLst>
                <a:lin ang="5400000" scaled="1"/>
              </a:gradFill>
              <a:ln w="9525">
                <a:solidFill>
                  <a:srgbClr val="FF0000"/>
                </a:solidFill>
                <a:miter lim="800000"/>
                <a:headEnd/>
                <a:tailEnd/>
              </a:ln>
              <a:effectLst/>
            </p:spPr>
            <p:txBody>
              <a:bodyPr wrap="none" anchor="ctr"/>
              <a:lstStyle/>
              <a:p>
                <a:pPr algn="ctr"/>
                <a:r>
                  <a:rPr kumimoji="1" lang="zh-CN" altLang="en-US" sz="2800" b="1">
                    <a:solidFill>
                      <a:srgbClr val="A50021"/>
                    </a:solidFill>
                  </a:rPr>
                  <a:t>高温热源</a:t>
                </a:r>
                <a:r>
                  <a:rPr kumimoji="1" lang="en-US" altLang="zh-CN" sz="2800" b="1" i="1">
                    <a:solidFill>
                      <a:srgbClr val="A50021"/>
                    </a:solidFill>
                  </a:rPr>
                  <a:t>T</a:t>
                </a:r>
                <a:r>
                  <a:rPr kumimoji="1" lang="en-US" altLang="zh-CN" sz="2800" b="1" baseline="-25000">
                    <a:solidFill>
                      <a:srgbClr val="A50021"/>
                    </a:solidFill>
                  </a:rPr>
                  <a:t>1</a:t>
                </a:r>
              </a:p>
            </p:txBody>
          </p:sp>
          <p:sp>
            <p:nvSpPr>
              <p:cNvPr id="605211" name="Rectangle 27"/>
              <p:cNvSpPr>
                <a:spLocks noChangeArrowheads="1"/>
              </p:cNvSpPr>
              <p:nvPr/>
            </p:nvSpPr>
            <p:spPr bwMode="auto">
              <a:xfrm>
                <a:off x="576" y="3216"/>
                <a:ext cx="4560" cy="528"/>
              </a:xfrm>
              <a:prstGeom prst="rect">
                <a:avLst/>
              </a:prstGeom>
              <a:gradFill rotWithShape="0">
                <a:gsLst>
                  <a:gs pos="0">
                    <a:srgbClr val="0066FF"/>
                  </a:gs>
                  <a:gs pos="100000">
                    <a:schemeClr val="bg1"/>
                  </a:gs>
                </a:gsLst>
                <a:lin ang="5400000" scaled="1"/>
              </a:gradFill>
              <a:ln w="9525">
                <a:solidFill>
                  <a:srgbClr val="0066FF"/>
                </a:solidFill>
                <a:miter lim="800000"/>
                <a:headEnd/>
                <a:tailEnd/>
              </a:ln>
              <a:effectLst/>
            </p:spPr>
            <p:txBody>
              <a:bodyPr wrap="none" anchor="ctr"/>
              <a:lstStyle/>
              <a:p>
                <a:pPr algn="ctr"/>
                <a:r>
                  <a:rPr kumimoji="1" lang="zh-CN" altLang="en-US" sz="2800" b="1">
                    <a:solidFill>
                      <a:srgbClr val="000066"/>
                    </a:solidFill>
                  </a:rPr>
                  <a:t>低温热源</a:t>
                </a:r>
                <a:r>
                  <a:rPr kumimoji="1" lang="en-US" altLang="zh-CN" sz="2800" b="1" i="1">
                    <a:solidFill>
                      <a:srgbClr val="000066"/>
                    </a:solidFill>
                  </a:rPr>
                  <a:t>T</a:t>
                </a:r>
                <a:r>
                  <a:rPr kumimoji="1" lang="en-US" altLang="zh-CN" sz="2800" b="1" baseline="-25000">
                    <a:solidFill>
                      <a:srgbClr val="000066"/>
                    </a:solidFill>
                  </a:rPr>
                  <a:t>2</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5200"/>
                                        </p:tgtEl>
                                        <p:attrNameLst>
                                          <p:attrName>style.visibility</p:attrName>
                                        </p:attrNameLst>
                                      </p:cBhvr>
                                      <p:to>
                                        <p:strVal val="visible"/>
                                      </p:to>
                                    </p:set>
                                    <p:anim calcmode="lin" valueType="num">
                                      <p:cBhvr additive="base">
                                        <p:cTn id="7" dur="500" fill="hold"/>
                                        <p:tgtEl>
                                          <p:spTgt spid="605200"/>
                                        </p:tgtEl>
                                        <p:attrNameLst>
                                          <p:attrName>ppt_x</p:attrName>
                                        </p:attrNameLst>
                                      </p:cBhvr>
                                      <p:tavLst>
                                        <p:tav tm="0">
                                          <p:val>
                                            <p:strVal val="#ppt_x"/>
                                          </p:val>
                                        </p:tav>
                                        <p:tav tm="100000">
                                          <p:val>
                                            <p:strVal val="#ppt_x"/>
                                          </p:val>
                                        </p:tav>
                                      </p:tavLst>
                                    </p:anim>
                                    <p:anim calcmode="lin" valueType="num">
                                      <p:cBhvr additive="base">
                                        <p:cTn id="8" dur="500" fill="hold"/>
                                        <p:tgtEl>
                                          <p:spTgt spid="6052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605189"/>
                                        </p:tgtEl>
                                        <p:attrNameLst>
                                          <p:attrName>style.visibility</p:attrName>
                                        </p:attrNameLst>
                                      </p:cBhvr>
                                      <p:to>
                                        <p:strVal val="visible"/>
                                      </p:to>
                                    </p:set>
                                    <p:animEffect transition="in" filter="slide(fromBottom)">
                                      <p:cBhvr>
                                        <p:cTn id="13" dur="500"/>
                                        <p:tgtEl>
                                          <p:spTgt spid="605189"/>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nodeType="clickEffect">
                                  <p:stCondLst>
                                    <p:cond delay="0"/>
                                  </p:stCondLst>
                                  <p:childTnLst>
                                    <p:set>
                                      <p:cBhvr>
                                        <p:cTn id="17" dur="1" fill="hold">
                                          <p:stCondLst>
                                            <p:cond delay="0"/>
                                          </p:stCondLst>
                                        </p:cTn>
                                        <p:tgtEl>
                                          <p:spTgt spid="605192"/>
                                        </p:tgtEl>
                                        <p:attrNameLst>
                                          <p:attrName>style.visibility</p:attrName>
                                        </p:attrNameLst>
                                      </p:cBhvr>
                                      <p:to>
                                        <p:strVal val="visible"/>
                                      </p:to>
                                    </p:set>
                                    <p:animEffect transition="in" filter="slide(fromLeft)">
                                      <p:cBhvr>
                                        <p:cTn id="18" dur="500"/>
                                        <p:tgtEl>
                                          <p:spTgt spid="60519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605203"/>
                                        </p:tgtEl>
                                        <p:attrNameLst>
                                          <p:attrName>style.visibility</p:attrName>
                                        </p:attrNameLst>
                                      </p:cBhvr>
                                      <p:to>
                                        <p:strVal val="visible"/>
                                      </p:to>
                                    </p:set>
                                    <p:anim calcmode="lin" valueType="num">
                                      <p:cBhvr additive="base">
                                        <p:cTn id="23" dur="500" fill="hold"/>
                                        <p:tgtEl>
                                          <p:spTgt spid="605203"/>
                                        </p:tgtEl>
                                        <p:attrNameLst>
                                          <p:attrName>ppt_x</p:attrName>
                                        </p:attrNameLst>
                                      </p:cBhvr>
                                      <p:tavLst>
                                        <p:tav tm="0">
                                          <p:val>
                                            <p:strVal val="0-#ppt_w/2"/>
                                          </p:val>
                                        </p:tav>
                                        <p:tav tm="100000">
                                          <p:val>
                                            <p:strVal val="#ppt_x"/>
                                          </p:val>
                                        </p:tav>
                                      </p:tavLst>
                                    </p:anim>
                                    <p:anim calcmode="lin" valueType="num">
                                      <p:cBhvr additive="base">
                                        <p:cTn id="24" dur="500" fill="hold"/>
                                        <p:tgtEl>
                                          <p:spTgt spid="6052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6" name="灯片编号占位符 4"/>
          <p:cNvSpPr>
            <a:spLocks noGrp="1"/>
          </p:cNvSpPr>
          <p:nvPr>
            <p:ph type="sldNum" sz="quarter" idx="12"/>
          </p:nvPr>
        </p:nvSpPr>
        <p:spPr/>
        <p:txBody>
          <a:bodyPr/>
          <a:lstStyle/>
          <a:p>
            <a:fld id="{AE6828D4-351C-4188-992C-C09370FD4187}" type="slidenum">
              <a:rPr lang="en-US" altLang="zh-CN"/>
              <a:pPr/>
              <a:t>16</a:t>
            </a:fld>
            <a:endParaRPr lang="en-US" altLang="zh-CN"/>
          </a:p>
        </p:txBody>
      </p:sp>
      <p:sp>
        <p:nvSpPr>
          <p:cNvPr id="607235" name="Rectangle 3"/>
          <p:cNvSpPr>
            <a:spLocks noChangeArrowheads="1"/>
          </p:cNvSpPr>
          <p:nvPr/>
        </p:nvSpPr>
        <p:spPr bwMode="auto">
          <a:xfrm>
            <a:off x="501650" y="1219200"/>
            <a:ext cx="2622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两种表述的等效性</a:t>
            </a:r>
          </a:p>
        </p:txBody>
      </p:sp>
    </p:spTree>
    <p:controls>
      <mc:AlternateContent xmlns:mc="http://schemas.openxmlformats.org/markup-compatibility/2006">
        <mc:Choice xmlns:v="urn:schemas-microsoft-com:vml" Requires="v">
          <p:control r:id="rId1" imgW="6384330" imgH="5036763"/>
        </mc:Choice>
        <mc:Fallback>
          <p:control r:id="rId1" imgW="6384330" imgH="5036763">
            <p:pic>
              <p:nvPicPr>
                <p:cNvPr id="2" name="ShockwaveFlash1"/>
                <p:cNvPicPr preferRelativeResize="0">
                  <a:picLocks noChangeAspect="1"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744663"/>
                  <a:ext cx="6384925" cy="5037137"/>
                </a:xfrm>
                <a:prstGeom prst="rect">
                  <a:avLst/>
                </a:prstGeom>
                <a:noFill/>
                <a:ln w="19050">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25" name="灯片编号占位符 4"/>
          <p:cNvSpPr>
            <a:spLocks noGrp="1"/>
          </p:cNvSpPr>
          <p:nvPr>
            <p:ph type="sldNum" sz="quarter" idx="12"/>
          </p:nvPr>
        </p:nvSpPr>
        <p:spPr/>
        <p:txBody>
          <a:bodyPr/>
          <a:lstStyle/>
          <a:p>
            <a:fld id="{E86C2DD0-1954-454F-9881-B912394E37AF}" type="slidenum">
              <a:rPr lang="en-US" altLang="zh-CN"/>
              <a:pPr/>
              <a:t>17</a:t>
            </a:fld>
            <a:endParaRPr lang="en-US" altLang="zh-CN"/>
          </a:p>
        </p:txBody>
      </p:sp>
      <p:sp>
        <p:nvSpPr>
          <p:cNvPr id="591875" name="Rectangle 3"/>
          <p:cNvSpPr>
            <a:spLocks noChangeArrowheads="1"/>
          </p:cNvSpPr>
          <p:nvPr/>
        </p:nvSpPr>
        <p:spPr bwMode="auto">
          <a:xfrm>
            <a:off x="501650" y="1219200"/>
            <a:ext cx="2927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自然过程的不可逆性</a:t>
            </a:r>
          </a:p>
        </p:txBody>
      </p:sp>
      <p:sp>
        <p:nvSpPr>
          <p:cNvPr id="591876" name="Text Box 4"/>
          <p:cNvSpPr txBox="1">
            <a:spLocks noChangeArrowheads="1"/>
          </p:cNvSpPr>
          <p:nvPr/>
        </p:nvSpPr>
        <p:spPr bwMode="auto">
          <a:xfrm>
            <a:off x="533400" y="1676400"/>
            <a:ext cx="3582988" cy="457200"/>
          </a:xfrm>
          <a:prstGeom prst="rect">
            <a:avLst/>
          </a:prstGeom>
          <a:noFill/>
          <a:ln w="9525">
            <a:noFill/>
            <a:miter lim="800000"/>
            <a:headEnd/>
            <a:tailEnd/>
          </a:ln>
          <a:effectLst/>
        </p:spPr>
        <p:txBody>
          <a:bodyPr>
            <a:spAutoFit/>
          </a:bodyPr>
          <a:lstStyle/>
          <a:p>
            <a:pPr>
              <a:spcBef>
                <a:spcPct val="50000"/>
              </a:spcBef>
            </a:pPr>
            <a:r>
              <a:rPr kumimoji="1" lang="zh-CN" altLang="en-US" sz="2400" dirty="0"/>
              <a:t>热功转换的方向性： </a:t>
            </a:r>
          </a:p>
        </p:txBody>
      </p:sp>
      <p:grpSp>
        <p:nvGrpSpPr>
          <p:cNvPr id="591877" name="Group 5"/>
          <p:cNvGrpSpPr>
            <a:grpSpLocks/>
          </p:cNvGrpSpPr>
          <p:nvPr/>
        </p:nvGrpSpPr>
        <p:grpSpPr bwMode="auto">
          <a:xfrm>
            <a:off x="1549400" y="3068638"/>
            <a:ext cx="3238500" cy="2160587"/>
            <a:chOff x="976" y="1933"/>
            <a:chExt cx="2040" cy="1361"/>
          </a:xfrm>
        </p:grpSpPr>
        <p:sp>
          <p:nvSpPr>
            <p:cNvPr id="591878" name="Rectangle 6"/>
            <p:cNvSpPr>
              <a:spLocks noChangeArrowheads="1"/>
            </p:cNvSpPr>
            <p:nvPr/>
          </p:nvSpPr>
          <p:spPr bwMode="auto">
            <a:xfrm>
              <a:off x="1248" y="1933"/>
              <a:ext cx="1400" cy="456"/>
            </a:xfrm>
            <a:prstGeom prst="rect">
              <a:avLst/>
            </a:prstGeom>
            <a:gradFill rotWithShape="0">
              <a:gsLst>
                <a:gs pos="0">
                  <a:srgbClr val="FF0000"/>
                </a:gs>
                <a:gs pos="100000">
                  <a:schemeClr val="bg1"/>
                </a:gs>
              </a:gsLst>
              <a:lin ang="5400000" scaled="1"/>
            </a:gradFill>
            <a:ln w="9525" algn="ctr">
              <a:solidFill>
                <a:srgbClr val="FF0000"/>
              </a:solidFill>
              <a:miter lim="800000"/>
              <a:headEnd/>
              <a:tailEnd/>
            </a:ln>
            <a:effectLst/>
          </p:spPr>
          <p:txBody>
            <a:bodyPr wrap="none" anchor="ctr"/>
            <a:lstStyle/>
            <a:p>
              <a:pPr algn="ctr"/>
              <a:endParaRPr kumimoji="1" lang="zh-CN" altLang="zh-CN" sz="2800" b="1" baseline="-25000">
                <a:solidFill>
                  <a:srgbClr val="3333FF"/>
                </a:solidFill>
                <a:effectLst>
                  <a:outerShdw blurRad="38100" dist="38100" dir="2700000" algn="tl">
                    <a:srgbClr val="000000"/>
                  </a:outerShdw>
                </a:effectLst>
              </a:endParaRPr>
            </a:p>
          </p:txBody>
        </p:sp>
        <p:sp>
          <p:nvSpPr>
            <p:cNvPr id="591879" name="AutoShape 7" descr="球体"/>
            <p:cNvSpPr>
              <a:spLocks noChangeArrowheads="1"/>
            </p:cNvSpPr>
            <p:nvPr/>
          </p:nvSpPr>
          <p:spPr bwMode="auto">
            <a:xfrm rot="16200000" flipV="1">
              <a:off x="1315" y="2318"/>
              <a:ext cx="862" cy="998"/>
            </a:xfrm>
            <a:custGeom>
              <a:avLst/>
              <a:gdLst>
                <a:gd name="G0" fmla="+- 16262 0 0"/>
                <a:gd name="G1" fmla="+- 4068 0 0"/>
                <a:gd name="G2" fmla="+- 12158 0 4068"/>
                <a:gd name="G3" fmla="+- G2 0 4068"/>
                <a:gd name="G4" fmla="*/ G3 32768 32059"/>
                <a:gd name="G5" fmla="*/ G4 1 2"/>
                <a:gd name="G6" fmla="+- 21600 0 16262"/>
                <a:gd name="G7" fmla="*/ G6 4068 6079"/>
                <a:gd name="G8" fmla="+- G7 16262 0"/>
                <a:gd name="T0" fmla="*/ 16262 w 21600"/>
                <a:gd name="T1" fmla="*/ 0 h 21600"/>
                <a:gd name="T2" fmla="*/ 16262 w 21600"/>
                <a:gd name="T3" fmla="*/ 12158 h 21600"/>
                <a:gd name="T4" fmla="*/ 2056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6262" y="0"/>
                  </a:lnTo>
                  <a:lnTo>
                    <a:pt x="16262" y="4068"/>
                  </a:lnTo>
                  <a:lnTo>
                    <a:pt x="12427" y="4068"/>
                  </a:lnTo>
                  <a:cubicBezTo>
                    <a:pt x="5564" y="4068"/>
                    <a:pt x="0" y="7690"/>
                    <a:pt x="0" y="12158"/>
                  </a:cubicBezTo>
                  <a:lnTo>
                    <a:pt x="0" y="21600"/>
                  </a:lnTo>
                  <a:lnTo>
                    <a:pt x="4111" y="21600"/>
                  </a:lnTo>
                  <a:lnTo>
                    <a:pt x="4111" y="12158"/>
                  </a:lnTo>
                  <a:cubicBezTo>
                    <a:pt x="4111" y="9911"/>
                    <a:pt x="7834" y="8090"/>
                    <a:pt x="12427" y="8090"/>
                  </a:cubicBezTo>
                  <a:lnTo>
                    <a:pt x="16262" y="8090"/>
                  </a:lnTo>
                  <a:lnTo>
                    <a:pt x="16262" y="12158"/>
                  </a:lnTo>
                  <a:close/>
                </a:path>
              </a:pathLst>
            </a:custGeom>
            <a:pattFill prst="sphere">
              <a:fgClr>
                <a:schemeClr val="bg1"/>
              </a:fgClr>
              <a:bgClr>
                <a:srgbClr val="008080"/>
              </a:bgClr>
            </a:pattFill>
            <a:ln w="9525" algn="ctr">
              <a:solidFill>
                <a:srgbClr val="008080"/>
              </a:solidFill>
              <a:miter lim="800000"/>
              <a:headEnd/>
              <a:tailEnd/>
            </a:ln>
            <a:effectLst/>
          </p:spPr>
          <p:txBody>
            <a:bodyPr wrap="none" anchor="ctr"/>
            <a:lstStyle/>
            <a:p>
              <a:endParaRPr lang="zh-CN" altLang="en-US"/>
            </a:p>
          </p:txBody>
        </p:sp>
        <p:sp>
          <p:nvSpPr>
            <p:cNvPr id="591880" name="Text Box 8"/>
            <p:cNvSpPr txBox="1">
              <a:spLocks noChangeArrowheads="1"/>
            </p:cNvSpPr>
            <p:nvPr/>
          </p:nvSpPr>
          <p:spPr bwMode="auto">
            <a:xfrm>
              <a:off x="976" y="2967"/>
              <a:ext cx="589" cy="327"/>
            </a:xfrm>
            <a:prstGeom prst="rect">
              <a:avLst/>
            </a:prstGeom>
            <a:noFill/>
            <a:ln w="19050">
              <a:noFill/>
              <a:miter lim="800000"/>
              <a:headEnd/>
              <a:tailEnd/>
            </a:ln>
            <a:effectLst/>
          </p:spPr>
          <p:txBody>
            <a:bodyPr lIns="90000" tIns="46800" rIns="90000" bIns="46800">
              <a:spAutoFit/>
            </a:bodyPr>
            <a:lstStyle/>
            <a:p>
              <a:pPr>
                <a:spcBef>
                  <a:spcPct val="50000"/>
                </a:spcBef>
              </a:pPr>
              <a:r>
                <a:rPr lang="en-US" altLang="zh-CN" sz="2800" i="1">
                  <a:solidFill>
                    <a:srgbClr val="008080"/>
                  </a:solidFill>
                  <a:ea typeface="楷体_GB2312" pitchFamily="49" charset="-122"/>
                </a:rPr>
                <a:t>W</a:t>
              </a:r>
            </a:p>
          </p:txBody>
        </p:sp>
        <p:sp>
          <p:nvSpPr>
            <p:cNvPr id="591881" name="Text Box 9"/>
            <p:cNvSpPr txBox="1">
              <a:spLocks noChangeArrowheads="1"/>
            </p:cNvSpPr>
            <p:nvPr/>
          </p:nvSpPr>
          <p:spPr bwMode="auto">
            <a:xfrm>
              <a:off x="1837" y="2014"/>
              <a:ext cx="589" cy="327"/>
            </a:xfrm>
            <a:prstGeom prst="rect">
              <a:avLst/>
            </a:prstGeom>
            <a:noFill/>
            <a:ln w="19050">
              <a:noFill/>
              <a:miter lim="800000"/>
              <a:headEnd/>
              <a:tailEnd/>
            </a:ln>
            <a:effectLst/>
          </p:spPr>
          <p:txBody>
            <a:bodyPr lIns="90000" tIns="46800" rIns="90000" bIns="46800">
              <a:spAutoFit/>
            </a:bodyPr>
            <a:lstStyle/>
            <a:p>
              <a:pPr>
                <a:spcBef>
                  <a:spcPct val="50000"/>
                </a:spcBef>
              </a:pPr>
              <a:r>
                <a:rPr lang="en-US" altLang="zh-CN" sz="2800" i="1">
                  <a:solidFill>
                    <a:srgbClr val="990033"/>
                  </a:solidFill>
                  <a:ea typeface="楷体_GB2312" pitchFamily="49" charset="-122"/>
                </a:rPr>
                <a:t>Q</a:t>
              </a:r>
            </a:p>
          </p:txBody>
        </p:sp>
        <p:sp>
          <p:nvSpPr>
            <p:cNvPr id="591882" name="Text Box 10"/>
            <p:cNvSpPr txBox="1">
              <a:spLocks noChangeArrowheads="1"/>
            </p:cNvSpPr>
            <p:nvPr/>
          </p:nvSpPr>
          <p:spPr bwMode="auto">
            <a:xfrm>
              <a:off x="2019" y="2695"/>
              <a:ext cx="997" cy="327"/>
            </a:xfrm>
            <a:prstGeom prst="rect">
              <a:avLst/>
            </a:prstGeom>
            <a:noFill/>
            <a:ln w="19050" algn="ctr">
              <a:noFill/>
              <a:miter lim="800000"/>
              <a:headEnd/>
              <a:tailEnd/>
            </a:ln>
            <a:effectLst/>
          </p:spPr>
          <p:txBody>
            <a:bodyPr lIns="90000" tIns="46800" rIns="90000" bIns="46800">
              <a:spAutoFit/>
            </a:bodyPr>
            <a:lstStyle/>
            <a:p>
              <a:pPr>
                <a:spcBef>
                  <a:spcPct val="50000"/>
                </a:spcBef>
              </a:pPr>
              <a:r>
                <a:rPr lang="en-US" altLang="zh-CN" sz="2800">
                  <a:solidFill>
                    <a:srgbClr val="000066"/>
                  </a:solidFill>
                  <a:ea typeface="楷体_GB2312" pitchFamily="49" charset="-122"/>
                </a:rPr>
                <a:t>100</a:t>
              </a:r>
              <a:r>
                <a:rPr lang="zh-CN" altLang="en-US" sz="2800">
                  <a:solidFill>
                    <a:srgbClr val="000066"/>
                  </a:solidFill>
                  <a:ea typeface="楷体_GB2312" pitchFamily="49" charset="-122"/>
                </a:rPr>
                <a:t>％</a:t>
              </a:r>
            </a:p>
          </p:txBody>
        </p:sp>
      </p:grpSp>
      <p:grpSp>
        <p:nvGrpSpPr>
          <p:cNvPr id="591883" name="Group 11"/>
          <p:cNvGrpSpPr>
            <a:grpSpLocks/>
          </p:cNvGrpSpPr>
          <p:nvPr/>
        </p:nvGrpSpPr>
        <p:grpSpPr bwMode="auto">
          <a:xfrm>
            <a:off x="4860925" y="3068638"/>
            <a:ext cx="3382963" cy="2305050"/>
            <a:chOff x="3062" y="1933"/>
            <a:chExt cx="2131" cy="1452"/>
          </a:xfrm>
        </p:grpSpPr>
        <p:sp>
          <p:nvSpPr>
            <p:cNvPr id="591884" name="AutoShape 12" descr="球体"/>
            <p:cNvSpPr>
              <a:spLocks noChangeArrowheads="1"/>
            </p:cNvSpPr>
            <p:nvPr/>
          </p:nvSpPr>
          <p:spPr bwMode="auto">
            <a:xfrm rot="10800000">
              <a:off x="3334" y="2387"/>
              <a:ext cx="862" cy="998"/>
            </a:xfrm>
            <a:custGeom>
              <a:avLst/>
              <a:gdLst>
                <a:gd name="G0" fmla="+- 16262 0 0"/>
                <a:gd name="G1" fmla="+- 4068 0 0"/>
                <a:gd name="G2" fmla="+- 12158 0 4068"/>
                <a:gd name="G3" fmla="+- G2 0 4068"/>
                <a:gd name="G4" fmla="*/ G3 32768 32059"/>
                <a:gd name="G5" fmla="*/ G4 1 2"/>
                <a:gd name="G6" fmla="+- 21600 0 16262"/>
                <a:gd name="G7" fmla="*/ G6 4068 6079"/>
                <a:gd name="G8" fmla="+- G7 16262 0"/>
                <a:gd name="T0" fmla="*/ 16262 w 21600"/>
                <a:gd name="T1" fmla="*/ 0 h 21600"/>
                <a:gd name="T2" fmla="*/ 16262 w 21600"/>
                <a:gd name="T3" fmla="*/ 12158 h 21600"/>
                <a:gd name="T4" fmla="*/ 2056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6262" y="0"/>
                  </a:lnTo>
                  <a:lnTo>
                    <a:pt x="16262" y="4068"/>
                  </a:lnTo>
                  <a:lnTo>
                    <a:pt x="12427" y="4068"/>
                  </a:lnTo>
                  <a:cubicBezTo>
                    <a:pt x="5564" y="4068"/>
                    <a:pt x="0" y="7690"/>
                    <a:pt x="0" y="12158"/>
                  </a:cubicBezTo>
                  <a:lnTo>
                    <a:pt x="0" y="21600"/>
                  </a:lnTo>
                  <a:lnTo>
                    <a:pt x="4111" y="21600"/>
                  </a:lnTo>
                  <a:lnTo>
                    <a:pt x="4111" y="12158"/>
                  </a:lnTo>
                  <a:cubicBezTo>
                    <a:pt x="4111" y="9911"/>
                    <a:pt x="7834" y="8090"/>
                    <a:pt x="12427" y="8090"/>
                  </a:cubicBezTo>
                  <a:lnTo>
                    <a:pt x="16262" y="8090"/>
                  </a:lnTo>
                  <a:lnTo>
                    <a:pt x="16262" y="12158"/>
                  </a:lnTo>
                  <a:close/>
                </a:path>
              </a:pathLst>
            </a:custGeom>
            <a:pattFill prst="sphere">
              <a:fgClr>
                <a:schemeClr val="bg1"/>
              </a:fgClr>
              <a:bgClr>
                <a:srgbClr val="FF5050"/>
              </a:bgClr>
            </a:pattFill>
            <a:ln w="9525" algn="ctr">
              <a:solidFill>
                <a:srgbClr val="FF0000"/>
              </a:solidFill>
              <a:miter lim="800000"/>
              <a:headEnd/>
              <a:tailEnd/>
            </a:ln>
            <a:effectLst/>
          </p:spPr>
          <p:txBody>
            <a:bodyPr wrap="none" anchor="ctr"/>
            <a:lstStyle/>
            <a:p>
              <a:endParaRPr lang="zh-CN" altLang="en-US"/>
            </a:p>
          </p:txBody>
        </p:sp>
        <p:sp>
          <p:nvSpPr>
            <p:cNvPr id="591885" name="Rectangle 13"/>
            <p:cNvSpPr>
              <a:spLocks noChangeArrowheads="1"/>
            </p:cNvSpPr>
            <p:nvPr/>
          </p:nvSpPr>
          <p:spPr bwMode="auto">
            <a:xfrm>
              <a:off x="3425" y="1933"/>
              <a:ext cx="1400" cy="456"/>
            </a:xfrm>
            <a:prstGeom prst="rect">
              <a:avLst/>
            </a:prstGeom>
            <a:gradFill rotWithShape="0">
              <a:gsLst>
                <a:gs pos="0">
                  <a:srgbClr val="FF0000"/>
                </a:gs>
                <a:gs pos="100000">
                  <a:schemeClr val="bg1"/>
                </a:gs>
              </a:gsLst>
              <a:lin ang="5400000" scaled="1"/>
            </a:gradFill>
            <a:ln w="9525" algn="ctr">
              <a:solidFill>
                <a:srgbClr val="FF0000"/>
              </a:solidFill>
              <a:miter lim="800000"/>
              <a:headEnd/>
              <a:tailEnd/>
            </a:ln>
            <a:effectLst/>
          </p:spPr>
          <p:txBody>
            <a:bodyPr wrap="none" anchor="ctr"/>
            <a:lstStyle/>
            <a:p>
              <a:pPr algn="ctr"/>
              <a:endParaRPr kumimoji="1" lang="zh-CN" altLang="zh-CN" sz="2800" b="1" baseline="-25000">
                <a:solidFill>
                  <a:srgbClr val="3333FF"/>
                </a:solidFill>
                <a:effectLst>
                  <a:outerShdw blurRad="38100" dist="38100" dir="2700000" algn="tl">
                    <a:srgbClr val="000000"/>
                  </a:outerShdw>
                </a:effectLst>
              </a:endParaRPr>
            </a:p>
          </p:txBody>
        </p:sp>
        <p:sp>
          <p:nvSpPr>
            <p:cNvPr id="591886" name="Text Box 14"/>
            <p:cNvSpPr txBox="1">
              <a:spLocks noChangeArrowheads="1"/>
            </p:cNvSpPr>
            <p:nvPr/>
          </p:nvSpPr>
          <p:spPr bwMode="auto">
            <a:xfrm>
              <a:off x="3062" y="2931"/>
              <a:ext cx="589" cy="327"/>
            </a:xfrm>
            <a:prstGeom prst="rect">
              <a:avLst/>
            </a:prstGeom>
            <a:noFill/>
            <a:ln w="19050">
              <a:noFill/>
              <a:miter lim="800000"/>
              <a:headEnd/>
              <a:tailEnd/>
            </a:ln>
            <a:effectLst/>
          </p:spPr>
          <p:txBody>
            <a:bodyPr lIns="90000" tIns="46800" rIns="90000" bIns="46800">
              <a:spAutoFit/>
            </a:bodyPr>
            <a:lstStyle/>
            <a:p>
              <a:pPr>
                <a:spcBef>
                  <a:spcPct val="50000"/>
                </a:spcBef>
              </a:pPr>
              <a:r>
                <a:rPr lang="en-US" altLang="zh-CN" sz="2800" i="1">
                  <a:solidFill>
                    <a:srgbClr val="008080"/>
                  </a:solidFill>
                  <a:ea typeface="楷体_GB2312" pitchFamily="49" charset="-122"/>
                </a:rPr>
                <a:t>W</a:t>
              </a:r>
            </a:p>
          </p:txBody>
        </p:sp>
        <p:sp>
          <p:nvSpPr>
            <p:cNvPr id="591887" name="Text Box 15"/>
            <p:cNvSpPr txBox="1">
              <a:spLocks noChangeArrowheads="1"/>
            </p:cNvSpPr>
            <p:nvPr/>
          </p:nvSpPr>
          <p:spPr bwMode="auto">
            <a:xfrm>
              <a:off x="3970" y="2014"/>
              <a:ext cx="589" cy="327"/>
            </a:xfrm>
            <a:prstGeom prst="rect">
              <a:avLst/>
            </a:prstGeom>
            <a:noFill/>
            <a:ln w="19050">
              <a:noFill/>
              <a:miter lim="800000"/>
              <a:headEnd/>
              <a:tailEnd/>
            </a:ln>
            <a:effectLst/>
          </p:spPr>
          <p:txBody>
            <a:bodyPr lIns="90000" tIns="46800" rIns="90000" bIns="46800">
              <a:spAutoFit/>
            </a:bodyPr>
            <a:lstStyle/>
            <a:p>
              <a:pPr>
                <a:spcBef>
                  <a:spcPct val="50000"/>
                </a:spcBef>
              </a:pPr>
              <a:r>
                <a:rPr lang="en-US" altLang="zh-CN" sz="2800" i="1">
                  <a:solidFill>
                    <a:srgbClr val="990033"/>
                  </a:solidFill>
                  <a:ea typeface="楷体_GB2312" pitchFamily="49" charset="-122"/>
                </a:rPr>
                <a:t>Q</a:t>
              </a:r>
            </a:p>
          </p:txBody>
        </p:sp>
        <p:sp>
          <p:nvSpPr>
            <p:cNvPr id="591888" name="Text Box 16"/>
            <p:cNvSpPr txBox="1">
              <a:spLocks noChangeArrowheads="1"/>
            </p:cNvSpPr>
            <p:nvPr/>
          </p:nvSpPr>
          <p:spPr bwMode="auto">
            <a:xfrm>
              <a:off x="4196" y="2649"/>
              <a:ext cx="997" cy="327"/>
            </a:xfrm>
            <a:prstGeom prst="rect">
              <a:avLst/>
            </a:prstGeom>
            <a:noFill/>
            <a:ln w="19050" algn="ctr">
              <a:noFill/>
              <a:miter lim="800000"/>
              <a:headEnd/>
              <a:tailEnd/>
            </a:ln>
            <a:effectLst/>
          </p:spPr>
          <p:txBody>
            <a:bodyPr lIns="90000" tIns="46800" rIns="90000" bIns="46800">
              <a:spAutoFit/>
            </a:bodyPr>
            <a:lstStyle/>
            <a:p>
              <a:pPr>
                <a:spcBef>
                  <a:spcPct val="50000"/>
                </a:spcBef>
              </a:pPr>
              <a:r>
                <a:rPr lang="en-US" altLang="zh-CN" sz="2800">
                  <a:solidFill>
                    <a:srgbClr val="000066"/>
                  </a:solidFill>
                  <a:ea typeface="楷体_GB2312" pitchFamily="49" charset="-122"/>
                </a:rPr>
                <a:t>100</a:t>
              </a:r>
              <a:r>
                <a:rPr lang="zh-CN" altLang="en-US" sz="2800">
                  <a:solidFill>
                    <a:srgbClr val="000066"/>
                  </a:solidFill>
                  <a:ea typeface="楷体_GB2312" pitchFamily="49" charset="-122"/>
                </a:rPr>
                <a:t>％</a:t>
              </a:r>
            </a:p>
          </p:txBody>
        </p:sp>
      </p:grpSp>
      <p:grpSp>
        <p:nvGrpSpPr>
          <p:cNvPr id="591889" name="Group 17"/>
          <p:cNvGrpSpPr>
            <a:grpSpLocks/>
          </p:cNvGrpSpPr>
          <p:nvPr/>
        </p:nvGrpSpPr>
        <p:grpSpPr bwMode="auto">
          <a:xfrm>
            <a:off x="5580063" y="3141663"/>
            <a:ext cx="2016125" cy="2016125"/>
            <a:chOff x="3288" y="2795"/>
            <a:chExt cx="1270" cy="1270"/>
          </a:xfrm>
        </p:grpSpPr>
        <p:sp>
          <p:nvSpPr>
            <p:cNvPr id="591890" name="Line 18"/>
            <p:cNvSpPr>
              <a:spLocks noChangeShapeType="1"/>
            </p:cNvSpPr>
            <p:nvPr/>
          </p:nvSpPr>
          <p:spPr bwMode="auto">
            <a:xfrm flipH="1">
              <a:off x="3288" y="2795"/>
              <a:ext cx="1270" cy="1270"/>
            </a:xfrm>
            <a:prstGeom prst="line">
              <a:avLst/>
            </a:prstGeom>
            <a:noFill/>
            <a:ln w="38100">
              <a:solidFill>
                <a:srgbClr val="FF0000"/>
              </a:solidFill>
              <a:round/>
              <a:headEnd/>
              <a:tailEnd/>
            </a:ln>
            <a:effectLst/>
          </p:spPr>
          <p:txBody>
            <a:bodyPr lIns="90000" tIns="46800" rIns="90000" bIns="46800">
              <a:spAutoFit/>
            </a:bodyPr>
            <a:lstStyle/>
            <a:p>
              <a:endParaRPr lang="zh-CN" altLang="en-US"/>
            </a:p>
          </p:txBody>
        </p:sp>
        <p:sp>
          <p:nvSpPr>
            <p:cNvPr id="591891" name="Line 19"/>
            <p:cNvSpPr>
              <a:spLocks noChangeShapeType="1"/>
            </p:cNvSpPr>
            <p:nvPr/>
          </p:nvSpPr>
          <p:spPr bwMode="auto">
            <a:xfrm>
              <a:off x="3288" y="2795"/>
              <a:ext cx="1270" cy="1270"/>
            </a:xfrm>
            <a:prstGeom prst="line">
              <a:avLst/>
            </a:prstGeom>
            <a:noFill/>
            <a:ln w="38100">
              <a:solidFill>
                <a:srgbClr val="FF0000"/>
              </a:solidFill>
              <a:round/>
              <a:headEnd/>
              <a:tailEnd/>
            </a:ln>
            <a:effectLst/>
          </p:spPr>
          <p:txBody>
            <a:bodyPr lIns="90000" tIns="46800" rIns="90000" bIns="46800">
              <a:spAutoFit/>
            </a:bodyPr>
            <a:lstStyle/>
            <a:p>
              <a:endParaRPr lang="zh-CN" altLang="en-US"/>
            </a:p>
          </p:txBody>
        </p:sp>
      </p:grpSp>
      <p:grpSp>
        <p:nvGrpSpPr>
          <p:cNvPr id="591892" name="Group 20"/>
          <p:cNvGrpSpPr>
            <a:grpSpLocks/>
          </p:cNvGrpSpPr>
          <p:nvPr/>
        </p:nvGrpSpPr>
        <p:grpSpPr bwMode="auto">
          <a:xfrm>
            <a:off x="1763713" y="3500438"/>
            <a:ext cx="2592387" cy="1600200"/>
            <a:chOff x="1111" y="2205"/>
            <a:chExt cx="1633" cy="1008"/>
          </a:xfrm>
        </p:grpSpPr>
        <p:sp>
          <p:nvSpPr>
            <p:cNvPr id="591893" name="Line 21"/>
            <p:cNvSpPr>
              <a:spLocks noChangeShapeType="1"/>
            </p:cNvSpPr>
            <p:nvPr/>
          </p:nvSpPr>
          <p:spPr bwMode="auto">
            <a:xfrm>
              <a:off x="1111" y="2659"/>
              <a:ext cx="771" cy="544"/>
            </a:xfrm>
            <a:prstGeom prst="line">
              <a:avLst/>
            </a:prstGeom>
            <a:noFill/>
            <a:ln w="38100">
              <a:solidFill>
                <a:srgbClr val="0000FF"/>
              </a:solidFill>
              <a:round/>
              <a:headEnd/>
              <a:tailEnd type="none" w="sm" len="lg"/>
            </a:ln>
            <a:effectLst/>
          </p:spPr>
          <p:txBody>
            <a:bodyPr lIns="90000" tIns="46800" rIns="90000" bIns="46800">
              <a:spAutoFit/>
            </a:bodyPr>
            <a:lstStyle/>
            <a:p>
              <a:endParaRPr lang="zh-CN" altLang="en-US"/>
            </a:p>
          </p:txBody>
        </p:sp>
        <p:sp>
          <p:nvSpPr>
            <p:cNvPr id="591894" name="Line 22"/>
            <p:cNvSpPr>
              <a:spLocks noChangeShapeType="1"/>
            </p:cNvSpPr>
            <p:nvPr/>
          </p:nvSpPr>
          <p:spPr bwMode="auto">
            <a:xfrm flipV="1">
              <a:off x="1882" y="2205"/>
              <a:ext cx="862" cy="1008"/>
            </a:xfrm>
            <a:prstGeom prst="line">
              <a:avLst/>
            </a:prstGeom>
            <a:noFill/>
            <a:ln w="38100">
              <a:solidFill>
                <a:srgbClr val="0000FF"/>
              </a:solidFill>
              <a:round/>
              <a:headEnd/>
              <a:tailEnd type="none" w="sm" len="lg"/>
            </a:ln>
            <a:effectLst/>
          </p:spPr>
          <p:txBody>
            <a:bodyPr lIns="90000" tIns="46800" rIns="90000" bIns="4680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91877"/>
                                        </p:tgtEl>
                                        <p:attrNameLst>
                                          <p:attrName>style.visibility</p:attrName>
                                        </p:attrNameLst>
                                      </p:cBhvr>
                                      <p:to>
                                        <p:strVal val="visible"/>
                                      </p:to>
                                    </p:set>
                                    <p:animEffect transition="in" filter="box(in)">
                                      <p:cBhvr>
                                        <p:cTn id="7" dur="500"/>
                                        <p:tgtEl>
                                          <p:spTgt spid="59187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591892"/>
                                        </p:tgtEl>
                                        <p:attrNameLst>
                                          <p:attrName>style.visibility</p:attrName>
                                        </p:attrNameLst>
                                      </p:cBhvr>
                                      <p:to>
                                        <p:strVal val="visible"/>
                                      </p:to>
                                    </p:set>
                                    <p:animEffect transition="in" filter="diamond(out)">
                                      <p:cBhvr>
                                        <p:cTn id="12" dur="500"/>
                                        <p:tgtEl>
                                          <p:spTgt spid="59189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591883"/>
                                        </p:tgtEl>
                                        <p:attrNameLst>
                                          <p:attrName>style.visibility</p:attrName>
                                        </p:attrNameLst>
                                      </p:cBhvr>
                                      <p:to>
                                        <p:strVal val="visible"/>
                                      </p:to>
                                    </p:set>
                                    <p:animEffect transition="in" filter="slide(fromBottom)">
                                      <p:cBhvr>
                                        <p:cTn id="17" dur="500"/>
                                        <p:tgtEl>
                                          <p:spTgt spid="591883"/>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32" fill="hold" nodeType="clickEffect">
                                  <p:stCondLst>
                                    <p:cond delay="0"/>
                                  </p:stCondLst>
                                  <p:childTnLst>
                                    <p:set>
                                      <p:cBhvr>
                                        <p:cTn id="21" dur="1" fill="hold">
                                          <p:stCondLst>
                                            <p:cond delay="0"/>
                                          </p:stCondLst>
                                        </p:cTn>
                                        <p:tgtEl>
                                          <p:spTgt spid="591889"/>
                                        </p:tgtEl>
                                        <p:attrNameLst>
                                          <p:attrName>style.visibility</p:attrName>
                                        </p:attrNameLst>
                                      </p:cBhvr>
                                      <p:to>
                                        <p:strVal val="visible"/>
                                      </p:to>
                                    </p:set>
                                    <p:animEffect transition="in" filter="diamond(out)">
                                      <p:cBhvr>
                                        <p:cTn id="22" dur="500"/>
                                        <p:tgtEl>
                                          <p:spTgt spid="591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25" name="灯片编号占位符 4"/>
          <p:cNvSpPr>
            <a:spLocks noGrp="1"/>
          </p:cNvSpPr>
          <p:nvPr>
            <p:ph type="sldNum" sz="quarter" idx="12"/>
          </p:nvPr>
        </p:nvSpPr>
        <p:spPr/>
        <p:txBody>
          <a:bodyPr/>
          <a:lstStyle/>
          <a:p>
            <a:fld id="{E22F4030-DD8C-4D3C-AA90-A114625F1B00}" type="slidenum">
              <a:rPr lang="en-US" altLang="zh-CN"/>
              <a:pPr/>
              <a:t>18</a:t>
            </a:fld>
            <a:endParaRPr lang="en-US" altLang="zh-CN"/>
          </a:p>
        </p:txBody>
      </p:sp>
      <p:sp>
        <p:nvSpPr>
          <p:cNvPr id="612355" name="Rectangle 3"/>
          <p:cNvSpPr>
            <a:spLocks noChangeArrowheads="1"/>
          </p:cNvSpPr>
          <p:nvPr/>
        </p:nvSpPr>
        <p:spPr bwMode="auto">
          <a:xfrm>
            <a:off x="501650" y="1219200"/>
            <a:ext cx="2927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自然过程的不可逆性</a:t>
            </a:r>
          </a:p>
        </p:txBody>
      </p:sp>
      <p:sp>
        <p:nvSpPr>
          <p:cNvPr id="612356" name="Text Box 4"/>
          <p:cNvSpPr txBox="1">
            <a:spLocks noChangeArrowheads="1"/>
          </p:cNvSpPr>
          <p:nvPr/>
        </p:nvSpPr>
        <p:spPr bwMode="auto">
          <a:xfrm>
            <a:off x="609600" y="1676400"/>
            <a:ext cx="2971800" cy="457200"/>
          </a:xfrm>
          <a:prstGeom prst="rect">
            <a:avLst/>
          </a:prstGeom>
          <a:noFill/>
          <a:ln w="9525" algn="ctr">
            <a:noFill/>
            <a:miter lim="800000"/>
            <a:headEnd/>
            <a:tailEnd/>
          </a:ln>
          <a:effectLst/>
        </p:spPr>
        <p:txBody>
          <a:bodyPr>
            <a:spAutoFit/>
          </a:bodyPr>
          <a:lstStyle/>
          <a:p>
            <a:pPr>
              <a:spcBef>
                <a:spcPct val="50000"/>
              </a:spcBef>
            </a:pPr>
            <a:r>
              <a:rPr kumimoji="1" lang="zh-CN" altLang="en-US" sz="2400" dirty="0"/>
              <a:t>热传导的不可逆性： </a:t>
            </a:r>
          </a:p>
        </p:txBody>
      </p:sp>
      <p:grpSp>
        <p:nvGrpSpPr>
          <p:cNvPr id="612357" name="Group 5"/>
          <p:cNvGrpSpPr>
            <a:grpSpLocks/>
          </p:cNvGrpSpPr>
          <p:nvPr/>
        </p:nvGrpSpPr>
        <p:grpSpPr bwMode="auto">
          <a:xfrm>
            <a:off x="1739900" y="2362200"/>
            <a:ext cx="2082800" cy="3916362"/>
            <a:chOff x="1111" y="1162"/>
            <a:chExt cx="1312" cy="2467"/>
          </a:xfrm>
        </p:grpSpPr>
        <p:sp>
          <p:nvSpPr>
            <p:cNvPr id="612358" name="AutoShape 6" descr="球体"/>
            <p:cNvSpPr>
              <a:spLocks noChangeArrowheads="1"/>
            </p:cNvSpPr>
            <p:nvPr/>
          </p:nvSpPr>
          <p:spPr bwMode="auto">
            <a:xfrm rot="5400000" flipV="1">
              <a:off x="1113" y="2014"/>
              <a:ext cx="1360" cy="292"/>
            </a:xfrm>
            <a:custGeom>
              <a:avLst/>
              <a:gdLst>
                <a:gd name="G0" fmla="+- 19106 0 0"/>
                <a:gd name="G1" fmla="+- 6065 0 0"/>
                <a:gd name="G2" fmla="+- 21600 0 6065"/>
                <a:gd name="G3" fmla="+- 10800 0 6065"/>
                <a:gd name="G4" fmla="+- 21600 0 19106"/>
                <a:gd name="G5" fmla="*/ G4 G3 10800"/>
                <a:gd name="G6" fmla="+- 21600 0 G5"/>
                <a:gd name="T0" fmla="*/ 19106 w 21600"/>
                <a:gd name="T1" fmla="*/ 0 h 21600"/>
                <a:gd name="T2" fmla="*/ 0 w 21600"/>
                <a:gd name="T3" fmla="*/ 10800 h 21600"/>
                <a:gd name="T4" fmla="*/ 19106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9106" y="0"/>
                  </a:moveTo>
                  <a:lnTo>
                    <a:pt x="19106" y="6065"/>
                  </a:lnTo>
                  <a:lnTo>
                    <a:pt x="3375" y="6065"/>
                  </a:lnTo>
                  <a:lnTo>
                    <a:pt x="3375" y="15535"/>
                  </a:lnTo>
                  <a:lnTo>
                    <a:pt x="19106" y="15535"/>
                  </a:lnTo>
                  <a:lnTo>
                    <a:pt x="19106" y="21600"/>
                  </a:lnTo>
                  <a:lnTo>
                    <a:pt x="21600" y="10800"/>
                  </a:lnTo>
                  <a:close/>
                </a:path>
                <a:path w="21600" h="21600">
                  <a:moveTo>
                    <a:pt x="1350" y="6065"/>
                  </a:moveTo>
                  <a:lnTo>
                    <a:pt x="1350" y="15535"/>
                  </a:lnTo>
                  <a:lnTo>
                    <a:pt x="2700" y="15535"/>
                  </a:lnTo>
                  <a:lnTo>
                    <a:pt x="2700" y="6065"/>
                  </a:lnTo>
                  <a:close/>
                </a:path>
                <a:path w="21600" h="21600">
                  <a:moveTo>
                    <a:pt x="0" y="6065"/>
                  </a:moveTo>
                  <a:lnTo>
                    <a:pt x="0" y="15535"/>
                  </a:lnTo>
                  <a:lnTo>
                    <a:pt x="675" y="15535"/>
                  </a:lnTo>
                  <a:lnTo>
                    <a:pt x="675" y="6065"/>
                  </a:lnTo>
                  <a:close/>
                </a:path>
              </a:pathLst>
            </a:custGeom>
            <a:pattFill prst="sphere">
              <a:fgClr>
                <a:srgbClr val="FF5050"/>
              </a:fgClr>
              <a:bgClr>
                <a:schemeClr val="bg1"/>
              </a:bgClr>
            </a:pattFill>
            <a:ln w="9525" algn="ctr">
              <a:solidFill>
                <a:schemeClr val="accent2"/>
              </a:solidFill>
              <a:miter lim="800000"/>
              <a:headEnd/>
              <a:tailEnd/>
            </a:ln>
            <a:effectLst/>
          </p:spPr>
          <p:txBody>
            <a:bodyPr wrap="none" anchor="ctr"/>
            <a:lstStyle/>
            <a:p>
              <a:endParaRPr lang="zh-CN" altLang="en-US"/>
            </a:p>
          </p:txBody>
        </p:sp>
        <p:sp>
          <p:nvSpPr>
            <p:cNvPr id="612359" name="Rectangle 7"/>
            <p:cNvSpPr>
              <a:spLocks noChangeArrowheads="1"/>
            </p:cNvSpPr>
            <p:nvPr/>
          </p:nvSpPr>
          <p:spPr bwMode="auto">
            <a:xfrm>
              <a:off x="1160" y="1162"/>
              <a:ext cx="1218" cy="420"/>
            </a:xfrm>
            <a:prstGeom prst="rect">
              <a:avLst/>
            </a:prstGeom>
            <a:gradFill rotWithShape="0">
              <a:gsLst>
                <a:gs pos="0">
                  <a:srgbClr val="FF0000"/>
                </a:gs>
                <a:gs pos="100000">
                  <a:schemeClr val="bg1"/>
                </a:gs>
              </a:gsLst>
              <a:lin ang="5400000" scaled="1"/>
            </a:gradFill>
            <a:ln w="9525" algn="ctr">
              <a:solidFill>
                <a:srgbClr val="FF0000"/>
              </a:solidFill>
              <a:miter lim="800000"/>
              <a:headEnd/>
              <a:tailEnd/>
            </a:ln>
            <a:effectLst/>
          </p:spPr>
          <p:txBody>
            <a:bodyPr wrap="none" anchor="ctr"/>
            <a:lstStyle/>
            <a:p>
              <a:pPr algn="ctr"/>
              <a:r>
                <a:rPr kumimoji="1" lang="en-US" altLang="zh-CN" sz="2800" b="1" i="1">
                  <a:solidFill>
                    <a:srgbClr val="A50021"/>
                  </a:solidFill>
                </a:rPr>
                <a:t>T</a:t>
              </a:r>
              <a:r>
                <a:rPr kumimoji="1" lang="en-US" altLang="zh-CN" sz="2800" b="1" baseline="-25000">
                  <a:solidFill>
                    <a:srgbClr val="A50021"/>
                  </a:solidFill>
                </a:rPr>
                <a:t>1</a:t>
              </a:r>
            </a:p>
          </p:txBody>
        </p:sp>
        <p:sp>
          <p:nvSpPr>
            <p:cNvPr id="612360" name="Rectangle 8"/>
            <p:cNvSpPr>
              <a:spLocks noChangeArrowheads="1"/>
            </p:cNvSpPr>
            <p:nvPr/>
          </p:nvSpPr>
          <p:spPr bwMode="auto">
            <a:xfrm>
              <a:off x="1156" y="2840"/>
              <a:ext cx="1267" cy="421"/>
            </a:xfrm>
            <a:prstGeom prst="rect">
              <a:avLst/>
            </a:prstGeom>
            <a:gradFill rotWithShape="0">
              <a:gsLst>
                <a:gs pos="0">
                  <a:srgbClr val="0066FF"/>
                </a:gs>
                <a:gs pos="100000">
                  <a:schemeClr val="bg1"/>
                </a:gs>
              </a:gsLst>
              <a:lin ang="5400000" scaled="1"/>
            </a:gradFill>
            <a:ln w="9525">
              <a:solidFill>
                <a:srgbClr val="0066FF"/>
              </a:solidFill>
              <a:miter lim="800000"/>
              <a:headEnd/>
              <a:tailEnd/>
            </a:ln>
            <a:effectLst/>
          </p:spPr>
          <p:txBody>
            <a:bodyPr wrap="none" anchor="ctr"/>
            <a:lstStyle/>
            <a:p>
              <a:pPr algn="ctr"/>
              <a:r>
                <a:rPr kumimoji="1" lang="en-US" altLang="zh-CN" sz="2800" b="1" i="1">
                  <a:solidFill>
                    <a:srgbClr val="000066"/>
                  </a:solidFill>
                </a:rPr>
                <a:t>T</a:t>
              </a:r>
              <a:r>
                <a:rPr kumimoji="1" lang="en-US" altLang="zh-CN" sz="2800" b="1" baseline="-25000">
                  <a:solidFill>
                    <a:srgbClr val="000066"/>
                  </a:solidFill>
                </a:rPr>
                <a:t>2</a:t>
              </a:r>
            </a:p>
          </p:txBody>
        </p:sp>
        <p:sp>
          <p:nvSpPr>
            <p:cNvPr id="612361" name="Rectangle 9"/>
            <p:cNvSpPr>
              <a:spLocks noChangeArrowheads="1"/>
            </p:cNvSpPr>
            <p:nvPr/>
          </p:nvSpPr>
          <p:spPr bwMode="auto">
            <a:xfrm>
              <a:off x="1882" y="2014"/>
              <a:ext cx="380" cy="327"/>
            </a:xfrm>
            <a:prstGeom prst="rect">
              <a:avLst/>
            </a:prstGeom>
            <a:noFill/>
            <a:ln w="9525">
              <a:noFill/>
              <a:miter lim="800000"/>
              <a:headEnd/>
              <a:tailEnd/>
            </a:ln>
            <a:effectLst/>
          </p:spPr>
          <p:txBody>
            <a:bodyPr>
              <a:spAutoFit/>
            </a:bodyPr>
            <a:lstStyle/>
            <a:p>
              <a:r>
                <a:rPr kumimoji="1" lang="en-US" altLang="zh-CN" sz="2800" b="1" i="1">
                  <a:solidFill>
                    <a:srgbClr val="FF0000"/>
                  </a:solidFill>
                </a:rPr>
                <a:t>Q</a:t>
              </a:r>
              <a:endParaRPr kumimoji="1" lang="en-US" altLang="zh-CN" sz="2800" b="1">
                <a:solidFill>
                  <a:srgbClr val="FF0000"/>
                </a:solidFill>
              </a:endParaRPr>
            </a:p>
          </p:txBody>
        </p:sp>
        <p:sp>
          <p:nvSpPr>
            <p:cNvPr id="612362" name="Text Box 10"/>
            <p:cNvSpPr txBox="1">
              <a:spLocks noChangeArrowheads="1"/>
            </p:cNvSpPr>
            <p:nvPr/>
          </p:nvSpPr>
          <p:spPr bwMode="auto">
            <a:xfrm>
              <a:off x="1111" y="3302"/>
              <a:ext cx="1266" cy="327"/>
            </a:xfrm>
            <a:prstGeom prst="rect">
              <a:avLst/>
            </a:prstGeom>
            <a:noFill/>
            <a:ln w="9525">
              <a:noFill/>
              <a:miter lim="800000"/>
              <a:headEnd/>
              <a:tailEnd/>
            </a:ln>
            <a:effectLst/>
          </p:spPr>
          <p:txBody>
            <a:bodyPr>
              <a:spAutoFit/>
            </a:bodyPr>
            <a:lstStyle/>
            <a:p>
              <a:pPr algn="ctr"/>
              <a:r>
                <a:rPr kumimoji="1" lang="en-US" altLang="zh-CN" sz="2800" b="1">
                  <a:solidFill>
                    <a:srgbClr val="000066"/>
                  </a:solidFill>
                </a:rPr>
                <a:t>(</a:t>
              </a:r>
              <a:r>
                <a:rPr kumimoji="1" lang="en-US" altLang="zh-CN" sz="2800" b="1" i="1">
                  <a:solidFill>
                    <a:srgbClr val="000066"/>
                  </a:solidFill>
                </a:rPr>
                <a:t>T</a:t>
              </a:r>
              <a:r>
                <a:rPr kumimoji="1" lang="en-US" altLang="zh-CN" sz="2800" b="1" baseline="-25000">
                  <a:solidFill>
                    <a:srgbClr val="000066"/>
                  </a:solidFill>
                </a:rPr>
                <a:t>1</a:t>
              </a:r>
              <a:r>
                <a:rPr kumimoji="1" lang="en-US" altLang="zh-CN" sz="2800" b="1">
                  <a:solidFill>
                    <a:srgbClr val="000066"/>
                  </a:solidFill>
                </a:rPr>
                <a:t>&gt;</a:t>
              </a:r>
              <a:r>
                <a:rPr kumimoji="1" lang="en-US" altLang="zh-CN" sz="2800" b="1" i="1">
                  <a:solidFill>
                    <a:srgbClr val="000066"/>
                  </a:solidFill>
                </a:rPr>
                <a:t>T</a:t>
              </a:r>
              <a:r>
                <a:rPr kumimoji="1" lang="en-US" altLang="zh-CN" sz="2800" b="1" baseline="-25000">
                  <a:solidFill>
                    <a:srgbClr val="000066"/>
                  </a:solidFill>
                </a:rPr>
                <a:t>2</a:t>
              </a:r>
              <a:r>
                <a:rPr kumimoji="1" lang="en-US" altLang="zh-CN" sz="2800" b="1">
                  <a:solidFill>
                    <a:srgbClr val="000066"/>
                  </a:solidFill>
                </a:rPr>
                <a:t>)</a:t>
              </a:r>
              <a:endParaRPr kumimoji="1" lang="en-US" altLang="zh-CN" sz="2800">
                <a:solidFill>
                  <a:srgbClr val="000066"/>
                </a:solidFill>
              </a:endParaRPr>
            </a:p>
          </p:txBody>
        </p:sp>
      </p:grpSp>
      <p:grpSp>
        <p:nvGrpSpPr>
          <p:cNvPr id="612363" name="Group 11"/>
          <p:cNvGrpSpPr>
            <a:grpSpLocks/>
          </p:cNvGrpSpPr>
          <p:nvPr/>
        </p:nvGrpSpPr>
        <p:grpSpPr bwMode="auto">
          <a:xfrm>
            <a:off x="5157788" y="2392362"/>
            <a:ext cx="2089150" cy="3916363"/>
            <a:chOff x="3242" y="1162"/>
            <a:chExt cx="1316" cy="2467"/>
          </a:xfrm>
        </p:grpSpPr>
        <p:sp>
          <p:nvSpPr>
            <p:cNvPr id="612364" name="AutoShape 12" descr="球体"/>
            <p:cNvSpPr>
              <a:spLocks noChangeArrowheads="1"/>
            </p:cNvSpPr>
            <p:nvPr/>
          </p:nvSpPr>
          <p:spPr bwMode="auto">
            <a:xfrm rot="-5400000">
              <a:off x="3317" y="2042"/>
              <a:ext cx="1214" cy="292"/>
            </a:xfrm>
            <a:custGeom>
              <a:avLst/>
              <a:gdLst>
                <a:gd name="G0" fmla="+- 18646 0 0"/>
                <a:gd name="G1" fmla="+- 5400 0 0"/>
                <a:gd name="G2" fmla="+- 21600 0 5400"/>
                <a:gd name="G3" fmla="+- 10800 0 5400"/>
                <a:gd name="G4" fmla="+- 21600 0 18646"/>
                <a:gd name="G5" fmla="*/ G4 G3 10800"/>
                <a:gd name="G6" fmla="+- 21600 0 G5"/>
                <a:gd name="T0" fmla="*/ 18646 w 21600"/>
                <a:gd name="T1" fmla="*/ 0 h 21600"/>
                <a:gd name="T2" fmla="*/ 0 w 21600"/>
                <a:gd name="T3" fmla="*/ 10800 h 21600"/>
                <a:gd name="T4" fmla="*/ 18646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8646" y="0"/>
                  </a:moveTo>
                  <a:lnTo>
                    <a:pt x="18646" y="5400"/>
                  </a:lnTo>
                  <a:lnTo>
                    <a:pt x="3375" y="5400"/>
                  </a:lnTo>
                  <a:lnTo>
                    <a:pt x="3375" y="16200"/>
                  </a:lnTo>
                  <a:lnTo>
                    <a:pt x="18646" y="16200"/>
                  </a:lnTo>
                  <a:lnTo>
                    <a:pt x="18646"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rgbClr val="0066FF"/>
              </a:fgClr>
              <a:bgClr>
                <a:schemeClr val="bg1"/>
              </a:bgClr>
            </a:pattFill>
            <a:ln w="9525" algn="ctr">
              <a:solidFill>
                <a:srgbClr val="0000FF"/>
              </a:solidFill>
              <a:miter lim="800000"/>
              <a:headEnd/>
              <a:tailEnd/>
            </a:ln>
            <a:effectLst/>
          </p:spPr>
          <p:txBody>
            <a:bodyPr wrap="none" anchor="ctr"/>
            <a:lstStyle/>
            <a:p>
              <a:endParaRPr lang="zh-CN" altLang="en-US"/>
            </a:p>
          </p:txBody>
        </p:sp>
        <p:sp>
          <p:nvSpPr>
            <p:cNvPr id="612365" name="Rectangle 13"/>
            <p:cNvSpPr>
              <a:spLocks noChangeArrowheads="1"/>
            </p:cNvSpPr>
            <p:nvPr/>
          </p:nvSpPr>
          <p:spPr bwMode="auto">
            <a:xfrm>
              <a:off x="3291" y="1162"/>
              <a:ext cx="1218" cy="420"/>
            </a:xfrm>
            <a:prstGeom prst="rect">
              <a:avLst/>
            </a:prstGeom>
            <a:gradFill rotWithShape="0">
              <a:gsLst>
                <a:gs pos="0">
                  <a:srgbClr val="FF0000"/>
                </a:gs>
                <a:gs pos="100000">
                  <a:schemeClr val="bg1"/>
                </a:gs>
              </a:gsLst>
              <a:lin ang="5400000" scaled="1"/>
            </a:gradFill>
            <a:ln w="9525" algn="ctr">
              <a:solidFill>
                <a:srgbClr val="FF0000"/>
              </a:solidFill>
              <a:miter lim="800000"/>
              <a:headEnd/>
              <a:tailEnd/>
            </a:ln>
            <a:effectLst/>
          </p:spPr>
          <p:txBody>
            <a:bodyPr wrap="none" anchor="ctr"/>
            <a:lstStyle/>
            <a:p>
              <a:pPr algn="ctr"/>
              <a:r>
                <a:rPr kumimoji="1" lang="en-US" altLang="zh-CN" sz="2800" b="1" i="1">
                  <a:solidFill>
                    <a:srgbClr val="A50021"/>
                  </a:solidFill>
                </a:rPr>
                <a:t>T</a:t>
              </a:r>
              <a:r>
                <a:rPr kumimoji="1" lang="en-US" altLang="zh-CN" sz="2800" b="1" baseline="-25000">
                  <a:solidFill>
                    <a:srgbClr val="A50021"/>
                  </a:solidFill>
                </a:rPr>
                <a:t>1</a:t>
              </a:r>
            </a:p>
          </p:txBody>
        </p:sp>
        <p:sp>
          <p:nvSpPr>
            <p:cNvPr id="612366" name="Rectangle 14"/>
            <p:cNvSpPr>
              <a:spLocks noChangeArrowheads="1"/>
            </p:cNvSpPr>
            <p:nvPr/>
          </p:nvSpPr>
          <p:spPr bwMode="auto">
            <a:xfrm>
              <a:off x="3291" y="2815"/>
              <a:ext cx="1267" cy="421"/>
            </a:xfrm>
            <a:prstGeom prst="rect">
              <a:avLst/>
            </a:prstGeom>
            <a:gradFill rotWithShape="0">
              <a:gsLst>
                <a:gs pos="0">
                  <a:srgbClr val="0066FF"/>
                </a:gs>
                <a:gs pos="100000">
                  <a:schemeClr val="bg1"/>
                </a:gs>
              </a:gsLst>
              <a:lin ang="5400000" scaled="1"/>
            </a:gradFill>
            <a:ln w="9525">
              <a:solidFill>
                <a:srgbClr val="0066FF"/>
              </a:solidFill>
              <a:miter lim="800000"/>
              <a:headEnd/>
              <a:tailEnd/>
            </a:ln>
            <a:effectLst/>
          </p:spPr>
          <p:txBody>
            <a:bodyPr wrap="none" anchor="ctr"/>
            <a:lstStyle/>
            <a:p>
              <a:pPr algn="ctr"/>
              <a:r>
                <a:rPr kumimoji="1" lang="en-US" altLang="zh-CN" sz="2800" b="1" i="1">
                  <a:solidFill>
                    <a:srgbClr val="000066"/>
                  </a:solidFill>
                </a:rPr>
                <a:t>T</a:t>
              </a:r>
              <a:r>
                <a:rPr kumimoji="1" lang="en-US" altLang="zh-CN" sz="2800" b="1" baseline="-25000">
                  <a:solidFill>
                    <a:srgbClr val="000066"/>
                  </a:solidFill>
                </a:rPr>
                <a:t>2</a:t>
              </a:r>
            </a:p>
          </p:txBody>
        </p:sp>
        <p:sp>
          <p:nvSpPr>
            <p:cNvPr id="612367" name="Rectangle 15"/>
            <p:cNvSpPr>
              <a:spLocks noChangeArrowheads="1"/>
            </p:cNvSpPr>
            <p:nvPr/>
          </p:nvSpPr>
          <p:spPr bwMode="auto">
            <a:xfrm>
              <a:off x="4041" y="1969"/>
              <a:ext cx="380" cy="327"/>
            </a:xfrm>
            <a:prstGeom prst="rect">
              <a:avLst/>
            </a:prstGeom>
            <a:noFill/>
            <a:ln w="9525">
              <a:noFill/>
              <a:miter lim="800000"/>
              <a:headEnd/>
              <a:tailEnd/>
            </a:ln>
            <a:effectLst/>
          </p:spPr>
          <p:txBody>
            <a:bodyPr>
              <a:spAutoFit/>
            </a:bodyPr>
            <a:lstStyle/>
            <a:p>
              <a:r>
                <a:rPr kumimoji="1" lang="en-US" altLang="zh-CN" sz="2800" b="1" i="1">
                  <a:solidFill>
                    <a:srgbClr val="0000FF"/>
                  </a:solidFill>
                </a:rPr>
                <a:t>Q</a:t>
              </a:r>
              <a:endParaRPr kumimoji="1" lang="en-US" altLang="zh-CN" sz="2800" b="1">
                <a:solidFill>
                  <a:srgbClr val="0000FF"/>
                </a:solidFill>
              </a:endParaRPr>
            </a:p>
          </p:txBody>
        </p:sp>
        <p:sp>
          <p:nvSpPr>
            <p:cNvPr id="612368" name="Text Box 16"/>
            <p:cNvSpPr txBox="1">
              <a:spLocks noChangeArrowheads="1"/>
            </p:cNvSpPr>
            <p:nvPr/>
          </p:nvSpPr>
          <p:spPr bwMode="auto">
            <a:xfrm>
              <a:off x="3242" y="3302"/>
              <a:ext cx="1266" cy="327"/>
            </a:xfrm>
            <a:prstGeom prst="rect">
              <a:avLst/>
            </a:prstGeom>
            <a:noFill/>
            <a:ln w="9525">
              <a:noFill/>
              <a:miter lim="800000"/>
              <a:headEnd/>
              <a:tailEnd/>
            </a:ln>
            <a:effectLst/>
          </p:spPr>
          <p:txBody>
            <a:bodyPr>
              <a:spAutoFit/>
            </a:bodyPr>
            <a:lstStyle/>
            <a:p>
              <a:pPr algn="ctr"/>
              <a:r>
                <a:rPr kumimoji="1" lang="en-US" altLang="zh-CN" sz="2800" b="1">
                  <a:solidFill>
                    <a:srgbClr val="000066"/>
                  </a:solidFill>
                </a:rPr>
                <a:t>(</a:t>
              </a:r>
              <a:r>
                <a:rPr kumimoji="1" lang="en-US" altLang="zh-CN" sz="2800" b="1" i="1">
                  <a:solidFill>
                    <a:srgbClr val="000066"/>
                  </a:solidFill>
                </a:rPr>
                <a:t>T</a:t>
              </a:r>
              <a:r>
                <a:rPr kumimoji="1" lang="en-US" altLang="zh-CN" sz="2800" b="1" baseline="-25000">
                  <a:solidFill>
                    <a:srgbClr val="000066"/>
                  </a:solidFill>
                </a:rPr>
                <a:t>1</a:t>
              </a:r>
              <a:r>
                <a:rPr kumimoji="1" lang="en-US" altLang="zh-CN" sz="2800" b="1">
                  <a:solidFill>
                    <a:srgbClr val="000066"/>
                  </a:solidFill>
                </a:rPr>
                <a:t>&gt;</a:t>
              </a:r>
              <a:r>
                <a:rPr kumimoji="1" lang="en-US" altLang="zh-CN" sz="2800" b="1" i="1">
                  <a:solidFill>
                    <a:srgbClr val="000066"/>
                  </a:solidFill>
                </a:rPr>
                <a:t>T</a:t>
              </a:r>
              <a:r>
                <a:rPr kumimoji="1" lang="en-US" altLang="zh-CN" sz="2800" b="1" baseline="-25000">
                  <a:solidFill>
                    <a:srgbClr val="000066"/>
                  </a:solidFill>
                </a:rPr>
                <a:t>2</a:t>
              </a:r>
              <a:r>
                <a:rPr kumimoji="1" lang="en-US" altLang="zh-CN" sz="2800" b="1">
                  <a:solidFill>
                    <a:srgbClr val="000066"/>
                  </a:solidFill>
                </a:rPr>
                <a:t>)</a:t>
              </a:r>
              <a:endParaRPr kumimoji="1" lang="en-US" altLang="zh-CN" sz="2800">
                <a:solidFill>
                  <a:srgbClr val="000066"/>
                </a:solidFill>
              </a:endParaRPr>
            </a:p>
          </p:txBody>
        </p:sp>
      </p:grpSp>
      <p:grpSp>
        <p:nvGrpSpPr>
          <p:cNvPr id="612369" name="Group 17"/>
          <p:cNvGrpSpPr>
            <a:grpSpLocks/>
          </p:cNvGrpSpPr>
          <p:nvPr/>
        </p:nvGrpSpPr>
        <p:grpSpPr bwMode="auto">
          <a:xfrm>
            <a:off x="5086350" y="2392362"/>
            <a:ext cx="2305050" cy="3384550"/>
            <a:chOff x="3198" y="1162"/>
            <a:chExt cx="1452" cy="2132"/>
          </a:xfrm>
        </p:grpSpPr>
        <p:sp>
          <p:nvSpPr>
            <p:cNvPr id="612370" name="Line 18"/>
            <p:cNvSpPr>
              <a:spLocks noChangeShapeType="1"/>
            </p:cNvSpPr>
            <p:nvPr/>
          </p:nvSpPr>
          <p:spPr bwMode="auto">
            <a:xfrm flipH="1">
              <a:off x="3198" y="1162"/>
              <a:ext cx="1452" cy="2087"/>
            </a:xfrm>
            <a:prstGeom prst="line">
              <a:avLst/>
            </a:prstGeom>
            <a:noFill/>
            <a:ln w="57150">
              <a:solidFill>
                <a:srgbClr val="FF0000"/>
              </a:solidFill>
              <a:round/>
              <a:headEnd/>
              <a:tailEnd/>
            </a:ln>
            <a:effectLst/>
          </p:spPr>
          <p:txBody>
            <a:bodyPr/>
            <a:lstStyle/>
            <a:p>
              <a:endParaRPr lang="zh-CN" altLang="en-US"/>
            </a:p>
          </p:txBody>
        </p:sp>
        <p:sp>
          <p:nvSpPr>
            <p:cNvPr id="612371" name="Line 19"/>
            <p:cNvSpPr>
              <a:spLocks noChangeShapeType="1"/>
            </p:cNvSpPr>
            <p:nvPr/>
          </p:nvSpPr>
          <p:spPr bwMode="auto">
            <a:xfrm>
              <a:off x="3334" y="1207"/>
              <a:ext cx="1316" cy="2087"/>
            </a:xfrm>
            <a:prstGeom prst="line">
              <a:avLst/>
            </a:prstGeom>
            <a:noFill/>
            <a:ln w="57150">
              <a:solidFill>
                <a:srgbClr val="FF0000"/>
              </a:solidFill>
              <a:round/>
              <a:headEnd/>
              <a:tailEnd/>
            </a:ln>
            <a:effectLst/>
          </p:spPr>
          <p:txBody>
            <a:bodyPr/>
            <a:lstStyle/>
            <a:p>
              <a:endParaRPr lang="zh-CN" altLang="en-US"/>
            </a:p>
          </p:txBody>
        </p:sp>
      </p:grpSp>
      <p:grpSp>
        <p:nvGrpSpPr>
          <p:cNvPr id="612372" name="Group 20"/>
          <p:cNvGrpSpPr>
            <a:grpSpLocks/>
          </p:cNvGrpSpPr>
          <p:nvPr/>
        </p:nvGrpSpPr>
        <p:grpSpPr bwMode="auto">
          <a:xfrm>
            <a:off x="1524000" y="3082925"/>
            <a:ext cx="2592388" cy="1600200"/>
            <a:chOff x="1111" y="2205"/>
            <a:chExt cx="1633" cy="1008"/>
          </a:xfrm>
        </p:grpSpPr>
        <p:sp>
          <p:nvSpPr>
            <p:cNvPr id="612373" name="Line 21"/>
            <p:cNvSpPr>
              <a:spLocks noChangeShapeType="1"/>
            </p:cNvSpPr>
            <p:nvPr/>
          </p:nvSpPr>
          <p:spPr bwMode="auto">
            <a:xfrm>
              <a:off x="1111" y="2659"/>
              <a:ext cx="771" cy="544"/>
            </a:xfrm>
            <a:prstGeom prst="line">
              <a:avLst/>
            </a:prstGeom>
            <a:noFill/>
            <a:ln w="38100">
              <a:solidFill>
                <a:srgbClr val="0000FF"/>
              </a:solidFill>
              <a:round/>
              <a:headEnd/>
              <a:tailEnd type="none" w="sm" len="lg"/>
            </a:ln>
            <a:effectLst/>
          </p:spPr>
          <p:txBody>
            <a:bodyPr lIns="90000" tIns="46800" rIns="90000" bIns="46800">
              <a:spAutoFit/>
            </a:bodyPr>
            <a:lstStyle/>
            <a:p>
              <a:endParaRPr lang="zh-CN" altLang="en-US"/>
            </a:p>
          </p:txBody>
        </p:sp>
        <p:sp>
          <p:nvSpPr>
            <p:cNvPr id="612374" name="Line 22"/>
            <p:cNvSpPr>
              <a:spLocks noChangeShapeType="1"/>
            </p:cNvSpPr>
            <p:nvPr/>
          </p:nvSpPr>
          <p:spPr bwMode="auto">
            <a:xfrm flipV="1">
              <a:off x="1882" y="2205"/>
              <a:ext cx="862" cy="1008"/>
            </a:xfrm>
            <a:prstGeom prst="line">
              <a:avLst/>
            </a:prstGeom>
            <a:noFill/>
            <a:ln w="38100">
              <a:solidFill>
                <a:srgbClr val="0000FF"/>
              </a:solidFill>
              <a:round/>
              <a:headEnd/>
              <a:tailEnd type="none" w="sm" len="lg"/>
            </a:ln>
            <a:effectLst/>
          </p:spPr>
          <p:txBody>
            <a:bodyPr lIns="90000" tIns="46800" rIns="90000" bIns="4680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12357"/>
                                        </p:tgtEl>
                                        <p:attrNameLst>
                                          <p:attrName>style.visibility</p:attrName>
                                        </p:attrNameLst>
                                      </p:cBhvr>
                                      <p:to>
                                        <p:strVal val="visible"/>
                                      </p:to>
                                    </p:set>
                                    <p:animEffect transition="in" filter="checkerboard(across)">
                                      <p:cBhvr>
                                        <p:cTn id="7" dur="500"/>
                                        <p:tgtEl>
                                          <p:spTgt spid="61235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612372"/>
                                        </p:tgtEl>
                                        <p:attrNameLst>
                                          <p:attrName>style.visibility</p:attrName>
                                        </p:attrNameLst>
                                      </p:cBhvr>
                                      <p:to>
                                        <p:strVal val="visible"/>
                                      </p:to>
                                    </p:set>
                                    <p:animEffect transition="in" filter="diamond(out)">
                                      <p:cBhvr>
                                        <p:cTn id="12" dur="500"/>
                                        <p:tgtEl>
                                          <p:spTgt spid="61237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2363"/>
                                        </p:tgtEl>
                                        <p:attrNameLst>
                                          <p:attrName>style.visibility</p:attrName>
                                        </p:attrNameLst>
                                      </p:cBhvr>
                                      <p:to>
                                        <p:strVal val="visible"/>
                                      </p:to>
                                    </p:set>
                                    <p:animEffect transition="in" filter="blinds(horizontal)">
                                      <p:cBhvr>
                                        <p:cTn id="17" dur="500"/>
                                        <p:tgtEl>
                                          <p:spTgt spid="61236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612369"/>
                                        </p:tgtEl>
                                        <p:attrNameLst>
                                          <p:attrName>style.visibility</p:attrName>
                                        </p:attrNameLst>
                                      </p:cBhvr>
                                      <p:to>
                                        <p:strVal val="visible"/>
                                      </p:to>
                                    </p:set>
                                    <p:animEffect transition="in" filter="box(out)">
                                      <p:cBhvr>
                                        <p:cTn id="22" dur="500"/>
                                        <p:tgtEl>
                                          <p:spTgt spid="612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71" name="灯片编号占位符 4"/>
          <p:cNvSpPr>
            <a:spLocks noGrp="1"/>
          </p:cNvSpPr>
          <p:nvPr>
            <p:ph type="sldNum" sz="quarter" idx="12"/>
          </p:nvPr>
        </p:nvSpPr>
        <p:spPr/>
        <p:txBody>
          <a:bodyPr/>
          <a:lstStyle/>
          <a:p>
            <a:fld id="{58F9C881-C6E2-4A66-BB7A-7E0A6EF13BE9}" type="slidenum">
              <a:rPr lang="en-US" altLang="zh-CN"/>
              <a:pPr/>
              <a:t>19</a:t>
            </a:fld>
            <a:endParaRPr lang="en-US" altLang="zh-CN"/>
          </a:p>
        </p:txBody>
      </p:sp>
      <p:sp>
        <p:nvSpPr>
          <p:cNvPr id="613379" name="Rectangle 3"/>
          <p:cNvSpPr>
            <a:spLocks noChangeArrowheads="1"/>
          </p:cNvSpPr>
          <p:nvPr/>
        </p:nvSpPr>
        <p:spPr bwMode="auto">
          <a:xfrm>
            <a:off x="501650" y="1219200"/>
            <a:ext cx="2927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自然过程的不可逆性</a:t>
            </a:r>
          </a:p>
        </p:txBody>
      </p:sp>
      <p:sp>
        <p:nvSpPr>
          <p:cNvPr id="613380" name="Text Box 4"/>
          <p:cNvSpPr txBox="1">
            <a:spLocks noChangeArrowheads="1"/>
          </p:cNvSpPr>
          <p:nvPr/>
        </p:nvSpPr>
        <p:spPr bwMode="auto">
          <a:xfrm>
            <a:off x="609600" y="1676400"/>
            <a:ext cx="4572000" cy="457200"/>
          </a:xfrm>
          <a:prstGeom prst="rect">
            <a:avLst/>
          </a:prstGeom>
          <a:noFill/>
          <a:ln w="9525" algn="ctr">
            <a:noFill/>
            <a:miter lim="800000"/>
            <a:headEnd/>
            <a:tailEnd/>
          </a:ln>
          <a:effectLst/>
        </p:spPr>
        <p:txBody>
          <a:bodyPr>
            <a:spAutoFit/>
          </a:bodyPr>
          <a:lstStyle/>
          <a:p>
            <a:pPr>
              <a:spcBef>
                <a:spcPct val="50000"/>
              </a:spcBef>
            </a:pPr>
            <a:r>
              <a:rPr kumimoji="1" lang="zh-CN" altLang="en-US" sz="2400" dirty="0"/>
              <a:t>气体绝热自由膨胀的不可逆性： </a:t>
            </a:r>
          </a:p>
        </p:txBody>
      </p:sp>
      <p:grpSp>
        <p:nvGrpSpPr>
          <p:cNvPr id="613445" name="Group 69"/>
          <p:cNvGrpSpPr>
            <a:grpSpLocks/>
          </p:cNvGrpSpPr>
          <p:nvPr/>
        </p:nvGrpSpPr>
        <p:grpSpPr bwMode="auto">
          <a:xfrm>
            <a:off x="1417638" y="2133600"/>
            <a:ext cx="2771775" cy="4403725"/>
            <a:chOff x="964" y="883"/>
            <a:chExt cx="1746" cy="2774"/>
          </a:xfrm>
        </p:grpSpPr>
        <p:grpSp>
          <p:nvGrpSpPr>
            <p:cNvPr id="613446" name="Group 70"/>
            <p:cNvGrpSpPr>
              <a:grpSpLocks/>
            </p:cNvGrpSpPr>
            <p:nvPr/>
          </p:nvGrpSpPr>
          <p:grpSpPr bwMode="auto">
            <a:xfrm>
              <a:off x="964" y="932"/>
              <a:ext cx="1735" cy="977"/>
              <a:chOff x="818" y="1922"/>
              <a:chExt cx="1735" cy="977"/>
            </a:xfrm>
          </p:grpSpPr>
          <p:sp>
            <p:nvSpPr>
              <p:cNvPr id="613447" name="Rectangle 71"/>
              <p:cNvSpPr>
                <a:spLocks noChangeArrowheads="1"/>
              </p:cNvSpPr>
              <p:nvPr/>
            </p:nvSpPr>
            <p:spPr bwMode="auto">
              <a:xfrm>
                <a:off x="818" y="1922"/>
                <a:ext cx="1735" cy="976"/>
              </a:xfrm>
              <a:prstGeom prst="rect">
                <a:avLst/>
              </a:prstGeom>
              <a:blipFill dpi="0" rotWithShape="0">
                <a:blip r:embed="rId2"/>
                <a:srcRect/>
                <a:tile tx="0" ty="0" sx="100000" sy="100000" flip="none" algn="tl"/>
              </a:blipFill>
              <a:ln w="9525">
                <a:solidFill>
                  <a:srgbClr val="969696"/>
                </a:solidFill>
                <a:miter lim="800000"/>
                <a:headEnd/>
                <a:tailEnd/>
              </a:ln>
            </p:spPr>
            <p:txBody>
              <a:bodyPr/>
              <a:lstStyle/>
              <a:p>
                <a:endParaRPr lang="zh-CN" altLang="en-US"/>
              </a:p>
            </p:txBody>
          </p:sp>
          <p:sp>
            <p:nvSpPr>
              <p:cNvPr id="613448" name="Rectangle 72"/>
              <p:cNvSpPr>
                <a:spLocks noChangeArrowheads="1"/>
              </p:cNvSpPr>
              <p:nvPr/>
            </p:nvSpPr>
            <p:spPr bwMode="auto">
              <a:xfrm>
                <a:off x="818" y="1922"/>
                <a:ext cx="1735" cy="977"/>
              </a:xfrm>
              <a:prstGeom prst="rect">
                <a:avLst/>
              </a:prstGeom>
              <a:noFill/>
              <a:ln w="7938">
                <a:solidFill>
                  <a:srgbClr val="969696"/>
                </a:solidFill>
                <a:miter lim="800000"/>
                <a:headEnd/>
                <a:tailEnd/>
              </a:ln>
            </p:spPr>
            <p:txBody>
              <a:bodyPr/>
              <a:lstStyle/>
              <a:p>
                <a:endParaRPr lang="zh-CN" altLang="en-US"/>
              </a:p>
            </p:txBody>
          </p:sp>
        </p:grpSp>
        <p:grpSp>
          <p:nvGrpSpPr>
            <p:cNvPr id="613449" name="Group 73"/>
            <p:cNvGrpSpPr>
              <a:grpSpLocks/>
            </p:cNvGrpSpPr>
            <p:nvPr/>
          </p:nvGrpSpPr>
          <p:grpSpPr bwMode="auto">
            <a:xfrm>
              <a:off x="1073" y="1041"/>
              <a:ext cx="759" cy="759"/>
              <a:chOff x="927" y="2031"/>
              <a:chExt cx="759" cy="759"/>
            </a:xfrm>
          </p:grpSpPr>
          <p:sp>
            <p:nvSpPr>
              <p:cNvPr id="613450" name="Rectangle 74"/>
              <p:cNvSpPr>
                <a:spLocks noChangeArrowheads="1"/>
              </p:cNvSpPr>
              <p:nvPr/>
            </p:nvSpPr>
            <p:spPr bwMode="auto">
              <a:xfrm>
                <a:off x="927" y="2031"/>
                <a:ext cx="758" cy="759"/>
              </a:xfrm>
              <a:prstGeom prst="rect">
                <a:avLst/>
              </a:prstGeom>
              <a:blipFill dpi="0" rotWithShape="0">
                <a:blip r:embed="rId3"/>
                <a:srcRect/>
                <a:tile tx="0" ty="0" sx="100000" sy="100000" flip="none" algn="tl"/>
              </a:blipFill>
              <a:ln w="9525">
                <a:solidFill>
                  <a:srgbClr val="969696"/>
                </a:solidFill>
                <a:miter lim="800000"/>
                <a:headEnd/>
                <a:tailEnd/>
              </a:ln>
            </p:spPr>
            <p:txBody>
              <a:bodyPr/>
              <a:lstStyle/>
              <a:p>
                <a:endParaRPr lang="zh-CN" altLang="en-US"/>
              </a:p>
            </p:txBody>
          </p:sp>
          <p:sp>
            <p:nvSpPr>
              <p:cNvPr id="613451" name="Rectangle 75"/>
              <p:cNvSpPr>
                <a:spLocks noChangeArrowheads="1"/>
              </p:cNvSpPr>
              <p:nvPr/>
            </p:nvSpPr>
            <p:spPr bwMode="auto">
              <a:xfrm>
                <a:off x="927" y="2031"/>
                <a:ext cx="759" cy="759"/>
              </a:xfrm>
              <a:prstGeom prst="rect">
                <a:avLst/>
              </a:prstGeom>
              <a:noFill/>
              <a:ln w="7938">
                <a:solidFill>
                  <a:srgbClr val="969696"/>
                </a:solidFill>
                <a:miter lim="800000"/>
                <a:headEnd/>
                <a:tailEnd/>
              </a:ln>
            </p:spPr>
            <p:txBody>
              <a:bodyPr/>
              <a:lstStyle/>
              <a:p>
                <a:endParaRPr lang="zh-CN" altLang="en-US"/>
              </a:p>
            </p:txBody>
          </p:sp>
        </p:grpSp>
        <p:sp>
          <p:nvSpPr>
            <p:cNvPr id="613452" name="Rectangle 76"/>
            <p:cNvSpPr>
              <a:spLocks noChangeArrowheads="1"/>
            </p:cNvSpPr>
            <p:nvPr/>
          </p:nvSpPr>
          <p:spPr bwMode="auto">
            <a:xfrm>
              <a:off x="1831" y="1041"/>
              <a:ext cx="760" cy="759"/>
            </a:xfrm>
            <a:prstGeom prst="rect">
              <a:avLst/>
            </a:prstGeom>
            <a:solidFill>
              <a:srgbClr val="FFFFFF"/>
            </a:solidFill>
            <a:ln w="7938">
              <a:solidFill>
                <a:srgbClr val="969696"/>
              </a:solidFill>
              <a:miter lim="800000"/>
              <a:headEnd/>
              <a:tailEnd/>
            </a:ln>
          </p:spPr>
          <p:txBody>
            <a:bodyPr/>
            <a:lstStyle/>
            <a:p>
              <a:endParaRPr lang="zh-CN" altLang="en-US"/>
            </a:p>
          </p:txBody>
        </p:sp>
        <p:grpSp>
          <p:nvGrpSpPr>
            <p:cNvPr id="613453" name="Group 77"/>
            <p:cNvGrpSpPr>
              <a:grpSpLocks/>
            </p:cNvGrpSpPr>
            <p:nvPr/>
          </p:nvGrpSpPr>
          <p:grpSpPr bwMode="auto">
            <a:xfrm>
              <a:off x="1795" y="883"/>
              <a:ext cx="73" cy="917"/>
              <a:chOff x="1649" y="1873"/>
              <a:chExt cx="73" cy="917"/>
            </a:xfrm>
          </p:grpSpPr>
          <p:sp>
            <p:nvSpPr>
              <p:cNvPr id="613454" name="Rectangle 78"/>
              <p:cNvSpPr>
                <a:spLocks noChangeArrowheads="1"/>
              </p:cNvSpPr>
              <p:nvPr/>
            </p:nvSpPr>
            <p:spPr bwMode="auto">
              <a:xfrm>
                <a:off x="1672" y="1886"/>
                <a:ext cx="27" cy="904"/>
              </a:xfrm>
              <a:prstGeom prst="rect">
                <a:avLst/>
              </a:prstGeom>
              <a:solidFill>
                <a:srgbClr val="FF3300"/>
              </a:solidFill>
              <a:ln w="9525">
                <a:solidFill>
                  <a:srgbClr val="969696"/>
                </a:solidFill>
                <a:miter lim="800000"/>
                <a:headEnd/>
                <a:tailEnd/>
              </a:ln>
            </p:spPr>
            <p:txBody>
              <a:bodyPr/>
              <a:lstStyle/>
              <a:p>
                <a:endParaRPr lang="zh-CN" altLang="en-US"/>
              </a:p>
            </p:txBody>
          </p:sp>
          <p:sp>
            <p:nvSpPr>
              <p:cNvPr id="613455" name="Rectangle 79"/>
              <p:cNvSpPr>
                <a:spLocks noChangeArrowheads="1"/>
              </p:cNvSpPr>
              <p:nvPr/>
            </p:nvSpPr>
            <p:spPr bwMode="auto">
              <a:xfrm>
                <a:off x="1649" y="1873"/>
                <a:ext cx="73" cy="27"/>
              </a:xfrm>
              <a:prstGeom prst="rect">
                <a:avLst/>
              </a:prstGeom>
              <a:solidFill>
                <a:srgbClr val="FF3300"/>
              </a:solidFill>
              <a:ln w="9525">
                <a:solidFill>
                  <a:srgbClr val="969696"/>
                </a:solidFill>
                <a:miter lim="800000"/>
                <a:headEnd/>
                <a:tailEnd/>
              </a:ln>
            </p:spPr>
            <p:txBody>
              <a:bodyPr/>
              <a:lstStyle/>
              <a:p>
                <a:endParaRPr lang="zh-CN" altLang="en-US"/>
              </a:p>
            </p:txBody>
          </p:sp>
        </p:grpSp>
        <p:grpSp>
          <p:nvGrpSpPr>
            <p:cNvPr id="613456" name="Group 80"/>
            <p:cNvGrpSpPr>
              <a:grpSpLocks/>
            </p:cNvGrpSpPr>
            <p:nvPr/>
          </p:nvGrpSpPr>
          <p:grpSpPr bwMode="auto">
            <a:xfrm>
              <a:off x="964" y="932"/>
              <a:ext cx="1735" cy="977"/>
              <a:chOff x="818" y="1922"/>
              <a:chExt cx="1735" cy="977"/>
            </a:xfrm>
          </p:grpSpPr>
          <p:sp>
            <p:nvSpPr>
              <p:cNvPr id="613457" name="Rectangle 81" descr="50%"/>
              <p:cNvSpPr>
                <a:spLocks noChangeArrowheads="1"/>
              </p:cNvSpPr>
              <p:nvPr/>
            </p:nvSpPr>
            <p:spPr bwMode="auto">
              <a:xfrm>
                <a:off x="818" y="1922"/>
                <a:ext cx="1735" cy="976"/>
              </a:xfrm>
              <a:prstGeom prst="rect">
                <a:avLst/>
              </a:prstGeom>
              <a:pattFill prst="pct50">
                <a:fgClr>
                  <a:srgbClr val="993366"/>
                </a:fgClr>
                <a:bgClr>
                  <a:srgbClr val="FBFAE2"/>
                </a:bgClr>
              </a:pattFill>
              <a:ln w="9525" algn="ctr">
                <a:solidFill>
                  <a:srgbClr val="993366"/>
                </a:solidFill>
                <a:miter lim="800000"/>
                <a:headEnd/>
                <a:tailEnd/>
              </a:ln>
              <a:effectLst/>
            </p:spPr>
            <p:txBody>
              <a:bodyPr wrap="none" anchor="ctr"/>
              <a:lstStyle/>
              <a:p>
                <a:endParaRPr lang="zh-CN" altLang="en-US"/>
              </a:p>
            </p:txBody>
          </p:sp>
          <p:sp>
            <p:nvSpPr>
              <p:cNvPr id="613458" name="Rectangle 82" descr="50%"/>
              <p:cNvSpPr>
                <a:spLocks noChangeArrowheads="1"/>
              </p:cNvSpPr>
              <p:nvPr/>
            </p:nvSpPr>
            <p:spPr bwMode="auto">
              <a:xfrm>
                <a:off x="818" y="1922"/>
                <a:ext cx="1735" cy="977"/>
              </a:xfrm>
              <a:prstGeom prst="rect">
                <a:avLst/>
              </a:prstGeom>
              <a:pattFill prst="pct50">
                <a:fgClr>
                  <a:srgbClr val="993366"/>
                </a:fgClr>
                <a:bgClr>
                  <a:srgbClr val="FBFAE2"/>
                </a:bgClr>
              </a:pattFill>
              <a:ln w="9525" algn="ctr">
                <a:solidFill>
                  <a:srgbClr val="993366"/>
                </a:solidFill>
                <a:miter lim="800000"/>
                <a:headEnd/>
                <a:tailEnd/>
              </a:ln>
              <a:effectLst/>
            </p:spPr>
            <p:txBody>
              <a:bodyPr wrap="none" anchor="ctr"/>
              <a:lstStyle/>
              <a:p>
                <a:endParaRPr lang="zh-CN" altLang="en-US"/>
              </a:p>
            </p:txBody>
          </p:sp>
        </p:grpSp>
        <p:grpSp>
          <p:nvGrpSpPr>
            <p:cNvPr id="613459" name="Group 83"/>
            <p:cNvGrpSpPr>
              <a:grpSpLocks/>
            </p:cNvGrpSpPr>
            <p:nvPr/>
          </p:nvGrpSpPr>
          <p:grpSpPr bwMode="auto">
            <a:xfrm>
              <a:off x="1073" y="1041"/>
              <a:ext cx="759" cy="759"/>
              <a:chOff x="927" y="2031"/>
              <a:chExt cx="759" cy="759"/>
            </a:xfrm>
          </p:grpSpPr>
          <p:sp>
            <p:nvSpPr>
              <p:cNvPr id="613460" name="Rectangle 84" descr="5%"/>
              <p:cNvSpPr>
                <a:spLocks noChangeArrowheads="1"/>
              </p:cNvSpPr>
              <p:nvPr/>
            </p:nvSpPr>
            <p:spPr bwMode="auto">
              <a:xfrm>
                <a:off x="927" y="2031"/>
                <a:ext cx="758" cy="759"/>
              </a:xfrm>
              <a:prstGeom prst="rect">
                <a:avLst/>
              </a:prstGeom>
              <a:pattFill prst="pct5">
                <a:fgClr>
                  <a:srgbClr val="FF0000"/>
                </a:fgClr>
                <a:bgClr>
                  <a:srgbClr val="FBFAE2"/>
                </a:bgClr>
              </a:pattFill>
              <a:ln w="9525" algn="ctr">
                <a:solidFill>
                  <a:srgbClr val="993366"/>
                </a:solidFill>
                <a:miter lim="800000"/>
                <a:headEnd/>
                <a:tailEnd/>
              </a:ln>
              <a:effectLst/>
            </p:spPr>
            <p:txBody>
              <a:bodyPr wrap="none" anchor="ctr"/>
              <a:lstStyle/>
              <a:p>
                <a:endParaRPr lang="zh-CN" altLang="en-US"/>
              </a:p>
            </p:txBody>
          </p:sp>
          <p:sp>
            <p:nvSpPr>
              <p:cNvPr id="613461" name="Rectangle 85" descr="5%"/>
              <p:cNvSpPr>
                <a:spLocks noChangeArrowheads="1"/>
              </p:cNvSpPr>
              <p:nvPr/>
            </p:nvSpPr>
            <p:spPr bwMode="auto">
              <a:xfrm>
                <a:off x="927" y="2031"/>
                <a:ext cx="759" cy="759"/>
              </a:xfrm>
              <a:prstGeom prst="rect">
                <a:avLst/>
              </a:prstGeom>
              <a:pattFill prst="pct5">
                <a:fgClr>
                  <a:srgbClr val="FF0000"/>
                </a:fgClr>
                <a:bgClr>
                  <a:srgbClr val="FBFAE2"/>
                </a:bgClr>
              </a:pattFill>
              <a:ln w="9525" algn="ctr">
                <a:solidFill>
                  <a:srgbClr val="993366"/>
                </a:solidFill>
                <a:miter lim="800000"/>
                <a:headEnd/>
                <a:tailEnd/>
              </a:ln>
              <a:effectLst/>
            </p:spPr>
            <p:txBody>
              <a:bodyPr wrap="none" anchor="ctr"/>
              <a:lstStyle/>
              <a:p>
                <a:endParaRPr lang="zh-CN" altLang="en-US"/>
              </a:p>
            </p:txBody>
          </p:sp>
        </p:grpSp>
        <p:sp>
          <p:nvSpPr>
            <p:cNvPr id="613462" name="Rectangle 86"/>
            <p:cNvSpPr>
              <a:spLocks noChangeArrowheads="1"/>
            </p:cNvSpPr>
            <p:nvPr/>
          </p:nvSpPr>
          <p:spPr bwMode="auto">
            <a:xfrm>
              <a:off x="1831" y="1041"/>
              <a:ext cx="760" cy="759"/>
            </a:xfrm>
            <a:prstGeom prst="rect">
              <a:avLst/>
            </a:prstGeom>
            <a:solidFill>
              <a:srgbClr val="FFFFFF"/>
            </a:solidFill>
            <a:ln w="7938">
              <a:solidFill>
                <a:srgbClr val="969696"/>
              </a:solidFill>
              <a:miter lim="800000"/>
              <a:headEnd/>
              <a:tailEnd/>
            </a:ln>
          </p:spPr>
          <p:txBody>
            <a:bodyPr/>
            <a:lstStyle/>
            <a:p>
              <a:endParaRPr lang="zh-CN" altLang="en-US"/>
            </a:p>
          </p:txBody>
        </p:sp>
        <p:sp>
          <p:nvSpPr>
            <p:cNvPr id="613463" name="Rectangle 87"/>
            <p:cNvSpPr>
              <a:spLocks noChangeArrowheads="1"/>
            </p:cNvSpPr>
            <p:nvPr/>
          </p:nvSpPr>
          <p:spPr bwMode="auto">
            <a:xfrm>
              <a:off x="1818" y="896"/>
              <a:ext cx="27" cy="904"/>
            </a:xfrm>
            <a:prstGeom prst="rect">
              <a:avLst/>
            </a:prstGeom>
            <a:solidFill>
              <a:srgbClr val="FF3300"/>
            </a:solidFill>
            <a:ln w="9525">
              <a:solidFill>
                <a:srgbClr val="969696"/>
              </a:solidFill>
              <a:miter lim="800000"/>
              <a:headEnd/>
              <a:tailEnd/>
            </a:ln>
          </p:spPr>
          <p:txBody>
            <a:bodyPr/>
            <a:lstStyle/>
            <a:p>
              <a:endParaRPr lang="zh-CN" altLang="en-US"/>
            </a:p>
          </p:txBody>
        </p:sp>
        <p:sp>
          <p:nvSpPr>
            <p:cNvPr id="613464" name="AutoShape 88"/>
            <p:cNvSpPr>
              <a:spLocks noChangeArrowheads="1"/>
            </p:cNvSpPr>
            <p:nvPr/>
          </p:nvSpPr>
          <p:spPr bwMode="auto">
            <a:xfrm rot="5400000">
              <a:off x="1474" y="2160"/>
              <a:ext cx="726" cy="272"/>
            </a:xfrm>
            <a:prstGeom prst="rightArrow">
              <a:avLst>
                <a:gd name="adj1" fmla="val 50000"/>
                <a:gd name="adj2" fmla="val 66728"/>
              </a:avLst>
            </a:prstGeom>
            <a:gradFill rotWithShape="1">
              <a:gsLst>
                <a:gs pos="0">
                  <a:srgbClr val="FFFFFF"/>
                </a:gs>
                <a:gs pos="50000">
                  <a:srgbClr val="FF0000"/>
                </a:gs>
                <a:gs pos="100000">
                  <a:srgbClr val="FFFFFF"/>
                </a:gs>
              </a:gsLst>
              <a:lin ang="5400000" scaled="1"/>
            </a:gradFill>
            <a:ln w="9525">
              <a:solidFill>
                <a:srgbClr val="CC0066"/>
              </a:solidFill>
              <a:miter lim="800000"/>
              <a:headEnd/>
              <a:tailEnd/>
            </a:ln>
            <a:effectLst/>
          </p:spPr>
          <p:txBody>
            <a:bodyPr wrap="none" anchor="ctr"/>
            <a:lstStyle/>
            <a:p>
              <a:endParaRPr lang="zh-CN" altLang="en-US"/>
            </a:p>
          </p:txBody>
        </p:sp>
        <p:grpSp>
          <p:nvGrpSpPr>
            <p:cNvPr id="613465" name="Group 89"/>
            <p:cNvGrpSpPr>
              <a:grpSpLocks/>
            </p:cNvGrpSpPr>
            <p:nvPr/>
          </p:nvGrpSpPr>
          <p:grpSpPr bwMode="auto">
            <a:xfrm>
              <a:off x="967" y="2680"/>
              <a:ext cx="1735" cy="977"/>
              <a:chOff x="2769" y="1922"/>
              <a:chExt cx="1735" cy="977"/>
            </a:xfrm>
          </p:grpSpPr>
          <p:sp>
            <p:nvSpPr>
              <p:cNvPr id="613466" name="Rectangle 90"/>
              <p:cNvSpPr>
                <a:spLocks noChangeArrowheads="1"/>
              </p:cNvSpPr>
              <p:nvPr/>
            </p:nvSpPr>
            <p:spPr bwMode="auto">
              <a:xfrm>
                <a:off x="2769" y="1922"/>
                <a:ext cx="1735" cy="976"/>
              </a:xfrm>
              <a:prstGeom prst="rect">
                <a:avLst/>
              </a:prstGeom>
              <a:blipFill dpi="0" rotWithShape="0">
                <a:blip r:embed="rId2"/>
                <a:srcRect/>
                <a:tile tx="0" ty="0" sx="100000" sy="100000" flip="none" algn="tl"/>
              </a:blipFill>
              <a:ln w="9525">
                <a:noFill/>
                <a:miter lim="800000"/>
                <a:headEnd/>
                <a:tailEnd/>
              </a:ln>
            </p:spPr>
            <p:txBody>
              <a:bodyPr/>
              <a:lstStyle/>
              <a:p>
                <a:endParaRPr lang="zh-CN" altLang="en-US"/>
              </a:p>
            </p:txBody>
          </p:sp>
          <p:sp>
            <p:nvSpPr>
              <p:cNvPr id="613467" name="Rectangle 91"/>
              <p:cNvSpPr>
                <a:spLocks noChangeArrowheads="1"/>
              </p:cNvSpPr>
              <p:nvPr/>
            </p:nvSpPr>
            <p:spPr bwMode="auto">
              <a:xfrm>
                <a:off x="2769" y="1922"/>
                <a:ext cx="1735" cy="977"/>
              </a:xfrm>
              <a:prstGeom prst="rect">
                <a:avLst/>
              </a:prstGeom>
              <a:noFill/>
              <a:ln w="7938">
                <a:solidFill>
                  <a:srgbClr val="FFFFFF"/>
                </a:solidFill>
                <a:miter lim="800000"/>
                <a:headEnd/>
                <a:tailEnd/>
              </a:ln>
            </p:spPr>
            <p:txBody>
              <a:bodyPr/>
              <a:lstStyle/>
              <a:p>
                <a:endParaRPr lang="zh-CN" altLang="en-US"/>
              </a:p>
            </p:txBody>
          </p:sp>
        </p:grpSp>
        <p:grpSp>
          <p:nvGrpSpPr>
            <p:cNvPr id="613468" name="Group 92"/>
            <p:cNvGrpSpPr>
              <a:grpSpLocks/>
            </p:cNvGrpSpPr>
            <p:nvPr/>
          </p:nvGrpSpPr>
          <p:grpSpPr bwMode="auto">
            <a:xfrm>
              <a:off x="1076" y="2789"/>
              <a:ext cx="1518" cy="759"/>
              <a:chOff x="2878" y="2031"/>
              <a:chExt cx="1518" cy="759"/>
            </a:xfrm>
          </p:grpSpPr>
          <p:sp>
            <p:nvSpPr>
              <p:cNvPr id="613469" name="Rectangle 93"/>
              <p:cNvSpPr>
                <a:spLocks noChangeArrowheads="1"/>
              </p:cNvSpPr>
              <p:nvPr/>
            </p:nvSpPr>
            <p:spPr bwMode="auto">
              <a:xfrm>
                <a:off x="2878" y="2031"/>
                <a:ext cx="1517" cy="759"/>
              </a:xfrm>
              <a:prstGeom prst="rect">
                <a:avLst/>
              </a:prstGeom>
              <a:blipFill dpi="0" rotWithShape="0">
                <a:blip r:embed="rId3"/>
                <a:srcRect/>
                <a:tile tx="0" ty="0" sx="100000" sy="100000" flip="none" algn="tl"/>
              </a:blipFill>
              <a:ln w="9525">
                <a:noFill/>
                <a:miter lim="800000"/>
                <a:headEnd/>
                <a:tailEnd/>
              </a:ln>
            </p:spPr>
            <p:txBody>
              <a:bodyPr/>
              <a:lstStyle/>
              <a:p>
                <a:endParaRPr lang="zh-CN" altLang="en-US"/>
              </a:p>
            </p:txBody>
          </p:sp>
          <p:sp>
            <p:nvSpPr>
              <p:cNvPr id="613470" name="Rectangle 94"/>
              <p:cNvSpPr>
                <a:spLocks noChangeArrowheads="1"/>
              </p:cNvSpPr>
              <p:nvPr/>
            </p:nvSpPr>
            <p:spPr bwMode="auto">
              <a:xfrm>
                <a:off x="2878" y="2031"/>
                <a:ext cx="1518" cy="759"/>
              </a:xfrm>
              <a:prstGeom prst="rect">
                <a:avLst/>
              </a:prstGeom>
              <a:noFill/>
              <a:ln w="7938">
                <a:solidFill>
                  <a:srgbClr val="FFFFFF"/>
                </a:solidFill>
                <a:miter lim="800000"/>
                <a:headEnd/>
                <a:tailEnd/>
              </a:ln>
            </p:spPr>
            <p:txBody>
              <a:bodyPr/>
              <a:lstStyle/>
              <a:p>
                <a:endParaRPr lang="zh-CN" altLang="en-US"/>
              </a:p>
            </p:txBody>
          </p:sp>
        </p:grpSp>
        <p:grpSp>
          <p:nvGrpSpPr>
            <p:cNvPr id="613471" name="Group 95"/>
            <p:cNvGrpSpPr>
              <a:grpSpLocks/>
            </p:cNvGrpSpPr>
            <p:nvPr/>
          </p:nvGrpSpPr>
          <p:grpSpPr bwMode="auto">
            <a:xfrm>
              <a:off x="975" y="2680"/>
              <a:ext cx="1735" cy="977"/>
              <a:chOff x="2769" y="1922"/>
              <a:chExt cx="1735" cy="977"/>
            </a:xfrm>
          </p:grpSpPr>
          <p:sp>
            <p:nvSpPr>
              <p:cNvPr id="613472" name="Rectangle 96" descr="50%"/>
              <p:cNvSpPr>
                <a:spLocks noChangeArrowheads="1"/>
              </p:cNvSpPr>
              <p:nvPr/>
            </p:nvSpPr>
            <p:spPr bwMode="auto">
              <a:xfrm>
                <a:off x="2769" y="1922"/>
                <a:ext cx="1735" cy="976"/>
              </a:xfrm>
              <a:prstGeom prst="rect">
                <a:avLst/>
              </a:prstGeom>
              <a:pattFill prst="pct50">
                <a:fgClr>
                  <a:srgbClr val="993366"/>
                </a:fgClr>
                <a:bgClr>
                  <a:srgbClr val="FBFAE2"/>
                </a:bgClr>
              </a:pattFill>
              <a:ln w="9525" algn="ctr">
                <a:solidFill>
                  <a:srgbClr val="993366"/>
                </a:solidFill>
                <a:miter lim="800000"/>
                <a:headEnd/>
                <a:tailEnd/>
              </a:ln>
              <a:effectLst/>
            </p:spPr>
            <p:txBody>
              <a:bodyPr wrap="none" anchor="ctr"/>
              <a:lstStyle/>
              <a:p>
                <a:endParaRPr lang="zh-CN" altLang="en-US"/>
              </a:p>
            </p:txBody>
          </p:sp>
          <p:sp>
            <p:nvSpPr>
              <p:cNvPr id="613473" name="Rectangle 97" descr="50%"/>
              <p:cNvSpPr>
                <a:spLocks noChangeArrowheads="1"/>
              </p:cNvSpPr>
              <p:nvPr/>
            </p:nvSpPr>
            <p:spPr bwMode="auto">
              <a:xfrm>
                <a:off x="2769" y="1922"/>
                <a:ext cx="1735" cy="977"/>
              </a:xfrm>
              <a:prstGeom prst="rect">
                <a:avLst/>
              </a:prstGeom>
              <a:pattFill prst="pct50">
                <a:fgClr>
                  <a:srgbClr val="993366"/>
                </a:fgClr>
                <a:bgClr>
                  <a:srgbClr val="FBFAE2"/>
                </a:bgClr>
              </a:pattFill>
              <a:ln w="9525" algn="ctr">
                <a:solidFill>
                  <a:srgbClr val="993366"/>
                </a:solidFill>
                <a:miter lim="800000"/>
                <a:headEnd/>
                <a:tailEnd/>
              </a:ln>
              <a:effectLst/>
            </p:spPr>
            <p:txBody>
              <a:bodyPr wrap="none" anchor="ctr"/>
              <a:lstStyle/>
              <a:p>
                <a:endParaRPr lang="zh-CN" altLang="en-US"/>
              </a:p>
            </p:txBody>
          </p:sp>
        </p:grpSp>
        <p:sp>
          <p:nvSpPr>
            <p:cNvPr id="613474" name="Rectangle 98" descr="5%"/>
            <p:cNvSpPr>
              <a:spLocks noChangeArrowheads="1"/>
            </p:cNvSpPr>
            <p:nvPr/>
          </p:nvSpPr>
          <p:spPr bwMode="auto">
            <a:xfrm>
              <a:off x="1066" y="2800"/>
              <a:ext cx="1543" cy="759"/>
            </a:xfrm>
            <a:prstGeom prst="rect">
              <a:avLst/>
            </a:prstGeom>
            <a:pattFill prst="pct5">
              <a:fgClr>
                <a:srgbClr val="FF0000"/>
              </a:fgClr>
              <a:bgClr>
                <a:srgbClr val="FBFAE2"/>
              </a:bgClr>
            </a:pattFill>
            <a:ln w="9525" algn="ctr">
              <a:solidFill>
                <a:srgbClr val="993366"/>
              </a:solidFill>
              <a:miter lim="800000"/>
              <a:headEnd/>
              <a:tailEnd/>
            </a:ln>
            <a:effectLst/>
          </p:spPr>
          <p:txBody>
            <a:bodyPr wrap="none" anchor="ctr"/>
            <a:lstStyle/>
            <a:p>
              <a:endParaRPr lang="zh-CN" altLang="en-US"/>
            </a:p>
          </p:txBody>
        </p:sp>
        <p:sp>
          <p:nvSpPr>
            <p:cNvPr id="613475" name="Rectangle 99"/>
            <p:cNvSpPr>
              <a:spLocks noChangeArrowheads="1"/>
            </p:cNvSpPr>
            <p:nvPr/>
          </p:nvSpPr>
          <p:spPr bwMode="auto">
            <a:xfrm>
              <a:off x="1818" y="890"/>
              <a:ext cx="27" cy="904"/>
            </a:xfrm>
            <a:prstGeom prst="rect">
              <a:avLst/>
            </a:prstGeom>
            <a:solidFill>
              <a:srgbClr val="FF3300"/>
            </a:solidFill>
            <a:ln w="9525">
              <a:solidFill>
                <a:srgbClr val="000066"/>
              </a:solidFill>
              <a:miter lim="800000"/>
              <a:headEnd/>
              <a:tailEnd/>
            </a:ln>
          </p:spPr>
          <p:txBody>
            <a:bodyPr/>
            <a:lstStyle/>
            <a:p>
              <a:endParaRPr lang="zh-CN" altLang="en-US"/>
            </a:p>
          </p:txBody>
        </p:sp>
        <p:sp>
          <p:nvSpPr>
            <p:cNvPr id="613476" name="Rectangle 100"/>
            <p:cNvSpPr>
              <a:spLocks noChangeArrowheads="1"/>
            </p:cNvSpPr>
            <p:nvPr/>
          </p:nvSpPr>
          <p:spPr bwMode="auto">
            <a:xfrm>
              <a:off x="1795" y="883"/>
              <a:ext cx="73" cy="27"/>
            </a:xfrm>
            <a:prstGeom prst="rect">
              <a:avLst/>
            </a:prstGeom>
            <a:solidFill>
              <a:srgbClr val="FF3300"/>
            </a:solidFill>
            <a:ln w="9525">
              <a:solidFill>
                <a:srgbClr val="000066"/>
              </a:solidFill>
              <a:miter lim="800000"/>
              <a:headEnd/>
              <a:tailEnd/>
            </a:ln>
          </p:spPr>
          <p:txBody>
            <a:bodyPr/>
            <a:lstStyle/>
            <a:p>
              <a:endParaRPr lang="zh-CN" altLang="en-US"/>
            </a:p>
          </p:txBody>
        </p:sp>
      </p:grpSp>
      <p:grpSp>
        <p:nvGrpSpPr>
          <p:cNvPr id="613477" name="Group 101"/>
          <p:cNvGrpSpPr>
            <a:grpSpLocks/>
          </p:cNvGrpSpPr>
          <p:nvPr/>
        </p:nvGrpSpPr>
        <p:grpSpPr bwMode="auto">
          <a:xfrm>
            <a:off x="5305425" y="2228850"/>
            <a:ext cx="2771775" cy="4321175"/>
            <a:chOff x="3413" y="890"/>
            <a:chExt cx="1746" cy="2722"/>
          </a:xfrm>
        </p:grpSpPr>
        <p:grpSp>
          <p:nvGrpSpPr>
            <p:cNvPr id="613478" name="Group 102"/>
            <p:cNvGrpSpPr>
              <a:grpSpLocks/>
            </p:cNvGrpSpPr>
            <p:nvPr/>
          </p:nvGrpSpPr>
          <p:grpSpPr bwMode="auto">
            <a:xfrm>
              <a:off x="3424" y="890"/>
              <a:ext cx="1735" cy="977"/>
              <a:chOff x="818" y="1922"/>
              <a:chExt cx="1735" cy="977"/>
            </a:xfrm>
          </p:grpSpPr>
          <p:sp>
            <p:nvSpPr>
              <p:cNvPr id="613479" name="Rectangle 103"/>
              <p:cNvSpPr>
                <a:spLocks noChangeArrowheads="1"/>
              </p:cNvSpPr>
              <p:nvPr/>
            </p:nvSpPr>
            <p:spPr bwMode="auto">
              <a:xfrm>
                <a:off x="818" y="1922"/>
                <a:ext cx="1735" cy="976"/>
              </a:xfrm>
              <a:prstGeom prst="rect">
                <a:avLst/>
              </a:prstGeom>
              <a:blipFill dpi="0" rotWithShape="0">
                <a:blip r:embed="rId2"/>
                <a:srcRect/>
                <a:tile tx="0" ty="0" sx="100000" sy="100000" flip="none" algn="tl"/>
              </a:blipFill>
              <a:ln w="9525">
                <a:solidFill>
                  <a:srgbClr val="969696"/>
                </a:solidFill>
                <a:miter lim="800000"/>
                <a:headEnd/>
                <a:tailEnd/>
              </a:ln>
            </p:spPr>
            <p:txBody>
              <a:bodyPr/>
              <a:lstStyle/>
              <a:p>
                <a:endParaRPr lang="zh-CN" altLang="en-US"/>
              </a:p>
            </p:txBody>
          </p:sp>
          <p:sp>
            <p:nvSpPr>
              <p:cNvPr id="613480" name="Rectangle 104"/>
              <p:cNvSpPr>
                <a:spLocks noChangeArrowheads="1"/>
              </p:cNvSpPr>
              <p:nvPr/>
            </p:nvSpPr>
            <p:spPr bwMode="auto">
              <a:xfrm>
                <a:off x="818" y="1922"/>
                <a:ext cx="1735" cy="977"/>
              </a:xfrm>
              <a:prstGeom prst="rect">
                <a:avLst/>
              </a:prstGeom>
              <a:noFill/>
              <a:ln w="7938">
                <a:solidFill>
                  <a:srgbClr val="969696"/>
                </a:solidFill>
                <a:miter lim="800000"/>
                <a:headEnd/>
                <a:tailEnd/>
              </a:ln>
            </p:spPr>
            <p:txBody>
              <a:bodyPr/>
              <a:lstStyle/>
              <a:p>
                <a:endParaRPr lang="zh-CN" altLang="en-US"/>
              </a:p>
            </p:txBody>
          </p:sp>
        </p:grpSp>
        <p:grpSp>
          <p:nvGrpSpPr>
            <p:cNvPr id="613481" name="Group 105"/>
            <p:cNvGrpSpPr>
              <a:grpSpLocks/>
            </p:cNvGrpSpPr>
            <p:nvPr/>
          </p:nvGrpSpPr>
          <p:grpSpPr bwMode="auto">
            <a:xfrm>
              <a:off x="3533" y="999"/>
              <a:ext cx="759" cy="759"/>
              <a:chOff x="927" y="2031"/>
              <a:chExt cx="759" cy="759"/>
            </a:xfrm>
          </p:grpSpPr>
          <p:sp>
            <p:nvSpPr>
              <p:cNvPr id="613482" name="Rectangle 106"/>
              <p:cNvSpPr>
                <a:spLocks noChangeArrowheads="1"/>
              </p:cNvSpPr>
              <p:nvPr/>
            </p:nvSpPr>
            <p:spPr bwMode="auto">
              <a:xfrm>
                <a:off x="927" y="2031"/>
                <a:ext cx="758" cy="759"/>
              </a:xfrm>
              <a:prstGeom prst="rect">
                <a:avLst/>
              </a:prstGeom>
              <a:blipFill dpi="0" rotWithShape="0">
                <a:blip r:embed="rId3"/>
                <a:srcRect/>
                <a:tile tx="0" ty="0" sx="100000" sy="100000" flip="none" algn="tl"/>
              </a:blipFill>
              <a:ln w="9525">
                <a:solidFill>
                  <a:srgbClr val="969696"/>
                </a:solidFill>
                <a:miter lim="800000"/>
                <a:headEnd/>
                <a:tailEnd/>
              </a:ln>
            </p:spPr>
            <p:txBody>
              <a:bodyPr/>
              <a:lstStyle/>
              <a:p>
                <a:endParaRPr lang="zh-CN" altLang="en-US"/>
              </a:p>
            </p:txBody>
          </p:sp>
          <p:sp>
            <p:nvSpPr>
              <p:cNvPr id="613483" name="Rectangle 107"/>
              <p:cNvSpPr>
                <a:spLocks noChangeArrowheads="1"/>
              </p:cNvSpPr>
              <p:nvPr/>
            </p:nvSpPr>
            <p:spPr bwMode="auto">
              <a:xfrm>
                <a:off x="927" y="2031"/>
                <a:ext cx="759" cy="759"/>
              </a:xfrm>
              <a:prstGeom prst="rect">
                <a:avLst/>
              </a:prstGeom>
              <a:noFill/>
              <a:ln w="7938">
                <a:solidFill>
                  <a:srgbClr val="969696"/>
                </a:solidFill>
                <a:miter lim="800000"/>
                <a:headEnd/>
                <a:tailEnd/>
              </a:ln>
            </p:spPr>
            <p:txBody>
              <a:bodyPr/>
              <a:lstStyle/>
              <a:p>
                <a:endParaRPr lang="zh-CN" altLang="en-US"/>
              </a:p>
            </p:txBody>
          </p:sp>
        </p:grpSp>
        <p:sp>
          <p:nvSpPr>
            <p:cNvPr id="613484" name="Rectangle 108"/>
            <p:cNvSpPr>
              <a:spLocks noChangeArrowheads="1"/>
            </p:cNvSpPr>
            <p:nvPr/>
          </p:nvSpPr>
          <p:spPr bwMode="auto">
            <a:xfrm>
              <a:off x="4291" y="999"/>
              <a:ext cx="760" cy="759"/>
            </a:xfrm>
            <a:prstGeom prst="rect">
              <a:avLst/>
            </a:prstGeom>
            <a:solidFill>
              <a:srgbClr val="FFFFFF"/>
            </a:solidFill>
            <a:ln w="7938">
              <a:solidFill>
                <a:srgbClr val="969696"/>
              </a:solidFill>
              <a:miter lim="800000"/>
              <a:headEnd/>
              <a:tailEnd/>
            </a:ln>
          </p:spPr>
          <p:txBody>
            <a:bodyPr/>
            <a:lstStyle/>
            <a:p>
              <a:endParaRPr lang="zh-CN" altLang="en-US"/>
            </a:p>
          </p:txBody>
        </p:sp>
        <p:grpSp>
          <p:nvGrpSpPr>
            <p:cNvPr id="613485" name="Group 109"/>
            <p:cNvGrpSpPr>
              <a:grpSpLocks/>
            </p:cNvGrpSpPr>
            <p:nvPr/>
          </p:nvGrpSpPr>
          <p:grpSpPr bwMode="auto">
            <a:xfrm>
              <a:off x="3424" y="890"/>
              <a:ext cx="1735" cy="977"/>
              <a:chOff x="818" y="1922"/>
              <a:chExt cx="1735" cy="977"/>
            </a:xfrm>
          </p:grpSpPr>
          <p:sp>
            <p:nvSpPr>
              <p:cNvPr id="613486" name="Rectangle 110" descr="50%"/>
              <p:cNvSpPr>
                <a:spLocks noChangeArrowheads="1"/>
              </p:cNvSpPr>
              <p:nvPr/>
            </p:nvSpPr>
            <p:spPr bwMode="auto">
              <a:xfrm>
                <a:off x="818" y="1922"/>
                <a:ext cx="1735" cy="976"/>
              </a:xfrm>
              <a:prstGeom prst="rect">
                <a:avLst/>
              </a:prstGeom>
              <a:pattFill prst="pct50">
                <a:fgClr>
                  <a:srgbClr val="993366"/>
                </a:fgClr>
                <a:bgClr>
                  <a:srgbClr val="FBFAE2"/>
                </a:bgClr>
              </a:pattFill>
              <a:ln w="9525" algn="ctr">
                <a:solidFill>
                  <a:srgbClr val="993366"/>
                </a:solidFill>
                <a:miter lim="800000"/>
                <a:headEnd/>
                <a:tailEnd/>
              </a:ln>
              <a:effectLst/>
            </p:spPr>
            <p:txBody>
              <a:bodyPr wrap="none" anchor="ctr"/>
              <a:lstStyle/>
              <a:p>
                <a:endParaRPr lang="zh-CN" altLang="en-US"/>
              </a:p>
            </p:txBody>
          </p:sp>
          <p:sp>
            <p:nvSpPr>
              <p:cNvPr id="613487" name="Rectangle 111" descr="50%"/>
              <p:cNvSpPr>
                <a:spLocks noChangeArrowheads="1"/>
              </p:cNvSpPr>
              <p:nvPr/>
            </p:nvSpPr>
            <p:spPr bwMode="auto">
              <a:xfrm>
                <a:off x="818" y="1922"/>
                <a:ext cx="1735" cy="977"/>
              </a:xfrm>
              <a:prstGeom prst="rect">
                <a:avLst/>
              </a:prstGeom>
              <a:pattFill prst="pct50">
                <a:fgClr>
                  <a:srgbClr val="993366"/>
                </a:fgClr>
                <a:bgClr>
                  <a:srgbClr val="FBFAE2"/>
                </a:bgClr>
              </a:pattFill>
              <a:ln w="9525" algn="ctr">
                <a:solidFill>
                  <a:srgbClr val="993366"/>
                </a:solidFill>
                <a:miter lim="800000"/>
                <a:headEnd/>
                <a:tailEnd/>
              </a:ln>
              <a:effectLst/>
            </p:spPr>
            <p:txBody>
              <a:bodyPr wrap="none" anchor="ctr"/>
              <a:lstStyle/>
              <a:p>
                <a:endParaRPr lang="zh-CN" altLang="en-US"/>
              </a:p>
            </p:txBody>
          </p:sp>
        </p:grpSp>
        <p:grpSp>
          <p:nvGrpSpPr>
            <p:cNvPr id="613488" name="Group 112"/>
            <p:cNvGrpSpPr>
              <a:grpSpLocks/>
            </p:cNvGrpSpPr>
            <p:nvPr/>
          </p:nvGrpSpPr>
          <p:grpSpPr bwMode="auto">
            <a:xfrm>
              <a:off x="3533" y="999"/>
              <a:ext cx="759" cy="759"/>
              <a:chOff x="927" y="2031"/>
              <a:chExt cx="759" cy="759"/>
            </a:xfrm>
          </p:grpSpPr>
          <p:sp>
            <p:nvSpPr>
              <p:cNvPr id="613489" name="Rectangle 113" descr="5%"/>
              <p:cNvSpPr>
                <a:spLocks noChangeArrowheads="1"/>
              </p:cNvSpPr>
              <p:nvPr/>
            </p:nvSpPr>
            <p:spPr bwMode="auto">
              <a:xfrm>
                <a:off x="927" y="2031"/>
                <a:ext cx="758" cy="759"/>
              </a:xfrm>
              <a:prstGeom prst="rect">
                <a:avLst/>
              </a:prstGeom>
              <a:pattFill prst="pct5">
                <a:fgClr>
                  <a:srgbClr val="FF0000"/>
                </a:fgClr>
                <a:bgClr>
                  <a:srgbClr val="FBFAE2"/>
                </a:bgClr>
              </a:pattFill>
              <a:ln w="9525" algn="ctr">
                <a:solidFill>
                  <a:srgbClr val="993366"/>
                </a:solidFill>
                <a:miter lim="800000"/>
                <a:headEnd/>
                <a:tailEnd/>
              </a:ln>
              <a:effectLst/>
            </p:spPr>
            <p:txBody>
              <a:bodyPr wrap="none" anchor="ctr"/>
              <a:lstStyle/>
              <a:p>
                <a:endParaRPr lang="zh-CN" altLang="en-US"/>
              </a:p>
            </p:txBody>
          </p:sp>
          <p:sp>
            <p:nvSpPr>
              <p:cNvPr id="613490" name="Rectangle 114" descr="5%"/>
              <p:cNvSpPr>
                <a:spLocks noChangeArrowheads="1"/>
              </p:cNvSpPr>
              <p:nvPr/>
            </p:nvSpPr>
            <p:spPr bwMode="auto">
              <a:xfrm>
                <a:off x="927" y="2031"/>
                <a:ext cx="759" cy="759"/>
              </a:xfrm>
              <a:prstGeom prst="rect">
                <a:avLst/>
              </a:prstGeom>
              <a:pattFill prst="pct5">
                <a:fgClr>
                  <a:srgbClr val="FF0000"/>
                </a:fgClr>
                <a:bgClr>
                  <a:srgbClr val="FBFAE2"/>
                </a:bgClr>
              </a:pattFill>
              <a:ln w="9525" algn="ctr">
                <a:solidFill>
                  <a:srgbClr val="993366"/>
                </a:solidFill>
                <a:miter lim="800000"/>
                <a:headEnd/>
                <a:tailEnd/>
              </a:ln>
              <a:effectLst/>
            </p:spPr>
            <p:txBody>
              <a:bodyPr wrap="none" anchor="ctr"/>
              <a:lstStyle/>
              <a:p>
                <a:endParaRPr lang="zh-CN" altLang="en-US"/>
              </a:p>
            </p:txBody>
          </p:sp>
        </p:grpSp>
        <p:sp>
          <p:nvSpPr>
            <p:cNvPr id="613491" name="Rectangle 115"/>
            <p:cNvSpPr>
              <a:spLocks noChangeArrowheads="1"/>
            </p:cNvSpPr>
            <p:nvPr/>
          </p:nvSpPr>
          <p:spPr bwMode="auto">
            <a:xfrm>
              <a:off x="4291" y="999"/>
              <a:ext cx="760" cy="759"/>
            </a:xfrm>
            <a:prstGeom prst="rect">
              <a:avLst/>
            </a:prstGeom>
            <a:solidFill>
              <a:srgbClr val="FFFFFF"/>
            </a:solidFill>
            <a:ln w="7938">
              <a:solidFill>
                <a:srgbClr val="CC0066"/>
              </a:solidFill>
              <a:miter lim="800000"/>
              <a:headEnd/>
              <a:tailEnd/>
            </a:ln>
          </p:spPr>
          <p:txBody>
            <a:bodyPr/>
            <a:lstStyle/>
            <a:p>
              <a:endParaRPr lang="zh-CN" altLang="en-US"/>
            </a:p>
          </p:txBody>
        </p:sp>
        <p:sp>
          <p:nvSpPr>
            <p:cNvPr id="613492" name="AutoShape 116"/>
            <p:cNvSpPr>
              <a:spLocks noChangeArrowheads="1"/>
            </p:cNvSpPr>
            <p:nvPr/>
          </p:nvSpPr>
          <p:spPr bwMode="auto">
            <a:xfrm rot="16200000" flipV="1">
              <a:off x="3923" y="2115"/>
              <a:ext cx="726" cy="272"/>
            </a:xfrm>
            <a:prstGeom prst="rightArrow">
              <a:avLst>
                <a:gd name="adj1" fmla="val 50000"/>
                <a:gd name="adj2" fmla="val 66728"/>
              </a:avLst>
            </a:prstGeom>
            <a:gradFill rotWithShape="1">
              <a:gsLst>
                <a:gs pos="0">
                  <a:srgbClr val="FFFFFF"/>
                </a:gs>
                <a:gs pos="50000">
                  <a:srgbClr val="FF0000"/>
                </a:gs>
                <a:gs pos="100000">
                  <a:srgbClr val="FFFFFF"/>
                </a:gs>
              </a:gsLst>
              <a:lin ang="5400000" scaled="1"/>
            </a:gradFill>
            <a:ln w="9525">
              <a:solidFill>
                <a:srgbClr val="CC0066"/>
              </a:solidFill>
              <a:miter lim="800000"/>
              <a:headEnd/>
              <a:tailEnd/>
            </a:ln>
            <a:effectLst/>
          </p:spPr>
          <p:txBody>
            <a:bodyPr wrap="none" anchor="ctr"/>
            <a:lstStyle/>
            <a:p>
              <a:endParaRPr lang="zh-CN" altLang="en-US"/>
            </a:p>
          </p:txBody>
        </p:sp>
        <p:grpSp>
          <p:nvGrpSpPr>
            <p:cNvPr id="613493" name="Group 117"/>
            <p:cNvGrpSpPr>
              <a:grpSpLocks/>
            </p:cNvGrpSpPr>
            <p:nvPr/>
          </p:nvGrpSpPr>
          <p:grpSpPr bwMode="auto">
            <a:xfrm>
              <a:off x="3416" y="2635"/>
              <a:ext cx="1735" cy="977"/>
              <a:chOff x="2769" y="1922"/>
              <a:chExt cx="1735" cy="977"/>
            </a:xfrm>
          </p:grpSpPr>
          <p:sp>
            <p:nvSpPr>
              <p:cNvPr id="613494" name="Rectangle 118"/>
              <p:cNvSpPr>
                <a:spLocks noChangeArrowheads="1"/>
              </p:cNvSpPr>
              <p:nvPr/>
            </p:nvSpPr>
            <p:spPr bwMode="auto">
              <a:xfrm>
                <a:off x="2769" y="1922"/>
                <a:ext cx="1735" cy="976"/>
              </a:xfrm>
              <a:prstGeom prst="rect">
                <a:avLst/>
              </a:prstGeom>
              <a:blipFill dpi="0" rotWithShape="0">
                <a:blip r:embed="rId2"/>
                <a:srcRect/>
                <a:tile tx="0" ty="0" sx="100000" sy="100000" flip="none" algn="tl"/>
              </a:blipFill>
              <a:ln w="9525">
                <a:noFill/>
                <a:miter lim="800000"/>
                <a:headEnd/>
                <a:tailEnd/>
              </a:ln>
            </p:spPr>
            <p:txBody>
              <a:bodyPr/>
              <a:lstStyle/>
              <a:p>
                <a:endParaRPr lang="zh-CN" altLang="en-US"/>
              </a:p>
            </p:txBody>
          </p:sp>
          <p:sp>
            <p:nvSpPr>
              <p:cNvPr id="613495" name="Rectangle 119"/>
              <p:cNvSpPr>
                <a:spLocks noChangeArrowheads="1"/>
              </p:cNvSpPr>
              <p:nvPr/>
            </p:nvSpPr>
            <p:spPr bwMode="auto">
              <a:xfrm>
                <a:off x="2769" y="1922"/>
                <a:ext cx="1735" cy="977"/>
              </a:xfrm>
              <a:prstGeom prst="rect">
                <a:avLst/>
              </a:prstGeom>
              <a:noFill/>
              <a:ln w="7938">
                <a:solidFill>
                  <a:srgbClr val="FFFFFF"/>
                </a:solidFill>
                <a:miter lim="800000"/>
                <a:headEnd/>
                <a:tailEnd/>
              </a:ln>
            </p:spPr>
            <p:txBody>
              <a:bodyPr/>
              <a:lstStyle/>
              <a:p>
                <a:endParaRPr lang="zh-CN" altLang="en-US"/>
              </a:p>
            </p:txBody>
          </p:sp>
        </p:grpSp>
        <p:grpSp>
          <p:nvGrpSpPr>
            <p:cNvPr id="613496" name="Group 120"/>
            <p:cNvGrpSpPr>
              <a:grpSpLocks/>
            </p:cNvGrpSpPr>
            <p:nvPr/>
          </p:nvGrpSpPr>
          <p:grpSpPr bwMode="auto">
            <a:xfrm>
              <a:off x="3525" y="2744"/>
              <a:ext cx="1518" cy="759"/>
              <a:chOff x="2878" y="2031"/>
              <a:chExt cx="1518" cy="759"/>
            </a:xfrm>
          </p:grpSpPr>
          <p:sp>
            <p:nvSpPr>
              <p:cNvPr id="613497" name="Rectangle 121"/>
              <p:cNvSpPr>
                <a:spLocks noChangeArrowheads="1"/>
              </p:cNvSpPr>
              <p:nvPr/>
            </p:nvSpPr>
            <p:spPr bwMode="auto">
              <a:xfrm>
                <a:off x="2878" y="2031"/>
                <a:ext cx="1517" cy="759"/>
              </a:xfrm>
              <a:prstGeom prst="rect">
                <a:avLst/>
              </a:prstGeom>
              <a:blipFill dpi="0" rotWithShape="0">
                <a:blip r:embed="rId3"/>
                <a:srcRect/>
                <a:tile tx="0" ty="0" sx="100000" sy="100000" flip="none" algn="tl"/>
              </a:blipFill>
              <a:ln w="9525">
                <a:noFill/>
                <a:miter lim="800000"/>
                <a:headEnd/>
                <a:tailEnd/>
              </a:ln>
            </p:spPr>
            <p:txBody>
              <a:bodyPr/>
              <a:lstStyle/>
              <a:p>
                <a:endParaRPr lang="zh-CN" altLang="en-US"/>
              </a:p>
            </p:txBody>
          </p:sp>
          <p:sp>
            <p:nvSpPr>
              <p:cNvPr id="613498" name="Rectangle 122"/>
              <p:cNvSpPr>
                <a:spLocks noChangeArrowheads="1"/>
              </p:cNvSpPr>
              <p:nvPr/>
            </p:nvSpPr>
            <p:spPr bwMode="auto">
              <a:xfrm>
                <a:off x="2878" y="2031"/>
                <a:ext cx="1518" cy="759"/>
              </a:xfrm>
              <a:prstGeom prst="rect">
                <a:avLst/>
              </a:prstGeom>
              <a:noFill/>
              <a:ln w="7938">
                <a:solidFill>
                  <a:srgbClr val="FFFFFF"/>
                </a:solidFill>
                <a:miter lim="800000"/>
                <a:headEnd/>
                <a:tailEnd/>
              </a:ln>
            </p:spPr>
            <p:txBody>
              <a:bodyPr/>
              <a:lstStyle/>
              <a:p>
                <a:endParaRPr lang="zh-CN" altLang="en-US"/>
              </a:p>
            </p:txBody>
          </p:sp>
        </p:grpSp>
        <p:grpSp>
          <p:nvGrpSpPr>
            <p:cNvPr id="613499" name="Group 123"/>
            <p:cNvGrpSpPr>
              <a:grpSpLocks/>
            </p:cNvGrpSpPr>
            <p:nvPr/>
          </p:nvGrpSpPr>
          <p:grpSpPr bwMode="auto">
            <a:xfrm>
              <a:off x="3413" y="2635"/>
              <a:ext cx="1735" cy="977"/>
              <a:chOff x="2769" y="1922"/>
              <a:chExt cx="1735" cy="977"/>
            </a:xfrm>
          </p:grpSpPr>
          <p:sp>
            <p:nvSpPr>
              <p:cNvPr id="613500" name="Rectangle 124" descr="50%"/>
              <p:cNvSpPr>
                <a:spLocks noChangeArrowheads="1"/>
              </p:cNvSpPr>
              <p:nvPr/>
            </p:nvSpPr>
            <p:spPr bwMode="auto">
              <a:xfrm>
                <a:off x="2769" y="1922"/>
                <a:ext cx="1735" cy="976"/>
              </a:xfrm>
              <a:prstGeom prst="rect">
                <a:avLst/>
              </a:prstGeom>
              <a:pattFill prst="pct50">
                <a:fgClr>
                  <a:srgbClr val="993366"/>
                </a:fgClr>
                <a:bgClr>
                  <a:srgbClr val="FBFAE2"/>
                </a:bgClr>
              </a:pattFill>
              <a:ln w="9525" algn="ctr">
                <a:solidFill>
                  <a:srgbClr val="993366"/>
                </a:solidFill>
                <a:miter lim="800000"/>
                <a:headEnd/>
                <a:tailEnd/>
              </a:ln>
              <a:effectLst/>
            </p:spPr>
            <p:txBody>
              <a:bodyPr wrap="none" anchor="ctr"/>
              <a:lstStyle/>
              <a:p>
                <a:endParaRPr lang="zh-CN" altLang="en-US"/>
              </a:p>
            </p:txBody>
          </p:sp>
          <p:sp>
            <p:nvSpPr>
              <p:cNvPr id="613501" name="Rectangle 125" descr="50%"/>
              <p:cNvSpPr>
                <a:spLocks noChangeArrowheads="1"/>
              </p:cNvSpPr>
              <p:nvPr/>
            </p:nvSpPr>
            <p:spPr bwMode="auto">
              <a:xfrm>
                <a:off x="2769" y="1922"/>
                <a:ext cx="1735" cy="977"/>
              </a:xfrm>
              <a:prstGeom prst="rect">
                <a:avLst/>
              </a:prstGeom>
              <a:pattFill prst="pct50">
                <a:fgClr>
                  <a:srgbClr val="993366"/>
                </a:fgClr>
                <a:bgClr>
                  <a:srgbClr val="FBFAE2"/>
                </a:bgClr>
              </a:pattFill>
              <a:ln w="9525" algn="ctr">
                <a:solidFill>
                  <a:srgbClr val="993366"/>
                </a:solidFill>
                <a:miter lim="800000"/>
                <a:headEnd/>
                <a:tailEnd/>
              </a:ln>
              <a:effectLst/>
            </p:spPr>
            <p:txBody>
              <a:bodyPr wrap="none" anchor="ctr"/>
              <a:lstStyle/>
              <a:p>
                <a:endParaRPr lang="zh-CN" altLang="en-US"/>
              </a:p>
            </p:txBody>
          </p:sp>
        </p:grpSp>
        <p:sp>
          <p:nvSpPr>
            <p:cNvPr id="613502" name="Rectangle 126" descr="5%"/>
            <p:cNvSpPr>
              <a:spLocks noChangeArrowheads="1"/>
            </p:cNvSpPr>
            <p:nvPr/>
          </p:nvSpPr>
          <p:spPr bwMode="auto">
            <a:xfrm>
              <a:off x="3515" y="2755"/>
              <a:ext cx="1543" cy="759"/>
            </a:xfrm>
            <a:prstGeom prst="rect">
              <a:avLst/>
            </a:prstGeom>
            <a:pattFill prst="pct5">
              <a:fgClr>
                <a:srgbClr val="FF0000"/>
              </a:fgClr>
              <a:bgClr>
                <a:srgbClr val="FBFAE2"/>
              </a:bgClr>
            </a:pattFill>
            <a:ln w="9525" algn="ctr">
              <a:solidFill>
                <a:srgbClr val="993366"/>
              </a:solidFill>
              <a:miter lim="800000"/>
              <a:headEnd/>
              <a:tailEnd/>
            </a:ln>
            <a:effectLst/>
          </p:spPr>
          <p:txBody>
            <a:bodyPr wrap="none" anchor="ctr"/>
            <a:lstStyle/>
            <a:p>
              <a:endParaRPr lang="zh-CN" altLang="en-US"/>
            </a:p>
          </p:txBody>
        </p:sp>
      </p:grpSp>
      <p:grpSp>
        <p:nvGrpSpPr>
          <p:cNvPr id="613503" name="Group 127"/>
          <p:cNvGrpSpPr>
            <a:grpSpLocks/>
          </p:cNvGrpSpPr>
          <p:nvPr/>
        </p:nvGrpSpPr>
        <p:grpSpPr bwMode="auto">
          <a:xfrm>
            <a:off x="5538788" y="2660650"/>
            <a:ext cx="2305050" cy="3384550"/>
            <a:chOff x="3198" y="1162"/>
            <a:chExt cx="1452" cy="2132"/>
          </a:xfrm>
        </p:grpSpPr>
        <p:sp>
          <p:nvSpPr>
            <p:cNvPr id="613504" name="Line 128"/>
            <p:cNvSpPr>
              <a:spLocks noChangeShapeType="1"/>
            </p:cNvSpPr>
            <p:nvPr/>
          </p:nvSpPr>
          <p:spPr bwMode="auto">
            <a:xfrm flipH="1">
              <a:off x="3198" y="1162"/>
              <a:ext cx="1452" cy="2087"/>
            </a:xfrm>
            <a:prstGeom prst="line">
              <a:avLst/>
            </a:prstGeom>
            <a:noFill/>
            <a:ln w="57150">
              <a:solidFill>
                <a:srgbClr val="FF0000"/>
              </a:solidFill>
              <a:round/>
              <a:headEnd/>
              <a:tailEnd/>
            </a:ln>
            <a:effectLst/>
          </p:spPr>
          <p:txBody>
            <a:bodyPr/>
            <a:lstStyle/>
            <a:p>
              <a:endParaRPr lang="zh-CN" altLang="en-US"/>
            </a:p>
          </p:txBody>
        </p:sp>
        <p:sp>
          <p:nvSpPr>
            <p:cNvPr id="613505" name="Line 129"/>
            <p:cNvSpPr>
              <a:spLocks noChangeShapeType="1"/>
            </p:cNvSpPr>
            <p:nvPr/>
          </p:nvSpPr>
          <p:spPr bwMode="auto">
            <a:xfrm>
              <a:off x="3334" y="1207"/>
              <a:ext cx="1316" cy="2087"/>
            </a:xfrm>
            <a:prstGeom prst="line">
              <a:avLst/>
            </a:prstGeom>
            <a:noFill/>
            <a:ln w="57150">
              <a:solidFill>
                <a:srgbClr val="FF0000"/>
              </a:solidFill>
              <a:round/>
              <a:headEnd/>
              <a:tailEnd/>
            </a:ln>
            <a:effectLst/>
          </p:spPr>
          <p:txBody>
            <a:bodyPr/>
            <a:lstStyle/>
            <a:p>
              <a:endParaRPr lang="zh-CN" altLang="en-US"/>
            </a:p>
          </p:txBody>
        </p:sp>
      </p:grpSp>
      <p:grpSp>
        <p:nvGrpSpPr>
          <p:cNvPr id="613506" name="Group 130"/>
          <p:cNvGrpSpPr>
            <a:grpSpLocks/>
          </p:cNvGrpSpPr>
          <p:nvPr/>
        </p:nvGrpSpPr>
        <p:grpSpPr bwMode="auto">
          <a:xfrm>
            <a:off x="1435100" y="3297238"/>
            <a:ext cx="2592388" cy="1600200"/>
            <a:chOff x="1111" y="2205"/>
            <a:chExt cx="1633" cy="1008"/>
          </a:xfrm>
        </p:grpSpPr>
        <p:sp>
          <p:nvSpPr>
            <p:cNvPr id="613507" name="Line 131"/>
            <p:cNvSpPr>
              <a:spLocks noChangeShapeType="1"/>
            </p:cNvSpPr>
            <p:nvPr/>
          </p:nvSpPr>
          <p:spPr bwMode="auto">
            <a:xfrm>
              <a:off x="1111" y="2659"/>
              <a:ext cx="771" cy="544"/>
            </a:xfrm>
            <a:prstGeom prst="line">
              <a:avLst/>
            </a:prstGeom>
            <a:noFill/>
            <a:ln w="38100">
              <a:solidFill>
                <a:srgbClr val="0000FF"/>
              </a:solidFill>
              <a:round/>
              <a:headEnd/>
              <a:tailEnd type="none" w="sm" len="lg"/>
            </a:ln>
            <a:effectLst/>
          </p:spPr>
          <p:txBody>
            <a:bodyPr lIns="90000" tIns="46800" rIns="90000" bIns="46800">
              <a:spAutoFit/>
            </a:bodyPr>
            <a:lstStyle/>
            <a:p>
              <a:endParaRPr lang="zh-CN" altLang="en-US"/>
            </a:p>
          </p:txBody>
        </p:sp>
        <p:sp>
          <p:nvSpPr>
            <p:cNvPr id="613508" name="Line 132"/>
            <p:cNvSpPr>
              <a:spLocks noChangeShapeType="1"/>
            </p:cNvSpPr>
            <p:nvPr/>
          </p:nvSpPr>
          <p:spPr bwMode="auto">
            <a:xfrm flipV="1">
              <a:off x="1882" y="2205"/>
              <a:ext cx="862" cy="1008"/>
            </a:xfrm>
            <a:prstGeom prst="line">
              <a:avLst/>
            </a:prstGeom>
            <a:noFill/>
            <a:ln w="38100">
              <a:solidFill>
                <a:srgbClr val="0000FF"/>
              </a:solidFill>
              <a:round/>
              <a:headEnd/>
              <a:tailEnd type="none" w="sm" len="lg"/>
            </a:ln>
            <a:effectLst/>
          </p:spPr>
          <p:txBody>
            <a:bodyPr lIns="90000" tIns="46800" rIns="90000" bIns="46800">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13445"/>
                                        </p:tgtEl>
                                        <p:attrNameLst>
                                          <p:attrName>style.visibility</p:attrName>
                                        </p:attrNameLst>
                                      </p:cBhvr>
                                      <p:to>
                                        <p:strVal val="visible"/>
                                      </p:to>
                                    </p:set>
                                    <p:animEffect transition="in" filter="checkerboard(across)">
                                      <p:cBhvr>
                                        <p:cTn id="7" dur="500"/>
                                        <p:tgtEl>
                                          <p:spTgt spid="61344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nodeType="clickEffect">
                                  <p:stCondLst>
                                    <p:cond delay="0"/>
                                  </p:stCondLst>
                                  <p:childTnLst>
                                    <p:set>
                                      <p:cBhvr>
                                        <p:cTn id="11" dur="1" fill="hold">
                                          <p:stCondLst>
                                            <p:cond delay="0"/>
                                          </p:stCondLst>
                                        </p:cTn>
                                        <p:tgtEl>
                                          <p:spTgt spid="613506"/>
                                        </p:tgtEl>
                                        <p:attrNameLst>
                                          <p:attrName>style.visibility</p:attrName>
                                        </p:attrNameLst>
                                      </p:cBhvr>
                                      <p:to>
                                        <p:strVal val="visible"/>
                                      </p:to>
                                    </p:set>
                                    <p:animEffect transition="in" filter="diamond(out)">
                                      <p:cBhvr>
                                        <p:cTn id="12" dur="500"/>
                                        <p:tgtEl>
                                          <p:spTgt spid="61350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13477"/>
                                        </p:tgtEl>
                                        <p:attrNameLst>
                                          <p:attrName>style.visibility</p:attrName>
                                        </p:attrNameLst>
                                      </p:cBhvr>
                                      <p:to>
                                        <p:strVal val="visible"/>
                                      </p:to>
                                    </p:set>
                                    <p:animEffect transition="in" filter="slide(fromBottom)">
                                      <p:cBhvr>
                                        <p:cTn id="17" dur="500"/>
                                        <p:tgtEl>
                                          <p:spTgt spid="61347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613503"/>
                                        </p:tgtEl>
                                        <p:attrNameLst>
                                          <p:attrName>style.visibility</p:attrName>
                                        </p:attrNameLst>
                                      </p:cBhvr>
                                      <p:to>
                                        <p:strVal val="visible"/>
                                      </p:to>
                                    </p:set>
                                    <p:animEffect transition="in" filter="box(out)">
                                      <p:cBhvr>
                                        <p:cTn id="22" dur="500"/>
                                        <p:tgtEl>
                                          <p:spTgt spid="613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11" name="灯片编号占位符 4"/>
          <p:cNvSpPr>
            <a:spLocks noGrp="1"/>
          </p:cNvSpPr>
          <p:nvPr>
            <p:ph type="sldNum" sz="quarter" idx="12"/>
          </p:nvPr>
        </p:nvSpPr>
        <p:spPr/>
        <p:txBody>
          <a:bodyPr/>
          <a:lstStyle/>
          <a:p>
            <a:fld id="{0A93E734-AAF8-4F28-8F1A-D4AC6B68A60D}" type="slidenum">
              <a:rPr lang="en-US" altLang="zh-CN"/>
              <a:pPr/>
              <a:t>2</a:t>
            </a:fld>
            <a:endParaRPr lang="en-US" altLang="zh-CN"/>
          </a:p>
        </p:txBody>
      </p:sp>
      <p:sp>
        <p:nvSpPr>
          <p:cNvPr id="592899" name="Rectangle 3"/>
          <p:cNvSpPr>
            <a:spLocks noChangeArrowheads="1"/>
          </p:cNvSpPr>
          <p:nvPr/>
        </p:nvSpPr>
        <p:spPr bwMode="auto">
          <a:xfrm>
            <a:off x="501650" y="1219200"/>
            <a:ext cx="3003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热力学过程的方向性 </a:t>
            </a:r>
          </a:p>
        </p:txBody>
      </p:sp>
      <p:sp>
        <p:nvSpPr>
          <p:cNvPr id="592900" name="Rectangle 4"/>
          <p:cNvSpPr>
            <a:spLocks noChangeArrowheads="1"/>
          </p:cNvSpPr>
          <p:nvPr/>
        </p:nvSpPr>
        <p:spPr bwMode="auto">
          <a:xfrm>
            <a:off x="533400" y="1676400"/>
            <a:ext cx="8294688" cy="1406525"/>
          </a:xfrm>
          <a:prstGeom prst="rect">
            <a:avLst/>
          </a:prstGeom>
          <a:noFill/>
          <a:ln w="9525">
            <a:noFill/>
            <a:miter lim="800000"/>
            <a:headEnd/>
            <a:tailEnd/>
          </a:ln>
          <a:effectLst/>
        </p:spPr>
        <p:txBody>
          <a:bodyPr>
            <a:spAutoFit/>
          </a:bodyPr>
          <a:lstStyle/>
          <a:p>
            <a:pPr>
              <a:lnSpc>
                <a:spcPct val="120000"/>
              </a:lnSpc>
              <a:buClr>
                <a:schemeClr val="folHlink"/>
              </a:buClr>
              <a:buSzPct val="80000"/>
              <a:buFont typeface="Wingdings" pitchFamily="2" charset="2"/>
              <a:buChar char="n"/>
            </a:pPr>
            <a:r>
              <a:rPr kumimoji="1" lang="en-US" altLang="zh-CN" sz="2400"/>
              <a:t> </a:t>
            </a:r>
            <a:r>
              <a:rPr kumimoji="1" lang="zh-CN" altLang="en-US" sz="2400"/>
              <a:t>设在某一过程中，系统从物态</a:t>
            </a:r>
            <a:r>
              <a:rPr kumimoji="1" lang="en-US" altLang="zh-CN" sz="2400"/>
              <a:t>A</a:t>
            </a:r>
            <a:r>
              <a:rPr kumimoji="1" lang="zh-CN" altLang="en-US" sz="2400"/>
              <a:t>变化到物态</a:t>
            </a:r>
            <a:r>
              <a:rPr kumimoji="1" lang="en-US" altLang="zh-CN" sz="2400" i="1"/>
              <a:t>B</a:t>
            </a:r>
            <a:r>
              <a:rPr kumimoji="1" lang="zh-CN" altLang="en-US" sz="2400"/>
              <a:t>。如果能使系统进行逆向变化，从物态</a:t>
            </a:r>
            <a:r>
              <a:rPr kumimoji="1" lang="en-US" altLang="zh-CN" sz="2400"/>
              <a:t>B</a:t>
            </a:r>
            <a:r>
              <a:rPr kumimoji="1" lang="zh-CN" altLang="en-US" sz="2400"/>
              <a:t>恢复到初态</a:t>
            </a:r>
            <a:r>
              <a:rPr kumimoji="1" lang="en-US" altLang="zh-CN" sz="2400"/>
              <a:t>A</a:t>
            </a:r>
            <a:r>
              <a:rPr kumimoji="1" lang="zh-CN" altLang="en-US" sz="2400"/>
              <a:t>，而且在恢复到初态</a:t>
            </a:r>
            <a:r>
              <a:rPr kumimoji="1" lang="en-US" altLang="zh-CN" sz="2400"/>
              <a:t>A</a:t>
            </a:r>
            <a:r>
              <a:rPr kumimoji="1" lang="zh-CN" altLang="en-US" sz="2400"/>
              <a:t>时，周围的一切也都</a:t>
            </a:r>
            <a:r>
              <a:rPr kumimoji="1" lang="zh-CN" altLang="en-US" sz="2400">
                <a:solidFill>
                  <a:srgbClr val="0000CC"/>
                </a:solidFill>
              </a:rPr>
              <a:t>恢复原状</a:t>
            </a:r>
            <a:r>
              <a:rPr kumimoji="1" lang="zh-CN" altLang="en-US" sz="2400"/>
              <a:t>，则该过程称为</a:t>
            </a:r>
            <a:r>
              <a:rPr kumimoji="1" lang="zh-CN" altLang="en-US" sz="2400">
                <a:solidFill>
                  <a:srgbClr val="0000CC"/>
                </a:solidFill>
              </a:rPr>
              <a:t>可逆过程</a:t>
            </a:r>
            <a:r>
              <a:rPr kumimoji="1" lang="zh-CN" altLang="en-US" sz="2400"/>
              <a:t>。</a:t>
            </a:r>
          </a:p>
        </p:txBody>
      </p:sp>
      <p:sp>
        <p:nvSpPr>
          <p:cNvPr id="592901" name="Rectangle 5"/>
          <p:cNvSpPr>
            <a:spLocks noChangeArrowheads="1"/>
          </p:cNvSpPr>
          <p:nvPr/>
        </p:nvSpPr>
        <p:spPr bwMode="auto">
          <a:xfrm>
            <a:off x="533400" y="3200400"/>
            <a:ext cx="7848600" cy="895350"/>
          </a:xfrm>
          <a:prstGeom prst="rect">
            <a:avLst/>
          </a:prstGeom>
          <a:noFill/>
          <a:ln w="9525" algn="ctr">
            <a:noFill/>
            <a:miter lim="800000"/>
            <a:headEnd/>
            <a:tailEnd/>
          </a:ln>
          <a:effectLst/>
        </p:spPr>
        <p:txBody>
          <a:bodyPr>
            <a:spAutoFit/>
          </a:bodyPr>
          <a:lstStyle/>
          <a:p>
            <a:pPr>
              <a:lnSpc>
                <a:spcPct val="110000"/>
              </a:lnSpc>
              <a:buClr>
                <a:schemeClr val="folHlink"/>
              </a:buClr>
              <a:buSzPct val="80000"/>
              <a:buFont typeface="Wingdings" pitchFamily="2" charset="2"/>
              <a:buChar char="n"/>
            </a:pPr>
            <a:r>
              <a:rPr kumimoji="1" lang="en-US" altLang="zh-CN" sz="2400"/>
              <a:t> </a:t>
            </a:r>
            <a:r>
              <a:rPr kumimoji="1" lang="zh-CN" altLang="en-US" sz="2400"/>
              <a:t>如果系统不能回复到原物态</a:t>
            </a:r>
            <a:r>
              <a:rPr kumimoji="1" lang="en-US" altLang="zh-CN" sz="2400"/>
              <a:t>A</a:t>
            </a:r>
            <a:r>
              <a:rPr kumimoji="1" lang="zh-CN" altLang="en-US" sz="2400"/>
              <a:t>，或者虽能回复到初态</a:t>
            </a:r>
            <a:r>
              <a:rPr kumimoji="1" lang="en-US" altLang="zh-CN" sz="2400"/>
              <a:t>A</a:t>
            </a:r>
            <a:r>
              <a:rPr kumimoji="1" lang="zh-CN" altLang="en-US" sz="2400"/>
              <a:t>，但周围一切</a:t>
            </a:r>
            <a:r>
              <a:rPr kumimoji="1" lang="zh-CN" altLang="en-US" sz="2400">
                <a:solidFill>
                  <a:srgbClr val="0000CC"/>
                </a:solidFill>
              </a:rPr>
              <a:t>不能恢复原状</a:t>
            </a:r>
            <a:r>
              <a:rPr kumimoji="1" lang="zh-CN" altLang="en-US" sz="2400"/>
              <a:t>，则该过程称为</a:t>
            </a:r>
            <a:r>
              <a:rPr kumimoji="1" lang="zh-CN" altLang="en-US" sz="2400">
                <a:solidFill>
                  <a:srgbClr val="0000CC"/>
                </a:solidFill>
              </a:rPr>
              <a:t>不可逆过程</a:t>
            </a:r>
            <a:r>
              <a:rPr kumimoji="1" lang="zh-CN" altLang="en-US" sz="2400"/>
              <a:t>。</a:t>
            </a:r>
          </a:p>
        </p:txBody>
      </p:sp>
      <p:sp>
        <p:nvSpPr>
          <p:cNvPr id="592902" name="Text Box 6"/>
          <p:cNvSpPr txBox="1">
            <a:spLocks noChangeArrowheads="1"/>
          </p:cNvSpPr>
          <p:nvPr/>
        </p:nvSpPr>
        <p:spPr bwMode="auto">
          <a:xfrm>
            <a:off x="1219200" y="4343400"/>
            <a:ext cx="6553200" cy="933450"/>
          </a:xfrm>
          <a:prstGeom prst="rect">
            <a:avLst/>
          </a:prstGeom>
          <a:noFill/>
          <a:ln w="9525">
            <a:noFill/>
            <a:miter lim="800000"/>
            <a:headEnd/>
            <a:tailEnd/>
          </a:ln>
          <a:effectLst/>
        </p:spPr>
        <p:txBody>
          <a:bodyPr>
            <a:spAutoFit/>
          </a:bodyPr>
          <a:lstStyle/>
          <a:p>
            <a:pPr>
              <a:lnSpc>
                <a:spcPct val="115000"/>
              </a:lnSpc>
              <a:spcBef>
                <a:spcPct val="50000"/>
              </a:spcBef>
            </a:pPr>
            <a:r>
              <a:rPr lang="zh-CN" altLang="en-US" sz="2400">
                <a:solidFill>
                  <a:srgbClr val="0000CC"/>
                </a:solidFill>
                <a:latin typeface="华文行楷" pitchFamily="2" charset="-122"/>
                <a:ea typeface="华文行楷" pitchFamily="2" charset="-122"/>
              </a:rPr>
              <a:t>自然界一切与热现象有关的实际宏观过程都是</a:t>
            </a:r>
            <a:r>
              <a:rPr lang="zh-CN" altLang="en-US" sz="2400">
                <a:solidFill>
                  <a:srgbClr val="FF3300"/>
                </a:solidFill>
                <a:latin typeface="华文行楷" pitchFamily="2" charset="-122"/>
                <a:ea typeface="华文行楷" pitchFamily="2" charset="-122"/>
              </a:rPr>
              <a:t>不可逆</a:t>
            </a:r>
            <a:r>
              <a:rPr lang="zh-CN" altLang="en-US" sz="2400">
                <a:solidFill>
                  <a:srgbClr val="0000CC"/>
                </a:solidFill>
                <a:latin typeface="华文行楷" pitchFamily="2" charset="-122"/>
                <a:ea typeface="华文行楷" pitchFamily="2" charset="-122"/>
              </a:rPr>
              <a:t>的，所谓可逆过程只是一种理想过程。 </a:t>
            </a:r>
          </a:p>
        </p:txBody>
      </p:sp>
      <p:sp>
        <p:nvSpPr>
          <p:cNvPr id="592903" name="Rectangle 7"/>
          <p:cNvSpPr>
            <a:spLocks noChangeArrowheads="1"/>
          </p:cNvSpPr>
          <p:nvPr/>
        </p:nvSpPr>
        <p:spPr bwMode="auto">
          <a:xfrm>
            <a:off x="838200" y="5410200"/>
            <a:ext cx="5410200" cy="457200"/>
          </a:xfrm>
          <a:prstGeom prst="rect">
            <a:avLst/>
          </a:prstGeom>
          <a:noFill/>
          <a:ln w="9525">
            <a:noFill/>
            <a:miter lim="800000"/>
            <a:headEnd/>
            <a:tailEnd/>
          </a:ln>
          <a:effectLst/>
        </p:spPr>
        <p:txBody>
          <a:bodyPr>
            <a:spAutoFit/>
          </a:bodyPr>
          <a:lstStyle/>
          <a:p>
            <a:r>
              <a:rPr kumimoji="1" lang="zh-CN" altLang="en-US" sz="2400" dirty="0"/>
              <a:t>可逆机：能产生可逆循环过程的机器。</a:t>
            </a:r>
          </a:p>
        </p:txBody>
      </p:sp>
      <p:sp>
        <p:nvSpPr>
          <p:cNvPr id="592904" name="Rectangle 8"/>
          <p:cNvSpPr>
            <a:spLocks noChangeArrowheads="1"/>
          </p:cNvSpPr>
          <p:nvPr/>
        </p:nvSpPr>
        <p:spPr bwMode="auto">
          <a:xfrm>
            <a:off x="838200" y="5943600"/>
            <a:ext cx="6096000" cy="457200"/>
          </a:xfrm>
          <a:prstGeom prst="rect">
            <a:avLst/>
          </a:prstGeom>
          <a:noFill/>
          <a:ln w="9525">
            <a:noFill/>
            <a:miter lim="800000"/>
            <a:headEnd/>
            <a:tailEnd/>
          </a:ln>
          <a:effectLst/>
        </p:spPr>
        <p:txBody>
          <a:bodyPr>
            <a:spAutoFit/>
          </a:bodyPr>
          <a:lstStyle/>
          <a:p>
            <a:r>
              <a:rPr kumimoji="1" lang="zh-CN" altLang="en-US" sz="2400"/>
              <a:t>不可逆机：不能产生可逆循环过程的机器。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92900"/>
                                        </p:tgtEl>
                                        <p:attrNameLst>
                                          <p:attrName>style.visibility</p:attrName>
                                        </p:attrNameLst>
                                      </p:cBhvr>
                                      <p:to>
                                        <p:strVal val="visible"/>
                                      </p:to>
                                    </p:set>
                                    <p:animEffect transition="in" filter="box(out)">
                                      <p:cBhvr>
                                        <p:cTn id="7" dur="500"/>
                                        <p:tgtEl>
                                          <p:spTgt spid="59290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92901"/>
                                        </p:tgtEl>
                                        <p:attrNameLst>
                                          <p:attrName>style.visibility</p:attrName>
                                        </p:attrNameLst>
                                      </p:cBhvr>
                                      <p:to>
                                        <p:strVal val="visible"/>
                                      </p:to>
                                    </p:set>
                                    <p:animEffect transition="in" filter="box(out)">
                                      <p:cBhvr>
                                        <p:cTn id="12" dur="500"/>
                                        <p:tgtEl>
                                          <p:spTgt spid="59290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2902"/>
                                        </p:tgtEl>
                                        <p:attrNameLst>
                                          <p:attrName>style.visibility</p:attrName>
                                        </p:attrNameLst>
                                      </p:cBhvr>
                                      <p:to>
                                        <p:strVal val="visible"/>
                                      </p:to>
                                    </p:set>
                                    <p:animEffect transition="in" filter="blinds(horizontal)">
                                      <p:cBhvr>
                                        <p:cTn id="17" dur="500"/>
                                        <p:tgtEl>
                                          <p:spTgt spid="59290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92903"/>
                                        </p:tgtEl>
                                        <p:attrNameLst>
                                          <p:attrName>style.visibility</p:attrName>
                                        </p:attrNameLst>
                                      </p:cBhvr>
                                      <p:to>
                                        <p:strVal val="visible"/>
                                      </p:to>
                                    </p:set>
                                    <p:animEffect transition="in" filter="strips(downRight)">
                                      <p:cBhvr>
                                        <p:cTn id="22" dur="500"/>
                                        <p:tgtEl>
                                          <p:spTgt spid="592903"/>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92904"/>
                                        </p:tgtEl>
                                        <p:attrNameLst>
                                          <p:attrName>style.visibility</p:attrName>
                                        </p:attrNameLst>
                                      </p:cBhvr>
                                      <p:to>
                                        <p:strVal val="visible"/>
                                      </p:to>
                                    </p:set>
                                    <p:animEffect transition="in" filter="strips(downRight)">
                                      <p:cBhvr>
                                        <p:cTn id="27" dur="500"/>
                                        <p:tgtEl>
                                          <p:spTgt spid="5929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0" grpId="0" autoUpdateAnimBg="0"/>
      <p:bldP spid="592901" grpId="0" autoUpdateAnimBg="0"/>
      <p:bldP spid="592902" grpId="0"/>
      <p:bldP spid="592903" grpId="0" autoUpdateAnimBg="0"/>
      <p:bldP spid="59290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6" name="灯片编号占位符 4"/>
          <p:cNvSpPr>
            <a:spLocks noGrp="1"/>
          </p:cNvSpPr>
          <p:nvPr>
            <p:ph type="sldNum" sz="quarter" idx="12"/>
          </p:nvPr>
        </p:nvSpPr>
        <p:spPr/>
        <p:txBody>
          <a:bodyPr/>
          <a:lstStyle/>
          <a:p>
            <a:fld id="{8C89A7EB-589C-4583-9CE7-553526F7AE94}" type="slidenum">
              <a:rPr lang="en-US" altLang="zh-CN"/>
              <a:pPr/>
              <a:t>20</a:t>
            </a:fld>
            <a:endParaRPr lang="en-US" altLang="zh-CN"/>
          </a:p>
        </p:txBody>
      </p:sp>
      <p:sp>
        <p:nvSpPr>
          <p:cNvPr id="614403" name="Rectangle 3"/>
          <p:cNvSpPr>
            <a:spLocks noChangeArrowheads="1"/>
          </p:cNvSpPr>
          <p:nvPr/>
        </p:nvSpPr>
        <p:spPr bwMode="auto">
          <a:xfrm>
            <a:off x="501650" y="1219200"/>
            <a:ext cx="2927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自然过程的不可逆性</a:t>
            </a:r>
          </a:p>
        </p:txBody>
      </p:sp>
    </p:spTree>
    <p:controls>
      <mc:AlternateContent xmlns:mc="http://schemas.openxmlformats.org/markup-compatibility/2006">
        <mc:Choice xmlns:v="urn:schemas-microsoft-com:vml" Requires="v">
          <p:control r:id="rId1" imgW="6714286" imgH="5036763"/>
        </mc:Choice>
        <mc:Fallback>
          <p:control r:id="rId1" imgW="6714286" imgH="5036763">
            <p:pic>
              <p:nvPicPr>
                <p:cNvPr id="2" name="ShockwaveFlash1"/>
                <p:cNvPicPr preferRelativeResize="0">
                  <a:picLocks noChangeAspect="1"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744663"/>
                  <a:ext cx="6715125" cy="5037137"/>
                </a:xfrm>
                <a:prstGeom prst="rect">
                  <a:avLst/>
                </a:prstGeom>
                <a:noFill/>
                <a:ln w="19050">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8" name="灯片编号占位符 4"/>
          <p:cNvSpPr>
            <a:spLocks noGrp="1"/>
          </p:cNvSpPr>
          <p:nvPr>
            <p:ph type="sldNum" sz="quarter" idx="12"/>
          </p:nvPr>
        </p:nvSpPr>
        <p:spPr/>
        <p:txBody>
          <a:bodyPr/>
          <a:lstStyle/>
          <a:p>
            <a:fld id="{A15FFA62-E4F8-4265-8D61-BFA013E749A5}" type="slidenum">
              <a:rPr lang="en-US" altLang="zh-CN"/>
              <a:pPr/>
              <a:t>21</a:t>
            </a:fld>
            <a:endParaRPr lang="en-US" altLang="zh-CN"/>
          </a:p>
        </p:txBody>
      </p:sp>
      <p:sp>
        <p:nvSpPr>
          <p:cNvPr id="615427" name="Rectangle 3"/>
          <p:cNvSpPr>
            <a:spLocks noChangeArrowheads="1"/>
          </p:cNvSpPr>
          <p:nvPr/>
        </p:nvSpPr>
        <p:spPr bwMode="auto">
          <a:xfrm>
            <a:off x="501650" y="1219200"/>
            <a:ext cx="2927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自然过程的不可逆性</a:t>
            </a:r>
          </a:p>
        </p:txBody>
      </p:sp>
      <p:pic>
        <p:nvPicPr>
          <p:cNvPr id="615428" name="Picture 4" descr="此为缩略图"/>
          <p:cNvPicPr>
            <a:picLocks noChangeAspect="1" noChangeArrowheads="1"/>
          </p:cNvPicPr>
          <p:nvPr/>
        </p:nvPicPr>
        <p:blipFill>
          <a:blip r:embed="rId2"/>
          <a:srcRect/>
          <a:stretch>
            <a:fillRect/>
          </a:stretch>
        </p:blipFill>
        <p:spPr bwMode="auto">
          <a:xfrm>
            <a:off x="1828800" y="1828800"/>
            <a:ext cx="5329238" cy="3959225"/>
          </a:xfrm>
          <a:prstGeom prst="rect">
            <a:avLst/>
          </a:prstGeom>
          <a:noFill/>
        </p:spPr>
      </p:pic>
      <p:sp>
        <p:nvSpPr>
          <p:cNvPr id="615429" name="Text Box 5"/>
          <p:cNvSpPr txBox="1">
            <a:spLocks noChangeArrowheads="1"/>
          </p:cNvSpPr>
          <p:nvPr/>
        </p:nvSpPr>
        <p:spPr bwMode="auto">
          <a:xfrm>
            <a:off x="2362200" y="5867400"/>
            <a:ext cx="4572000" cy="457200"/>
          </a:xfrm>
          <a:prstGeom prst="rect">
            <a:avLst/>
          </a:prstGeom>
          <a:noFill/>
          <a:ln w="9525" algn="ctr">
            <a:noFill/>
            <a:miter lim="800000"/>
            <a:headEnd/>
            <a:tailEnd/>
          </a:ln>
          <a:effectLst/>
        </p:spPr>
        <p:txBody>
          <a:bodyPr>
            <a:spAutoFit/>
          </a:bodyPr>
          <a:lstStyle/>
          <a:p>
            <a:pPr>
              <a:spcBef>
                <a:spcPct val="50000"/>
              </a:spcBef>
            </a:pPr>
            <a:r>
              <a:rPr kumimoji="1" lang="zh-CN" altLang="en-US" sz="2400" dirty="0"/>
              <a:t>墨水扩散是一个不可逆过程</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10" name="灯片编号占位符 4"/>
          <p:cNvSpPr>
            <a:spLocks noGrp="1"/>
          </p:cNvSpPr>
          <p:nvPr>
            <p:ph type="sldNum" sz="quarter" idx="12"/>
          </p:nvPr>
        </p:nvSpPr>
        <p:spPr/>
        <p:txBody>
          <a:bodyPr/>
          <a:lstStyle/>
          <a:p>
            <a:fld id="{5F32CC2E-854B-4D5D-A676-D2BEB777607B}" type="slidenum">
              <a:rPr lang="en-US" altLang="zh-CN"/>
              <a:pPr/>
              <a:t>22</a:t>
            </a:fld>
            <a:endParaRPr lang="en-US" altLang="zh-CN"/>
          </a:p>
        </p:txBody>
      </p:sp>
      <p:sp>
        <p:nvSpPr>
          <p:cNvPr id="616451" name="Rectangle 3"/>
          <p:cNvSpPr>
            <a:spLocks noChangeArrowheads="1"/>
          </p:cNvSpPr>
          <p:nvPr/>
        </p:nvSpPr>
        <p:spPr bwMode="auto">
          <a:xfrm>
            <a:off x="501650" y="1219200"/>
            <a:ext cx="2927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自然过程的不可逆性</a:t>
            </a:r>
          </a:p>
        </p:txBody>
      </p:sp>
      <p:pic>
        <p:nvPicPr>
          <p:cNvPr id="616452" name="Picture 4" descr="628583917">
            <a:hlinkClick r:id="rId2"/>
          </p:cNvPr>
          <p:cNvPicPr>
            <a:picLocks noChangeAspect="1" noChangeArrowheads="1"/>
          </p:cNvPicPr>
          <p:nvPr/>
        </p:nvPicPr>
        <p:blipFill>
          <a:blip r:embed="rId3"/>
          <a:srcRect/>
          <a:stretch>
            <a:fillRect/>
          </a:stretch>
        </p:blipFill>
        <p:spPr bwMode="auto">
          <a:xfrm>
            <a:off x="1219200" y="1757362"/>
            <a:ext cx="3144838" cy="4575175"/>
          </a:xfrm>
          <a:prstGeom prst="rect">
            <a:avLst/>
          </a:prstGeom>
          <a:noFill/>
        </p:spPr>
      </p:pic>
      <p:sp>
        <p:nvSpPr>
          <p:cNvPr id="616453" name="Text Box 5"/>
          <p:cNvSpPr txBox="1">
            <a:spLocks noChangeArrowheads="1"/>
          </p:cNvSpPr>
          <p:nvPr/>
        </p:nvSpPr>
        <p:spPr bwMode="auto">
          <a:xfrm>
            <a:off x="1925638" y="6324600"/>
            <a:ext cx="1503362" cy="457200"/>
          </a:xfrm>
          <a:prstGeom prst="rect">
            <a:avLst/>
          </a:prstGeom>
          <a:noFill/>
          <a:ln w="9525" algn="ctr">
            <a:noFill/>
            <a:miter lim="800000"/>
            <a:headEnd/>
            <a:tailEnd type="none" w="sm" len="lg"/>
          </a:ln>
          <a:effectLst/>
        </p:spPr>
        <p:txBody>
          <a:bodyPr>
            <a:spAutoFit/>
          </a:bodyPr>
          <a:lstStyle/>
          <a:p>
            <a:pPr>
              <a:spcBef>
                <a:spcPct val="50000"/>
              </a:spcBef>
            </a:pPr>
            <a:r>
              <a:rPr kumimoji="1" lang="zh-CN" altLang="en-US" sz="2400" dirty="0"/>
              <a:t>泼水难收</a:t>
            </a:r>
          </a:p>
        </p:txBody>
      </p:sp>
      <p:pic>
        <p:nvPicPr>
          <p:cNvPr id="616454" name="Picture 6" descr="20051209214302457">
            <a:hlinkClick r:id="rId4"/>
          </p:cNvPr>
          <p:cNvPicPr>
            <a:picLocks noChangeAspect="1" noChangeArrowheads="1"/>
          </p:cNvPicPr>
          <p:nvPr/>
        </p:nvPicPr>
        <p:blipFill>
          <a:blip r:embed="rId5"/>
          <a:srcRect/>
          <a:stretch>
            <a:fillRect/>
          </a:stretch>
        </p:blipFill>
        <p:spPr bwMode="auto">
          <a:xfrm>
            <a:off x="4664075" y="1752600"/>
            <a:ext cx="3336925" cy="4576762"/>
          </a:xfrm>
          <a:prstGeom prst="rect">
            <a:avLst/>
          </a:prstGeom>
          <a:noFill/>
        </p:spPr>
      </p:pic>
      <p:sp>
        <p:nvSpPr>
          <p:cNvPr id="616455" name="Text Box 7"/>
          <p:cNvSpPr txBox="1">
            <a:spLocks noChangeArrowheads="1"/>
          </p:cNvSpPr>
          <p:nvPr/>
        </p:nvSpPr>
        <p:spPr bwMode="auto">
          <a:xfrm>
            <a:off x="5599113" y="6324600"/>
            <a:ext cx="1792287" cy="457200"/>
          </a:xfrm>
          <a:prstGeom prst="rect">
            <a:avLst/>
          </a:prstGeom>
          <a:noFill/>
          <a:ln w="9525" algn="ctr">
            <a:noFill/>
            <a:miter lim="800000"/>
            <a:headEnd/>
            <a:tailEnd type="none" w="sm" len="lg"/>
          </a:ln>
          <a:effectLst/>
        </p:spPr>
        <p:txBody>
          <a:bodyPr>
            <a:spAutoFit/>
          </a:bodyPr>
          <a:lstStyle/>
          <a:p>
            <a:pPr>
              <a:spcBef>
                <a:spcPct val="50000"/>
              </a:spcBef>
            </a:pPr>
            <a:r>
              <a:rPr kumimoji="1" lang="zh-CN" altLang="en-US" sz="2400"/>
              <a:t>破镜难圆</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8" name="灯片编号占位符 4"/>
          <p:cNvSpPr>
            <a:spLocks noGrp="1"/>
          </p:cNvSpPr>
          <p:nvPr>
            <p:ph type="sldNum" sz="quarter" idx="12"/>
          </p:nvPr>
        </p:nvSpPr>
        <p:spPr/>
        <p:txBody>
          <a:bodyPr/>
          <a:lstStyle/>
          <a:p>
            <a:fld id="{468D73ED-ECA5-4B42-87E0-97AEDD35DA4B}" type="slidenum">
              <a:rPr lang="en-US" altLang="zh-CN"/>
              <a:pPr/>
              <a:t>23</a:t>
            </a:fld>
            <a:endParaRPr lang="en-US" altLang="zh-CN"/>
          </a:p>
        </p:txBody>
      </p:sp>
      <p:sp>
        <p:nvSpPr>
          <p:cNvPr id="617475" name="Rectangle 3"/>
          <p:cNvSpPr>
            <a:spLocks noChangeArrowheads="1"/>
          </p:cNvSpPr>
          <p:nvPr/>
        </p:nvSpPr>
        <p:spPr bwMode="auto">
          <a:xfrm>
            <a:off x="501650" y="1219200"/>
            <a:ext cx="2927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自然过程的不可逆性</a:t>
            </a:r>
          </a:p>
        </p:txBody>
      </p:sp>
      <p:pic>
        <p:nvPicPr>
          <p:cNvPr id="617476" name="Picture 4"/>
          <p:cNvPicPr>
            <a:picLocks noChangeAspect="1" noChangeArrowheads="1"/>
          </p:cNvPicPr>
          <p:nvPr/>
        </p:nvPicPr>
        <p:blipFill>
          <a:blip r:embed="rId2"/>
          <a:srcRect/>
          <a:stretch>
            <a:fillRect/>
          </a:stretch>
        </p:blipFill>
        <p:spPr bwMode="auto">
          <a:xfrm>
            <a:off x="1371600" y="1755775"/>
            <a:ext cx="6370638" cy="4568825"/>
          </a:xfrm>
          <a:prstGeom prst="rect">
            <a:avLst/>
          </a:prstGeom>
          <a:noFill/>
          <a:ln w="9525">
            <a:noFill/>
            <a:miter lim="800000"/>
            <a:headEnd/>
            <a:tailEnd/>
          </a:ln>
          <a:effectLst/>
        </p:spPr>
      </p:pic>
      <p:sp>
        <p:nvSpPr>
          <p:cNvPr id="617477" name="Text Box 5"/>
          <p:cNvSpPr txBox="1">
            <a:spLocks noChangeArrowheads="1"/>
          </p:cNvSpPr>
          <p:nvPr/>
        </p:nvSpPr>
        <p:spPr bwMode="auto">
          <a:xfrm>
            <a:off x="2532062" y="5952309"/>
            <a:ext cx="3868738" cy="457200"/>
          </a:xfrm>
          <a:prstGeom prst="rect">
            <a:avLst/>
          </a:prstGeom>
          <a:noFill/>
          <a:ln w="9525" algn="ctr">
            <a:noFill/>
            <a:miter lim="800000"/>
            <a:headEnd/>
            <a:tailEnd/>
          </a:ln>
          <a:effectLst/>
        </p:spPr>
        <p:txBody>
          <a:bodyPr>
            <a:spAutoFit/>
          </a:bodyPr>
          <a:lstStyle/>
          <a:p>
            <a:pPr>
              <a:spcBef>
                <a:spcPct val="50000"/>
              </a:spcBef>
            </a:pPr>
            <a:r>
              <a:rPr kumimoji="1" lang="zh-CN" altLang="en-US" sz="2400" dirty="0"/>
              <a:t>楼倒塌是一个不可逆过程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19" name="灯片编号占位符 4"/>
          <p:cNvSpPr>
            <a:spLocks noGrp="1"/>
          </p:cNvSpPr>
          <p:nvPr>
            <p:ph type="sldNum" sz="quarter" idx="12"/>
          </p:nvPr>
        </p:nvSpPr>
        <p:spPr/>
        <p:txBody>
          <a:bodyPr/>
          <a:lstStyle/>
          <a:p>
            <a:fld id="{4192524D-9F25-49FA-AB8A-DEE805C5688C}" type="slidenum">
              <a:rPr lang="en-US" altLang="zh-CN"/>
              <a:pPr/>
              <a:t>24</a:t>
            </a:fld>
            <a:endParaRPr lang="en-US" altLang="zh-CN"/>
          </a:p>
        </p:txBody>
      </p:sp>
      <p:sp>
        <p:nvSpPr>
          <p:cNvPr id="611331" name="Rectangle 3"/>
          <p:cNvSpPr>
            <a:spLocks noChangeArrowheads="1"/>
          </p:cNvSpPr>
          <p:nvPr/>
        </p:nvSpPr>
        <p:spPr bwMode="auto">
          <a:xfrm>
            <a:off x="501650" y="1219200"/>
            <a:ext cx="2927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自然过程的不可逆性</a:t>
            </a:r>
          </a:p>
        </p:txBody>
      </p:sp>
      <p:grpSp>
        <p:nvGrpSpPr>
          <p:cNvPr id="611332" name="Group 4"/>
          <p:cNvGrpSpPr>
            <a:grpSpLocks/>
          </p:cNvGrpSpPr>
          <p:nvPr/>
        </p:nvGrpSpPr>
        <p:grpSpPr bwMode="auto">
          <a:xfrm>
            <a:off x="762000" y="1981200"/>
            <a:ext cx="7632700" cy="3543300"/>
            <a:chOff x="612" y="1842"/>
            <a:chExt cx="4808" cy="2232"/>
          </a:xfrm>
        </p:grpSpPr>
        <p:grpSp>
          <p:nvGrpSpPr>
            <p:cNvPr id="611333" name="Group 5"/>
            <p:cNvGrpSpPr>
              <a:grpSpLocks/>
            </p:cNvGrpSpPr>
            <p:nvPr/>
          </p:nvGrpSpPr>
          <p:grpSpPr bwMode="auto">
            <a:xfrm>
              <a:off x="612" y="1842"/>
              <a:ext cx="4808" cy="1860"/>
              <a:chOff x="295" y="1389"/>
              <a:chExt cx="5170" cy="2087"/>
            </a:xfrm>
          </p:grpSpPr>
          <p:pic>
            <p:nvPicPr>
              <p:cNvPr id="611334" name="Picture 6"/>
              <p:cNvPicPr>
                <a:picLocks noChangeAspect="1" noChangeArrowheads="1"/>
              </p:cNvPicPr>
              <p:nvPr/>
            </p:nvPicPr>
            <p:blipFill>
              <a:blip r:embed="rId2"/>
              <a:srcRect/>
              <a:stretch>
                <a:fillRect/>
              </a:stretch>
            </p:blipFill>
            <p:spPr bwMode="auto">
              <a:xfrm>
                <a:off x="295" y="1389"/>
                <a:ext cx="1270" cy="1016"/>
              </a:xfrm>
              <a:prstGeom prst="rect">
                <a:avLst/>
              </a:prstGeom>
              <a:noFill/>
              <a:ln w="9525">
                <a:noFill/>
                <a:miter lim="800000"/>
                <a:headEnd/>
                <a:tailEnd/>
              </a:ln>
              <a:effectLst/>
            </p:spPr>
          </p:pic>
          <p:pic>
            <p:nvPicPr>
              <p:cNvPr id="611335" name="Picture 7"/>
              <p:cNvPicPr>
                <a:picLocks noChangeAspect="1" noChangeArrowheads="1"/>
              </p:cNvPicPr>
              <p:nvPr/>
            </p:nvPicPr>
            <p:blipFill>
              <a:blip r:embed="rId3"/>
              <a:srcRect/>
              <a:stretch>
                <a:fillRect/>
              </a:stretch>
            </p:blipFill>
            <p:spPr bwMode="auto">
              <a:xfrm>
                <a:off x="1565" y="1389"/>
                <a:ext cx="1270" cy="1016"/>
              </a:xfrm>
              <a:prstGeom prst="rect">
                <a:avLst/>
              </a:prstGeom>
              <a:noFill/>
              <a:ln w="9525">
                <a:noFill/>
                <a:miter lim="800000"/>
                <a:headEnd/>
                <a:tailEnd/>
              </a:ln>
              <a:effectLst/>
            </p:spPr>
          </p:pic>
          <p:pic>
            <p:nvPicPr>
              <p:cNvPr id="611336" name="Picture 8"/>
              <p:cNvPicPr>
                <a:picLocks noChangeAspect="1" noChangeArrowheads="1"/>
              </p:cNvPicPr>
              <p:nvPr/>
            </p:nvPicPr>
            <p:blipFill>
              <a:blip r:embed="rId4"/>
              <a:srcRect/>
              <a:stretch>
                <a:fillRect/>
              </a:stretch>
            </p:blipFill>
            <p:spPr bwMode="auto">
              <a:xfrm>
                <a:off x="2835" y="1389"/>
                <a:ext cx="1270" cy="1016"/>
              </a:xfrm>
              <a:prstGeom prst="rect">
                <a:avLst/>
              </a:prstGeom>
              <a:noFill/>
              <a:ln w="9525">
                <a:noFill/>
                <a:miter lim="800000"/>
                <a:headEnd/>
                <a:tailEnd/>
              </a:ln>
              <a:effectLst/>
            </p:spPr>
          </p:pic>
          <p:pic>
            <p:nvPicPr>
              <p:cNvPr id="611337" name="Picture 9"/>
              <p:cNvPicPr>
                <a:picLocks noChangeAspect="1" noChangeArrowheads="1"/>
              </p:cNvPicPr>
              <p:nvPr/>
            </p:nvPicPr>
            <p:blipFill>
              <a:blip r:embed="rId5"/>
              <a:srcRect/>
              <a:stretch>
                <a:fillRect/>
              </a:stretch>
            </p:blipFill>
            <p:spPr bwMode="auto">
              <a:xfrm>
                <a:off x="4150" y="1389"/>
                <a:ext cx="1270" cy="1016"/>
              </a:xfrm>
              <a:prstGeom prst="rect">
                <a:avLst/>
              </a:prstGeom>
              <a:noFill/>
              <a:ln w="9525">
                <a:noFill/>
                <a:miter lim="800000"/>
                <a:headEnd/>
                <a:tailEnd/>
              </a:ln>
              <a:effectLst/>
            </p:spPr>
          </p:pic>
          <p:pic>
            <p:nvPicPr>
              <p:cNvPr id="611338" name="Picture 10"/>
              <p:cNvPicPr>
                <a:picLocks noChangeAspect="1" noChangeArrowheads="1"/>
              </p:cNvPicPr>
              <p:nvPr/>
            </p:nvPicPr>
            <p:blipFill>
              <a:blip r:embed="rId6"/>
              <a:srcRect/>
              <a:stretch>
                <a:fillRect/>
              </a:stretch>
            </p:blipFill>
            <p:spPr bwMode="auto">
              <a:xfrm>
                <a:off x="295" y="2478"/>
                <a:ext cx="1451" cy="998"/>
              </a:xfrm>
              <a:prstGeom prst="rect">
                <a:avLst/>
              </a:prstGeom>
              <a:noFill/>
              <a:ln w="9525">
                <a:noFill/>
                <a:miter lim="800000"/>
                <a:headEnd/>
                <a:tailEnd/>
              </a:ln>
              <a:effectLst/>
            </p:spPr>
          </p:pic>
          <p:pic>
            <p:nvPicPr>
              <p:cNvPr id="611339" name="Picture 11"/>
              <p:cNvPicPr>
                <a:picLocks noChangeAspect="1" noChangeArrowheads="1"/>
              </p:cNvPicPr>
              <p:nvPr/>
            </p:nvPicPr>
            <p:blipFill>
              <a:blip r:embed="rId7"/>
              <a:srcRect/>
              <a:stretch>
                <a:fillRect/>
              </a:stretch>
            </p:blipFill>
            <p:spPr bwMode="auto">
              <a:xfrm>
                <a:off x="1746" y="2478"/>
                <a:ext cx="1225" cy="998"/>
              </a:xfrm>
              <a:prstGeom prst="rect">
                <a:avLst/>
              </a:prstGeom>
              <a:noFill/>
              <a:ln w="9525">
                <a:noFill/>
                <a:miter lim="800000"/>
                <a:headEnd/>
                <a:tailEnd/>
              </a:ln>
              <a:effectLst/>
            </p:spPr>
          </p:pic>
          <p:pic>
            <p:nvPicPr>
              <p:cNvPr id="611340" name="Picture 12"/>
              <p:cNvPicPr>
                <a:picLocks noChangeAspect="1" noChangeArrowheads="1"/>
              </p:cNvPicPr>
              <p:nvPr/>
            </p:nvPicPr>
            <p:blipFill>
              <a:blip r:embed="rId8"/>
              <a:srcRect/>
              <a:stretch>
                <a:fillRect/>
              </a:stretch>
            </p:blipFill>
            <p:spPr bwMode="auto">
              <a:xfrm>
                <a:off x="2971" y="2478"/>
                <a:ext cx="1225" cy="998"/>
              </a:xfrm>
              <a:prstGeom prst="rect">
                <a:avLst/>
              </a:prstGeom>
              <a:noFill/>
              <a:ln w="9525">
                <a:noFill/>
                <a:miter lim="800000"/>
                <a:headEnd/>
                <a:tailEnd/>
              </a:ln>
              <a:effectLst/>
            </p:spPr>
          </p:pic>
          <p:pic>
            <p:nvPicPr>
              <p:cNvPr id="611341" name="Picture 13"/>
              <p:cNvPicPr>
                <a:picLocks noChangeAspect="1" noChangeArrowheads="1"/>
              </p:cNvPicPr>
              <p:nvPr/>
            </p:nvPicPr>
            <p:blipFill>
              <a:blip r:embed="rId9"/>
              <a:srcRect/>
              <a:stretch>
                <a:fillRect/>
              </a:stretch>
            </p:blipFill>
            <p:spPr bwMode="auto">
              <a:xfrm>
                <a:off x="4195" y="2478"/>
                <a:ext cx="1270" cy="998"/>
              </a:xfrm>
              <a:prstGeom prst="rect">
                <a:avLst/>
              </a:prstGeom>
              <a:noFill/>
              <a:ln w="9525">
                <a:noFill/>
                <a:miter lim="800000"/>
                <a:headEnd/>
                <a:tailEnd/>
              </a:ln>
              <a:effectLst/>
            </p:spPr>
          </p:pic>
        </p:grpSp>
        <p:sp>
          <p:nvSpPr>
            <p:cNvPr id="611342" name="Text Box 14"/>
            <p:cNvSpPr txBox="1">
              <a:spLocks noChangeArrowheads="1"/>
            </p:cNvSpPr>
            <p:nvPr/>
          </p:nvSpPr>
          <p:spPr bwMode="auto">
            <a:xfrm>
              <a:off x="2018" y="3747"/>
              <a:ext cx="2585" cy="327"/>
            </a:xfrm>
            <a:prstGeom prst="rect">
              <a:avLst/>
            </a:prstGeom>
            <a:noFill/>
            <a:ln w="19050">
              <a:noFill/>
              <a:miter lim="800000"/>
              <a:headEnd/>
              <a:tailEnd/>
            </a:ln>
            <a:effectLst/>
          </p:spPr>
          <p:txBody>
            <a:bodyPr lIns="90000" tIns="46800" rIns="90000" bIns="46800">
              <a:spAutoFit/>
            </a:bodyPr>
            <a:lstStyle/>
            <a:p>
              <a:pPr>
                <a:spcBef>
                  <a:spcPct val="50000"/>
                </a:spcBef>
              </a:pPr>
              <a:endParaRPr lang="zh-CN" altLang="zh-CN" sz="2800" b="1">
                <a:solidFill>
                  <a:srgbClr val="CC0066"/>
                </a:solidFill>
                <a:latin typeface="Arial" charset="0"/>
                <a:ea typeface="楷体_GB2312" pitchFamily="49" charset="-122"/>
              </a:endParaRPr>
            </a:p>
          </p:txBody>
        </p:sp>
      </p:grpSp>
      <p:sp>
        <p:nvSpPr>
          <p:cNvPr id="611343" name="Text Box 15"/>
          <p:cNvSpPr txBox="1">
            <a:spLocks noChangeArrowheads="1"/>
          </p:cNvSpPr>
          <p:nvPr/>
        </p:nvSpPr>
        <p:spPr bwMode="auto">
          <a:xfrm>
            <a:off x="2362200" y="5257800"/>
            <a:ext cx="4343400" cy="457200"/>
          </a:xfrm>
          <a:prstGeom prst="rect">
            <a:avLst/>
          </a:prstGeom>
          <a:noFill/>
          <a:ln w="9525" algn="ctr">
            <a:noFill/>
            <a:miter lim="800000"/>
            <a:headEnd/>
            <a:tailEnd/>
          </a:ln>
          <a:effectLst/>
        </p:spPr>
        <p:txBody>
          <a:bodyPr>
            <a:spAutoFit/>
          </a:bodyPr>
          <a:lstStyle/>
          <a:p>
            <a:pPr>
              <a:spcBef>
                <a:spcPct val="50000"/>
              </a:spcBef>
            </a:pPr>
            <a:r>
              <a:rPr kumimoji="1" lang="zh-CN" altLang="en-US" sz="2400"/>
              <a:t>生命过程是一个不可逆过程</a:t>
            </a:r>
          </a:p>
        </p:txBody>
      </p:sp>
      <p:sp>
        <p:nvSpPr>
          <p:cNvPr id="611344" name="Rectangle 16"/>
          <p:cNvSpPr>
            <a:spLocks noChangeArrowheads="1"/>
          </p:cNvSpPr>
          <p:nvPr/>
        </p:nvSpPr>
        <p:spPr bwMode="auto">
          <a:xfrm>
            <a:off x="6781800" y="1447800"/>
            <a:ext cx="2012950" cy="366713"/>
          </a:xfrm>
          <a:prstGeom prst="rect">
            <a:avLst/>
          </a:prstGeom>
          <a:noFill/>
          <a:ln w="9525">
            <a:noFill/>
            <a:miter lim="800000"/>
            <a:headEnd/>
            <a:tailEnd/>
          </a:ln>
          <a:effectLst/>
        </p:spPr>
        <p:txBody>
          <a:bodyPr wrap="none" anchor="ctr">
            <a:spAutoFit/>
          </a:bodyPr>
          <a:lstStyle/>
          <a:p>
            <a:r>
              <a:rPr lang="zh-CN" altLang="en-US"/>
              <a:t>电影</a:t>
            </a:r>
            <a:r>
              <a:rPr lang="en-US" altLang="zh-CN"/>
              <a:t>《</a:t>
            </a:r>
            <a:r>
              <a:rPr lang="zh-CN" altLang="en-US"/>
              <a:t>童梦奇缘</a:t>
            </a:r>
            <a:r>
              <a:rPr lang="en-US" altLang="zh-CN"/>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7" name="灯片编号占位符 4"/>
          <p:cNvSpPr>
            <a:spLocks noGrp="1"/>
          </p:cNvSpPr>
          <p:nvPr>
            <p:ph type="sldNum" sz="quarter" idx="12"/>
          </p:nvPr>
        </p:nvSpPr>
        <p:spPr/>
        <p:txBody>
          <a:bodyPr/>
          <a:lstStyle/>
          <a:p>
            <a:fld id="{ACD6F226-F04F-47DE-8195-4927F423E739}" type="slidenum">
              <a:rPr lang="en-US" altLang="zh-CN"/>
              <a:pPr/>
              <a:t>25</a:t>
            </a:fld>
            <a:endParaRPr lang="en-US" altLang="zh-CN"/>
          </a:p>
        </p:txBody>
      </p:sp>
      <p:sp>
        <p:nvSpPr>
          <p:cNvPr id="618501" name="Text Box 5"/>
          <p:cNvSpPr txBox="1">
            <a:spLocks noChangeArrowheads="1"/>
          </p:cNvSpPr>
          <p:nvPr/>
        </p:nvSpPr>
        <p:spPr bwMode="auto">
          <a:xfrm>
            <a:off x="914400" y="2438400"/>
            <a:ext cx="7010400" cy="1373188"/>
          </a:xfrm>
          <a:prstGeom prst="rect">
            <a:avLst/>
          </a:prstGeom>
          <a:noFill/>
          <a:ln w="9525">
            <a:noFill/>
            <a:miter lim="800000"/>
            <a:headEnd/>
            <a:tailEnd/>
          </a:ln>
          <a:effectLst/>
        </p:spPr>
        <p:txBody>
          <a:bodyPr>
            <a:spAutoFit/>
          </a:bodyPr>
          <a:lstStyle/>
          <a:p>
            <a:pPr>
              <a:spcBef>
                <a:spcPct val="50000"/>
              </a:spcBef>
            </a:pPr>
            <a:r>
              <a:rPr kumimoji="1" lang="zh-CN" altLang="en-US" sz="2800"/>
              <a:t>热力学第二定律的</a:t>
            </a:r>
            <a:r>
              <a:rPr kumimoji="1" lang="zh-CN" altLang="en-US" sz="2800">
                <a:solidFill>
                  <a:srgbClr val="0000CC"/>
                </a:solidFill>
              </a:rPr>
              <a:t>实质</a:t>
            </a:r>
            <a:r>
              <a:rPr kumimoji="1" lang="zh-CN" altLang="en-US" sz="2800"/>
              <a:t>在于指出，一切与热现象有关的实际宏观过程都是</a:t>
            </a:r>
            <a:r>
              <a:rPr kumimoji="1" lang="zh-CN" altLang="en-US" sz="2800">
                <a:solidFill>
                  <a:srgbClr val="0000CC"/>
                </a:solidFill>
              </a:rPr>
              <a:t>不可逆过程</a:t>
            </a:r>
            <a:r>
              <a:rPr kumimoji="1" lang="zh-CN" altLang="en-US" sz="2800"/>
              <a:t>。亦即在于揭示了</a:t>
            </a:r>
            <a:r>
              <a:rPr kumimoji="1" lang="zh-CN" altLang="en-US" sz="2800">
                <a:solidFill>
                  <a:srgbClr val="FF3300"/>
                </a:solidFill>
              </a:rPr>
              <a:t>自然过程的不可逆性</a:t>
            </a:r>
            <a:r>
              <a:rPr kumimoji="1" lang="zh-CN" altLang="en-US" sz="2800"/>
              <a:t>。</a:t>
            </a:r>
          </a:p>
        </p:txBody>
      </p:sp>
      <p:sp>
        <p:nvSpPr>
          <p:cNvPr id="618502" name="Rectangle 6"/>
          <p:cNvSpPr>
            <a:spLocks noChangeArrowheads="1"/>
          </p:cNvSpPr>
          <p:nvPr/>
        </p:nvSpPr>
        <p:spPr bwMode="auto">
          <a:xfrm>
            <a:off x="1676400" y="4495800"/>
            <a:ext cx="5334000" cy="946150"/>
          </a:xfrm>
          <a:prstGeom prst="rect">
            <a:avLst/>
          </a:prstGeom>
          <a:noFill/>
          <a:ln w="9525">
            <a:noFill/>
            <a:miter lim="800000"/>
            <a:headEnd/>
            <a:tailEnd/>
          </a:ln>
          <a:effectLst/>
        </p:spPr>
        <p:txBody>
          <a:bodyPr>
            <a:spAutoFit/>
          </a:bodyPr>
          <a:lstStyle/>
          <a:p>
            <a:r>
              <a:rPr kumimoji="1" lang="zh-CN" altLang="en-US" sz="2800">
                <a:solidFill>
                  <a:srgbClr val="0000CC"/>
                </a:solidFill>
              </a:rPr>
              <a:t>无摩擦力</a:t>
            </a:r>
            <a:r>
              <a:rPr kumimoji="1" lang="en-US" altLang="zh-CN" sz="2800">
                <a:solidFill>
                  <a:srgbClr val="0000CC"/>
                </a:solidFill>
              </a:rPr>
              <a:t>(</a:t>
            </a:r>
            <a:r>
              <a:rPr kumimoji="1" lang="zh-CN" altLang="en-US" sz="2800">
                <a:solidFill>
                  <a:srgbClr val="0000CC"/>
                </a:solidFill>
              </a:rPr>
              <a:t>等耗散力</a:t>
            </a:r>
            <a:r>
              <a:rPr kumimoji="1" lang="en-US" altLang="zh-CN" sz="2800">
                <a:solidFill>
                  <a:srgbClr val="0000CC"/>
                </a:solidFill>
              </a:rPr>
              <a:t>)</a:t>
            </a:r>
            <a:r>
              <a:rPr kumimoji="1" lang="zh-CN" altLang="en-US" sz="2800">
                <a:solidFill>
                  <a:srgbClr val="0000CC"/>
                </a:solidFill>
              </a:rPr>
              <a:t>做功的准静态过程</a:t>
            </a:r>
            <a:r>
              <a:rPr kumimoji="1" lang="zh-CN" altLang="en-US" sz="2800"/>
              <a:t>才是可逆过程。</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22" name="灯片编号占位符 4"/>
          <p:cNvSpPr>
            <a:spLocks noGrp="1"/>
          </p:cNvSpPr>
          <p:nvPr>
            <p:ph type="sldNum" sz="quarter" idx="12"/>
          </p:nvPr>
        </p:nvSpPr>
        <p:spPr/>
        <p:txBody>
          <a:bodyPr/>
          <a:lstStyle/>
          <a:p>
            <a:fld id="{F2F97829-E5AB-455A-967D-856EC7B1473B}" type="slidenum">
              <a:rPr lang="en-US" altLang="zh-CN"/>
              <a:pPr/>
              <a:t>26</a:t>
            </a:fld>
            <a:endParaRPr lang="en-US" altLang="zh-CN"/>
          </a:p>
        </p:txBody>
      </p:sp>
      <p:sp>
        <p:nvSpPr>
          <p:cNvPr id="610307"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卡诺定理</a:t>
            </a:r>
          </a:p>
        </p:txBody>
      </p:sp>
      <p:sp>
        <p:nvSpPr>
          <p:cNvPr id="610308" name="Text Box 4"/>
          <p:cNvSpPr txBox="1">
            <a:spLocks noChangeArrowheads="1"/>
          </p:cNvSpPr>
          <p:nvPr/>
        </p:nvSpPr>
        <p:spPr bwMode="auto">
          <a:xfrm>
            <a:off x="457200" y="1660525"/>
            <a:ext cx="5329238" cy="1463675"/>
          </a:xfrm>
          <a:prstGeom prst="rect">
            <a:avLst/>
          </a:prstGeom>
          <a:noFill/>
          <a:ln w="9525">
            <a:noFill/>
            <a:miter lim="800000"/>
            <a:headEnd/>
            <a:tailEnd/>
          </a:ln>
          <a:effectLst/>
        </p:spPr>
        <p:txBody>
          <a:bodyPr>
            <a:spAutoFit/>
          </a:bodyPr>
          <a:lstStyle/>
          <a:p>
            <a:pPr algn="just">
              <a:lnSpc>
                <a:spcPct val="125000"/>
              </a:lnSpc>
              <a:spcBef>
                <a:spcPct val="50000"/>
              </a:spcBef>
            </a:pPr>
            <a:r>
              <a:rPr kumimoji="1" lang="en-US" altLang="zh-CN" sz="2400"/>
              <a:t>1</a:t>
            </a:r>
            <a:r>
              <a:rPr kumimoji="1" lang="zh-CN" altLang="en-US" sz="2400"/>
              <a:t>）在相同的高温热源与相同的低温热源之间工作的一切</a:t>
            </a:r>
            <a:r>
              <a:rPr kumimoji="1" lang="zh-CN" altLang="en-US" sz="2400">
                <a:solidFill>
                  <a:srgbClr val="0000CC"/>
                </a:solidFill>
              </a:rPr>
              <a:t>可逆机</a:t>
            </a:r>
            <a:r>
              <a:rPr kumimoji="1" lang="zh-CN" altLang="en-US" sz="2400"/>
              <a:t>，不论用什么工作物质，效率相等。</a:t>
            </a:r>
          </a:p>
        </p:txBody>
      </p:sp>
      <p:sp>
        <p:nvSpPr>
          <p:cNvPr id="610309" name="Text Box 5"/>
          <p:cNvSpPr txBox="1">
            <a:spLocks noChangeArrowheads="1"/>
          </p:cNvSpPr>
          <p:nvPr/>
        </p:nvSpPr>
        <p:spPr bwMode="auto">
          <a:xfrm>
            <a:off x="457200" y="3352800"/>
            <a:ext cx="5329238" cy="1463675"/>
          </a:xfrm>
          <a:prstGeom prst="rect">
            <a:avLst/>
          </a:prstGeom>
          <a:noFill/>
          <a:ln w="9525" algn="ctr">
            <a:noFill/>
            <a:miter lim="800000"/>
            <a:headEnd/>
            <a:tailEnd/>
          </a:ln>
          <a:effectLst/>
        </p:spPr>
        <p:txBody>
          <a:bodyPr>
            <a:spAutoFit/>
          </a:bodyPr>
          <a:lstStyle/>
          <a:p>
            <a:pPr algn="just">
              <a:lnSpc>
                <a:spcPct val="125000"/>
              </a:lnSpc>
              <a:spcBef>
                <a:spcPct val="50000"/>
              </a:spcBef>
            </a:pPr>
            <a:r>
              <a:rPr kumimoji="1" lang="en-US" altLang="zh-CN" sz="2400"/>
              <a:t>2</a:t>
            </a:r>
            <a:r>
              <a:rPr kumimoji="1" lang="zh-CN" altLang="en-US" sz="2400"/>
              <a:t>）在相同的高温热源与相同的低温热源之间工作的一切</a:t>
            </a:r>
            <a:r>
              <a:rPr kumimoji="1" lang="zh-CN" altLang="en-US" sz="2400">
                <a:solidFill>
                  <a:srgbClr val="0000CC"/>
                </a:solidFill>
              </a:rPr>
              <a:t>不可逆机</a:t>
            </a:r>
            <a:r>
              <a:rPr kumimoji="1" lang="zh-CN" altLang="en-US" sz="2400"/>
              <a:t>的效率小于可逆机的效率。</a:t>
            </a:r>
          </a:p>
        </p:txBody>
      </p:sp>
      <p:grpSp>
        <p:nvGrpSpPr>
          <p:cNvPr id="610311" name="Group 7"/>
          <p:cNvGrpSpPr>
            <a:grpSpLocks/>
          </p:cNvGrpSpPr>
          <p:nvPr/>
        </p:nvGrpSpPr>
        <p:grpSpPr bwMode="auto">
          <a:xfrm>
            <a:off x="4572000" y="5181600"/>
            <a:ext cx="3241675" cy="1160463"/>
            <a:chOff x="3120" y="2976"/>
            <a:chExt cx="2042" cy="731"/>
          </a:xfrm>
        </p:grpSpPr>
        <p:sp>
          <p:nvSpPr>
            <p:cNvPr id="610312" name="Text Box 8"/>
            <p:cNvSpPr txBox="1">
              <a:spLocks noChangeArrowheads="1"/>
            </p:cNvSpPr>
            <p:nvPr/>
          </p:nvSpPr>
          <p:spPr bwMode="auto">
            <a:xfrm>
              <a:off x="3168" y="2976"/>
              <a:ext cx="1994" cy="731"/>
            </a:xfrm>
            <a:prstGeom prst="rect">
              <a:avLst/>
            </a:prstGeom>
            <a:noFill/>
            <a:ln w="9525">
              <a:noFill/>
              <a:miter lim="800000"/>
              <a:headEnd/>
              <a:tailEnd/>
            </a:ln>
            <a:effectLst/>
          </p:spPr>
          <p:txBody>
            <a:bodyPr>
              <a:spAutoFit/>
            </a:bodyPr>
            <a:lstStyle/>
            <a:p>
              <a:pPr>
                <a:spcBef>
                  <a:spcPct val="50000"/>
                </a:spcBef>
              </a:pPr>
              <a:r>
                <a:rPr kumimoji="1" lang="en-US" altLang="zh-CN" sz="2800" dirty="0">
                  <a:solidFill>
                    <a:srgbClr val="0000FF"/>
                  </a:solidFill>
                </a:rPr>
                <a:t> = :  </a:t>
              </a:r>
              <a:r>
                <a:rPr kumimoji="1" lang="zh-CN" altLang="en-US" sz="2800" dirty="0">
                  <a:solidFill>
                    <a:srgbClr val="0000FF"/>
                  </a:solidFill>
                </a:rPr>
                <a:t>对应可逆机</a:t>
              </a:r>
            </a:p>
            <a:p>
              <a:pPr>
                <a:spcBef>
                  <a:spcPct val="50000"/>
                </a:spcBef>
              </a:pPr>
              <a:r>
                <a:rPr kumimoji="1" lang="zh-CN" altLang="en-US" sz="2800" dirty="0">
                  <a:solidFill>
                    <a:srgbClr val="0000FF"/>
                  </a:solidFill>
                </a:rPr>
                <a:t> </a:t>
              </a:r>
              <a:r>
                <a:rPr kumimoji="1" lang="en-US" altLang="zh-CN" sz="2800" dirty="0">
                  <a:solidFill>
                    <a:srgbClr val="0000FF"/>
                  </a:solidFill>
                </a:rPr>
                <a:t>&lt; : </a:t>
              </a:r>
              <a:r>
                <a:rPr kumimoji="1" lang="zh-CN" altLang="en-US" sz="2800" dirty="0">
                  <a:solidFill>
                    <a:srgbClr val="0000FF"/>
                  </a:solidFill>
                </a:rPr>
                <a:t>对应不可逆机 </a:t>
              </a:r>
            </a:p>
          </p:txBody>
        </p:sp>
        <p:sp>
          <p:nvSpPr>
            <p:cNvPr id="610313" name="AutoShape 9"/>
            <p:cNvSpPr>
              <a:spLocks/>
            </p:cNvSpPr>
            <p:nvPr/>
          </p:nvSpPr>
          <p:spPr bwMode="auto">
            <a:xfrm>
              <a:off x="3120" y="3056"/>
              <a:ext cx="144" cy="576"/>
            </a:xfrm>
            <a:prstGeom prst="leftBrace">
              <a:avLst>
                <a:gd name="adj1" fmla="val 33333"/>
                <a:gd name="adj2" fmla="val 50000"/>
              </a:avLst>
            </a:prstGeom>
            <a:noFill/>
            <a:ln w="9525">
              <a:solidFill>
                <a:srgbClr val="0000FF"/>
              </a:solidFill>
              <a:round/>
              <a:headEnd/>
              <a:tailEnd/>
            </a:ln>
            <a:effectLst/>
          </p:spPr>
          <p:txBody>
            <a:bodyPr wrap="none" anchor="ctr"/>
            <a:lstStyle/>
            <a:p>
              <a:endParaRPr lang="zh-CN" altLang="en-US"/>
            </a:p>
          </p:txBody>
        </p:sp>
      </p:grpSp>
      <p:grpSp>
        <p:nvGrpSpPr>
          <p:cNvPr id="610314" name="Group 10"/>
          <p:cNvGrpSpPr>
            <a:grpSpLocks/>
          </p:cNvGrpSpPr>
          <p:nvPr/>
        </p:nvGrpSpPr>
        <p:grpSpPr bwMode="auto">
          <a:xfrm>
            <a:off x="6238875" y="1376363"/>
            <a:ext cx="2363788" cy="3744912"/>
            <a:chOff x="2117" y="1298"/>
            <a:chExt cx="1489" cy="2359"/>
          </a:xfrm>
        </p:grpSpPr>
        <p:sp>
          <p:nvSpPr>
            <p:cNvPr id="610315" name="AutoShape 11" descr="球体"/>
            <p:cNvSpPr>
              <a:spLocks noChangeArrowheads="1"/>
            </p:cNvSpPr>
            <p:nvPr/>
          </p:nvSpPr>
          <p:spPr bwMode="auto">
            <a:xfrm>
              <a:off x="3024" y="2387"/>
              <a:ext cx="469" cy="301"/>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rgbClr val="008080"/>
              </a:fgClr>
              <a:bgClr>
                <a:schemeClr val="bg1"/>
              </a:bgClr>
            </a:pattFill>
            <a:ln w="9525" algn="ctr">
              <a:solidFill>
                <a:srgbClr val="008080"/>
              </a:solidFill>
              <a:miter lim="800000"/>
              <a:headEnd/>
              <a:tailEnd/>
            </a:ln>
            <a:effectLst/>
          </p:spPr>
          <p:txBody>
            <a:bodyPr wrap="none" anchor="ctr"/>
            <a:lstStyle/>
            <a:p>
              <a:endParaRPr lang="zh-CN" altLang="en-US"/>
            </a:p>
          </p:txBody>
        </p:sp>
        <p:sp>
          <p:nvSpPr>
            <p:cNvPr id="610316" name="Rectangle 12"/>
            <p:cNvSpPr>
              <a:spLocks noChangeArrowheads="1"/>
            </p:cNvSpPr>
            <p:nvPr/>
          </p:nvSpPr>
          <p:spPr bwMode="auto">
            <a:xfrm>
              <a:off x="3341" y="2537"/>
              <a:ext cx="265" cy="394"/>
            </a:xfrm>
            <a:prstGeom prst="rect">
              <a:avLst/>
            </a:prstGeom>
            <a:noFill/>
            <a:ln w="9525">
              <a:noFill/>
              <a:miter lim="800000"/>
              <a:headEnd/>
              <a:tailEnd/>
            </a:ln>
            <a:effectLst/>
          </p:spPr>
          <p:txBody>
            <a:bodyPr wrap="none">
              <a:spAutoFit/>
            </a:bodyPr>
            <a:lstStyle/>
            <a:p>
              <a:pPr>
                <a:lnSpc>
                  <a:spcPct val="125000"/>
                </a:lnSpc>
              </a:pPr>
              <a:r>
                <a:rPr kumimoji="1" lang="en-US" altLang="zh-CN" sz="2800" b="1" i="1">
                  <a:solidFill>
                    <a:srgbClr val="008080"/>
                  </a:solidFill>
                  <a:ea typeface="楷体_GB2312" pitchFamily="49" charset="-122"/>
                </a:rPr>
                <a:t>A</a:t>
              </a:r>
              <a:endParaRPr kumimoji="1" lang="en-US" altLang="zh-CN" sz="2800" b="1" baseline="-25000">
                <a:solidFill>
                  <a:srgbClr val="008080"/>
                </a:solidFill>
                <a:ea typeface="楷体_GB2312" pitchFamily="49" charset="-122"/>
              </a:endParaRPr>
            </a:p>
          </p:txBody>
        </p:sp>
        <p:sp>
          <p:nvSpPr>
            <p:cNvPr id="610317" name="AutoShape 13" descr="球体"/>
            <p:cNvSpPr>
              <a:spLocks noChangeArrowheads="1"/>
            </p:cNvSpPr>
            <p:nvPr/>
          </p:nvSpPr>
          <p:spPr bwMode="auto">
            <a:xfrm rot="5400000" flipV="1">
              <a:off x="2528" y="1755"/>
              <a:ext cx="499" cy="31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rgbClr val="FF5050"/>
              </a:fgClr>
              <a:bgClr>
                <a:schemeClr val="bg1"/>
              </a:bgClr>
            </a:pattFill>
            <a:ln w="9525" algn="ctr">
              <a:solidFill>
                <a:srgbClr val="FF0000"/>
              </a:solidFill>
              <a:miter lim="800000"/>
              <a:headEnd/>
              <a:tailEnd/>
            </a:ln>
            <a:effectLst/>
          </p:spPr>
          <p:txBody>
            <a:bodyPr wrap="none" anchor="ctr"/>
            <a:lstStyle/>
            <a:p>
              <a:endParaRPr lang="zh-CN" altLang="en-US"/>
            </a:p>
          </p:txBody>
        </p:sp>
        <p:sp>
          <p:nvSpPr>
            <p:cNvPr id="610318" name="Rectangle 14"/>
            <p:cNvSpPr>
              <a:spLocks noChangeArrowheads="1"/>
            </p:cNvSpPr>
            <p:nvPr/>
          </p:nvSpPr>
          <p:spPr bwMode="auto">
            <a:xfrm>
              <a:off x="2307" y="2719"/>
              <a:ext cx="354" cy="394"/>
            </a:xfrm>
            <a:prstGeom prst="rect">
              <a:avLst/>
            </a:prstGeom>
            <a:noFill/>
            <a:ln w="9525">
              <a:noFill/>
              <a:miter lim="800000"/>
              <a:headEnd/>
              <a:tailEnd/>
            </a:ln>
            <a:effectLst/>
          </p:spPr>
          <p:txBody>
            <a:bodyPr wrap="none">
              <a:spAutoFit/>
            </a:bodyPr>
            <a:lstStyle/>
            <a:p>
              <a:pPr>
                <a:lnSpc>
                  <a:spcPct val="125000"/>
                </a:lnSpc>
              </a:pPr>
              <a:r>
                <a:rPr kumimoji="1" lang="en-US" altLang="zh-CN" sz="2800" b="1" i="1">
                  <a:solidFill>
                    <a:srgbClr val="0000FF"/>
                  </a:solidFill>
                  <a:ea typeface="楷体_GB2312" pitchFamily="49" charset="-122"/>
                </a:rPr>
                <a:t>Q</a:t>
              </a:r>
              <a:r>
                <a:rPr kumimoji="1" lang="en-US" altLang="zh-CN" sz="2800" b="1" baseline="-25000">
                  <a:solidFill>
                    <a:srgbClr val="0000FF"/>
                  </a:solidFill>
                  <a:ea typeface="楷体_GB2312" pitchFamily="49" charset="-122"/>
                </a:rPr>
                <a:t>2</a:t>
              </a:r>
              <a:endParaRPr kumimoji="1" lang="en-US" altLang="zh-CN" sz="2800" b="1">
                <a:solidFill>
                  <a:srgbClr val="0000FF"/>
                </a:solidFill>
                <a:ea typeface="楷体_GB2312" pitchFamily="49" charset="-122"/>
              </a:endParaRPr>
            </a:p>
          </p:txBody>
        </p:sp>
        <p:sp>
          <p:nvSpPr>
            <p:cNvPr id="610319" name="Rectangle 15"/>
            <p:cNvSpPr>
              <a:spLocks noChangeArrowheads="1"/>
            </p:cNvSpPr>
            <p:nvPr/>
          </p:nvSpPr>
          <p:spPr bwMode="auto">
            <a:xfrm>
              <a:off x="2307" y="1707"/>
              <a:ext cx="354" cy="393"/>
            </a:xfrm>
            <a:prstGeom prst="rect">
              <a:avLst/>
            </a:prstGeom>
            <a:noFill/>
            <a:ln w="9525">
              <a:noFill/>
              <a:miter lim="800000"/>
              <a:headEnd/>
              <a:tailEnd/>
            </a:ln>
            <a:effectLst/>
          </p:spPr>
          <p:txBody>
            <a:bodyPr wrap="none">
              <a:spAutoFit/>
            </a:bodyPr>
            <a:lstStyle/>
            <a:p>
              <a:pPr>
                <a:lnSpc>
                  <a:spcPct val="125000"/>
                </a:lnSpc>
              </a:pPr>
              <a:r>
                <a:rPr kumimoji="1" lang="en-US" altLang="zh-CN" sz="2800" b="1" i="1">
                  <a:solidFill>
                    <a:srgbClr val="FF0000"/>
                  </a:solidFill>
                  <a:ea typeface="楷体_GB2312" pitchFamily="49" charset="-122"/>
                </a:rPr>
                <a:t>Q</a:t>
              </a:r>
              <a:r>
                <a:rPr kumimoji="1" lang="en-US" altLang="zh-CN" sz="2800" b="1" baseline="-25000">
                  <a:solidFill>
                    <a:srgbClr val="FF0000"/>
                  </a:solidFill>
                  <a:ea typeface="楷体_GB2312" pitchFamily="49" charset="-122"/>
                </a:rPr>
                <a:t>1</a:t>
              </a:r>
              <a:endParaRPr kumimoji="1" lang="en-US" altLang="zh-CN" sz="2800" b="1" i="1">
                <a:solidFill>
                  <a:srgbClr val="FF0000"/>
                </a:solidFill>
                <a:ea typeface="楷体_GB2312" pitchFamily="49" charset="-122"/>
              </a:endParaRPr>
            </a:p>
          </p:txBody>
        </p:sp>
        <p:sp>
          <p:nvSpPr>
            <p:cNvPr id="610320" name="AutoShape 16" descr="球体"/>
            <p:cNvSpPr>
              <a:spLocks noChangeArrowheads="1"/>
            </p:cNvSpPr>
            <p:nvPr/>
          </p:nvSpPr>
          <p:spPr bwMode="auto">
            <a:xfrm rot="5400000" flipV="1">
              <a:off x="2587" y="2812"/>
              <a:ext cx="454" cy="33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rgbClr val="0066FF"/>
              </a:fgClr>
              <a:bgClr>
                <a:schemeClr val="bg1"/>
              </a:bgClr>
            </a:pattFill>
            <a:ln w="9525" algn="ctr">
              <a:solidFill>
                <a:srgbClr val="0000FF"/>
              </a:solidFill>
              <a:miter lim="800000"/>
              <a:headEnd/>
              <a:tailEnd/>
            </a:ln>
            <a:effectLst/>
          </p:spPr>
          <p:txBody>
            <a:bodyPr wrap="none" anchor="ctr"/>
            <a:lstStyle/>
            <a:p>
              <a:endParaRPr lang="zh-CN" altLang="en-US"/>
            </a:p>
          </p:txBody>
        </p:sp>
        <p:sp>
          <p:nvSpPr>
            <p:cNvPr id="610321" name="Oval 17"/>
            <p:cNvSpPr>
              <a:spLocks noChangeArrowheads="1"/>
            </p:cNvSpPr>
            <p:nvPr/>
          </p:nvSpPr>
          <p:spPr bwMode="auto">
            <a:xfrm>
              <a:off x="2450" y="2168"/>
              <a:ext cx="665" cy="651"/>
            </a:xfrm>
            <a:prstGeom prst="ellipse">
              <a:avLst/>
            </a:prstGeom>
            <a:solidFill>
              <a:schemeClr val="bg1"/>
            </a:solidFill>
            <a:ln w="28575" algn="ctr">
              <a:solidFill>
                <a:srgbClr val="993366"/>
              </a:solidFill>
              <a:round/>
              <a:headEnd/>
              <a:tailEnd/>
            </a:ln>
            <a:effectLst/>
          </p:spPr>
          <p:txBody>
            <a:bodyPr wrap="none" anchor="ctr"/>
            <a:lstStyle/>
            <a:p>
              <a:pPr algn="ctr"/>
              <a:r>
                <a:rPr kumimoji="1" lang="en-US" altLang="zh-CN" sz="3600" b="1" i="1">
                  <a:solidFill>
                    <a:srgbClr val="993366"/>
                  </a:solidFill>
                </a:rPr>
                <a:t>E</a:t>
              </a:r>
            </a:p>
          </p:txBody>
        </p:sp>
        <p:sp>
          <p:nvSpPr>
            <p:cNvPr id="610322" name="Rectangle 18"/>
            <p:cNvSpPr>
              <a:spLocks noChangeArrowheads="1"/>
            </p:cNvSpPr>
            <p:nvPr/>
          </p:nvSpPr>
          <p:spPr bwMode="auto">
            <a:xfrm>
              <a:off x="2117" y="1298"/>
              <a:ext cx="1316" cy="450"/>
            </a:xfrm>
            <a:prstGeom prst="rect">
              <a:avLst/>
            </a:prstGeom>
            <a:gradFill rotWithShape="0">
              <a:gsLst>
                <a:gs pos="0">
                  <a:srgbClr val="FF0000"/>
                </a:gs>
                <a:gs pos="100000">
                  <a:schemeClr val="bg1"/>
                </a:gs>
              </a:gsLst>
              <a:lin ang="5400000" scaled="1"/>
            </a:gradFill>
            <a:ln w="9525" algn="ctr">
              <a:solidFill>
                <a:srgbClr val="FF0000"/>
              </a:solidFill>
              <a:miter lim="800000"/>
              <a:headEnd/>
              <a:tailEnd/>
            </a:ln>
            <a:effectLst/>
          </p:spPr>
          <p:txBody>
            <a:bodyPr wrap="none" anchor="ctr"/>
            <a:lstStyle/>
            <a:p>
              <a:pPr algn="ctr"/>
              <a:r>
                <a:rPr kumimoji="1" lang="en-US" altLang="zh-CN" sz="2800" b="1" i="1">
                  <a:solidFill>
                    <a:srgbClr val="990033"/>
                  </a:solidFill>
                </a:rPr>
                <a:t>T</a:t>
              </a:r>
              <a:r>
                <a:rPr kumimoji="1" lang="en-US" altLang="zh-CN" sz="2800" b="1" baseline="-25000">
                  <a:solidFill>
                    <a:srgbClr val="990033"/>
                  </a:solidFill>
                </a:rPr>
                <a:t>1</a:t>
              </a:r>
            </a:p>
          </p:txBody>
        </p:sp>
        <p:sp>
          <p:nvSpPr>
            <p:cNvPr id="610323" name="Rectangle 19"/>
            <p:cNvSpPr>
              <a:spLocks noChangeArrowheads="1"/>
            </p:cNvSpPr>
            <p:nvPr/>
          </p:nvSpPr>
          <p:spPr bwMode="auto">
            <a:xfrm>
              <a:off x="2161" y="3207"/>
              <a:ext cx="1317" cy="450"/>
            </a:xfrm>
            <a:prstGeom prst="rect">
              <a:avLst/>
            </a:prstGeom>
            <a:gradFill rotWithShape="0">
              <a:gsLst>
                <a:gs pos="0">
                  <a:srgbClr val="0066FF"/>
                </a:gs>
                <a:gs pos="100000">
                  <a:schemeClr val="bg1"/>
                </a:gs>
              </a:gsLst>
              <a:lin ang="5400000" scaled="1"/>
            </a:gradFill>
            <a:ln w="9525" algn="ctr">
              <a:solidFill>
                <a:srgbClr val="0066FF"/>
              </a:solidFill>
              <a:miter lim="800000"/>
              <a:headEnd/>
              <a:tailEnd/>
            </a:ln>
            <a:effectLst/>
          </p:spPr>
          <p:txBody>
            <a:bodyPr wrap="none" anchor="ctr"/>
            <a:lstStyle/>
            <a:p>
              <a:pPr algn="ctr"/>
              <a:r>
                <a:rPr kumimoji="1" lang="en-US" altLang="zh-CN" sz="2800" b="1" i="1">
                  <a:solidFill>
                    <a:srgbClr val="000066"/>
                  </a:solidFill>
                </a:rPr>
                <a:t>T</a:t>
              </a:r>
              <a:r>
                <a:rPr kumimoji="1" lang="en-US" altLang="zh-CN" sz="2800" b="1" baseline="-25000">
                  <a:solidFill>
                    <a:srgbClr val="000066"/>
                  </a:solidFill>
                </a:rPr>
                <a:t>2</a:t>
              </a:r>
            </a:p>
          </p:txBody>
        </p:sp>
      </p:grpSp>
      <p:graphicFrame>
        <p:nvGraphicFramePr>
          <p:cNvPr id="610324" name="Object 20"/>
          <p:cNvGraphicFramePr>
            <a:graphicFrameLocks noChangeAspect="1"/>
          </p:cNvGraphicFramePr>
          <p:nvPr/>
        </p:nvGraphicFramePr>
        <p:xfrm>
          <a:off x="914400" y="5257800"/>
          <a:ext cx="2897188" cy="1079500"/>
        </p:xfrm>
        <a:graphic>
          <a:graphicData uri="http://schemas.openxmlformats.org/presentationml/2006/ole">
            <mc:AlternateContent xmlns:mc="http://schemas.openxmlformats.org/markup-compatibility/2006">
              <mc:Choice xmlns:v="urn:schemas-microsoft-com:vml" Requires="v">
                <p:oleObj name="公式" r:id="rId2" imgW="1155600" imgH="431640" progId="Equation.3">
                  <p:embed/>
                </p:oleObj>
              </mc:Choice>
              <mc:Fallback>
                <p:oleObj name="公式" r:id="rId2" imgW="1155600" imgH="431640" progId="Equation.3">
                  <p:embed/>
                  <p:pic>
                    <p:nvPicPr>
                      <p:cNvPr id="610324" name="Object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257800"/>
                        <a:ext cx="2897188" cy="1079500"/>
                      </a:xfrm>
                      <a:prstGeom prst="rect">
                        <a:avLst/>
                      </a:prstGeom>
                      <a:solidFill>
                        <a:srgbClr val="CC99FF">
                          <a:alpha val="50000"/>
                        </a:srgbClr>
                      </a:solidFill>
                      <a:ln>
                        <a:noFill/>
                      </a:ln>
                      <a:extLs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0314"/>
                                        </p:tgtEl>
                                        <p:attrNameLst>
                                          <p:attrName>style.visibility</p:attrName>
                                        </p:attrNameLst>
                                      </p:cBhvr>
                                      <p:to>
                                        <p:strVal val="visible"/>
                                      </p:to>
                                    </p:set>
                                    <p:anim calcmode="lin" valueType="num">
                                      <p:cBhvr additive="base">
                                        <p:cTn id="7" dur="500" fill="hold"/>
                                        <p:tgtEl>
                                          <p:spTgt spid="610314"/>
                                        </p:tgtEl>
                                        <p:attrNameLst>
                                          <p:attrName>ppt_x</p:attrName>
                                        </p:attrNameLst>
                                      </p:cBhvr>
                                      <p:tavLst>
                                        <p:tav tm="0">
                                          <p:val>
                                            <p:strVal val="#ppt_x"/>
                                          </p:val>
                                        </p:tav>
                                        <p:tav tm="100000">
                                          <p:val>
                                            <p:strVal val="#ppt_x"/>
                                          </p:val>
                                        </p:tav>
                                      </p:tavLst>
                                    </p:anim>
                                    <p:anim calcmode="lin" valueType="num">
                                      <p:cBhvr additive="base">
                                        <p:cTn id="8" dur="500" fill="hold"/>
                                        <p:tgtEl>
                                          <p:spTgt spid="6103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0308"/>
                                        </p:tgtEl>
                                        <p:attrNameLst>
                                          <p:attrName>style.visibility</p:attrName>
                                        </p:attrNameLst>
                                      </p:cBhvr>
                                      <p:to>
                                        <p:strVal val="visible"/>
                                      </p:to>
                                    </p:set>
                                    <p:anim calcmode="lin" valueType="num">
                                      <p:cBhvr additive="base">
                                        <p:cTn id="13" dur="500" fill="hold"/>
                                        <p:tgtEl>
                                          <p:spTgt spid="610308"/>
                                        </p:tgtEl>
                                        <p:attrNameLst>
                                          <p:attrName>ppt_x</p:attrName>
                                        </p:attrNameLst>
                                      </p:cBhvr>
                                      <p:tavLst>
                                        <p:tav tm="0">
                                          <p:val>
                                            <p:strVal val="0-#ppt_w/2"/>
                                          </p:val>
                                        </p:tav>
                                        <p:tav tm="100000">
                                          <p:val>
                                            <p:strVal val="#ppt_x"/>
                                          </p:val>
                                        </p:tav>
                                      </p:tavLst>
                                    </p:anim>
                                    <p:anim calcmode="lin" valueType="num">
                                      <p:cBhvr additive="base">
                                        <p:cTn id="14" dur="500" fill="hold"/>
                                        <p:tgtEl>
                                          <p:spTgt spid="61030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0309"/>
                                        </p:tgtEl>
                                        <p:attrNameLst>
                                          <p:attrName>style.visibility</p:attrName>
                                        </p:attrNameLst>
                                      </p:cBhvr>
                                      <p:to>
                                        <p:strVal val="visible"/>
                                      </p:to>
                                    </p:set>
                                    <p:anim calcmode="lin" valueType="num">
                                      <p:cBhvr additive="base">
                                        <p:cTn id="19" dur="500" fill="hold"/>
                                        <p:tgtEl>
                                          <p:spTgt spid="610309"/>
                                        </p:tgtEl>
                                        <p:attrNameLst>
                                          <p:attrName>ppt_x</p:attrName>
                                        </p:attrNameLst>
                                      </p:cBhvr>
                                      <p:tavLst>
                                        <p:tav tm="0">
                                          <p:val>
                                            <p:strVal val="0-#ppt_w/2"/>
                                          </p:val>
                                        </p:tav>
                                        <p:tav tm="100000">
                                          <p:val>
                                            <p:strVal val="#ppt_x"/>
                                          </p:val>
                                        </p:tav>
                                      </p:tavLst>
                                    </p:anim>
                                    <p:anim calcmode="lin" valueType="num">
                                      <p:cBhvr additive="base">
                                        <p:cTn id="20" dur="500" fill="hold"/>
                                        <p:tgtEl>
                                          <p:spTgt spid="61030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610324"/>
                                        </p:tgtEl>
                                        <p:attrNameLst>
                                          <p:attrName>style.visibility</p:attrName>
                                        </p:attrNameLst>
                                      </p:cBhvr>
                                      <p:to>
                                        <p:strVal val="visible"/>
                                      </p:to>
                                    </p:set>
                                    <p:animEffect transition="in" filter="box(out)">
                                      <p:cBhvr>
                                        <p:cTn id="25" dur="500"/>
                                        <p:tgtEl>
                                          <p:spTgt spid="610324"/>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610311"/>
                                        </p:tgtEl>
                                        <p:attrNameLst>
                                          <p:attrName>style.visibility</p:attrName>
                                        </p:attrNameLst>
                                      </p:cBhvr>
                                      <p:to>
                                        <p:strVal val="visible"/>
                                      </p:to>
                                    </p:set>
                                    <p:anim calcmode="lin" valueType="num">
                                      <p:cBhvr additive="base">
                                        <p:cTn id="30" dur="500" fill="hold"/>
                                        <p:tgtEl>
                                          <p:spTgt spid="610311"/>
                                        </p:tgtEl>
                                        <p:attrNameLst>
                                          <p:attrName>ppt_x</p:attrName>
                                        </p:attrNameLst>
                                      </p:cBhvr>
                                      <p:tavLst>
                                        <p:tav tm="0">
                                          <p:val>
                                            <p:strVal val="0-#ppt_w/2"/>
                                          </p:val>
                                        </p:tav>
                                        <p:tav tm="100000">
                                          <p:val>
                                            <p:strVal val="#ppt_x"/>
                                          </p:val>
                                        </p:tav>
                                      </p:tavLst>
                                    </p:anim>
                                    <p:anim calcmode="lin" valueType="num">
                                      <p:cBhvr additive="base">
                                        <p:cTn id="31" dur="500" fill="hold"/>
                                        <p:tgtEl>
                                          <p:spTgt spid="6103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08" grpId="0" autoUpdateAnimBg="0"/>
      <p:bldP spid="61030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28" name="灯片编号占位符 4"/>
          <p:cNvSpPr>
            <a:spLocks noGrp="1"/>
          </p:cNvSpPr>
          <p:nvPr>
            <p:ph type="sldNum" sz="quarter" idx="12"/>
          </p:nvPr>
        </p:nvSpPr>
        <p:spPr/>
        <p:txBody>
          <a:bodyPr/>
          <a:lstStyle/>
          <a:p>
            <a:fld id="{DE846F66-C9ED-408D-9012-7C3535A783AD}" type="slidenum">
              <a:rPr lang="en-US" altLang="zh-CN"/>
              <a:pPr/>
              <a:t>27</a:t>
            </a:fld>
            <a:endParaRPr lang="en-US" altLang="zh-CN"/>
          </a:p>
        </p:txBody>
      </p:sp>
      <p:sp>
        <p:nvSpPr>
          <p:cNvPr id="619523"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卡诺定理</a:t>
            </a:r>
          </a:p>
        </p:txBody>
      </p:sp>
      <p:sp>
        <p:nvSpPr>
          <p:cNvPr id="619524" name="Text Box 4"/>
          <p:cNvSpPr txBox="1">
            <a:spLocks noChangeArrowheads="1"/>
          </p:cNvSpPr>
          <p:nvPr/>
        </p:nvSpPr>
        <p:spPr bwMode="auto">
          <a:xfrm>
            <a:off x="2209800" y="1219200"/>
            <a:ext cx="1676400" cy="457200"/>
          </a:xfrm>
          <a:prstGeom prst="rect">
            <a:avLst/>
          </a:prstGeom>
          <a:noFill/>
          <a:ln w="9525" algn="ctr">
            <a:noFill/>
            <a:miter lim="800000"/>
            <a:headEnd/>
            <a:tailEnd/>
          </a:ln>
          <a:effectLst/>
        </p:spPr>
        <p:txBody>
          <a:bodyPr>
            <a:spAutoFit/>
          </a:bodyPr>
          <a:lstStyle/>
          <a:p>
            <a:pPr>
              <a:spcBef>
                <a:spcPct val="50000"/>
              </a:spcBef>
            </a:pPr>
            <a:r>
              <a:rPr kumimoji="1" lang="zh-CN" altLang="en-US" sz="2400"/>
              <a:t>可逆热机：</a:t>
            </a:r>
          </a:p>
        </p:txBody>
      </p:sp>
      <p:grpSp>
        <p:nvGrpSpPr>
          <p:cNvPr id="619525" name="Group 5"/>
          <p:cNvGrpSpPr>
            <a:grpSpLocks/>
          </p:cNvGrpSpPr>
          <p:nvPr/>
        </p:nvGrpSpPr>
        <p:grpSpPr bwMode="auto">
          <a:xfrm>
            <a:off x="1571625" y="2182813"/>
            <a:ext cx="2079625" cy="3455987"/>
            <a:chOff x="975" y="1389"/>
            <a:chExt cx="1310" cy="2177"/>
          </a:xfrm>
        </p:grpSpPr>
        <p:sp>
          <p:nvSpPr>
            <p:cNvPr id="619526" name="Rectangle 6"/>
            <p:cNvSpPr>
              <a:spLocks noChangeArrowheads="1"/>
            </p:cNvSpPr>
            <p:nvPr/>
          </p:nvSpPr>
          <p:spPr bwMode="auto">
            <a:xfrm>
              <a:off x="1970" y="2059"/>
              <a:ext cx="315" cy="327"/>
            </a:xfrm>
            <a:prstGeom prst="rect">
              <a:avLst/>
            </a:prstGeom>
            <a:noFill/>
            <a:ln w="9525">
              <a:noFill/>
              <a:miter lim="800000"/>
              <a:headEnd/>
              <a:tailEnd/>
            </a:ln>
            <a:effectLst/>
          </p:spPr>
          <p:txBody>
            <a:bodyPr wrap="none">
              <a:spAutoFit/>
            </a:bodyPr>
            <a:lstStyle/>
            <a:p>
              <a:r>
                <a:rPr kumimoji="1" lang="en-US" altLang="zh-CN" sz="2800" b="1" i="1">
                  <a:solidFill>
                    <a:srgbClr val="008080"/>
                  </a:solidFill>
                </a:rPr>
                <a:t>W</a:t>
              </a:r>
              <a:endParaRPr kumimoji="1" lang="en-US" altLang="zh-CN" sz="2800" b="1">
                <a:solidFill>
                  <a:srgbClr val="008080"/>
                </a:solidFill>
              </a:endParaRPr>
            </a:p>
          </p:txBody>
        </p:sp>
        <p:sp>
          <p:nvSpPr>
            <p:cNvPr id="619527" name="AutoShape 7" descr="球体"/>
            <p:cNvSpPr>
              <a:spLocks noChangeArrowheads="1"/>
            </p:cNvSpPr>
            <p:nvPr/>
          </p:nvSpPr>
          <p:spPr bwMode="auto">
            <a:xfrm>
              <a:off x="1781" y="2342"/>
              <a:ext cx="464" cy="27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8080"/>
              </a:bgClr>
            </a:pattFill>
            <a:ln w="9525">
              <a:solidFill>
                <a:srgbClr val="008080"/>
              </a:solidFill>
              <a:miter lim="800000"/>
              <a:headEnd/>
              <a:tailEnd/>
            </a:ln>
            <a:effectLst/>
          </p:spPr>
          <p:txBody>
            <a:bodyPr wrap="none" anchor="ctr"/>
            <a:lstStyle/>
            <a:p>
              <a:endParaRPr lang="zh-CN" altLang="en-US"/>
            </a:p>
          </p:txBody>
        </p:sp>
        <p:sp>
          <p:nvSpPr>
            <p:cNvPr id="619528" name="AutoShape 8" descr="球体"/>
            <p:cNvSpPr>
              <a:spLocks noChangeArrowheads="1"/>
            </p:cNvSpPr>
            <p:nvPr/>
          </p:nvSpPr>
          <p:spPr bwMode="auto">
            <a:xfrm rot="5400000" flipV="1">
              <a:off x="1368" y="1803"/>
              <a:ext cx="464" cy="27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FF5050"/>
              </a:bgClr>
            </a:pattFill>
            <a:ln w="9525">
              <a:solidFill>
                <a:srgbClr val="FF0000"/>
              </a:solidFill>
              <a:miter lim="800000"/>
              <a:headEnd/>
              <a:tailEnd/>
            </a:ln>
            <a:effectLst/>
          </p:spPr>
          <p:txBody>
            <a:bodyPr wrap="none" anchor="ctr"/>
            <a:lstStyle/>
            <a:p>
              <a:endParaRPr lang="zh-CN" altLang="en-US"/>
            </a:p>
          </p:txBody>
        </p:sp>
        <p:sp>
          <p:nvSpPr>
            <p:cNvPr id="619529" name="Rectangle 9"/>
            <p:cNvSpPr>
              <a:spLocks noChangeArrowheads="1"/>
            </p:cNvSpPr>
            <p:nvPr/>
          </p:nvSpPr>
          <p:spPr bwMode="auto">
            <a:xfrm>
              <a:off x="1120" y="2786"/>
              <a:ext cx="354" cy="327"/>
            </a:xfrm>
            <a:prstGeom prst="rect">
              <a:avLst/>
            </a:prstGeom>
            <a:noFill/>
            <a:ln w="9525">
              <a:noFill/>
              <a:miter lim="800000"/>
              <a:headEnd/>
              <a:tailEnd/>
            </a:ln>
            <a:effectLst/>
          </p:spPr>
          <p:txBody>
            <a:bodyPr wrap="none">
              <a:spAutoFit/>
            </a:bodyPr>
            <a:lstStyle/>
            <a:p>
              <a:r>
                <a:rPr kumimoji="1" lang="en-US" altLang="zh-CN" sz="2800" i="1">
                  <a:solidFill>
                    <a:srgbClr val="0000FF"/>
                  </a:solidFill>
                </a:rPr>
                <a:t>Q</a:t>
              </a:r>
              <a:r>
                <a:rPr kumimoji="1" lang="en-US" altLang="zh-CN" sz="2800" baseline="-25000">
                  <a:solidFill>
                    <a:srgbClr val="0000FF"/>
                  </a:solidFill>
                </a:rPr>
                <a:t>2</a:t>
              </a:r>
              <a:endParaRPr kumimoji="1" lang="en-US" altLang="zh-CN" sz="2800">
                <a:solidFill>
                  <a:srgbClr val="0000FF"/>
                </a:solidFill>
              </a:endParaRPr>
            </a:p>
          </p:txBody>
        </p:sp>
        <p:sp>
          <p:nvSpPr>
            <p:cNvPr id="619530" name="Rectangle 10"/>
            <p:cNvSpPr>
              <a:spLocks noChangeArrowheads="1"/>
            </p:cNvSpPr>
            <p:nvPr/>
          </p:nvSpPr>
          <p:spPr bwMode="auto">
            <a:xfrm>
              <a:off x="1156" y="1798"/>
              <a:ext cx="354" cy="327"/>
            </a:xfrm>
            <a:prstGeom prst="rect">
              <a:avLst/>
            </a:prstGeom>
            <a:noFill/>
            <a:ln w="9525">
              <a:noFill/>
              <a:miter lim="800000"/>
              <a:headEnd/>
              <a:tailEnd/>
            </a:ln>
            <a:effectLst/>
          </p:spPr>
          <p:txBody>
            <a:bodyPr wrap="none">
              <a:spAutoFit/>
            </a:bodyPr>
            <a:lstStyle/>
            <a:p>
              <a:r>
                <a:rPr kumimoji="1" lang="en-US" altLang="zh-CN" sz="2800" i="1">
                  <a:solidFill>
                    <a:srgbClr val="FF0000"/>
                  </a:solidFill>
                </a:rPr>
                <a:t>Q</a:t>
              </a:r>
              <a:r>
                <a:rPr kumimoji="1" lang="en-US" altLang="zh-CN" sz="2800" baseline="-25000">
                  <a:solidFill>
                    <a:srgbClr val="FF0000"/>
                  </a:solidFill>
                </a:rPr>
                <a:t>1</a:t>
              </a:r>
              <a:endParaRPr kumimoji="1" lang="en-US" altLang="zh-CN" sz="2800" i="1">
                <a:solidFill>
                  <a:srgbClr val="FF0000"/>
                </a:solidFill>
              </a:endParaRPr>
            </a:p>
          </p:txBody>
        </p:sp>
        <p:sp>
          <p:nvSpPr>
            <p:cNvPr id="619531" name="AutoShape 11" descr="球体"/>
            <p:cNvSpPr>
              <a:spLocks noChangeArrowheads="1"/>
            </p:cNvSpPr>
            <p:nvPr/>
          </p:nvSpPr>
          <p:spPr bwMode="auto">
            <a:xfrm rot="5400000" flipV="1">
              <a:off x="1323" y="2755"/>
              <a:ext cx="553" cy="27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66FF"/>
              </a:bgClr>
            </a:pattFill>
            <a:ln w="9525">
              <a:solidFill>
                <a:srgbClr val="0000FF"/>
              </a:solidFill>
              <a:miter lim="800000"/>
              <a:headEnd/>
              <a:tailEnd/>
            </a:ln>
            <a:effectLst/>
          </p:spPr>
          <p:txBody>
            <a:bodyPr wrap="none" anchor="ctr"/>
            <a:lstStyle/>
            <a:p>
              <a:endParaRPr lang="zh-CN" altLang="en-US"/>
            </a:p>
          </p:txBody>
        </p:sp>
        <p:sp>
          <p:nvSpPr>
            <p:cNvPr id="619532" name="Oval 12"/>
            <p:cNvSpPr>
              <a:spLocks noChangeArrowheads="1"/>
            </p:cNvSpPr>
            <p:nvPr/>
          </p:nvSpPr>
          <p:spPr bwMode="auto">
            <a:xfrm>
              <a:off x="1328" y="2160"/>
              <a:ext cx="560" cy="571"/>
            </a:xfrm>
            <a:prstGeom prst="ellipse">
              <a:avLst/>
            </a:prstGeom>
            <a:solidFill>
              <a:schemeClr val="bg1"/>
            </a:solidFill>
            <a:ln w="28575" algn="ctr">
              <a:solidFill>
                <a:srgbClr val="993366"/>
              </a:solidFill>
              <a:round/>
              <a:headEnd/>
              <a:tailEnd/>
            </a:ln>
            <a:effectLst/>
          </p:spPr>
          <p:txBody>
            <a:bodyPr wrap="none" anchor="ctr"/>
            <a:lstStyle/>
            <a:p>
              <a:pPr algn="ctr"/>
              <a:r>
                <a:rPr kumimoji="1" lang="en-US" altLang="zh-CN" sz="2800" b="1" i="1">
                  <a:solidFill>
                    <a:srgbClr val="993366"/>
                  </a:solidFill>
                </a:rPr>
                <a:t>E</a:t>
              </a:r>
            </a:p>
          </p:txBody>
        </p:sp>
        <p:sp>
          <p:nvSpPr>
            <p:cNvPr id="619533" name="Rectangle 13"/>
            <p:cNvSpPr>
              <a:spLocks noChangeArrowheads="1"/>
            </p:cNvSpPr>
            <p:nvPr/>
          </p:nvSpPr>
          <p:spPr bwMode="auto">
            <a:xfrm>
              <a:off x="997" y="1389"/>
              <a:ext cx="1202" cy="393"/>
            </a:xfrm>
            <a:prstGeom prst="rect">
              <a:avLst/>
            </a:prstGeom>
            <a:gradFill rotWithShape="0">
              <a:gsLst>
                <a:gs pos="0">
                  <a:srgbClr val="FF0000"/>
                </a:gs>
                <a:gs pos="100000">
                  <a:schemeClr val="bg1"/>
                </a:gs>
              </a:gsLst>
              <a:lin ang="5400000" scaled="1"/>
            </a:gradFill>
            <a:ln w="9525">
              <a:solidFill>
                <a:srgbClr val="FF0000"/>
              </a:solidFill>
              <a:miter lim="800000"/>
              <a:headEnd/>
              <a:tailEnd/>
            </a:ln>
            <a:effectLst/>
          </p:spPr>
          <p:txBody>
            <a:bodyPr wrap="none" anchor="ctr"/>
            <a:lstStyle/>
            <a:p>
              <a:pPr algn="ctr"/>
              <a:r>
                <a:rPr kumimoji="1" lang="en-US" altLang="zh-CN" sz="2400" b="1" i="1" dirty="0">
                  <a:solidFill>
                    <a:srgbClr val="A50021"/>
                  </a:solidFill>
                </a:rPr>
                <a:t>T</a:t>
              </a:r>
              <a:r>
                <a:rPr kumimoji="1" lang="en-US" altLang="zh-CN" sz="2400" b="1" baseline="-25000" dirty="0">
                  <a:solidFill>
                    <a:srgbClr val="A50021"/>
                  </a:solidFill>
                </a:rPr>
                <a:t>1 </a:t>
              </a:r>
            </a:p>
          </p:txBody>
        </p:sp>
        <p:sp>
          <p:nvSpPr>
            <p:cNvPr id="619534" name="Rectangle 14"/>
            <p:cNvSpPr>
              <a:spLocks noChangeArrowheads="1"/>
            </p:cNvSpPr>
            <p:nvPr/>
          </p:nvSpPr>
          <p:spPr bwMode="auto">
            <a:xfrm>
              <a:off x="975" y="3173"/>
              <a:ext cx="1270" cy="393"/>
            </a:xfrm>
            <a:prstGeom prst="rect">
              <a:avLst/>
            </a:prstGeom>
            <a:gradFill rotWithShape="0">
              <a:gsLst>
                <a:gs pos="0">
                  <a:srgbClr val="0066FF"/>
                </a:gs>
                <a:gs pos="100000">
                  <a:schemeClr val="bg1"/>
                </a:gs>
              </a:gsLst>
              <a:lin ang="5400000" scaled="1"/>
            </a:gradFill>
            <a:ln w="9525">
              <a:solidFill>
                <a:srgbClr val="0066FF"/>
              </a:solidFill>
              <a:miter lim="800000"/>
              <a:headEnd/>
              <a:tailEnd/>
            </a:ln>
            <a:effectLst/>
          </p:spPr>
          <p:txBody>
            <a:bodyPr wrap="none" anchor="ctr"/>
            <a:lstStyle/>
            <a:p>
              <a:pPr algn="ctr"/>
              <a:r>
                <a:rPr kumimoji="1" lang="en-US" altLang="zh-CN" sz="2400" b="1" i="1">
                  <a:solidFill>
                    <a:srgbClr val="000066"/>
                  </a:solidFill>
                </a:rPr>
                <a:t>T</a:t>
              </a:r>
              <a:r>
                <a:rPr kumimoji="1" lang="en-US" altLang="zh-CN" sz="2400" b="1" baseline="-25000">
                  <a:solidFill>
                    <a:srgbClr val="000066"/>
                  </a:solidFill>
                </a:rPr>
                <a:t>2</a:t>
              </a:r>
            </a:p>
          </p:txBody>
        </p:sp>
      </p:grpSp>
      <p:grpSp>
        <p:nvGrpSpPr>
          <p:cNvPr id="619535" name="Group 15"/>
          <p:cNvGrpSpPr>
            <a:grpSpLocks/>
          </p:cNvGrpSpPr>
          <p:nvPr/>
        </p:nvGrpSpPr>
        <p:grpSpPr bwMode="auto">
          <a:xfrm>
            <a:off x="3875088" y="2182813"/>
            <a:ext cx="3744912" cy="3432175"/>
            <a:chOff x="2426" y="1071"/>
            <a:chExt cx="2359" cy="2162"/>
          </a:xfrm>
        </p:grpSpPr>
        <p:sp>
          <p:nvSpPr>
            <p:cNvPr id="619536" name="Rectangle 16"/>
            <p:cNvSpPr>
              <a:spLocks noChangeArrowheads="1"/>
            </p:cNvSpPr>
            <p:nvPr/>
          </p:nvSpPr>
          <p:spPr bwMode="auto">
            <a:xfrm>
              <a:off x="3334" y="1788"/>
              <a:ext cx="315" cy="327"/>
            </a:xfrm>
            <a:prstGeom prst="rect">
              <a:avLst/>
            </a:prstGeom>
            <a:noFill/>
            <a:ln w="9525">
              <a:noFill/>
              <a:miter lim="800000"/>
              <a:headEnd/>
              <a:tailEnd/>
            </a:ln>
            <a:effectLst/>
          </p:spPr>
          <p:txBody>
            <a:bodyPr wrap="none">
              <a:spAutoFit/>
            </a:bodyPr>
            <a:lstStyle/>
            <a:p>
              <a:r>
                <a:rPr kumimoji="1" lang="en-US" altLang="zh-CN" sz="2800" b="1" i="1">
                  <a:solidFill>
                    <a:srgbClr val="008080"/>
                  </a:solidFill>
                </a:rPr>
                <a:t>W</a:t>
              </a:r>
              <a:endParaRPr kumimoji="1" lang="en-US" altLang="zh-CN" sz="2800" b="1">
                <a:solidFill>
                  <a:srgbClr val="008080"/>
                </a:solidFill>
              </a:endParaRPr>
            </a:p>
          </p:txBody>
        </p:sp>
        <p:sp>
          <p:nvSpPr>
            <p:cNvPr id="619537" name="AutoShape 17" descr="球体"/>
            <p:cNvSpPr>
              <a:spLocks noChangeArrowheads="1"/>
            </p:cNvSpPr>
            <p:nvPr/>
          </p:nvSpPr>
          <p:spPr bwMode="auto">
            <a:xfrm>
              <a:off x="3379" y="2024"/>
              <a:ext cx="454" cy="27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8080"/>
              </a:bgClr>
            </a:pattFill>
            <a:ln w="9525">
              <a:solidFill>
                <a:srgbClr val="008080"/>
              </a:solidFill>
              <a:miter lim="800000"/>
              <a:headEnd/>
              <a:tailEnd/>
            </a:ln>
            <a:effectLst/>
          </p:spPr>
          <p:txBody>
            <a:bodyPr wrap="none" anchor="ctr"/>
            <a:lstStyle/>
            <a:p>
              <a:endParaRPr lang="zh-CN" altLang="en-US"/>
            </a:p>
          </p:txBody>
        </p:sp>
        <p:sp>
          <p:nvSpPr>
            <p:cNvPr id="619538" name="AutoShape 18" descr="球体"/>
            <p:cNvSpPr>
              <a:spLocks noChangeArrowheads="1"/>
            </p:cNvSpPr>
            <p:nvPr/>
          </p:nvSpPr>
          <p:spPr bwMode="auto">
            <a:xfrm rot="-5400000">
              <a:off x="3887" y="1565"/>
              <a:ext cx="464" cy="27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FF5050"/>
              </a:bgClr>
            </a:pattFill>
            <a:ln w="9525">
              <a:solidFill>
                <a:srgbClr val="FF0000"/>
              </a:solidFill>
              <a:miter lim="800000"/>
              <a:headEnd/>
              <a:tailEnd/>
            </a:ln>
            <a:effectLst/>
          </p:spPr>
          <p:txBody>
            <a:bodyPr wrap="none" anchor="ctr"/>
            <a:lstStyle/>
            <a:p>
              <a:endParaRPr lang="zh-CN" altLang="en-US"/>
            </a:p>
          </p:txBody>
        </p:sp>
        <p:sp>
          <p:nvSpPr>
            <p:cNvPr id="619539" name="Rectangle 19"/>
            <p:cNvSpPr>
              <a:spLocks noChangeArrowheads="1"/>
            </p:cNvSpPr>
            <p:nvPr/>
          </p:nvSpPr>
          <p:spPr bwMode="auto">
            <a:xfrm>
              <a:off x="3652" y="2468"/>
              <a:ext cx="354" cy="327"/>
            </a:xfrm>
            <a:prstGeom prst="rect">
              <a:avLst/>
            </a:prstGeom>
            <a:noFill/>
            <a:ln w="9525">
              <a:noFill/>
              <a:miter lim="800000"/>
              <a:headEnd/>
              <a:tailEnd/>
            </a:ln>
            <a:effectLst/>
          </p:spPr>
          <p:txBody>
            <a:bodyPr wrap="none">
              <a:spAutoFit/>
            </a:bodyPr>
            <a:lstStyle/>
            <a:p>
              <a:r>
                <a:rPr kumimoji="1" lang="en-US" altLang="zh-CN" sz="2800" i="1">
                  <a:solidFill>
                    <a:srgbClr val="0000FF"/>
                  </a:solidFill>
                </a:rPr>
                <a:t>Q</a:t>
              </a:r>
              <a:r>
                <a:rPr kumimoji="1" lang="en-US" altLang="zh-CN" sz="2800" baseline="-25000">
                  <a:solidFill>
                    <a:srgbClr val="0000FF"/>
                  </a:solidFill>
                </a:rPr>
                <a:t>2</a:t>
              </a:r>
              <a:endParaRPr kumimoji="1" lang="en-US" altLang="zh-CN" sz="2800">
                <a:solidFill>
                  <a:srgbClr val="0000FF"/>
                </a:solidFill>
              </a:endParaRPr>
            </a:p>
          </p:txBody>
        </p:sp>
        <p:sp>
          <p:nvSpPr>
            <p:cNvPr id="619540" name="Rectangle 20"/>
            <p:cNvSpPr>
              <a:spLocks noChangeArrowheads="1"/>
            </p:cNvSpPr>
            <p:nvPr/>
          </p:nvSpPr>
          <p:spPr bwMode="auto">
            <a:xfrm>
              <a:off x="3615" y="1480"/>
              <a:ext cx="354" cy="327"/>
            </a:xfrm>
            <a:prstGeom prst="rect">
              <a:avLst/>
            </a:prstGeom>
            <a:noFill/>
            <a:ln w="9525">
              <a:noFill/>
              <a:miter lim="800000"/>
              <a:headEnd/>
              <a:tailEnd/>
            </a:ln>
            <a:effectLst/>
          </p:spPr>
          <p:txBody>
            <a:bodyPr wrap="none">
              <a:spAutoFit/>
            </a:bodyPr>
            <a:lstStyle/>
            <a:p>
              <a:r>
                <a:rPr kumimoji="1" lang="en-US" altLang="zh-CN" sz="2800" i="1">
                  <a:solidFill>
                    <a:srgbClr val="FF0000"/>
                  </a:solidFill>
                </a:rPr>
                <a:t>Q</a:t>
              </a:r>
              <a:r>
                <a:rPr kumimoji="1" lang="en-US" altLang="zh-CN" sz="2800" baseline="-25000">
                  <a:solidFill>
                    <a:srgbClr val="FF0000"/>
                  </a:solidFill>
                </a:rPr>
                <a:t>1</a:t>
              </a:r>
              <a:endParaRPr kumimoji="1" lang="en-US" altLang="zh-CN" sz="2800" i="1">
                <a:solidFill>
                  <a:srgbClr val="FF0000"/>
                </a:solidFill>
              </a:endParaRPr>
            </a:p>
          </p:txBody>
        </p:sp>
        <p:sp>
          <p:nvSpPr>
            <p:cNvPr id="619541" name="AutoShape 21" descr="球体"/>
            <p:cNvSpPr>
              <a:spLocks noChangeArrowheads="1"/>
            </p:cNvSpPr>
            <p:nvPr/>
          </p:nvSpPr>
          <p:spPr bwMode="auto">
            <a:xfrm rot="-5400000">
              <a:off x="3842" y="2564"/>
              <a:ext cx="553" cy="27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66FF"/>
              </a:bgClr>
            </a:pattFill>
            <a:ln w="9525">
              <a:solidFill>
                <a:srgbClr val="0000FF"/>
              </a:solidFill>
              <a:miter lim="800000"/>
              <a:headEnd/>
              <a:tailEnd/>
            </a:ln>
            <a:effectLst/>
          </p:spPr>
          <p:txBody>
            <a:bodyPr wrap="none" anchor="ctr"/>
            <a:lstStyle/>
            <a:p>
              <a:endParaRPr lang="zh-CN" altLang="en-US"/>
            </a:p>
          </p:txBody>
        </p:sp>
        <p:sp>
          <p:nvSpPr>
            <p:cNvPr id="619542" name="Oval 22"/>
            <p:cNvSpPr>
              <a:spLocks noChangeArrowheads="1"/>
            </p:cNvSpPr>
            <p:nvPr/>
          </p:nvSpPr>
          <p:spPr bwMode="auto">
            <a:xfrm>
              <a:off x="3833" y="1842"/>
              <a:ext cx="560" cy="571"/>
            </a:xfrm>
            <a:prstGeom prst="ellipse">
              <a:avLst/>
            </a:prstGeom>
            <a:solidFill>
              <a:schemeClr val="bg1"/>
            </a:solidFill>
            <a:ln w="28575" algn="ctr">
              <a:solidFill>
                <a:srgbClr val="993366"/>
              </a:solidFill>
              <a:round/>
              <a:headEnd/>
              <a:tailEnd/>
            </a:ln>
            <a:effectLst/>
          </p:spPr>
          <p:txBody>
            <a:bodyPr wrap="none" anchor="ctr"/>
            <a:lstStyle/>
            <a:p>
              <a:pPr algn="ctr"/>
              <a:r>
                <a:rPr kumimoji="1" lang="en-US" altLang="zh-CN" sz="2800" b="1" i="1">
                  <a:solidFill>
                    <a:srgbClr val="993366"/>
                  </a:solidFill>
                </a:rPr>
                <a:t>E</a:t>
              </a:r>
            </a:p>
          </p:txBody>
        </p:sp>
        <p:sp>
          <p:nvSpPr>
            <p:cNvPr id="619543" name="Rectangle 23"/>
            <p:cNvSpPr>
              <a:spLocks noChangeArrowheads="1"/>
            </p:cNvSpPr>
            <p:nvPr/>
          </p:nvSpPr>
          <p:spPr bwMode="auto">
            <a:xfrm>
              <a:off x="3515" y="1071"/>
              <a:ext cx="1202" cy="393"/>
            </a:xfrm>
            <a:prstGeom prst="rect">
              <a:avLst/>
            </a:prstGeom>
            <a:gradFill rotWithShape="0">
              <a:gsLst>
                <a:gs pos="0">
                  <a:srgbClr val="FF0000"/>
                </a:gs>
                <a:gs pos="100000">
                  <a:schemeClr val="bg1"/>
                </a:gs>
              </a:gsLst>
              <a:lin ang="5400000" scaled="1"/>
            </a:gradFill>
            <a:ln w="9525">
              <a:solidFill>
                <a:srgbClr val="FF0000"/>
              </a:solidFill>
              <a:miter lim="800000"/>
              <a:headEnd/>
              <a:tailEnd/>
            </a:ln>
            <a:effectLst/>
          </p:spPr>
          <p:txBody>
            <a:bodyPr wrap="none" anchor="ctr"/>
            <a:lstStyle/>
            <a:p>
              <a:pPr algn="ctr"/>
              <a:r>
                <a:rPr kumimoji="1" lang="en-US" altLang="zh-CN" sz="2400" b="1" i="1">
                  <a:solidFill>
                    <a:srgbClr val="A50021"/>
                  </a:solidFill>
                </a:rPr>
                <a:t>T</a:t>
              </a:r>
              <a:r>
                <a:rPr kumimoji="1" lang="en-US" altLang="zh-CN" sz="2400" b="1" baseline="-25000">
                  <a:solidFill>
                    <a:srgbClr val="A50021"/>
                  </a:solidFill>
                </a:rPr>
                <a:t>1 </a:t>
              </a:r>
            </a:p>
          </p:txBody>
        </p:sp>
        <p:sp>
          <p:nvSpPr>
            <p:cNvPr id="619544" name="Rectangle 24"/>
            <p:cNvSpPr>
              <a:spLocks noChangeArrowheads="1"/>
            </p:cNvSpPr>
            <p:nvPr/>
          </p:nvSpPr>
          <p:spPr bwMode="auto">
            <a:xfrm>
              <a:off x="3515" y="2840"/>
              <a:ext cx="1270" cy="393"/>
            </a:xfrm>
            <a:prstGeom prst="rect">
              <a:avLst/>
            </a:prstGeom>
            <a:gradFill rotWithShape="0">
              <a:gsLst>
                <a:gs pos="0">
                  <a:srgbClr val="0066FF"/>
                </a:gs>
                <a:gs pos="100000">
                  <a:schemeClr val="bg1"/>
                </a:gs>
              </a:gsLst>
              <a:lin ang="5400000" scaled="1"/>
            </a:gradFill>
            <a:ln w="9525">
              <a:solidFill>
                <a:srgbClr val="0066FF"/>
              </a:solidFill>
              <a:miter lim="800000"/>
              <a:headEnd/>
              <a:tailEnd/>
            </a:ln>
            <a:effectLst/>
          </p:spPr>
          <p:txBody>
            <a:bodyPr wrap="none" anchor="ctr"/>
            <a:lstStyle/>
            <a:p>
              <a:pPr algn="ctr"/>
              <a:r>
                <a:rPr kumimoji="1" lang="en-US" altLang="zh-CN" sz="2400" b="1" i="1">
                  <a:solidFill>
                    <a:srgbClr val="000066"/>
                  </a:solidFill>
                </a:rPr>
                <a:t>T</a:t>
              </a:r>
              <a:r>
                <a:rPr kumimoji="1" lang="en-US" altLang="zh-CN" sz="2400" b="1" baseline="-25000">
                  <a:solidFill>
                    <a:srgbClr val="000066"/>
                  </a:solidFill>
                </a:rPr>
                <a:t>2</a:t>
              </a:r>
            </a:p>
          </p:txBody>
        </p:sp>
        <p:sp>
          <p:nvSpPr>
            <p:cNvPr id="619545" name="AutoShape 25"/>
            <p:cNvSpPr>
              <a:spLocks noChangeArrowheads="1"/>
            </p:cNvSpPr>
            <p:nvPr/>
          </p:nvSpPr>
          <p:spPr bwMode="auto">
            <a:xfrm>
              <a:off x="2426" y="2069"/>
              <a:ext cx="817" cy="136"/>
            </a:xfrm>
            <a:prstGeom prst="rightArrow">
              <a:avLst>
                <a:gd name="adj1" fmla="val 50000"/>
                <a:gd name="adj2" fmla="val 150184"/>
              </a:avLst>
            </a:prstGeom>
            <a:gradFill rotWithShape="1">
              <a:gsLst>
                <a:gs pos="0">
                  <a:srgbClr val="000066"/>
                </a:gs>
                <a:gs pos="50000">
                  <a:srgbClr val="FF0000"/>
                </a:gs>
                <a:gs pos="100000">
                  <a:srgbClr val="000066"/>
                </a:gs>
              </a:gsLst>
              <a:lin ang="5400000" scaled="1"/>
            </a:gradFill>
            <a:ln w="19050">
              <a:solidFill>
                <a:srgbClr val="990033"/>
              </a:solidFill>
              <a:miter lim="800000"/>
              <a:headEnd/>
              <a:tailEnd type="none" w="sm" len="lg"/>
            </a:ln>
            <a:effectLst/>
          </p:spPr>
          <p:txBody>
            <a:bodyPr wrap="none" lIns="90000" tIns="46800" rIns="90000" bIns="46800"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19525"/>
                                        </p:tgtEl>
                                        <p:attrNameLst>
                                          <p:attrName>style.visibility</p:attrName>
                                        </p:attrNameLst>
                                      </p:cBhvr>
                                      <p:to>
                                        <p:strVal val="visible"/>
                                      </p:to>
                                    </p:set>
                                    <p:anim calcmode="lin" valueType="num">
                                      <p:cBhvr additive="base">
                                        <p:cTn id="7" dur="500" fill="hold"/>
                                        <p:tgtEl>
                                          <p:spTgt spid="619525"/>
                                        </p:tgtEl>
                                        <p:attrNameLst>
                                          <p:attrName>ppt_x</p:attrName>
                                        </p:attrNameLst>
                                      </p:cBhvr>
                                      <p:tavLst>
                                        <p:tav tm="0">
                                          <p:val>
                                            <p:strVal val="0-#ppt_w/2"/>
                                          </p:val>
                                        </p:tav>
                                        <p:tav tm="100000">
                                          <p:val>
                                            <p:strVal val="#ppt_x"/>
                                          </p:val>
                                        </p:tav>
                                      </p:tavLst>
                                    </p:anim>
                                    <p:anim calcmode="lin" valueType="num">
                                      <p:cBhvr additive="base">
                                        <p:cTn id="8" dur="500" fill="hold"/>
                                        <p:tgtEl>
                                          <p:spTgt spid="6195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19535"/>
                                        </p:tgtEl>
                                        <p:attrNameLst>
                                          <p:attrName>style.visibility</p:attrName>
                                        </p:attrNameLst>
                                      </p:cBhvr>
                                      <p:to>
                                        <p:strVal val="visible"/>
                                      </p:to>
                                    </p:set>
                                    <p:anim calcmode="lin" valueType="num">
                                      <p:cBhvr additive="base">
                                        <p:cTn id="13" dur="500" fill="hold"/>
                                        <p:tgtEl>
                                          <p:spTgt spid="619535"/>
                                        </p:tgtEl>
                                        <p:attrNameLst>
                                          <p:attrName>ppt_x</p:attrName>
                                        </p:attrNameLst>
                                      </p:cBhvr>
                                      <p:tavLst>
                                        <p:tav tm="0">
                                          <p:val>
                                            <p:strVal val="0-#ppt_w/2"/>
                                          </p:val>
                                        </p:tav>
                                        <p:tav tm="100000">
                                          <p:val>
                                            <p:strVal val="#ppt_x"/>
                                          </p:val>
                                        </p:tav>
                                      </p:tavLst>
                                    </p:anim>
                                    <p:anim calcmode="lin" valueType="num">
                                      <p:cBhvr additive="base">
                                        <p:cTn id="14" dur="500" fill="hold"/>
                                        <p:tgtEl>
                                          <p:spTgt spid="6195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46" name="灯片编号占位符 4"/>
          <p:cNvSpPr>
            <a:spLocks noGrp="1"/>
          </p:cNvSpPr>
          <p:nvPr>
            <p:ph type="sldNum" sz="quarter" idx="12"/>
          </p:nvPr>
        </p:nvSpPr>
        <p:spPr/>
        <p:txBody>
          <a:bodyPr/>
          <a:lstStyle/>
          <a:p>
            <a:fld id="{A6911D9E-3A3D-4222-8FDB-5FCCC7647500}" type="slidenum">
              <a:rPr lang="en-US" altLang="zh-CN"/>
              <a:pPr/>
              <a:t>28</a:t>
            </a:fld>
            <a:endParaRPr lang="en-US" altLang="zh-CN"/>
          </a:p>
        </p:txBody>
      </p:sp>
      <p:grpSp>
        <p:nvGrpSpPr>
          <p:cNvPr id="620559" name="Group 15"/>
          <p:cNvGrpSpPr>
            <a:grpSpLocks/>
          </p:cNvGrpSpPr>
          <p:nvPr/>
        </p:nvGrpSpPr>
        <p:grpSpPr bwMode="auto">
          <a:xfrm>
            <a:off x="3746500" y="2057400"/>
            <a:ext cx="3887788" cy="3432175"/>
            <a:chOff x="2426" y="996"/>
            <a:chExt cx="2449" cy="2162"/>
          </a:xfrm>
        </p:grpSpPr>
        <p:grpSp>
          <p:nvGrpSpPr>
            <p:cNvPr id="620560" name="Group 16"/>
            <p:cNvGrpSpPr>
              <a:grpSpLocks/>
            </p:cNvGrpSpPr>
            <p:nvPr/>
          </p:nvGrpSpPr>
          <p:grpSpPr bwMode="auto">
            <a:xfrm>
              <a:off x="3424" y="996"/>
              <a:ext cx="1451" cy="2162"/>
              <a:chOff x="3334" y="1045"/>
              <a:chExt cx="1451" cy="2162"/>
            </a:xfrm>
          </p:grpSpPr>
          <p:sp>
            <p:nvSpPr>
              <p:cNvPr id="620561" name="Rectangle 17"/>
              <p:cNvSpPr>
                <a:spLocks noChangeArrowheads="1"/>
              </p:cNvSpPr>
              <p:nvPr/>
            </p:nvSpPr>
            <p:spPr bwMode="auto">
              <a:xfrm>
                <a:off x="3334" y="1762"/>
                <a:ext cx="315" cy="327"/>
              </a:xfrm>
              <a:prstGeom prst="rect">
                <a:avLst/>
              </a:prstGeom>
              <a:noFill/>
              <a:ln w="9525">
                <a:noFill/>
                <a:miter lim="800000"/>
                <a:headEnd/>
                <a:tailEnd/>
              </a:ln>
              <a:effectLst/>
            </p:spPr>
            <p:txBody>
              <a:bodyPr wrap="none">
                <a:spAutoFit/>
              </a:bodyPr>
              <a:lstStyle/>
              <a:p>
                <a:r>
                  <a:rPr kumimoji="1" lang="en-US" altLang="zh-CN" sz="2800" b="1" i="1">
                    <a:solidFill>
                      <a:srgbClr val="008080"/>
                    </a:solidFill>
                  </a:rPr>
                  <a:t>W</a:t>
                </a:r>
                <a:endParaRPr kumimoji="1" lang="en-US" altLang="zh-CN" sz="2800" b="1">
                  <a:solidFill>
                    <a:srgbClr val="008080"/>
                  </a:solidFill>
                </a:endParaRPr>
              </a:p>
            </p:txBody>
          </p:sp>
          <p:sp>
            <p:nvSpPr>
              <p:cNvPr id="620562" name="AutoShape 18" descr="球体"/>
              <p:cNvSpPr>
                <a:spLocks noChangeArrowheads="1"/>
              </p:cNvSpPr>
              <p:nvPr/>
            </p:nvSpPr>
            <p:spPr bwMode="auto">
              <a:xfrm>
                <a:off x="3379" y="1998"/>
                <a:ext cx="454" cy="27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8080"/>
                </a:bgClr>
              </a:pattFill>
              <a:ln w="9525">
                <a:solidFill>
                  <a:srgbClr val="008080"/>
                </a:solidFill>
                <a:miter lim="800000"/>
                <a:headEnd/>
                <a:tailEnd/>
              </a:ln>
              <a:effectLst/>
            </p:spPr>
            <p:txBody>
              <a:bodyPr wrap="none" anchor="ctr"/>
              <a:lstStyle/>
              <a:p>
                <a:endParaRPr lang="zh-CN" altLang="en-US"/>
              </a:p>
            </p:txBody>
          </p:sp>
          <p:sp>
            <p:nvSpPr>
              <p:cNvPr id="620563" name="AutoShape 19" descr="球体"/>
              <p:cNvSpPr>
                <a:spLocks noChangeArrowheads="1"/>
              </p:cNvSpPr>
              <p:nvPr/>
            </p:nvSpPr>
            <p:spPr bwMode="auto">
              <a:xfrm rot="-5400000">
                <a:off x="3887" y="1539"/>
                <a:ext cx="464" cy="27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FF5050"/>
                </a:bgClr>
              </a:pattFill>
              <a:ln w="9525">
                <a:solidFill>
                  <a:srgbClr val="FF0000"/>
                </a:solidFill>
                <a:miter lim="800000"/>
                <a:headEnd/>
                <a:tailEnd/>
              </a:ln>
              <a:effectLst/>
            </p:spPr>
            <p:txBody>
              <a:bodyPr wrap="none" anchor="ctr"/>
              <a:lstStyle/>
              <a:p>
                <a:endParaRPr lang="zh-CN" altLang="en-US"/>
              </a:p>
            </p:txBody>
          </p:sp>
          <p:sp>
            <p:nvSpPr>
              <p:cNvPr id="620564" name="AutoShape 20" descr="球体"/>
              <p:cNvSpPr>
                <a:spLocks noChangeArrowheads="1"/>
              </p:cNvSpPr>
              <p:nvPr/>
            </p:nvSpPr>
            <p:spPr bwMode="auto">
              <a:xfrm rot="-5400000">
                <a:off x="3842" y="2538"/>
                <a:ext cx="553" cy="27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66FF"/>
                </a:bgClr>
              </a:pattFill>
              <a:ln w="9525">
                <a:solidFill>
                  <a:srgbClr val="0000FF"/>
                </a:solidFill>
                <a:miter lim="800000"/>
                <a:headEnd/>
                <a:tailEnd/>
              </a:ln>
              <a:effectLst/>
            </p:spPr>
            <p:txBody>
              <a:bodyPr wrap="none" anchor="ctr"/>
              <a:lstStyle/>
              <a:p>
                <a:endParaRPr lang="zh-CN" altLang="en-US"/>
              </a:p>
            </p:txBody>
          </p:sp>
          <p:sp>
            <p:nvSpPr>
              <p:cNvPr id="620565" name="Oval 21"/>
              <p:cNvSpPr>
                <a:spLocks noChangeArrowheads="1"/>
              </p:cNvSpPr>
              <p:nvPr/>
            </p:nvSpPr>
            <p:spPr bwMode="auto">
              <a:xfrm>
                <a:off x="3847" y="1816"/>
                <a:ext cx="560" cy="571"/>
              </a:xfrm>
              <a:prstGeom prst="ellipse">
                <a:avLst/>
              </a:prstGeom>
              <a:solidFill>
                <a:schemeClr val="bg1"/>
              </a:solidFill>
              <a:ln w="28575" algn="ctr">
                <a:solidFill>
                  <a:srgbClr val="993366"/>
                </a:solidFill>
                <a:round/>
                <a:headEnd/>
                <a:tailEnd/>
              </a:ln>
              <a:effectLst/>
            </p:spPr>
            <p:txBody>
              <a:bodyPr wrap="none" anchor="ctr"/>
              <a:lstStyle/>
              <a:p>
                <a:pPr algn="ctr"/>
                <a:r>
                  <a:rPr kumimoji="1" lang="en-US" altLang="zh-CN" sz="2800" b="1" i="1">
                    <a:solidFill>
                      <a:srgbClr val="993366"/>
                    </a:solidFill>
                  </a:rPr>
                  <a:t>E</a:t>
                </a:r>
              </a:p>
            </p:txBody>
          </p:sp>
          <p:sp>
            <p:nvSpPr>
              <p:cNvPr id="620566" name="Rectangle 22"/>
              <p:cNvSpPr>
                <a:spLocks noChangeArrowheads="1"/>
              </p:cNvSpPr>
              <p:nvPr/>
            </p:nvSpPr>
            <p:spPr bwMode="auto">
              <a:xfrm>
                <a:off x="3515" y="1045"/>
                <a:ext cx="1202" cy="393"/>
              </a:xfrm>
              <a:prstGeom prst="rect">
                <a:avLst/>
              </a:prstGeom>
              <a:gradFill rotWithShape="0">
                <a:gsLst>
                  <a:gs pos="0">
                    <a:srgbClr val="FF0000"/>
                  </a:gs>
                  <a:gs pos="100000">
                    <a:schemeClr val="bg1"/>
                  </a:gs>
                </a:gsLst>
                <a:lin ang="5400000" scaled="1"/>
              </a:gradFill>
              <a:ln w="9525">
                <a:solidFill>
                  <a:srgbClr val="FF0000"/>
                </a:solidFill>
                <a:miter lim="800000"/>
                <a:headEnd/>
                <a:tailEnd/>
              </a:ln>
              <a:effectLst/>
            </p:spPr>
            <p:txBody>
              <a:bodyPr wrap="none" anchor="ctr"/>
              <a:lstStyle/>
              <a:p>
                <a:pPr algn="ctr"/>
                <a:r>
                  <a:rPr kumimoji="1" lang="zh-CN" altLang="en-US" sz="2400" b="1">
                    <a:solidFill>
                      <a:srgbClr val="A50021"/>
                    </a:solidFill>
                  </a:rPr>
                  <a:t>高温热源</a:t>
                </a:r>
                <a:r>
                  <a:rPr kumimoji="1" lang="en-US" altLang="zh-CN" sz="2400" b="1" i="1">
                    <a:solidFill>
                      <a:srgbClr val="A50021"/>
                    </a:solidFill>
                  </a:rPr>
                  <a:t>T</a:t>
                </a:r>
                <a:r>
                  <a:rPr kumimoji="1" lang="en-US" altLang="zh-CN" sz="2400" b="1" baseline="-25000">
                    <a:solidFill>
                      <a:srgbClr val="A50021"/>
                    </a:solidFill>
                  </a:rPr>
                  <a:t>1 </a:t>
                </a:r>
              </a:p>
            </p:txBody>
          </p:sp>
          <p:sp>
            <p:nvSpPr>
              <p:cNvPr id="620567" name="Rectangle 23"/>
              <p:cNvSpPr>
                <a:spLocks noChangeArrowheads="1"/>
              </p:cNvSpPr>
              <p:nvPr/>
            </p:nvSpPr>
            <p:spPr bwMode="auto">
              <a:xfrm>
                <a:off x="3515" y="2814"/>
                <a:ext cx="1270" cy="393"/>
              </a:xfrm>
              <a:prstGeom prst="rect">
                <a:avLst/>
              </a:prstGeom>
              <a:gradFill rotWithShape="0">
                <a:gsLst>
                  <a:gs pos="0">
                    <a:srgbClr val="0066FF"/>
                  </a:gs>
                  <a:gs pos="100000">
                    <a:schemeClr val="bg1"/>
                  </a:gs>
                </a:gsLst>
                <a:lin ang="5400000" scaled="1"/>
              </a:gradFill>
              <a:ln w="9525">
                <a:solidFill>
                  <a:srgbClr val="0066FF"/>
                </a:solidFill>
                <a:miter lim="800000"/>
                <a:headEnd/>
                <a:tailEnd/>
              </a:ln>
              <a:effectLst/>
            </p:spPr>
            <p:txBody>
              <a:bodyPr wrap="none" anchor="ctr"/>
              <a:lstStyle/>
              <a:p>
                <a:pPr algn="ctr"/>
                <a:r>
                  <a:rPr kumimoji="1" lang="zh-CN" altLang="en-US" sz="2400" b="1">
                    <a:solidFill>
                      <a:srgbClr val="000066"/>
                    </a:solidFill>
                  </a:rPr>
                  <a:t>低温热源</a:t>
                </a:r>
                <a:r>
                  <a:rPr kumimoji="1" lang="en-US" altLang="zh-CN" sz="2400" b="1" i="1">
                    <a:solidFill>
                      <a:srgbClr val="000066"/>
                    </a:solidFill>
                  </a:rPr>
                  <a:t>T</a:t>
                </a:r>
                <a:r>
                  <a:rPr kumimoji="1" lang="en-US" altLang="zh-CN" sz="2400" b="1" baseline="-25000">
                    <a:solidFill>
                      <a:srgbClr val="000066"/>
                    </a:solidFill>
                  </a:rPr>
                  <a:t>2</a:t>
                </a:r>
              </a:p>
            </p:txBody>
          </p:sp>
          <p:graphicFrame>
            <p:nvGraphicFramePr>
              <p:cNvPr id="620568" name="Object 24"/>
              <p:cNvGraphicFramePr>
                <a:graphicFrameLocks noChangeAspect="1"/>
              </p:cNvGraphicFramePr>
              <p:nvPr/>
            </p:nvGraphicFramePr>
            <p:xfrm>
              <a:off x="3661" y="1499"/>
              <a:ext cx="278" cy="358"/>
            </p:xfrm>
            <a:graphic>
              <a:graphicData uri="http://schemas.openxmlformats.org/presentationml/2006/ole">
                <mc:AlternateContent xmlns:mc="http://schemas.openxmlformats.org/markup-compatibility/2006">
                  <mc:Choice xmlns:v="urn:schemas-microsoft-com:vml" Requires="v">
                    <p:oleObj name="Equation" r:id="rId2" imgW="177480" imgH="228600" progId="">
                      <p:embed/>
                    </p:oleObj>
                  </mc:Choice>
                  <mc:Fallback>
                    <p:oleObj name="Equation" r:id="rId2" imgW="177480" imgH="228600" progId="">
                      <p:embed/>
                      <p:pic>
                        <p:nvPicPr>
                          <p:cNvPr id="620568" name="Object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1" y="1499"/>
                            <a:ext cx="278" cy="3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0569" name="Object 25"/>
              <p:cNvGraphicFramePr>
                <a:graphicFrameLocks noChangeAspect="1"/>
              </p:cNvGraphicFramePr>
              <p:nvPr/>
            </p:nvGraphicFramePr>
            <p:xfrm>
              <a:off x="3651" y="2431"/>
              <a:ext cx="319" cy="383"/>
            </p:xfrm>
            <a:graphic>
              <a:graphicData uri="http://schemas.openxmlformats.org/presentationml/2006/ole">
                <mc:AlternateContent xmlns:mc="http://schemas.openxmlformats.org/markup-compatibility/2006">
                  <mc:Choice xmlns:v="urn:schemas-microsoft-com:vml" Requires="v">
                    <p:oleObj name="Equation" r:id="rId4" imgW="190440" imgH="228600" progId="">
                      <p:embed/>
                    </p:oleObj>
                  </mc:Choice>
                  <mc:Fallback>
                    <p:oleObj name="Equation" r:id="rId4" imgW="190440" imgH="228600" progId="">
                      <p:embed/>
                      <p:pic>
                        <p:nvPicPr>
                          <p:cNvPr id="620569"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 y="2431"/>
                            <a:ext cx="319" cy="3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20570" name="Group 26"/>
            <p:cNvGrpSpPr>
              <a:grpSpLocks/>
            </p:cNvGrpSpPr>
            <p:nvPr/>
          </p:nvGrpSpPr>
          <p:grpSpPr bwMode="auto">
            <a:xfrm>
              <a:off x="2426" y="2043"/>
              <a:ext cx="817" cy="136"/>
              <a:chOff x="2426" y="2043"/>
              <a:chExt cx="817" cy="136"/>
            </a:xfrm>
          </p:grpSpPr>
          <p:sp>
            <p:nvSpPr>
              <p:cNvPr id="620571" name="AutoShape 27"/>
              <p:cNvSpPr>
                <a:spLocks noChangeArrowheads="1"/>
              </p:cNvSpPr>
              <p:nvPr/>
            </p:nvSpPr>
            <p:spPr bwMode="auto">
              <a:xfrm>
                <a:off x="2426" y="2043"/>
                <a:ext cx="817" cy="136"/>
              </a:xfrm>
              <a:prstGeom prst="rightArrow">
                <a:avLst>
                  <a:gd name="adj1" fmla="val 50000"/>
                  <a:gd name="adj2" fmla="val 150184"/>
                </a:avLst>
              </a:prstGeom>
              <a:gradFill rotWithShape="1">
                <a:gsLst>
                  <a:gs pos="0">
                    <a:srgbClr val="000066"/>
                  </a:gs>
                  <a:gs pos="50000">
                    <a:srgbClr val="FF0000"/>
                  </a:gs>
                  <a:gs pos="100000">
                    <a:srgbClr val="000066"/>
                  </a:gs>
                </a:gsLst>
                <a:lin ang="5400000" scaled="1"/>
              </a:gradFill>
              <a:ln w="19050">
                <a:solidFill>
                  <a:srgbClr val="990033"/>
                </a:solidFill>
                <a:miter lim="800000"/>
                <a:headEnd/>
                <a:tailEnd type="none" w="sm" len="lg"/>
              </a:ln>
              <a:effectLst/>
            </p:spPr>
            <p:txBody>
              <a:bodyPr wrap="none" lIns="90000" tIns="46800" rIns="90000" bIns="46800" anchor="ctr">
                <a:spAutoFit/>
              </a:bodyPr>
              <a:lstStyle/>
              <a:p>
                <a:endParaRPr lang="zh-CN" altLang="en-US"/>
              </a:p>
            </p:txBody>
          </p:sp>
          <p:sp>
            <p:nvSpPr>
              <p:cNvPr id="620572" name="Rectangle 28"/>
              <p:cNvSpPr>
                <a:spLocks noChangeArrowheads="1"/>
              </p:cNvSpPr>
              <p:nvPr/>
            </p:nvSpPr>
            <p:spPr bwMode="auto">
              <a:xfrm rot="2576170">
                <a:off x="2659" y="2087"/>
                <a:ext cx="272" cy="45"/>
              </a:xfrm>
              <a:prstGeom prst="rect">
                <a:avLst/>
              </a:prstGeom>
              <a:gradFill rotWithShape="1">
                <a:gsLst>
                  <a:gs pos="0">
                    <a:srgbClr val="000066"/>
                  </a:gs>
                  <a:gs pos="50000">
                    <a:srgbClr val="FF0000"/>
                  </a:gs>
                  <a:gs pos="100000">
                    <a:srgbClr val="000066"/>
                  </a:gs>
                </a:gsLst>
                <a:lin ang="5400000" scaled="1"/>
              </a:gradFill>
              <a:ln w="19050" algn="ctr">
                <a:solidFill>
                  <a:srgbClr val="990033"/>
                </a:solidFill>
                <a:miter lim="800000"/>
                <a:headEnd/>
                <a:tailEnd type="none" w="sm" len="lg"/>
              </a:ln>
              <a:effectLst/>
            </p:spPr>
            <p:txBody>
              <a:bodyPr wrap="none" lIns="90000" tIns="46800" rIns="90000" bIns="46800" anchor="ctr">
                <a:spAutoFit/>
              </a:bodyPr>
              <a:lstStyle/>
              <a:p>
                <a:endParaRPr lang="zh-CN" altLang="en-US"/>
              </a:p>
            </p:txBody>
          </p:sp>
        </p:grpSp>
      </p:grpSp>
      <p:grpSp>
        <p:nvGrpSpPr>
          <p:cNvPr id="620573" name="Group 29"/>
          <p:cNvGrpSpPr>
            <a:grpSpLocks/>
          </p:cNvGrpSpPr>
          <p:nvPr/>
        </p:nvGrpSpPr>
        <p:grpSpPr bwMode="auto">
          <a:xfrm>
            <a:off x="3746500" y="2060575"/>
            <a:ext cx="4178300" cy="4248150"/>
            <a:chOff x="2426" y="1026"/>
            <a:chExt cx="2632" cy="2676"/>
          </a:xfrm>
        </p:grpSpPr>
        <p:grpSp>
          <p:nvGrpSpPr>
            <p:cNvPr id="620574" name="Group 30"/>
            <p:cNvGrpSpPr>
              <a:grpSpLocks/>
            </p:cNvGrpSpPr>
            <p:nvPr/>
          </p:nvGrpSpPr>
          <p:grpSpPr bwMode="auto">
            <a:xfrm>
              <a:off x="3424" y="1026"/>
              <a:ext cx="1451" cy="2162"/>
              <a:chOff x="3334" y="1045"/>
              <a:chExt cx="1451" cy="2162"/>
            </a:xfrm>
          </p:grpSpPr>
          <p:sp>
            <p:nvSpPr>
              <p:cNvPr id="620575" name="Rectangle 31"/>
              <p:cNvSpPr>
                <a:spLocks noChangeArrowheads="1"/>
              </p:cNvSpPr>
              <p:nvPr/>
            </p:nvSpPr>
            <p:spPr bwMode="auto">
              <a:xfrm>
                <a:off x="3334" y="1762"/>
                <a:ext cx="315" cy="327"/>
              </a:xfrm>
              <a:prstGeom prst="rect">
                <a:avLst/>
              </a:prstGeom>
              <a:noFill/>
              <a:ln w="9525">
                <a:noFill/>
                <a:miter lim="800000"/>
                <a:headEnd/>
                <a:tailEnd/>
              </a:ln>
              <a:effectLst/>
            </p:spPr>
            <p:txBody>
              <a:bodyPr wrap="none">
                <a:spAutoFit/>
              </a:bodyPr>
              <a:lstStyle/>
              <a:p>
                <a:r>
                  <a:rPr kumimoji="1" lang="en-US" altLang="zh-CN" sz="2800" b="1" i="1">
                    <a:solidFill>
                      <a:srgbClr val="008080"/>
                    </a:solidFill>
                  </a:rPr>
                  <a:t>W</a:t>
                </a:r>
                <a:endParaRPr kumimoji="1" lang="en-US" altLang="zh-CN" sz="2800" b="1">
                  <a:solidFill>
                    <a:srgbClr val="008080"/>
                  </a:solidFill>
                </a:endParaRPr>
              </a:p>
            </p:txBody>
          </p:sp>
          <p:sp>
            <p:nvSpPr>
              <p:cNvPr id="620576" name="AutoShape 32" descr="球体"/>
              <p:cNvSpPr>
                <a:spLocks noChangeArrowheads="1"/>
              </p:cNvSpPr>
              <p:nvPr/>
            </p:nvSpPr>
            <p:spPr bwMode="auto">
              <a:xfrm>
                <a:off x="3379" y="1998"/>
                <a:ext cx="454" cy="27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8080"/>
                </a:bgClr>
              </a:pattFill>
              <a:ln w="9525">
                <a:solidFill>
                  <a:srgbClr val="008080"/>
                </a:solidFill>
                <a:miter lim="800000"/>
                <a:headEnd/>
                <a:tailEnd/>
              </a:ln>
              <a:effectLst/>
            </p:spPr>
            <p:txBody>
              <a:bodyPr wrap="none" anchor="ctr"/>
              <a:lstStyle/>
              <a:p>
                <a:endParaRPr lang="zh-CN" altLang="en-US"/>
              </a:p>
            </p:txBody>
          </p:sp>
          <p:sp>
            <p:nvSpPr>
              <p:cNvPr id="620577" name="AutoShape 33" descr="球体"/>
              <p:cNvSpPr>
                <a:spLocks noChangeArrowheads="1"/>
              </p:cNvSpPr>
              <p:nvPr/>
            </p:nvSpPr>
            <p:spPr bwMode="auto">
              <a:xfrm rot="-5400000">
                <a:off x="3887" y="1539"/>
                <a:ext cx="464" cy="27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FF5050"/>
                </a:bgClr>
              </a:pattFill>
              <a:ln w="9525">
                <a:solidFill>
                  <a:srgbClr val="FF0000"/>
                </a:solidFill>
                <a:miter lim="800000"/>
                <a:headEnd/>
                <a:tailEnd/>
              </a:ln>
              <a:effectLst/>
            </p:spPr>
            <p:txBody>
              <a:bodyPr wrap="none" anchor="ctr"/>
              <a:lstStyle/>
              <a:p>
                <a:endParaRPr lang="zh-CN" altLang="en-US"/>
              </a:p>
            </p:txBody>
          </p:sp>
          <p:sp>
            <p:nvSpPr>
              <p:cNvPr id="620578" name="AutoShape 34" descr="球体"/>
              <p:cNvSpPr>
                <a:spLocks noChangeArrowheads="1"/>
              </p:cNvSpPr>
              <p:nvPr/>
            </p:nvSpPr>
            <p:spPr bwMode="auto">
              <a:xfrm rot="-5400000">
                <a:off x="3842" y="2538"/>
                <a:ext cx="553" cy="27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66FF"/>
                </a:bgClr>
              </a:pattFill>
              <a:ln w="9525">
                <a:solidFill>
                  <a:srgbClr val="0000FF"/>
                </a:solidFill>
                <a:miter lim="800000"/>
                <a:headEnd/>
                <a:tailEnd/>
              </a:ln>
              <a:effectLst/>
            </p:spPr>
            <p:txBody>
              <a:bodyPr wrap="none" anchor="ctr"/>
              <a:lstStyle/>
              <a:p>
                <a:endParaRPr lang="zh-CN" altLang="en-US"/>
              </a:p>
            </p:txBody>
          </p:sp>
          <p:sp>
            <p:nvSpPr>
              <p:cNvPr id="620579" name="Oval 35"/>
              <p:cNvSpPr>
                <a:spLocks noChangeArrowheads="1"/>
              </p:cNvSpPr>
              <p:nvPr/>
            </p:nvSpPr>
            <p:spPr bwMode="auto">
              <a:xfrm>
                <a:off x="3847" y="1816"/>
                <a:ext cx="560" cy="571"/>
              </a:xfrm>
              <a:prstGeom prst="ellipse">
                <a:avLst/>
              </a:prstGeom>
              <a:solidFill>
                <a:schemeClr val="bg1"/>
              </a:solidFill>
              <a:ln w="28575" algn="ctr">
                <a:solidFill>
                  <a:srgbClr val="993366"/>
                </a:solidFill>
                <a:round/>
                <a:headEnd/>
                <a:tailEnd/>
              </a:ln>
              <a:effectLst/>
            </p:spPr>
            <p:txBody>
              <a:bodyPr wrap="none" anchor="ctr"/>
              <a:lstStyle/>
              <a:p>
                <a:pPr algn="ctr"/>
                <a:r>
                  <a:rPr kumimoji="1" lang="en-US" altLang="zh-CN" sz="2800" b="1" i="1">
                    <a:solidFill>
                      <a:srgbClr val="993366"/>
                    </a:solidFill>
                  </a:rPr>
                  <a:t>E</a:t>
                </a:r>
              </a:p>
            </p:txBody>
          </p:sp>
          <p:sp>
            <p:nvSpPr>
              <p:cNvPr id="620580" name="Rectangle 36"/>
              <p:cNvSpPr>
                <a:spLocks noChangeArrowheads="1"/>
              </p:cNvSpPr>
              <p:nvPr/>
            </p:nvSpPr>
            <p:spPr bwMode="auto">
              <a:xfrm>
                <a:off x="3515" y="1045"/>
                <a:ext cx="1202" cy="393"/>
              </a:xfrm>
              <a:prstGeom prst="rect">
                <a:avLst/>
              </a:prstGeom>
              <a:gradFill rotWithShape="0">
                <a:gsLst>
                  <a:gs pos="0">
                    <a:srgbClr val="FF0000"/>
                  </a:gs>
                  <a:gs pos="100000">
                    <a:schemeClr val="bg1"/>
                  </a:gs>
                </a:gsLst>
                <a:lin ang="5400000" scaled="1"/>
              </a:gradFill>
              <a:ln w="9525">
                <a:solidFill>
                  <a:srgbClr val="FF0000"/>
                </a:solidFill>
                <a:miter lim="800000"/>
                <a:headEnd/>
                <a:tailEnd/>
              </a:ln>
              <a:effectLst/>
            </p:spPr>
            <p:txBody>
              <a:bodyPr wrap="none" anchor="ctr"/>
              <a:lstStyle/>
              <a:p>
                <a:pPr algn="ctr"/>
                <a:r>
                  <a:rPr kumimoji="1" lang="zh-CN" altLang="en-US" sz="2400" b="1">
                    <a:solidFill>
                      <a:srgbClr val="A50021"/>
                    </a:solidFill>
                  </a:rPr>
                  <a:t>高温热源</a:t>
                </a:r>
                <a:r>
                  <a:rPr kumimoji="1" lang="en-US" altLang="zh-CN" sz="2400" b="1" i="1">
                    <a:solidFill>
                      <a:srgbClr val="A50021"/>
                    </a:solidFill>
                  </a:rPr>
                  <a:t>T</a:t>
                </a:r>
                <a:r>
                  <a:rPr kumimoji="1" lang="en-US" altLang="zh-CN" sz="2400" b="1" baseline="-25000">
                    <a:solidFill>
                      <a:srgbClr val="A50021"/>
                    </a:solidFill>
                  </a:rPr>
                  <a:t>1 </a:t>
                </a:r>
              </a:p>
            </p:txBody>
          </p:sp>
          <p:sp>
            <p:nvSpPr>
              <p:cNvPr id="620581" name="Rectangle 37"/>
              <p:cNvSpPr>
                <a:spLocks noChangeArrowheads="1"/>
              </p:cNvSpPr>
              <p:nvPr/>
            </p:nvSpPr>
            <p:spPr bwMode="auto">
              <a:xfrm>
                <a:off x="3515" y="2814"/>
                <a:ext cx="1270" cy="393"/>
              </a:xfrm>
              <a:prstGeom prst="rect">
                <a:avLst/>
              </a:prstGeom>
              <a:gradFill rotWithShape="0">
                <a:gsLst>
                  <a:gs pos="0">
                    <a:srgbClr val="0066FF"/>
                  </a:gs>
                  <a:gs pos="100000">
                    <a:schemeClr val="bg1"/>
                  </a:gs>
                </a:gsLst>
                <a:lin ang="5400000" scaled="1"/>
              </a:gradFill>
              <a:ln w="9525">
                <a:solidFill>
                  <a:srgbClr val="0066FF"/>
                </a:solidFill>
                <a:miter lim="800000"/>
                <a:headEnd/>
                <a:tailEnd/>
              </a:ln>
              <a:effectLst/>
            </p:spPr>
            <p:txBody>
              <a:bodyPr wrap="none" anchor="ctr"/>
              <a:lstStyle/>
              <a:p>
                <a:pPr algn="ctr"/>
                <a:r>
                  <a:rPr kumimoji="1" lang="zh-CN" altLang="en-US" sz="2400" b="1">
                    <a:solidFill>
                      <a:srgbClr val="000066"/>
                    </a:solidFill>
                  </a:rPr>
                  <a:t>低温热源</a:t>
                </a:r>
                <a:r>
                  <a:rPr kumimoji="1" lang="en-US" altLang="zh-CN" sz="2400" b="1" i="1">
                    <a:solidFill>
                      <a:srgbClr val="000066"/>
                    </a:solidFill>
                  </a:rPr>
                  <a:t>T</a:t>
                </a:r>
                <a:r>
                  <a:rPr kumimoji="1" lang="en-US" altLang="zh-CN" sz="2400" b="1" baseline="-25000">
                    <a:solidFill>
                      <a:srgbClr val="000066"/>
                    </a:solidFill>
                  </a:rPr>
                  <a:t>2</a:t>
                </a:r>
              </a:p>
            </p:txBody>
          </p:sp>
          <p:graphicFrame>
            <p:nvGraphicFramePr>
              <p:cNvPr id="620582" name="Object 38"/>
              <p:cNvGraphicFramePr>
                <a:graphicFrameLocks noChangeAspect="1"/>
              </p:cNvGraphicFramePr>
              <p:nvPr/>
            </p:nvGraphicFramePr>
            <p:xfrm>
              <a:off x="3651" y="1499"/>
              <a:ext cx="298" cy="358"/>
            </p:xfrm>
            <a:graphic>
              <a:graphicData uri="http://schemas.openxmlformats.org/presentationml/2006/ole">
                <mc:AlternateContent xmlns:mc="http://schemas.openxmlformats.org/markup-compatibility/2006">
                  <mc:Choice xmlns:v="urn:schemas-microsoft-com:vml" Requires="v">
                    <p:oleObj name="Equation" r:id="rId6" imgW="190440" imgH="228600" progId="">
                      <p:embed/>
                    </p:oleObj>
                  </mc:Choice>
                  <mc:Fallback>
                    <p:oleObj name="Equation" r:id="rId6" imgW="190440" imgH="228600" progId="">
                      <p:embed/>
                      <p:pic>
                        <p:nvPicPr>
                          <p:cNvPr id="620582" name="Object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1" y="1499"/>
                            <a:ext cx="298" cy="3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0583" name="Object 39"/>
              <p:cNvGraphicFramePr>
                <a:graphicFrameLocks noChangeAspect="1"/>
              </p:cNvGraphicFramePr>
              <p:nvPr/>
            </p:nvGraphicFramePr>
            <p:xfrm>
              <a:off x="3651" y="2431"/>
              <a:ext cx="319" cy="383"/>
            </p:xfrm>
            <a:graphic>
              <a:graphicData uri="http://schemas.openxmlformats.org/presentationml/2006/ole">
                <mc:AlternateContent xmlns:mc="http://schemas.openxmlformats.org/markup-compatibility/2006">
                  <mc:Choice xmlns:v="urn:schemas-microsoft-com:vml" Requires="v">
                    <p:oleObj name="Equation" r:id="rId8" imgW="190440" imgH="228600" progId="">
                      <p:embed/>
                    </p:oleObj>
                  </mc:Choice>
                  <mc:Fallback>
                    <p:oleObj name="Equation" r:id="rId8" imgW="190440" imgH="228600" progId="">
                      <p:embed/>
                      <p:pic>
                        <p:nvPicPr>
                          <p:cNvPr id="620583" name="Object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1" y="2431"/>
                            <a:ext cx="319" cy="3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20584" name="Group 40"/>
            <p:cNvGrpSpPr>
              <a:grpSpLocks/>
            </p:cNvGrpSpPr>
            <p:nvPr/>
          </p:nvGrpSpPr>
          <p:grpSpPr bwMode="auto">
            <a:xfrm>
              <a:off x="3386" y="3359"/>
              <a:ext cx="1672" cy="343"/>
              <a:chOff x="3386" y="2886"/>
              <a:chExt cx="1672" cy="343"/>
            </a:xfrm>
          </p:grpSpPr>
          <p:graphicFrame>
            <p:nvGraphicFramePr>
              <p:cNvPr id="620585" name="Object 41"/>
              <p:cNvGraphicFramePr>
                <a:graphicFrameLocks noChangeAspect="1"/>
              </p:cNvGraphicFramePr>
              <p:nvPr/>
            </p:nvGraphicFramePr>
            <p:xfrm>
              <a:off x="4241" y="2886"/>
              <a:ext cx="817" cy="326"/>
            </p:xfrm>
            <a:graphic>
              <a:graphicData uri="http://schemas.openxmlformats.org/presentationml/2006/ole">
                <mc:AlternateContent xmlns:mc="http://schemas.openxmlformats.org/markup-compatibility/2006">
                  <mc:Choice xmlns:v="urn:schemas-microsoft-com:vml" Requires="v">
                    <p:oleObj name="Equation" r:id="rId10" imgW="571320" imgH="228600" progId="">
                      <p:embed/>
                    </p:oleObj>
                  </mc:Choice>
                  <mc:Fallback>
                    <p:oleObj name="Equation" r:id="rId10" imgW="571320" imgH="228600" progId="">
                      <p:embed/>
                      <p:pic>
                        <p:nvPicPr>
                          <p:cNvPr id="620585" name="Object 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41" y="2886"/>
                            <a:ext cx="817" cy="3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0586" name="Object 42"/>
              <p:cNvGraphicFramePr>
                <a:graphicFrameLocks noChangeAspect="1"/>
              </p:cNvGraphicFramePr>
              <p:nvPr/>
            </p:nvGraphicFramePr>
            <p:xfrm>
              <a:off x="3386" y="2886"/>
              <a:ext cx="803" cy="343"/>
            </p:xfrm>
            <a:graphic>
              <a:graphicData uri="http://schemas.openxmlformats.org/presentationml/2006/ole">
                <mc:AlternateContent xmlns:mc="http://schemas.openxmlformats.org/markup-compatibility/2006">
                  <mc:Choice xmlns:v="urn:schemas-microsoft-com:vml" Requires="v">
                    <p:oleObj name="Equation" r:id="rId12" imgW="533160" imgH="228600" progId="">
                      <p:embed/>
                    </p:oleObj>
                  </mc:Choice>
                  <mc:Fallback>
                    <p:oleObj name="Equation" r:id="rId12" imgW="533160" imgH="228600" progId="">
                      <p:embed/>
                      <p:pic>
                        <p:nvPicPr>
                          <p:cNvPr id="620586" name="Object 4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86" y="2886"/>
                            <a:ext cx="803" cy="3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20587" name="AutoShape 43"/>
            <p:cNvSpPr>
              <a:spLocks noChangeArrowheads="1"/>
            </p:cNvSpPr>
            <p:nvPr/>
          </p:nvSpPr>
          <p:spPr bwMode="auto">
            <a:xfrm>
              <a:off x="2426" y="2069"/>
              <a:ext cx="817" cy="136"/>
            </a:xfrm>
            <a:prstGeom prst="rightArrow">
              <a:avLst>
                <a:gd name="adj1" fmla="val 50000"/>
                <a:gd name="adj2" fmla="val 150184"/>
              </a:avLst>
            </a:prstGeom>
            <a:gradFill rotWithShape="1">
              <a:gsLst>
                <a:gs pos="0">
                  <a:srgbClr val="000066"/>
                </a:gs>
                <a:gs pos="50000">
                  <a:srgbClr val="FF0000"/>
                </a:gs>
                <a:gs pos="100000">
                  <a:srgbClr val="000066"/>
                </a:gs>
              </a:gsLst>
              <a:lin ang="5400000" scaled="1"/>
            </a:gradFill>
            <a:ln w="19050">
              <a:solidFill>
                <a:srgbClr val="990033"/>
              </a:solidFill>
              <a:miter lim="800000"/>
              <a:headEnd/>
              <a:tailEnd type="none" w="sm" len="lg"/>
            </a:ln>
            <a:effectLst/>
          </p:spPr>
          <p:txBody>
            <a:bodyPr wrap="none" lIns="90000" tIns="46800" rIns="90000" bIns="46800" anchor="ctr">
              <a:spAutoFit/>
            </a:bodyPr>
            <a:lstStyle/>
            <a:p>
              <a:endParaRPr lang="zh-CN" altLang="en-US"/>
            </a:p>
          </p:txBody>
        </p:sp>
      </p:grpSp>
      <p:sp>
        <p:nvSpPr>
          <p:cNvPr id="620547"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卡诺定理</a:t>
            </a:r>
          </a:p>
        </p:txBody>
      </p:sp>
      <p:sp>
        <p:nvSpPr>
          <p:cNvPr id="620548" name="Text Box 4"/>
          <p:cNvSpPr txBox="1">
            <a:spLocks noChangeArrowheads="1"/>
          </p:cNvSpPr>
          <p:nvPr/>
        </p:nvSpPr>
        <p:spPr bwMode="auto">
          <a:xfrm>
            <a:off x="2209800" y="1219200"/>
            <a:ext cx="2286000" cy="457200"/>
          </a:xfrm>
          <a:prstGeom prst="rect">
            <a:avLst/>
          </a:prstGeom>
          <a:noFill/>
          <a:ln w="9525" algn="ctr">
            <a:noFill/>
            <a:miter lim="800000"/>
            <a:headEnd/>
            <a:tailEnd/>
          </a:ln>
          <a:effectLst/>
        </p:spPr>
        <p:txBody>
          <a:bodyPr>
            <a:spAutoFit/>
          </a:bodyPr>
          <a:lstStyle/>
          <a:p>
            <a:pPr>
              <a:spcBef>
                <a:spcPct val="50000"/>
              </a:spcBef>
            </a:pPr>
            <a:r>
              <a:rPr kumimoji="1" lang="zh-CN" altLang="en-US" sz="2400" dirty="0"/>
              <a:t>不可逆热机：</a:t>
            </a:r>
          </a:p>
        </p:txBody>
      </p:sp>
      <p:grpSp>
        <p:nvGrpSpPr>
          <p:cNvPr id="620549" name="Group 5"/>
          <p:cNvGrpSpPr>
            <a:grpSpLocks/>
          </p:cNvGrpSpPr>
          <p:nvPr/>
        </p:nvGrpSpPr>
        <p:grpSpPr bwMode="auto">
          <a:xfrm>
            <a:off x="1443038" y="2032000"/>
            <a:ext cx="2079625" cy="3455988"/>
            <a:chOff x="975" y="1046"/>
            <a:chExt cx="1310" cy="2177"/>
          </a:xfrm>
        </p:grpSpPr>
        <p:sp>
          <p:nvSpPr>
            <p:cNvPr id="620550" name="Rectangle 6"/>
            <p:cNvSpPr>
              <a:spLocks noChangeArrowheads="1"/>
            </p:cNvSpPr>
            <p:nvPr/>
          </p:nvSpPr>
          <p:spPr bwMode="auto">
            <a:xfrm>
              <a:off x="1970" y="1716"/>
              <a:ext cx="315" cy="327"/>
            </a:xfrm>
            <a:prstGeom prst="rect">
              <a:avLst/>
            </a:prstGeom>
            <a:noFill/>
            <a:ln w="9525">
              <a:noFill/>
              <a:miter lim="800000"/>
              <a:headEnd/>
              <a:tailEnd/>
            </a:ln>
            <a:effectLst/>
          </p:spPr>
          <p:txBody>
            <a:bodyPr wrap="none">
              <a:spAutoFit/>
            </a:bodyPr>
            <a:lstStyle/>
            <a:p>
              <a:r>
                <a:rPr kumimoji="1" lang="en-US" altLang="zh-CN" sz="2800" b="1" i="1">
                  <a:solidFill>
                    <a:srgbClr val="008080"/>
                  </a:solidFill>
                </a:rPr>
                <a:t>W</a:t>
              </a:r>
              <a:endParaRPr kumimoji="1" lang="en-US" altLang="zh-CN" sz="2800" b="1">
                <a:solidFill>
                  <a:srgbClr val="008080"/>
                </a:solidFill>
              </a:endParaRPr>
            </a:p>
          </p:txBody>
        </p:sp>
        <p:sp>
          <p:nvSpPr>
            <p:cNvPr id="620551" name="AutoShape 7" descr="球体"/>
            <p:cNvSpPr>
              <a:spLocks noChangeArrowheads="1"/>
            </p:cNvSpPr>
            <p:nvPr/>
          </p:nvSpPr>
          <p:spPr bwMode="auto">
            <a:xfrm>
              <a:off x="1781" y="1999"/>
              <a:ext cx="464" cy="27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8080"/>
              </a:bgClr>
            </a:pattFill>
            <a:ln w="9525">
              <a:solidFill>
                <a:srgbClr val="008080"/>
              </a:solidFill>
              <a:miter lim="800000"/>
              <a:headEnd/>
              <a:tailEnd/>
            </a:ln>
            <a:effectLst/>
          </p:spPr>
          <p:txBody>
            <a:bodyPr wrap="none" anchor="ctr"/>
            <a:lstStyle/>
            <a:p>
              <a:endParaRPr lang="zh-CN" altLang="en-US"/>
            </a:p>
          </p:txBody>
        </p:sp>
        <p:sp>
          <p:nvSpPr>
            <p:cNvPr id="620552" name="AutoShape 8" descr="球体"/>
            <p:cNvSpPr>
              <a:spLocks noChangeArrowheads="1"/>
            </p:cNvSpPr>
            <p:nvPr/>
          </p:nvSpPr>
          <p:spPr bwMode="auto">
            <a:xfrm rot="5400000" flipV="1">
              <a:off x="1368" y="1460"/>
              <a:ext cx="464" cy="27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FF5050"/>
              </a:bgClr>
            </a:pattFill>
            <a:ln w="9525">
              <a:solidFill>
                <a:srgbClr val="FF0000"/>
              </a:solidFill>
              <a:miter lim="800000"/>
              <a:headEnd/>
              <a:tailEnd/>
            </a:ln>
            <a:effectLst/>
          </p:spPr>
          <p:txBody>
            <a:bodyPr wrap="none" anchor="ctr"/>
            <a:lstStyle/>
            <a:p>
              <a:endParaRPr lang="zh-CN" altLang="en-US"/>
            </a:p>
          </p:txBody>
        </p:sp>
        <p:sp>
          <p:nvSpPr>
            <p:cNvPr id="620553" name="Rectangle 9"/>
            <p:cNvSpPr>
              <a:spLocks noChangeArrowheads="1"/>
            </p:cNvSpPr>
            <p:nvPr/>
          </p:nvSpPr>
          <p:spPr bwMode="auto">
            <a:xfrm>
              <a:off x="1120" y="2443"/>
              <a:ext cx="354" cy="327"/>
            </a:xfrm>
            <a:prstGeom prst="rect">
              <a:avLst/>
            </a:prstGeom>
            <a:noFill/>
            <a:ln w="9525">
              <a:noFill/>
              <a:miter lim="800000"/>
              <a:headEnd/>
              <a:tailEnd/>
            </a:ln>
            <a:effectLst/>
          </p:spPr>
          <p:txBody>
            <a:bodyPr wrap="none">
              <a:spAutoFit/>
            </a:bodyPr>
            <a:lstStyle/>
            <a:p>
              <a:r>
                <a:rPr kumimoji="1" lang="en-US" altLang="zh-CN" sz="2800" i="1">
                  <a:solidFill>
                    <a:srgbClr val="0000FF"/>
                  </a:solidFill>
                </a:rPr>
                <a:t>Q</a:t>
              </a:r>
              <a:r>
                <a:rPr kumimoji="1" lang="en-US" altLang="zh-CN" sz="2800" baseline="-25000">
                  <a:solidFill>
                    <a:srgbClr val="0000FF"/>
                  </a:solidFill>
                </a:rPr>
                <a:t>2</a:t>
              </a:r>
              <a:endParaRPr kumimoji="1" lang="en-US" altLang="zh-CN" sz="2800">
                <a:solidFill>
                  <a:srgbClr val="0000FF"/>
                </a:solidFill>
              </a:endParaRPr>
            </a:p>
          </p:txBody>
        </p:sp>
        <p:sp>
          <p:nvSpPr>
            <p:cNvPr id="620554" name="Rectangle 10"/>
            <p:cNvSpPr>
              <a:spLocks noChangeArrowheads="1"/>
            </p:cNvSpPr>
            <p:nvPr/>
          </p:nvSpPr>
          <p:spPr bwMode="auto">
            <a:xfrm>
              <a:off x="1156" y="1455"/>
              <a:ext cx="354" cy="327"/>
            </a:xfrm>
            <a:prstGeom prst="rect">
              <a:avLst/>
            </a:prstGeom>
            <a:noFill/>
            <a:ln w="9525">
              <a:noFill/>
              <a:miter lim="800000"/>
              <a:headEnd/>
              <a:tailEnd/>
            </a:ln>
            <a:effectLst/>
          </p:spPr>
          <p:txBody>
            <a:bodyPr wrap="none">
              <a:spAutoFit/>
            </a:bodyPr>
            <a:lstStyle/>
            <a:p>
              <a:r>
                <a:rPr kumimoji="1" lang="en-US" altLang="zh-CN" sz="2800" i="1">
                  <a:solidFill>
                    <a:srgbClr val="FF0000"/>
                  </a:solidFill>
                </a:rPr>
                <a:t>Q</a:t>
              </a:r>
              <a:r>
                <a:rPr kumimoji="1" lang="en-US" altLang="zh-CN" sz="2800" baseline="-25000">
                  <a:solidFill>
                    <a:srgbClr val="FF0000"/>
                  </a:solidFill>
                </a:rPr>
                <a:t>1</a:t>
              </a:r>
              <a:endParaRPr kumimoji="1" lang="en-US" altLang="zh-CN" sz="2800" i="1">
                <a:solidFill>
                  <a:srgbClr val="FF0000"/>
                </a:solidFill>
              </a:endParaRPr>
            </a:p>
          </p:txBody>
        </p:sp>
        <p:sp>
          <p:nvSpPr>
            <p:cNvPr id="620555" name="AutoShape 11" descr="球体"/>
            <p:cNvSpPr>
              <a:spLocks noChangeArrowheads="1"/>
            </p:cNvSpPr>
            <p:nvPr/>
          </p:nvSpPr>
          <p:spPr bwMode="auto">
            <a:xfrm rot="5400000" flipV="1">
              <a:off x="1323" y="2412"/>
              <a:ext cx="553" cy="27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66FF"/>
              </a:bgClr>
            </a:pattFill>
            <a:ln w="9525">
              <a:solidFill>
                <a:srgbClr val="0000FF"/>
              </a:solidFill>
              <a:miter lim="800000"/>
              <a:headEnd/>
              <a:tailEnd/>
            </a:ln>
            <a:effectLst/>
          </p:spPr>
          <p:txBody>
            <a:bodyPr wrap="none" anchor="ctr"/>
            <a:lstStyle/>
            <a:p>
              <a:endParaRPr lang="zh-CN" altLang="en-US"/>
            </a:p>
          </p:txBody>
        </p:sp>
        <p:sp>
          <p:nvSpPr>
            <p:cNvPr id="620556" name="Oval 12"/>
            <p:cNvSpPr>
              <a:spLocks noChangeArrowheads="1"/>
            </p:cNvSpPr>
            <p:nvPr/>
          </p:nvSpPr>
          <p:spPr bwMode="auto">
            <a:xfrm>
              <a:off x="1328" y="1817"/>
              <a:ext cx="560" cy="571"/>
            </a:xfrm>
            <a:prstGeom prst="ellipse">
              <a:avLst/>
            </a:prstGeom>
            <a:solidFill>
              <a:schemeClr val="bg1"/>
            </a:solidFill>
            <a:ln w="28575" algn="ctr">
              <a:solidFill>
                <a:srgbClr val="993366"/>
              </a:solidFill>
              <a:round/>
              <a:headEnd/>
              <a:tailEnd/>
            </a:ln>
            <a:effectLst/>
          </p:spPr>
          <p:txBody>
            <a:bodyPr wrap="none" anchor="ctr"/>
            <a:lstStyle/>
            <a:p>
              <a:pPr algn="ctr"/>
              <a:r>
                <a:rPr kumimoji="1" lang="en-US" altLang="zh-CN" sz="2800" b="1" i="1">
                  <a:solidFill>
                    <a:srgbClr val="993366"/>
                  </a:solidFill>
                </a:rPr>
                <a:t>E</a:t>
              </a:r>
            </a:p>
          </p:txBody>
        </p:sp>
        <p:sp>
          <p:nvSpPr>
            <p:cNvPr id="620557" name="Rectangle 13"/>
            <p:cNvSpPr>
              <a:spLocks noChangeArrowheads="1"/>
            </p:cNvSpPr>
            <p:nvPr/>
          </p:nvSpPr>
          <p:spPr bwMode="auto">
            <a:xfrm>
              <a:off x="997" y="1046"/>
              <a:ext cx="1202" cy="393"/>
            </a:xfrm>
            <a:prstGeom prst="rect">
              <a:avLst/>
            </a:prstGeom>
            <a:gradFill rotWithShape="0">
              <a:gsLst>
                <a:gs pos="0">
                  <a:srgbClr val="FF0000"/>
                </a:gs>
                <a:gs pos="100000">
                  <a:schemeClr val="bg1"/>
                </a:gs>
              </a:gsLst>
              <a:lin ang="5400000" scaled="1"/>
            </a:gradFill>
            <a:ln w="9525">
              <a:solidFill>
                <a:srgbClr val="FF0000"/>
              </a:solidFill>
              <a:miter lim="800000"/>
              <a:headEnd/>
              <a:tailEnd/>
            </a:ln>
            <a:effectLst/>
          </p:spPr>
          <p:txBody>
            <a:bodyPr wrap="none" anchor="ctr"/>
            <a:lstStyle/>
            <a:p>
              <a:pPr algn="ctr"/>
              <a:r>
                <a:rPr kumimoji="1" lang="zh-CN" altLang="en-US" sz="2400" b="1">
                  <a:solidFill>
                    <a:srgbClr val="A50021"/>
                  </a:solidFill>
                </a:rPr>
                <a:t>高温热源</a:t>
              </a:r>
              <a:r>
                <a:rPr kumimoji="1" lang="en-US" altLang="zh-CN" sz="2400" b="1" i="1">
                  <a:solidFill>
                    <a:srgbClr val="A50021"/>
                  </a:solidFill>
                </a:rPr>
                <a:t>T</a:t>
              </a:r>
              <a:r>
                <a:rPr kumimoji="1" lang="en-US" altLang="zh-CN" sz="2400" b="1" baseline="-25000">
                  <a:solidFill>
                    <a:srgbClr val="A50021"/>
                  </a:solidFill>
                </a:rPr>
                <a:t>1 </a:t>
              </a:r>
            </a:p>
          </p:txBody>
        </p:sp>
        <p:sp>
          <p:nvSpPr>
            <p:cNvPr id="620558" name="Rectangle 14"/>
            <p:cNvSpPr>
              <a:spLocks noChangeArrowheads="1"/>
            </p:cNvSpPr>
            <p:nvPr/>
          </p:nvSpPr>
          <p:spPr bwMode="auto">
            <a:xfrm>
              <a:off x="975" y="2830"/>
              <a:ext cx="1270" cy="393"/>
            </a:xfrm>
            <a:prstGeom prst="rect">
              <a:avLst/>
            </a:prstGeom>
            <a:gradFill rotWithShape="0">
              <a:gsLst>
                <a:gs pos="0">
                  <a:srgbClr val="0066FF"/>
                </a:gs>
                <a:gs pos="100000">
                  <a:schemeClr val="bg1"/>
                </a:gs>
              </a:gsLst>
              <a:lin ang="5400000" scaled="1"/>
            </a:gradFill>
            <a:ln w="9525">
              <a:solidFill>
                <a:srgbClr val="0066FF"/>
              </a:solidFill>
              <a:miter lim="800000"/>
              <a:headEnd/>
              <a:tailEnd/>
            </a:ln>
            <a:effectLst/>
          </p:spPr>
          <p:txBody>
            <a:bodyPr wrap="none" anchor="ctr"/>
            <a:lstStyle/>
            <a:p>
              <a:pPr algn="ctr"/>
              <a:r>
                <a:rPr kumimoji="1" lang="zh-CN" altLang="en-US" sz="2400" b="1">
                  <a:solidFill>
                    <a:srgbClr val="000066"/>
                  </a:solidFill>
                </a:rPr>
                <a:t>低温热源</a:t>
              </a:r>
              <a:r>
                <a:rPr kumimoji="1" lang="en-US" altLang="zh-CN" sz="2400" b="1" i="1">
                  <a:solidFill>
                    <a:srgbClr val="000066"/>
                  </a:solidFill>
                </a:rPr>
                <a:t>T</a:t>
              </a:r>
              <a:r>
                <a:rPr kumimoji="1" lang="en-US" altLang="zh-CN" sz="2400" b="1" baseline="-25000">
                  <a:solidFill>
                    <a:srgbClr val="000066"/>
                  </a:solidFill>
                </a:rPr>
                <a:t>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20549"/>
                                        </p:tgtEl>
                                        <p:attrNameLst>
                                          <p:attrName>style.visibility</p:attrName>
                                        </p:attrNameLst>
                                      </p:cBhvr>
                                      <p:to>
                                        <p:strVal val="visible"/>
                                      </p:to>
                                    </p:set>
                                    <p:anim calcmode="lin" valueType="num">
                                      <p:cBhvr additive="base">
                                        <p:cTn id="7" dur="500" fill="hold"/>
                                        <p:tgtEl>
                                          <p:spTgt spid="620549"/>
                                        </p:tgtEl>
                                        <p:attrNameLst>
                                          <p:attrName>ppt_x</p:attrName>
                                        </p:attrNameLst>
                                      </p:cBhvr>
                                      <p:tavLst>
                                        <p:tav tm="0">
                                          <p:val>
                                            <p:strVal val="0-#ppt_w/2"/>
                                          </p:val>
                                        </p:tav>
                                        <p:tav tm="100000">
                                          <p:val>
                                            <p:strVal val="#ppt_x"/>
                                          </p:val>
                                        </p:tav>
                                      </p:tavLst>
                                    </p:anim>
                                    <p:anim calcmode="lin" valueType="num">
                                      <p:cBhvr additive="base">
                                        <p:cTn id="8" dur="500" fill="hold"/>
                                        <p:tgtEl>
                                          <p:spTgt spid="6205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20559"/>
                                        </p:tgtEl>
                                        <p:attrNameLst>
                                          <p:attrName>style.visibility</p:attrName>
                                        </p:attrNameLst>
                                      </p:cBhvr>
                                      <p:to>
                                        <p:strVal val="visible"/>
                                      </p:to>
                                    </p:set>
                                    <p:anim calcmode="lin" valueType="num">
                                      <p:cBhvr additive="base">
                                        <p:cTn id="13" dur="500" fill="hold"/>
                                        <p:tgtEl>
                                          <p:spTgt spid="620559"/>
                                        </p:tgtEl>
                                        <p:attrNameLst>
                                          <p:attrName>ppt_x</p:attrName>
                                        </p:attrNameLst>
                                      </p:cBhvr>
                                      <p:tavLst>
                                        <p:tav tm="0">
                                          <p:val>
                                            <p:strVal val="0-#ppt_w/2"/>
                                          </p:val>
                                        </p:tav>
                                        <p:tav tm="100000">
                                          <p:val>
                                            <p:strVal val="#ppt_x"/>
                                          </p:val>
                                        </p:tav>
                                      </p:tavLst>
                                    </p:anim>
                                    <p:anim calcmode="lin" valueType="num">
                                      <p:cBhvr additive="base">
                                        <p:cTn id="14" dur="500" fill="hold"/>
                                        <p:tgtEl>
                                          <p:spTgt spid="62055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2055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20573"/>
                                        </p:tgtEl>
                                        <p:attrNameLst>
                                          <p:attrName>style.visibility</p:attrName>
                                        </p:attrNameLst>
                                      </p:cBhvr>
                                      <p:to>
                                        <p:strVal val="visible"/>
                                      </p:to>
                                    </p:set>
                                    <p:anim calcmode="lin" valueType="num">
                                      <p:cBhvr additive="base">
                                        <p:cTn id="19" dur="500" fill="hold"/>
                                        <p:tgtEl>
                                          <p:spTgt spid="620573"/>
                                        </p:tgtEl>
                                        <p:attrNameLst>
                                          <p:attrName>ppt_x</p:attrName>
                                        </p:attrNameLst>
                                      </p:cBhvr>
                                      <p:tavLst>
                                        <p:tav tm="0">
                                          <p:val>
                                            <p:strVal val="0-#ppt_w/2"/>
                                          </p:val>
                                        </p:tav>
                                        <p:tav tm="100000">
                                          <p:val>
                                            <p:strVal val="#ppt_x"/>
                                          </p:val>
                                        </p:tav>
                                      </p:tavLst>
                                    </p:anim>
                                    <p:anim calcmode="lin" valueType="num">
                                      <p:cBhvr additive="base">
                                        <p:cTn id="20" dur="500" fill="hold"/>
                                        <p:tgtEl>
                                          <p:spTgt spid="6205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18" name="灯片编号占位符 4"/>
          <p:cNvSpPr>
            <a:spLocks noGrp="1"/>
          </p:cNvSpPr>
          <p:nvPr>
            <p:ph type="sldNum" sz="quarter" idx="12"/>
          </p:nvPr>
        </p:nvSpPr>
        <p:spPr/>
        <p:txBody>
          <a:bodyPr/>
          <a:lstStyle/>
          <a:p>
            <a:fld id="{82D0513D-A443-4F9A-AEB2-84557CEE6565}" type="slidenum">
              <a:rPr lang="en-US" altLang="zh-CN"/>
              <a:pPr/>
              <a:t>29</a:t>
            </a:fld>
            <a:endParaRPr lang="en-US" altLang="zh-CN"/>
          </a:p>
        </p:txBody>
      </p:sp>
      <p:sp>
        <p:nvSpPr>
          <p:cNvPr id="609283"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卡诺定理</a:t>
            </a:r>
          </a:p>
        </p:txBody>
      </p:sp>
      <p:sp>
        <p:nvSpPr>
          <p:cNvPr id="609284" name="Text Box 4"/>
          <p:cNvSpPr txBox="1">
            <a:spLocks noChangeArrowheads="1"/>
          </p:cNvSpPr>
          <p:nvPr/>
        </p:nvSpPr>
        <p:spPr bwMode="auto">
          <a:xfrm>
            <a:off x="685800" y="1905000"/>
            <a:ext cx="2763838" cy="457200"/>
          </a:xfrm>
          <a:prstGeom prst="rect">
            <a:avLst/>
          </a:prstGeom>
          <a:noFill/>
          <a:ln w="9525" algn="ctr">
            <a:noFill/>
            <a:miter lim="800000"/>
            <a:headEnd/>
            <a:tailEnd/>
          </a:ln>
          <a:effectLst/>
        </p:spPr>
        <p:txBody>
          <a:bodyPr>
            <a:spAutoFit/>
          </a:bodyPr>
          <a:lstStyle/>
          <a:p>
            <a:pPr>
              <a:spcBef>
                <a:spcPct val="50000"/>
              </a:spcBef>
            </a:pPr>
            <a:r>
              <a:rPr kumimoji="1" lang="zh-CN" altLang="en-US" sz="2400"/>
              <a:t>制冷机的性能界限</a:t>
            </a:r>
          </a:p>
        </p:txBody>
      </p:sp>
      <p:grpSp>
        <p:nvGrpSpPr>
          <p:cNvPr id="609286" name="Group 6"/>
          <p:cNvGrpSpPr>
            <a:grpSpLocks/>
          </p:cNvGrpSpPr>
          <p:nvPr/>
        </p:nvGrpSpPr>
        <p:grpSpPr bwMode="auto">
          <a:xfrm>
            <a:off x="5451475" y="1865313"/>
            <a:ext cx="2540000" cy="3940175"/>
            <a:chOff x="1930" y="1253"/>
            <a:chExt cx="1600" cy="2482"/>
          </a:xfrm>
        </p:grpSpPr>
        <p:sp>
          <p:nvSpPr>
            <p:cNvPr id="609287" name="AutoShape 7" descr="球体"/>
            <p:cNvSpPr>
              <a:spLocks noChangeArrowheads="1"/>
            </p:cNvSpPr>
            <p:nvPr/>
          </p:nvSpPr>
          <p:spPr bwMode="auto">
            <a:xfrm>
              <a:off x="1930" y="2341"/>
              <a:ext cx="506" cy="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8080"/>
              </a:bgClr>
            </a:pattFill>
            <a:ln w="9525">
              <a:solidFill>
                <a:srgbClr val="008080"/>
              </a:solidFill>
              <a:miter lim="800000"/>
              <a:headEnd/>
              <a:tailEnd/>
            </a:ln>
            <a:effectLst/>
          </p:spPr>
          <p:txBody>
            <a:bodyPr wrap="none" anchor="ctr"/>
            <a:lstStyle/>
            <a:p>
              <a:endParaRPr lang="zh-CN" altLang="en-US"/>
            </a:p>
          </p:txBody>
        </p:sp>
        <p:sp>
          <p:nvSpPr>
            <p:cNvPr id="609288" name="Rectangle 8"/>
            <p:cNvSpPr>
              <a:spLocks noChangeArrowheads="1"/>
            </p:cNvSpPr>
            <p:nvPr/>
          </p:nvSpPr>
          <p:spPr bwMode="auto">
            <a:xfrm>
              <a:off x="1935" y="2537"/>
              <a:ext cx="315" cy="394"/>
            </a:xfrm>
            <a:prstGeom prst="rect">
              <a:avLst/>
            </a:prstGeom>
            <a:noFill/>
            <a:ln w="9525">
              <a:noFill/>
              <a:miter lim="800000"/>
              <a:headEnd/>
              <a:tailEnd/>
            </a:ln>
            <a:effectLst/>
          </p:spPr>
          <p:txBody>
            <a:bodyPr wrap="none">
              <a:spAutoFit/>
            </a:bodyPr>
            <a:lstStyle/>
            <a:p>
              <a:pPr>
                <a:lnSpc>
                  <a:spcPct val="125000"/>
                </a:lnSpc>
              </a:pPr>
              <a:r>
                <a:rPr kumimoji="1" lang="en-US" altLang="zh-CN" sz="2800" b="1" i="1">
                  <a:solidFill>
                    <a:srgbClr val="008080"/>
                  </a:solidFill>
                  <a:ea typeface="楷体_GB2312" pitchFamily="49" charset="-122"/>
                </a:rPr>
                <a:t>W</a:t>
              </a:r>
              <a:endParaRPr kumimoji="1" lang="en-US" altLang="zh-CN" sz="2800" b="1" baseline="-25000">
                <a:solidFill>
                  <a:srgbClr val="008080"/>
                </a:solidFill>
                <a:ea typeface="楷体_GB2312" pitchFamily="49" charset="-122"/>
              </a:endParaRPr>
            </a:p>
          </p:txBody>
        </p:sp>
        <p:sp>
          <p:nvSpPr>
            <p:cNvPr id="609289" name="AutoShape 9" descr="球体"/>
            <p:cNvSpPr>
              <a:spLocks noChangeArrowheads="1"/>
            </p:cNvSpPr>
            <p:nvPr/>
          </p:nvSpPr>
          <p:spPr bwMode="auto">
            <a:xfrm rot="-5400000">
              <a:off x="2570" y="1835"/>
              <a:ext cx="484" cy="31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FF6600"/>
              </a:bgClr>
            </a:pattFill>
            <a:ln w="9525" algn="ctr">
              <a:solidFill>
                <a:srgbClr val="FF0000"/>
              </a:solidFill>
              <a:miter lim="800000"/>
              <a:headEnd/>
              <a:tailEnd/>
            </a:ln>
            <a:effectLst/>
          </p:spPr>
          <p:txBody>
            <a:bodyPr wrap="none" anchor="ctr"/>
            <a:lstStyle/>
            <a:p>
              <a:endParaRPr lang="zh-CN" altLang="en-US"/>
            </a:p>
          </p:txBody>
        </p:sp>
        <p:sp>
          <p:nvSpPr>
            <p:cNvPr id="609290" name="Rectangle 10"/>
            <p:cNvSpPr>
              <a:spLocks noChangeArrowheads="1"/>
            </p:cNvSpPr>
            <p:nvPr/>
          </p:nvSpPr>
          <p:spPr bwMode="auto">
            <a:xfrm>
              <a:off x="2241" y="2697"/>
              <a:ext cx="353" cy="394"/>
            </a:xfrm>
            <a:prstGeom prst="rect">
              <a:avLst/>
            </a:prstGeom>
            <a:noFill/>
            <a:ln w="9525">
              <a:noFill/>
              <a:miter lim="800000"/>
              <a:headEnd/>
              <a:tailEnd/>
            </a:ln>
            <a:effectLst/>
          </p:spPr>
          <p:txBody>
            <a:bodyPr wrap="none">
              <a:spAutoFit/>
            </a:bodyPr>
            <a:lstStyle/>
            <a:p>
              <a:pPr>
                <a:lnSpc>
                  <a:spcPct val="125000"/>
                </a:lnSpc>
              </a:pPr>
              <a:r>
                <a:rPr kumimoji="1" lang="en-US" altLang="zh-CN" sz="2800" b="1" i="1">
                  <a:solidFill>
                    <a:srgbClr val="0000FF"/>
                  </a:solidFill>
                  <a:ea typeface="楷体_GB2312" pitchFamily="49" charset="-122"/>
                </a:rPr>
                <a:t>Q</a:t>
              </a:r>
              <a:r>
                <a:rPr kumimoji="1" lang="en-US" altLang="zh-CN" sz="2800" b="1" baseline="-25000">
                  <a:solidFill>
                    <a:srgbClr val="0000FF"/>
                  </a:solidFill>
                  <a:ea typeface="楷体_GB2312" pitchFamily="49" charset="-122"/>
                </a:rPr>
                <a:t>2</a:t>
              </a:r>
              <a:endParaRPr kumimoji="1" lang="en-US" altLang="zh-CN" sz="2800" b="1">
                <a:solidFill>
                  <a:srgbClr val="0000FF"/>
                </a:solidFill>
                <a:ea typeface="楷体_GB2312" pitchFamily="49" charset="-122"/>
              </a:endParaRPr>
            </a:p>
          </p:txBody>
        </p:sp>
        <p:sp>
          <p:nvSpPr>
            <p:cNvPr id="609291" name="Rectangle 11"/>
            <p:cNvSpPr>
              <a:spLocks noChangeArrowheads="1"/>
            </p:cNvSpPr>
            <p:nvPr/>
          </p:nvSpPr>
          <p:spPr bwMode="auto">
            <a:xfrm>
              <a:off x="2241" y="1674"/>
              <a:ext cx="353" cy="395"/>
            </a:xfrm>
            <a:prstGeom prst="rect">
              <a:avLst/>
            </a:prstGeom>
            <a:noFill/>
            <a:ln w="9525">
              <a:noFill/>
              <a:miter lim="800000"/>
              <a:headEnd/>
              <a:tailEnd/>
            </a:ln>
            <a:effectLst/>
          </p:spPr>
          <p:txBody>
            <a:bodyPr wrap="none">
              <a:spAutoFit/>
            </a:bodyPr>
            <a:lstStyle/>
            <a:p>
              <a:pPr>
                <a:lnSpc>
                  <a:spcPct val="125000"/>
                </a:lnSpc>
              </a:pPr>
              <a:r>
                <a:rPr kumimoji="1" lang="en-US" altLang="zh-CN" sz="2800" b="1" i="1">
                  <a:solidFill>
                    <a:srgbClr val="FF0000"/>
                  </a:solidFill>
                  <a:ea typeface="楷体_GB2312" pitchFamily="49" charset="-122"/>
                </a:rPr>
                <a:t>Q</a:t>
              </a:r>
              <a:r>
                <a:rPr kumimoji="1" lang="en-US" altLang="zh-CN" sz="2800" b="1" baseline="-25000">
                  <a:solidFill>
                    <a:srgbClr val="FF0000"/>
                  </a:solidFill>
                  <a:ea typeface="楷体_GB2312" pitchFamily="49" charset="-122"/>
                </a:rPr>
                <a:t>1</a:t>
              </a:r>
              <a:endParaRPr kumimoji="1" lang="en-US" altLang="zh-CN" sz="2800" b="1" i="1">
                <a:solidFill>
                  <a:srgbClr val="FF0000"/>
                </a:solidFill>
                <a:ea typeface="楷体_GB2312" pitchFamily="49" charset="-122"/>
              </a:endParaRPr>
            </a:p>
          </p:txBody>
        </p:sp>
        <p:sp>
          <p:nvSpPr>
            <p:cNvPr id="609292" name="AutoShape 12" descr="球体"/>
            <p:cNvSpPr>
              <a:spLocks noChangeArrowheads="1"/>
            </p:cNvSpPr>
            <p:nvPr/>
          </p:nvSpPr>
          <p:spPr bwMode="auto">
            <a:xfrm rot="-5400000">
              <a:off x="2582" y="2925"/>
              <a:ext cx="474" cy="304"/>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66FF"/>
              </a:bgClr>
            </a:pattFill>
            <a:ln w="9525" algn="ctr">
              <a:solidFill>
                <a:srgbClr val="0000FF"/>
              </a:solidFill>
              <a:miter lim="800000"/>
              <a:headEnd/>
              <a:tailEnd/>
            </a:ln>
            <a:effectLst/>
          </p:spPr>
          <p:txBody>
            <a:bodyPr wrap="none" anchor="ctr"/>
            <a:lstStyle/>
            <a:p>
              <a:endParaRPr lang="zh-CN" altLang="en-US"/>
            </a:p>
          </p:txBody>
        </p:sp>
        <p:sp>
          <p:nvSpPr>
            <p:cNvPr id="609293" name="Oval 13"/>
            <p:cNvSpPr>
              <a:spLocks noChangeArrowheads="1"/>
            </p:cNvSpPr>
            <p:nvPr/>
          </p:nvSpPr>
          <p:spPr bwMode="auto">
            <a:xfrm>
              <a:off x="2434" y="2139"/>
              <a:ext cx="718" cy="703"/>
            </a:xfrm>
            <a:prstGeom prst="ellipse">
              <a:avLst/>
            </a:prstGeom>
            <a:solidFill>
              <a:schemeClr val="bg1"/>
            </a:solidFill>
            <a:ln w="28575" algn="ctr">
              <a:solidFill>
                <a:srgbClr val="993366"/>
              </a:solidFill>
              <a:round/>
              <a:headEnd/>
              <a:tailEnd/>
            </a:ln>
            <a:effectLst/>
          </p:spPr>
          <p:txBody>
            <a:bodyPr wrap="none" anchor="ctr"/>
            <a:lstStyle/>
            <a:p>
              <a:pPr algn="ctr"/>
              <a:r>
                <a:rPr kumimoji="1" lang="en-US" altLang="zh-CN" sz="3600" b="1" i="1">
                  <a:solidFill>
                    <a:srgbClr val="993366"/>
                  </a:solidFill>
                </a:rPr>
                <a:t>E</a:t>
              </a:r>
            </a:p>
          </p:txBody>
        </p:sp>
        <p:sp>
          <p:nvSpPr>
            <p:cNvPr id="609294" name="Rectangle 14"/>
            <p:cNvSpPr>
              <a:spLocks noChangeArrowheads="1"/>
            </p:cNvSpPr>
            <p:nvPr/>
          </p:nvSpPr>
          <p:spPr bwMode="auto">
            <a:xfrm>
              <a:off x="2094" y="1253"/>
              <a:ext cx="1421" cy="486"/>
            </a:xfrm>
            <a:prstGeom prst="rect">
              <a:avLst/>
            </a:prstGeom>
            <a:gradFill rotWithShape="0">
              <a:gsLst>
                <a:gs pos="0">
                  <a:srgbClr val="FF0000"/>
                </a:gs>
                <a:gs pos="100000">
                  <a:schemeClr val="bg1"/>
                </a:gs>
              </a:gsLst>
              <a:lin ang="5400000" scaled="1"/>
            </a:gradFill>
            <a:ln w="9525" algn="ctr">
              <a:solidFill>
                <a:srgbClr val="FF0000"/>
              </a:solidFill>
              <a:miter lim="800000"/>
              <a:headEnd/>
              <a:tailEnd/>
            </a:ln>
            <a:effectLst/>
          </p:spPr>
          <p:txBody>
            <a:bodyPr wrap="none" anchor="ctr"/>
            <a:lstStyle/>
            <a:p>
              <a:pPr algn="ctr"/>
              <a:r>
                <a:rPr kumimoji="1" lang="en-US" altLang="zh-CN" sz="2800" b="1" i="1">
                  <a:solidFill>
                    <a:srgbClr val="A50021"/>
                  </a:solidFill>
                </a:rPr>
                <a:t>T</a:t>
              </a:r>
              <a:r>
                <a:rPr kumimoji="1" lang="en-US" altLang="zh-CN" sz="2800" b="1" baseline="-25000">
                  <a:solidFill>
                    <a:srgbClr val="A50021"/>
                  </a:solidFill>
                </a:rPr>
                <a:t>1</a:t>
              </a:r>
            </a:p>
          </p:txBody>
        </p:sp>
        <p:sp>
          <p:nvSpPr>
            <p:cNvPr id="609295" name="Rectangle 15"/>
            <p:cNvSpPr>
              <a:spLocks noChangeArrowheads="1"/>
            </p:cNvSpPr>
            <p:nvPr/>
          </p:nvSpPr>
          <p:spPr bwMode="auto">
            <a:xfrm>
              <a:off x="2109" y="3249"/>
              <a:ext cx="1421" cy="486"/>
            </a:xfrm>
            <a:prstGeom prst="rect">
              <a:avLst/>
            </a:prstGeom>
            <a:gradFill rotWithShape="0">
              <a:gsLst>
                <a:gs pos="0">
                  <a:srgbClr val="0066FF"/>
                </a:gs>
                <a:gs pos="100000">
                  <a:schemeClr val="bg1"/>
                </a:gs>
              </a:gsLst>
              <a:lin ang="5400000" scaled="1"/>
            </a:gradFill>
            <a:ln w="9525" algn="ctr">
              <a:solidFill>
                <a:srgbClr val="0066FF"/>
              </a:solidFill>
              <a:miter lim="800000"/>
              <a:headEnd/>
              <a:tailEnd/>
            </a:ln>
            <a:effectLst/>
          </p:spPr>
          <p:txBody>
            <a:bodyPr wrap="none" anchor="ctr"/>
            <a:lstStyle/>
            <a:p>
              <a:pPr algn="ctr"/>
              <a:r>
                <a:rPr kumimoji="1" lang="en-US" altLang="zh-CN" sz="2800" b="1" i="1">
                  <a:solidFill>
                    <a:srgbClr val="000066"/>
                  </a:solidFill>
                </a:rPr>
                <a:t>T</a:t>
              </a:r>
              <a:r>
                <a:rPr kumimoji="1" lang="en-US" altLang="zh-CN" sz="2800" b="1" baseline="-25000">
                  <a:solidFill>
                    <a:srgbClr val="000066"/>
                  </a:solidFill>
                </a:rPr>
                <a:t>2</a:t>
              </a:r>
            </a:p>
          </p:txBody>
        </p:sp>
      </p:grpSp>
      <p:graphicFrame>
        <p:nvGraphicFramePr>
          <p:cNvPr id="609296" name="Object 16"/>
          <p:cNvGraphicFramePr>
            <a:graphicFrameLocks noChangeAspect="1"/>
          </p:cNvGraphicFramePr>
          <p:nvPr/>
        </p:nvGraphicFramePr>
        <p:xfrm>
          <a:off x="990600" y="3505200"/>
          <a:ext cx="3286125" cy="1079500"/>
        </p:xfrm>
        <a:graphic>
          <a:graphicData uri="http://schemas.openxmlformats.org/presentationml/2006/ole">
            <mc:AlternateContent xmlns:mc="http://schemas.openxmlformats.org/markup-compatibility/2006">
              <mc:Choice xmlns:v="urn:schemas-microsoft-com:vml" Requires="v">
                <p:oleObj name="公式" r:id="rId2" imgW="1307880" imgH="431640" progId="Equation.3">
                  <p:embed/>
                </p:oleObj>
              </mc:Choice>
              <mc:Fallback>
                <p:oleObj name="公式" r:id="rId2" imgW="1307880" imgH="431640" progId="Equation.3">
                  <p:embed/>
                  <p:pic>
                    <p:nvPicPr>
                      <p:cNvPr id="609296"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505200"/>
                        <a:ext cx="3286125" cy="1079500"/>
                      </a:xfrm>
                      <a:prstGeom prst="rect">
                        <a:avLst/>
                      </a:prstGeom>
                      <a:solidFill>
                        <a:srgbClr val="CC99FF">
                          <a:alpha val="50000"/>
                        </a:srgbClr>
                      </a:solid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09286"/>
                                        </p:tgtEl>
                                        <p:attrNameLst>
                                          <p:attrName>style.visibility</p:attrName>
                                        </p:attrNameLst>
                                      </p:cBhvr>
                                      <p:to>
                                        <p:strVal val="visible"/>
                                      </p:to>
                                    </p:set>
                                    <p:animEffect transition="in" filter="slide(fromBottom)">
                                      <p:cBhvr>
                                        <p:cTn id="7" dur="500"/>
                                        <p:tgtEl>
                                          <p:spTgt spid="60928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09296"/>
                                        </p:tgtEl>
                                        <p:attrNameLst>
                                          <p:attrName>style.visibility</p:attrName>
                                        </p:attrNameLst>
                                      </p:cBhvr>
                                      <p:to>
                                        <p:strVal val="visible"/>
                                      </p:to>
                                    </p:set>
                                    <p:animEffect transition="in" filter="strips(downRight)">
                                      <p:cBhvr>
                                        <p:cTn id="12" dur="500"/>
                                        <p:tgtEl>
                                          <p:spTgt spid="609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30" name="灯片编号占位符 4"/>
          <p:cNvSpPr>
            <a:spLocks noGrp="1"/>
          </p:cNvSpPr>
          <p:nvPr>
            <p:ph type="sldNum" sz="quarter" idx="12"/>
          </p:nvPr>
        </p:nvSpPr>
        <p:spPr/>
        <p:txBody>
          <a:bodyPr/>
          <a:lstStyle/>
          <a:p>
            <a:fld id="{DB517EF8-8E0D-4A07-BD99-65182B53BE98}" type="slidenum">
              <a:rPr lang="en-US" altLang="zh-CN"/>
              <a:pPr/>
              <a:t>3</a:t>
            </a:fld>
            <a:endParaRPr lang="en-US" altLang="zh-CN"/>
          </a:p>
        </p:txBody>
      </p:sp>
      <p:sp>
        <p:nvSpPr>
          <p:cNvPr id="593923" name="Rectangle 3"/>
          <p:cNvSpPr>
            <a:spLocks noChangeArrowheads="1"/>
          </p:cNvSpPr>
          <p:nvPr/>
        </p:nvSpPr>
        <p:spPr bwMode="auto">
          <a:xfrm>
            <a:off x="501650" y="1219200"/>
            <a:ext cx="4146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气体自由膨胀过程的不可逆性</a:t>
            </a:r>
          </a:p>
        </p:txBody>
      </p:sp>
      <p:grpSp>
        <p:nvGrpSpPr>
          <p:cNvPr id="593948" name="Group 28"/>
          <p:cNvGrpSpPr>
            <a:grpSpLocks/>
          </p:cNvGrpSpPr>
          <p:nvPr/>
        </p:nvGrpSpPr>
        <p:grpSpPr bwMode="auto">
          <a:xfrm>
            <a:off x="762000" y="4267200"/>
            <a:ext cx="3657600" cy="2057400"/>
            <a:chOff x="528" y="2544"/>
            <a:chExt cx="2304" cy="1296"/>
          </a:xfrm>
        </p:grpSpPr>
        <p:sp>
          <p:nvSpPr>
            <p:cNvPr id="593949" name="Rectangle 29" descr="轮廓式菱形"/>
            <p:cNvSpPr>
              <a:spLocks noChangeArrowheads="1"/>
            </p:cNvSpPr>
            <p:nvPr/>
          </p:nvSpPr>
          <p:spPr bwMode="auto">
            <a:xfrm>
              <a:off x="528" y="2544"/>
              <a:ext cx="2304" cy="1296"/>
            </a:xfrm>
            <a:prstGeom prst="rect">
              <a:avLst/>
            </a:prstGeom>
            <a:pattFill prst="openDmnd">
              <a:fgClr>
                <a:srgbClr val="01017D"/>
              </a:fgClr>
              <a:bgClr>
                <a:srgbClr val="00C600"/>
              </a:bgClr>
            </a:pattFill>
            <a:ln w="9525">
              <a:solidFill>
                <a:srgbClr val="FFFFFF"/>
              </a:solidFill>
              <a:miter lim="800000"/>
              <a:headEnd/>
              <a:tailEnd/>
            </a:ln>
            <a:effectLst/>
          </p:spPr>
          <p:txBody>
            <a:bodyPr wrap="none" anchor="ctr"/>
            <a:lstStyle/>
            <a:p>
              <a:endParaRPr lang="zh-CN" altLang="en-US"/>
            </a:p>
          </p:txBody>
        </p:sp>
        <p:sp>
          <p:nvSpPr>
            <p:cNvPr id="593950" name="Rectangle 30" descr="大纸屑"/>
            <p:cNvSpPr>
              <a:spLocks noChangeArrowheads="1"/>
            </p:cNvSpPr>
            <p:nvPr/>
          </p:nvSpPr>
          <p:spPr bwMode="auto">
            <a:xfrm>
              <a:off x="672" y="2688"/>
              <a:ext cx="1248" cy="1008"/>
            </a:xfrm>
            <a:prstGeom prst="rect">
              <a:avLst/>
            </a:prstGeom>
            <a:pattFill prst="lgConfetti">
              <a:fgClr>
                <a:srgbClr val="FFE701"/>
              </a:fgClr>
              <a:bgClr>
                <a:srgbClr val="FFFFFF"/>
              </a:bgClr>
            </a:pattFill>
            <a:ln w="9525">
              <a:solidFill>
                <a:srgbClr val="FFFFFF"/>
              </a:solidFill>
              <a:miter lim="800000"/>
              <a:headEnd/>
              <a:tailEnd/>
            </a:ln>
            <a:effectLst/>
          </p:spPr>
          <p:txBody>
            <a:bodyPr wrap="none" anchor="ctr"/>
            <a:lstStyle/>
            <a:p>
              <a:endParaRPr lang="zh-CN" altLang="en-US"/>
            </a:p>
          </p:txBody>
        </p:sp>
        <p:sp>
          <p:nvSpPr>
            <p:cNvPr id="593951" name="Rectangle 31"/>
            <p:cNvSpPr>
              <a:spLocks noChangeArrowheads="1"/>
            </p:cNvSpPr>
            <p:nvPr/>
          </p:nvSpPr>
          <p:spPr bwMode="auto">
            <a:xfrm>
              <a:off x="1920" y="2688"/>
              <a:ext cx="768" cy="1008"/>
            </a:xfrm>
            <a:prstGeom prst="rect">
              <a:avLst/>
            </a:prstGeom>
            <a:solidFill>
              <a:srgbClr val="FFFFFF"/>
            </a:solidFill>
            <a:ln w="9525">
              <a:solidFill>
                <a:srgbClr val="FFFFFF"/>
              </a:solidFill>
              <a:miter lim="800000"/>
              <a:headEnd/>
              <a:tailEnd/>
            </a:ln>
            <a:effectLst/>
          </p:spPr>
          <p:txBody>
            <a:bodyPr wrap="none" anchor="ctr"/>
            <a:lstStyle/>
            <a:p>
              <a:endParaRPr lang="zh-CN" altLang="en-US"/>
            </a:p>
          </p:txBody>
        </p:sp>
        <p:sp>
          <p:nvSpPr>
            <p:cNvPr id="593952" name="Rectangle 32"/>
            <p:cNvSpPr>
              <a:spLocks noChangeArrowheads="1"/>
            </p:cNvSpPr>
            <p:nvPr/>
          </p:nvSpPr>
          <p:spPr bwMode="auto">
            <a:xfrm>
              <a:off x="1920" y="2688"/>
              <a:ext cx="192" cy="1008"/>
            </a:xfrm>
            <a:prstGeom prst="rect">
              <a:avLst/>
            </a:prstGeom>
            <a:gradFill rotWithShape="0">
              <a:gsLst>
                <a:gs pos="0">
                  <a:srgbClr val="FFCCCC"/>
                </a:gs>
                <a:gs pos="100000">
                  <a:srgbClr val="FFCCCC">
                    <a:gamma/>
                    <a:shade val="46275"/>
                    <a:invGamma/>
                  </a:srgbClr>
                </a:gs>
              </a:gsLst>
              <a:lin ang="5400000" scaled="1"/>
            </a:gradFill>
            <a:ln w="9525">
              <a:solidFill>
                <a:srgbClr val="FFFFFF"/>
              </a:solidFill>
              <a:miter lim="800000"/>
              <a:headEnd/>
              <a:tailEnd/>
            </a:ln>
            <a:effectLst/>
          </p:spPr>
          <p:txBody>
            <a:bodyPr wrap="none" anchor="ctr"/>
            <a:lstStyle/>
            <a:p>
              <a:endParaRPr lang="zh-CN" altLang="en-US"/>
            </a:p>
          </p:txBody>
        </p:sp>
        <p:sp>
          <p:nvSpPr>
            <p:cNvPr id="593953" name="Rectangle 33"/>
            <p:cNvSpPr>
              <a:spLocks noChangeArrowheads="1"/>
            </p:cNvSpPr>
            <p:nvPr/>
          </p:nvSpPr>
          <p:spPr bwMode="auto">
            <a:xfrm>
              <a:off x="2112" y="3120"/>
              <a:ext cx="576" cy="144"/>
            </a:xfrm>
            <a:prstGeom prst="rect">
              <a:avLst/>
            </a:prstGeom>
            <a:gradFill rotWithShape="0">
              <a:gsLst>
                <a:gs pos="0">
                  <a:srgbClr val="CCFFFF"/>
                </a:gs>
                <a:gs pos="100000">
                  <a:srgbClr val="CCFFFF">
                    <a:gamma/>
                    <a:shade val="46275"/>
                    <a:invGamma/>
                  </a:srgbClr>
                </a:gs>
              </a:gsLst>
              <a:lin ang="5400000" scaled="1"/>
            </a:gradFill>
            <a:ln w="9525">
              <a:solidFill>
                <a:srgbClr val="FFFFFF"/>
              </a:solidFill>
              <a:miter lim="800000"/>
              <a:headEnd/>
              <a:tailEnd/>
            </a:ln>
            <a:effectLst/>
          </p:spPr>
          <p:txBody>
            <a:bodyPr wrap="none" anchor="ctr"/>
            <a:lstStyle/>
            <a:p>
              <a:endParaRPr lang="zh-CN" altLang="en-US"/>
            </a:p>
          </p:txBody>
        </p:sp>
        <p:sp>
          <p:nvSpPr>
            <p:cNvPr id="593954" name="Line 34"/>
            <p:cNvSpPr>
              <a:spLocks noChangeShapeType="1"/>
            </p:cNvSpPr>
            <p:nvPr/>
          </p:nvSpPr>
          <p:spPr bwMode="auto">
            <a:xfrm flipH="1">
              <a:off x="2112" y="3216"/>
              <a:ext cx="288" cy="0"/>
            </a:xfrm>
            <a:prstGeom prst="line">
              <a:avLst/>
            </a:prstGeom>
            <a:noFill/>
            <a:ln w="38100">
              <a:solidFill>
                <a:srgbClr val="FF3300"/>
              </a:solidFill>
              <a:round/>
              <a:headEnd/>
              <a:tailEnd type="triangle" w="med" len="med"/>
            </a:ln>
            <a:effectLst/>
          </p:spPr>
          <p:txBody>
            <a:bodyPr wrap="none" anchor="ctr"/>
            <a:lstStyle/>
            <a:p>
              <a:endParaRPr lang="zh-CN" altLang="en-US"/>
            </a:p>
          </p:txBody>
        </p:sp>
        <p:graphicFrame>
          <p:nvGraphicFramePr>
            <p:cNvPr id="593955" name="Object 35"/>
            <p:cNvGraphicFramePr>
              <a:graphicFrameLocks noChangeAspect="1"/>
            </p:cNvGraphicFramePr>
            <p:nvPr/>
          </p:nvGraphicFramePr>
          <p:xfrm>
            <a:off x="2154" y="2886"/>
            <a:ext cx="288" cy="332"/>
          </p:xfrm>
          <a:graphic>
            <a:graphicData uri="http://schemas.openxmlformats.org/presentationml/2006/ole">
              <mc:AlternateContent xmlns:mc="http://schemas.openxmlformats.org/markup-compatibility/2006">
                <mc:Choice xmlns:v="urn:schemas-microsoft-com:vml" Requires="v">
                  <p:oleObj name="公式" r:id="rId2" imgW="164880" imgH="190440" progId="Equation.3">
                    <p:embed/>
                  </p:oleObj>
                </mc:Choice>
                <mc:Fallback>
                  <p:oleObj name="公式" r:id="rId2" imgW="164880" imgH="190440" progId="Equation.3">
                    <p:embed/>
                    <p:pic>
                      <p:nvPicPr>
                        <p:cNvPr id="593955" name="Object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 y="2886"/>
                          <a:ext cx="288" cy="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93956" name="Group 36"/>
          <p:cNvGrpSpPr>
            <a:grpSpLocks/>
          </p:cNvGrpSpPr>
          <p:nvPr/>
        </p:nvGrpSpPr>
        <p:grpSpPr bwMode="auto">
          <a:xfrm>
            <a:off x="4876800" y="1905000"/>
            <a:ext cx="3657600" cy="2057400"/>
            <a:chOff x="3072" y="960"/>
            <a:chExt cx="2304" cy="1296"/>
          </a:xfrm>
        </p:grpSpPr>
        <p:sp>
          <p:nvSpPr>
            <p:cNvPr id="593957" name="Rectangle 37" descr="轮廓式菱形"/>
            <p:cNvSpPr>
              <a:spLocks noChangeArrowheads="1"/>
            </p:cNvSpPr>
            <p:nvPr/>
          </p:nvSpPr>
          <p:spPr bwMode="auto">
            <a:xfrm>
              <a:off x="3072" y="960"/>
              <a:ext cx="2304" cy="1296"/>
            </a:xfrm>
            <a:prstGeom prst="rect">
              <a:avLst/>
            </a:prstGeom>
            <a:pattFill prst="openDmnd">
              <a:fgClr>
                <a:srgbClr val="01017D"/>
              </a:fgClr>
              <a:bgClr>
                <a:srgbClr val="00C600"/>
              </a:bgClr>
            </a:pattFill>
            <a:ln w="9525">
              <a:solidFill>
                <a:srgbClr val="FFFFFF"/>
              </a:solidFill>
              <a:miter lim="800000"/>
              <a:headEnd/>
              <a:tailEnd/>
            </a:ln>
            <a:effectLst/>
          </p:spPr>
          <p:txBody>
            <a:bodyPr wrap="none" anchor="ctr"/>
            <a:lstStyle/>
            <a:p>
              <a:endParaRPr lang="zh-CN" altLang="en-US"/>
            </a:p>
          </p:txBody>
        </p:sp>
        <p:sp>
          <p:nvSpPr>
            <p:cNvPr id="593958" name="Rectangle 38" descr="大纸屑"/>
            <p:cNvSpPr>
              <a:spLocks noChangeArrowheads="1"/>
            </p:cNvSpPr>
            <p:nvPr/>
          </p:nvSpPr>
          <p:spPr bwMode="auto">
            <a:xfrm>
              <a:off x="3216" y="1104"/>
              <a:ext cx="2016" cy="1008"/>
            </a:xfrm>
            <a:prstGeom prst="rect">
              <a:avLst/>
            </a:prstGeom>
            <a:pattFill prst="lgConfetti">
              <a:fgClr>
                <a:srgbClr val="FFE701"/>
              </a:fgClr>
              <a:bgClr>
                <a:srgbClr val="FFFFFF"/>
              </a:bgClr>
            </a:pattFill>
            <a:ln w="9525">
              <a:solidFill>
                <a:srgbClr val="FFFFFF"/>
              </a:solidFill>
              <a:miter lim="800000"/>
              <a:headEnd/>
              <a:tailEnd/>
            </a:ln>
            <a:effectLst/>
          </p:spPr>
          <p:txBody>
            <a:bodyPr wrap="none" anchor="ctr"/>
            <a:lstStyle/>
            <a:p>
              <a:endParaRPr lang="zh-CN" altLang="en-US"/>
            </a:p>
          </p:txBody>
        </p:sp>
      </p:grpSp>
      <p:grpSp>
        <p:nvGrpSpPr>
          <p:cNvPr id="593959" name="Group 39"/>
          <p:cNvGrpSpPr>
            <a:grpSpLocks/>
          </p:cNvGrpSpPr>
          <p:nvPr/>
        </p:nvGrpSpPr>
        <p:grpSpPr bwMode="auto">
          <a:xfrm>
            <a:off x="762000" y="1828800"/>
            <a:ext cx="3657600" cy="2133600"/>
            <a:chOff x="480" y="912"/>
            <a:chExt cx="2304" cy="1344"/>
          </a:xfrm>
        </p:grpSpPr>
        <p:sp>
          <p:nvSpPr>
            <p:cNvPr id="593960" name="Rectangle 40" descr="轮廓式菱形"/>
            <p:cNvSpPr>
              <a:spLocks noChangeArrowheads="1"/>
            </p:cNvSpPr>
            <p:nvPr/>
          </p:nvSpPr>
          <p:spPr bwMode="auto">
            <a:xfrm>
              <a:off x="480" y="960"/>
              <a:ext cx="2304" cy="1296"/>
            </a:xfrm>
            <a:prstGeom prst="rect">
              <a:avLst/>
            </a:prstGeom>
            <a:pattFill prst="openDmnd">
              <a:fgClr>
                <a:srgbClr val="01017D"/>
              </a:fgClr>
              <a:bgClr>
                <a:srgbClr val="00C600"/>
              </a:bgClr>
            </a:pattFill>
            <a:ln w="9525">
              <a:solidFill>
                <a:srgbClr val="FFFFFF"/>
              </a:solidFill>
              <a:miter lim="800000"/>
              <a:headEnd/>
              <a:tailEnd/>
            </a:ln>
            <a:effectLst/>
          </p:spPr>
          <p:txBody>
            <a:bodyPr wrap="none" anchor="ctr"/>
            <a:lstStyle/>
            <a:p>
              <a:endParaRPr lang="zh-CN" altLang="en-US"/>
            </a:p>
          </p:txBody>
        </p:sp>
        <p:sp>
          <p:nvSpPr>
            <p:cNvPr id="593961" name="Rectangle 41" descr="大纸屑"/>
            <p:cNvSpPr>
              <a:spLocks noChangeArrowheads="1"/>
            </p:cNvSpPr>
            <p:nvPr/>
          </p:nvSpPr>
          <p:spPr bwMode="auto">
            <a:xfrm>
              <a:off x="624" y="1104"/>
              <a:ext cx="1008" cy="1008"/>
            </a:xfrm>
            <a:prstGeom prst="rect">
              <a:avLst/>
            </a:prstGeom>
            <a:pattFill prst="lgConfetti">
              <a:fgClr>
                <a:srgbClr val="FFE701"/>
              </a:fgClr>
              <a:bgClr>
                <a:srgbClr val="FFFFFF"/>
              </a:bgClr>
            </a:pattFill>
            <a:ln w="9525">
              <a:solidFill>
                <a:srgbClr val="FFFFFF"/>
              </a:solidFill>
              <a:miter lim="800000"/>
              <a:headEnd/>
              <a:tailEnd/>
            </a:ln>
            <a:effectLst/>
          </p:spPr>
          <p:txBody>
            <a:bodyPr wrap="none" anchor="ctr"/>
            <a:lstStyle/>
            <a:p>
              <a:endParaRPr lang="zh-CN" altLang="en-US"/>
            </a:p>
          </p:txBody>
        </p:sp>
        <p:sp>
          <p:nvSpPr>
            <p:cNvPr id="593962" name="Rectangle 42"/>
            <p:cNvSpPr>
              <a:spLocks noChangeArrowheads="1"/>
            </p:cNvSpPr>
            <p:nvPr/>
          </p:nvSpPr>
          <p:spPr bwMode="auto">
            <a:xfrm>
              <a:off x="1632" y="1104"/>
              <a:ext cx="1008" cy="1008"/>
            </a:xfrm>
            <a:prstGeom prst="rect">
              <a:avLst/>
            </a:prstGeom>
            <a:solidFill>
              <a:srgbClr val="FFFFFF"/>
            </a:solidFill>
            <a:ln w="9525">
              <a:solidFill>
                <a:srgbClr val="FFFFFF"/>
              </a:solidFill>
              <a:miter lim="800000"/>
              <a:headEnd/>
              <a:tailEnd/>
            </a:ln>
            <a:effectLst/>
          </p:spPr>
          <p:txBody>
            <a:bodyPr wrap="none" anchor="ctr"/>
            <a:lstStyle/>
            <a:p>
              <a:endParaRPr lang="zh-CN" altLang="en-US"/>
            </a:p>
          </p:txBody>
        </p:sp>
        <p:grpSp>
          <p:nvGrpSpPr>
            <p:cNvPr id="593963" name="Group 43"/>
            <p:cNvGrpSpPr>
              <a:grpSpLocks/>
            </p:cNvGrpSpPr>
            <p:nvPr/>
          </p:nvGrpSpPr>
          <p:grpSpPr bwMode="auto">
            <a:xfrm>
              <a:off x="1584" y="912"/>
              <a:ext cx="96" cy="1200"/>
              <a:chOff x="1584" y="912"/>
              <a:chExt cx="96" cy="1200"/>
            </a:xfrm>
          </p:grpSpPr>
          <p:sp>
            <p:nvSpPr>
              <p:cNvPr id="593964" name="Line 44"/>
              <p:cNvSpPr>
                <a:spLocks noChangeShapeType="1"/>
              </p:cNvSpPr>
              <p:nvPr/>
            </p:nvSpPr>
            <p:spPr bwMode="auto">
              <a:xfrm>
                <a:off x="1632" y="912"/>
                <a:ext cx="0" cy="1200"/>
              </a:xfrm>
              <a:prstGeom prst="line">
                <a:avLst/>
              </a:prstGeom>
              <a:noFill/>
              <a:ln w="57150">
                <a:solidFill>
                  <a:srgbClr val="FF3300"/>
                </a:solidFill>
                <a:round/>
                <a:headEnd/>
                <a:tailEnd/>
              </a:ln>
              <a:effectLst/>
            </p:spPr>
            <p:txBody>
              <a:bodyPr wrap="none" anchor="ctr"/>
              <a:lstStyle/>
              <a:p>
                <a:endParaRPr lang="zh-CN" altLang="en-US"/>
              </a:p>
            </p:txBody>
          </p:sp>
          <p:sp>
            <p:nvSpPr>
              <p:cNvPr id="593965" name="Line 45"/>
              <p:cNvSpPr>
                <a:spLocks noChangeShapeType="1"/>
              </p:cNvSpPr>
              <p:nvPr/>
            </p:nvSpPr>
            <p:spPr bwMode="auto">
              <a:xfrm>
                <a:off x="1584" y="912"/>
                <a:ext cx="96" cy="0"/>
              </a:xfrm>
              <a:prstGeom prst="line">
                <a:avLst/>
              </a:prstGeom>
              <a:noFill/>
              <a:ln w="57150">
                <a:solidFill>
                  <a:srgbClr val="FF3300"/>
                </a:solidFill>
                <a:round/>
                <a:headEnd/>
                <a:tailEnd/>
              </a:ln>
              <a:effectLst/>
            </p:spPr>
            <p:txBody>
              <a:bodyPr wrap="none" anchor="ctr"/>
              <a:lstStyle/>
              <a:p>
                <a:endParaRPr lang="zh-CN" altLang="en-US"/>
              </a:p>
            </p:txBody>
          </p:sp>
        </p:grpSp>
      </p:grpSp>
      <p:grpSp>
        <p:nvGrpSpPr>
          <p:cNvPr id="593966" name="Group 46"/>
          <p:cNvGrpSpPr>
            <a:grpSpLocks/>
          </p:cNvGrpSpPr>
          <p:nvPr/>
        </p:nvGrpSpPr>
        <p:grpSpPr bwMode="auto">
          <a:xfrm>
            <a:off x="4876800" y="4267200"/>
            <a:ext cx="3657600" cy="2057400"/>
            <a:chOff x="3072" y="2544"/>
            <a:chExt cx="2304" cy="1296"/>
          </a:xfrm>
        </p:grpSpPr>
        <p:sp>
          <p:nvSpPr>
            <p:cNvPr id="593967" name="Rectangle 47" descr="轮廓式菱形"/>
            <p:cNvSpPr>
              <a:spLocks noChangeArrowheads="1"/>
            </p:cNvSpPr>
            <p:nvPr/>
          </p:nvSpPr>
          <p:spPr bwMode="auto">
            <a:xfrm>
              <a:off x="3072" y="2544"/>
              <a:ext cx="2304" cy="1296"/>
            </a:xfrm>
            <a:prstGeom prst="rect">
              <a:avLst/>
            </a:prstGeom>
            <a:pattFill prst="openDmnd">
              <a:fgClr>
                <a:srgbClr val="01017D"/>
              </a:fgClr>
              <a:bgClr>
                <a:srgbClr val="00C600"/>
              </a:bgClr>
            </a:pattFill>
            <a:ln w="9525">
              <a:solidFill>
                <a:srgbClr val="FFFFFF"/>
              </a:solidFill>
              <a:miter lim="800000"/>
              <a:headEnd/>
              <a:tailEnd/>
            </a:ln>
            <a:effectLst/>
          </p:spPr>
          <p:txBody>
            <a:bodyPr wrap="none" anchor="ctr"/>
            <a:lstStyle/>
            <a:p>
              <a:endParaRPr lang="zh-CN" altLang="en-US"/>
            </a:p>
          </p:txBody>
        </p:sp>
        <p:sp>
          <p:nvSpPr>
            <p:cNvPr id="593968" name="Rectangle 48" descr="大纸屑"/>
            <p:cNvSpPr>
              <a:spLocks noChangeArrowheads="1"/>
            </p:cNvSpPr>
            <p:nvPr/>
          </p:nvSpPr>
          <p:spPr bwMode="auto">
            <a:xfrm>
              <a:off x="3216" y="2688"/>
              <a:ext cx="1008" cy="1008"/>
            </a:xfrm>
            <a:prstGeom prst="rect">
              <a:avLst/>
            </a:prstGeom>
            <a:pattFill prst="lgConfetti">
              <a:fgClr>
                <a:srgbClr val="FFE701"/>
              </a:fgClr>
              <a:bgClr>
                <a:srgbClr val="FFFFFF"/>
              </a:bgClr>
            </a:pattFill>
            <a:ln w="9525">
              <a:solidFill>
                <a:srgbClr val="FFFFFF"/>
              </a:solidFill>
              <a:miter lim="800000"/>
              <a:headEnd/>
              <a:tailEnd/>
            </a:ln>
            <a:effectLst/>
          </p:spPr>
          <p:txBody>
            <a:bodyPr wrap="none" anchor="ctr"/>
            <a:lstStyle/>
            <a:p>
              <a:endParaRPr lang="zh-CN" altLang="en-US"/>
            </a:p>
          </p:txBody>
        </p:sp>
        <p:sp>
          <p:nvSpPr>
            <p:cNvPr id="593969" name="Rectangle 49"/>
            <p:cNvSpPr>
              <a:spLocks noChangeArrowheads="1"/>
            </p:cNvSpPr>
            <p:nvPr/>
          </p:nvSpPr>
          <p:spPr bwMode="auto">
            <a:xfrm>
              <a:off x="4224" y="2688"/>
              <a:ext cx="1008" cy="1008"/>
            </a:xfrm>
            <a:prstGeom prst="rect">
              <a:avLst/>
            </a:prstGeom>
            <a:solidFill>
              <a:srgbClr val="FFFFFF"/>
            </a:solidFill>
            <a:ln w="9525">
              <a:solidFill>
                <a:srgbClr val="FFFFFF"/>
              </a:solidFill>
              <a:miter lim="800000"/>
              <a:headEnd/>
              <a:tailEnd/>
            </a:ln>
            <a:effectLst/>
          </p:spPr>
          <p:txBody>
            <a:bodyPr wrap="none" anchor="ctr"/>
            <a:lstStyle/>
            <a:p>
              <a:endParaRPr lang="zh-CN" altLang="en-US"/>
            </a:p>
          </p:txBody>
        </p:sp>
        <p:sp>
          <p:nvSpPr>
            <p:cNvPr id="593970" name="Rectangle 50"/>
            <p:cNvSpPr>
              <a:spLocks noChangeArrowheads="1"/>
            </p:cNvSpPr>
            <p:nvPr/>
          </p:nvSpPr>
          <p:spPr bwMode="auto">
            <a:xfrm>
              <a:off x="4224" y="2688"/>
              <a:ext cx="192" cy="1008"/>
            </a:xfrm>
            <a:prstGeom prst="rect">
              <a:avLst/>
            </a:prstGeom>
            <a:gradFill rotWithShape="0">
              <a:gsLst>
                <a:gs pos="0">
                  <a:srgbClr val="FFCCCC"/>
                </a:gs>
                <a:gs pos="100000">
                  <a:srgbClr val="FFCCCC">
                    <a:gamma/>
                    <a:shade val="46275"/>
                    <a:invGamma/>
                  </a:srgbClr>
                </a:gs>
              </a:gsLst>
              <a:lin ang="5400000" scaled="1"/>
            </a:gradFill>
            <a:ln w="9525">
              <a:solidFill>
                <a:srgbClr val="FFFFFF"/>
              </a:solidFill>
              <a:miter lim="800000"/>
              <a:headEnd/>
              <a:tailEnd/>
            </a:ln>
            <a:effectLst/>
          </p:spPr>
          <p:txBody>
            <a:bodyPr wrap="none" anchor="ctr"/>
            <a:lstStyle/>
            <a:p>
              <a:endParaRPr lang="zh-CN" altLang="en-US"/>
            </a:p>
          </p:txBody>
        </p:sp>
        <p:sp>
          <p:nvSpPr>
            <p:cNvPr id="593971" name="Rectangle 51"/>
            <p:cNvSpPr>
              <a:spLocks noChangeArrowheads="1"/>
            </p:cNvSpPr>
            <p:nvPr/>
          </p:nvSpPr>
          <p:spPr bwMode="auto">
            <a:xfrm>
              <a:off x="4416" y="3120"/>
              <a:ext cx="576" cy="144"/>
            </a:xfrm>
            <a:prstGeom prst="rect">
              <a:avLst/>
            </a:prstGeom>
            <a:gradFill rotWithShape="0">
              <a:gsLst>
                <a:gs pos="0">
                  <a:srgbClr val="CCFFFF"/>
                </a:gs>
                <a:gs pos="100000">
                  <a:srgbClr val="CCFFFF">
                    <a:gamma/>
                    <a:shade val="46275"/>
                    <a:invGamma/>
                  </a:srgbClr>
                </a:gs>
              </a:gsLst>
              <a:lin ang="5400000" scaled="1"/>
            </a:gradFill>
            <a:ln w="9525">
              <a:solidFill>
                <a:srgbClr val="FFFFFF"/>
              </a:solidFill>
              <a:miter lim="800000"/>
              <a:headEnd/>
              <a:tailEnd/>
            </a:ln>
            <a:effec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93959"/>
                                        </p:tgtEl>
                                        <p:attrNameLst>
                                          <p:attrName>style.visibility</p:attrName>
                                        </p:attrNameLst>
                                      </p:cBhvr>
                                      <p:to>
                                        <p:strVal val="visible"/>
                                      </p:to>
                                    </p:set>
                                    <p:animEffect transition="in" filter="box(out)">
                                      <p:cBhvr>
                                        <p:cTn id="7" dur="500"/>
                                        <p:tgtEl>
                                          <p:spTgt spid="5939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93956"/>
                                        </p:tgtEl>
                                        <p:attrNameLst>
                                          <p:attrName>style.visibility</p:attrName>
                                        </p:attrNameLst>
                                      </p:cBhvr>
                                      <p:to>
                                        <p:strVal val="visible"/>
                                      </p:to>
                                    </p:set>
                                    <p:animEffect transition="in" filter="wipe(left)">
                                      <p:cBhvr>
                                        <p:cTn id="12" dur="500"/>
                                        <p:tgtEl>
                                          <p:spTgt spid="59395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93948"/>
                                        </p:tgtEl>
                                        <p:attrNameLst>
                                          <p:attrName>style.visibility</p:attrName>
                                        </p:attrNameLst>
                                      </p:cBhvr>
                                      <p:to>
                                        <p:strVal val="visible"/>
                                      </p:to>
                                    </p:set>
                                    <p:animEffect transition="in" filter="box(in)">
                                      <p:cBhvr>
                                        <p:cTn id="17" dur="500"/>
                                        <p:tgtEl>
                                          <p:spTgt spid="59394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593966"/>
                                        </p:tgtEl>
                                        <p:attrNameLst>
                                          <p:attrName>style.visibility</p:attrName>
                                        </p:attrNameLst>
                                      </p:cBhvr>
                                      <p:to>
                                        <p:strVal val="visible"/>
                                      </p:to>
                                    </p:set>
                                    <p:animEffect transition="in" filter="box(out)">
                                      <p:cBhvr>
                                        <p:cTn id="22" dur="500"/>
                                        <p:tgtEl>
                                          <p:spTgt spid="593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25" name="灯片编号占位符 4"/>
          <p:cNvSpPr>
            <a:spLocks noGrp="1"/>
          </p:cNvSpPr>
          <p:nvPr>
            <p:ph type="sldNum" sz="quarter" idx="12"/>
          </p:nvPr>
        </p:nvSpPr>
        <p:spPr/>
        <p:txBody>
          <a:bodyPr/>
          <a:lstStyle/>
          <a:p>
            <a:fld id="{AEC125E9-4211-4B60-9E14-F9F02A72FA52}" type="slidenum">
              <a:rPr lang="en-US" altLang="zh-CN"/>
              <a:pPr/>
              <a:t>30</a:t>
            </a:fld>
            <a:endParaRPr lang="en-US" altLang="zh-CN"/>
          </a:p>
        </p:txBody>
      </p:sp>
      <p:sp>
        <p:nvSpPr>
          <p:cNvPr id="621571" name="Rectangle 3"/>
          <p:cNvSpPr>
            <a:spLocks noChangeArrowheads="1"/>
          </p:cNvSpPr>
          <p:nvPr/>
        </p:nvSpPr>
        <p:spPr bwMode="auto">
          <a:xfrm>
            <a:off x="501650" y="1219200"/>
            <a:ext cx="1403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能源问题</a:t>
            </a:r>
          </a:p>
        </p:txBody>
      </p:sp>
      <p:sp>
        <p:nvSpPr>
          <p:cNvPr id="621584" name="Text Box 16"/>
          <p:cNvSpPr txBox="1">
            <a:spLocks noChangeArrowheads="1"/>
          </p:cNvSpPr>
          <p:nvPr/>
        </p:nvSpPr>
        <p:spPr bwMode="auto">
          <a:xfrm>
            <a:off x="685800" y="1676400"/>
            <a:ext cx="7488238" cy="457200"/>
          </a:xfrm>
          <a:prstGeom prst="rect">
            <a:avLst/>
          </a:prstGeom>
          <a:noFill/>
          <a:ln w="9525">
            <a:noFill/>
            <a:miter lim="800000"/>
            <a:headEnd/>
            <a:tailEnd/>
          </a:ln>
          <a:effectLst/>
        </p:spPr>
        <p:txBody>
          <a:bodyPr>
            <a:spAutoFit/>
          </a:bodyPr>
          <a:lstStyle/>
          <a:p>
            <a:pPr>
              <a:spcBef>
                <a:spcPct val="50000"/>
              </a:spcBef>
              <a:buClr>
                <a:schemeClr val="folHlink"/>
              </a:buClr>
              <a:buSzPct val="80000"/>
              <a:buFont typeface="Wingdings" pitchFamily="2" charset="2"/>
              <a:buChar char="n"/>
            </a:pPr>
            <a:r>
              <a:rPr kumimoji="1" lang="en-US" altLang="zh-CN" sz="2400" dirty="0"/>
              <a:t> </a:t>
            </a:r>
            <a:r>
              <a:rPr kumimoji="1" lang="zh-CN" altLang="en-US" sz="2400" dirty="0"/>
              <a:t>热力学第一定律：第一类永动机不存在：</a:t>
            </a:r>
          </a:p>
        </p:txBody>
      </p:sp>
      <p:grpSp>
        <p:nvGrpSpPr>
          <p:cNvPr id="621585" name="Group 17"/>
          <p:cNvGrpSpPr>
            <a:grpSpLocks/>
          </p:cNvGrpSpPr>
          <p:nvPr/>
        </p:nvGrpSpPr>
        <p:grpSpPr bwMode="auto">
          <a:xfrm>
            <a:off x="3387725" y="3792538"/>
            <a:ext cx="2271713" cy="2608262"/>
            <a:chOff x="793" y="1933"/>
            <a:chExt cx="1493" cy="1643"/>
          </a:xfrm>
        </p:grpSpPr>
        <p:sp>
          <p:nvSpPr>
            <p:cNvPr id="621586" name="Rectangle 18"/>
            <p:cNvSpPr>
              <a:spLocks noChangeArrowheads="1"/>
            </p:cNvSpPr>
            <p:nvPr/>
          </p:nvSpPr>
          <p:spPr bwMode="auto">
            <a:xfrm>
              <a:off x="793" y="1933"/>
              <a:ext cx="1180" cy="392"/>
            </a:xfrm>
            <a:prstGeom prst="rect">
              <a:avLst/>
            </a:prstGeom>
            <a:gradFill rotWithShape="0">
              <a:gsLst>
                <a:gs pos="0">
                  <a:srgbClr val="FF0000"/>
                </a:gs>
                <a:gs pos="100000">
                  <a:schemeClr val="bg1"/>
                </a:gs>
              </a:gsLst>
              <a:lin ang="5400000" scaled="1"/>
            </a:gradFill>
            <a:ln w="9525">
              <a:solidFill>
                <a:srgbClr val="FF0000"/>
              </a:solidFill>
              <a:miter lim="800000"/>
              <a:headEnd/>
              <a:tailEnd/>
            </a:ln>
            <a:effectLst/>
          </p:spPr>
          <p:txBody>
            <a:bodyPr wrap="none" anchor="ctr"/>
            <a:lstStyle/>
            <a:p>
              <a:pPr algn="ctr"/>
              <a:r>
                <a:rPr kumimoji="1" lang="en-US" altLang="zh-CN" sz="3200" b="1" i="1" dirty="0">
                  <a:solidFill>
                    <a:srgbClr val="990033"/>
                  </a:solidFill>
                </a:rPr>
                <a:t>T</a:t>
              </a:r>
              <a:r>
                <a:rPr kumimoji="1" lang="en-US" altLang="zh-CN" sz="2800" b="1" baseline="-25000" dirty="0">
                  <a:solidFill>
                    <a:srgbClr val="990033"/>
                  </a:solidFill>
                </a:rPr>
                <a:t>1</a:t>
              </a:r>
            </a:p>
          </p:txBody>
        </p:sp>
        <p:sp>
          <p:nvSpPr>
            <p:cNvPr id="621587" name="AutoShape 19" descr="球体"/>
            <p:cNvSpPr>
              <a:spLocks noChangeArrowheads="1"/>
            </p:cNvSpPr>
            <p:nvPr/>
          </p:nvSpPr>
          <p:spPr bwMode="auto">
            <a:xfrm>
              <a:off x="1565" y="2976"/>
              <a:ext cx="576" cy="31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8080"/>
              </a:bgClr>
            </a:pattFill>
            <a:ln w="9525">
              <a:solidFill>
                <a:srgbClr val="008080"/>
              </a:solidFill>
              <a:miter lim="800000"/>
              <a:headEnd/>
              <a:tailEnd/>
            </a:ln>
            <a:effectLst/>
          </p:spPr>
          <p:txBody>
            <a:bodyPr wrap="none" anchor="ctr"/>
            <a:lstStyle/>
            <a:p>
              <a:endParaRPr lang="zh-CN" altLang="en-US"/>
            </a:p>
          </p:txBody>
        </p:sp>
        <p:sp>
          <p:nvSpPr>
            <p:cNvPr id="621588" name="Rectangle 20"/>
            <p:cNvSpPr>
              <a:spLocks noChangeArrowheads="1"/>
            </p:cNvSpPr>
            <p:nvPr/>
          </p:nvSpPr>
          <p:spPr bwMode="auto">
            <a:xfrm>
              <a:off x="1655" y="3249"/>
              <a:ext cx="631" cy="327"/>
            </a:xfrm>
            <a:prstGeom prst="rect">
              <a:avLst/>
            </a:prstGeom>
            <a:noFill/>
            <a:ln w="9525">
              <a:noFill/>
              <a:miter lim="800000"/>
              <a:headEnd/>
              <a:tailEnd/>
            </a:ln>
            <a:effectLst/>
          </p:spPr>
          <p:txBody>
            <a:bodyPr wrap="none">
              <a:spAutoFit/>
            </a:bodyPr>
            <a:lstStyle/>
            <a:p>
              <a:r>
                <a:rPr kumimoji="1" lang="en-US" altLang="zh-CN" sz="2800" b="1" i="1">
                  <a:solidFill>
                    <a:srgbClr val="008080"/>
                  </a:solidFill>
                </a:rPr>
                <a:t>W=Q</a:t>
              </a:r>
              <a:endParaRPr kumimoji="1" lang="en-US" altLang="zh-CN" sz="2800" b="1" baseline="-25000">
                <a:solidFill>
                  <a:srgbClr val="008080"/>
                </a:solidFill>
              </a:endParaRPr>
            </a:p>
          </p:txBody>
        </p:sp>
        <p:sp>
          <p:nvSpPr>
            <p:cNvPr id="621589" name="AutoShape 21" descr="球体"/>
            <p:cNvSpPr>
              <a:spLocks noChangeArrowheads="1"/>
            </p:cNvSpPr>
            <p:nvPr/>
          </p:nvSpPr>
          <p:spPr bwMode="auto">
            <a:xfrm rot="5400000" flipV="1">
              <a:off x="1120" y="2424"/>
              <a:ext cx="528" cy="363"/>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FF9900"/>
              </a:bgClr>
            </a:pattFill>
            <a:ln w="9525">
              <a:solidFill>
                <a:srgbClr val="FF0000"/>
              </a:solidFill>
              <a:miter lim="800000"/>
              <a:headEnd/>
              <a:tailEnd/>
            </a:ln>
            <a:effectLst/>
          </p:spPr>
          <p:txBody>
            <a:bodyPr wrap="none" anchor="ctr"/>
            <a:lstStyle/>
            <a:p>
              <a:endParaRPr lang="zh-CN" altLang="en-US"/>
            </a:p>
          </p:txBody>
        </p:sp>
        <p:sp>
          <p:nvSpPr>
            <p:cNvPr id="621590" name="Rectangle 22"/>
            <p:cNvSpPr>
              <a:spLocks noChangeArrowheads="1"/>
            </p:cNvSpPr>
            <p:nvPr/>
          </p:nvSpPr>
          <p:spPr bwMode="auto">
            <a:xfrm>
              <a:off x="1611" y="2478"/>
              <a:ext cx="290" cy="327"/>
            </a:xfrm>
            <a:prstGeom prst="rect">
              <a:avLst/>
            </a:prstGeom>
            <a:noFill/>
            <a:ln w="9525">
              <a:noFill/>
              <a:miter lim="800000"/>
              <a:headEnd/>
              <a:tailEnd/>
            </a:ln>
            <a:effectLst/>
          </p:spPr>
          <p:txBody>
            <a:bodyPr wrap="none">
              <a:spAutoFit/>
            </a:bodyPr>
            <a:lstStyle/>
            <a:p>
              <a:r>
                <a:rPr kumimoji="1" lang="en-US" altLang="zh-CN" sz="2800" b="1" i="1">
                  <a:solidFill>
                    <a:srgbClr val="FF0000"/>
                  </a:solidFill>
                </a:rPr>
                <a:t>Q</a:t>
              </a:r>
            </a:p>
          </p:txBody>
        </p:sp>
        <p:sp>
          <p:nvSpPr>
            <p:cNvPr id="621591" name="Oval 23"/>
            <p:cNvSpPr>
              <a:spLocks noChangeArrowheads="1"/>
            </p:cNvSpPr>
            <p:nvPr/>
          </p:nvSpPr>
          <p:spPr bwMode="auto">
            <a:xfrm>
              <a:off x="1111" y="2881"/>
              <a:ext cx="589" cy="554"/>
            </a:xfrm>
            <a:prstGeom prst="ellipse">
              <a:avLst/>
            </a:prstGeom>
            <a:solidFill>
              <a:schemeClr val="bg1"/>
            </a:solidFill>
            <a:ln w="28575">
              <a:solidFill>
                <a:srgbClr val="993366"/>
              </a:solidFill>
              <a:round/>
              <a:headEnd/>
              <a:tailEnd/>
            </a:ln>
            <a:effectLst/>
          </p:spPr>
          <p:txBody>
            <a:bodyPr wrap="none" anchor="ctr"/>
            <a:lstStyle/>
            <a:p>
              <a:pPr algn="ctr"/>
              <a:r>
                <a:rPr kumimoji="1" lang="en-US" altLang="zh-CN" sz="3600" b="1" i="1">
                  <a:solidFill>
                    <a:srgbClr val="993366"/>
                  </a:solidFill>
                </a:rPr>
                <a:t>E</a:t>
              </a:r>
            </a:p>
          </p:txBody>
        </p:sp>
      </p:grpSp>
      <p:grpSp>
        <p:nvGrpSpPr>
          <p:cNvPr id="621592" name="Group 24"/>
          <p:cNvGrpSpPr>
            <a:grpSpLocks/>
          </p:cNvGrpSpPr>
          <p:nvPr/>
        </p:nvGrpSpPr>
        <p:grpSpPr bwMode="auto">
          <a:xfrm>
            <a:off x="3554413" y="2287588"/>
            <a:ext cx="2105025" cy="879475"/>
            <a:chOff x="1885" y="1243"/>
            <a:chExt cx="1368" cy="554"/>
          </a:xfrm>
        </p:grpSpPr>
        <p:sp>
          <p:nvSpPr>
            <p:cNvPr id="621593" name="AutoShape 25" descr="球体"/>
            <p:cNvSpPr>
              <a:spLocks noChangeArrowheads="1"/>
            </p:cNvSpPr>
            <p:nvPr/>
          </p:nvSpPr>
          <p:spPr bwMode="auto">
            <a:xfrm>
              <a:off x="2340" y="1333"/>
              <a:ext cx="576" cy="31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8080"/>
              </a:bgClr>
            </a:pattFill>
            <a:ln w="9525">
              <a:solidFill>
                <a:srgbClr val="008080"/>
              </a:solidFill>
              <a:miter lim="800000"/>
              <a:headEnd/>
              <a:tailEnd/>
            </a:ln>
            <a:effectLst/>
          </p:spPr>
          <p:txBody>
            <a:bodyPr wrap="none" anchor="ctr"/>
            <a:lstStyle/>
            <a:p>
              <a:endParaRPr lang="zh-CN" altLang="en-US"/>
            </a:p>
          </p:txBody>
        </p:sp>
        <p:sp>
          <p:nvSpPr>
            <p:cNvPr id="621594" name="Rectangle 26"/>
            <p:cNvSpPr>
              <a:spLocks noChangeArrowheads="1"/>
            </p:cNvSpPr>
            <p:nvPr/>
          </p:nvSpPr>
          <p:spPr bwMode="auto">
            <a:xfrm>
              <a:off x="2928" y="1334"/>
              <a:ext cx="325" cy="327"/>
            </a:xfrm>
            <a:prstGeom prst="rect">
              <a:avLst/>
            </a:prstGeom>
            <a:noFill/>
            <a:ln w="9525">
              <a:noFill/>
              <a:miter lim="800000"/>
              <a:headEnd/>
              <a:tailEnd/>
            </a:ln>
            <a:effectLst/>
          </p:spPr>
          <p:txBody>
            <a:bodyPr wrap="none">
              <a:spAutoFit/>
            </a:bodyPr>
            <a:lstStyle/>
            <a:p>
              <a:r>
                <a:rPr kumimoji="1" lang="en-US" altLang="zh-CN" sz="2800" b="1" i="1">
                  <a:solidFill>
                    <a:srgbClr val="008080"/>
                  </a:solidFill>
                </a:rPr>
                <a:t>W</a:t>
              </a:r>
              <a:endParaRPr kumimoji="1" lang="en-US" altLang="zh-CN" sz="2800" b="1" baseline="-25000">
                <a:solidFill>
                  <a:srgbClr val="008080"/>
                </a:solidFill>
              </a:endParaRPr>
            </a:p>
          </p:txBody>
        </p:sp>
        <p:sp>
          <p:nvSpPr>
            <p:cNvPr id="621595" name="Oval 27"/>
            <p:cNvSpPr>
              <a:spLocks noChangeArrowheads="1"/>
            </p:cNvSpPr>
            <p:nvPr/>
          </p:nvSpPr>
          <p:spPr bwMode="auto">
            <a:xfrm>
              <a:off x="1885" y="1243"/>
              <a:ext cx="589" cy="554"/>
            </a:xfrm>
            <a:prstGeom prst="ellipse">
              <a:avLst/>
            </a:prstGeom>
            <a:solidFill>
              <a:schemeClr val="bg1"/>
            </a:solidFill>
            <a:ln w="28575">
              <a:solidFill>
                <a:srgbClr val="993366"/>
              </a:solidFill>
              <a:round/>
              <a:headEnd/>
              <a:tailEnd/>
            </a:ln>
            <a:effectLst/>
          </p:spPr>
          <p:txBody>
            <a:bodyPr wrap="none" anchor="ctr"/>
            <a:lstStyle/>
            <a:p>
              <a:pPr algn="ctr"/>
              <a:r>
                <a:rPr kumimoji="1" lang="en-US" altLang="zh-CN" sz="3600" b="1" i="1">
                  <a:solidFill>
                    <a:srgbClr val="993366"/>
                  </a:solidFill>
                </a:rPr>
                <a:t>E</a:t>
              </a:r>
            </a:p>
          </p:txBody>
        </p:sp>
      </p:grpSp>
      <p:grpSp>
        <p:nvGrpSpPr>
          <p:cNvPr id="621596" name="Group 28"/>
          <p:cNvGrpSpPr>
            <a:grpSpLocks/>
          </p:cNvGrpSpPr>
          <p:nvPr/>
        </p:nvGrpSpPr>
        <p:grpSpPr bwMode="auto">
          <a:xfrm>
            <a:off x="3563938" y="2286000"/>
            <a:ext cx="1008062" cy="865188"/>
            <a:chOff x="3379" y="1298"/>
            <a:chExt cx="409" cy="408"/>
          </a:xfrm>
        </p:grpSpPr>
        <p:sp>
          <p:nvSpPr>
            <p:cNvPr id="621597" name="Line 29"/>
            <p:cNvSpPr>
              <a:spLocks noChangeShapeType="1"/>
            </p:cNvSpPr>
            <p:nvPr/>
          </p:nvSpPr>
          <p:spPr bwMode="auto">
            <a:xfrm flipH="1">
              <a:off x="3379" y="1298"/>
              <a:ext cx="409" cy="408"/>
            </a:xfrm>
            <a:prstGeom prst="line">
              <a:avLst/>
            </a:prstGeom>
            <a:noFill/>
            <a:ln w="57150">
              <a:solidFill>
                <a:srgbClr val="FF0000"/>
              </a:solidFill>
              <a:round/>
              <a:headEnd/>
              <a:tailEnd/>
            </a:ln>
            <a:effectLst/>
          </p:spPr>
          <p:txBody>
            <a:bodyPr/>
            <a:lstStyle/>
            <a:p>
              <a:endParaRPr lang="zh-CN" altLang="en-US"/>
            </a:p>
          </p:txBody>
        </p:sp>
        <p:sp>
          <p:nvSpPr>
            <p:cNvPr id="621598" name="Line 30"/>
            <p:cNvSpPr>
              <a:spLocks noChangeShapeType="1"/>
            </p:cNvSpPr>
            <p:nvPr/>
          </p:nvSpPr>
          <p:spPr bwMode="auto">
            <a:xfrm>
              <a:off x="3379" y="1298"/>
              <a:ext cx="409" cy="408"/>
            </a:xfrm>
            <a:prstGeom prst="line">
              <a:avLst/>
            </a:prstGeom>
            <a:noFill/>
            <a:ln w="57150">
              <a:solidFill>
                <a:srgbClr val="FF0000"/>
              </a:solidFill>
              <a:round/>
              <a:headEnd/>
              <a:tailEnd/>
            </a:ln>
            <a:effectLst/>
          </p:spPr>
          <p:txBody>
            <a:bodyPr/>
            <a:lstStyle/>
            <a:p>
              <a:endParaRPr lang="zh-CN" altLang="en-US"/>
            </a:p>
          </p:txBody>
        </p:sp>
      </p:grpSp>
      <p:sp>
        <p:nvSpPr>
          <p:cNvPr id="621599" name="Text Box 31"/>
          <p:cNvSpPr txBox="1">
            <a:spLocks noChangeArrowheads="1"/>
          </p:cNvSpPr>
          <p:nvPr/>
        </p:nvSpPr>
        <p:spPr bwMode="auto">
          <a:xfrm>
            <a:off x="684213" y="3276600"/>
            <a:ext cx="7488237" cy="457200"/>
          </a:xfrm>
          <a:prstGeom prst="rect">
            <a:avLst/>
          </a:prstGeom>
          <a:noFill/>
          <a:ln w="9525" algn="ctr">
            <a:noFill/>
            <a:miter lim="800000"/>
            <a:headEnd/>
            <a:tailEnd/>
          </a:ln>
          <a:effectLst/>
        </p:spPr>
        <p:txBody>
          <a:bodyPr>
            <a:spAutoFit/>
          </a:bodyPr>
          <a:lstStyle/>
          <a:p>
            <a:pPr>
              <a:spcBef>
                <a:spcPct val="50000"/>
              </a:spcBef>
              <a:buClr>
                <a:schemeClr val="folHlink"/>
              </a:buClr>
              <a:buSzPct val="80000"/>
              <a:buFont typeface="Wingdings" pitchFamily="2" charset="2"/>
              <a:buChar char="n"/>
            </a:pPr>
            <a:r>
              <a:rPr kumimoji="1" lang="en-US" altLang="zh-CN" sz="2400" dirty="0"/>
              <a:t> </a:t>
            </a:r>
            <a:r>
              <a:rPr kumimoji="1" lang="zh-CN" altLang="en-US" sz="2400" dirty="0"/>
              <a:t>热力学第二定律：第二类永动机不存在：</a:t>
            </a:r>
          </a:p>
        </p:txBody>
      </p:sp>
      <p:grpSp>
        <p:nvGrpSpPr>
          <p:cNvPr id="621600" name="Group 32"/>
          <p:cNvGrpSpPr>
            <a:grpSpLocks/>
          </p:cNvGrpSpPr>
          <p:nvPr/>
        </p:nvGrpSpPr>
        <p:grpSpPr bwMode="auto">
          <a:xfrm>
            <a:off x="3563938" y="4743450"/>
            <a:ext cx="1439862" cy="936625"/>
            <a:chOff x="3424" y="3022"/>
            <a:chExt cx="409" cy="408"/>
          </a:xfrm>
        </p:grpSpPr>
        <p:sp>
          <p:nvSpPr>
            <p:cNvPr id="621601" name="Line 33"/>
            <p:cNvSpPr>
              <a:spLocks noChangeShapeType="1"/>
            </p:cNvSpPr>
            <p:nvPr/>
          </p:nvSpPr>
          <p:spPr bwMode="auto">
            <a:xfrm flipH="1">
              <a:off x="3424" y="3022"/>
              <a:ext cx="409" cy="408"/>
            </a:xfrm>
            <a:prstGeom prst="line">
              <a:avLst/>
            </a:prstGeom>
            <a:noFill/>
            <a:ln w="57150">
              <a:solidFill>
                <a:srgbClr val="FF0000"/>
              </a:solidFill>
              <a:round/>
              <a:headEnd/>
              <a:tailEnd/>
            </a:ln>
            <a:effectLst/>
          </p:spPr>
          <p:txBody>
            <a:bodyPr/>
            <a:lstStyle/>
            <a:p>
              <a:endParaRPr lang="zh-CN" altLang="en-US"/>
            </a:p>
          </p:txBody>
        </p:sp>
        <p:sp>
          <p:nvSpPr>
            <p:cNvPr id="621602" name="Line 34"/>
            <p:cNvSpPr>
              <a:spLocks noChangeShapeType="1"/>
            </p:cNvSpPr>
            <p:nvPr/>
          </p:nvSpPr>
          <p:spPr bwMode="auto">
            <a:xfrm>
              <a:off x="3424" y="3022"/>
              <a:ext cx="409" cy="408"/>
            </a:xfrm>
            <a:prstGeom prst="line">
              <a:avLst/>
            </a:prstGeom>
            <a:noFill/>
            <a:ln w="57150">
              <a:solidFill>
                <a:srgbClr val="FF0000"/>
              </a:solidFill>
              <a:round/>
              <a:headEnd/>
              <a:tailEnd/>
            </a:ln>
            <a:effec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1584"/>
                                        </p:tgtEl>
                                        <p:attrNameLst>
                                          <p:attrName>style.visibility</p:attrName>
                                        </p:attrNameLst>
                                      </p:cBhvr>
                                      <p:to>
                                        <p:strVal val="visible"/>
                                      </p:to>
                                    </p:set>
                                    <p:anim calcmode="lin" valueType="num">
                                      <p:cBhvr additive="base">
                                        <p:cTn id="7" dur="500" fill="hold"/>
                                        <p:tgtEl>
                                          <p:spTgt spid="621584"/>
                                        </p:tgtEl>
                                        <p:attrNameLst>
                                          <p:attrName>ppt_x</p:attrName>
                                        </p:attrNameLst>
                                      </p:cBhvr>
                                      <p:tavLst>
                                        <p:tav tm="0">
                                          <p:val>
                                            <p:strVal val="0-#ppt_w/2"/>
                                          </p:val>
                                        </p:tav>
                                        <p:tav tm="100000">
                                          <p:val>
                                            <p:strVal val="#ppt_x"/>
                                          </p:val>
                                        </p:tav>
                                      </p:tavLst>
                                    </p:anim>
                                    <p:anim calcmode="lin" valueType="num">
                                      <p:cBhvr additive="base">
                                        <p:cTn id="8" dur="500" fill="hold"/>
                                        <p:tgtEl>
                                          <p:spTgt spid="62158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21592"/>
                                        </p:tgtEl>
                                        <p:attrNameLst>
                                          <p:attrName>style.visibility</p:attrName>
                                        </p:attrNameLst>
                                      </p:cBhvr>
                                      <p:to>
                                        <p:strVal val="visible"/>
                                      </p:to>
                                    </p:set>
                                    <p:anim calcmode="lin" valueType="num">
                                      <p:cBhvr additive="base">
                                        <p:cTn id="13" dur="500" fill="hold"/>
                                        <p:tgtEl>
                                          <p:spTgt spid="621592"/>
                                        </p:tgtEl>
                                        <p:attrNameLst>
                                          <p:attrName>ppt_x</p:attrName>
                                        </p:attrNameLst>
                                      </p:cBhvr>
                                      <p:tavLst>
                                        <p:tav tm="0">
                                          <p:val>
                                            <p:strVal val="0-#ppt_w/2"/>
                                          </p:val>
                                        </p:tav>
                                        <p:tav tm="100000">
                                          <p:val>
                                            <p:strVal val="#ppt_x"/>
                                          </p:val>
                                        </p:tav>
                                      </p:tavLst>
                                    </p:anim>
                                    <p:anim calcmode="lin" valueType="num">
                                      <p:cBhvr additive="base">
                                        <p:cTn id="14" dur="500" fill="hold"/>
                                        <p:tgtEl>
                                          <p:spTgt spid="62159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621596"/>
                                        </p:tgtEl>
                                        <p:attrNameLst>
                                          <p:attrName>style.visibility</p:attrName>
                                        </p:attrNameLst>
                                      </p:cBhvr>
                                      <p:to>
                                        <p:strVal val="visible"/>
                                      </p:to>
                                    </p:set>
                                    <p:animEffect transition="in" filter="blinds(horizontal)">
                                      <p:cBhvr>
                                        <p:cTn id="19" dur="500"/>
                                        <p:tgtEl>
                                          <p:spTgt spid="621596"/>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21599"/>
                                        </p:tgtEl>
                                        <p:attrNameLst>
                                          <p:attrName>style.visibility</p:attrName>
                                        </p:attrNameLst>
                                      </p:cBhvr>
                                      <p:to>
                                        <p:strVal val="visible"/>
                                      </p:to>
                                    </p:set>
                                    <p:anim calcmode="lin" valueType="num">
                                      <p:cBhvr additive="base">
                                        <p:cTn id="24" dur="500" fill="hold"/>
                                        <p:tgtEl>
                                          <p:spTgt spid="621599"/>
                                        </p:tgtEl>
                                        <p:attrNameLst>
                                          <p:attrName>ppt_x</p:attrName>
                                        </p:attrNameLst>
                                      </p:cBhvr>
                                      <p:tavLst>
                                        <p:tav tm="0">
                                          <p:val>
                                            <p:strVal val="0-#ppt_w/2"/>
                                          </p:val>
                                        </p:tav>
                                        <p:tav tm="100000">
                                          <p:val>
                                            <p:strVal val="#ppt_x"/>
                                          </p:val>
                                        </p:tav>
                                      </p:tavLst>
                                    </p:anim>
                                    <p:anim calcmode="lin" valueType="num">
                                      <p:cBhvr additive="base">
                                        <p:cTn id="25" dur="500" fill="hold"/>
                                        <p:tgtEl>
                                          <p:spTgt spid="62159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621585"/>
                                        </p:tgtEl>
                                        <p:attrNameLst>
                                          <p:attrName>style.visibility</p:attrName>
                                        </p:attrNameLst>
                                      </p:cBhvr>
                                      <p:to>
                                        <p:strVal val="visible"/>
                                      </p:to>
                                    </p:set>
                                    <p:anim calcmode="lin" valueType="num">
                                      <p:cBhvr additive="base">
                                        <p:cTn id="30" dur="500" fill="hold"/>
                                        <p:tgtEl>
                                          <p:spTgt spid="621585"/>
                                        </p:tgtEl>
                                        <p:attrNameLst>
                                          <p:attrName>ppt_x</p:attrName>
                                        </p:attrNameLst>
                                      </p:cBhvr>
                                      <p:tavLst>
                                        <p:tav tm="0">
                                          <p:val>
                                            <p:strVal val="0-#ppt_w/2"/>
                                          </p:val>
                                        </p:tav>
                                        <p:tav tm="100000">
                                          <p:val>
                                            <p:strVal val="#ppt_x"/>
                                          </p:val>
                                        </p:tav>
                                      </p:tavLst>
                                    </p:anim>
                                    <p:anim calcmode="lin" valueType="num">
                                      <p:cBhvr additive="base">
                                        <p:cTn id="31" dur="500" fill="hold"/>
                                        <p:tgtEl>
                                          <p:spTgt spid="621585"/>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ntr" presetSubtype="5" fill="hold" nodeType="clickEffect">
                                  <p:stCondLst>
                                    <p:cond delay="0"/>
                                  </p:stCondLst>
                                  <p:childTnLst>
                                    <p:set>
                                      <p:cBhvr>
                                        <p:cTn id="35" dur="1" fill="hold">
                                          <p:stCondLst>
                                            <p:cond delay="0"/>
                                          </p:stCondLst>
                                        </p:cTn>
                                        <p:tgtEl>
                                          <p:spTgt spid="621600"/>
                                        </p:tgtEl>
                                        <p:attrNameLst>
                                          <p:attrName>style.visibility</p:attrName>
                                        </p:attrNameLst>
                                      </p:cBhvr>
                                      <p:to>
                                        <p:strVal val="visible"/>
                                      </p:to>
                                    </p:set>
                                    <p:animEffect transition="in" filter="blinds(vertical)">
                                      <p:cBhvr>
                                        <p:cTn id="36" dur="500"/>
                                        <p:tgtEl>
                                          <p:spTgt spid="621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84" grpId="0" autoUpdateAnimBg="0"/>
      <p:bldP spid="62159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19" name="灯片编号占位符 4"/>
          <p:cNvSpPr>
            <a:spLocks noGrp="1"/>
          </p:cNvSpPr>
          <p:nvPr>
            <p:ph type="sldNum" sz="quarter" idx="12"/>
          </p:nvPr>
        </p:nvSpPr>
        <p:spPr/>
        <p:txBody>
          <a:bodyPr/>
          <a:lstStyle/>
          <a:p>
            <a:fld id="{78EB7AFF-0E87-46E5-B110-8A0186336D14}" type="slidenum">
              <a:rPr lang="en-US" altLang="zh-CN"/>
              <a:pPr/>
              <a:t>31</a:t>
            </a:fld>
            <a:endParaRPr lang="en-US" altLang="zh-CN"/>
          </a:p>
        </p:txBody>
      </p:sp>
      <p:sp>
        <p:nvSpPr>
          <p:cNvPr id="622596" name="Text Box 4"/>
          <p:cNvSpPr txBox="1">
            <a:spLocks noChangeArrowheads="1"/>
          </p:cNvSpPr>
          <p:nvPr/>
        </p:nvSpPr>
        <p:spPr bwMode="auto">
          <a:xfrm>
            <a:off x="609600" y="1219200"/>
            <a:ext cx="7010400" cy="457200"/>
          </a:xfrm>
          <a:prstGeom prst="rect">
            <a:avLst/>
          </a:prstGeom>
          <a:noFill/>
          <a:ln w="9525" algn="ctr">
            <a:noFill/>
            <a:miter lim="800000"/>
            <a:headEnd/>
            <a:tailEnd/>
          </a:ln>
          <a:effectLst/>
        </p:spPr>
        <p:txBody>
          <a:bodyPr>
            <a:spAutoFit/>
          </a:bodyPr>
          <a:lstStyle/>
          <a:p>
            <a:pPr>
              <a:spcBef>
                <a:spcPct val="50000"/>
              </a:spcBef>
            </a:pPr>
            <a:r>
              <a:rPr kumimoji="1" lang="zh-CN" altLang="en-US" sz="2400" dirty="0">
                <a:solidFill>
                  <a:srgbClr val="0000CC"/>
                </a:solidFill>
              </a:rPr>
              <a:t>实际热机</a:t>
            </a:r>
            <a:r>
              <a:rPr kumimoji="1" lang="zh-CN" altLang="en-US" sz="2400" dirty="0"/>
              <a:t>：</a:t>
            </a:r>
            <a:r>
              <a:rPr kumimoji="1" lang="zh-CN" altLang="en-US" sz="2400" dirty="0">
                <a:solidFill>
                  <a:srgbClr val="FF3300"/>
                </a:solidFill>
              </a:rPr>
              <a:t>最少</a:t>
            </a:r>
            <a:r>
              <a:rPr kumimoji="1" lang="zh-CN" altLang="en-US" sz="2400" dirty="0"/>
              <a:t>要有两个高低温热源（</a:t>
            </a:r>
            <a:r>
              <a:rPr kumimoji="1" lang="en-US" altLang="zh-CN" sz="2400" i="1" dirty="0"/>
              <a:t>T</a:t>
            </a:r>
            <a:r>
              <a:rPr kumimoji="1" lang="en-US" altLang="zh-CN" sz="2400" baseline="-25000" dirty="0"/>
              <a:t>1</a:t>
            </a:r>
            <a:r>
              <a:rPr kumimoji="1" lang="zh-CN" altLang="en-US" sz="2400" dirty="0"/>
              <a:t>，</a:t>
            </a:r>
            <a:r>
              <a:rPr kumimoji="1" lang="en-US" altLang="zh-CN" sz="2400" i="1" dirty="0"/>
              <a:t>T</a:t>
            </a:r>
            <a:r>
              <a:rPr kumimoji="1" lang="en-US" altLang="zh-CN" sz="2400" baseline="-25000" dirty="0"/>
              <a:t>2</a:t>
            </a:r>
            <a:r>
              <a:rPr kumimoji="1" lang="zh-CN" altLang="en-US" sz="2400" dirty="0"/>
              <a:t>）： </a:t>
            </a:r>
          </a:p>
        </p:txBody>
      </p:sp>
      <p:grpSp>
        <p:nvGrpSpPr>
          <p:cNvPr id="622597" name="Group 5"/>
          <p:cNvGrpSpPr>
            <a:grpSpLocks/>
          </p:cNvGrpSpPr>
          <p:nvPr/>
        </p:nvGrpSpPr>
        <p:grpSpPr bwMode="auto">
          <a:xfrm>
            <a:off x="3854450" y="2560638"/>
            <a:ext cx="2936875" cy="2971800"/>
            <a:chOff x="1883" y="1440"/>
            <a:chExt cx="1949" cy="1872"/>
          </a:xfrm>
        </p:grpSpPr>
        <p:grpSp>
          <p:nvGrpSpPr>
            <p:cNvPr id="622598" name="Group 6"/>
            <p:cNvGrpSpPr>
              <a:grpSpLocks/>
            </p:cNvGrpSpPr>
            <p:nvPr/>
          </p:nvGrpSpPr>
          <p:grpSpPr bwMode="auto">
            <a:xfrm>
              <a:off x="2065" y="1440"/>
              <a:ext cx="1767" cy="1872"/>
              <a:chOff x="2352" y="1344"/>
              <a:chExt cx="1767" cy="1872"/>
            </a:xfrm>
          </p:grpSpPr>
          <p:grpSp>
            <p:nvGrpSpPr>
              <p:cNvPr id="622599" name="Group 7"/>
              <p:cNvGrpSpPr>
                <a:grpSpLocks/>
              </p:cNvGrpSpPr>
              <p:nvPr/>
            </p:nvGrpSpPr>
            <p:grpSpPr bwMode="auto">
              <a:xfrm>
                <a:off x="2976" y="2064"/>
                <a:ext cx="1143" cy="693"/>
                <a:chOff x="2352" y="2016"/>
                <a:chExt cx="1143" cy="693"/>
              </a:xfrm>
            </p:grpSpPr>
            <p:sp>
              <p:nvSpPr>
                <p:cNvPr id="622600" name="AutoShape 8" descr="球体"/>
                <p:cNvSpPr>
                  <a:spLocks noChangeArrowheads="1"/>
                </p:cNvSpPr>
                <p:nvPr/>
              </p:nvSpPr>
              <p:spPr bwMode="auto">
                <a:xfrm>
                  <a:off x="2352" y="2016"/>
                  <a:ext cx="576" cy="43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8080"/>
                  </a:bgClr>
                </a:pattFill>
                <a:ln w="9525">
                  <a:solidFill>
                    <a:srgbClr val="008080"/>
                  </a:solidFill>
                  <a:miter lim="800000"/>
                  <a:headEnd/>
                  <a:tailEnd/>
                </a:ln>
                <a:effectLst/>
              </p:spPr>
              <p:txBody>
                <a:bodyPr wrap="none" anchor="ctr"/>
                <a:lstStyle/>
                <a:p>
                  <a:endParaRPr lang="zh-CN" altLang="en-US"/>
                </a:p>
              </p:txBody>
            </p:sp>
            <p:sp>
              <p:nvSpPr>
                <p:cNvPr id="622601" name="Rectangle 9"/>
                <p:cNvSpPr>
                  <a:spLocks noChangeArrowheads="1"/>
                </p:cNvSpPr>
                <p:nvPr/>
              </p:nvSpPr>
              <p:spPr bwMode="auto">
                <a:xfrm>
                  <a:off x="2448" y="2382"/>
                  <a:ext cx="1047" cy="327"/>
                </a:xfrm>
                <a:prstGeom prst="rect">
                  <a:avLst/>
                </a:prstGeom>
                <a:noFill/>
                <a:ln w="9525">
                  <a:noFill/>
                  <a:miter lim="800000"/>
                  <a:headEnd/>
                  <a:tailEnd/>
                </a:ln>
                <a:effectLst/>
              </p:spPr>
              <p:txBody>
                <a:bodyPr wrap="none">
                  <a:spAutoFit/>
                </a:bodyPr>
                <a:lstStyle/>
                <a:p>
                  <a:r>
                    <a:rPr kumimoji="1" lang="en-US" altLang="zh-CN" sz="2800" b="1" i="1">
                      <a:solidFill>
                        <a:srgbClr val="008080"/>
                      </a:solidFill>
                    </a:rPr>
                    <a:t>W=Q</a:t>
                  </a:r>
                  <a:r>
                    <a:rPr kumimoji="1" lang="en-US" altLang="zh-CN" sz="2800" b="1" baseline="-25000">
                      <a:solidFill>
                        <a:srgbClr val="008080"/>
                      </a:solidFill>
                    </a:rPr>
                    <a:t>1</a:t>
                  </a:r>
                  <a:r>
                    <a:rPr kumimoji="1" lang="en-US" altLang="zh-CN" sz="2800" b="1" i="1">
                      <a:solidFill>
                        <a:srgbClr val="008080"/>
                      </a:solidFill>
                    </a:rPr>
                    <a:t>-Q</a:t>
                  </a:r>
                  <a:r>
                    <a:rPr kumimoji="1" lang="en-US" altLang="zh-CN" sz="2800" b="1" baseline="-25000">
                      <a:solidFill>
                        <a:srgbClr val="008080"/>
                      </a:solidFill>
                    </a:rPr>
                    <a:t>2</a:t>
                  </a:r>
                </a:p>
              </p:txBody>
            </p:sp>
          </p:grpSp>
          <p:sp>
            <p:nvSpPr>
              <p:cNvPr id="622602" name="AutoShape 10" descr="球体"/>
              <p:cNvSpPr>
                <a:spLocks noChangeArrowheads="1"/>
              </p:cNvSpPr>
              <p:nvPr/>
            </p:nvSpPr>
            <p:spPr bwMode="auto">
              <a:xfrm rot="5400000" flipV="1">
                <a:off x="2304" y="1392"/>
                <a:ext cx="528" cy="43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FF0000"/>
                </a:bgClr>
              </a:pattFill>
              <a:ln w="9525">
                <a:solidFill>
                  <a:srgbClr val="FF0000"/>
                </a:solidFill>
                <a:miter lim="800000"/>
                <a:headEnd/>
                <a:tailEnd/>
              </a:ln>
              <a:effectLst/>
            </p:spPr>
            <p:txBody>
              <a:bodyPr wrap="none" anchor="ctr"/>
              <a:lstStyle/>
              <a:p>
                <a:endParaRPr lang="zh-CN" altLang="en-US"/>
              </a:p>
            </p:txBody>
          </p:sp>
          <p:sp>
            <p:nvSpPr>
              <p:cNvPr id="622603" name="Rectangle 11"/>
              <p:cNvSpPr>
                <a:spLocks noChangeArrowheads="1"/>
              </p:cNvSpPr>
              <p:nvPr/>
            </p:nvSpPr>
            <p:spPr bwMode="auto">
              <a:xfrm>
                <a:off x="2736" y="2832"/>
                <a:ext cx="373" cy="327"/>
              </a:xfrm>
              <a:prstGeom prst="rect">
                <a:avLst/>
              </a:prstGeom>
              <a:noFill/>
              <a:ln w="9525">
                <a:noFill/>
                <a:miter lim="800000"/>
                <a:headEnd/>
                <a:tailEnd/>
              </a:ln>
              <a:effectLst/>
            </p:spPr>
            <p:txBody>
              <a:bodyPr wrap="none">
                <a:spAutoFit/>
              </a:bodyPr>
              <a:lstStyle/>
              <a:p>
                <a:r>
                  <a:rPr kumimoji="1" lang="en-US" altLang="zh-CN" sz="2800" b="1" i="1">
                    <a:solidFill>
                      <a:srgbClr val="0000FF"/>
                    </a:solidFill>
                  </a:rPr>
                  <a:t>Q</a:t>
                </a:r>
                <a:r>
                  <a:rPr kumimoji="1" lang="en-US" altLang="zh-CN" sz="2800" b="1" baseline="-25000">
                    <a:solidFill>
                      <a:srgbClr val="0000FF"/>
                    </a:solidFill>
                  </a:rPr>
                  <a:t>2</a:t>
                </a:r>
                <a:endParaRPr kumimoji="1" lang="en-US" altLang="zh-CN" sz="2800" b="1">
                  <a:solidFill>
                    <a:srgbClr val="0000FF"/>
                  </a:solidFill>
                </a:endParaRPr>
              </a:p>
            </p:txBody>
          </p:sp>
          <p:sp>
            <p:nvSpPr>
              <p:cNvPr id="622604" name="Rectangle 12"/>
              <p:cNvSpPr>
                <a:spLocks noChangeArrowheads="1"/>
              </p:cNvSpPr>
              <p:nvPr/>
            </p:nvSpPr>
            <p:spPr bwMode="auto">
              <a:xfrm>
                <a:off x="2688" y="1392"/>
                <a:ext cx="373" cy="327"/>
              </a:xfrm>
              <a:prstGeom prst="rect">
                <a:avLst/>
              </a:prstGeom>
              <a:noFill/>
              <a:ln w="9525">
                <a:noFill/>
                <a:miter lim="800000"/>
                <a:headEnd/>
                <a:tailEnd/>
              </a:ln>
              <a:effectLst/>
            </p:spPr>
            <p:txBody>
              <a:bodyPr wrap="none">
                <a:spAutoFit/>
              </a:bodyPr>
              <a:lstStyle/>
              <a:p>
                <a:r>
                  <a:rPr kumimoji="1" lang="en-US" altLang="zh-CN" sz="2800" b="1" i="1">
                    <a:solidFill>
                      <a:srgbClr val="FF0000"/>
                    </a:solidFill>
                  </a:rPr>
                  <a:t>Q</a:t>
                </a:r>
                <a:r>
                  <a:rPr kumimoji="1" lang="en-US" altLang="zh-CN" sz="2800" b="1" baseline="-25000">
                    <a:solidFill>
                      <a:srgbClr val="FF0000"/>
                    </a:solidFill>
                  </a:rPr>
                  <a:t>1</a:t>
                </a:r>
                <a:endParaRPr kumimoji="1" lang="en-US" altLang="zh-CN" sz="2800" b="1" i="1">
                  <a:solidFill>
                    <a:srgbClr val="FF0000"/>
                  </a:solidFill>
                </a:endParaRPr>
              </a:p>
            </p:txBody>
          </p:sp>
          <p:sp>
            <p:nvSpPr>
              <p:cNvPr id="622605" name="AutoShape 13" descr="球体"/>
              <p:cNvSpPr>
                <a:spLocks noChangeArrowheads="1"/>
              </p:cNvSpPr>
              <p:nvPr/>
            </p:nvSpPr>
            <p:spPr bwMode="auto">
              <a:xfrm rot="5400000" flipV="1">
                <a:off x="2280" y="2712"/>
                <a:ext cx="576" cy="43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chemeClr val="bg1"/>
                </a:fgClr>
                <a:bgClr>
                  <a:srgbClr val="0066FF"/>
                </a:bgClr>
              </a:pattFill>
              <a:ln w="9525">
                <a:solidFill>
                  <a:srgbClr val="0000FF"/>
                </a:solidFill>
                <a:miter lim="800000"/>
                <a:headEnd/>
                <a:tailEnd/>
              </a:ln>
              <a:effectLst/>
            </p:spPr>
            <p:txBody>
              <a:bodyPr wrap="none" anchor="ctr"/>
              <a:lstStyle/>
              <a:p>
                <a:endParaRPr lang="zh-CN" altLang="en-US"/>
              </a:p>
            </p:txBody>
          </p:sp>
        </p:grpSp>
        <p:sp>
          <p:nvSpPr>
            <p:cNvPr id="622606" name="Oval 14"/>
            <p:cNvSpPr>
              <a:spLocks noChangeArrowheads="1"/>
            </p:cNvSpPr>
            <p:nvPr/>
          </p:nvSpPr>
          <p:spPr bwMode="auto">
            <a:xfrm>
              <a:off x="1883" y="1968"/>
              <a:ext cx="816" cy="768"/>
            </a:xfrm>
            <a:prstGeom prst="ellipse">
              <a:avLst/>
            </a:prstGeom>
            <a:solidFill>
              <a:schemeClr val="bg1"/>
            </a:solidFill>
            <a:ln w="28575">
              <a:solidFill>
                <a:srgbClr val="993366"/>
              </a:solidFill>
              <a:round/>
              <a:headEnd/>
              <a:tailEnd/>
            </a:ln>
            <a:effectLst/>
          </p:spPr>
          <p:txBody>
            <a:bodyPr wrap="none" anchor="ctr"/>
            <a:lstStyle/>
            <a:p>
              <a:pPr algn="ctr"/>
              <a:r>
                <a:rPr kumimoji="1" lang="en-US" altLang="zh-CN" sz="2800" b="1" i="1">
                  <a:solidFill>
                    <a:srgbClr val="993366"/>
                  </a:solidFill>
                </a:rPr>
                <a:t>E</a:t>
              </a:r>
            </a:p>
          </p:txBody>
        </p:sp>
      </p:grpSp>
      <p:grpSp>
        <p:nvGrpSpPr>
          <p:cNvPr id="622607" name="Group 15"/>
          <p:cNvGrpSpPr>
            <a:grpSpLocks/>
          </p:cNvGrpSpPr>
          <p:nvPr/>
        </p:nvGrpSpPr>
        <p:grpSpPr bwMode="auto">
          <a:xfrm>
            <a:off x="2916238" y="1789113"/>
            <a:ext cx="3097212" cy="4535487"/>
            <a:chOff x="576" y="816"/>
            <a:chExt cx="4608" cy="2928"/>
          </a:xfrm>
        </p:grpSpPr>
        <p:sp>
          <p:nvSpPr>
            <p:cNvPr id="622608" name="Rectangle 16"/>
            <p:cNvSpPr>
              <a:spLocks noChangeArrowheads="1"/>
            </p:cNvSpPr>
            <p:nvPr/>
          </p:nvSpPr>
          <p:spPr bwMode="auto">
            <a:xfrm>
              <a:off x="624" y="816"/>
              <a:ext cx="4560" cy="528"/>
            </a:xfrm>
            <a:prstGeom prst="rect">
              <a:avLst/>
            </a:prstGeom>
            <a:gradFill rotWithShape="0">
              <a:gsLst>
                <a:gs pos="0">
                  <a:srgbClr val="FF0000"/>
                </a:gs>
                <a:gs pos="100000">
                  <a:schemeClr val="bg1"/>
                </a:gs>
              </a:gsLst>
              <a:lin ang="5400000" scaled="1"/>
            </a:gradFill>
            <a:ln w="9525">
              <a:solidFill>
                <a:srgbClr val="FF0000"/>
              </a:solidFill>
              <a:miter lim="800000"/>
              <a:headEnd/>
              <a:tailEnd/>
            </a:ln>
            <a:effectLst/>
          </p:spPr>
          <p:txBody>
            <a:bodyPr wrap="none" anchor="ctr"/>
            <a:lstStyle/>
            <a:p>
              <a:pPr algn="ctr"/>
              <a:r>
                <a:rPr kumimoji="1" lang="en-US" altLang="zh-CN" sz="2800" b="1" i="1">
                  <a:solidFill>
                    <a:srgbClr val="990033"/>
                  </a:solidFill>
                </a:rPr>
                <a:t>T</a:t>
              </a:r>
              <a:r>
                <a:rPr kumimoji="1" lang="en-US" altLang="zh-CN" sz="2800" b="1" baseline="-25000">
                  <a:solidFill>
                    <a:srgbClr val="990033"/>
                  </a:solidFill>
                </a:rPr>
                <a:t>1</a:t>
              </a:r>
            </a:p>
          </p:txBody>
        </p:sp>
        <p:sp>
          <p:nvSpPr>
            <p:cNvPr id="622609" name="Rectangle 17"/>
            <p:cNvSpPr>
              <a:spLocks noChangeArrowheads="1"/>
            </p:cNvSpPr>
            <p:nvPr/>
          </p:nvSpPr>
          <p:spPr bwMode="auto">
            <a:xfrm>
              <a:off x="576" y="3216"/>
              <a:ext cx="4560" cy="528"/>
            </a:xfrm>
            <a:prstGeom prst="rect">
              <a:avLst/>
            </a:prstGeom>
            <a:gradFill rotWithShape="0">
              <a:gsLst>
                <a:gs pos="0">
                  <a:srgbClr val="0066FF"/>
                </a:gs>
                <a:gs pos="100000">
                  <a:schemeClr val="bg1"/>
                </a:gs>
              </a:gsLst>
              <a:lin ang="5400000" scaled="1"/>
            </a:gradFill>
            <a:ln w="9525">
              <a:solidFill>
                <a:srgbClr val="3366FF"/>
              </a:solidFill>
              <a:miter lim="800000"/>
              <a:headEnd/>
              <a:tailEnd/>
            </a:ln>
            <a:effectLst/>
          </p:spPr>
          <p:txBody>
            <a:bodyPr wrap="none" anchor="ctr"/>
            <a:lstStyle/>
            <a:p>
              <a:pPr algn="ctr"/>
              <a:r>
                <a:rPr kumimoji="1" lang="en-US" altLang="zh-CN" sz="2800" b="1" i="1">
                  <a:solidFill>
                    <a:srgbClr val="000066"/>
                  </a:solidFill>
                </a:rPr>
                <a:t>T</a:t>
              </a:r>
              <a:r>
                <a:rPr kumimoji="1" lang="en-US" altLang="zh-CN" sz="2800" b="1" baseline="-25000">
                  <a:solidFill>
                    <a:srgbClr val="000066"/>
                  </a:solidFill>
                </a:rPr>
                <a:t>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22607"/>
                                        </p:tgtEl>
                                        <p:attrNameLst>
                                          <p:attrName>style.visibility</p:attrName>
                                        </p:attrNameLst>
                                      </p:cBhvr>
                                      <p:to>
                                        <p:strVal val="visible"/>
                                      </p:to>
                                    </p:set>
                                    <p:animEffect transition="in" filter="box(out)">
                                      <p:cBhvr>
                                        <p:cTn id="7" dur="500"/>
                                        <p:tgtEl>
                                          <p:spTgt spid="62260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22597"/>
                                        </p:tgtEl>
                                        <p:attrNameLst>
                                          <p:attrName>style.visibility</p:attrName>
                                        </p:attrNameLst>
                                      </p:cBhvr>
                                      <p:to>
                                        <p:strVal val="visible"/>
                                      </p:to>
                                    </p:set>
                                    <p:anim calcmode="lin" valueType="num">
                                      <p:cBhvr additive="base">
                                        <p:cTn id="12" dur="500" fill="hold"/>
                                        <p:tgtEl>
                                          <p:spTgt spid="622597"/>
                                        </p:tgtEl>
                                        <p:attrNameLst>
                                          <p:attrName>ppt_x</p:attrName>
                                        </p:attrNameLst>
                                      </p:cBhvr>
                                      <p:tavLst>
                                        <p:tav tm="0">
                                          <p:val>
                                            <p:strVal val="0-#ppt_w/2"/>
                                          </p:val>
                                        </p:tav>
                                        <p:tav tm="100000">
                                          <p:val>
                                            <p:strVal val="#ppt_x"/>
                                          </p:val>
                                        </p:tav>
                                      </p:tavLst>
                                    </p:anim>
                                    <p:anim calcmode="lin" valueType="num">
                                      <p:cBhvr additive="base">
                                        <p:cTn id="13" dur="500" fill="hold"/>
                                        <p:tgtEl>
                                          <p:spTgt spid="6225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10" name="灯片编号占位符 4"/>
          <p:cNvSpPr>
            <a:spLocks noGrp="1"/>
          </p:cNvSpPr>
          <p:nvPr>
            <p:ph type="sldNum" sz="quarter" idx="12"/>
          </p:nvPr>
        </p:nvSpPr>
        <p:spPr/>
        <p:txBody>
          <a:bodyPr/>
          <a:lstStyle/>
          <a:p>
            <a:fld id="{40DC1F14-95C0-4F67-91EF-363A177E2FC4}" type="slidenum">
              <a:rPr lang="en-US" altLang="zh-CN"/>
              <a:pPr/>
              <a:t>32</a:t>
            </a:fld>
            <a:endParaRPr lang="en-US" altLang="zh-CN"/>
          </a:p>
        </p:txBody>
      </p:sp>
      <p:sp>
        <p:nvSpPr>
          <p:cNvPr id="623622" name="Text Box 6"/>
          <p:cNvSpPr txBox="1">
            <a:spLocks noChangeArrowheads="1"/>
          </p:cNvSpPr>
          <p:nvPr/>
        </p:nvSpPr>
        <p:spPr bwMode="auto">
          <a:xfrm>
            <a:off x="304800" y="3200400"/>
            <a:ext cx="793750" cy="457200"/>
          </a:xfrm>
          <a:prstGeom prst="rect">
            <a:avLst/>
          </a:prstGeom>
          <a:noFill/>
          <a:ln w="9525">
            <a:noFill/>
            <a:miter lim="800000"/>
            <a:headEnd/>
            <a:tailEnd/>
          </a:ln>
          <a:effectLst/>
        </p:spPr>
        <p:txBody>
          <a:bodyPr wrap="none">
            <a:spAutoFit/>
          </a:bodyPr>
          <a:lstStyle/>
          <a:p>
            <a:r>
              <a:rPr lang="zh-CN" altLang="en-US" sz="2400"/>
              <a:t>解：</a:t>
            </a:r>
          </a:p>
        </p:txBody>
      </p:sp>
      <p:graphicFrame>
        <p:nvGraphicFramePr>
          <p:cNvPr id="623624" name="Object 8"/>
          <p:cNvGraphicFramePr>
            <a:graphicFrameLocks noChangeAspect="1"/>
          </p:cNvGraphicFramePr>
          <p:nvPr/>
        </p:nvGraphicFramePr>
        <p:xfrm>
          <a:off x="1066800" y="3429000"/>
          <a:ext cx="5343525" cy="1406525"/>
        </p:xfrm>
        <a:graphic>
          <a:graphicData uri="http://schemas.openxmlformats.org/presentationml/2006/ole">
            <mc:AlternateContent xmlns:mc="http://schemas.openxmlformats.org/markup-compatibility/2006">
              <mc:Choice xmlns:v="urn:schemas-microsoft-com:vml" Requires="v">
                <p:oleObj name="公式" r:id="rId2" imgW="3568680" imgH="939600" progId="Equation.3">
                  <p:embed/>
                </p:oleObj>
              </mc:Choice>
              <mc:Fallback>
                <p:oleObj name="公式" r:id="rId2" imgW="3568680" imgH="939600" progId="Equation.3">
                  <p:embed/>
                  <p:pic>
                    <p:nvPicPr>
                      <p:cNvPr id="623624"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429000"/>
                        <a:ext cx="5343525" cy="140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3623" name="Object 7"/>
          <p:cNvGraphicFramePr>
            <a:graphicFrameLocks noChangeAspect="1"/>
          </p:cNvGraphicFramePr>
          <p:nvPr/>
        </p:nvGraphicFramePr>
        <p:xfrm>
          <a:off x="1066800" y="4953000"/>
          <a:ext cx="5268913" cy="1298575"/>
        </p:xfrm>
        <a:graphic>
          <a:graphicData uri="http://schemas.openxmlformats.org/presentationml/2006/ole">
            <mc:AlternateContent xmlns:mc="http://schemas.openxmlformats.org/markup-compatibility/2006">
              <mc:Choice xmlns:v="urn:schemas-microsoft-com:vml" Requires="v">
                <p:oleObj name="公式" r:id="rId4" imgW="3517900" imgH="863600" progId="Equation.3">
                  <p:embed/>
                </p:oleObj>
              </mc:Choice>
              <mc:Fallback>
                <p:oleObj name="公式" r:id="rId4" imgW="3517900" imgH="863600" progId="Equation.3">
                  <p:embed/>
                  <p:pic>
                    <p:nvPicPr>
                      <p:cNvPr id="62362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953000"/>
                        <a:ext cx="5268913" cy="1298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3625" name="Rectangle 9"/>
          <p:cNvSpPr>
            <a:spLocks noChangeArrowheads="1"/>
          </p:cNvSpPr>
          <p:nvPr/>
        </p:nvSpPr>
        <p:spPr bwMode="auto">
          <a:xfrm>
            <a:off x="0" y="2538413"/>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623628" name="Text Box 12"/>
          <p:cNvSpPr txBox="1">
            <a:spLocks noChangeArrowheads="1"/>
          </p:cNvSpPr>
          <p:nvPr/>
        </p:nvSpPr>
        <p:spPr bwMode="auto">
          <a:xfrm>
            <a:off x="304800" y="1219200"/>
            <a:ext cx="8458200" cy="1698625"/>
          </a:xfrm>
          <a:prstGeom prst="rect">
            <a:avLst/>
          </a:prstGeom>
          <a:noFill/>
          <a:ln w="9525">
            <a:noFill/>
            <a:miter lim="800000"/>
            <a:headEnd/>
            <a:tailEnd/>
          </a:ln>
          <a:effectLst/>
        </p:spPr>
        <p:txBody>
          <a:bodyPr>
            <a:spAutoFit/>
          </a:bodyPr>
          <a:lstStyle/>
          <a:p>
            <a:pPr>
              <a:lnSpc>
                <a:spcPct val="110000"/>
              </a:lnSpc>
            </a:pPr>
            <a:r>
              <a:rPr lang="zh-CN" altLang="en-US" sz="2400"/>
              <a:t>例</a:t>
            </a:r>
            <a:r>
              <a:rPr lang="en-US" altLang="zh-CN" sz="2400"/>
              <a:t>9.5  </a:t>
            </a:r>
            <a:r>
              <a:rPr lang="zh-CN" altLang="en-US" sz="2400"/>
              <a:t>用一运转于</a:t>
            </a:r>
            <a:r>
              <a:rPr lang="en-US" altLang="zh-CN" sz="2400" i="1"/>
              <a:t>T</a:t>
            </a:r>
            <a:r>
              <a:rPr lang="en-US" altLang="zh-CN" sz="2400" baseline="-25000"/>
              <a:t>1</a:t>
            </a:r>
            <a:r>
              <a:rPr lang="en-US" altLang="zh-CN" sz="2400"/>
              <a:t>=600K</a:t>
            </a:r>
            <a:r>
              <a:rPr lang="zh-CN" altLang="en-US" sz="2400"/>
              <a:t>和</a:t>
            </a:r>
            <a:r>
              <a:rPr lang="en-US" altLang="zh-CN" sz="2400" i="1"/>
              <a:t>T</a:t>
            </a:r>
            <a:r>
              <a:rPr lang="en-US" altLang="zh-CN" sz="2400" baseline="-25000"/>
              <a:t>2</a:t>
            </a:r>
            <a:r>
              <a:rPr lang="en-US" altLang="zh-CN" sz="2400"/>
              <a:t>=300K</a:t>
            </a:r>
            <a:r>
              <a:rPr lang="zh-CN" altLang="en-US" sz="2400"/>
              <a:t>的高、低温热源之间的</a:t>
            </a:r>
            <a:r>
              <a:rPr lang="zh-CN" altLang="en-US" sz="2400">
                <a:solidFill>
                  <a:srgbClr val="0000CC"/>
                </a:solidFill>
              </a:rPr>
              <a:t>可逆热机</a:t>
            </a:r>
            <a:r>
              <a:rPr lang="zh-CN" altLang="en-US" sz="2400"/>
              <a:t>推动一工作于</a:t>
            </a:r>
            <a:r>
              <a:rPr lang="en-US" altLang="zh-CN" sz="2400" i="1"/>
              <a:t>T</a:t>
            </a:r>
            <a:r>
              <a:rPr lang="en-US" altLang="zh-CN" sz="2400" baseline="-25000"/>
              <a:t>1</a:t>
            </a:r>
            <a:r>
              <a:rPr lang="en-US" altLang="zh-CN" sz="2400"/>
              <a:t>'=300K</a:t>
            </a:r>
            <a:r>
              <a:rPr lang="zh-CN" altLang="en-US" sz="2400"/>
              <a:t>的热源和</a:t>
            </a:r>
            <a:r>
              <a:rPr lang="en-US" altLang="zh-CN" sz="2400" i="1"/>
              <a:t>T</a:t>
            </a:r>
            <a:r>
              <a:rPr lang="en-US" altLang="zh-CN" sz="2400" baseline="-25000"/>
              <a:t>2</a:t>
            </a:r>
            <a:r>
              <a:rPr lang="en-US" altLang="zh-CN" sz="2400"/>
              <a:t>'=250K</a:t>
            </a:r>
            <a:r>
              <a:rPr lang="zh-CN" altLang="en-US" sz="2400"/>
              <a:t>的冷库之间的</a:t>
            </a:r>
            <a:r>
              <a:rPr lang="zh-CN" altLang="en-US" sz="2400">
                <a:solidFill>
                  <a:srgbClr val="0000CC"/>
                </a:solidFill>
              </a:rPr>
              <a:t>可逆制冷机</a:t>
            </a:r>
            <a:r>
              <a:rPr lang="zh-CN" altLang="en-US" sz="2400"/>
              <a:t>。为使制冷机每秒从冷库带走</a:t>
            </a:r>
            <a:r>
              <a:rPr lang="en-US" altLang="zh-CN" sz="2400"/>
              <a:t>3.00</a:t>
            </a:r>
            <a:r>
              <a:rPr lang="en-US" altLang="en-US" sz="2400"/>
              <a:t>×</a:t>
            </a:r>
            <a:r>
              <a:rPr lang="en-US" altLang="zh-CN" sz="2400"/>
              <a:t>10</a:t>
            </a:r>
            <a:r>
              <a:rPr lang="en-US" altLang="zh-CN" sz="2400" baseline="30000"/>
              <a:t>4</a:t>
            </a:r>
            <a:r>
              <a:rPr lang="en-US" altLang="zh-CN" sz="2400"/>
              <a:t> (J)</a:t>
            </a:r>
            <a:r>
              <a:rPr lang="zh-CN" altLang="en-US" sz="2400"/>
              <a:t>的热量，热机每秒必须从高温热源吸收多少热量？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3624"/>
                                        </p:tgtEl>
                                        <p:attrNameLst>
                                          <p:attrName>style.visibility</p:attrName>
                                        </p:attrNameLst>
                                      </p:cBhvr>
                                      <p:to>
                                        <p:strVal val="visible"/>
                                      </p:to>
                                    </p:set>
                                    <p:animEffect transition="in" filter="wipe(left)">
                                      <p:cBhvr>
                                        <p:cTn id="7" dur="500"/>
                                        <p:tgtEl>
                                          <p:spTgt spid="6236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3623"/>
                                        </p:tgtEl>
                                        <p:attrNameLst>
                                          <p:attrName>style.visibility</p:attrName>
                                        </p:attrNameLst>
                                      </p:cBhvr>
                                      <p:to>
                                        <p:strVal val="visible"/>
                                      </p:to>
                                    </p:set>
                                    <p:animEffect transition="in" filter="wipe(left)">
                                      <p:cBhvr>
                                        <p:cTn id="12" dur="500"/>
                                        <p:tgtEl>
                                          <p:spTgt spid="623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zh-CN" altLang="en-US"/>
              <a:t>第</a:t>
            </a:r>
            <a:r>
              <a:rPr lang="en-US" altLang="zh-CN"/>
              <a:t>10</a:t>
            </a:r>
            <a:r>
              <a:rPr lang="zh-CN" altLang="en-US"/>
              <a:t>章 气体分子运动论</a:t>
            </a:r>
          </a:p>
        </p:txBody>
      </p:sp>
      <p:sp>
        <p:nvSpPr>
          <p:cNvPr id="6" name="灯片编号占位符 5"/>
          <p:cNvSpPr>
            <a:spLocks noGrp="1"/>
          </p:cNvSpPr>
          <p:nvPr>
            <p:ph type="sldNum" sz="quarter" idx="12"/>
          </p:nvPr>
        </p:nvSpPr>
        <p:spPr/>
        <p:txBody>
          <a:bodyPr/>
          <a:lstStyle/>
          <a:p>
            <a:fld id="{97E6C3C5-9CA7-4D2A-86C7-5CBF5F5D6529}" type="slidenum">
              <a:rPr lang="en-US" altLang="zh-CN"/>
              <a:pPr/>
              <a:t>33</a:t>
            </a:fld>
            <a:endParaRPr lang="en-US" altLang="zh-CN"/>
          </a:p>
        </p:txBody>
      </p:sp>
      <p:sp>
        <p:nvSpPr>
          <p:cNvPr id="494595" name="Rectangle 3"/>
          <p:cNvSpPr>
            <a:spLocks noGrp="1" noChangeArrowheads="1"/>
          </p:cNvSpPr>
          <p:nvPr>
            <p:ph sz="quarter" idx="1"/>
          </p:nvPr>
        </p:nvSpPr>
        <p:spPr/>
        <p:txBody>
          <a:bodyPr/>
          <a:lstStyle/>
          <a:p>
            <a:r>
              <a:rPr lang="en-US" altLang="zh-CN"/>
              <a:t>10.1 </a:t>
            </a:r>
            <a:r>
              <a:rPr lang="zh-CN" altLang="en-US"/>
              <a:t>气体动理论的基本概念</a:t>
            </a:r>
          </a:p>
          <a:p>
            <a:r>
              <a:rPr lang="en-US" altLang="zh-CN"/>
              <a:t>10.2 </a:t>
            </a:r>
            <a:r>
              <a:rPr lang="zh-CN" altLang="en-US"/>
              <a:t>理想气体的压强与温度的微观解释</a:t>
            </a:r>
          </a:p>
          <a:p>
            <a:r>
              <a:rPr lang="en-US" altLang="zh-CN"/>
              <a:t>10.3 </a:t>
            </a:r>
            <a:r>
              <a:rPr lang="zh-CN" altLang="en-US"/>
              <a:t>能量均分原理（气体的内能）</a:t>
            </a:r>
          </a:p>
          <a:p>
            <a:r>
              <a:rPr lang="en-US" altLang="zh-CN"/>
              <a:t>10.4 </a:t>
            </a:r>
            <a:r>
              <a:rPr lang="zh-CN" altLang="en-US"/>
              <a:t>麦克斯韦速率分布</a:t>
            </a:r>
          </a:p>
          <a:p>
            <a:r>
              <a:rPr lang="en-US" altLang="zh-CN">
                <a:solidFill>
                  <a:srgbClr val="B2B2B2"/>
                </a:solidFill>
              </a:rPr>
              <a:t>10.5 </a:t>
            </a:r>
            <a:r>
              <a:rPr lang="zh-CN" altLang="en-US">
                <a:solidFill>
                  <a:srgbClr val="B2B2B2"/>
                </a:solidFill>
              </a:rPr>
              <a:t>真实气体范德瓦尔斯方程（简介）</a:t>
            </a:r>
          </a:p>
          <a:p>
            <a:r>
              <a:rPr lang="en-US" altLang="zh-CN"/>
              <a:t>10.6 </a:t>
            </a:r>
            <a:r>
              <a:rPr lang="zh-CN" altLang="en-US"/>
              <a:t>气体分子的平均自由程和碰撞频率</a:t>
            </a:r>
          </a:p>
          <a:p>
            <a:r>
              <a:rPr lang="en-US" altLang="zh-CN">
                <a:solidFill>
                  <a:srgbClr val="B2B2B2"/>
                </a:solidFill>
              </a:rPr>
              <a:t>10.7 </a:t>
            </a:r>
            <a:r>
              <a:rPr lang="zh-CN" altLang="en-US">
                <a:solidFill>
                  <a:srgbClr val="B2B2B2"/>
                </a:solidFill>
              </a:rPr>
              <a:t>气体的输运现象（简介）</a:t>
            </a:r>
          </a:p>
          <a:p>
            <a:r>
              <a:rPr lang="en-US" altLang="zh-CN"/>
              <a:t>10.8 </a:t>
            </a:r>
            <a:r>
              <a:rPr lang="zh-CN" altLang="en-US"/>
              <a:t>热力学第二定律的统计意义</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p:txBody>
          <a:bodyPr/>
          <a:lstStyle/>
          <a:p>
            <a:r>
              <a:rPr lang="en-US" altLang="zh-CN"/>
              <a:t>10.1 </a:t>
            </a:r>
            <a:r>
              <a:rPr lang="zh-CN" altLang="en-US"/>
              <a:t>气体动理论的基本概念</a:t>
            </a:r>
          </a:p>
        </p:txBody>
      </p:sp>
      <p:sp>
        <p:nvSpPr>
          <p:cNvPr id="10" name="灯片编号占位符 4"/>
          <p:cNvSpPr>
            <a:spLocks noGrp="1"/>
          </p:cNvSpPr>
          <p:nvPr>
            <p:ph type="sldNum" sz="quarter" idx="12"/>
          </p:nvPr>
        </p:nvSpPr>
        <p:spPr/>
        <p:txBody>
          <a:bodyPr/>
          <a:lstStyle/>
          <a:p>
            <a:fld id="{62375209-BDC3-4412-B3CD-284B8C81D6D3}" type="slidenum">
              <a:rPr lang="en-US" altLang="zh-CN"/>
              <a:pPr/>
              <a:t>34</a:t>
            </a:fld>
            <a:endParaRPr lang="en-US" altLang="zh-CN"/>
          </a:p>
        </p:txBody>
      </p:sp>
      <p:sp>
        <p:nvSpPr>
          <p:cNvPr id="512003" name="Rectangle 3"/>
          <p:cNvSpPr>
            <a:spLocks noChangeArrowheads="1"/>
          </p:cNvSpPr>
          <p:nvPr/>
        </p:nvSpPr>
        <p:spPr bwMode="auto">
          <a:xfrm>
            <a:off x="501650" y="1219200"/>
            <a:ext cx="3232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分子动理论的基本观点</a:t>
            </a:r>
          </a:p>
        </p:txBody>
      </p:sp>
      <p:sp>
        <p:nvSpPr>
          <p:cNvPr id="512004" name="Text Box 4"/>
          <p:cNvSpPr txBox="1">
            <a:spLocks noChangeArrowheads="1"/>
          </p:cNvSpPr>
          <p:nvPr/>
        </p:nvSpPr>
        <p:spPr bwMode="auto">
          <a:xfrm>
            <a:off x="533400" y="2133600"/>
            <a:ext cx="8208963" cy="2227263"/>
          </a:xfrm>
          <a:prstGeom prst="rect">
            <a:avLst/>
          </a:prstGeom>
          <a:noFill/>
          <a:ln w="9525">
            <a:noFill/>
            <a:miter lim="800000"/>
            <a:headEnd/>
            <a:tailEnd/>
          </a:ln>
          <a:effectLst/>
        </p:spPr>
        <p:txBody>
          <a:bodyPr>
            <a:spAutoFit/>
          </a:bodyPr>
          <a:lstStyle/>
          <a:p>
            <a:pPr>
              <a:spcBef>
                <a:spcPct val="50000"/>
              </a:spcBef>
            </a:pPr>
            <a:r>
              <a:rPr kumimoji="1" lang="zh-CN" altLang="en-US" sz="2800"/>
              <a:t>按照物质结构的理论，自然界所有的物质实体都是由分子组成，</a:t>
            </a:r>
            <a:r>
              <a:rPr kumimoji="1" lang="zh-CN" altLang="en-US" sz="2800">
                <a:solidFill>
                  <a:srgbClr val="0000CC"/>
                </a:solidFill>
              </a:rPr>
              <a:t>分子处于永不停息的、杂乱无章的运动之中</a:t>
            </a:r>
            <a:r>
              <a:rPr kumimoji="1" lang="zh-CN" altLang="en-US" sz="2800"/>
              <a:t>；分子与分子之间相隔一定的距离，且存在相互作用力。这样一种关于物质结构的理论称为</a:t>
            </a:r>
            <a:r>
              <a:rPr kumimoji="1" lang="zh-CN" altLang="en-US" sz="2800">
                <a:solidFill>
                  <a:srgbClr val="0000CC"/>
                </a:solidFill>
              </a:rPr>
              <a:t>“分子动理论”</a:t>
            </a:r>
            <a:r>
              <a:rPr kumimoji="1" lang="zh-CN" altLang="en-US" sz="2800"/>
              <a:t>。</a:t>
            </a:r>
          </a:p>
        </p:txBody>
      </p:sp>
      <p:grpSp>
        <p:nvGrpSpPr>
          <p:cNvPr id="512005" name="Group 5"/>
          <p:cNvGrpSpPr>
            <a:grpSpLocks/>
          </p:cNvGrpSpPr>
          <p:nvPr/>
        </p:nvGrpSpPr>
        <p:grpSpPr bwMode="auto">
          <a:xfrm>
            <a:off x="762000" y="5257800"/>
            <a:ext cx="7924800" cy="519113"/>
            <a:chOff x="480" y="3168"/>
            <a:chExt cx="4992" cy="327"/>
          </a:xfrm>
        </p:grpSpPr>
        <p:sp>
          <p:nvSpPr>
            <p:cNvPr id="512006" name="Text Box 6"/>
            <p:cNvSpPr txBox="1">
              <a:spLocks noChangeArrowheads="1"/>
            </p:cNvSpPr>
            <p:nvPr/>
          </p:nvSpPr>
          <p:spPr bwMode="auto">
            <a:xfrm>
              <a:off x="480" y="3168"/>
              <a:ext cx="1680" cy="327"/>
            </a:xfrm>
            <a:prstGeom prst="rect">
              <a:avLst/>
            </a:prstGeom>
            <a:noFill/>
            <a:ln w="9525">
              <a:noFill/>
              <a:miter lim="800000"/>
              <a:headEnd/>
              <a:tailEnd/>
            </a:ln>
            <a:effectLst/>
          </p:spPr>
          <p:txBody>
            <a:bodyPr>
              <a:spAutoFit/>
            </a:bodyPr>
            <a:lstStyle/>
            <a:p>
              <a:pPr>
                <a:spcBef>
                  <a:spcPct val="50000"/>
                </a:spcBef>
              </a:pPr>
              <a:r>
                <a:rPr kumimoji="1" lang="zh-CN" altLang="en-US" sz="2800">
                  <a:solidFill>
                    <a:srgbClr val="0000CC"/>
                  </a:solidFill>
                </a:rPr>
                <a:t>分子热运动</a:t>
              </a:r>
              <a:r>
                <a:rPr kumimoji="1" lang="zh-CN" altLang="en-US" sz="2800"/>
                <a:t>：</a:t>
              </a:r>
            </a:p>
          </p:txBody>
        </p:sp>
        <p:sp>
          <p:nvSpPr>
            <p:cNvPr id="512007" name="Text Box 7"/>
            <p:cNvSpPr txBox="1">
              <a:spLocks noChangeArrowheads="1"/>
            </p:cNvSpPr>
            <p:nvPr/>
          </p:nvSpPr>
          <p:spPr bwMode="auto">
            <a:xfrm>
              <a:off x="2256" y="3168"/>
              <a:ext cx="3216" cy="327"/>
            </a:xfrm>
            <a:prstGeom prst="rect">
              <a:avLst/>
            </a:prstGeom>
            <a:noFill/>
            <a:ln w="9525">
              <a:noFill/>
              <a:miter lim="800000"/>
              <a:headEnd/>
              <a:tailEnd/>
            </a:ln>
            <a:effectLst/>
          </p:spPr>
          <p:txBody>
            <a:bodyPr>
              <a:spAutoFit/>
            </a:bodyPr>
            <a:lstStyle/>
            <a:p>
              <a:pPr>
                <a:spcBef>
                  <a:spcPct val="50000"/>
                </a:spcBef>
              </a:pPr>
              <a:r>
                <a:rPr kumimoji="1" lang="zh-CN" altLang="en-US" sz="2800"/>
                <a:t>大量分子的无规则运动</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altLang="zh-CN"/>
              <a:t>10.1 </a:t>
            </a:r>
            <a:r>
              <a:rPr lang="zh-CN" altLang="en-US"/>
              <a:t>气体动理论的基本概念</a:t>
            </a:r>
          </a:p>
        </p:txBody>
      </p:sp>
      <p:sp>
        <p:nvSpPr>
          <p:cNvPr id="41" name="灯片编号占位符 4"/>
          <p:cNvSpPr>
            <a:spLocks noGrp="1"/>
          </p:cNvSpPr>
          <p:nvPr>
            <p:ph type="sldNum" sz="quarter" idx="12"/>
          </p:nvPr>
        </p:nvSpPr>
        <p:spPr/>
        <p:txBody>
          <a:bodyPr/>
          <a:lstStyle/>
          <a:p>
            <a:fld id="{BE3DF053-233F-4427-94E4-44A3E5C69A1A}" type="slidenum">
              <a:rPr lang="en-US" altLang="zh-CN"/>
              <a:pPr/>
              <a:t>35</a:t>
            </a:fld>
            <a:endParaRPr lang="en-US" altLang="zh-CN"/>
          </a:p>
        </p:txBody>
      </p:sp>
      <p:sp>
        <p:nvSpPr>
          <p:cNvPr id="513027" name="Rectangle 3"/>
          <p:cNvSpPr>
            <a:spLocks noChangeArrowheads="1"/>
          </p:cNvSpPr>
          <p:nvPr/>
        </p:nvSpPr>
        <p:spPr bwMode="auto">
          <a:xfrm>
            <a:off x="501650" y="1219200"/>
            <a:ext cx="3232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分子动理论的基本观点</a:t>
            </a:r>
          </a:p>
        </p:txBody>
      </p:sp>
      <p:sp>
        <p:nvSpPr>
          <p:cNvPr id="513032" name="Text Box 8"/>
          <p:cNvSpPr txBox="1">
            <a:spLocks noChangeArrowheads="1"/>
          </p:cNvSpPr>
          <p:nvPr/>
        </p:nvSpPr>
        <p:spPr bwMode="auto">
          <a:xfrm>
            <a:off x="609600" y="1752600"/>
            <a:ext cx="7777163" cy="1004888"/>
          </a:xfrm>
          <a:prstGeom prst="rect">
            <a:avLst/>
          </a:prstGeom>
          <a:noFill/>
          <a:ln w="9525">
            <a:noFill/>
            <a:miter lim="800000"/>
            <a:headEnd/>
            <a:tailEnd/>
          </a:ln>
          <a:effectLst/>
        </p:spPr>
        <p:txBody>
          <a:bodyPr>
            <a:spAutoFit/>
          </a:bodyPr>
          <a:lstStyle/>
          <a:p>
            <a:pPr>
              <a:spcBef>
                <a:spcPct val="50000"/>
              </a:spcBef>
            </a:pPr>
            <a:r>
              <a:rPr lang="zh-CN" altLang="en-US" sz="2400"/>
              <a:t>阿伏伽德罗常量 </a:t>
            </a:r>
            <a:r>
              <a:rPr lang="en-US" altLang="zh-CN" sz="2400"/>
              <a:t>(</a:t>
            </a:r>
            <a:r>
              <a:rPr lang="en-US" altLang="zh-CN" sz="2400" i="1"/>
              <a:t>N</a:t>
            </a:r>
            <a:r>
              <a:rPr lang="en-US" altLang="zh-CN" sz="2400" baseline="-25000"/>
              <a:t>A</a:t>
            </a:r>
            <a:r>
              <a:rPr lang="en-US" altLang="zh-CN" sz="2400"/>
              <a:t>) </a:t>
            </a:r>
            <a:r>
              <a:rPr lang="zh-CN" altLang="en-US" sz="2400"/>
              <a:t>： </a:t>
            </a:r>
          </a:p>
          <a:p>
            <a:pPr>
              <a:spcBef>
                <a:spcPct val="50000"/>
              </a:spcBef>
            </a:pPr>
            <a:r>
              <a:rPr lang="zh-CN" altLang="en-US" sz="2400"/>
              <a:t>               </a:t>
            </a:r>
            <a:r>
              <a:rPr lang="en-US" altLang="zh-CN" sz="2400"/>
              <a:t>1 mol </a:t>
            </a:r>
            <a:r>
              <a:rPr lang="zh-CN" altLang="en-US" sz="2400"/>
              <a:t>的任何物质含有的分子数。</a:t>
            </a:r>
          </a:p>
        </p:txBody>
      </p:sp>
      <p:graphicFrame>
        <p:nvGraphicFramePr>
          <p:cNvPr id="513036" name="Object 12"/>
          <p:cNvGraphicFramePr>
            <a:graphicFrameLocks noChangeAspect="1"/>
          </p:cNvGraphicFramePr>
          <p:nvPr/>
        </p:nvGraphicFramePr>
        <p:xfrm>
          <a:off x="1828800" y="2895600"/>
          <a:ext cx="4205288" cy="457200"/>
        </p:xfrm>
        <a:graphic>
          <a:graphicData uri="http://schemas.openxmlformats.org/presentationml/2006/ole">
            <mc:AlternateContent xmlns:mc="http://schemas.openxmlformats.org/markup-compatibility/2006">
              <mc:Choice xmlns:v="urn:schemas-microsoft-com:vml" Requires="v">
                <p:oleObj name="公式" r:id="rId2" imgW="2108200" imgH="228600" progId="Equation.3">
                  <p:embed/>
                </p:oleObj>
              </mc:Choice>
              <mc:Fallback>
                <p:oleObj name="公式" r:id="rId2" imgW="2108200" imgH="228600" progId="Equation.3">
                  <p:embed/>
                  <p:pic>
                    <p:nvPicPr>
                      <p:cNvPr id="513036"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895600"/>
                        <a:ext cx="420528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037" name="Rectangle 13"/>
          <p:cNvSpPr>
            <a:spLocks noChangeArrowheads="1"/>
          </p:cNvSpPr>
          <p:nvPr/>
        </p:nvSpPr>
        <p:spPr bwMode="auto">
          <a:xfrm>
            <a:off x="457200" y="3429000"/>
            <a:ext cx="3744913" cy="457200"/>
          </a:xfrm>
          <a:prstGeom prst="rect">
            <a:avLst/>
          </a:prstGeom>
          <a:noFill/>
          <a:ln w="9525">
            <a:noFill/>
            <a:miter lim="800000"/>
            <a:headEnd/>
            <a:tailEnd/>
          </a:ln>
          <a:effectLst/>
        </p:spPr>
        <p:txBody>
          <a:bodyPr anchor="ctr">
            <a:spAutoFit/>
          </a:bodyPr>
          <a:lstStyle/>
          <a:p>
            <a:pPr>
              <a:tabLst>
                <a:tab pos="3589338" algn="l"/>
              </a:tabLst>
            </a:pPr>
            <a:r>
              <a:rPr lang="zh-CN" altLang="en-US" sz="2400" dirty="0">
                <a:cs typeface="Times New Roman" pitchFamily="18" charset="0"/>
              </a:rPr>
              <a:t>单位体积内的分子数</a:t>
            </a:r>
            <a:endParaRPr lang="zh-CN" altLang="en-US" sz="2400" dirty="0"/>
          </a:p>
        </p:txBody>
      </p:sp>
      <p:graphicFrame>
        <p:nvGraphicFramePr>
          <p:cNvPr id="513073" name="Group 49"/>
          <p:cNvGraphicFramePr>
            <a:graphicFrameLocks noGrp="1"/>
          </p:cNvGraphicFramePr>
          <p:nvPr/>
        </p:nvGraphicFramePr>
        <p:xfrm>
          <a:off x="381000" y="3886200"/>
          <a:ext cx="8497888" cy="2447925"/>
        </p:xfrm>
        <a:graphic>
          <a:graphicData uri="http://schemas.openxmlformats.org/drawingml/2006/table">
            <a:tbl>
              <a:tblPr/>
              <a:tblGrid>
                <a:gridCol w="569913">
                  <a:extLst>
                    <a:ext uri="{9D8B030D-6E8A-4147-A177-3AD203B41FA5}">
                      <a16:colId xmlns:a16="http://schemas.microsoft.com/office/drawing/2014/main" val="20000"/>
                    </a:ext>
                  </a:extLst>
                </a:gridCol>
                <a:gridCol w="1998662">
                  <a:extLst>
                    <a:ext uri="{9D8B030D-6E8A-4147-A177-3AD203B41FA5}">
                      <a16:colId xmlns:a16="http://schemas.microsoft.com/office/drawing/2014/main" val="20001"/>
                    </a:ext>
                  </a:extLst>
                </a:gridCol>
                <a:gridCol w="2000250">
                  <a:extLst>
                    <a:ext uri="{9D8B030D-6E8A-4147-A177-3AD203B41FA5}">
                      <a16:colId xmlns:a16="http://schemas.microsoft.com/office/drawing/2014/main" val="20002"/>
                    </a:ext>
                  </a:extLst>
                </a:gridCol>
                <a:gridCol w="2000250">
                  <a:extLst>
                    <a:ext uri="{9D8B030D-6E8A-4147-A177-3AD203B41FA5}">
                      <a16:colId xmlns:a16="http://schemas.microsoft.com/office/drawing/2014/main" val="20003"/>
                    </a:ext>
                  </a:extLst>
                </a:gridCol>
                <a:gridCol w="1928813">
                  <a:extLst>
                    <a:ext uri="{9D8B030D-6E8A-4147-A177-3AD203B41FA5}">
                      <a16:colId xmlns:a16="http://schemas.microsoft.com/office/drawing/2014/main" val="20004"/>
                    </a:ext>
                  </a:extLst>
                </a:gridCol>
              </a:tblGrid>
              <a:tr h="103505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zh-CN" altLang="en-US" sz="2200" b="0" i="0" u="none" strike="noStrike" cap="none" normalizeH="0" baseline="0">
                          <a:ln>
                            <a:noFill/>
                          </a:ln>
                          <a:solidFill>
                            <a:schemeClr val="tx1"/>
                          </a:solidFill>
                          <a:effectLst/>
                          <a:latin typeface="Times New Roman" pitchFamily="18" charset="0"/>
                          <a:ea typeface="宋体" pitchFamily="2" charset="-122"/>
                        </a:rPr>
                        <a:t>物质</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密度</a:t>
                      </a:r>
                      <a:r>
                        <a:rPr kumimoji="0" lang="en-US" altLang="zh-CN" sz="22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ρ</a:t>
                      </a:r>
                      <a:endParaRPr kumimoji="0" lang="en-US" altLang="zh-CN"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/(kg·m</a:t>
                      </a:r>
                      <a:r>
                        <a:rPr kumimoji="0" lang="zh-CN" altLang="en-US" sz="22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a:t>
                      </a:r>
                      <a:r>
                        <a:rPr kumimoji="0" lang="en-US" altLang="zh-CN" sz="22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3</a:t>
                      </a:r>
                      <a:r>
                        <a:rPr kumimoji="0" lang="en-US" altLang="zh-CN"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589338" algn="l"/>
                        </a:tabLst>
                      </a:pPr>
                      <a:r>
                        <a:rPr kumimoji="0" lang="zh-CN" altLang="en-US"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摩尔质量</a:t>
                      </a:r>
                      <a:r>
                        <a:rPr kumimoji="0" lang="en-US" altLang="zh-CN" sz="22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M</a:t>
                      </a:r>
                      <a:endParaRPr kumimoji="0" lang="en-US" altLang="zh-CN"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3589338" algn="l"/>
                        </a:tabLst>
                      </a:pPr>
                      <a:r>
                        <a:rPr kumimoji="0" lang="en-US" altLang="zh-CN"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/(kg·mol</a:t>
                      </a:r>
                      <a:r>
                        <a:rPr kumimoji="0" lang="zh-CN" altLang="en-US" sz="22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a:t>
                      </a:r>
                      <a:r>
                        <a:rPr kumimoji="0" lang="en-US" altLang="zh-CN" sz="22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1</a:t>
                      </a:r>
                      <a:r>
                        <a:rPr kumimoji="0" lang="en-US" altLang="zh-CN"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589338" algn="l"/>
                        </a:tabLst>
                      </a:pPr>
                      <a:r>
                        <a:rPr kumimoji="0" lang="zh-CN" altLang="en-US"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分子质量</a:t>
                      </a:r>
                      <a:r>
                        <a:rPr kumimoji="0" lang="en-US" altLang="zh-CN"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a:t>
                      </a:r>
                      <a:r>
                        <a:rPr kumimoji="0" lang="en-US" altLang="zh-CN" sz="22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0</a:t>
                      </a:r>
                      <a:endParaRPr kumimoji="0" lang="en-US" altLang="zh-CN"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3589338" algn="l"/>
                        </a:tabLst>
                      </a:pPr>
                      <a:r>
                        <a:rPr kumimoji="0" lang="en-US" altLang="zh-CN"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/kg</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589338" algn="l"/>
                        </a:tabLst>
                      </a:pPr>
                      <a:r>
                        <a:rPr kumimoji="0" lang="zh-CN" altLang="en-US"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分子数密度</a:t>
                      </a:r>
                      <a:r>
                        <a:rPr kumimoji="0" lang="en-US" altLang="zh-CN" sz="2200" b="0" i="1" u="none" strike="noStrike" cap="none" normalizeH="0" baseline="0">
                          <a:ln>
                            <a:noFill/>
                          </a:ln>
                          <a:solidFill>
                            <a:schemeClr val="tx1"/>
                          </a:solidFill>
                          <a:effectLst/>
                          <a:latin typeface="Times New Roman" pitchFamily="18" charset="0"/>
                          <a:ea typeface="宋体" pitchFamily="2" charset="-122"/>
                          <a:cs typeface="Times New Roman" pitchFamily="18" charset="0"/>
                        </a:rPr>
                        <a:t>n</a:t>
                      </a:r>
                      <a:endParaRPr kumimoji="0" lang="en-US" altLang="zh-CN"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3589338" algn="l"/>
                        </a:tabLst>
                      </a:pPr>
                      <a:r>
                        <a:rPr kumimoji="0" lang="en-US" altLang="zh-CN"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/m</a:t>
                      </a:r>
                      <a:r>
                        <a:rPr kumimoji="0" lang="en-US" altLang="zh-CN" sz="22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-3</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589338" algn="l"/>
                        </a:tabLst>
                      </a:pPr>
                      <a:r>
                        <a:rPr kumimoji="0" lang="zh-CN" altLang="en-US"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铁</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589338" algn="l"/>
                        </a:tabLst>
                      </a:pPr>
                      <a:r>
                        <a:rPr kumimoji="0" lang="en-US" altLang="zh-CN"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7.8×10</a:t>
                      </a:r>
                      <a:r>
                        <a:rPr kumimoji="0" lang="en-US" altLang="zh-CN" sz="22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3</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589338" algn="l"/>
                        </a:tabLst>
                      </a:pPr>
                      <a:r>
                        <a:rPr kumimoji="0" lang="en-US" altLang="zh-CN"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56×10</a:t>
                      </a:r>
                      <a:r>
                        <a:rPr kumimoji="0" lang="en-US" altLang="zh-CN" sz="22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-3</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589338" algn="l"/>
                        </a:tabLst>
                      </a:pPr>
                      <a:r>
                        <a:rPr kumimoji="0" lang="en-US" altLang="zh-CN"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9.3×10</a:t>
                      </a:r>
                      <a:r>
                        <a:rPr kumimoji="0" lang="en-US" altLang="zh-CN" sz="22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-26</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589338" algn="l"/>
                        </a:tabLst>
                      </a:pPr>
                      <a:r>
                        <a:rPr kumimoji="0" lang="en-US" altLang="zh-CN"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8.4×10</a:t>
                      </a:r>
                      <a:r>
                        <a:rPr kumimoji="0" lang="en-US" altLang="zh-CN" sz="22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28</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589338" algn="l"/>
                        </a:tabLst>
                      </a:pPr>
                      <a:r>
                        <a:rPr kumimoji="0" lang="zh-CN" altLang="en-US"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水</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589338" algn="l"/>
                        </a:tabLst>
                      </a:pPr>
                      <a:r>
                        <a:rPr kumimoji="0" lang="en-US" altLang="zh-CN"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a:t>
                      </a:r>
                      <a:r>
                        <a:rPr kumimoji="0" lang="en-US" altLang="zh-CN" sz="22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3</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589338" algn="l"/>
                        </a:tabLst>
                      </a:pPr>
                      <a:r>
                        <a:rPr kumimoji="0" lang="en-US" altLang="zh-CN"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18×10</a:t>
                      </a:r>
                      <a:r>
                        <a:rPr kumimoji="0" lang="en-US" altLang="zh-CN" sz="22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-3</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589338" algn="l"/>
                        </a:tabLst>
                      </a:pPr>
                      <a:r>
                        <a:rPr kumimoji="0" lang="en-US" altLang="zh-CN"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3.0×10</a:t>
                      </a:r>
                      <a:r>
                        <a:rPr kumimoji="0" lang="en-US" altLang="zh-CN" sz="22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-26</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589338" algn="l"/>
                        </a:tabLst>
                      </a:pPr>
                      <a:r>
                        <a:rPr kumimoji="0" lang="en-US" altLang="zh-CN"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3.3×10</a:t>
                      </a:r>
                      <a:r>
                        <a:rPr kumimoji="0" lang="en-US" altLang="zh-CN" sz="22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28</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8475">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589338" algn="l"/>
                        </a:tabLst>
                      </a:pPr>
                      <a:r>
                        <a:rPr kumimoji="0" lang="zh-CN" altLang="en-US"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氮</a:t>
                      </a:r>
                      <a:endParaRPr kumimoji="0" lang="zh-CN" altLang="en-US"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589338" algn="l"/>
                        </a:tabLst>
                      </a:pPr>
                      <a:r>
                        <a:rPr kumimoji="0" lang="en-US" altLang="zh-CN"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1.15</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589338" algn="l"/>
                        </a:tabLst>
                      </a:pPr>
                      <a:r>
                        <a:rPr kumimoji="0" lang="en-US" altLang="zh-CN"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28×10</a:t>
                      </a:r>
                      <a:r>
                        <a:rPr kumimoji="0" lang="en-US" altLang="zh-CN" sz="22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-3</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589338" algn="l"/>
                        </a:tabLst>
                      </a:pPr>
                      <a:r>
                        <a:rPr kumimoji="0" lang="en-US" altLang="zh-CN" sz="2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4.6×10</a:t>
                      </a:r>
                      <a:r>
                        <a:rPr kumimoji="0" lang="en-US" altLang="zh-CN" sz="2200" b="0" i="0" u="none" strike="noStrike" cap="none" normalizeH="0" baseline="30000">
                          <a:ln>
                            <a:noFill/>
                          </a:ln>
                          <a:solidFill>
                            <a:schemeClr val="tx1"/>
                          </a:solidFill>
                          <a:effectLst/>
                          <a:latin typeface="Times New Roman" pitchFamily="18" charset="0"/>
                          <a:ea typeface="宋体" pitchFamily="2" charset="-122"/>
                          <a:cs typeface="Times New Roman" pitchFamily="18" charset="0"/>
                        </a:rPr>
                        <a:t>-26</a:t>
                      </a:r>
                      <a:endParaRPr kumimoji="0" lang="en-US" altLang="zh-CN" sz="2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3589338" algn="l"/>
                        </a:tabLst>
                      </a:pPr>
                      <a:r>
                        <a:rPr kumimoji="0" lang="en-US" altLang="zh-CN" sz="22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2.5×10</a:t>
                      </a:r>
                      <a:r>
                        <a:rPr kumimoji="0" lang="en-US" altLang="zh-CN" sz="22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25</a:t>
                      </a:r>
                      <a:endParaRPr kumimoji="0" lang="en-US" altLang="zh-CN" sz="22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en-US" altLang="zh-CN"/>
              <a:t>10.1 </a:t>
            </a:r>
            <a:r>
              <a:rPr lang="zh-CN" altLang="en-US"/>
              <a:t>气体动理论的基本概念</a:t>
            </a:r>
          </a:p>
        </p:txBody>
      </p:sp>
      <p:sp>
        <p:nvSpPr>
          <p:cNvPr id="25" name="灯片编号占位符 4"/>
          <p:cNvSpPr>
            <a:spLocks noGrp="1"/>
          </p:cNvSpPr>
          <p:nvPr>
            <p:ph type="sldNum" sz="quarter" idx="12"/>
          </p:nvPr>
        </p:nvSpPr>
        <p:spPr/>
        <p:txBody>
          <a:bodyPr/>
          <a:lstStyle/>
          <a:p>
            <a:fld id="{FA47A688-3555-4BD5-9B3B-B5A2C8D0D7AC}" type="slidenum">
              <a:rPr lang="en-US" altLang="zh-CN"/>
              <a:pPr/>
              <a:t>36</a:t>
            </a:fld>
            <a:endParaRPr lang="en-US" altLang="zh-CN"/>
          </a:p>
        </p:txBody>
      </p:sp>
      <p:sp>
        <p:nvSpPr>
          <p:cNvPr id="514051" name="Rectangle 3"/>
          <p:cNvSpPr>
            <a:spLocks noChangeArrowheads="1"/>
          </p:cNvSpPr>
          <p:nvPr/>
        </p:nvSpPr>
        <p:spPr bwMode="auto">
          <a:xfrm>
            <a:off x="501650" y="1219200"/>
            <a:ext cx="3232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分子动理论的基本观点</a:t>
            </a:r>
          </a:p>
        </p:txBody>
      </p:sp>
      <p:sp>
        <p:nvSpPr>
          <p:cNvPr id="514052" name="Text Box 4"/>
          <p:cNvSpPr txBox="1">
            <a:spLocks noChangeArrowheads="1"/>
          </p:cNvSpPr>
          <p:nvPr/>
        </p:nvSpPr>
        <p:spPr bwMode="auto">
          <a:xfrm>
            <a:off x="304800" y="1671638"/>
            <a:ext cx="5943600" cy="457200"/>
          </a:xfrm>
          <a:prstGeom prst="rect">
            <a:avLst/>
          </a:prstGeom>
          <a:noFill/>
          <a:ln w="9525">
            <a:noFill/>
            <a:miter lim="800000"/>
            <a:headEnd/>
            <a:tailEnd/>
          </a:ln>
          <a:effectLst/>
        </p:spPr>
        <p:txBody>
          <a:bodyPr>
            <a:spAutoFit/>
          </a:bodyPr>
          <a:lstStyle/>
          <a:p>
            <a:pPr>
              <a:spcBef>
                <a:spcPct val="50000"/>
              </a:spcBef>
            </a:pPr>
            <a:r>
              <a:rPr lang="zh-CN" altLang="en-US" sz="2400" dirty="0"/>
              <a:t>（</a:t>
            </a:r>
            <a:r>
              <a:rPr lang="en-US" altLang="zh-CN" sz="2400" dirty="0"/>
              <a:t>1</a:t>
            </a:r>
            <a:r>
              <a:rPr lang="zh-CN" altLang="en-US" sz="2400" dirty="0"/>
              <a:t>）  分子与分子之间存在着一定的距离 </a:t>
            </a:r>
          </a:p>
        </p:txBody>
      </p:sp>
      <p:sp>
        <p:nvSpPr>
          <p:cNvPr id="514053" name="Text Box 5"/>
          <p:cNvSpPr txBox="1">
            <a:spLocks noChangeArrowheads="1"/>
          </p:cNvSpPr>
          <p:nvPr/>
        </p:nvSpPr>
        <p:spPr bwMode="auto">
          <a:xfrm>
            <a:off x="304800" y="2139157"/>
            <a:ext cx="5111750" cy="457200"/>
          </a:xfrm>
          <a:prstGeom prst="rect">
            <a:avLst/>
          </a:prstGeom>
          <a:noFill/>
          <a:ln w="9525" algn="ctr">
            <a:noFill/>
            <a:miter lim="800000"/>
            <a:headEnd/>
            <a:tailEnd/>
          </a:ln>
          <a:effectLst/>
        </p:spPr>
        <p:txBody>
          <a:bodyPr>
            <a:spAutoFit/>
          </a:bodyPr>
          <a:lstStyle/>
          <a:p>
            <a:pPr>
              <a:spcBef>
                <a:spcPct val="50000"/>
              </a:spcBef>
            </a:pPr>
            <a:r>
              <a:rPr lang="zh-CN" altLang="en-US" sz="2400"/>
              <a:t>（</a:t>
            </a:r>
            <a:r>
              <a:rPr lang="en-US" altLang="zh-CN" sz="2400"/>
              <a:t>2</a:t>
            </a:r>
            <a:r>
              <a:rPr lang="zh-CN" altLang="en-US" sz="2400"/>
              <a:t>）  分子间存在相互作用力 </a:t>
            </a:r>
          </a:p>
        </p:txBody>
      </p:sp>
      <p:grpSp>
        <p:nvGrpSpPr>
          <p:cNvPr id="514054" name="Group 6"/>
          <p:cNvGrpSpPr>
            <a:grpSpLocks/>
          </p:cNvGrpSpPr>
          <p:nvPr/>
        </p:nvGrpSpPr>
        <p:grpSpPr bwMode="auto">
          <a:xfrm>
            <a:off x="5105400" y="2133600"/>
            <a:ext cx="3657600" cy="3251200"/>
            <a:chOff x="3198" y="1162"/>
            <a:chExt cx="2449" cy="2177"/>
          </a:xfrm>
        </p:grpSpPr>
        <p:sp>
          <p:nvSpPr>
            <p:cNvPr id="514055" name="Rectangle 7"/>
            <p:cNvSpPr>
              <a:spLocks noChangeArrowheads="1"/>
            </p:cNvSpPr>
            <p:nvPr/>
          </p:nvSpPr>
          <p:spPr bwMode="auto">
            <a:xfrm>
              <a:off x="3198" y="1162"/>
              <a:ext cx="2404" cy="2177"/>
            </a:xfrm>
            <a:prstGeom prst="rect">
              <a:avLst/>
            </a:prstGeom>
            <a:solidFill>
              <a:srgbClr val="CC99FF">
                <a:alpha val="50000"/>
              </a:srgbClr>
            </a:solidFill>
            <a:ln w="9525">
              <a:solidFill>
                <a:schemeClr val="tx1"/>
              </a:solidFill>
              <a:miter lim="800000"/>
              <a:headEnd/>
              <a:tailEnd/>
            </a:ln>
            <a:effectLst/>
          </p:spPr>
          <p:txBody>
            <a:bodyPr wrap="none" anchor="ctr"/>
            <a:lstStyle/>
            <a:p>
              <a:endParaRPr lang="zh-CN" altLang="en-US"/>
            </a:p>
          </p:txBody>
        </p:sp>
        <p:grpSp>
          <p:nvGrpSpPr>
            <p:cNvPr id="514056" name="Group 8"/>
            <p:cNvGrpSpPr>
              <a:grpSpLocks/>
            </p:cNvGrpSpPr>
            <p:nvPr/>
          </p:nvGrpSpPr>
          <p:grpSpPr bwMode="auto">
            <a:xfrm>
              <a:off x="3333" y="1253"/>
              <a:ext cx="2314" cy="1901"/>
              <a:chOff x="3333" y="1253"/>
              <a:chExt cx="2314" cy="1901"/>
            </a:xfrm>
          </p:grpSpPr>
          <p:sp>
            <p:nvSpPr>
              <p:cNvPr id="514057" name="Line 9"/>
              <p:cNvSpPr>
                <a:spLocks noChangeShapeType="1"/>
              </p:cNvSpPr>
              <p:nvPr/>
            </p:nvSpPr>
            <p:spPr bwMode="auto">
              <a:xfrm>
                <a:off x="3560" y="2523"/>
                <a:ext cx="1860" cy="0"/>
              </a:xfrm>
              <a:prstGeom prst="line">
                <a:avLst/>
              </a:prstGeom>
              <a:noFill/>
              <a:ln w="9525">
                <a:solidFill>
                  <a:schemeClr val="tx1"/>
                </a:solidFill>
                <a:round/>
                <a:headEnd/>
                <a:tailEnd type="triangle" w="med" len="lg"/>
              </a:ln>
              <a:effectLst/>
            </p:spPr>
            <p:txBody>
              <a:bodyPr/>
              <a:lstStyle/>
              <a:p>
                <a:endParaRPr lang="zh-CN" altLang="en-US"/>
              </a:p>
            </p:txBody>
          </p:sp>
          <p:sp>
            <p:nvSpPr>
              <p:cNvPr id="514058" name="Line 10"/>
              <p:cNvSpPr>
                <a:spLocks noChangeShapeType="1"/>
              </p:cNvSpPr>
              <p:nvPr/>
            </p:nvSpPr>
            <p:spPr bwMode="auto">
              <a:xfrm flipV="1">
                <a:off x="3560" y="1389"/>
                <a:ext cx="0" cy="1724"/>
              </a:xfrm>
              <a:prstGeom prst="line">
                <a:avLst/>
              </a:prstGeom>
              <a:noFill/>
              <a:ln w="9525">
                <a:solidFill>
                  <a:schemeClr val="tx1"/>
                </a:solidFill>
                <a:round/>
                <a:headEnd/>
                <a:tailEnd type="triangle" w="med" len="lg"/>
              </a:ln>
              <a:effectLst/>
            </p:spPr>
            <p:txBody>
              <a:bodyPr/>
              <a:lstStyle/>
              <a:p>
                <a:endParaRPr lang="zh-CN" altLang="en-US"/>
              </a:p>
            </p:txBody>
          </p:sp>
          <p:sp>
            <p:nvSpPr>
              <p:cNvPr id="514059" name="Freeform 11"/>
              <p:cNvSpPr>
                <a:spLocks/>
              </p:cNvSpPr>
              <p:nvPr/>
            </p:nvSpPr>
            <p:spPr bwMode="auto">
              <a:xfrm>
                <a:off x="3651" y="1616"/>
                <a:ext cx="1423" cy="1538"/>
              </a:xfrm>
              <a:custGeom>
                <a:avLst/>
                <a:gdLst/>
                <a:ahLst/>
                <a:cxnLst>
                  <a:cxn ang="0">
                    <a:pos x="0" y="0"/>
                  </a:cxn>
                  <a:cxn ang="0">
                    <a:pos x="45" y="544"/>
                  </a:cxn>
                  <a:cxn ang="0">
                    <a:pos x="136" y="1134"/>
                  </a:cxn>
                  <a:cxn ang="0">
                    <a:pos x="290" y="1483"/>
                  </a:cxn>
                  <a:cxn ang="0">
                    <a:pos x="418" y="1465"/>
                  </a:cxn>
                  <a:cxn ang="0">
                    <a:pos x="564" y="1182"/>
                  </a:cxn>
                  <a:cxn ang="0">
                    <a:pos x="774" y="1017"/>
                  </a:cxn>
                  <a:cxn ang="0">
                    <a:pos x="1089" y="952"/>
                  </a:cxn>
                  <a:cxn ang="0">
                    <a:pos x="1423" y="935"/>
                  </a:cxn>
                </a:cxnLst>
                <a:rect l="0" t="0" r="r" b="b"/>
                <a:pathLst>
                  <a:path w="1423" h="1538">
                    <a:moveTo>
                      <a:pt x="0" y="0"/>
                    </a:moveTo>
                    <a:cubicBezTo>
                      <a:pt x="11" y="177"/>
                      <a:pt x="22" y="355"/>
                      <a:pt x="45" y="544"/>
                    </a:cubicBezTo>
                    <a:cubicBezTo>
                      <a:pt x="68" y="733"/>
                      <a:pt x="95" y="978"/>
                      <a:pt x="136" y="1134"/>
                    </a:cubicBezTo>
                    <a:cubicBezTo>
                      <a:pt x="177" y="1290"/>
                      <a:pt x="243" y="1428"/>
                      <a:pt x="290" y="1483"/>
                    </a:cubicBezTo>
                    <a:cubicBezTo>
                      <a:pt x="337" y="1538"/>
                      <a:pt x="372" y="1515"/>
                      <a:pt x="418" y="1465"/>
                    </a:cubicBezTo>
                    <a:cubicBezTo>
                      <a:pt x="464" y="1415"/>
                      <a:pt x="505" y="1257"/>
                      <a:pt x="564" y="1182"/>
                    </a:cubicBezTo>
                    <a:cubicBezTo>
                      <a:pt x="623" y="1107"/>
                      <a:pt x="687" y="1055"/>
                      <a:pt x="774" y="1017"/>
                    </a:cubicBezTo>
                    <a:cubicBezTo>
                      <a:pt x="861" y="979"/>
                      <a:pt x="981" y="966"/>
                      <a:pt x="1089" y="952"/>
                    </a:cubicBezTo>
                    <a:cubicBezTo>
                      <a:pt x="1197" y="938"/>
                      <a:pt x="1354" y="939"/>
                      <a:pt x="1423" y="935"/>
                    </a:cubicBezTo>
                  </a:path>
                </a:pathLst>
              </a:custGeom>
              <a:noFill/>
              <a:ln w="28575" cmpd="sng">
                <a:solidFill>
                  <a:srgbClr val="0000FF"/>
                </a:solidFill>
                <a:round/>
                <a:headEnd/>
                <a:tailEnd/>
              </a:ln>
              <a:effectLst/>
            </p:spPr>
            <p:txBody>
              <a:bodyPr/>
              <a:lstStyle/>
              <a:p>
                <a:endParaRPr lang="zh-CN" altLang="en-US"/>
              </a:p>
            </p:txBody>
          </p:sp>
          <p:sp>
            <p:nvSpPr>
              <p:cNvPr id="514060" name="Text Box 12"/>
              <p:cNvSpPr txBox="1">
                <a:spLocks noChangeArrowheads="1"/>
              </p:cNvSpPr>
              <p:nvPr/>
            </p:nvSpPr>
            <p:spPr bwMode="auto">
              <a:xfrm>
                <a:off x="5238" y="2478"/>
                <a:ext cx="409" cy="306"/>
              </a:xfrm>
              <a:prstGeom prst="rect">
                <a:avLst/>
              </a:prstGeom>
              <a:noFill/>
              <a:ln w="9525">
                <a:noFill/>
                <a:miter lim="800000"/>
                <a:headEnd/>
                <a:tailEnd/>
              </a:ln>
              <a:effectLst/>
            </p:spPr>
            <p:txBody>
              <a:bodyPr>
                <a:spAutoFit/>
              </a:bodyPr>
              <a:lstStyle/>
              <a:p>
                <a:pPr>
                  <a:spcBef>
                    <a:spcPct val="50000"/>
                  </a:spcBef>
                </a:pPr>
                <a:r>
                  <a:rPr lang="en-US" altLang="zh-CN" sz="2400" i="1"/>
                  <a:t>r</a:t>
                </a:r>
              </a:p>
            </p:txBody>
          </p:sp>
          <p:sp>
            <p:nvSpPr>
              <p:cNvPr id="514061" name="Text Box 13"/>
              <p:cNvSpPr txBox="1">
                <a:spLocks noChangeArrowheads="1"/>
              </p:cNvSpPr>
              <p:nvPr/>
            </p:nvSpPr>
            <p:spPr bwMode="auto">
              <a:xfrm>
                <a:off x="3714" y="2251"/>
                <a:ext cx="409" cy="307"/>
              </a:xfrm>
              <a:prstGeom prst="rect">
                <a:avLst/>
              </a:prstGeom>
              <a:noFill/>
              <a:ln w="9525">
                <a:noFill/>
                <a:miter lim="800000"/>
                <a:headEnd/>
                <a:tailEnd/>
              </a:ln>
              <a:effectLst/>
            </p:spPr>
            <p:txBody>
              <a:bodyPr>
                <a:spAutoFit/>
              </a:bodyPr>
              <a:lstStyle/>
              <a:p>
                <a:pPr>
                  <a:spcBef>
                    <a:spcPct val="50000"/>
                  </a:spcBef>
                </a:pPr>
                <a:r>
                  <a:rPr lang="en-US" altLang="zh-CN" sz="2400" i="1"/>
                  <a:t>r</a:t>
                </a:r>
                <a:r>
                  <a:rPr lang="en-US" altLang="zh-CN" sz="2400" baseline="-25000"/>
                  <a:t>0</a:t>
                </a:r>
              </a:p>
            </p:txBody>
          </p:sp>
          <p:sp>
            <p:nvSpPr>
              <p:cNvPr id="514062" name="Text Box 14"/>
              <p:cNvSpPr txBox="1">
                <a:spLocks noChangeArrowheads="1"/>
              </p:cNvSpPr>
              <p:nvPr/>
            </p:nvSpPr>
            <p:spPr bwMode="auto">
              <a:xfrm>
                <a:off x="3333" y="2432"/>
                <a:ext cx="364" cy="306"/>
              </a:xfrm>
              <a:prstGeom prst="rect">
                <a:avLst/>
              </a:prstGeom>
              <a:noFill/>
              <a:ln w="9525">
                <a:noFill/>
                <a:miter lim="800000"/>
                <a:headEnd/>
                <a:tailEnd/>
              </a:ln>
              <a:effectLst/>
            </p:spPr>
            <p:txBody>
              <a:bodyPr>
                <a:spAutoFit/>
              </a:bodyPr>
              <a:lstStyle/>
              <a:p>
                <a:pPr>
                  <a:spcBef>
                    <a:spcPct val="50000"/>
                  </a:spcBef>
                </a:pPr>
                <a:r>
                  <a:rPr lang="en-US" altLang="zh-CN" sz="2400" i="1"/>
                  <a:t>O</a:t>
                </a:r>
              </a:p>
            </p:txBody>
          </p:sp>
          <p:sp>
            <p:nvSpPr>
              <p:cNvPr id="514063" name="Text Box 15"/>
              <p:cNvSpPr txBox="1">
                <a:spLocks noChangeArrowheads="1"/>
              </p:cNvSpPr>
              <p:nvPr/>
            </p:nvSpPr>
            <p:spPr bwMode="auto">
              <a:xfrm>
                <a:off x="3606" y="1253"/>
                <a:ext cx="408" cy="306"/>
              </a:xfrm>
              <a:prstGeom prst="rect">
                <a:avLst/>
              </a:prstGeom>
              <a:noFill/>
              <a:ln w="9525">
                <a:noFill/>
                <a:miter lim="800000"/>
                <a:headEnd/>
                <a:tailEnd/>
              </a:ln>
              <a:effectLst/>
            </p:spPr>
            <p:txBody>
              <a:bodyPr>
                <a:spAutoFit/>
              </a:bodyPr>
              <a:lstStyle/>
              <a:p>
                <a:pPr>
                  <a:spcBef>
                    <a:spcPct val="50000"/>
                  </a:spcBef>
                </a:pPr>
                <a:r>
                  <a:rPr lang="en-US" altLang="zh-CN" sz="2400" i="1"/>
                  <a:t>F </a:t>
                </a:r>
              </a:p>
            </p:txBody>
          </p:sp>
        </p:grpSp>
      </p:grpSp>
      <p:graphicFrame>
        <p:nvGraphicFramePr>
          <p:cNvPr id="514064" name="Object 16"/>
          <p:cNvGraphicFramePr>
            <a:graphicFrameLocks noChangeAspect="1"/>
          </p:cNvGraphicFramePr>
          <p:nvPr/>
        </p:nvGraphicFramePr>
        <p:xfrm>
          <a:off x="6553200" y="2438400"/>
          <a:ext cx="1873250" cy="647700"/>
        </p:xfrm>
        <a:graphic>
          <a:graphicData uri="http://schemas.openxmlformats.org/presentationml/2006/ole">
            <mc:AlternateContent xmlns:mc="http://schemas.openxmlformats.org/markup-compatibility/2006">
              <mc:Choice xmlns:v="urn:schemas-microsoft-com:vml" Requires="v">
                <p:oleObj name="公式" r:id="rId2" imgW="698400" imgH="241200" progId="Equation.3">
                  <p:embed/>
                </p:oleObj>
              </mc:Choice>
              <mc:Fallback>
                <p:oleObj name="公式" r:id="rId2" imgW="698400" imgH="241200" progId="Equation.3">
                  <p:embed/>
                  <p:pic>
                    <p:nvPicPr>
                      <p:cNvPr id="514064"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438400"/>
                        <a:ext cx="187325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4065" name="Object 17"/>
          <p:cNvGraphicFramePr>
            <a:graphicFrameLocks noChangeAspect="1"/>
          </p:cNvGraphicFramePr>
          <p:nvPr/>
        </p:nvGraphicFramePr>
        <p:xfrm>
          <a:off x="5246688" y="5410200"/>
          <a:ext cx="1962150" cy="484188"/>
        </p:xfrm>
        <a:graphic>
          <a:graphicData uri="http://schemas.openxmlformats.org/presentationml/2006/ole">
            <mc:AlternateContent xmlns:mc="http://schemas.openxmlformats.org/markup-compatibility/2006">
              <mc:Choice xmlns:v="urn:schemas-microsoft-com:vml" Requires="v">
                <p:oleObj name="公式" r:id="rId4" imgW="927000" imgH="228600" progId="Equation.3">
                  <p:embed/>
                </p:oleObj>
              </mc:Choice>
              <mc:Fallback>
                <p:oleObj name="公式" r:id="rId4" imgW="927000" imgH="228600" progId="Equation.3">
                  <p:embed/>
                  <p:pic>
                    <p:nvPicPr>
                      <p:cNvPr id="514065"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6688" y="5410200"/>
                        <a:ext cx="1962150" cy="484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066" name="Text Box 18"/>
          <p:cNvSpPr txBox="1">
            <a:spLocks noChangeArrowheads="1"/>
          </p:cNvSpPr>
          <p:nvPr/>
        </p:nvSpPr>
        <p:spPr bwMode="auto">
          <a:xfrm>
            <a:off x="7451725" y="5423694"/>
            <a:ext cx="1368425" cy="457200"/>
          </a:xfrm>
          <a:prstGeom prst="rect">
            <a:avLst/>
          </a:prstGeom>
          <a:noFill/>
          <a:ln w="9525">
            <a:noFill/>
            <a:miter lim="800000"/>
            <a:headEnd/>
            <a:tailEnd/>
          </a:ln>
          <a:effectLst/>
        </p:spPr>
        <p:txBody>
          <a:bodyPr>
            <a:spAutoFit/>
          </a:bodyPr>
          <a:lstStyle/>
          <a:p>
            <a:pPr>
              <a:spcBef>
                <a:spcPct val="50000"/>
              </a:spcBef>
            </a:pPr>
            <a:r>
              <a:rPr lang="zh-CN" altLang="en-US" sz="2400"/>
              <a:t>引力</a:t>
            </a:r>
          </a:p>
        </p:txBody>
      </p:sp>
      <p:graphicFrame>
        <p:nvGraphicFramePr>
          <p:cNvPr id="514067" name="Object 19"/>
          <p:cNvGraphicFramePr>
            <a:graphicFrameLocks noChangeAspect="1"/>
          </p:cNvGraphicFramePr>
          <p:nvPr/>
        </p:nvGraphicFramePr>
        <p:xfrm>
          <a:off x="5176838" y="5827713"/>
          <a:ext cx="2101850" cy="517525"/>
        </p:xfrm>
        <a:graphic>
          <a:graphicData uri="http://schemas.openxmlformats.org/presentationml/2006/ole">
            <mc:AlternateContent xmlns:mc="http://schemas.openxmlformats.org/markup-compatibility/2006">
              <mc:Choice xmlns:v="urn:schemas-microsoft-com:vml" Requires="v">
                <p:oleObj name="公式" r:id="rId6" imgW="927000" imgH="228600" progId="Equation.3">
                  <p:embed/>
                </p:oleObj>
              </mc:Choice>
              <mc:Fallback>
                <p:oleObj name="公式" r:id="rId6" imgW="927000" imgH="228600" progId="Equation.3">
                  <p:embed/>
                  <p:pic>
                    <p:nvPicPr>
                      <p:cNvPr id="514067"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76838" y="5827713"/>
                        <a:ext cx="2101850"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068" name="Text Box 20"/>
          <p:cNvSpPr txBox="1">
            <a:spLocks noChangeArrowheads="1"/>
          </p:cNvSpPr>
          <p:nvPr/>
        </p:nvSpPr>
        <p:spPr bwMode="auto">
          <a:xfrm>
            <a:off x="7451725" y="5857875"/>
            <a:ext cx="1368425" cy="457200"/>
          </a:xfrm>
          <a:prstGeom prst="rect">
            <a:avLst/>
          </a:prstGeom>
          <a:noFill/>
          <a:ln w="9525">
            <a:noFill/>
            <a:miter lim="800000"/>
            <a:headEnd/>
            <a:tailEnd/>
          </a:ln>
          <a:effectLst/>
        </p:spPr>
        <p:txBody>
          <a:bodyPr>
            <a:spAutoFit/>
          </a:bodyPr>
          <a:lstStyle/>
          <a:p>
            <a:pPr>
              <a:spcBef>
                <a:spcPct val="50000"/>
              </a:spcBef>
            </a:pPr>
            <a:r>
              <a:rPr lang="zh-CN" altLang="en-US" sz="2400"/>
              <a:t>斥力</a:t>
            </a:r>
          </a:p>
        </p:txBody>
      </p:sp>
      <p:sp>
        <p:nvSpPr>
          <p:cNvPr id="514069" name="Text Box 21"/>
          <p:cNvSpPr txBox="1">
            <a:spLocks noChangeArrowheads="1"/>
          </p:cNvSpPr>
          <p:nvPr/>
        </p:nvSpPr>
        <p:spPr bwMode="auto">
          <a:xfrm>
            <a:off x="311150" y="2606675"/>
            <a:ext cx="4465638" cy="822325"/>
          </a:xfrm>
          <a:prstGeom prst="rect">
            <a:avLst/>
          </a:prstGeom>
          <a:noFill/>
          <a:ln w="9525" algn="ctr">
            <a:noFill/>
            <a:miter lim="800000"/>
            <a:headEnd/>
            <a:tailEnd/>
          </a:ln>
          <a:effectLst/>
        </p:spPr>
        <p:txBody>
          <a:bodyPr>
            <a:spAutoFit/>
          </a:bodyPr>
          <a:lstStyle/>
          <a:p>
            <a:pPr>
              <a:spcBef>
                <a:spcPct val="50000"/>
              </a:spcBef>
            </a:pPr>
            <a:r>
              <a:rPr lang="zh-CN" altLang="en-US" sz="2400" dirty="0"/>
              <a:t>（</a:t>
            </a:r>
            <a:r>
              <a:rPr lang="en-US" altLang="zh-CN" sz="2400" dirty="0"/>
              <a:t>3</a:t>
            </a:r>
            <a:r>
              <a:rPr lang="zh-CN" altLang="en-US" sz="2400" dirty="0"/>
              <a:t>）  构成物质的分子处于永恒的、杂乱无章的运动之中。 </a:t>
            </a:r>
          </a:p>
        </p:txBody>
      </p:sp>
      <p:pic>
        <p:nvPicPr>
          <p:cNvPr id="514070" name="Picture 22" descr="10"/>
          <p:cNvPicPr>
            <a:picLocks noChangeAspect="1" noChangeArrowheads="1"/>
          </p:cNvPicPr>
          <p:nvPr/>
        </p:nvPicPr>
        <p:blipFill>
          <a:blip r:embed="rId8"/>
          <a:srcRect/>
          <a:stretch>
            <a:fillRect/>
          </a:stretch>
        </p:blipFill>
        <p:spPr bwMode="auto">
          <a:xfrm>
            <a:off x="611188" y="3509963"/>
            <a:ext cx="3889375" cy="281463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4052"/>
                                        </p:tgtEl>
                                        <p:attrNameLst>
                                          <p:attrName>style.visibility</p:attrName>
                                        </p:attrNameLst>
                                      </p:cBhvr>
                                      <p:to>
                                        <p:strVal val="visible"/>
                                      </p:to>
                                    </p:set>
                                    <p:animEffect transition="in" filter="wipe(left)">
                                      <p:cBhvr>
                                        <p:cTn id="7" dur="500"/>
                                        <p:tgtEl>
                                          <p:spTgt spid="5140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4053"/>
                                        </p:tgtEl>
                                        <p:attrNameLst>
                                          <p:attrName>style.visibility</p:attrName>
                                        </p:attrNameLst>
                                      </p:cBhvr>
                                      <p:to>
                                        <p:strVal val="visible"/>
                                      </p:to>
                                    </p:set>
                                    <p:animEffect transition="in" filter="wipe(left)">
                                      <p:cBhvr>
                                        <p:cTn id="12" dur="500"/>
                                        <p:tgtEl>
                                          <p:spTgt spid="51405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4054"/>
                                        </p:tgtEl>
                                        <p:attrNameLst>
                                          <p:attrName>style.visibility</p:attrName>
                                        </p:attrNameLst>
                                      </p:cBhvr>
                                      <p:to>
                                        <p:strVal val="visible"/>
                                      </p:to>
                                    </p:set>
                                    <p:animEffect transition="in" filter="blinds(horizontal)">
                                      <p:cBhvr>
                                        <p:cTn id="17" dur="500"/>
                                        <p:tgtEl>
                                          <p:spTgt spid="514054"/>
                                        </p:tgtEl>
                                      </p:cBhvr>
                                    </p:animEffect>
                                  </p:childTnLst>
                                </p:cTn>
                              </p:par>
                              <p:par>
                                <p:cTn id="18" presetID="3" presetClass="entr" presetSubtype="10" fill="hold" nodeType="withEffect">
                                  <p:stCondLst>
                                    <p:cond delay="0"/>
                                  </p:stCondLst>
                                  <p:childTnLst>
                                    <p:set>
                                      <p:cBhvr>
                                        <p:cTn id="19" dur="1" fill="hold">
                                          <p:stCondLst>
                                            <p:cond delay="0"/>
                                          </p:stCondLst>
                                        </p:cTn>
                                        <p:tgtEl>
                                          <p:spTgt spid="514064"/>
                                        </p:tgtEl>
                                        <p:attrNameLst>
                                          <p:attrName>style.visibility</p:attrName>
                                        </p:attrNameLst>
                                      </p:cBhvr>
                                      <p:to>
                                        <p:strVal val="visible"/>
                                      </p:to>
                                    </p:set>
                                    <p:animEffect transition="in" filter="blinds(horizontal)">
                                      <p:cBhvr>
                                        <p:cTn id="20" dur="500"/>
                                        <p:tgtEl>
                                          <p:spTgt spid="51406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14065"/>
                                        </p:tgtEl>
                                        <p:attrNameLst>
                                          <p:attrName>style.visibility</p:attrName>
                                        </p:attrNameLst>
                                      </p:cBhvr>
                                      <p:to>
                                        <p:strVal val="visible"/>
                                      </p:to>
                                    </p:set>
                                    <p:animEffect transition="in" filter="wipe(left)">
                                      <p:cBhvr>
                                        <p:cTn id="25" dur="500"/>
                                        <p:tgtEl>
                                          <p:spTgt spid="51406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14066"/>
                                        </p:tgtEl>
                                        <p:attrNameLst>
                                          <p:attrName>style.visibility</p:attrName>
                                        </p:attrNameLst>
                                      </p:cBhvr>
                                      <p:to>
                                        <p:strVal val="visible"/>
                                      </p:to>
                                    </p:set>
                                    <p:animEffect transition="in" filter="wipe(left)">
                                      <p:cBhvr>
                                        <p:cTn id="30" dur="500"/>
                                        <p:tgtEl>
                                          <p:spTgt spid="51406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14067"/>
                                        </p:tgtEl>
                                        <p:attrNameLst>
                                          <p:attrName>style.visibility</p:attrName>
                                        </p:attrNameLst>
                                      </p:cBhvr>
                                      <p:to>
                                        <p:strVal val="visible"/>
                                      </p:to>
                                    </p:set>
                                    <p:animEffect transition="in" filter="wipe(left)">
                                      <p:cBhvr>
                                        <p:cTn id="35" dur="500"/>
                                        <p:tgtEl>
                                          <p:spTgt spid="51406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14068"/>
                                        </p:tgtEl>
                                        <p:attrNameLst>
                                          <p:attrName>style.visibility</p:attrName>
                                        </p:attrNameLst>
                                      </p:cBhvr>
                                      <p:to>
                                        <p:strVal val="visible"/>
                                      </p:to>
                                    </p:set>
                                    <p:animEffect transition="in" filter="wipe(left)">
                                      <p:cBhvr>
                                        <p:cTn id="40" dur="500"/>
                                        <p:tgtEl>
                                          <p:spTgt spid="51406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14069"/>
                                        </p:tgtEl>
                                        <p:attrNameLst>
                                          <p:attrName>style.visibility</p:attrName>
                                        </p:attrNameLst>
                                      </p:cBhvr>
                                      <p:to>
                                        <p:strVal val="visible"/>
                                      </p:to>
                                    </p:set>
                                    <p:animEffect transition="in" filter="wipe(left)">
                                      <p:cBhvr>
                                        <p:cTn id="45" dur="500"/>
                                        <p:tgtEl>
                                          <p:spTgt spid="514069"/>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nodeType="clickEffect">
                                  <p:stCondLst>
                                    <p:cond delay="0"/>
                                  </p:stCondLst>
                                  <p:childTnLst>
                                    <p:set>
                                      <p:cBhvr>
                                        <p:cTn id="49" dur="1" fill="hold">
                                          <p:stCondLst>
                                            <p:cond delay="0"/>
                                          </p:stCondLst>
                                        </p:cTn>
                                        <p:tgtEl>
                                          <p:spTgt spid="514070"/>
                                        </p:tgtEl>
                                        <p:attrNameLst>
                                          <p:attrName>style.visibility</p:attrName>
                                        </p:attrNameLst>
                                      </p:cBhvr>
                                      <p:to>
                                        <p:strVal val="visible"/>
                                      </p:to>
                                    </p:set>
                                    <p:animEffect transition="in" filter="box(out)">
                                      <p:cBhvr>
                                        <p:cTn id="50" dur="500"/>
                                        <p:tgtEl>
                                          <p:spTgt spid="514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2" grpId="0"/>
      <p:bldP spid="514053" grpId="0"/>
      <p:bldP spid="514066" grpId="0"/>
      <p:bldP spid="514068" grpId="0"/>
      <p:bldP spid="51406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US" altLang="zh-CN"/>
              <a:t>10.1 </a:t>
            </a:r>
            <a:r>
              <a:rPr lang="zh-CN" altLang="en-US"/>
              <a:t>气体动理论的基本概念</a:t>
            </a:r>
          </a:p>
        </p:txBody>
      </p:sp>
      <p:sp>
        <p:nvSpPr>
          <p:cNvPr id="17" name="灯片编号占位符 4"/>
          <p:cNvSpPr>
            <a:spLocks noGrp="1"/>
          </p:cNvSpPr>
          <p:nvPr>
            <p:ph type="sldNum" sz="quarter" idx="12"/>
          </p:nvPr>
        </p:nvSpPr>
        <p:spPr/>
        <p:txBody>
          <a:bodyPr/>
          <a:lstStyle/>
          <a:p>
            <a:fld id="{8614B70B-389C-4830-9815-9385D4397BBC}" type="slidenum">
              <a:rPr lang="en-US" altLang="zh-CN"/>
              <a:pPr/>
              <a:t>37</a:t>
            </a:fld>
            <a:endParaRPr lang="en-US" altLang="zh-CN"/>
          </a:p>
        </p:txBody>
      </p:sp>
      <p:sp>
        <p:nvSpPr>
          <p:cNvPr id="505859" name="Rectangle 3"/>
          <p:cNvSpPr>
            <a:spLocks noChangeArrowheads="1"/>
          </p:cNvSpPr>
          <p:nvPr/>
        </p:nvSpPr>
        <p:spPr bwMode="auto">
          <a:xfrm>
            <a:off x="501650" y="1219200"/>
            <a:ext cx="38417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气体分子热运动的微观模型</a:t>
            </a:r>
          </a:p>
        </p:txBody>
      </p:sp>
      <p:pic>
        <p:nvPicPr>
          <p:cNvPr id="505860" name="Picture 4" descr="image47"/>
          <p:cNvPicPr>
            <a:picLocks noChangeAspect="1" noChangeArrowheads="1"/>
          </p:cNvPicPr>
          <p:nvPr/>
        </p:nvPicPr>
        <p:blipFill>
          <a:blip r:embed="rId2"/>
          <a:srcRect/>
          <a:stretch>
            <a:fillRect/>
          </a:stretch>
        </p:blipFill>
        <p:spPr bwMode="auto">
          <a:xfrm>
            <a:off x="5719763" y="3605212"/>
            <a:ext cx="2663825" cy="2663825"/>
          </a:xfrm>
          <a:prstGeom prst="rect">
            <a:avLst/>
          </a:prstGeom>
          <a:noFill/>
        </p:spPr>
      </p:pic>
      <p:sp>
        <p:nvSpPr>
          <p:cNvPr id="505861" name="Text Box 5"/>
          <p:cNvSpPr txBox="1">
            <a:spLocks noChangeArrowheads="1"/>
          </p:cNvSpPr>
          <p:nvPr/>
        </p:nvSpPr>
        <p:spPr bwMode="auto">
          <a:xfrm>
            <a:off x="533400" y="1700213"/>
            <a:ext cx="8156575" cy="433387"/>
          </a:xfrm>
          <a:prstGeom prst="rect">
            <a:avLst/>
          </a:prstGeom>
          <a:noFill/>
          <a:ln w="9525" algn="ctr">
            <a:noFill/>
            <a:miter lim="800000"/>
            <a:headEnd/>
            <a:tailEnd/>
          </a:ln>
          <a:effectLst/>
        </p:spPr>
        <p:txBody>
          <a:bodyPr>
            <a:spAutoFit/>
          </a:bodyPr>
          <a:lstStyle/>
          <a:p>
            <a:pPr marL="457200" indent="-457200" algn="just">
              <a:lnSpc>
                <a:spcPct val="80000"/>
              </a:lnSpc>
              <a:spcBef>
                <a:spcPct val="50000"/>
              </a:spcBef>
              <a:buFont typeface="Wingdings" pitchFamily="2" charset="2"/>
              <a:buNone/>
            </a:pPr>
            <a:r>
              <a:rPr kumimoji="1" lang="en-US" altLang="zh-CN" sz="2800" dirty="0"/>
              <a:t>1</a:t>
            </a:r>
            <a:r>
              <a:rPr kumimoji="1" lang="zh-CN" altLang="en-US" sz="2800" dirty="0"/>
              <a:t>）气体系统由大量的分子组成。</a:t>
            </a:r>
          </a:p>
        </p:txBody>
      </p:sp>
      <p:sp>
        <p:nvSpPr>
          <p:cNvPr id="505862" name="Text Box 6"/>
          <p:cNvSpPr txBox="1">
            <a:spLocks noChangeArrowheads="1"/>
          </p:cNvSpPr>
          <p:nvPr/>
        </p:nvSpPr>
        <p:spPr bwMode="auto">
          <a:xfrm>
            <a:off x="533400" y="2438400"/>
            <a:ext cx="8239125" cy="1158875"/>
          </a:xfrm>
          <a:prstGeom prst="rect">
            <a:avLst/>
          </a:prstGeom>
          <a:noFill/>
          <a:ln w="9525">
            <a:noFill/>
            <a:miter lim="800000"/>
            <a:headEnd/>
            <a:tailEnd/>
          </a:ln>
          <a:effectLst/>
        </p:spPr>
        <p:txBody>
          <a:bodyPr>
            <a:spAutoFit/>
          </a:bodyPr>
          <a:lstStyle/>
          <a:p>
            <a:pPr marL="457200" indent="-457200" algn="just">
              <a:lnSpc>
                <a:spcPct val="125000"/>
              </a:lnSpc>
              <a:spcBef>
                <a:spcPct val="50000"/>
              </a:spcBef>
              <a:buFont typeface="Wingdings" pitchFamily="2" charset="2"/>
              <a:buNone/>
            </a:pPr>
            <a:r>
              <a:rPr kumimoji="1" lang="en-US" altLang="zh-CN" sz="2800" dirty="0"/>
              <a:t>2</a:t>
            </a:r>
            <a:r>
              <a:rPr kumimoji="1" lang="zh-CN" altLang="en-US" sz="2800" dirty="0"/>
              <a:t>）每个分子都在作不停的运动──热运动。由于分子之间频繁的碰撞，分子的运动是杂乱无章的。 </a:t>
            </a:r>
          </a:p>
        </p:txBody>
      </p:sp>
      <p:sp>
        <p:nvSpPr>
          <p:cNvPr id="505863" name="Text Box 7"/>
          <p:cNvSpPr txBox="1">
            <a:spLocks noChangeArrowheads="1"/>
          </p:cNvSpPr>
          <p:nvPr/>
        </p:nvSpPr>
        <p:spPr bwMode="auto">
          <a:xfrm>
            <a:off x="533400" y="5105400"/>
            <a:ext cx="4824413" cy="1031875"/>
          </a:xfrm>
          <a:prstGeom prst="rect">
            <a:avLst/>
          </a:prstGeom>
          <a:noFill/>
          <a:ln w="9525" algn="ctr">
            <a:noFill/>
            <a:miter lim="800000"/>
            <a:headEnd/>
            <a:tailEnd/>
          </a:ln>
          <a:effectLst/>
        </p:spPr>
        <p:txBody>
          <a:bodyPr>
            <a:spAutoFit/>
          </a:bodyPr>
          <a:lstStyle/>
          <a:p>
            <a:pPr marL="457200" indent="-457200" algn="just">
              <a:lnSpc>
                <a:spcPct val="110000"/>
              </a:lnSpc>
              <a:spcBef>
                <a:spcPct val="50000"/>
              </a:spcBef>
              <a:buFont typeface="Wingdings" pitchFamily="2" charset="2"/>
              <a:buNone/>
            </a:pPr>
            <a:r>
              <a:rPr kumimoji="1" lang="en-US" altLang="zh-CN" sz="2800" dirty="0"/>
              <a:t>3</a:t>
            </a:r>
            <a:r>
              <a:rPr kumimoji="1" lang="zh-CN" altLang="en-US" sz="2800" dirty="0"/>
              <a:t>）气体分子之间的相互作用力很小（一般可忽略）。</a:t>
            </a:r>
          </a:p>
        </p:txBody>
      </p:sp>
      <p:pic>
        <p:nvPicPr>
          <p:cNvPr id="505864" name="Picture 8" descr="image47"/>
          <p:cNvPicPr>
            <a:picLocks noChangeAspect="1" noChangeArrowheads="1"/>
          </p:cNvPicPr>
          <p:nvPr/>
        </p:nvPicPr>
        <p:blipFill>
          <a:blip r:embed="rId3"/>
          <a:srcRect/>
          <a:stretch>
            <a:fillRect/>
          </a:stretch>
        </p:blipFill>
        <p:spPr bwMode="auto">
          <a:xfrm>
            <a:off x="5646738" y="3581400"/>
            <a:ext cx="2760662" cy="2760662"/>
          </a:xfrm>
          <a:prstGeom prst="rect">
            <a:avLst/>
          </a:prstGeom>
          <a:noFill/>
        </p:spPr>
      </p:pic>
      <p:grpSp>
        <p:nvGrpSpPr>
          <p:cNvPr id="505865" name="Group 9"/>
          <p:cNvGrpSpPr>
            <a:grpSpLocks/>
          </p:cNvGrpSpPr>
          <p:nvPr/>
        </p:nvGrpSpPr>
        <p:grpSpPr bwMode="auto">
          <a:xfrm>
            <a:off x="1524000" y="3581400"/>
            <a:ext cx="2351088" cy="1220788"/>
            <a:chOff x="1020" y="2477"/>
            <a:chExt cx="1481" cy="769"/>
          </a:xfrm>
        </p:grpSpPr>
        <p:graphicFrame>
          <p:nvGraphicFramePr>
            <p:cNvPr id="505866" name="Object 10"/>
            <p:cNvGraphicFramePr>
              <a:graphicFrameLocks noChangeAspect="1"/>
            </p:cNvGraphicFramePr>
            <p:nvPr/>
          </p:nvGraphicFramePr>
          <p:xfrm>
            <a:off x="1048" y="2477"/>
            <a:ext cx="1424" cy="351"/>
          </p:xfrm>
          <a:graphic>
            <a:graphicData uri="http://schemas.openxmlformats.org/presentationml/2006/ole">
              <mc:AlternateContent xmlns:mc="http://schemas.openxmlformats.org/markup-compatibility/2006">
                <mc:Choice xmlns:v="urn:schemas-microsoft-com:vml" Requires="v">
                  <p:oleObj name="Equation" r:id="rId4" imgW="876240" imgH="215640" progId="">
                    <p:embed/>
                  </p:oleObj>
                </mc:Choice>
                <mc:Fallback>
                  <p:oleObj name="Equation" r:id="rId4" imgW="876240" imgH="215640" progId="">
                    <p:embed/>
                    <p:pic>
                      <p:nvPicPr>
                        <p:cNvPr id="505866"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8" y="2477"/>
                          <a:ext cx="1424" cy="3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5867" name="Object 11"/>
            <p:cNvGraphicFramePr>
              <a:graphicFrameLocks noChangeAspect="1"/>
            </p:cNvGraphicFramePr>
            <p:nvPr/>
          </p:nvGraphicFramePr>
          <p:xfrm>
            <a:off x="1020" y="2886"/>
            <a:ext cx="1481" cy="360"/>
          </p:xfrm>
          <a:graphic>
            <a:graphicData uri="http://schemas.openxmlformats.org/presentationml/2006/ole">
              <mc:AlternateContent xmlns:mc="http://schemas.openxmlformats.org/markup-compatibility/2006">
                <mc:Choice xmlns:v="urn:schemas-microsoft-com:vml" Requires="v">
                  <p:oleObj name="Equation" r:id="rId6" imgW="888840" imgH="215640" progId="">
                    <p:embed/>
                  </p:oleObj>
                </mc:Choice>
                <mc:Fallback>
                  <p:oleObj name="Equation" r:id="rId6" imgW="888840" imgH="215640" progId="">
                    <p:embed/>
                    <p:pic>
                      <p:nvPicPr>
                        <p:cNvPr id="505867"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0" y="2886"/>
                          <a:ext cx="1481"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05870" name="Object 14"/>
          <p:cNvGraphicFramePr>
            <a:graphicFrameLocks noChangeAspect="1"/>
          </p:cNvGraphicFramePr>
          <p:nvPr/>
        </p:nvGraphicFramePr>
        <p:xfrm>
          <a:off x="4648200" y="2041525"/>
          <a:ext cx="1671638" cy="488950"/>
        </p:xfrm>
        <a:graphic>
          <a:graphicData uri="http://schemas.openxmlformats.org/presentationml/2006/ole">
            <mc:AlternateContent xmlns:mc="http://schemas.openxmlformats.org/markup-compatibility/2006">
              <mc:Choice xmlns:v="urn:schemas-microsoft-com:vml" Requires="v">
                <p:oleObj name="Equation" r:id="rId8" imgW="736560" imgH="215640" progId="">
                  <p:embed/>
                </p:oleObj>
              </mc:Choice>
              <mc:Fallback>
                <p:oleObj name="Equation" r:id="rId8" imgW="736560" imgH="215640" progId="">
                  <p:embed/>
                  <p:pic>
                    <p:nvPicPr>
                      <p:cNvPr id="50587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8200" y="2041525"/>
                        <a:ext cx="167163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5871" name="Object 15"/>
          <p:cNvGraphicFramePr>
            <a:graphicFrameLocks noChangeAspect="1"/>
          </p:cNvGraphicFramePr>
          <p:nvPr/>
        </p:nvGraphicFramePr>
        <p:xfrm>
          <a:off x="6477000" y="2027238"/>
          <a:ext cx="2017713" cy="517525"/>
        </p:xfrm>
        <a:graphic>
          <a:graphicData uri="http://schemas.openxmlformats.org/presentationml/2006/ole">
            <mc:AlternateContent xmlns:mc="http://schemas.openxmlformats.org/markup-compatibility/2006">
              <mc:Choice xmlns:v="urn:schemas-microsoft-com:vml" Requires="v">
                <p:oleObj name="Equation" r:id="rId10" imgW="888840" imgH="228600" progId="">
                  <p:embed/>
                </p:oleObj>
              </mc:Choice>
              <mc:Fallback>
                <p:oleObj name="Equation" r:id="rId10" imgW="888840" imgH="228600" progId="">
                  <p:embed/>
                  <p:pic>
                    <p:nvPicPr>
                      <p:cNvPr id="505871"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77000" y="2027238"/>
                        <a:ext cx="2017713" cy="517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5872" name="Object 16"/>
          <p:cNvGraphicFramePr>
            <a:graphicFrameLocks noChangeAspect="1"/>
          </p:cNvGraphicFramePr>
          <p:nvPr/>
        </p:nvGraphicFramePr>
        <p:xfrm>
          <a:off x="1447800" y="2057400"/>
          <a:ext cx="2916238" cy="457200"/>
        </p:xfrm>
        <a:graphic>
          <a:graphicData uri="http://schemas.openxmlformats.org/presentationml/2006/ole">
            <mc:AlternateContent xmlns:mc="http://schemas.openxmlformats.org/markup-compatibility/2006">
              <mc:Choice xmlns:v="urn:schemas-microsoft-com:vml" Requires="v">
                <p:oleObj name="公式" r:id="rId12" imgW="1460160" imgH="228600" progId="Equation.3">
                  <p:embed/>
                </p:oleObj>
              </mc:Choice>
              <mc:Fallback>
                <p:oleObj name="公式" r:id="rId12" imgW="1460160" imgH="228600" progId="Equation.3">
                  <p:embed/>
                  <p:pic>
                    <p:nvPicPr>
                      <p:cNvPr id="505872"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7800" y="2057400"/>
                        <a:ext cx="2916238"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5861"/>
                                        </p:tgtEl>
                                        <p:attrNameLst>
                                          <p:attrName>style.visibility</p:attrName>
                                        </p:attrNameLst>
                                      </p:cBhvr>
                                      <p:to>
                                        <p:strVal val="visible"/>
                                      </p:to>
                                    </p:set>
                                    <p:anim calcmode="lin" valueType="num">
                                      <p:cBhvr additive="base">
                                        <p:cTn id="7" dur="500" fill="hold"/>
                                        <p:tgtEl>
                                          <p:spTgt spid="505861"/>
                                        </p:tgtEl>
                                        <p:attrNameLst>
                                          <p:attrName>ppt_x</p:attrName>
                                        </p:attrNameLst>
                                      </p:cBhvr>
                                      <p:tavLst>
                                        <p:tav tm="0">
                                          <p:val>
                                            <p:strVal val="0-#ppt_w/2"/>
                                          </p:val>
                                        </p:tav>
                                        <p:tav tm="100000">
                                          <p:val>
                                            <p:strVal val="#ppt_x"/>
                                          </p:val>
                                        </p:tav>
                                      </p:tavLst>
                                    </p:anim>
                                    <p:anim calcmode="lin" valueType="num">
                                      <p:cBhvr additive="base">
                                        <p:cTn id="8" dur="500" fill="hold"/>
                                        <p:tgtEl>
                                          <p:spTgt spid="5058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505872"/>
                                        </p:tgtEl>
                                        <p:attrNameLst>
                                          <p:attrName>style.visibility</p:attrName>
                                        </p:attrNameLst>
                                      </p:cBhvr>
                                      <p:to>
                                        <p:strVal val="visible"/>
                                      </p:to>
                                    </p:set>
                                    <p:animEffect transition="in" filter="wipe(up)">
                                      <p:cBhvr>
                                        <p:cTn id="13" dur="1000"/>
                                        <p:tgtEl>
                                          <p:spTgt spid="505872"/>
                                        </p:tgtEl>
                                      </p:cBhvr>
                                    </p:animEffect>
                                  </p:childTnLst>
                                </p:cTn>
                              </p:par>
                              <p:par>
                                <p:cTn id="14" presetID="22" presetClass="entr" presetSubtype="1" fill="hold" nodeType="withEffect">
                                  <p:stCondLst>
                                    <p:cond delay="0"/>
                                  </p:stCondLst>
                                  <p:childTnLst>
                                    <p:set>
                                      <p:cBhvr>
                                        <p:cTn id="15" dur="1" fill="hold">
                                          <p:stCondLst>
                                            <p:cond delay="0"/>
                                          </p:stCondLst>
                                        </p:cTn>
                                        <p:tgtEl>
                                          <p:spTgt spid="505870"/>
                                        </p:tgtEl>
                                        <p:attrNameLst>
                                          <p:attrName>style.visibility</p:attrName>
                                        </p:attrNameLst>
                                      </p:cBhvr>
                                      <p:to>
                                        <p:strVal val="visible"/>
                                      </p:to>
                                    </p:set>
                                    <p:animEffect transition="in" filter="wipe(up)">
                                      <p:cBhvr>
                                        <p:cTn id="16" dur="1000"/>
                                        <p:tgtEl>
                                          <p:spTgt spid="505870"/>
                                        </p:tgtEl>
                                      </p:cBhvr>
                                    </p:animEffect>
                                  </p:childTnLst>
                                </p:cTn>
                              </p:par>
                              <p:par>
                                <p:cTn id="17" presetID="22" presetClass="entr" presetSubtype="1" fill="hold" nodeType="withEffect">
                                  <p:stCondLst>
                                    <p:cond delay="0"/>
                                  </p:stCondLst>
                                  <p:childTnLst>
                                    <p:set>
                                      <p:cBhvr>
                                        <p:cTn id="18" dur="1" fill="hold">
                                          <p:stCondLst>
                                            <p:cond delay="0"/>
                                          </p:stCondLst>
                                        </p:cTn>
                                        <p:tgtEl>
                                          <p:spTgt spid="505871"/>
                                        </p:tgtEl>
                                        <p:attrNameLst>
                                          <p:attrName>style.visibility</p:attrName>
                                        </p:attrNameLst>
                                      </p:cBhvr>
                                      <p:to>
                                        <p:strVal val="visible"/>
                                      </p:to>
                                    </p:set>
                                    <p:animEffect transition="in" filter="wipe(up)">
                                      <p:cBhvr>
                                        <p:cTn id="19" dur="1000"/>
                                        <p:tgtEl>
                                          <p:spTgt spid="505871"/>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505860"/>
                                        </p:tgtEl>
                                        <p:attrNameLst>
                                          <p:attrName>style.visibility</p:attrName>
                                        </p:attrNameLst>
                                      </p:cBhvr>
                                      <p:to>
                                        <p:strVal val="visible"/>
                                      </p:to>
                                    </p:set>
                                    <p:anim calcmode="lin" valueType="num">
                                      <p:cBhvr additive="base">
                                        <p:cTn id="24" dur="500" fill="hold"/>
                                        <p:tgtEl>
                                          <p:spTgt spid="505860"/>
                                        </p:tgtEl>
                                        <p:attrNameLst>
                                          <p:attrName>ppt_x</p:attrName>
                                        </p:attrNameLst>
                                      </p:cBhvr>
                                      <p:tavLst>
                                        <p:tav tm="0">
                                          <p:val>
                                            <p:strVal val="0-#ppt_w/2"/>
                                          </p:val>
                                        </p:tav>
                                        <p:tav tm="100000">
                                          <p:val>
                                            <p:strVal val="#ppt_x"/>
                                          </p:val>
                                        </p:tav>
                                      </p:tavLst>
                                    </p:anim>
                                    <p:anim calcmode="lin" valueType="num">
                                      <p:cBhvr additive="base">
                                        <p:cTn id="25" dur="500" fill="hold"/>
                                        <p:tgtEl>
                                          <p:spTgt spid="505860"/>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505862"/>
                                        </p:tgtEl>
                                        <p:attrNameLst>
                                          <p:attrName>style.visibility</p:attrName>
                                        </p:attrNameLst>
                                      </p:cBhvr>
                                      <p:to>
                                        <p:strVal val="visible"/>
                                      </p:to>
                                    </p:set>
                                    <p:anim calcmode="lin" valueType="num">
                                      <p:cBhvr additive="base">
                                        <p:cTn id="30" dur="500" fill="hold"/>
                                        <p:tgtEl>
                                          <p:spTgt spid="505862"/>
                                        </p:tgtEl>
                                        <p:attrNameLst>
                                          <p:attrName>ppt_x</p:attrName>
                                        </p:attrNameLst>
                                      </p:cBhvr>
                                      <p:tavLst>
                                        <p:tav tm="0">
                                          <p:val>
                                            <p:strVal val="0-#ppt_w/2"/>
                                          </p:val>
                                        </p:tav>
                                        <p:tav tm="100000">
                                          <p:val>
                                            <p:strVal val="#ppt_x"/>
                                          </p:val>
                                        </p:tav>
                                      </p:tavLst>
                                    </p:anim>
                                    <p:anim calcmode="lin" valueType="num">
                                      <p:cBhvr additive="base">
                                        <p:cTn id="31" dur="500" fill="hold"/>
                                        <p:tgtEl>
                                          <p:spTgt spid="505862"/>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8" presetClass="entr" presetSubtype="16" fill="hold" nodeType="clickEffect">
                                  <p:stCondLst>
                                    <p:cond delay="0"/>
                                  </p:stCondLst>
                                  <p:childTnLst>
                                    <p:set>
                                      <p:cBhvr>
                                        <p:cTn id="35" dur="1" fill="hold">
                                          <p:stCondLst>
                                            <p:cond delay="0"/>
                                          </p:stCondLst>
                                        </p:cTn>
                                        <p:tgtEl>
                                          <p:spTgt spid="505864"/>
                                        </p:tgtEl>
                                        <p:attrNameLst>
                                          <p:attrName>style.visibility</p:attrName>
                                        </p:attrNameLst>
                                      </p:cBhvr>
                                      <p:to>
                                        <p:strVal val="visible"/>
                                      </p:to>
                                    </p:set>
                                    <p:animEffect transition="in" filter="diamond(in)">
                                      <p:cBhvr>
                                        <p:cTn id="36" dur="1000"/>
                                        <p:tgtEl>
                                          <p:spTgt spid="505864"/>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505865"/>
                                        </p:tgtEl>
                                        <p:attrNameLst>
                                          <p:attrName>style.visibility</p:attrName>
                                        </p:attrNameLst>
                                      </p:cBhvr>
                                      <p:to>
                                        <p:strVal val="visible"/>
                                      </p:to>
                                    </p:set>
                                    <p:animEffect transition="in" filter="checkerboard(across)">
                                      <p:cBhvr>
                                        <p:cTn id="41" dur="500"/>
                                        <p:tgtEl>
                                          <p:spTgt spid="505865"/>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505863"/>
                                        </p:tgtEl>
                                        <p:attrNameLst>
                                          <p:attrName>style.visibility</p:attrName>
                                        </p:attrNameLst>
                                      </p:cBhvr>
                                      <p:to>
                                        <p:strVal val="visible"/>
                                      </p:to>
                                    </p:set>
                                    <p:anim calcmode="lin" valueType="num">
                                      <p:cBhvr additive="base">
                                        <p:cTn id="46" dur="500" fill="hold"/>
                                        <p:tgtEl>
                                          <p:spTgt spid="505863"/>
                                        </p:tgtEl>
                                        <p:attrNameLst>
                                          <p:attrName>ppt_x</p:attrName>
                                        </p:attrNameLst>
                                      </p:cBhvr>
                                      <p:tavLst>
                                        <p:tav tm="0">
                                          <p:val>
                                            <p:strVal val="0-#ppt_w/2"/>
                                          </p:val>
                                        </p:tav>
                                        <p:tav tm="100000">
                                          <p:val>
                                            <p:strVal val="#ppt_x"/>
                                          </p:val>
                                        </p:tav>
                                      </p:tavLst>
                                    </p:anim>
                                    <p:anim calcmode="lin" valueType="num">
                                      <p:cBhvr additive="base">
                                        <p:cTn id="47" dur="500" fill="hold"/>
                                        <p:tgtEl>
                                          <p:spTgt spid="5058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61" grpId="0" autoUpdateAnimBg="0"/>
      <p:bldP spid="505862" grpId="0" autoUpdateAnimBg="0"/>
      <p:bldP spid="50586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en-US" altLang="zh-CN"/>
              <a:t>10.1 </a:t>
            </a:r>
            <a:r>
              <a:rPr lang="zh-CN" altLang="en-US"/>
              <a:t>气体动理论的基本概念</a:t>
            </a:r>
          </a:p>
        </p:txBody>
      </p:sp>
      <p:sp>
        <p:nvSpPr>
          <p:cNvPr id="5" name="灯片编号占位符 4"/>
          <p:cNvSpPr>
            <a:spLocks noGrp="1"/>
          </p:cNvSpPr>
          <p:nvPr>
            <p:ph type="sldNum" sz="quarter" idx="12"/>
          </p:nvPr>
        </p:nvSpPr>
        <p:spPr/>
        <p:txBody>
          <a:bodyPr/>
          <a:lstStyle/>
          <a:p>
            <a:fld id="{E292F1E3-D0BF-4B20-9313-21E4BD5AC48B}" type="slidenum">
              <a:rPr lang="en-US" altLang="zh-CN"/>
              <a:pPr/>
              <a:t>38</a:t>
            </a:fld>
            <a:endParaRPr lang="en-US" altLang="zh-CN"/>
          </a:p>
        </p:txBody>
      </p:sp>
    </p:spTree>
    <p:controls>
      <mc:AlternateContent xmlns:mc="http://schemas.openxmlformats.org/markup-compatibility/2006">
        <mc:Choice xmlns:v="urn:schemas-microsoft-com:vml" Requires="v">
          <p:control r:id="rId1" imgW="6828571" imgH="5040762"/>
        </mc:Choice>
        <mc:Fallback>
          <p:control r:id="rId1" imgW="6828571" imgH="5040762">
            <p:pic>
              <p:nvPicPr>
                <p:cNvPr id="2" name="ShockwaveFlash1"/>
                <p:cNvPicPr preferRelativeResize="0">
                  <a:picLocks noChangeAspect="1"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219200"/>
                  <a:ext cx="6827838" cy="5040313"/>
                </a:xfrm>
                <a:prstGeom prst="rect">
                  <a:avLst/>
                </a:prstGeom>
                <a:noFill/>
                <a:ln w="19050">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US" altLang="zh-CN"/>
              <a:t>10.1 </a:t>
            </a:r>
            <a:r>
              <a:rPr lang="zh-CN" altLang="en-US"/>
              <a:t>气体动理论的基本概念</a:t>
            </a:r>
          </a:p>
        </p:txBody>
      </p:sp>
      <p:sp>
        <p:nvSpPr>
          <p:cNvPr id="5" name="灯片编号占位符 4"/>
          <p:cNvSpPr>
            <a:spLocks noGrp="1"/>
          </p:cNvSpPr>
          <p:nvPr>
            <p:ph type="sldNum" sz="quarter" idx="12"/>
          </p:nvPr>
        </p:nvSpPr>
        <p:spPr/>
        <p:txBody>
          <a:bodyPr/>
          <a:lstStyle/>
          <a:p>
            <a:fld id="{009A0901-CA6C-4C94-B153-FCD6A0238869}" type="slidenum">
              <a:rPr lang="en-US" altLang="zh-CN"/>
              <a:pPr/>
              <a:t>39</a:t>
            </a:fld>
            <a:endParaRPr lang="en-US" altLang="zh-CN"/>
          </a:p>
        </p:txBody>
      </p:sp>
    </p:spTree>
    <p:controls>
      <mc:AlternateContent xmlns:mc="http://schemas.openxmlformats.org/markup-compatibility/2006">
        <mc:Choice xmlns:v="urn:schemas-microsoft-com:vml" Requires="v">
          <p:control r:id="rId1" imgW="4927720" imgH="5040762"/>
        </mc:Choice>
        <mc:Fallback>
          <p:control r:id="rId1" imgW="4927720" imgH="5040762">
            <p:pic>
              <p:nvPicPr>
                <p:cNvPr id="2" name="ShockwaveFlash1"/>
                <p:cNvPicPr preferRelativeResize="0">
                  <a:picLocks noChangeAspect="1"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2082800" y="1219200"/>
                  <a:ext cx="4927600" cy="5040313"/>
                </a:xfrm>
                <a:prstGeom prst="rect">
                  <a:avLst/>
                </a:prstGeom>
                <a:noFill/>
                <a:ln w="19050">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7" name="灯片编号占位符 4"/>
          <p:cNvSpPr>
            <a:spLocks noGrp="1"/>
          </p:cNvSpPr>
          <p:nvPr>
            <p:ph type="sldNum" sz="quarter" idx="12"/>
          </p:nvPr>
        </p:nvSpPr>
        <p:spPr/>
        <p:txBody>
          <a:bodyPr/>
          <a:lstStyle/>
          <a:p>
            <a:fld id="{4568E3F4-CB5A-41EA-AA33-FFF4282730A7}" type="slidenum">
              <a:rPr lang="en-US" altLang="zh-CN"/>
              <a:pPr/>
              <a:t>4</a:t>
            </a:fld>
            <a:endParaRPr lang="en-US" altLang="zh-CN"/>
          </a:p>
        </p:txBody>
      </p:sp>
      <p:sp>
        <p:nvSpPr>
          <p:cNvPr id="594947" name="Rectangle 3"/>
          <p:cNvSpPr>
            <a:spLocks noChangeArrowheads="1"/>
          </p:cNvSpPr>
          <p:nvPr/>
        </p:nvSpPr>
        <p:spPr bwMode="auto">
          <a:xfrm>
            <a:off x="501650" y="1219200"/>
            <a:ext cx="4146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热力学第二定律的开尔文表述</a:t>
            </a:r>
          </a:p>
        </p:txBody>
      </p:sp>
      <p:sp>
        <p:nvSpPr>
          <p:cNvPr id="594948" name="Text Box 4"/>
          <p:cNvSpPr txBox="1">
            <a:spLocks noChangeArrowheads="1"/>
          </p:cNvSpPr>
          <p:nvPr/>
        </p:nvSpPr>
        <p:spPr bwMode="auto">
          <a:xfrm>
            <a:off x="838200" y="2971800"/>
            <a:ext cx="6629400" cy="1406525"/>
          </a:xfrm>
          <a:prstGeom prst="rect">
            <a:avLst/>
          </a:prstGeom>
          <a:noFill/>
          <a:ln w="9525" algn="ctr">
            <a:noFill/>
            <a:miter lim="800000"/>
            <a:headEnd/>
            <a:tailEnd/>
          </a:ln>
          <a:effectLst/>
        </p:spPr>
        <p:txBody>
          <a:bodyPr>
            <a:spAutoFit/>
          </a:bodyPr>
          <a:lstStyle/>
          <a:p>
            <a:pPr>
              <a:lnSpc>
                <a:spcPct val="120000"/>
              </a:lnSpc>
            </a:pPr>
            <a:r>
              <a:rPr kumimoji="1" lang="zh-CN" altLang="en-US" sz="2400">
                <a:solidFill>
                  <a:srgbClr val="0000CC"/>
                </a:solidFill>
              </a:rPr>
              <a:t>开尔文表述</a:t>
            </a:r>
            <a:r>
              <a:rPr kumimoji="1" lang="zh-CN" altLang="en-US" sz="2400"/>
              <a:t>：不可能制成一种循环动作的热机，只从</a:t>
            </a:r>
            <a:r>
              <a:rPr kumimoji="1" lang="zh-CN" altLang="en-US" sz="2400">
                <a:solidFill>
                  <a:srgbClr val="0000CC"/>
                </a:solidFill>
              </a:rPr>
              <a:t>单一热源</a:t>
            </a:r>
            <a:r>
              <a:rPr kumimoji="1" lang="zh-CN" altLang="en-US" sz="2400"/>
              <a:t>吸取热量，使之完全变为有用的功而</a:t>
            </a:r>
            <a:r>
              <a:rPr kumimoji="1" lang="zh-CN" altLang="en-US" sz="2400">
                <a:solidFill>
                  <a:srgbClr val="0000CC"/>
                </a:solidFill>
              </a:rPr>
              <a:t>不产生其他影响</a:t>
            </a:r>
            <a:r>
              <a:rPr kumimoji="1" lang="zh-CN" altLang="en-US" sz="240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4948"/>
                                        </p:tgtEl>
                                        <p:attrNameLst>
                                          <p:attrName>style.visibility</p:attrName>
                                        </p:attrNameLst>
                                      </p:cBhvr>
                                      <p:to>
                                        <p:strVal val="visible"/>
                                      </p:to>
                                    </p:set>
                                    <p:animEffect transition="in" filter="blinds(horizontal)">
                                      <p:cBhvr>
                                        <p:cTn id="7" dur="500"/>
                                        <p:tgtEl>
                                          <p:spTgt spid="594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title"/>
          </p:nvPr>
        </p:nvSpPr>
        <p:spPr/>
        <p:txBody>
          <a:bodyPr/>
          <a:lstStyle/>
          <a:p>
            <a:r>
              <a:rPr lang="en-US" altLang="zh-CN"/>
              <a:t>10.1 </a:t>
            </a:r>
            <a:r>
              <a:rPr lang="zh-CN" altLang="en-US"/>
              <a:t>气体动理论的基本概念</a:t>
            </a:r>
          </a:p>
        </p:txBody>
      </p:sp>
      <p:sp>
        <p:nvSpPr>
          <p:cNvPr id="11" name="灯片编号占位符 4"/>
          <p:cNvSpPr>
            <a:spLocks noGrp="1"/>
          </p:cNvSpPr>
          <p:nvPr>
            <p:ph type="sldNum" sz="quarter" idx="12"/>
          </p:nvPr>
        </p:nvSpPr>
        <p:spPr/>
        <p:txBody>
          <a:bodyPr/>
          <a:lstStyle/>
          <a:p>
            <a:fld id="{0044B044-54E4-4209-9BDA-A65E7382E69D}" type="slidenum">
              <a:rPr lang="en-US" altLang="zh-CN"/>
              <a:pPr/>
              <a:t>40</a:t>
            </a:fld>
            <a:endParaRPr lang="en-US" altLang="zh-CN"/>
          </a:p>
        </p:txBody>
      </p:sp>
      <p:sp>
        <p:nvSpPr>
          <p:cNvPr id="509955" name="Rectangle 3"/>
          <p:cNvSpPr>
            <a:spLocks noChangeArrowheads="1"/>
          </p:cNvSpPr>
          <p:nvPr/>
        </p:nvSpPr>
        <p:spPr bwMode="auto">
          <a:xfrm>
            <a:off x="501650" y="1219200"/>
            <a:ext cx="3232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分子热运动与统计规律</a:t>
            </a:r>
          </a:p>
        </p:txBody>
      </p:sp>
      <p:sp>
        <p:nvSpPr>
          <p:cNvPr id="509956" name="Text Box 4"/>
          <p:cNvSpPr txBox="1">
            <a:spLocks noChangeArrowheads="1"/>
          </p:cNvSpPr>
          <p:nvPr/>
        </p:nvSpPr>
        <p:spPr bwMode="auto">
          <a:xfrm>
            <a:off x="611188" y="1751013"/>
            <a:ext cx="8075612" cy="1073150"/>
          </a:xfrm>
          <a:prstGeom prst="rect">
            <a:avLst/>
          </a:prstGeom>
          <a:noFill/>
          <a:ln w="12700" cap="sq">
            <a:noFill/>
            <a:miter lim="800000"/>
            <a:headEnd type="none" w="sm" len="sm"/>
            <a:tailEnd type="none" w="sm" len="sm"/>
          </a:ln>
          <a:effectLst/>
        </p:spPr>
        <p:txBody>
          <a:bodyPr>
            <a:spAutoFit/>
          </a:bodyPr>
          <a:lstStyle/>
          <a:p>
            <a:pPr>
              <a:lnSpc>
                <a:spcPct val="115000"/>
              </a:lnSpc>
              <a:spcBef>
                <a:spcPct val="50000"/>
              </a:spcBef>
            </a:pPr>
            <a:r>
              <a:rPr kumimoji="1" lang="zh-CN" altLang="en-US" sz="2800"/>
              <a:t>气体分子动理论是从物质的微观分子</a:t>
            </a:r>
            <a:r>
              <a:rPr kumimoji="1" lang="zh-CN" altLang="en-US" sz="2800">
                <a:solidFill>
                  <a:srgbClr val="0000CC"/>
                </a:solidFill>
              </a:rPr>
              <a:t>热运动</a:t>
            </a:r>
            <a:r>
              <a:rPr kumimoji="1" lang="zh-CN" altLang="en-US" sz="2800"/>
              <a:t>出发，去研究气体</a:t>
            </a:r>
            <a:r>
              <a:rPr kumimoji="1" lang="zh-CN" altLang="en-US" sz="2800">
                <a:solidFill>
                  <a:srgbClr val="0000CC"/>
                </a:solidFill>
              </a:rPr>
              <a:t>热现象</a:t>
            </a:r>
            <a:r>
              <a:rPr kumimoji="1" lang="zh-CN" altLang="en-US" sz="2800"/>
              <a:t>的理论。</a:t>
            </a:r>
          </a:p>
        </p:txBody>
      </p:sp>
      <p:sp>
        <p:nvSpPr>
          <p:cNvPr id="509957" name="Text Box 5"/>
          <p:cNvSpPr txBox="1">
            <a:spLocks noChangeArrowheads="1"/>
          </p:cNvSpPr>
          <p:nvPr/>
        </p:nvSpPr>
        <p:spPr bwMode="auto">
          <a:xfrm>
            <a:off x="533400" y="3119438"/>
            <a:ext cx="8070850" cy="582612"/>
          </a:xfrm>
          <a:prstGeom prst="rect">
            <a:avLst/>
          </a:prstGeom>
          <a:noFill/>
          <a:ln w="12700" cap="sq" algn="ctr">
            <a:noFill/>
            <a:miter lim="800000"/>
            <a:headEnd type="none" w="sm" len="sm"/>
            <a:tailEnd type="none" w="sm" len="sm"/>
          </a:ln>
          <a:effectLst/>
        </p:spPr>
        <p:txBody>
          <a:bodyPr>
            <a:spAutoFit/>
          </a:bodyPr>
          <a:lstStyle/>
          <a:p>
            <a:pPr>
              <a:lnSpc>
                <a:spcPct val="115000"/>
              </a:lnSpc>
              <a:spcBef>
                <a:spcPct val="50000"/>
              </a:spcBef>
            </a:pPr>
            <a:r>
              <a:rPr kumimoji="1" lang="zh-CN" altLang="en-US" sz="2800">
                <a:solidFill>
                  <a:srgbClr val="0000CC"/>
                </a:solidFill>
              </a:rPr>
              <a:t>微观量</a:t>
            </a:r>
            <a:r>
              <a:rPr kumimoji="1" lang="zh-CN" altLang="en-US" sz="2800"/>
              <a:t>：分子的质量、速度、动量、能量等。</a:t>
            </a:r>
          </a:p>
        </p:txBody>
      </p:sp>
      <p:sp>
        <p:nvSpPr>
          <p:cNvPr id="509958" name="Text Box 6"/>
          <p:cNvSpPr txBox="1">
            <a:spLocks noChangeArrowheads="1"/>
          </p:cNvSpPr>
          <p:nvPr/>
        </p:nvSpPr>
        <p:spPr bwMode="auto">
          <a:xfrm>
            <a:off x="539750" y="4775200"/>
            <a:ext cx="8001000" cy="519113"/>
          </a:xfrm>
          <a:prstGeom prst="rect">
            <a:avLst/>
          </a:prstGeom>
          <a:noFill/>
          <a:ln w="12700" cap="sq" algn="ctr">
            <a:noFill/>
            <a:miter lim="800000"/>
            <a:headEnd type="none" w="sm" len="sm"/>
            <a:tailEnd type="none" w="sm" len="sm"/>
          </a:ln>
          <a:effectLst/>
        </p:spPr>
        <p:txBody>
          <a:bodyPr>
            <a:spAutoFit/>
          </a:bodyPr>
          <a:lstStyle/>
          <a:p>
            <a:pPr>
              <a:spcBef>
                <a:spcPct val="50000"/>
              </a:spcBef>
            </a:pPr>
            <a:r>
              <a:rPr kumimoji="1" lang="zh-CN" altLang="en-US" sz="2800">
                <a:solidFill>
                  <a:srgbClr val="0000CC"/>
                </a:solidFill>
              </a:rPr>
              <a:t>宏观量</a:t>
            </a:r>
            <a:r>
              <a:rPr kumimoji="1" lang="zh-CN" altLang="en-US" sz="2800"/>
              <a:t>： 温度、压强、体积等。</a:t>
            </a:r>
          </a:p>
        </p:txBody>
      </p:sp>
      <p:sp>
        <p:nvSpPr>
          <p:cNvPr id="509959" name="Rectangle 7"/>
          <p:cNvSpPr>
            <a:spLocks noChangeArrowheads="1"/>
          </p:cNvSpPr>
          <p:nvPr/>
        </p:nvSpPr>
        <p:spPr bwMode="auto">
          <a:xfrm>
            <a:off x="2051050" y="3840163"/>
            <a:ext cx="5873750" cy="519112"/>
          </a:xfrm>
          <a:prstGeom prst="rect">
            <a:avLst/>
          </a:prstGeom>
          <a:noFill/>
          <a:ln w="12700" cap="sq">
            <a:noFill/>
            <a:miter lim="800000"/>
            <a:headEnd type="none" w="sm" len="sm"/>
            <a:tailEnd type="none" w="sm" len="sm"/>
          </a:ln>
          <a:effectLst/>
        </p:spPr>
        <p:txBody>
          <a:bodyPr wrap="none">
            <a:spAutoFit/>
          </a:bodyPr>
          <a:lstStyle/>
          <a:p>
            <a:r>
              <a:rPr kumimoji="1" lang="zh-CN" altLang="en-US" sz="2800"/>
              <a:t>在宏观上不能直接进行测量和观察。</a:t>
            </a:r>
          </a:p>
        </p:txBody>
      </p:sp>
      <p:sp>
        <p:nvSpPr>
          <p:cNvPr id="509960" name="Rectangle 8"/>
          <p:cNvSpPr>
            <a:spLocks noChangeArrowheads="1"/>
          </p:cNvSpPr>
          <p:nvPr/>
        </p:nvSpPr>
        <p:spPr bwMode="auto">
          <a:xfrm>
            <a:off x="2051050" y="5424488"/>
            <a:ext cx="5873750" cy="519112"/>
          </a:xfrm>
          <a:prstGeom prst="rect">
            <a:avLst/>
          </a:prstGeom>
          <a:noFill/>
          <a:ln w="12700" cap="sq" algn="ctr">
            <a:noFill/>
            <a:miter lim="800000"/>
            <a:headEnd type="none" w="sm" len="sm"/>
            <a:tailEnd type="none" w="sm" len="sm"/>
          </a:ln>
          <a:effectLst/>
        </p:spPr>
        <p:txBody>
          <a:bodyPr wrap="none">
            <a:spAutoFit/>
          </a:bodyPr>
          <a:lstStyle/>
          <a:p>
            <a:r>
              <a:rPr kumimoji="1" lang="zh-CN" altLang="en-US" sz="2800"/>
              <a:t>在宏观上能够直接进行测量和观察。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09957"/>
                                        </p:tgtEl>
                                        <p:attrNameLst>
                                          <p:attrName>style.visibility</p:attrName>
                                        </p:attrNameLst>
                                      </p:cBhvr>
                                      <p:to>
                                        <p:strVal val="visible"/>
                                      </p:to>
                                    </p:set>
                                    <p:animEffect transition="in" filter="strips(upRight)">
                                      <p:cBhvr>
                                        <p:cTn id="7" dur="500"/>
                                        <p:tgtEl>
                                          <p:spTgt spid="50995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509959"/>
                                        </p:tgtEl>
                                        <p:attrNameLst>
                                          <p:attrName>style.visibility</p:attrName>
                                        </p:attrNameLst>
                                      </p:cBhvr>
                                      <p:to>
                                        <p:strVal val="visible"/>
                                      </p:to>
                                    </p:set>
                                    <p:animEffect transition="in" filter="strips(upRight)">
                                      <p:cBhvr>
                                        <p:cTn id="12" dur="500"/>
                                        <p:tgtEl>
                                          <p:spTgt spid="50995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509958"/>
                                        </p:tgtEl>
                                        <p:attrNameLst>
                                          <p:attrName>style.visibility</p:attrName>
                                        </p:attrNameLst>
                                      </p:cBhvr>
                                      <p:to>
                                        <p:strVal val="visible"/>
                                      </p:to>
                                    </p:set>
                                    <p:animEffect transition="in" filter="strips(upRight)">
                                      <p:cBhvr>
                                        <p:cTn id="17" dur="500"/>
                                        <p:tgtEl>
                                          <p:spTgt spid="50995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509960"/>
                                        </p:tgtEl>
                                        <p:attrNameLst>
                                          <p:attrName>style.visibility</p:attrName>
                                        </p:attrNameLst>
                                      </p:cBhvr>
                                      <p:to>
                                        <p:strVal val="visible"/>
                                      </p:to>
                                    </p:set>
                                    <p:animEffect transition="in" filter="strips(upRight)">
                                      <p:cBhvr>
                                        <p:cTn id="22" dur="500"/>
                                        <p:tgtEl>
                                          <p:spTgt spid="509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7" grpId="0" autoUpdateAnimBg="0"/>
      <p:bldP spid="509958" grpId="0" autoUpdateAnimBg="0"/>
      <p:bldP spid="509959" grpId="0" autoUpdateAnimBg="0"/>
      <p:bldP spid="509960"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p:cNvSpPr>
            <a:spLocks noGrp="1" noChangeArrowheads="1"/>
          </p:cNvSpPr>
          <p:nvPr>
            <p:ph type="title"/>
          </p:nvPr>
        </p:nvSpPr>
        <p:spPr/>
        <p:txBody>
          <a:bodyPr/>
          <a:lstStyle/>
          <a:p>
            <a:r>
              <a:rPr lang="en-US" altLang="zh-CN"/>
              <a:t>10.1 </a:t>
            </a:r>
            <a:r>
              <a:rPr lang="zh-CN" altLang="en-US"/>
              <a:t>气体动理论的基本概念</a:t>
            </a:r>
          </a:p>
        </p:txBody>
      </p:sp>
      <p:sp>
        <p:nvSpPr>
          <p:cNvPr id="13" name="灯片编号占位符 4"/>
          <p:cNvSpPr>
            <a:spLocks noGrp="1"/>
          </p:cNvSpPr>
          <p:nvPr>
            <p:ph type="sldNum" sz="quarter" idx="12"/>
          </p:nvPr>
        </p:nvSpPr>
        <p:spPr/>
        <p:txBody>
          <a:bodyPr/>
          <a:lstStyle/>
          <a:p>
            <a:fld id="{1855957D-A7F4-4A43-822B-CE28EA631DAE}" type="slidenum">
              <a:rPr lang="en-US" altLang="zh-CN"/>
              <a:pPr/>
              <a:t>41</a:t>
            </a:fld>
            <a:endParaRPr lang="en-US" altLang="zh-CN"/>
          </a:p>
        </p:txBody>
      </p:sp>
      <p:sp>
        <p:nvSpPr>
          <p:cNvPr id="510979" name="Rectangle 3"/>
          <p:cNvSpPr>
            <a:spLocks noChangeArrowheads="1"/>
          </p:cNvSpPr>
          <p:nvPr/>
        </p:nvSpPr>
        <p:spPr bwMode="auto">
          <a:xfrm>
            <a:off x="501650" y="1219200"/>
            <a:ext cx="3232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宏观量与微观量的关系</a:t>
            </a:r>
          </a:p>
        </p:txBody>
      </p:sp>
      <p:sp>
        <p:nvSpPr>
          <p:cNvPr id="510980" name="Text Box 4"/>
          <p:cNvSpPr txBox="1">
            <a:spLocks noChangeArrowheads="1"/>
          </p:cNvSpPr>
          <p:nvPr/>
        </p:nvSpPr>
        <p:spPr bwMode="auto">
          <a:xfrm>
            <a:off x="457200" y="1636712"/>
            <a:ext cx="8458200" cy="1563688"/>
          </a:xfrm>
          <a:prstGeom prst="rect">
            <a:avLst/>
          </a:prstGeom>
          <a:noFill/>
          <a:ln w="12700" cap="sq">
            <a:noFill/>
            <a:miter lim="800000"/>
            <a:headEnd type="none" w="sm" len="sm"/>
            <a:tailEnd type="none" w="sm" len="sm"/>
          </a:ln>
          <a:effectLst/>
        </p:spPr>
        <p:txBody>
          <a:bodyPr>
            <a:spAutoFit/>
          </a:bodyPr>
          <a:lstStyle/>
          <a:p>
            <a:pPr>
              <a:lnSpc>
                <a:spcPct val="115000"/>
              </a:lnSpc>
              <a:spcBef>
                <a:spcPct val="50000"/>
              </a:spcBef>
            </a:pPr>
            <a:r>
              <a:rPr kumimoji="1" lang="zh-CN" altLang="en-US" sz="2800" dirty="0"/>
              <a:t>宏观量与微观量的内在联系表现在大量分子杂乱无章的热运动遵从一定的统计规律性上。在实验中，所测量到的宏观量只是大量分子热运动的</a:t>
            </a:r>
            <a:r>
              <a:rPr kumimoji="1" lang="zh-CN" altLang="en-US" sz="2800" dirty="0">
                <a:solidFill>
                  <a:srgbClr val="0000CC"/>
                </a:solidFill>
              </a:rPr>
              <a:t>统计平均值</a:t>
            </a:r>
            <a:r>
              <a:rPr kumimoji="1" lang="zh-CN" altLang="en-US" sz="2800" dirty="0"/>
              <a:t>。</a:t>
            </a:r>
          </a:p>
        </p:txBody>
      </p:sp>
      <p:grpSp>
        <p:nvGrpSpPr>
          <p:cNvPr id="510987" name="Group 11"/>
          <p:cNvGrpSpPr>
            <a:grpSpLocks/>
          </p:cNvGrpSpPr>
          <p:nvPr/>
        </p:nvGrpSpPr>
        <p:grpSpPr bwMode="auto">
          <a:xfrm>
            <a:off x="1296988" y="3124200"/>
            <a:ext cx="2808287" cy="3168650"/>
            <a:chOff x="612" y="2160"/>
            <a:chExt cx="1769" cy="1996"/>
          </a:xfrm>
        </p:grpSpPr>
        <p:sp>
          <p:nvSpPr>
            <p:cNvPr id="510988" name="Rectangle 12"/>
            <p:cNvSpPr>
              <a:spLocks noChangeArrowheads="1"/>
            </p:cNvSpPr>
            <p:nvPr/>
          </p:nvSpPr>
          <p:spPr bwMode="auto">
            <a:xfrm>
              <a:off x="612" y="2160"/>
              <a:ext cx="1769" cy="1996"/>
            </a:xfrm>
            <a:prstGeom prst="rect">
              <a:avLst/>
            </a:prstGeom>
            <a:solidFill>
              <a:srgbClr val="FFFFFF"/>
            </a:solidFill>
            <a:ln w="9525">
              <a:solidFill>
                <a:srgbClr val="FFFFFF"/>
              </a:solidFill>
              <a:miter lim="800000"/>
              <a:headEnd/>
              <a:tailEnd/>
            </a:ln>
            <a:effectLst/>
          </p:spPr>
          <p:txBody>
            <a:bodyPr wrap="none" anchor="ctr"/>
            <a:lstStyle/>
            <a:p>
              <a:endParaRPr lang="zh-CN" altLang="en-US"/>
            </a:p>
          </p:txBody>
        </p:sp>
        <p:pic>
          <p:nvPicPr>
            <p:cNvPr id="510989" name="Picture 13" descr="029-1"/>
            <p:cNvPicPr>
              <a:picLocks noChangeAspect="1" noChangeArrowheads="1"/>
            </p:cNvPicPr>
            <p:nvPr/>
          </p:nvPicPr>
          <p:blipFill>
            <a:blip r:embed="rId2"/>
            <a:srcRect/>
            <a:stretch>
              <a:fillRect/>
            </a:stretch>
          </p:blipFill>
          <p:spPr bwMode="auto">
            <a:xfrm>
              <a:off x="839" y="2341"/>
              <a:ext cx="1344" cy="1691"/>
            </a:xfrm>
            <a:prstGeom prst="rect">
              <a:avLst/>
            </a:prstGeom>
            <a:noFill/>
            <a:ln w="9525">
              <a:noFill/>
              <a:miter lim="800000"/>
              <a:headEnd/>
              <a:tailEnd/>
            </a:ln>
          </p:spPr>
        </p:pic>
      </p:grpSp>
      <p:grpSp>
        <p:nvGrpSpPr>
          <p:cNvPr id="510990" name="Group 14"/>
          <p:cNvGrpSpPr>
            <a:grpSpLocks/>
          </p:cNvGrpSpPr>
          <p:nvPr/>
        </p:nvGrpSpPr>
        <p:grpSpPr bwMode="auto">
          <a:xfrm>
            <a:off x="5040313" y="3124200"/>
            <a:ext cx="2808287" cy="3168650"/>
            <a:chOff x="3107" y="2115"/>
            <a:chExt cx="1769" cy="1996"/>
          </a:xfrm>
        </p:grpSpPr>
        <p:sp>
          <p:nvSpPr>
            <p:cNvPr id="510991" name="Rectangle 15"/>
            <p:cNvSpPr>
              <a:spLocks noChangeArrowheads="1"/>
            </p:cNvSpPr>
            <p:nvPr/>
          </p:nvSpPr>
          <p:spPr bwMode="auto">
            <a:xfrm>
              <a:off x="3107" y="2115"/>
              <a:ext cx="1769" cy="1996"/>
            </a:xfrm>
            <a:prstGeom prst="rect">
              <a:avLst/>
            </a:prstGeom>
            <a:solidFill>
              <a:srgbClr val="FFFFFF"/>
            </a:solidFill>
            <a:ln w="9525">
              <a:solidFill>
                <a:srgbClr val="FFFFFF"/>
              </a:solidFill>
              <a:miter lim="800000"/>
              <a:headEnd/>
              <a:tailEnd/>
            </a:ln>
            <a:effectLst/>
          </p:spPr>
          <p:txBody>
            <a:bodyPr wrap="none" anchor="ctr"/>
            <a:lstStyle/>
            <a:p>
              <a:endParaRPr lang="zh-CN" altLang="en-US"/>
            </a:p>
          </p:txBody>
        </p:sp>
        <p:pic>
          <p:nvPicPr>
            <p:cNvPr id="510992" name="Picture 16" descr="029"/>
            <p:cNvPicPr>
              <a:picLocks noChangeAspect="1" noChangeArrowheads="1"/>
            </p:cNvPicPr>
            <p:nvPr/>
          </p:nvPicPr>
          <p:blipFill>
            <a:blip r:embed="rId3"/>
            <a:srcRect/>
            <a:stretch>
              <a:fillRect/>
            </a:stretch>
          </p:blipFill>
          <p:spPr bwMode="auto">
            <a:xfrm>
              <a:off x="3288" y="2296"/>
              <a:ext cx="1356" cy="1684"/>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09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10990"/>
                                        </p:tgtEl>
                                        <p:attrNameLst>
                                          <p:attrName>style.visibility</p:attrName>
                                        </p:attrNameLst>
                                      </p:cBhvr>
                                      <p:to>
                                        <p:strVal val="visible"/>
                                      </p:to>
                                    </p:set>
                                    <p:animEffect transition="in" filter="fade">
                                      <p:cBhvr>
                                        <p:cTn id="11" dur="1000"/>
                                        <p:tgtEl>
                                          <p:spTgt spid="510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rPr lang="en-US" altLang="zh-CN"/>
              <a:t>10.1 </a:t>
            </a:r>
            <a:r>
              <a:rPr lang="zh-CN" altLang="en-US"/>
              <a:t>气体动理论的基本概念</a:t>
            </a:r>
          </a:p>
        </p:txBody>
      </p:sp>
      <p:sp>
        <p:nvSpPr>
          <p:cNvPr id="5" name="灯片编号占位符 4"/>
          <p:cNvSpPr>
            <a:spLocks noGrp="1"/>
          </p:cNvSpPr>
          <p:nvPr>
            <p:ph type="sldNum" sz="quarter" idx="12"/>
          </p:nvPr>
        </p:nvSpPr>
        <p:spPr/>
        <p:txBody>
          <a:bodyPr/>
          <a:lstStyle/>
          <a:p>
            <a:fld id="{96CA5AA3-3A2F-4B7A-B21C-3FCF4FAAEF1E}" type="slidenum">
              <a:rPr lang="en-US" altLang="zh-CN"/>
              <a:pPr/>
              <a:t>42</a:t>
            </a:fld>
            <a:endParaRPr lang="en-US" altLang="zh-CN"/>
          </a:p>
        </p:txBody>
      </p:sp>
    </p:spTree>
    <p:controls>
      <mc:AlternateContent xmlns:mc="http://schemas.openxmlformats.org/markup-compatibility/2006">
        <mc:Choice xmlns:v="urn:schemas-microsoft-com:vml" Requires="v">
          <p:control r:id="rId1" imgW="5186360" imgH="5036763"/>
        </mc:Choice>
        <mc:Fallback>
          <p:control r:id="rId1" imgW="5186360" imgH="5036763">
            <p:pic>
              <p:nvPicPr>
                <p:cNvPr id="2" name="ShockwaveFlash1"/>
                <p:cNvPicPr preferRelativeResize="0">
                  <a:picLocks noChangeAspect="1"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1976438" y="1287463"/>
                  <a:ext cx="5186362" cy="5037137"/>
                </a:xfrm>
                <a:prstGeom prst="rect">
                  <a:avLst/>
                </a:prstGeom>
                <a:noFill/>
                <a:ln w="19050">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altLang="zh-CN"/>
              <a:t>10.1 </a:t>
            </a:r>
            <a:r>
              <a:rPr lang="zh-CN" altLang="en-US"/>
              <a:t>气体动理论的基本概念</a:t>
            </a:r>
          </a:p>
        </p:txBody>
      </p:sp>
      <p:sp>
        <p:nvSpPr>
          <p:cNvPr id="7" name="灯片编号占位符 4"/>
          <p:cNvSpPr>
            <a:spLocks noGrp="1"/>
          </p:cNvSpPr>
          <p:nvPr>
            <p:ph type="sldNum" sz="quarter" idx="12"/>
          </p:nvPr>
        </p:nvSpPr>
        <p:spPr/>
        <p:txBody>
          <a:bodyPr/>
          <a:lstStyle/>
          <a:p>
            <a:fld id="{886B6E13-31C5-4BBD-A239-F2899A66DFF5}" type="slidenum">
              <a:rPr lang="en-US" altLang="zh-CN"/>
              <a:pPr/>
              <a:t>43</a:t>
            </a:fld>
            <a:endParaRPr lang="en-US" altLang="zh-CN"/>
          </a:p>
        </p:txBody>
      </p:sp>
      <p:sp>
        <p:nvSpPr>
          <p:cNvPr id="516099" name="Text Box 3"/>
          <p:cNvSpPr txBox="1">
            <a:spLocks noChangeArrowheads="1"/>
          </p:cNvSpPr>
          <p:nvPr/>
        </p:nvSpPr>
        <p:spPr bwMode="auto">
          <a:xfrm>
            <a:off x="755650" y="1951038"/>
            <a:ext cx="6408738" cy="579437"/>
          </a:xfrm>
          <a:prstGeom prst="rect">
            <a:avLst/>
          </a:prstGeom>
          <a:noFill/>
          <a:ln w="9525">
            <a:noFill/>
            <a:miter lim="800000"/>
            <a:headEnd/>
            <a:tailEnd/>
          </a:ln>
          <a:effectLst/>
        </p:spPr>
        <p:txBody>
          <a:bodyPr>
            <a:spAutoFit/>
          </a:bodyPr>
          <a:lstStyle/>
          <a:p>
            <a:pPr>
              <a:spcBef>
                <a:spcPct val="50000"/>
              </a:spcBef>
            </a:pPr>
            <a:r>
              <a:rPr kumimoji="1" lang="zh-CN" altLang="en-US" sz="3200">
                <a:solidFill>
                  <a:srgbClr val="FF0000"/>
                </a:solidFill>
              </a:rPr>
              <a:t>统计物理</a:t>
            </a:r>
            <a:r>
              <a:rPr kumimoji="1" lang="zh-CN" altLang="en-US" sz="3200"/>
              <a:t>关心两件事：</a:t>
            </a:r>
          </a:p>
        </p:txBody>
      </p:sp>
      <p:sp>
        <p:nvSpPr>
          <p:cNvPr id="516100" name="Text Box 4"/>
          <p:cNvSpPr txBox="1">
            <a:spLocks noChangeArrowheads="1"/>
          </p:cNvSpPr>
          <p:nvPr/>
        </p:nvSpPr>
        <p:spPr bwMode="auto">
          <a:xfrm>
            <a:off x="828675" y="3032125"/>
            <a:ext cx="5903913" cy="1311275"/>
          </a:xfrm>
          <a:prstGeom prst="rect">
            <a:avLst/>
          </a:prstGeom>
          <a:noFill/>
          <a:ln w="9525">
            <a:noFill/>
            <a:miter lim="800000"/>
            <a:headEnd/>
            <a:tailEnd/>
          </a:ln>
          <a:effectLst/>
        </p:spPr>
        <p:txBody>
          <a:bodyPr>
            <a:spAutoFit/>
          </a:bodyPr>
          <a:lstStyle/>
          <a:p>
            <a:pPr marL="457200" indent="-457200">
              <a:spcBef>
                <a:spcPct val="50000"/>
              </a:spcBef>
              <a:buFontTx/>
              <a:buAutoNum type="arabicPeriod"/>
            </a:pPr>
            <a:r>
              <a:rPr kumimoji="1" lang="zh-CN" altLang="en-US" sz="3200">
                <a:solidFill>
                  <a:srgbClr val="0000FF"/>
                </a:solidFill>
              </a:rPr>
              <a:t>分布</a:t>
            </a:r>
          </a:p>
          <a:p>
            <a:pPr marL="457200" indent="-457200">
              <a:spcBef>
                <a:spcPct val="50000"/>
              </a:spcBef>
              <a:buFontTx/>
              <a:buAutoNum type="arabicPeriod"/>
            </a:pPr>
            <a:r>
              <a:rPr kumimoji="1" lang="zh-CN" altLang="en-US" sz="3200">
                <a:solidFill>
                  <a:srgbClr val="0000FF"/>
                </a:solidFill>
              </a:rPr>
              <a:t>平均值</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altLang="zh-CN" sz="3600"/>
              <a:t>10.2 </a:t>
            </a:r>
            <a:r>
              <a:rPr lang="zh-CN" altLang="en-US" sz="3600"/>
              <a:t>理想气体的压强与温度的微观解释</a:t>
            </a:r>
          </a:p>
        </p:txBody>
      </p:sp>
      <p:sp>
        <p:nvSpPr>
          <p:cNvPr id="11" name="灯片编号占位符 4"/>
          <p:cNvSpPr>
            <a:spLocks noGrp="1"/>
          </p:cNvSpPr>
          <p:nvPr>
            <p:ph type="sldNum" sz="quarter" idx="12"/>
          </p:nvPr>
        </p:nvSpPr>
        <p:spPr/>
        <p:txBody>
          <a:bodyPr/>
          <a:lstStyle/>
          <a:p>
            <a:fld id="{36747837-BDBF-4C26-B5EB-24474A490335}" type="slidenum">
              <a:rPr lang="en-US" altLang="zh-CN"/>
              <a:pPr/>
              <a:t>44</a:t>
            </a:fld>
            <a:endParaRPr lang="en-US" altLang="zh-CN"/>
          </a:p>
        </p:txBody>
      </p:sp>
      <p:sp>
        <p:nvSpPr>
          <p:cNvPr id="508931" name="Rectangle 3"/>
          <p:cNvSpPr>
            <a:spLocks noChangeArrowheads="1"/>
          </p:cNvSpPr>
          <p:nvPr/>
        </p:nvSpPr>
        <p:spPr bwMode="auto">
          <a:xfrm>
            <a:off x="501650" y="1219200"/>
            <a:ext cx="2927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理想气体的微观模型</a:t>
            </a:r>
          </a:p>
        </p:txBody>
      </p:sp>
      <p:sp>
        <p:nvSpPr>
          <p:cNvPr id="508932" name="Text Box 4"/>
          <p:cNvSpPr txBox="1">
            <a:spLocks noChangeArrowheads="1"/>
          </p:cNvSpPr>
          <p:nvPr/>
        </p:nvSpPr>
        <p:spPr bwMode="auto">
          <a:xfrm>
            <a:off x="452438" y="1752600"/>
            <a:ext cx="7924800" cy="457200"/>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en-US" altLang="zh-CN" sz="2400"/>
              <a:t>1.  </a:t>
            </a:r>
            <a:r>
              <a:rPr kumimoji="1" lang="zh-CN" altLang="en-US" sz="2400"/>
              <a:t>分子线度与分子间距相比较可忽略，分子被看做质点。</a:t>
            </a:r>
          </a:p>
        </p:txBody>
      </p:sp>
      <p:sp>
        <p:nvSpPr>
          <p:cNvPr id="508933" name="Rectangle 5"/>
          <p:cNvSpPr>
            <a:spLocks noChangeArrowheads="1"/>
          </p:cNvSpPr>
          <p:nvPr/>
        </p:nvSpPr>
        <p:spPr bwMode="auto">
          <a:xfrm>
            <a:off x="457200" y="2438400"/>
            <a:ext cx="7923213" cy="457200"/>
          </a:xfrm>
          <a:prstGeom prst="rect">
            <a:avLst/>
          </a:prstGeom>
          <a:noFill/>
          <a:ln w="12700" cap="sq" algn="ctr">
            <a:noFill/>
            <a:miter lim="800000"/>
            <a:headEnd type="none" w="sm" len="sm"/>
            <a:tailEnd type="none" w="sm" len="sm"/>
          </a:ln>
          <a:effectLst/>
        </p:spPr>
        <p:txBody>
          <a:bodyPr>
            <a:spAutoFit/>
          </a:bodyPr>
          <a:lstStyle/>
          <a:p>
            <a:pPr>
              <a:spcBef>
                <a:spcPct val="50000"/>
              </a:spcBef>
            </a:pPr>
            <a:r>
              <a:rPr kumimoji="1" lang="en-US" altLang="zh-CN" sz="2400"/>
              <a:t>2.  </a:t>
            </a:r>
            <a:r>
              <a:rPr kumimoji="1" lang="zh-CN" altLang="en-US" sz="2400"/>
              <a:t>除了分子碰撞的瞬间外，忽略分子间的相互作用。</a:t>
            </a:r>
          </a:p>
        </p:txBody>
      </p:sp>
      <p:sp>
        <p:nvSpPr>
          <p:cNvPr id="508934" name="Rectangle 6"/>
          <p:cNvSpPr>
            <a:spLocks noChangeArrowheads="1"/>
          </p:cNvSpPr>
          <p:nvPr/>
        </p:nvSpPr>
        <p:spPr bwMode="auto">
          <a:xfrm>
            <a:off x="457200" y="3124200"/>
            <a:ext cx="8534400" cy="457200"/>
          </a:xfrm>
          <a:prstGeom prst="rect">
            <a:avLst/>
          </a:prstGeom>
          <a:noFill/>
          <a:ln w="12700" cap="sq" algn="ctr">
            <a:noFill/>
            <a:miter lim="800000"/>
            <a:headEnd type="none" w="sm" len="sm"/>
            <a:tailEnd type="none" w="sm" len="sm"/>
          </a:ln>
          <a:effectLst/>
        </p:spPr>
        <p:txBody>
          <a:bodyPr>
            <a:spAutoFit/>
          </a:bodyPr>
          <a:lstStyle/>
          <a:p>
            <a:pPr>
              <a:spcBef>
                <a:spcPct val="50000"/>
              </a:spcBef>
            </a:pPr>
            <a:r>
              <a:rPr kumimoji="1" lang="en-US" altLang="zh-CN" sz="2400"/>
              <a:t>3.  </a:t>
            </a:r>
            <a:r>
              <a:rPr kumimoji="1" lang="zh-CN" altLang="en-US" sz="2400"/>
              <a:t>气体分子在运动中遵守经典力学规律，假设碰撞为弹性碰撞。</a:t>
            </a:r>
          </a:p>
        </p:txBody>
      </p:sp>
      <p:sp>
        <p:nvSpPr>
          <p:cNvPr id="508935" name="Text Box 7"/>
          <p:cNvSpPr txBox="1">
            <a:spLocks noChangeArrowheads="1"/>
          </p:cNvSpPr>
          <p:nvPr/>
        </p:nvSpPr>
        <p:spPr bwMode="auto">
          <a:xfrm>
            <a:off x="762000" y="4572000"/>
            <a:ext cx="3886200" cy="1373188"/>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800">
                <a:latin typeface="华文行楷" pitchFamily="2" charset="-122"/>
                <a:ea typeface="华文行楷" pitchFamily="2" charset="-122"/>
              </a:rPr>
              <a:t>理想气体分子是自由地，无规则地运动着的</a:t>
            </a:r>
            <a:r>
              <a:rPr kumimoji="1" lang="zh-CN" altLang="en-US" sz="2800">
                <a:solidFill>
                  <a:srgbClr val="0000CC"/>
                </a:solidFill>
                <a:latin typeface="华文行楷" pitchFamily="2" charset="-122"/>
                <a:ea typeface="华文行楷" pitchFamily="2" charset="-122"/>
              </a:rPr>
              <a:t>弹性质点群</a:t>
            </a:r>
            <a:r>
              <a:rPr kumimoji="1" lang="zh-CN" altLang="en-US" sz="2800">
                <a:latin typeface="华文行楷" pitchFamily="2" charset="-122"/>
                <a:ea typeface="华文行楷" pitchFamily="2" charset="-122"/>
              </a:rPr>
              <a:t>。</a:t>
            </a:r>
          </a:p>
        </p:txBody>
      </p:sp>
      <p:pic>
        <p:nvPicPr>
          <p:cNvPr id="508936" name="Picture 8" descr="image47"/>
          <p:cNvPicPr>
            <a:picLocks noChangeAspect="1" noChangeArrowheads="1"/>
          </p:cNvPicPr>
          <p:nvPr/>
        </p:nvPicPr>
        <p:blipFill>
          <a:blip r:embed="rId2"/>
          <a:srcRect/>
          <a:stretch>
            <a:fillRect/>
          </a:stretch>
        </p:blipFill>
        <p:spPr bwMode="auto">
          <a:xfrm>
            <a:off x="5867400" y="3810000"/>
            <a:ext cx="2447925" cy="24479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8932"/>
                                        </p:tgtEl>
                                        <p:attrNameLst>
                                          <p:attrName>style.visibility</p:attrName>
                                        </p:attrNameLst>
                                      </p:cBhvr>
                                      <p:to>
                                        <p:strVal val="visible"/>
                                      </p:to>
                                    </p:set>
                                    <p:animEffect transition="in" filter="blinds(horizontal)">
                                      <p:cBhvr>
                                        <p:cTn id="7" dur="500"/>
                                        <p:tgtEl>
                                          <p:spTgt spid="5089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8933"/>
                                        </p:tgtEl>
                                        <p:attrNameLst>
                                          <p:attrName>style.visibility</p:attrName>
                                        </p:attrNameLst>
                                      </p:cBhvr>
                                      <p:to>
                                        <p:strVal val="visible"/>
                                      </p:to>
                                    </p:set>
                                    <p:animEffect transition="in" filter="blinds(horizontal)">
                                      <p:cBhvr>
                                        <p:cTn id="12" dur="500"/>
                                        <p:tgtEl>
                                          <p:spTgt spid="50893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8934"/>
                                        </p:tgtEl>
                                        <p:attrNameLst>
                                          <p:attrName>style.visibility</p:attrName>
                                        </p:attrNameLst>
                                      </p:cBhvr>
                                      <p:to>
                                        <p:strVal val="visible"/>
                                      </p:to>
                                    </p:set>
                                    <p:animEffect transition="in" filter="blinds(horizontal)">
                                      <p:cBhvr>
                                        <p:cTn id="17" dur="500"/>
                                        <p:tgtEl>
                                          <p:spTgt spid="50893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08935"/>
                                        </p:tgtEl>
                                        <p:attrNameLst>
                                          <p:attrName>style.visibility</p:attrName>
                                        </p:attrNameLst>
                                      </p:cBhvr>
                                      <p:to>
                                        <p:strVal val="visible"/>
                                      </p:to>
                                    </p:set>
                                    <p:animEffect transition="in" filter="blinds(horizontal)">
                                      <p:cBhvr>
                                        <p:cTn id="22" dur="500"/>
                                        <p:tgtEl>
                                          <p:spTgt spid="508935"/>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508936"/>
                                        </p:tgtEl>
                                        <p:attrNameLst>
                                          <p:attrName>style.visibility</p:attrName>
                                        </p:attrNameLst>
                                      </p:cBhvr>
                                      <p:to>
                                        <p:strVal val="visible"/>
                                      </p:to>
                                    </p:set>
                                    <p:animEffect transition="in" filter="diamond(in)">
                                      <p:cBhvr>
                                        <p:cTn id="27" dur="1000"/>
                                        <p:tgtEl>
                                          <p:spTgt spid="508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2" grpId="0" autoUpdateAnimBg="0"/>
      <p:bldP spid="508933" grpId="0" autoUpdateAnimBg="0"/>
      <p:bldP spid="508934" grpId="0" autoUpdateAnimBg="0"/>
      <p:bldP spid="508935"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p:txBody>
          <a:bodyPr/>
          <a:lstStyle/>
          <a:p>
            <a:r>
              <a:rPr lang="en-US" altLang="zh-CN" sz="3600"/>
              <a:t>10.2 </a:t>
            </a:r>
            <a:r>
              <a:rPr lang="zh-CN" altLang="en-US" sz="3600"/>
              <a:t>理想气体的压强与温度的微观解释</a:t>
            </a:r>
          </a:p>
        </p:txBody>
      </p:sp>
      <p:sp>
        <p:nvSpPr>
          <p:cNvPr id="6" name="灯片编号占位符 4"/>
          <p:cNvSpPr>
            <a:spLocks noGrp="1"/>
          </p:cNvSpPr>
          <p:nvPr>
            <p:ph type="sldNum" sz="quarter" idx="12"/>
          </p:nvPr>
        </p:nvSpPr>
        <p:spPr/>
        <p:txBody>
          <a:bodyPr/>
          <a:lstStyle/>
          <a:p>
            <a:fld id="{BD0628D4-A9D8-4121-82FF-57CCAAA3B2FB}" type="slidenum">
              <a:rPr lang="en-US" altLang="zh-CN"/>
              <a:pPr/>
              <a:t>45</a:t>
            </a:fld>
            <a:endParaRPr lang="en-US" altLang="zh-CN"/>
          </a:p>
        </p:txBody>
      </p:sp>
      <p:sp>
        <p:nvSpPr>
          <p:cNvPr id="520195" name="Rectangle 3"/>
          <p:cNvSpPr>
            <a:spLocks noChangeArrowheads="1"/>
          </p:cNvSpPr>
          <p:nvPr/>
        </p:nvSpPr>
        <p:spPr bwMode="auto">
          <a:xfrm>
            <a:off x="501650" y="1219200"/>
            <a:ext cx="3536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理想气体压强的微观机制</a:t>
            </a:r>
          </a:p>
        </p:txBody>
      </p:sp>
    </p:spTree>
    <p:controls>
      <mc:AlternateContent xmlns:mc="http://schemas.openxmlformats.org/markup-compatibility/2006">
        <mc:Choice xmlns:v="urn:schemas-microsoft-com:vml" Requires="v">
          <p:control r:id="rId1" imgW="5861795" imgH="4433263"/>
        </mc:Choice>
        <mc:Fallback>
          <p:control r:id="rId1" imgW="5861795" imgH="4433263">
            <p:pic>
              <p:nvPicPr>
                <p:cNvPr id="2" name="ShockwaveFlash1"/>
                <p:cNvPicPr preferRelativeResize="0">
                  <a:picLocks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1682750" y="1828800"/>
                  <a:ext cx="5861050" cy="4433888"/>
                </a:xfrm>
                <a:prstGeom prst="rect">
                  <a:avLst/>
                </a:prstGeom>
                <a:noFill/>
                <a:ln w="19050">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altLang="zh-CN" sz="3600"/>
              <a:t>10.2 </a:t>
            </a:r>
            <a:r>
              <a:rPr lang="zh-CN" altLang="en-US" sz="3600"/>
              <a:t>理想气体的压强与温度的微观解释</a:t>
            </a:r>
          </a:p>
        </p:txBody>
      </p:sp>
      <p:sp>
        <p:nvSpPr>
          <p:cNvPr id="10" name="灯片编号占位符 4"/>
          <p:cNvSpPr>
            <a:spLocks noGrp="1"/>
          </p:cNvSpPr>
          <p:nvPr>
            <p:ph type="sldNum" sz="quarter" idx="12"/>
          </p:nvPr>
        </p:nvSpPr>
        <p:spPr/>
        <p:txBody>
          <a:bodyPr/>
          <a:lstStyle/>
          <a:p>
            <a:fld id="{A04F0FE7-7A49-47A1-B169-4E6C7ACF24AE}" type="slidenum">
              <a:rPr lang="en-US" altLang="zh-CN"/>
              <a:pPr/>
              <a:t>46</a:t>
            </a:fld>
            <a:endParaRPr lang="en-US" altLang="zh-CN"/>
          </a:p>
        </p:txBody>
      </p:sp>
      <p:sp>
        <p:nvSpPr>
          <p:cNvPr id="517123" name="Rectangle 3"/>
          <p:cNvSpPr>
            <a:spLocks noChangeArrowheads="1"/>
          </p:cNvSpPr>
          <p:nvPr/>
        </p:nvSpPr>
        <p:spPr bwMode="auto">
          <a:xfrm>
            <a:off x="501650" y="1219200"/>
            <a:ext cx="3613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理想气体压强的统计意义 </a:t>
            </a:r>
          </a:p>
        </p:txBody>
      </p:sp>
      <p:sp>
        <p:nvSpPr>
          <p:cNvPr id="517124" name="Text Box 4"/>
          <p:cNvSpPr txBox="1">
            <a:spLocks noChangeArrowheads="1"/>
          </p:cNvSpPr>
          <p:nvPr/>
        </p:nvSpPr>
        <p:spPr bwMode="auto">
          <a:xfrm>
            <a:off x="533400" y="1981200"/>
            <a:ext cx="4648200" cy="1563688"/>
          </a:xfrm>
          <a:prstGeom prst="rect">
            <a:avLst/>
          </a:prstGeom>
          <a:noFill/>
          <a:ln w="12700" cap="sq" algn="ctr">
            <a:noFill/>
            <a:miter lim="800000"/>
            <a:headEnd/>
            <a:tailEnd/>
          </a:ln>
          <a:effectLst/>
        </p:spPr>
        <p:txBody>
          <a:bodyPr>
            <a:spAutoFit/>
          </a:bodyPr>
          <a:lstStyle/>
          <a:p>
            <a:pPr>
              <a:lnSpc>
                <a:spcPct val="115000"/>
              </a:lnSpc>
              <a:spcBef>
                <a:spcPct val="50000"/>
              </a:spcBef>
            </a:pPr>
            <a:r>
              <a:rPr kumimoji="1" lang="zh-CN" altLang="en-US" sz="2800">
                <a:solidFill>
                  <a:srgbClr val="0000CC"/>
                </a:solidFill>
              </a:rPr>
              <a:t>克劳修斯</a:t>
            </a:r>
            <a:r>
              <a:rPr kumimoji="1" lang="zh-CN" altLang="en-US" sz="2800"/>
              <a:t>指出：“气体对容器壁的压强是大量分子对容器壁碰撞的平均效果。”</a:t>
            </a:r>
          </a:p>
        </p:txBody>
      </p:sp>
      <p:pic>
        <p:nvPicPr>
          <p:cNvPr id="517125" name="Picture 5" descr="san"/>
          <p:cNvPicPr>
            <a:picLocks noChangeAspect="1" noChangeArrowheads="1"/>
          </p:cNvPicPr>
          <p:nvPr/>
        </p:nvPicPr>
        <p:blipFill>
          <a:blip r:embed="rId2"/>
          <a:srcRect r="36765"/>
          <a:stretch>
            <a:fillRect/>
          </a:stretch>
        </p:blipFill>
        <p:spPr bwMode="auto">
          <a:xfrm>
            <a:off x="5795963" y="2492375"/>
            <a:ext cx="2906712" cy="3311525"/>
          </a:xfrm>
          <a:prstGeom prst="rect">
            <a:avLst/>
          </a:prstGeom>
          <a:noFill/>
          <a:ln w="9525">
            <a:noFill/>
            <a:miter lim="800000"/>
            <a:headEnd/>
            <a:tailEnd/>
          </a:ln>
        </p:spPr>
      </p:pic>
      <p:sp>
        <p:nvSpPr>
          <p:cNvPr id="517126" name="Text Box 6"/>
          <p:cNvSpPr txBox="1">
            <a:spLocks noChangeArrowheads="1"/>
          </p:cNvSpPr>
          <p:nvPr/>
        </p:nvSpPr>
        <p:spPr bwMode="auto">
          <a:xfrm>
            <a:off x="611188" y="4495800"/>
            <a:ext cx="4679950" cy="1801813"/>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800" dirty="0"/>
              <a:t>设</a:t>
            </a:r>
            <a:r>
              <a:rPr kumimoji="1" lang="en-US" altLang="zh-CN" sz="2800" dirty="0"/>
              <a:t>: </a:t>
            </a:r>
            <a:r>
              <a:rPr kumimoji="1" lang="zh-CN" altLang="en-US" sz="2800" dirty="0"/>
              <a:t>体积：</a:t>
            </a:r>
            <a:r>
              <a:rPr kumimoji="1" lang="en-US" altLang="zh-CN" sz="2800" i="1" dirty="0"/>
              <a:t>V  </a:t>
            </a:r>
            <a:r>
              <a:rPr kumimoji="1" lang="en-US" altLang="zh-CN" sz="2800" dirty="0"/>
              <a:t>;    </a:t>
            </a:r>
            <a:r>
              <a:rPr kumimoji="1" lang="zh-CN" altLang="en-US" sz="2800" dirty="0"/>
              <a:t>分子数：</a:t>
            </a:r>
            <a:r>
              <a:rPr kumimoji="1" lang="en-US" altLang="zh-CN" sz="2800" i="1" dirty="0"/>
              <a:t>N </a:t>
            </a:r>
            <a:endParaRPr kumimoji="1" lang="en-US" altLang="zh-CN" sz="2800" dirty="0"/>
          </a:p>
          <a:p>
            <a:pPr>
              <a:spcBef>
                <a:spcPct val="50000"/>
              </a:spcBef>
            </a:pPr>
            <a:r>
              <a:rPr kumimoji="1" lang="en-US" altLang="zh-CN" sz="2800" dirty="0"/>
              <a:t>      </a:t>
            </a:r>
            <a:r>
              <a:rPr kumimoji="1" lang="zh-CN" altLang="en-US" sz="2800" dirty="0"/>
              <a:t>分子数密度：</a:t>
            </a:r>
            <a:r>
              <a:rPr kumimoji="1" lang="en-US" altLang="zh-CN" sz="2800" i="1" dirty="0"/>
              <a:t>n</a:t>
            </a:r>
          </a:p>
          <a:p>
            <a:pPr>
              <a:spcBef>
                <a:spcPct val="50000"/>
              </a:spcBef>
            </a:pPr>
            <a:r>
              <a:rPr kumimoji="1" lang="en-US" altLang="zh-CN" sz="2800" dirty="0"/>
              <a:t>      </a:t>
            </a:r>
            <a:r>
              <a:rPr kumimoji="1" lang="zh-CN" altLang="en-US" sz="2800" dirty="0"/>
              <a:t>分子质量：</a:t>
            </a:r>
            <a:r>
              <a:rPr kumimoji="1" lang="en-US" altLang="zh-CN" sz="2800" i="1" dirty="0">
                <a:sym typeface="Symbol" pitchFamily="18" charset="2"/>
              </a:rPr>
              <a:t>m</a:t>
            </a:r>
            <a:r>
              <a:rPr kumimoji="1" lang="en-US" altLang="zh-CN" sz="2800" baseline="-25000" dirty="0">
                <a:sym typeface="Symbol" pitchFamily="18" charset="2"/>
              </a:rPr>
              <a:t>0</a:t>
            </a:r>
          </a:p>
        </p:txBody>
      </p:sp>
      <p:sp>
        <p:nvSpPr>
          <p:cNvPr id="517127" name="Rectangle 7"/>
          <p:cNvSpPr>
            <a:spLocks noChangeArrowheads="1"/>
          </p:cNvSpPr>
          <p:nvPr/>
        </p:nvSpPr>
        <p:spPr bwMode="auto">
          <a:xfrm>
            <a:off x="609600" y="3886200"/>
            <a:ext cx="2808288" cy="519113"/>
          </a:xfrm>
          <a:prstGeom prst="rect">
            <a:avLst/>
          </a:prstGeom>
          <a:noFill/>
          <a:ln w="9525">
            <a:noFill/>
            <a:miter lim="800000"/>
            <a:headEnd/>
            <a:tailEnd/>
          </a:ln>
          <a:effectLst/>
        </p:spPr>
        <p:txBody>
          <a:bodyPr>
            <a:spAutoFit/>
          </a:bodyPr>
          <a:lstStyle/>
          <a:p>
            <a:r>
              <a:rPr kumimoji="1" lang="zh-CN" altLang="en-US" sz="2800"/>
              <a:t>立方体容器：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7124"/>
                                        </p:tgtEl>
                                        <p:attrNameLst>
                                          <p:attrName>style.visibility</p:attrName>
                                        </p:attrNameLst>
                                      </p:cBhvr>
                                      <p:to>
                                        <p:strVal val="visible"/>
                                      </p:to>
                                    </p:set>
                                    <p:animEffect transition="in" filter="blinds(horizontal)">
                                      <p:cBhvr>
                                        <p:cTn id="7" dur="500"/>
                                        <p:tgtEl>
                                          <p:spTgt spid="5171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7125"/>
                                        </p:tgtEl>
                                        <p:attrNameLst>
                                          <p:attrName>style.visibility</p:attrName>
                                        </p:attrNameLst>
                                      </p:cBhvr>
                                      <p:to>
                                        <p:strVal val="visible"/>
                                      </p:to>
                                    </p:set>
                                    <p:animEffect transition="in" filter="fade">
                                      <p:cBhvr>
                                        <p:cTn id="12" dur="1000"/>
                                        <p:tgtEl>
                                          <p:spTgt spid="5171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7127"/>
                                        </p:tgtEl>
                                        <p:attrNameLst>
                                          <p:attrName>style.visibility</p:attrName>
                                        </p:attrNameLst>
                                      </p:cBhvr>
                                      <p:to>
                                        <p:strVal val="visible"/>
                                      </p:to>
                                    </p:set>
                                    <p:animEffect transition="in" filter="wipe(left)">
                                      <p:cBhvr>
                                        <p:cTn id="17" dur="500"/>
                                        <p:tgtEl>
                                          <p:spTgt spid="51712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1" fill="hold" grpId="0" nodeType="clickEffect">
                                  <p:stCondLst>
                                    <p:cond delay="0"/>
                                  </p:stCondLst>
                                  <p:childTnLst>
                                    <p:set>
                                      <p:cBhvr>
                                        <p:cTn id="21" dur="1" fill="hold">
                                          <p:stCondLst>
                                            <p:cond delay="0"/>
                                          </p:stCondLst>
                                        </p:cTn>
                                        <p:tgtEl>
                                          <p:spTgt spid="517126"/>
                                        </p:tgtEl>
                                        <p:attrNameLst>
                                          <p:attrName>style.visibility</p:attrName>
                                        </p:attrNameLst>
                                      </p:cBhvr>
                                      <p:to>
                                        <p:strVal val="visible"/>
                                      </p:to>
                                    </p:set>
                                    <p:anim calcmode="lin" valueType="num">
                                      <p:cBhvr additive="base">
                                        <p:cTn id="22" dur="500" fill="hold"/>
                                        <p:tgtEl>
                                          <p:spTgt spid="517126"/>
                                        </p:tgtEl>
                                        <p:attrNameLst>
                                          <p:attrName>ppt_x</p:attrName>
                                        </p:attrNameLst>
                                      </p:cBhvr>
                                      <p:tavLst>
                                        <p:tav tm="0">
                                          <p:val>
                                            <p:strVal val="#ppt_x"/>
                                          </p:val>
                                        </p:tav>
                                        <p:tav tm="100000">
                                          <p:val>
                                            <p:strVal val="#ppt_x"/>
                                          </p:val>
                                        </p:tav>
                                      </p:tavLst>
                                    </p:anim>
                                    <p:anim calcmode="lin" valueType="num">
                                      <p:cBhvr additive="base">
                                        <p:cTn id="23" dur="500" fill="hold"/>
                                        <p:tgtEl>
                                          <p:spTgt spid="5171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p:bldP spid="517126" grpId="0" autoUpdateAnimBg="0"/>
      <p:bldP spid="51712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p:txBody>
          <a:bodyPr/>
          <a:lstStyle/>
          <a:p>
            <a:r>
              <a:rPr lang="en-US" altLang="zh-CN" sz="3600"/>
              <a:t>10.2 </a:t>
            </a:r>
            <a:r>
              <a:rPr lang="zh-CN" altLang="en-US" sz="3600"/>
              <a:t>理想气体的压强与温度的微观解释</a:t>
            </a:r>
          </a:p>
        </p:txBody>
      </p:sp>
      <p:sp>
        <p:nvSpPr>
          <p:cNvPr id="38" name="灯片编号占位符 4"/>
          <p:cNvSpPr>
            <a:spLocks noGrp="1"/>
          </p:cNvSpPr>
          <p:nvPr>
            <p:ph type="sldNum" sz="quarter" idx="12"/>
          </p:nvPr>
        </p:nvSpPr>
        <p:spPr/>
        <p:txBody>
          <a:bodyPr/>
          <a:lstStyle/>
          <a:p>
            <a:fld id="{D77AA011-1869-48B6-84E9-6226D466D4E1}" type="slidenum">
              <a:rPr lang="en-US" altLang="zh-CN"/>
              <a:pPr/>
              <a:t>47</a:t>
            </a:fld>
            <a:endParaRPr lang="en-US" altLang="zh-CN"/>
          </a:p>
        </p:txBody>
      </p:sp>
      <p:grpSp>
        <p:nvGrpSpPr>
          <p:cNvPr id="518173" name="Group 29"/>
          <p:cNvGrpSpPr>
            <a:grpSpLocks/>
          </p:cNvGrpSpPr>
          <p:nvPr/>
        </p:nvGrpSpPr>
        <p:grpSpPr bwMode="auto">
          <a:xfrm>
            <a:off x="4419600" y="1222375"/>
            <a:ext cx="4537075" cy="3959225"/>
            <a:chOff x="2744" y="210"/>
            <a:chExt cx="2858" cy="2494"/>
          </a:xfrm>
        </p:grpSpPr>
        <p:sp>
          <p:nvSpPr>
            <p:cNvPr id="518174" name="Rectangle 30"/>
            <p:cNvSpPr>
              <a:spLocks noChangeArrowheads="1"/>
            </p:cNvSpPr>
            <p:nvPr/>
          </p:nvSpPr>
          <p:spPr bwMode="auto">
            <a:xfrm>
              <a:off x="2744" y="210"/>
              <a:ext cx="2858" cy="2494"/>
            </a:xfrm>
            <a:prstGeom prst="rect">
              <a:avLst/>
            </a:prstGeom>
            <a:solidFill>
              <a:srgbClr val="006600"/>
            </a:solidFill>
            <a:ln w="9525">
              <a:solidFill>
                <a:srgbClr val="FFFFFF"/>
              </a:solidFill>
              <a:miter lim="800000"/>
              <a:headEnd/>
              <a:tailEnd/>
            </a:ln>
            <a:effectLst/>
          </p:spPr>
          <p:txBody>
            <a:bodyPr wrap="none" anchor="ctr"/>
            <a:lstStyle/>
            <a:p>
              <a:endParaRPr lang="zh-CN" altLang="en-US"/>
            </a:p>
          </p:txBody>
        </p:sp>
        <p:sp>
          <p:nvSpPr>
            <p:cNvPr id="518175" name="Text Box 31"/>
            <p:cNvSpPr txBox="1">
              <a:spLocks noChangeArrowheads="1"/>
            </p:cNvSpPr>
            <p:nvPr/>
          </p:nvSpPr>
          <p:spPr bwMode="auto">
            <a:xfrm>
              <a:off x="3606" y="1615"/>
              <a:ext cx="363" cy="318"/>
            </a:xfrm>
            <a:prstGeom prst="rect">
              <a:avLst/>
            </a:prstGeom>
            <a:noFill/>
            <a:ln w="9525">
              <a:noFill/>
              <a:miter lim="800000"/>
              <a:headEnd/>
              <a:tailEnd/>
            </a:ln>
          </p:spPr>
          <p:txBody>
            <a:bodyPr/>
            <a:lstStyle/>
            <a:p>
              <a:pPr algn="just"/>
              <a:r>
                <a:rPr kumimoji="1" lang="en-US" altLang="zh-CN" sz="2400" i="1">
                  <a:solidFill>
                    <a:srgbClr val="FFFFFF"/>
                  </a:solidFill>
                </a:rPr>
                <a:t>O</a:t>
              </a:r>
              <a:endParaRPr kumimoji="1" lang="en-US" altLang="zh-CN" sz="5400">
                <a:solidFill>
                  <a:srgbClr val="FFFFFF"/>
                </a:solidFill>
              </a:endParaRPr>
            </a:p>
          </p:txBody>
        </p:sp>
        <p:sp>
          <p:nvSpPr>
            <p:cNvPr id="518176" name="Line 32"/>
            <p:cNvSpPr>
              <a:spLocks noChangeShapeType="1"/>
            </p:cNvSpPr>
            <p:nvPr/>
          </p:nvSpPr>
          <p:spPr bwMode="auto">
            <a:xfrm>
              <a:off x="3833" y="1786"/>
              <a:ext cx="1634" cy="0"/>
            </a:xfrm>
            <a:prstGeom prst="line">
              <a:avLst/>
            </a:prstGeom>
            <a:noFill/>
            <a:ln w="19050">
              <a:solidFill>
                <a:srgbClr val="FFFFFF"/>
              </a:solidFill>
              <a:round/>
              <a:headEnd/>
              <a:tailEnd type="triangle" w="med" len="lg"/>
            </a:ln>
            <a:effectLst/>
          </p:spPr>
          <p:txBody>
            <a:bodyPr/>
            <a:lstStyle/>
            <a:p>
              <a:endParaRPr lang="zh-CN" altLang="en-US"/>
            </a:p>
          </p:txBody>
        </p:sp>
        <p:sp>
          <p:nvSpPr>
            <p:cNvPr id="518177" name="Line 33"/>
            <p:cNvSpPr>
              <a:spLocks noChangeShapeType="1"/>
            </p:cNvSpPr>
            <p:nvPr/>
          </p:nvSpPr>
          <p:spPr bwMode="auto">
            <a:xfrm flipV="1">
              <a:off x="3833" y="436"/>
              <a:ext cx="0" cy="1350"/>
            </a:xfrm>
            <a:prstGeom prst="line">
              <a:avLst/>
            </a:prstGeom>
            <a:noFill/>
            <a:ln w="19050">
              <a:solidFill>
                <a:srgbClr val="FFFFFF"/>
              </a:solidFill>
              <a:round/>
              <a:headEnd/>
              <a:tailEnd type="triangle" w="med" len="lg"/>
            </a:ln>
            <a:effectLst/>
          </p:spPr>
          <p:txBody>
            <a:bodyPr/>
            <a:lstStyle/>
            <a:p>
              <a:endParaRPr lang="zh-CN" altLang="en-US"/>
            </a:p>
          </p:txBody>
        </p:sp>
        <p:sp>
          <p:nvSpPr>
            <p:cNvPr id="518178" name="Line 34"/>
            <p:cNvSpPr>
              <a:spLocks noChangeShapeType="1"/>
            </p:cNvSpPr>
            <p:nvPr/>
          </p:nvSpPr>
          <p:spPr bwMode="auto">
            <a:xfrm flipH="1">
              <a:off x="3016" y="1786"/>
              <a:ext cx="817" cy="675"/>
            </a:xfrm>
            <a:prstGeom prst="line">
              <a:avLst/>
            </a:prstGeom>
            <a:noFill/>
            <a:ln w="19050">
              <a:solidFill>
                <a:srgbClr val="FFFFFF"/>
              </a:solidFill>
              <a:round/>
              <a:headEnd/>
              <a:tailEnd type="triangle" w="med" len="lg"/>
            </a:ln>
            <a:effectLst/>
          </p:spPr>
          <p:txBody>
            <a:bodyPr/>
            <a:lstStyle/>
            <a:p>
              <a:endParaRPr lang="zh-CN" altLang="en-US"/>
            </a:p>
          </p:txBody>
        </p:sp>
        <p:sp>
          <p:nvSpPr>
            <p:cNvPr id="518179" name="AutoShape 35"/>
            <p:cNvSpPr>
              <a:spLocks noChangeAspect="1" noChangeArrowheads="1"/>
            </p:cNvSpPr>
            <p:nvPr/>
          </p:nvSpPr>
          <p:spPr bwMode="auto">
            <a:xfrm>
              <a:off x="3016" y="436"/>
              <a:ext cx="2451" cy="2160"/>
            </a:xfrm>
            <a:prstGeom prst="rect">
              <a:avLst/>
            </a:prstGeom>
            <a:noFill/>
            <a:ln w="9525">
              <a:noFill/>
              <a:miter lim="800000"/>
              <a:headEnd/>
              <a:tailEnd/>
            </a:ln>
          </p:spPr>
          <p:txBody>
            <a:bodyPr/>
            <a:lstStyle/>
            <a:p>
              <a:endParaRPr lang="zh-CN" altLang="en-US"/>
            </a:p>
          </p:txBody>
        </p:sp>
        <p:sp>
          <p:nvSpPr>
            <p:cNvPr id="518180" name="Freeform 36"/>
            <p:cNvSpPr>
              <a:spLocks/>
            </p:cNvSpPr>
            <p:nvPr/>
          </p:nvSpPr>
          <p:spPr bwMode="auto">
            <a:xfrm>
              <a:off x="4559" y="706"/>
              <a:ext cx="545" cy="1620"/>
            </a:xfrm>
            <a:custGeom>
              <a:avLst/>
              <a:gdLst/>
              <a:ahLst/>
              <a:cxnLst>
                <a:cxn ang="0">
                  <a:pos x="630" y="1248"/>
                </a:cxn>
                <a:cxn ang="0">
                  <a:pos x="0" y="1872"/>
                </a:cxn>
                <a:cxn ang="0">
                  <a:pos x="0" y="624"/>
                </a:cxn>
                <a:cxn ang="0">
                  <a:pos x="630" y="0"/>
                </a:cxn>
                <a:cxn ang="0">
                  <a:pos x="630" y="1248"/>
                </a:cxn>
              </a:cxnLst>
              <a:rect l="0" t="0" r="r" b="b"/>
              <a:pathLst>
                <a:path w="630" h="1872">
                  <a:moveTo>
                    <a:pt x="630" y="1248"/>
                  </a:moveTo>
                  <a:lnTo>
                    <a:pt x="0" y="1872"/>
                  </a:lnTo>
                  <a:lnTo>
                    <a:pt x="0" y="624"/>
                  </a:lnTo>
                  <a:lnTo>
                    <a:pt x="630" y="0"/>
                  </a:lnTo>
                  <a:lnTo>
                    <a:pt x="630" y="1248"/>
                  </a:lnTo>
                  <a:close/>
                </a:path>
              </a:pathLst>
            </a:custGeom>
            <a:solidFill>
              <a:srgbClr val="3366FF"/>
            </a:solidFill>
            <a:ln w="28575" cmpd="sng">
              <a:solidFill>
                <a:srgbClr val="FFFF00"/>
              </a:solidFill>
              <a:round/>
              <a:headEnd/>
              <a:tailEnd/>
            </a:ln>
          </p:spPr>
          <p:txBody>
            <a:bodyPr/>
            <a:lstStyle/>
            <a:p>
              <a:endParaRPr lang="zh-CN" altLang="en-US"/>
            </a:p>
          </p:txBody>
        </p:sp>
        <p:sp>
          <p:nvSpPr>
            <p:cNvPr id="518181" name="Freeform 37"/>
            <p:cNvSpPr>
              <a:spLocks/>
            </p:cNvSpPr>
            <p:nvPr/>
          </p:nvSpPr>
          <p:spPr bwMode="auto">
            <a:xfrm>
              <a:off x="3198" y="1246"/>
              <a:ext cx="1361" cy="1080"/>
            </a:xfrm>
            <a:custGeom>
              <a:avLst/>
              <a:gdLst/>
              <a:ahLst/>
              <a:cxnLst>
                <a:cxn ang="0">
                  <a:pos x="1575" y="1248"/>
                </a:cxn>
                <a:cxn ang="0">
                  <a:pos x="0" y="1248"/>
                </a:cxn>
                <a:cxn ang="0">
                  <a:pos x="0" y="0"/>
                </a:cxn>
                <a:cxn ang="0">
                  <a:pos x="1575" y="0"/>
                </a:cxn>
              </a:cxnLst>
              <a:rect l="0" t="0" r="r" b="b"/>
              <a:pathLst>
                <a:path w="1575" h="1248">
                  <a:moveTo>
                    <a:pt x="1575" y="1248"/>
                  </a:moveTo>
                  <a:lnTo>
                    <a:pt x="0" y="1248"/>
                  </a:lnTo>
                  <a:lnTo>
                    <a:pt x="0" y="0"/>
                  </a:lnTo>
                  <a:lnTo>
                    <a:pt x="1575" y="0"/>
                  </a:lnTo>
                </a:path>
              </a:pathLst>
            </a:custGeom>
            <a:noFill/>
            <a:ln w="28575" cmpd="sng">
              <a:solidFill>
                <a:srgbClr val="FFFF00"/>
              </a:solidFill>
              <a:round/>
              <a:headEnd/>
              <a:tailEnd/>
            </a:ln>
          </p:spPr>
          <p:txBody>
            <a:bodyPr/>
            <a:lstStyle/>
            <a:p>
              <a:endParaRPr lang="zh-CN" altLang="en-US"/>
            </a:p>
          </p:txBody>
        </p:sp>
        <p:sp>
          <p:nvSpPr>
            <p:cNvPr id="518182" name="Freeform 38"/>
            <p:cNvSpPr>
              <a:spLocks/>
            </p:cNvSpPr>
            <p:nvPr/>
          </p:nvSpPr>
          <p:spPr bwMode="auto">
            <a:xfrm>
              <a:off x="3198" y="706"/>
              <a:ext cx="1906" cy="540"/>
            </a:xfrm>
            <a:custGeom>
              <a:avLst/>
              <a:gdLst/>
              <a:ahLst/>
              <a:cxnLst>
                <a:cxn ang="0">
                  <a:pos x="2205" y="0"/>
                </a:cxn>
                <a:cxn ang="0">
                  <a:pos x="735" y="0"/>
                </a:cxn>
                <a:cxn ang="0">
                  <a:pos x="0" y="624"/>
                </a:cxn>
              </a:cxnLst>
              <a:rect l="0" t="0" r="r" b="b"/>
              <a:pathLst>
                <a:path w="2205" h="624">
                  <a:moveTo>
                    <a:pt x="2205" y="0"/>
                  </a:moveTo>
                  <a:lnTo>
                    <a:pt x="735" y="0"/>
                  </a:lnTo>
                  <a:lnTo>
                    <a:pt x="0" y="624"/>
                  </a:lnTo>
                </a:path>
              </a:pathLst>
            </a:custGeom>
            <a:noFill/>
            <a:ln w="28575" cmpd="sng">
              <a:solidFill>
                <a:srgbClr val="FFFF00"/>
              </a:solidFill>
              <a:round/>
              <a:headEnd/>
              <a:tailEnd/>
            </a:ln>
          </p:spPr>
          <p:txBody>
            <a:bodyPr/>
            <a:lstStyle/>
            <a:p>
              <a:endParaRPr lang="zh-CN" altLang="en-US"/>
            </a:p>
          </p:txBody>
        </p:sp>
        <p:graphicFrame>
          <p:nvGraphicFramePr>
            <p:cNvPr id="518183" name="Object 39"/>
            <p:cNvGraphicFramePr>
              <a:graphicFrameLocks noChangeAspect="1"/>
            </p:cNvGraphicFramePr>
            <p:nvPr/>
          </p:nvGraphicFramePr>
          <p:xfrm>
            <a:off x="5298" y="1835"/>
            <a:ext cx="184" cy="212"/>
          </p:xfrm>
          <a:graphic>
            <a:graphicData uri="http://schemas.openxmlformats.org/presentationml/2006/ole">
              <mc:AlternateContent xmlns:mc="http://schemas.openxmlformats.org/markup-compatibility/2006">
                <mc:Choice xmlns:v="urn:schemas-microsoft-com:vml" Requires="v">
                  <p:oleObj name="公式" r:id="rId2" imgW="126720" imgH="139680" progId="Equation.3">
                    <p:embed/>
                  </p:oleObj>
                </mc:Choice>
                <mc:Fallback>
                  <p:oleObj name="公式" r:id="rId2" imgW="126720" imgH="139680" progId="Equation.3">
                    <p:embed/>
                    <p:pic>
                      <p:nvPicPr>
                        <p:cNvPr id="518183" name="Object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8" y="1835"/>
                          <a:ext cx="184"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8184" name="Object 40"/>
            <p:cNvGraphicFramePr>
              <a:graphicFrameLocks noChangeAspect="1"/>
            </p:cNvGraphicFramePr>
            <p:nvPr/>
          </p:nvGraphicFramePr>
          <p:xfrm>
            <a:off x="3846" y="346"/>
            <a:ext cx="199" cy="226"/>
          </p:xfrm>
          <a:graphic>
            <a:graphicData uri="http://schemas.openxmlformats.org/presentationml/2006/ole">
              <mc:AlternateContent xmlns:mc="http://schemas.openxmlformats.org/markup-compatibility/2006">
                <mc:Choice xmlns:v="urn:schemas-microsoft-com:vml" Requires="v">
                  <p:oleObj name="公式" r:id="rId4" imgW="139680" imgH="164880" progId="Equation.3">
                    <p:embed/>
                  </p:oleObj>
                </mc:Choice>
                <mc:Fallback>
                  <p:oleObj name="公式" r:id="rId4" imgW="139680" imgH="164880" progId="Equation.3">
                    <p:embed/>
                    <p:pic>
                      <p:nvPicPr>
                        <p:cNvPr id="518184"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6" y="346"/>
                          <a:ext cx="199"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8185" name="Object 41"/>
            <p:cNvGraphicFramePr>
              <a:graphicFrameLocks noChangeAspect="1"/>
            </p:cNvGraphicFramePr>
            <p:nvPr/>
          </p:nvGraphicFramePr>
          <p:xfrm>
            <a:off x="3016" y="2387"/>
            <a:ext cx="227" cy="227"/>
          </p:xfrm>
          <a:graphic>
            <a:graphicData uri="http://schemas.openxmlformats.org/presentationml/2006/ole">
              <mc:AlternateContent xmlns:mc="http://schemas.openxmlformats.org/markup-compatibility/2006">
                <mc:Choice xmlns:v="urn:schemas-microsoft-com:vml" Requires="v">
                  <p:oleObj name="公式" r:id="rId6" imgW="126720" imgH="126720" progId="Equation.3">
                    <p:embed/>
                  </p:oleObj>
                </mc:Choice>
                <mc:Fallback>
                  <p:oleObj name="公式" r:id="rId6" imgW="126720" imgH="126720" progId="Equation.3">
                    <p:embed/>
                    <p:pic>
                      <p:nvPicPr>
                        <p:cNvPr id="518185" name="Object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6" y="2387"/>
                          <a:ext cx="227"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18186" name="Group 42"/>
            <p:cNvGrpSpPr>
              <a:grpSpLocks/>
            </p:cNvGrpSpPr>
            <p:nvPr/>
          </p:nvGrpSpPr>
          <p:grpSpPr bwMode="auto">
            <a:xfrm>
              <a:off x="3833" y="1434"/>
              <a:ext cx="922" cy="948"/>
              <a:chOff x="3833" y="1402"/>
              <a:chExt cx="922" cy="948"/>
            </a:xfrm>
          </p:grpSpPr>
          <p:graphicFrame>
            <p:nvGraphicFramePr>
              <p:cNvPr id="518187" name="Object 43"/>
              <p:cNvGraphicFramePr>
                <a:graphicFrameLocks noChangeAspect="1"/>
              </p:cNvGraphicFramePr>
              <p:nvPr/>
            </p:nvGraphicFramePr>
            <p:xfrm>
              <a:off x="4014" y="2011"/>
              <a:ext cx="530" cy="339"/>
            </p:xfrm>
            <a:graphic>
              <a:graphicData uri="http://schemas.openxmlformats.org/presentationml/2006/ole">
                <mc:AlternateContent xmlns:mc="http://schemas.openxmlformats.org/markup-compatibility/2006">
                  <mc:Choice xmlns:v="urn:schemas-microsoft-com:vml" Requires="v">
                    <p:oleObj name="公式" r:id="rId8" imgW="330120" imgH="228600" progId="Equation.3">
                      <p:embed/>
                    </p:oleObj>
                  </mc:Choice>
                  <mc:Fallback>
                    <p:oleObj name="公式" r:id="rId8" imgW="330120" imgH="228600" progId="Equation.3">
                      <p:embed/>
                      <p:pic>
                        <p:nvPicPr>
                          <p:cNvPr id="518187" name="Object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14" y="2011"/>
                            <a:ext cx="530" cy="3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8188" name="Oval 44"/>
              <p:cNvSpPr>
                <a:spLocks noChangeAspect="1" noChangeArrowheads="1"/>
              </p:cNvSpPr>
              <p:nvPr/>
            </p:nvSpPr>
            <p:spPr bwMode="auto">
              <a:xfrm>
                <a:off x="3833" y="1921"/>
                <a:ext cx="88" cy="88"/>
              </a:xfrm>
              <a:prstGeom prst="ellipse">
                <a:avLst/>
              </a:prstGeom>
              <a:gradFill rotWithShape="1">
                <a:gsLst>
                  <a:gs pos="0">
                    <a:srgbClr val="FFFFFF"/>
                  </a:gs>
                  <a:gs pos="100000">
                    <a:srgbClr val="993366"/>
                  </a:gs>
                </a:gsLst>
                <a:path path="shape">
                  <a:fillToRect l="50000" t="50000" r="50000" b="50000"/>
                </a:path>
              </a:gradFill>
              <a:ln w="9525">
                <a:solidFill>
                  <a:srgbClr val="FFFFFF"/>
                </a:solidFill>
                <a:round/>
                <a:headEnd/>
                <a:tailEnd/>
              </a:ln>
            </p:spPr>
            <p:txBody>
              <a:bodyPr/>
              <a:lstStyle/>
              <a:p>
                <a:endParaRPr lang="zh-CN" altLang="en-US"/>
              </a:p>
            </p:txBody>
          </p:sp>
          <p:sp>
            <p:nvSpPr>
              <p:cNvPr id="518189" name="Line 45"/>
              <p:cNvSpPr>
                <a:spLocks noChangeShapeType="1"/>
              </p:cNvSpPr>
              <p:nvPr/>
            </p:nvSpPr>
            <p:spPr bwMode="auto">
              <a:xfrm flipV="1">
                <a:off x="3924" y="1677"/>
                <a:ext cx="817" cy="270"/>
              </a:xfrm>
              <a:prstGeom prst="line">
                <a:avLst/>
              </a:prstGeom>
              <a:noFill/>
              <a:ln w="28575">
                <a:solidFill>
                  <a:srgbClr val="FFFFFF"/>
                </a:solidFill>
                <a:prstDash val="dash"/>
                <a:round/>
                <a:headEnd/>
                <a:tailEnd type="stealth" w="med" len="lg"/>
              </a:ln>
              <a:effectLst/>
            </p:spPr>
            <p:txBody>
              <a:bodyPr/>
              <a:lstStyle/>
              <a:p>
                <a:endParaRPr lang="zh-CN" altLang="en-US"/>
              </a:p>
            </p:txBody>
          </p:sp>
          <p:sp>
            <p:nvSpPr>
              <p:cNvPr id="518190" name="Line 46"/>
              <p:cNvSpPr>
                <a:spLocks noChangeShapeType="1"/>
              </p:cNvSpPr>
              <p:nvPr/>
            </p:nvSpPr>
            <p:spPr bwMode="auto">
              <a:xfrm flipH="1" flipV="1">
                <a:off x="4105" y="1402"/>
                <a:ext cx="636" cy="270"/>
              </a:xfrm>
              <a:prstGeom prst="line">
                <a:avLst/>
              </a:prstGeom>
              <a:noFill/>
              <a:ln w="28575">
                <a:solidFill>
                  <a:srgbClr val="FFFFFF"/>
                </a:solidFill>
                <a:prstDash val="dash"/>
                <a:round/>
                <a:headEnd/>
                <a:tailEnd type="stealth" w="med" len="lg"/>
              </a:ln>
              <a:effectLst/>
            </p:spPr>
            <p:txBody>
              <a:bodyPr/>
              <a:lstStyle/>
              <a:p>
                <a:endParaRPr lang="zh-CN" altLang="en-US"/>
              </a:p>
            </p:txBody>
          </p:sp>
          <p:sp>
            <p:nvSpPr>
              <p:cNvPr id="518191" name="Line 47"/>
              <p:cNvSpPr>
                <a:spLocks noChangeShapeType="1"/>
              </p:cNvSpPr>
              <p:nvPr/>
            </p:nvSpPr>
            <p:spPr bwMode="auto">
              <a:xfrm>
                <a:off x="3882" y="2021"/>
                <a:ext cx="1" cy="89"/>
              </a:xfrm>
              <a:prstGeom prst="line">
                <a:avLst/>
              </a:prstGeom>
              <a:noFill/>
              <a:ln w="9525">
                <a:solidFill>
                  <a:srgbClr val="FFFFFF"/>
                </a:solidFill>
                <a:round/>
                <a:headEnd/>
                <a:tailEnd/>
              </a:ln>
            </p:spPr>
            <p:txBody>
              <a:bodyPr/>
              <a:lstStyle/>
              <a:p>
                <a:endParaRPr lang="zh-CN" altLang="en-US"/>
              </a:p>
            </p:txBody>
          </p:sp>
          <p:sp>
            <p:nvSpPr>
              <p:cNvPr id="518192" name="Line 48"/>
              <p:cNvSpPr>
                <a:spLocks noChangeShapeType="1"/>
              </p:cNvSpPr>
              <p:nvPr/>
            </p:nvSpPr>
            <p:spPr bwMode="auto">
              <a:xfrm flipH="1">
                <a:off x="3874" y="2056"/>
                <a:ext cx="308" cy="1"/>
              </a:xfrm>
              <a:prstGeom prst="line">
                <a:avLst/>
              </a:prstGeom>
              <a:noFill/>
              <a:ln w="9525">
                <a:solidFill>
                  <a:srgbClr val="FFFFFF"/>
                </a:solidFill>
                <a:round/>
                <a:headEnd/>
                <a:tailEnd type="arrow" w="med" len="lg"/>
              </a:ln>
            </p:spPr>
            <p:txBody>
              <a:bodyPr/>
              <a:lstStyle/>
              <a:p>
                <a:endParaRPr lang="zh-CN" altLang="en-US"/>
              </a:p>
            </p:txBody>
          </p:sp>
          <p:sp>
            <p:nvSpPr>
              <p:cNvPr id="518193" name="Line 49"/>
              <p:cNvSpPr>
                <a:spLocks noChangeShapeType="1"/>
              </p:cNvSpPr>
              <p:nvPr/>
            </p:nvSpPr>
            <p:spPr bwMode="auto">
              <a:xfrm>
                <a:off x="4741" y="1772"/>
                <a:ext cx="4" cy="358"/>
              </a:xfrm>
              <a:prstGeom prst="line">
                <a:avLst/>
              </a:prstGeom>
              <a:noFill/>
              <a:ln w="9525">
                <a:solidFill>
                  <a:srgbClr val="FFFFFF"/>
                </a:solidFill>
                <a:round/>
                <a:headEnd/>
                <a:tailEnd/>
              </a:ln>
            </p:spPr>
            <p:txBody>
              <a:bodyPr/>
              <a:lstStyle/>
              <a:p>
                <a:endParaRPr lang="zh-CN" altLang="en-US"/>
              </a:p>
            </p:txBody>
          </p:sp>
          <p:sp>
            <p:nvSpPr>
              <p:cNvPr id="518194" name="Line 50"/>
              <p:cNvSpPr>
                <a:spLocks noChangeShapeType="1"/>
              </p:cNvSpPr>
              <p:nvPr/>
            </p:nvSpPr>
            <p:spPr bwMode="auto">
              <a:xfrm>
                <a:off x="4448" y="2056"/>
                <a:ext cx="307" cy="1"/>
              </a:xfrm>
              <a:prstGeom prst="line">
                <a:avLst/>
              </a:prstGeom>
              <a:noFill/>
              <a:ln w="9525">
                <a:solidFill>
                  <a:srgbClr val="FFFFFF"/>
                </a:solidFill>
                <a:round/>
                <a:headEnd/>
                <a:tailEnd type="arrow" w="med" len="lg"/>
              </a:ln>
            </p:spPr>
            <p:txBody>
              <a:bodyPr/>
              <a:lstStyle/>
              <a:p>
                <a:endParaRPr lang="zh-CN" altLang="en-US"/>
              </a:p>
            </p:txBody>
          </p:sp>
          <p:graphicFrame>
            <p:nvGraphicFramePr>
              <p:cNvPr id="518195" name="Object 51"/>
              <p:cNvGraphicFramePr>
                <a:graphicFrameLocks noChangeAspect="1"/>
              </p:cNvGraphicFramePr>
              <p:nvPr/>
            </p:nvGraphicFramePr>
            <p:xfrm>
              <a:off x="4160" y="1453"/>
              <a:ext cx="295" cy="374"/>
            </p:xfrm>
            <a:graphic>
              <a:graphicData uri="http://schemas.openxmlformats.org/presentationml/2006/ole">
                <mc:AlternateContent xmlns:mc="http://schemas.openxmlformats.org/markup-compatibility/2006">
                  <mc:Choice xmlns:v="urn:schemas-microsoft-com:vml" Requires="v">
                    <p:oleObj name="公式" r:id="rId10" imgW="164880" imgH="228600" progId="Equation.3">
                      <p:embed/>
                    </p:oleObj>
                  </mc:Choice>
                  <mc:Fallback>
                    <p:oleObj name="公式" r:id="rId10" imgW="164880" imgH="228600" progId="Equation.3">
                      <p:embed/>
                      <p:pic>
                        <p:nvPicPr>
                          <p:cNvPr id="518195" name="Object 5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60" y="1453"/>
                            <a:ext cx="295" cy="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18196" name="Group 52"/>
            <p:cNvGrpSpPr>
              <a:grpSpLocks/>
            </p:cNvGrpSpPr>
            <p:nvPr/>
          </p:nvGrpSpPr>
          <p:grpSpPr bwMode="auto">
            <a:xfrm>
              <a:off x="4694" y="1434"/>
              <a:ext cx="311" cy="366"/>
              <a:chOff x="4692" y="1377"/>
              <a:chExt cx="311" cy="366"/>
            </a:xfrm>
          </p:grpSpPr>
          <p:sp>
            <p:nvSpPr>
              <p:cNvPr id="518197" name="Oval 53"/>
              <p:cNvSpPr>
                <a:spLocks noChangeArrowheads="1"/>
              </p:cNvSpPr>
              <p:nvPr/>
            </p:nvSpPr>
            <p:spPr bwMode="auto">
              <a:xfrm>
                <a:off x="4692" y="1571"/>
                <a:ext cx="91" cy="172"/>
              </a:xfrm>
              <a:prstGeom prst="ellipse">
                <a:avLst/>
              </a:prstGeom>
              <a:solidFill>
                <a:srgbClr val="FFFFFF"/>
              </a:solidFill>
              <a:ln w="9525">
                <a:solidFill>
                  <a:srgbClr val="FFFF00"/>
                </a:solidFill>
                <a:round/>
                <a:headEnd/>
                <a:tailEnd/>
              </a:ln>
            </p:spPr>
            <p:txBody>
              <a:bodyPr/>
              <a:lstStyle/>
              <a:p>
                <a:endParaRPr lang="zh-CN" altLang="en-US"/>
              </a:p>
            </p:txBody>
          </p:sp>
          <p:graphicFrame>
            <p:nvGraphicFramePr>
              <p:cNvPr id="518198" name="Object 54"/>
              <p:cNvGraphicFramePr>
                <a:graphicFrameLocks noChangeAspect="1"/>
              </p:cNvGraphicFramePr>
              <p:nvPr/>
            </p:nvGraphicFramePr>
            <p:xfrm>
              <a:off x="4740" y="1377"/>
              <a:ext cx="263" cy="218"/>
            </p:xfrm>
            <a:graphic>
              <a:graphicData uri="http://schemas.openxmlformats.org/presentationml/2006/ole">
                <mc:AlternateContent xmlns:mc="http://schemas.openxmlformats.org/markup-compatibility/2006">
                  <mc:Choice xmlns:v="urn:schemas-microsoft-com:vml" Requires="v">
                    <p:oleObj name="公式" r:id="rId12" imgW="215640" imgH="177480" progId="Equation.3">
                      <p:embed/>
                    </p:oleObj>
                  </mc:Choice>
                  <mc:Fallback>
                    <p:oleObj name="公式" r:id="rId12" imgW="215640" imgH="177480" progId="Equation.3">
                      <p:embed/>
                      <p:pic>
                        <p:nvPicPr>
                          <p:cNvPr id="518198" name="Object 5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40" y="1377"/>
                            <a:ext cx="263"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518199" name="Text Box 55"/>
          <p:cNvSpPr txBox="1">
            <a:spLocks noChangeArrowheads="1"/>
          </p:cNvSpPr>
          <p:nvPr/>
        </p:nvSpPr>
        <p:spPr bwMode="auto">
          <a:xfrm>
            <a:off x="179388" y="1146175"/>
            <a:ext cx="4176712" cy="2054225"/>
          </a:xfrm>
          <a:prstGeom prst="rect">
            <a:avLst/>
          </a:prstGeom>
          <a:noFill/>
          <a:ln w="12700" cap="sq">
            <a:noFill/>
            <a:miter lim="800000"/>
            <a:headEnd type="none" w="sm" len="sm"/>
            <a:tailEnd type="none" w="sm" len="sm"/>
          </a:ln>
          <a:effectLst/>
        </p:spPr>
        <p:txBody>
          <a:bodyPr>
            <a:spAutoFit/>
          </a:bodyPr>
          <a:lstStyle/>
          <a:p>
            <a:pPr>
              <a:lnSpc>
                <a:spcPct val="115000"/>
              </a:lnSpc>
              <a:spcBef>
                <a:spcPct val="50000"/>
              </a:spcBef>
            </a:pPr>
            <a:r>
              <a:rPr kumimoji="1" lang="zh-CN" altLang="en-US" sz="2800"/>
              <a:t>将分子</a:t>
            </a:r>
            <a:r>
              <a:rPr kumimoji="1" lang="zh-CN" altLang="en-US" sz="2800">
                <a:solidFill>
                  <a:srgbClr val="0000CC"/>
                </a:solidFill>
              </a:rPr>
              <a:t>按速度分组</a:t>
            </a:r>
            <a:r>
              <a:rPr kumimoji="1" lang="zh-CN" altLang="en-US" sz="2800"/>
              <a:t>，每一组的分子具有相同的速度。假设每组的分子数密度为 </a:t>
            </a:r>
            <a:r>
              <a:rPr kumimoji="1" lang="en-US" altLang="zh-CN" sz="2800" i="1"/>
              <a:t>n</a:t>
            </a:r>
            <a:r>
              <a:rPr kumimoji="1" lang="en-US" altLang="zh-CN" sz="2800" i="1" baseline="-25000"/>
              <a:t>i</a:t>
            </a:r>
            <a:r>
              <a:rPr kumimoji="1" lang="en-US" altLang="zh-CN" sz="2800"/>
              <a:t> </a:t>
            </a:r>
            <a:r>
              <a:rPr kumimoji="1" lang="zh-CN" altLang="en-US" sz="2800"/>
              <a:t>，速率为 </a:t>
            </a:r>
            <a:r>
              <a:rPr kumimoji="1" lang="en-US" altLang="zh-CN" sz="2800" i="1"/>
              <a:t>v</a:t>
            </a:r>
            <a:r>
              <a:rPr kumimoji="1" lang="en-US" altLang="zh-CN" sz="2800" i="1" baseline="-25000"/>
              <a:t>i </a:t>
            </a:r>
            <a:r>
              <a:rPr kumimoji="1" lang="zh-CN" altLang="en-US" sz="2800"/>
              <a:t>：</a:t>
            </a:r>
          </a:p>
        </p:txBody>
      </p:sp>
      <p:graphicFrame>
        <p:nvGraphicFramePr>
          <p:cNvPr id="518200" name="Object 56"/>
          <p:cNvGraphicFramePr>
            <a:graphicFrameLocks noChangeAspect="1"/>
          </p:cNvGraphicFramePr>
          <p:nvPr/>
        </p:nvGraphicFramePr>
        <p:xfrm>
          <a:off x="1176210" y="3359150"/>
          <a:ext cx="1225679" cy="528637"/>
        </p:xfrm>
        <a:graphic>
          <a:graphicData uri="http://schemas.openxmlformats.org/presentationml/2006/ole">
            <mc:AlternateContent xmlns:mc="http://schemas.openxmlformats.org/markup-compatibility/2006">
              <mc:Choice xmlns:v="urn:schemas-microsoft-com:vml" Requires="v">
                <p:oleObj name="公式" r:id="rId14" imgW="571320" imgH="253800" progId="Equation.3">
                  <p:embed/>
                </p:oleObj>
              </mc:Choice>
              <mc:Fallback>
                <p:oleObj name="公式" r:id="rId14" imgW="571320" imgH="253800" progId="Equation.3">
                  <p:embed/>
                  <p:pic>
                    <p:nvPicPr>
                      <p:cNvPr id="518200" name="Object 5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76210" y="3359150"/>
                        <a:ext cx="1225679" cy="528637"/>
                      </a:xfrm>
                      <a:prstGeom prst="rect">
                        <a:avLst/>
                      </a:prstGeom>
                      <a:noFill/>
                    </p:spPr>
                  </p:pic>
                </p:oleObj>
              </mc:Fallback>
            </mc:AlternateContent>
          </a:graphicData>
        </a:graphic>
      </p:graphicFrame>
      <p:sp>
        <p:nvSpPr>
          <p:cNvPr id="518201" name="Rectangle 57"/>
          <p:cNvSpPr>
            <a:spLocks noChangeArrowheads="1"/>
          </p:cNvSpPr>
          <p:nvPr/>
        </p:nvSpPr>
        <p:spPr bwMode="auto">
          <a:xfrm>
            <a:off x="309563" y="4133850"/>
            <a:ext cx="4033837" cy="1031875"/>
          </a:xfrm>
          <a:prstGeom prst="rect">
            <a:avLst/>
          </a:prstGeom>
          <a:noFill/>
          <a:ln w="12700" cap="sq">
            <a:noFill/>
            <a:miter lim="800000"/>
            <a:headEnd type="none" w="sm" len="sm"/>
            <a:tailEnd type="none" w="sm" len="sm"/>
          </a:ln>
          <a:effectLst/>
        </p:spPr>
        <p:txBody>
          <a:bodyPr>
            <a:spAutoFit/>
          </a:bodyPr>
          <a:lstStyle/>
          <a:p>
            <a:pPr>
              <a:lnSpc>
                <a:spcPct val="110000"/>
              </a:lnSpc>
            </a:pPr>
            <a:r>
              <a:rPr kumimoji="1" lang="en-US" altLang="zh-CN" sz="2800" i="1" dirty="0"/>
              <a:t>x </a:t>
            </a:r>
            <a:r>
              <a:rPr kumimoji="1" lang="zh-CN" altLang="en-US" sz="2800" dirty="0"/>
              <a:t>方向</a:t>
            </a:r>
            <a:r>
              <a:rPr kumimoji="1" lang="zh-CN" altLang="zh-CN" sz="2800" dirty="0"/>
              <a:t>分子与器壁碰撞后</a:t>
            </a:r>
            <a:r>
              <a:rPr kumimoji="1" lang="zh-CN" altLang="zh-CN" sz="2800" dirty="0">
                <a:solidFill>
                  <a:srgbClr val="0000CC"/>
                </a:solidFill>
              </a:rPr>
              <a:t>动量的增量</a:t>
            </a:r>
            <a:r>
              <a:rPr kumimoji="1" lang="zh-CN" altLang="zh-CN" sz="2800" dirty="0"/>
              <a:t>：</a:t>
            </a:r>
            <a:endParaRPr kumimoji="1" lang="zh-CN" altLang="en-US" sz="2800" dirty="0"/>
          </a:p>
        </p:txBody>
      </p:sp>
      <p:graphicFrame>
        <p:nvGraphicFramePr>
          <p:cNvPr id="518202" name="Object 58"/>
          <p:cNvGraphicFramePr>
            <a:graphicFrameLocks noChangeAspect="1"/>
          </p:cNvGraphicFramePr>
          <p:nvPr/>
        </p:nvGraphicFramePr>
        <p:xfrm>
          <a:off x="1524000" y="5257800"/>
          <a:ext cx="4132263" cy="576263"/>
        </p:xfrm>
        <a:graphic>
          <a:graphicData uri="http://schemas.openxmlformats.org/presentationml/2006/ole">
            <mc:AlternateContent xmlns:mc="http://schemas.openxmlformats.org/markup-compatibility/2006">
              <mc:Choice xmlns:v="urn:schemas-microsoft-com:vml" Requires="v">
                <p:oleObj name="公式" r:id="rId16" imgW="1638000" imgH="228600" progId="Equation.3">
                  <p:embed/>
                </p:oleObj>
              </mc:Choice>
              <mc:Fallback>
                <p:oleObj name="公式" r:id="rId16" imgW="1638000" imgH="228600" progId="Equation.3">
                  <p:embed/>
                  <p:pic>
                    <p:nvPicPr>
                      <p:cNvPr id="518202" name="Object 5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24000" y="5257800"/>
                        <a:ext cx="4132263"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8203" name="Rectangle 59"/>
          <p:cNvSpPr>
            <a:spLocks noChangeArrowheads="1"/>
          </p:cNvSpPr>
          <p:nvPr/>
        </p:nvSpPr>
        <p:spPr bwMode="auto">
          <a:xfrm>
            <a:off x="381000" y="5853112"/>
            <a:ext cx="3744913" cy="519113"/>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800" dirty="0">
                <a:solidFill>
                  <a:srgbClr val="0000CC"/>
                </a:solidFill>
              </a:rPr>
              <a:t>分子对器壁的冲量</a:t>
            </a:r>
            <a:r>
              <a:rPr kumimoji="1" lang="zh-CN" altLang="en-US" sz="2800" dirty="0"/>
              <a:t>：</a:t>
            </a:r>
          </a:p>
        </p:txBody>
      </p:sp>
      <p:graphicFrame>
        <p:nvGraphicFramePr>
          <p:cNvPr id="518204" name="Object 60"/>
          <p:cNvGraphicFramePr>
            <a:graphicFrameLocks noChangeAspect="1"/>
          </p:cNvGraphicFramePr>
          <p:nvPr/>
        </p:nvGraphicFramePr>
        <p:xfrm>
          <a:off x="4191000" y="5824537"/>
          <a:ext cx="1152525" cy="576263"/>
        </p:xfrm>
        <a:graphic>
          <a:graphicData uri="http://schemas.openxmlformats.org/presentationml/2006/ole">
            <mc:AlternateContent xmlns:mc="http://schemas.openxmlformats.org/markup-compatibility/2006">
              <mc:Choice xmlns:v="urn:schemas-microsoft-com:vml" Requires="v">
                <p:oleObj name="公式" r:id="rId18" imgW="457200" imgH="228600" progId="Equation.3">
                  <p:embed/>
                </p:oleObj>
              </mc:Choice>
              <mc:Fallback>
                <p:oleObj name="公式" r:id="rId18" imgW="457200" imgH="228600" progId="Equation.3">
                  <p:embed/>
                  <p:pic>
                    <p:nvPicPr>
                      <p:cNvPr id="518204" name="Object 6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91000" y="5824537"/>
                        <a:ext cx="1152525"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8205" name="Rectangle 61"/>
          <p:cNvSpPr>
            <a:spLocks noChangeArrowheads="1"/>
          </p:cNvSpPr>
          <p:nvPr/>
        </p:nvSpPr>
        <p:spPr bwMode="auto">
          <a:xfrm>
            <a:off x="5703888" y="5286375"/>
            <a:ext cx="3135312" cy="519112"/>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800">
                <a:solidFill>
                  <a:srgbClr val="0000CC"/>
                </a:solidFill>
              </a:rPr>
              <a:t>器壁对分子的冲量</a:t>
            </a:r>
            <a:endParaRPr kumimoji="1"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18199"/>
                                        </p:tgtEl>
                                        <p:attrNameLst>
                                          <p:attrName>style.visibility</p:attrName>
                                        </p:attrNameLst>
                                      </p:cBhvr>
                                      <p:to>
                                        <p:strVal val="visible"/>
                                      </p:to>
                                    </p:set>
                                    <p:animEffect transition="in" filter="box(out)">
                                      <p:cBhvr>
                                        <p:cTn id="7" dur="500"/>
                                        <p:tgtEl>
                                          <p:spTgt spid="5181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8200"/>
                                        </p:tgtEl>
                                        <p:attrNameLst>
                                          <p:attrName>style.visibility</p:attrName>
                                        </p:attrNameLst>
                                      </p:cBhvr>
                                      <p:to>
                                        <p:strVal val="visible"/>
                                      </p:to>
                                    </p:set>
                                    <p:animEffect transition="in" filter="wipe(left)">
                                      <p:cBhvr>
                                        <p:cTn id="12" dur="500"/>
                                        <p:tgtEl>
                                          <p:spTgt spid="5182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8201"/>
                                        </p:tgtEl>
                                        <p:attrNameLst>
                                          <p:attrName>style.visibility</p:attrName>
                                        </p:attrNameLst>
                                      </p:cBhvr>
                                      <p:to>
                                        <p:strVal val="visible"/>
                                      </p:to>
                                    </p:set>
                                    <p:animEffect transition="in" filter="wipe(left)">
                                      <p:cBhvr>
                                        <p:cTn id="17" dur="500"/>
                                        <p:tgtEl>
                                          <p:spTgt spid="51820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8202"/>
                                        </p:tgtEl>
                                        <p:attrNameLst>
                                          <p:attrName>style.visibility</p:attrName>
                                        </p:attrNameLst>
                                      </p:cBhvr>
                                      <p:to>
                                        <p:strVal val="visible"/>
                                      </p:to>
                                    </p:set>
                                    <p:animEffect transition="in" filter="wipe(left)">
                                      <p:cBhvr>
                                        <p:cTn id="22" dur="500"/>
                                        <p:tgtEl>
                                          <p:spTgt spid="5182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8205"/>
                                        </p:tgtEl>
                                        <p:attrNameLst>
                                          <p:attrName>style.visibility</p:attrName>
                                        </p:attrNameLst>
                                      </p:cBhvr>
                                      <p:to>
                                        <p:strVal val="visible"/>
                                      </p:to>
                                    </p:set>
                                    <p:animEffect transition="in" filter="wipe(left)">
                                      <p:cBhvr>
                                        <p:cTn id="27" dur="500"/>
                                        <p:tgtEl>
                                          <p:spTgt spid="51820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8203"/>
                                        </p:tgtEl>
                                        <p:attrNameLst>
                                          <p:attrName>style.visibility</p:attrName>
                                        </p:attrNameLst>
                                      </p:cBhvr>
                                      <p:to>
                                        <p:strVal val="visible"/>
                                      </p:to>
                                    </p:set>
                                    <p:animEffect transition="in" filter="wipe(left)">
                                      <p:cBhvr>
                                        <p:cTn id="32" dur="500"/>
                                        <p:tgtEl>
                                          <p:spTgt spid="51820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18204"/>
                                        </p:tgtEl>
                                        <p:attrNameLst>
                                          <p:attrName>style.visibility</p:attrName>
                                        </p:attrNameLst>
                                      </p:cBhvr>
                                      <p:to>
                                        <p:strVal val="visible"/>
                                      </p:to>
                                    </p:set>
                                    <p:animEffect transition="in" filter="wipe(left)">
                                      <p:cBhvr>
                                        <p:cTn id="37" dur="500"/>
                                        <p:tgtEl>
                                          <p:spTgt spid="518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99" grpId="0" autoUpdateAnimBg="0"/>
      <p:bldP spid="518201" grpId="0" autoUpdateAnimBg="0"/>
      <p:bldP spid="518203" grpId="0" autoUpdateAnimBg="0"/>
      <p:bldP spid="518205"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p:txBody>
          <a:bodyPr/>
          <a:lstStyle/>
          <a:p>
            <a:r>
              <a:rPr lang="en-US" altLang="zh-CN" sz="3600"/>
              <a:t>10.2 </a:t>
            </a:r>
            <a:r>
              <a:rPr lang="zh-CN" altLang="en-US" sz="3600"/>
              <a:t>理想气体的压强与温度的微观解释</a:t>
            </a:r>
          </a:p>
        </p:txBody>
      </p:sp>
      <p:sp>
        <p:nvSpPr>
          <p:cNvPr id="40" name="灯片编号占位符 4"/>
          <p:cNvSpPr>
            <a:spLocks noGrp="1"/>
          </p:cNvSpPr>
          <p:nvPr>
            <p:ph type="sldNum" sz="quarter" idx="12"/>
          </p:nvPr>
        </p:nvSpPr>
        <p:spPr/>
        <p:txBody>
          <a:bodyPr/>
          <a:lstStyle/>
          <a:p>
            <a:fld id="{D0267049-A942-4254-A27B-B54FE7218B7A}" type="slidenum">
              <a:rPr lang="en-US" altLang="zh-CN"/>
              <a:pPr/>
              <a:t>48</a:t>
            </a:fld>
            <a:endParaRPr lang="en-US" altLang="zh-CN"/>
          </a:p>
        </p:txBody>
      </p:sp>
      <p:grpSp>
        <p:nvGrpSpPr>
          <p:cNvPr id="521219" name="Group 3"/>
          <p:cNvGrpSpPr>
            <a:grpSpLocks/>
          </p:cNvGrpSpPr>
          <p:nvPr/>
        </p:nvGrpSpPr>
        <p:grpSpPr bwMode="auto">
          <a:xfrm>
            <a:off x="4419600" y="1222375"/>
            <a:ext cx="4537075" cy="3959225"/>
            <a:chOff x="2744" y="210"/>
            <a:chExt cx="2858" cy="2494"/>
          </a:xfrm>
        </p:grpSpPr>
        <p:sp>
          <p:nvSpPr>
            <p:cNvPr id="521220" name="Rectangle 4"/>
            <p:cNvSpPr>
              <a:spLocks noChangeArrowheads="1"/>
            </p:cNvSpPr>
            <p:nvPr/>
          </p:nvSpPr>
          <p:spPr bwMode="auto">
            <a:xfrm>
              <a:off x="2744" y="210"/>
              <a:ext cx="2858" cy="2494"/>
            </a:xfrm>
            <a:prstGeom prst="rect">
              <a:avLst/>
            </a:prstGeom>
            <a:solidFill>
              <a:srgbClr val="006600"/>
            </a:solidFill>
            <a:ln w="9525">
              <a:solidFill>
                <a:srgbClr val="FFFFFF"/>
              </a:solidFill>
              <a:miter lim="800000"/>
              <a:headEnd/>
              <a:tailEnd/>
            </a:ln>
            <a:effectLst/>
          </p:spPr>
          <p:txBody>
            <a:bodyPr wrap="none" anchor="ctr"/>
            <a:lstStyle/>
            <a:p>
              <a:endParaRPr lang="zh-CN" altLang="en-US"/>
            </a:p>
          </p:txBody>
        </p:sp>
        <p:sp>
          <p:nvSpPr>
            <p:cNvPr id="521221" name="Text Box 5"/>
            <p:cNvSpPr txBox="1">
              <a:spLocks noChangeArrowheads="1"/>
            </p:cNvSpPr>
            <p:nvPr/>
          </p:nvSpPr>
          <p:spPr bwMode="auto">
            <a:xfrm>
              <a:off x="3606" y="1615"/>
              <a:ext cx="363" cy="318"/>
            </a:xfrm>
            <a:prstGeom prst="rect">
              <a:avLst/>
            </a:prstGeom>
            <a:noFill/>
            <a:ln w="9525">
              <a:noFill/>
              <a:miter lim="800000"/>
              <a:headEnd/>
              <a:tailEnd/>
            </a:ln>
          </p:spPr>
          <p:txBody>
            <a:bodyPr/>
            <a:lstStyle/>
            <a:p>
              <a:pPr algn="just"/>
              <a:r>
                <a:rPr kumimoji="1" lang="en-US" altLang="zh-CN" sz="2400" i="1">
                  <a:solidFill>
                    <a:srgbClr val="FFFFFF"/>
                  </a:solidFill>
                </a:rPr>
                <a:t>O</a:t>
              </a:r>
              <a:endParaRPr kumimoji="1" lang="en-US" altLang="zh-CN" sz="5400">
                <a:solidFill>
                  <a:srgbClr val="FFFFFF"/>
                </a:solidFill>
              </a:endParaRPr>
            </a:p>
          </p:txBody>
        </p:sp>
        <p:sp>
          <p:nvSpPr>
            <p:cNvPr id="521222" name="Line 6"/>
            <p:cNvSpPr>
              <a:spLocks noChangeShapeType="1"/>
            </p:cNvSpPr>
            <p:nvPr/>
          </p:nvSpPr>
          <p:spPr bwMode="auto">
            <a:xfrm>
              <a:off x="3833" y="1786"/>
              <a:ext cx="1634" cy="0"/>
            </a:xfrm>
            <a:prstGeom prst="line">
              <a:avLst/>
            </a:prstGeom>
            <a:noFill/>
            <a:ln w="19050">
              <a:solidFill>
                <a:srgbClr val="FFFFFF"/>
              </a:solidFill>
              <a:round/>
              <a:headEnd/>
              <a:tailEnd type="triangle" w="med" len="lg"/>
            </a:ln>
            <a:effectLst/>
          </p:spPr>
          <p:txBody>
            <a:bodyPr/>
            <a:lstStyle/>
            <a:p>
              <a:endParaRPr lang="zh-CN" altLang="en-US"/>
            </a:p>
          </p:txBody>
        </p:sp>
        <p:sp>
          <p:nvSpPr>
            <p:cNvPr id="521223" name="Line 7"/>
            <p:cNvSpPr>
              <a:spLocks noChangeShapeType="1"/>
            </p:cNvSpPr>
            <p:nvPr/>
          </p:nvSpPr>
          <p:spPr bwMode="auto">
            <a:xfrm flipV="1">
              <a:off x="3833" y="436"/>
              <a:ext cx="0" cy="1350"/>
            </a:xfrm>
            <a:prstGeom prst="line">
              <a:avLst/>
            </a:prstGeom>
            <a:noFill/>
            <a:ln w="19050">
              <a:solidFill>
                <a:srgbClr val="FFFFFF"/>
              </a:solidFill>
              <a:round/>
              <a:headEnd/>
              <a:tailEnd type="triangle" w="med" len="lg"/>
            </a:ln>
            <a:effectLst/>
          </p:spPr>
          <p:txBody>
            <a:bodyPr/>
            <a:lstStyle/>
            <a:p>
              <a:endParaRPr lang="zh-CN" altLang="en-US"/>
            </a:p>
          </p:txBody>
        </p:sp>
        <p:sp>
          <p:nvSpPr>
            <p:cNvPr id="521224" name="Line 8"/>
            <p:cNvSpPr>
              <a:spLocks noChangeShapeType="1"/>
            </p:cNvSpPr>
            <p:nvPr/>
          </p:nvSpPr>
          <p:spPr bwMode="auto">
            <a:xfrm flipH="1">
              <a:off x="3016" y="1786"/>
              <a:ext cx="817" cy="675"/>
            </a:xfrm>
            <a:prstGeom prst="line">
              <a:avLst/>
            </a:prstGeom>
            <a:noFill/>
            <a:ln w="19050">
              <a:solidFill>
                <a:srgbClr val="FFFFFF"/>
              </a:solidFill>
              <a:round/>
              <a:headEnd/>
              <a:tailEnd type="triangle" w="med" len="lg"/>
            </a:ln>
            <a:effectLst/>
          </p:spPr>
          <p:txBody>
            <a:bodyPr/>
            <a:lstStyle/>
            <a:p>
              <a:endParaRPr lang="zh-CN" altLang="en-US"/>
            </a:p>
          </p:txBody>
        </p:sp>
        <p:sp>
          <p:nvSpPr>
            <p:cNvPr id="521225" name="AutoShape 9"/>
            <p:cNvSpPr>
              <a:spLocks noChangeAspect="1" noChangeArrowheads="1"/>
            </p:cNvSpPr>
            <p:nvPr/>
          </p:nvSpPr>
          <p:spPr bwMode="auto">
            <a:xfrm>
              <a:off x="3016" y="436"/>
              <a:ext cx="2451" cy="2160"/>
            </a:xfrm>
            <a:prstGeom prst="rect">
              <a:avLst/>
            </a:prstGeom>
            <a:noFill/>
            <a:ln w="9525">
              <a:noFill/>
              <a:miter lim="800000"/>
              <a:headEnd/>
              <a:tailEnd/>
            </a:ln>
          </p:spPr>
          <p:txBody>
            <a:bodyPr/>
            <a:lstStyle/>
            <a:p>
              <a:endParaRPr lang="zh-CN" altLang="en-US"/>
            </a:p>
          </p:txBody>
        </p:sp>
        <p:sp>
          <p:nvSpPr>
            <p:cNvPr id="521226" name="Freeform 10"/>
            <p:cNvSpPr>
              <a:spLocks/>
            </p:cNvSpPr>
            <p:nvPr/>
          </p:nvSpPr>
          <p:spPr bwMode="auto">
            <a:xfrm>
              <a:off x="4559" y="706"/>
              <a:ext cx="545" cy="1620"/>
            </a:xfrm>
            <a:custGeom>
              <a:avLst/>
              <a:gdLst/>
              <a:ahLst/>
              <a:cxnLst>
                <a:cxn ang="0">
                  <a:pos x="630" y="1248"/>
                </a:cxn>
                <a:cxn ang="0">
                  <a:pos x="0" y="1872"/>
                </a:cxn>
                <a:cxn ang="0">
                  <a:pos x="0" y="624"/>
                </a:cxn>
                <a:cxn ang="0">
                  <a:pos x="630" y="0"/>
                </a:cxn>
                <a:cxn ang="0">
                  <a:pos x="630" y="1248"/>
                </a:cxn>
              </a:cxnLst>
              <a:rect l="0" t="0" r="r" b="b"/>
              <a:pathLst>
                <a:path w="630" h="1872">
                  <a:moveTo>
                    <a:pt x="630" y="1248"/>
                  </a:moveTo>
                  <a:lnTo>
                    <a:pt x="0" y="1872"/>
                  </a:lnTo>
                  <a:lnTo>
                    <a:pt x="0" y="624"/>
                  </a:lnTo>
                  <a:lnTo>
                    <a:pt x="630" y="0"/>
                  </a:lnTo>
                  <a:lnTo>
                    <a:pt x="630" y="1248"/>
                  </a:lnTo>
                  <a:close/>
                </a:path>
              </a:pathLst>
            </a:custGeom>
            <a:solidFill>
              <a:srgbClr val="3366FF"/>
            </a:solidFill>
            <a:ln w="28575" cmpd="sng">
              <a:solidFill>
                <a:srgbClr val="FFFF00"/>
              </a:solidFill>
              <a:round/>
              <a:headEnd/>
              <a:tailEnd/>
            </a:ln>
          </p:spPr>
          <p:txBody>
            <a:bodyPr/>
            <a:lstStyle/>
            <a:p>
              <a:endParaRPr lang="zh-CN" altLang="en-US"/>
            </a:p>
          </p:txBody>
        </p:sp>
        <p:sp>
          <p:nvSpPr>
            <p:cNvPr id="521227" name="Freeform 11"/>
            <p:cNvSpPr>
              <a:spLocks/>
            </p:cNvSpPr>
            <p:nvPr/>
          </p:nvSpPr>
          <p:spPr bwMode="auto">
            <a:xfrm>
              <a:off x="3198" y="1246"/>
              <a:ext cx="1361" cy="1080"/>
            </a:xfrm>
            <a:custGeom>
              <a:avLst/>
              <a:gdLst/>
              <a:ahLst/>
              <a:cxnLst>
                <a:cxn ang="0">
                  <a:pos x="1575" y="1248"/>
                </a:cxn>
                <a:cxn ang="0">
                  <a:pos x="0" y="1248"/>
                </a:cxn>
                <a:cxn ang="0">
                  <a:pos x="0" y="0"/>
                </a:cxn>
                <a:cxn ang="0">
                  <a:pos x="1575" y="0"/>
                </a:cxn>
              </a:cxnLst>
              <a:rect l="0" t="0" r="r" b="b"/>
              <a:pathLst>
                <a:path w="1575" h="1248">
                  <a:moveTo>
                    <a:pt x="1575" y="1248"/>
                  </a:moveTo>
                  <a:lnTo>
                    <a:pt x="0" y="1248"/>
                  </a:lnTo>
                  <a:lnTo>
                    <a:pt x="0" y="0"/>
                  </a:lnTo>
                  <a:lnTo>
                    <a:pt x="1575" y="0"/>
                  </a:lnTo>
                </a:path>
              </a:pathLst>
            </a:custGeom>
            <a:noFill/>
            <a:ln w="28575" cmpd="sng">
              <a:solidFill>
                <a:srgbClr val="FFFF00"/>
              </a:solidFill>
              <a:round/>
              <a:headEnd/>
              <a:tailEnd/>
            </a:ln>
          </p:spPr>
          <p:txBody>
            <a:bodyPr/>
            <a:lstStyle/>
            <a:p>
              <a:endParaRPr lang="zh-CN" altLang="en-US"/>
            </a:p>
          </p:txBody>
        </p:sp>
        <p:sp>
          <p:nvSpPr>
            <p:cNvPr id="521228" name="Freeform 12"/>
            <p:cNvSpPr>
              <a:spLocks/>
            </p:cNvSpPr>
            <p:nvPr/>
          </p:nvSpPr>
          <p:spPr bwMode="auto">
            <a:xfrm>
              <a:off x="3198" y="706"/>
              <a:ext cx="1906" cy="540"/>
            </a:xfrm>
            <a:custGeom>
              <a:avLst/>
              <a:gdLst/>
              <a:ahLst/>
              <a:cxnLst>
                <a:cxn ang="0">
                  <a:pos x="2205" y="0"/>
                </a:cxn>
                <a:cxn ang="0">
                  <a:pos x="735" y="0"/>
                </a:cxn>
                <a:cxn ang="0">
                  <a:pos x="0" y="624"/>
                </a:cxn>
              </a:cxnLst>
              <a:rect l="0" t="0" r="r" b="b"/>
              <a:pathLst>
                <a:path w="2205" h="624">
                  <a:moveTo>
                    <a:pt x="2205" y="0"/>
                  </a:moveTo>
                  <a:lnTo>
                    <a:pt x="735" y="0"/>
                  </a:lnTo>
                  <a:lnTo>
                    <a:pt x="0" y="624"/>
                  </a:lnTo>
                </a:path>
              </a:pathLst>
            </a:custGeom>
            <a:noFill/>
            <a:ln w="28575" cmpd="sng">
              <a:solidFill>
                <a:srgbClr val="FFFF00"/>
              </a:solidFill>
              <a:round/>
              <a:headEnd/>
              <a:tailEnd/>
            </a:ln>
          </p:spPr>
          <p:txBody>
            <a:bodyPr/>
            <a:lstStyle/>
            <a:p>
              <a:endParaRPr lang="zh-CN" altLang="en-US"/>
            </a:p>
          </p:txBody>
        </p:sp>
        <p:graphicFrame>
          <p:nvGraphicFramePr>
            <p:cNvPr id="521229" name="Object 13"/>
            <p:cNvGraphicFramePr>
              <a:graphicFrameLocks noChangeAspect="1"/>
            </p:cNvGraphicFramePr>
            <p:nvPr/>
          </p:nvGraphicFramePr>
          <p:xfrm>
            <a:off x="5298" y="1835"/>
            <a:ext cx="184" cy="212"/>
          </p:xfrm>
          <a:graphic>
            <a:graphicData uri="http://schemas.openxmlformats.org/presentationml/2006/ole">
              <mc:AlternateContent xmlns:mc="http://schemas.openxmlformats.org/markup-compatibility/2006">
                <mc:Choice xmlns:v="urn:schemas-microsoft-com:vml" Requires="v">
                  <p:oleObj name="公式" r:id="rId2" imgW="126720" imgH="139680" progId="Equation.3">
                    <p:embed/>
                  </p:oleObj>
                </mc:Choice>
                <mc:Fallback>
                  <p:oleObj name="公式" r:id="rId2" imgW="126720" imgH="139680" progId="Equation.3">
                    <p:embed/>
                    <p:pic>
                      <p:nvPicPr>
                        <p:cNvPr id="521229"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8" y="1835"/>
                          <a:ext cx="184" cy="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1230" name="Object 14"/>
            <p:cNvGraphicFramePr>
              <a:graphicFrameLocks noChangeAspect="1"/>
            </p:cNvGraphicFramePr>
            <p:nvPr/>
          </p:nvGraphicFramePr>
          <p:xfrm>
            <a:off x="3846" y="346"/>
            <a:ext cx="199" cy="226"/>
          </p:xfrm>
          <a:graphic>
            <a:graphicData uri="http://schemas.openxmlformats.org/presentationml/2006/ole">
              <mc:AlternateContent xmlns:mc="http://schemas.openxmlformats.org/markup-compatibility/2006">
                <mc:Choice xmlns:v="urn:schemas-microsoft-com:vml" Requires="v">
                  <p:oleObj name="公式" r:id="rId4" imgW="139680" imgH="164880" progId="Equation.3">
                    <p:embed/>
                  </p:oleObj>
                </mc:Choice>
                <mc:Fallback>
                  <p:oleObj name="公式" r:id="rId4" imgW="139680" imgH="164880" progId="Equation.3">
                    <p:embed/>
                    <p:pic>
                      <p:nvPicPr>
                        <p:cNvPr id="52123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6" y="346"/>
                          <a:ext cx="199" cy="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1231" name="Object 15"/>
            <p:cNvGraphicFramePr>
              <a:graphicFrameLocks noChangeAspect="1"/>
            </p:cNvGraphicFramePr>
            <p:nvPr/>
          </p:nvGraphicFramePr>
          <p:xfrm>
            <a:off x="3016" y="2387"/>
            <a:ext cx="227" cy="227"/>
          </p:xfrm>
          <a:graphic>
            <a:graphicData uri="http://schemas.openxmlformats.org/presentationml/2006/ole">
              <mc:AlternateContent xmlns:mc="http://schemas.openxmlformats.org/markup-compatibility/2006">
                <mc:Choice xmlns:v="urn:schemas-microsoft-com:vml" Requires="v">
                  <p:oleObj name="公式" r:id="rId6" imgW="126720" imgH="126720" progId="Equation.3">
                    <p:embed/>
                  </p:oleObj>
                </mc:Choice>
                <mc:Fallback>
                  <p:oleObj name="公式" r:id="rId6" imgW="126720" imgH="126720" progId="Equation.3">
                    <p:embed/>
                    <p:pic>
                      <p:nvPicPr>
                        <p:cNvPr id="521231"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6" y="2387"/>
                          <a:ext cx="227" cy="2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21232" name="Group 16"/>
            <p:cNvGrpSpPr>
              <a:grpSpLocks/>
            </p:cNvGrpSpPr>
            <p:nvPr/>
          </p:nvGrpSpPr>
          <p:grpSpPr bwMode="auto">
            <a:xfrm>
              <a:off x="3833" y="1434"/>
              <a:ext cx="922" cy="948"/>
              <a:chOff x="3833" y="1402"/>
              <a:chExt cx="922" cy="948"/>
            </a:xfrm>
          </p:grpSpPr>
          <p:graphicFrame>
            <p:nvGraphicFramePr>
              <p:cNvPr id="521233" name="Object 17"/>
              <p:cNvGraphicFramePr>
                <a:graphicFrameLocks noChangeAspect="1"/>
              </p:cNvGraphicFramePr>
              <p:nvPr/>
            </p:nvGraphicFramePr>
            <p:xfrm>
              <a:off x="4014" y="2011"/>
              <a:ext cx="530" cy="339"/>
            </p:xfrm>
            <a:graphic>
              <a:graphicData uri="http://schemas.openxmlformats.org/presentationml/2006/ole">
                <mc:AlternateContent xmlns:mc="http://schemas.openxmlformats.org/markup-compatibility/2006">
                  <mc:Choice xmlns:v="urn:schemas-microsoft-com:vml" Requires="v">
                    <p:oleObj name="公式" r:id="rId8" imgW="330120" imgH="228600" progId="Equation.3">
                      <p:embed/>
                    </p:oleObj>
                  </mc:Choice>
                  <mc:Fallback>
                    <p:oleObj name="公式" r:id="rId8" imgW="330120" imgH="228600" progId="Equation.3">
                      <p:embed/>
                      <p:pic>
                        <p:nvPicPr>
                          <p:cNvPr id="521233"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14" y="2011"/>
                            <a:ext cx="530" cy="3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1234" name="Oval 18"/>
              <p:cNvSpPr>
                <a:spLocks noChangeAspect="1" noChangeArrowheads="1"/>
              </p:cNvSpPr>
              <p:nvPr/>
            </p:nvSpPr>
            <p:spPr bwMode="auto">
              <a:xfrm>
                <a:off x="3833" y="1921"/>
                <a:ext cx="88" cy="88"/>
              </a:xfrm>
              <a:prstGeom prst="ellipse">
                <a:avLst/>
              </a:prstGeom>
              <a:gradFill rotWithShape="1">
                <a:gsLst>
                  <a:gs pos="0">
                    <a:srgbClr val="FFFFFF"/>
                  </a:gs>
                  <a:gs pos="100000">
                    <a:srgbClr val="993366"/>
                  </a:gs>
                </a:gsLst>
                <a:path path="shape">
                  <a:fillToRect l="50000" t="50000" r="50000" b="50000"/>
                </a:path>
              </a:gradFill>
              <a:ln w="9525">
                <a:solidFill>
                  <a:srgbClr val="FFFFFF"/>
                </a:solidFill>
                <a:round/>
                <a:headEnd/>
                <a:tailEnd/>
              </a:ln>
            </p:spPr>
            <p:txBody>
              <a:bodyPr/>
              <a:lstStyle/>
              <a:p>
                <a:endParaRPr lang="zh-CN" altLang="en-US"/>
              </a:p>
            </p:txBody>
          </p:sp>
          <p:sp>
            <p:nvSpPr>
              <p:cNvPr id="521235" name="Line 19"/>
              <p:cNvSpPr>
                <a:spLocks noChangeShapeType="1"/>
              </p:cNvSpPr>
              <p:nvPr/>
            </p:nvSpPr>
            <p:spPr bwMode="auto">
              <a:xfrm flipV="1">
                <a:off x="3924" y="1677"/>
                <a:ext cx="817" cy="270"/>
              </a:xfrm>
              <a:prstGeom prst="line">
                <a:avLst/>
              </a:prstGeom>
              <a:noFill/>
              <a:ln w="28575">
                <a:solidFill>
                  <a:srgbClr val="FFFFFF"/>
                </a:solidFill>
                <a:prstDash val="dash"/>
                <a:round/>
                <a:headEnd/>
                <a:tailEnd type="stealth" w="med" len="lg"/>
              </a:ln>
              <a:effectLst/>
            </p:spPr>
            <p:txBody>
              <a:bodyPr/>
              <a:lstStyle/>
              <a:p>
                <a:endParaRPr lang="zh-CN" altLang="en-US"/>
              </a:p>
            </p:txBody>
          </p:sp>
          <p:sp>
            <p:nvSpPr>
              <p:cNvPr id="521236" name="Line 20"/>
              <p:cNvSpPr>
                <a:spLocks noChangeShapeType="1"/>
              </p:cNvSpPr>
              <p:nvPr/>
            </p:nvSpPr>
            <p:spPr bwMode="auto">
              <a:xfrm flipH="1" flipV="1">
                <a:off x="4105" y="1402"/>
                <a:ext cx="636" cy="270"/>
              </a:xfrm>
              <a:prstGeom prst="line">
                <a:avLst/>
              </a:prstGeom>
              <a:noFill/>
              <a:ln w="28575">
                <a:solidFill>
                  <a:srgbClr val="FFFFFF"/>
                </a:solidFill>
                <a:prstDash val="dash"/>
                <a:round/>
                <a:headEnd/>
                <a:tailEnd type="stealth" w="med" len="lg"/>
              </a:ln>
              <a:effectLst/>
            </p:spPr>
            <p:txBody>
              <a:bodyPr/>
              <a:lstStyle/>
              <a:p>
                <a:endParaRPr lang="zh-CN" altLang="en-US"/>
              </a:p>
            </p:txBody>
          </p:sp>
          <p:sp>
            <p:nvSpPr>
              <p:cNvPr id="521237" name="Line 21"/>
              <p:cNvSpPr>
                <a:spLocks noChangeShapeType="1"/>
              </p:cNvSpPr>
              <p:nvPr/>
            </p:nvSpPr>
            <p:spPr bwMode="auto">
              <a:xfrm>
                <a:off x="3882" y="2021"/>
                <a:ext cx="1" cy="89"/>
              </a:xfrm>
              <a:prstGeom prst="line">
                <a:avLst/>
              </a:prstGeom>
              <a:noFill/>
              <a:ln w="9525">
                <a:solidFill>
                  <a:srgbClr val="FFFFFF"/>
                </a:solidFill>
                <a:round/>
                <a:headEnd/>
                <a:tailEnd/>
              </a:ln>
            </p:spPr>
            <p:txBody>
              <a:bodyPr/>
              <a:lstStyle/>
              <a:p>
                <a:endParaRPr lang="zh-CN" altLang="en-US"/>
              </a:p>
            </p:txBody>
          </p:sp>
          <p:sp>
            <p:nvSpPr>
              <p:cNvPr id="521238" name="Line 22"/>
              <p:cNvSpPr>
                <a:spLocks noChangeShapeType="1"/>
              </p:cNvSpPr>
              <p:nvPr/>
            </p:nvSpPr>
            <p:spPr bwMode="auto">
              <a:xfrm flipH="1">
                <a:off x="3874" y="2056"/>
                <a:ext cx="308" cy="1"/>
              </a:xfrm>
              <a:prstGeom prst="line">
                <a:avLst/>
              </a:prstGeom>
              <a:noFill/>
              <a:ln w="9525">
                <a:solidFill>
                  <a:srgbClr val="FFFFFF"/>
                </a:solidFill>
                <a:round/>
                <a:headEnd/>
                <a:tailEnd type="arrow" w="med" len="lg"/>
              </a:ln>
            </p:spPr>
            <p:txBody>
              <a:bodyPr/>
              <a:lstStyle/>
              <a:p>
                <a:endParaRPr lang="zh-CN" altLang="en-US"/>
              </a:p>
            </p:txBody>
          </p:sp>
          <p:sp>
            <p:nvSpPr>
              <p:cNvPr id="521239" name="Line 23"/>
              <p:cNvSpPr>
                <a:spLocks noChangeShapeType="1"/>
              </p:cNvSpPr>
              <p:nvPr/>
            </p:nvSpPr>
            <p:spPr bwMode="auto">
              <a:xfrm>
                <a:off x="4741" y="1772"/>
                <a:ext cx="4" cy="358"/>
              </a:xfrm>
              <a:prstGeom prst="line">
                <a:avLst/>
              </a:prstGeom>
              <a:noFill/>
              <a:ln w="9525">
                <a:solidFill>
                  <a:srgbClr val="FFFFFF"/>
                </a:solidFill>
                <a:round/>
                <a:headEnd/>
                <a:tailEnd/>
              </a:ln>
            </p:spPr>
            <p:txBody>
              <a:bodyPr/>
              <a:lstStyle/>
              <a:p>
                <a:endParaRPr lang="zh-CN" altLang="en-US"/>
              </a:p>
            </p:txBody>
          </p:sp>
          <p:sp>
            <p:nvSpPr>
              <p:cNvPr id="521240" name="Line 24"/>
              <p:cNvSpPr>
                <a:spLocks noChangeShapeType="1"/>
              </p:cNvSpPr>
              <p:nvPr/>
            </p:nvSpPr>
            <p:spPr bwMode="auto">
              <a:xfrm>
                <a:off x="4448" y="2056"/>
                <a:ext cx="307" cy="1"/>
              </a:xfrm>
              <a:prstGeom prst="line">
                <a:avLst/>
              </a:prstGeom>
              <a:noFill/>
              <a:ln w="9525">
                <a:solidFill>
                  <a:srgbClr val="FFFFFF"/>
                </a:solidFill>
                <a:round/>
                <a:headEnd/>
                <a:tailEnd type="arrow" w="med" len="lg"/>
              </a:ln>
            </p:spPr>
            <p:txBody>
              <a:bodyPr/>
              <a:lstStyle/>
              <a:p>
                <a:endParaRPr lang="zh-CN" altLang="en-US"/>
              </a:p>
            </p:txBody>
          </p:sp>
          <p:graphicFrame>
            <p:nvGraphicFramePr>
              <p:cNvPr id="521241" name="Object 25"/>
              <p:cNvGraphicFramePr>
                <a:graphicFrameLocks noChangeAspect="1"/>
              </p:cNvGraphicFramePr>
              <p:nvPr/>
            </p:nvGraphicFramePr>
            <p:xfrm>
              <a:off x="4160" y="1453"/>
              <a:ext cx="295" cy="374"/>
            </p:xfrm>
            <a:graphic>
              <a:graphicData uri="http://schemas.openxmlformats.org/presentationml/2006/ole">
                <mc:AlternateContent xmlns:mc="http://schemas.openxmlformats.org/markup-compatibility/2006">
                  <mc:Choice xmlns:v="urn:schemas-microsoft-com:vml" Requires="v">
                    <p:oleObj name="公式" r:id="rId10" imgW="164880" imgH="228600" progId="Equation.3">
                      <p:embed/>
                    </p:oleObj>
                  </mc:Choice>
                  <mc:Fallback>
                    <p:oleObj name="公式" r:id="rId10" imgW="164880" imgH="228600" progId="Equation.3">
                      <p:embed/>
                      <p:pic>
                        <p:nvPicPr>
                          <p:cNvPr id="521241"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60" y="1453"/>
                            <a:ext cx="295" cy="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21242" name="Group 26"/>
            <p:cNvGrpSpPr>
              <a:grpSpLocks/>
            </p:cNvGrpSpPr>
            <p:nvPr/>
          </p:nvGrpSpPr>
          <p:grpSpPr bwMode="auto">
            <a:xfrm>
              <a:off x="4694" y="1434"/>
              <a:ext cx="311" cy="366"/>
              <a:chOff x="4692" y="1377"/>
              <a:chExt cx="311" cy="366"/>
            </a:xfrm>
          </p:grpSpPr>
          <p:sp>
            <p:nvSpPr>
              <p:cNvPr id="521243" name="Oval 27"/>
              <p:cNvSpPr>
                <a:spLocks noChangeArrowheads="1"/>
              </p:cNvSpPr>
              <p:nvPr/>
            </p:nvSpPr>
            <p:spPr bwMode="auto">
              <a:xfrm>
                <a:off x="4692" y="1571"/>
                <a:ext cx="91" cy="172"/>
              </a:xfrm>
              <a:prstGeom prst="ellipse">
                <a:avLst/>
              </a:prstGeom>
              <a:solidFill>
                <a:srgbClr val="FFFFFF"/>
              </a:solidFill>
              <a:ln w="9525">
                <a:solidFill>
                  <a:srgbClr val="FFFF00"/>
                </a:solidFill>
                <a:round/>
                <a:headEnd/>
                <a:tailEnd/>
              </a:ln>
            </p:spPr>
            <p:txBody>
              <a:bodyPr/>
              <a:lstStyle/>
              <a:p>
                <a:endParaRPr lang="zh-CN" altLang="en-US"/>
              </a:p>
            </p:txBody>
          </p:sp>
          <p:graphicFrame>
            <p:nvGraphicFramePr>
              <p:cNvPr id="521244" name="Object 28"/>
              <p:cNvGraphicFramePr>
                <a:graphicFrameLocks noChangeAspect="1"/>
              </p:cNvGraphicFramePr>
              <p:nvPr/>
            </p:nvGraphicFramePr>
            <p:xfrm>
              <a:off x="4740" y="1377"/>
              <a:ext cx="263" cy="218"/>
            </p:xfrm>
            <a:graphic>
              <a:graphicData uri="http://schemas.openxmlformats.org/presentationml/2006/ole">
                <mc:AlternateContent xmlns:mc="http://schemas.openxmlformats.org/markup-compatibility/2006">
                  <mc:Choice xmlns:v="urn:schemas-microsoft-com:vml" Requires="v">
                    <p:oleObj name="公式" r:id="rId12" imgW="215640" imgH="177480" progId="Equation.3">
                      <p:embed/>
                    </p:oleObj>
                  </mc:Choice>
                  <mc:Fallback>
                    <p:oleObj name="公式" r:id="rId12" imgW="215640" imgH="177480" progId="Equation.3">
                      <p:embed/>
                      <p:pic>
                        <p:nvPicPr>
                          <p:cNvPr id="521244" name="Object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40" y="1377"/>
                            <a:ext cx="263" cy="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aphicFrame>
        <p:nvGraphicFramePr>
          <p:cNvPr id="521245" name="Object 29"/>
          <p:cNvGraphicFramePr>
            <a:graphicFrameLocks noChangeAspect="1"/>
          </p:cNvGraphicFramePr>
          <p:nvPr/>
        </p:nvGraphicFramePr>
        <p:xfrm>
          <a:off x="1066800" y="2438400"/>
          <a:ext cx="1216025" cy="455613"/>
        </p:xfrm>
        <a:graphic>
          <a:graphicData uri="http://schemas.openxmlformats.org/presentationml/2006/ole">
            <mc:AlternateContent xmlns:mc="http://schemas.openxmlformats.org/markup-compatibility/2006">
              <mc:Choice xmlns:v="urn:schemas-microsoft-com:vml" Requires="v">
                <p:oleObj name="公式" r:id="rId14" imgW="609600" imgH="228600" progId="Equation.3">
                  <p:embed/>
                </p:oleObj>
              </mc:Choice>
              <mc:Fallback>
                <p:oleObj name="公式" r:id="rId14" imgW="609600" imgH="228600" progId="Equation.3">
                  <p:embed/>
                  <p:pic>
                    <p:nvPicPr>
                      <p:cNvPr id="521245" name="Object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66800" y="2438400"/>
                        <a:ext cx="1216025" cy="455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1246" name="Text Box 30"/>
          <p:cNvSpPr txBox="1">
            <a:spLocks noChangeArrowheads="1"/>
          </p:cNvSpPr>
          <p:nvPr/>
        </p:nvSpPr>
        <p:spPr bwMode="auto">
          <a:xfrm>
            <a:off x="304800" y="1371600"/>
            <a:ext cx="3743325" cy="1073150"/>
          </a:xfrm>
          <a:prstGeom prst="rect">
            <a:avLst/>
          </a:prstGeom>
          <a:noFill/>
          <a:ln w="9525">
            <a:noFill/>
            <a:miter lim="800000"/>
            <a:headEnd/>
            <a:tailEnd/>
          </a:ln>
          <a:effectLst/>
        </p:spPr>
        <p:txBody>
          <a:bodyPr>
            <a:spAutoFit/>
          </a:bodyPr>
          <a:lstStyle/>
          <a:p>
            <a:pPr>
              <a:lnSpc>
                <a:spcPct val="115000"/>
              </a:lnSpc>
              <a:spcBef>
                <a:spcPct val="50000"/>
              </a:spcBef>
            </a:pPr>
            <a:r>
              <a:rPr lang="zh-CN" altLang="en-US" sz="2800"/>
              <a:t>同组中</a:t>
            </a:r>
            <a:r>
              <a:rPr lang="en-US" altLang="zh-CN" sz="2800"/>
              <a:t>d</a:t>
            </a:r>
            <a:r>
              <a:rPr lang="en-US" altLang="zh-CN" sz="2800" i="1"/>
              <a:t>t</a:t>
            </a:r>
            <a:r>
              <a:rPr lang="zh-CN" altLang="en-US" sz="2800"/>
              <a:t>时间内与面元</a:t>
            </a:r>
            <a:r>
              <a:rPr lang="en-US" altLang="zh-CN" sz="2800"/>
              <a:t>d</a:t>
            </a:r>
            <a:r>
              <a:rPr lang="en-US" altLang="zh-CN" sz="2800" i="1"/>
              <a:t>S</a:t>
            </a:r>
            <a:r>
              <a:rPr lang="zh-CN" altLang="en-US" sz="2800"/>
              <a:t>碰撞的分子数：</a:t>
            </a:r>
          </a:p>
        </p:txBody>
      </p:sp>
      <p:graphicFrame>
        <p:nvGraphicFramePr>
          <p:cNvPr id="521247" name="Object 31"/>
          <p:cNvGraphicFramePr>
            <a:graphicFrameLocks noChangeAspect="1"/>
          </p:cNvGraphicFramePr>
          <p:nvPr/>
        </p:nvGraphicFramePr>
        <p:xfrm>
          <a:off x="1066800" y="3505200"/>
          <a:ext cx="2120900" cy="457200"/>
        </p:xfrm>
        <a:graphic>
          <a:graphicData uri="http://schemas.openxmlformats.org/presentationml/2006/ole">
            <mc:AlternateContent xmlns:mc="http://schemas.openxmlformats.org/markup-compatibility/2006">
              <mc:Choice xmlns:v="urn:schemas-microsoft-com:vml" Requires="v">
                <p:oleObj name="公式" r:id="rId16" imgW="1054080" imgH="228600" progId="Equation.3">
                  <p:embed/>
                </p:oleObj>
              </mc:Choice>
              <mc:Fallback>
                <p:oleObj name="公式" r:id="rId16" imgW="1054080" imgH="228600" progId="Equation.3">
                  <p:embed/>
                  <p:pic>
                    <p:nvPicPr>
                      <p:cNvPr id="521247" name="Object 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66800" y="3505200"/>
                        <a:ext cx="2120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1248" name="Text Box 32"/>
          <p:cNvSpPr txBox="1">
            <a:spLocks noChangeArrowheads="1"/>
          </p:cNvSpPr>
          <p:nvPr/>
        </p:nvSpPr>
        <p:spPr bwMode="auto">
          <a:xfrm>
            <a:off x="304800" y="2971800"/>
            <a:ext cx="1655763" cy="519113"/>
          </a:xfrm>
          <a:prstGeom prst="rect">
            <a:avLst/>
          </a:prstGeom>
          <a:noFill/>
          <a:ln w="9525">
            <a:noFill/>
            <a:miter lim="800000"/>
            <a:headEnd/>
            <a:tailEnd/>
          </a:ln>
          <a:effectLst/>
        </p:spPr>
        <p:txBody>
          <a:bodyPr>
            <a:spAutoFit/>
          </a:bodyPr>
          <a:lstStyle/>
          <a:p>
            <a:pPr>
              <a:spcBef>
                <a:spcPct val="50000"/>
              </a:spcBef>
            </a:pPr>
            <a:r>
              <a:rPr lang="zh-CN" altLang="en-US" sz="2800" dirty="0"/>
              <a:t>冲量：</a:t>
            </a:r>
          </a:p>
        </p:txBody>
      </p:sp>
      <p:sp>
        <p:nvSpPr>
          <p:cNvPr id="521249" name="Text Box 33"/>
          <p:cNvSpPr txBox="1">
            <a:spLocks noChangeArrowheads="1"/>
          </p:cNvSpPr>
          <p:nvPr/>
        </p:nvSpPr>
        <p:spPr bwMode="auto">
          <a:xfrm>
            <a:off x="381000" y="3962400"/>
            <a:ext cx="3887788" cy="1501775"/>
          </a:xfrm>
          <a:prstGeom prst="rect">
            <a:avLst/>
          </a:prstGeom>
          <a:noFill/>
          <a:ln w="9525">
            <a:noFill/>
            <a:miter lim="800000"/>
            <a:headEnd/>
            <a:tailEnd/>
          </a:ln>
          <a:effectLst/>
        </p:spPr>
        <p:txBody>
          <a:bodyPr>
            <a:spAutoFit/>
          </a:bodyPr>
          <a:lstStyle/>
          <a:p>
            <a:pPr>
              <a:lnSpc>
                <a:spcPct val="110000"/>
              </a:lnSpc>
              <a:spcBef>
                <a:spcPct val="50000"/>
              </a:spcBef>
            </a:pPr>
            <a:r>
              <a:rPr lang="zh-CN" altLang="en-US" sz="2800"/>
              <a:t>因为只有 </a:t>
            </a:r>
            <a:r>
              <a:rPr lang="en-US" altLang="zh-CN" sz="2800" i="1"/>
              <a:t>v</a:t>
            </a:r>
            <a:r>
              <a:rPr lang="en-US" altLang="zh-CN" sz="2800" i="1" baseline="-25000"/>
              <a:t>ix </a:t>
            </a:r>
            <a:r>
              <a:rPr lang="en-US" altLang="zh-CN" sz="2800"/>
              <a:t>&gt; 0 </a:t>
            </a:r>
            <a:r>
              <a:rPr lang="zh-CN" altLang="en-US" sz="2800"/>
              <a:t>的分子才能与一侧器壁发生碰撞，所以有：</a:t>
            </a:r>
          </a:p>
        </p:txBody>
      </p:sp>
      <p:graphicFrame>
        <p:nvGraphicFramePr>
          <p:cNvPr id="521250" name="Object 34"/>
          <p:cNvGraphicFramePr>
            <a:graphicFrameLocks noChangeAspect="1"/>
          </p:cNvGraphicFramePr>
          <p:nvPr/>
        </p:nvGraphicFramePr>
        <p:xfrm>
          <a:off x="2438400" y="5146764"/>
          <a:ext cx="2641600" cy="685800"/>
        </p:xfrm>
        <a:graphic>
          <a:graphicData uri="http://schemas.openxmlformats.org/presentationml/2006/ole">
            <mc:AlternateContent xmlns:mc="http://schemas.openxmlformats.org/markup-compatibility/2006">
              <mc:Choice xmlns:v="urn:schemas-microsoft-com:vml" Requires="v">
                <p:oleObj name="公式" r:id="rId18" imgW="1231560" imgH="342720" progId="Equation.3">
                  <p:embed/>
                </p:oleObj>
              </mc:Choice>
              <mc:Fallback>
                <p:oleObj name="公式" r:id="rId18" imgW="1231560" imgH="342720" progId="Equation.3">
                  <p:embed/>
                  <p:pic>
                    <p:nvPicPr>
                      <p:cNvPr id="521250" name="Object 3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38400" y="5146764"/>
                        <a:ext cx="2641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1251" name="Object 35"/>
          <p:cNvGraphicFramePr>
            <a:graphicFrameLocks noChangeAspect="1"/>
          </p:cNvGraphicFramePr>
          <p:nvPr/>
        </p:nvGraphicFramePr>
        <p:xfrm>
          <a:off x="3810000" y="5562600"/>
          <a:ext cx="1106488" cy="787400"/>
        </p:xfrm>
        <a:graphic>
          <a:graphicData uri="http://schemas.openxmlformats.org/presentationml/2006/ole">
            <mc:AlternateContent xmlns:mc="http://schemas.openxmlformats.org/markup-compatibility/2006">
              <mc:Choice xmlns:v="urn:schemas-microsoft-com:vml" Requires="v">
                <p:oleObj name="公式" r:id="rId20" imgW="545760" imgH="393480" progId="Equation.3">
                  <p:embed/>
                </p:oleObj>
              </mc:Choice>
              <mc:Fallback>
                <p:oleObj name="公式" r:id="rId20" imgW="545760" imgH="393480" progId="Equation.3">
                  <p:embed/>
                  <p:pic>
                    <p:nvPicPr>
                      <p:cNvPr id="521251" name="Object 3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10000" y="5562600"/>
                        <a:ext cx="1106488"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1252" name="Text Box 36"/>
          <p:cNvSpPr txBox="1">
            <a:spLocks noChangeArrowheads="1"/>
          </p:cNvSpPr>
          <p:nvPr/>
        </p:nvSpPr>
        <p:spPr bwMode="auto">
          <a:xfrm>
            <a:off x="381000" y="5696744"/>
            <a:ext cx="3529013" cy="519112"/>
          </a:xfrm>
          <a:prstGeom prst="rect">
            <a:avLst/>
          </a:prstGeom>
          <a:noFill/>
          <a:ln w="9525">
            <a:noFill/>
            <a:miter lim="800000"/>
            <a:headEnd/>
            <a:tailEnd/>
          </a:ln>
          <a:effectLst/>
        </p:spPr>
        <p:txBody>
          <a:bodyPr>
            <a:spAutoFit/>
          </a:bodyPr>
          <a:lstStyle/>
          <a:p>
            <a:pPr>
              <a:spcBef>
                <a:spcPct val="50000"/>
              </a:spcBef>
            </a:pPr>
            <a:r>
              <a:rPr lang="zh-CN" altLang="en-US" sz="2800"/>
              <a:t>作用于面元的压力：</a:t>
            </a:r>
          </a:p>
        </p:txBody>
      </p:sp>
      <p:graphicFrame>
        <p:nvGraphicFramePr>
          <p:cNvPr id="521253" name="Object 37"/>
          <p:cNvGraphicFramePr>
            <a:graphicFrameLocks noChangeAspect="1"/>
          </p:cNvGraphicFramePr>
          <p:nvPr/>
        </p:nvGraphicFramePr>
        <p:xfrm>
          <a:off x="4922838" y="5614194"/>
          <a:ext cx="2011362" cy="684212"/>
        </p:xfrm>
        <a:graphic>
          <a:graphicData uri="http://schemas.openxmlformats.org/presentationml/2006/ole">
            <mc:AlternateContent xmlns:mc="http://schemas.openxmlformats.org/markup-compatibility/2006">
              <mc:Choice xmlns:v="urn:schemas-microsoft-com:vml" Requires="v">
                <p:oleObj name="公式" r:id="rId22" imgW="939600" imgH="342720" progId="Equation.3">
                  <p:embed/>
                </p:oleObj>
              </mc:Choice>
              <mc:Fallback>
                <p:oleObj name="公式" r:id="rId22" imgW="939600" imgH="342720" progId="Equation.3">
                  <p:embed/>
                  <p:pic>
                    <p:nvPicPr>
                      <p:cNvPr id="521253" name="Object 3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22838" y="5614194"/>
                        <a:ext cx="2011362"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1246"/>
                                        </p:tgtEl>
                                        <p:attrNameLst>
                                          <p:attrName>style.visibility</p:attrName>
                                        </p:attrNameLst>
                                      </p:cBhvr>
                                      <p:to>
                                        <p:strVal val="visible"/>
                                      </p:to>
                                    </p:set>
                                    <p:animEffect transition="in" filter="wipe(left)">
                                      <p:cBhvr>
                                        <p:cTn id="7" dur="500"/>
                                        <p:tgtEl>
                                          <p:spTgt spid="5212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21245"/>
                                        </p:tgtEl>
                                        <p:attrNameLst>
                                          <p:attrName>style.visibility</p:attrName>
                                        </p:attrNameLst>
                                      </p:cBhvr>
                                      <p:to>
                                        <p:strVal val="visible"/>
                                      </p:to>
                                    </p:set>
                                    <p:animEffect transition="in" filter="wipe(left)">
                                      <p:cBhvr>
                                        <p:cTn id="12" dur="500"/>
                                        <p:tgtEl>
                                          <p:spTgt spid="5212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1248"/>
                                        </p:tgtEl>
                                        <p:attrNameLst>
                                          <p:attrName>style.visibility</p:attrName>
                                        </p:attrNameLst>
                                      </p:cBhvr>
                                      <p:to>
                                        <p:strVal val="visible"/>
                                      </p:to>
                                    </p:set>
                                    <p:animEffect transition="in" filter="wipe(left)">
                                      <p:cBhvr>
                                        <p:cTn id="17" dur="500"/>
                                        <p:tgtEl>
                                          <p:spTgt spid="52124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21247"/>
                                        </p:tgtEl>
                                        <p:attrNameLst>
                                          <p:attrName>style.visibility</p:attrName>
                                        </p:attrNameLst>
                                      </p:cBhvr>
                                      <p:to>
                                        <p:strVal val="visible"/>
                                      </p:to>
                                    </p:set>
                                    <p:animEffect transition="in" filter="wipe(left)">
                                      <p:cBhvr>
                                        <p:cTn id="22" dur="500"/>
                                        <p:tgtEl>
                                          <p:spTgt spid="5212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1249"/>
                                        </p:tgtEl>
                                        <p:attrNameLst>
                                          <p:attrName>style.visibility</p:attrName>
                                        </p:attrNameLst>
                                      </p:cBhvr>
                                      <p:to>
                                        <p:strVal val="visible"/>
                                      </p:to>
                                    </p:set>
                                    <p:animEffect transition="in" filter="blinds(horizontal)">
                                      <p:cBhvr>
                                        <p:cTn id="27" dur="500"/>
                                        <p:tgtEl>
                                          <p:spTgt spid="52124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21250"/>
                                        </p:tgtEl>
                                        <p:attrNameLst>
                                          <p:attrName>style.visibility</p:attrName>
                                        </p:attrNameLst>
                                      </p:cBhvr>
                                      <p:to>
                                        <p:strVal val="visible"/>
                                      </p:to>
                                    </p:set>
                                    <p:animEffect transition="in" filter="wipe(left)">
                                      <p:cBhvr>
                                        <p:cTn id="32" dur="500"/>
                                        <p:tgtEl>
                                          <p:spTgt spid="52125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21252"/>
                                        </p:tgtEl>
                                        <p:attrNameLst>
                                          <p:attrName>style.visibility</p:attrName>
                                        </p:attrNameLst>
                                      </p:cBhvr>
                                      <p:to>
                                        <p:strVal val="visible"/>
                                      </p:to>
                                    </p:set>
                                    <p:animEffect transition="in" filter="wipe(left)">
                                      <p:cBhvr>
                                        <p:cTn id="37" dur="500"/>
                                        <p:tgtEl>
                                          <p:spTgt spid="5212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21251"/>
                                        </p:tgtEl>
                                        <p:attrNameLst>
                                          <p:attrName>style.visibility</p:attrName>
                                        </p:attrNameLst>
                                      </p:cBhvr>
                                      <p:to>
                                        <p:strVal val="visible"/>
                                      </p:to>
                                    </p:set>
                                    <p:animEffect transition="in" filter="wipe(left)">
                                      <p:cBhvr>
                                        <p:cTn id="42" dur="500"/>
                                        <p:tgtEl>
                                          <p:spTgt spid="52125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21253"/>
                                        </p:tgtEl>
                                        <p:attrNameLst>
                                          <p:attrName>style.visibility</p:attrName>
                                        </p:attrNameLst>
                                      </p:cBhvr>
                                      <p:to>
                                        <p:strVal val="visible"/>
                                      </p:to>
                                    </p:set>
                                    <p:animEffect transition="in" filter="wipe(left)">
                                      <p:cBhvr>
                                        <p:cTn id="47" dur="500"/>
                                        <p:tgtEl>
                                          <p:spTgt spid="521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46" grpId="0"/>
      <p:bldP spid="521248" grpId="0"/>
      <p:bldP spid="521249" grpId="0"/>
      <p:bldP spid="52125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zh-CN" sz="3600"/>
              <a:t>10.2 </a:t>
            </a:r>
            <a:r>
              <a:rPr lang="zh-CN" altLang="en-US" sz="3600"/>
              <a:t>理想气体的压强与温度的微观解释</a:t>
            </a:r>
          </a:p>
        </p:txBody>
      </p:sp>
      <p:sp>
        <p:nvSpPr>
          <p:cNvPr id="29" name="灯片编号占位符 4"/>
          <p:cNvSpPr>
            <a:spLocks noGrp="1"/>
          </p:cNvSpPr>
          <p:nvPr>
            <p:ph type="sldNum" sz="quarter" idx="12"/>
          </p:nvPr>
        </p:nvSpPr>
        <p:spPr/>
        <p:txBody>
          <a:bodyPr/>
          <a:lstStyle/>
          <a:p>
            <a:fld id="{AC1B9E0D-2D14-4728-B00D-36FFB86B5ED5}" type="slidenum">
              <a:rPr lang="en-US" altLang="zh-CN"/>
              <a:pPr/>
              <a:t>49</a:t>
            </a:fld>
            <a:endParaRPr lang="en-US" altLang="zh-CN"/>
          </a:p>
        </p:txBody>
      </p:sp>
      <p:graphicFrame>
        <p:nvGraphicFramePr>
          <p:cNvPr id="522243" name="Object 3"/>
          <p:cNvGraphicFramePr>
            <a:graphicFrameLocks noChangeAspect="1"/>
          </p:cNvGraphicFramePr>
          <p:nvPr/>
        </p:nvGraphicFramePr>
        <p:xfrm>
          <a:off x="1898650" y="1219200"/>
          <a:ext cx="5129213" cy="863600"/>
        </p:xfrm>
        <a:graphic>
          <a:graphicData uri="http://schemas.openxmlformats.org/presentationml/2006/ole">
            <mc:AlternateContent xmlns:mc="http://schemas.openxmlformats.org/markup-compatibility/2006">
              <mc:Choice xmlns:v="urn:schemas-microsoft-com:vml" Requires="v">
                <p:oleObj name="公式" r:id="rId2" imgW="2565360" imgH="431640" progId="Equation.3">
                  <p:embed/>
                </p:oleObj>
              </mc:Choice>
              <mc:Fallback>
                <p:oleObj name="公式" r:id="rId2" imgW="2565360" imgH="431640" progId="Equation.3">
                  <p:embed/>
                  <p:pic>
                    <p:nvPicPr>
                      <p:cNvPr id="52224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8650" y="1219200"/>
                        <a:ext cx="512921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244" name="Text Box 4"/>
          <p:cNvSpPr txBox="1">
            <a:spLocks noChangeArrowheads="1"/>
          </p:cNvSpPr>
          <p:nvPr/>
        </p:nvSpPr>
        <p:spPr bwMode="auto">
          <a:xfrm>
            <a:off x="457200" y="1327150"/>
            <a:ext cx="1439863" cy="519113"/>
          </a:xfrm>
          <a:prstGeom prst="rect">
            <a:avLst/>
          </a:prstGeom>
          <a:noFill/>
          <a:ln w="9525">
            <a:noFill/>
            <a:miter lim="800000"/>
            <a:headEnd/>
            <a:tailEnd/>
          </a:ln>
          <a:effectLst/>
        </p:spPr>
        <p:txBody>
          <a:bodyPr>
            <a:spAutoFit/>
          </a:bodyPr>
          <a:lstStyle/>
          <a:p>
            <a:pPr>
              <a:spcBef>
                <a:spcPct val="50000"/>
              </a:spcBef>
            </a:pPr>
            <a:r>
              <a:rPr lang="zh-CN" altLang="en-US" sz="2800"/>
              <a:t>压强： </a:t>
            </a:r>
          </a:p>
        </p:txBody>
      </p:sp>
      <p:graphicFrame>
        <p:nvGraphicFramePr>
          <p:cNvPr id="522245" name="Object 5"/>
          <p:cNvGraphicFramePr>
            <a:graphicFrameLocks noChangeAspect="1"/>
          </p:cNvGraphicFramePr>
          <p:nvPr/>
        </p:nvGraphicFramePr>
        <p:xfrm>
          <a:off x="679450" y="2209800"/>
          <a:ext cx="3492500" cy="841375"/>
        </p:xfrm>
        <a:graphic>
          <a:graphicData uri="http://schemas.openxmlformats.org/presentationml/2006/ole">
            <mc:AlternateContent xmlns:mc="http://schemas.openxmlformats.org/markup-compatibility/2006">
              <mc:Choice xmlns:v="urn:schemas-microsoft-com:vml" Requires="v">
                <p:oleObj name="公式" r:id="rId4" imgW="1739880" imgH="419040" progId="Equation.3">
                  <p:embed/>
                </p:oleObj>
              </mc:Choice>
              <mc:Fallback>
                <p:oleObj name="公式" r:id="rId4" imgW="1739880" imgH="419040" progId="Equation.3">
                  <p:embed/>
                  <p:pic>
                    <p:nvPicPr>
                      <p:cNvPr id="52224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450" y="2209800"/>
                        <a:ext cx="3492500"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46" name="Object 6"/>
          <p:cNvGraphicFramePr>
            <a:graphicFrameLocks noChangeAspect="1"/>
          </p:cNvGraphicFramePr>
          <p:nvPr/>
        </p:nvGraphicFramePr>
        <p:xfrm>
          <a:off x="679450" y="3124200"/>
          <a:ext cx="1828800" cy="533400"/>
        </p:xfrm>
        <a:graphic>
          <a:graphicData uri="http://schemas.openxmlformats.org/presentationml/2006/ole">
            <mc:AlternateContent xmlns:mc="http://schemas.openxmlformats.org/markup-compatibility/2006">
              <mc:Choice xmlns:v="urn:schemas-microsoft-com:vml" Requires="v">
                <p:oleObj name="公式" r:id="rId6" imgW="914400" imgH="266400" progId="Equation.3">
                  <p:embed/>
                </p:oleObj>
              </mc:Choice>
              <mc:Fallback>
                <p:oleObj name="公式" r:id="rId6" imgW="914400" imgH="266400" progId="Equation.3">
                  <p:embed/>
                  <p:pic>
                    <p:nvPicPr>
                      <p:cNvPr id="52224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9450" y="3124200"/>
                        <a:ext cx="18288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47" name="Object 7"/>
          <p:cNvGraphicFramePr>
            <a:graphicFrameLocks noChangeAspect="1"/>
          </p:cNvGraphicFramePr>
          <p:nvPr/>
        </p:nvGraphicFramePr>
        <p:xfrm>
          <a:off x="831850" y="4038600"/>
          <a:ext cx="2108200" cy="508000"/>
        </p:xfrm>
        <a:graphic>
          <a:graphicData uri="http://schemas.openxmlformats.org/presentationml/2006/ole">
            <mc:AlternateContent xmlns:mc="http://schemas.openxmlformats.org/markup-compatibility/2006">
              <mc:Choice xmlns:v="urn:schemas-microsoft-com:vml" Requires="v">
                <p:oleObj name="公式" r:id="rId8" imgW="1054080" imgH="253800" progId="Equation.3">
                  <p:embed/>
                </p:oleObj>
              </mc:Choice>
              <mc:Fallback>
                <p:oleObj name="公式" r:id="rId8" imgW="1054080" imgH="253800" progId="Equation.3">
                  <p:embed/>
                  <p:pic>
                    <p:nvPicPr>
                      <p:cNvPr id="522247"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1850" y="4038600"/>
                        <a:ext cx="21082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22248" name="Group 8"/>
          <p:cNvGrpSpPr>
            <a:grpSpLocks/>
          </p:cNvGrpSpPr>
          <p:nvPr/>
        </p:nvGrpSpPr>
        <p:grpSpPr bwMode="auto">
          <a:xfrm>
            <a:off x="4714875" y="2743200"/>
            <a:ext cx="4200525" cy="3617913"/>
            <a:chOff x="2971" y="1752"/>
            <a:chExt cx="2646" cy="2279"/>
          </a:xfrm>
        </p:grpSpPr>
        <p:grpSp>
          <p:nvGrpSpPr>
            <p:cNvPr id="522249" name="Group 9"/>
            <p:cNvGrpSpPr>
              <a:grpSpLocks/>
            </p:cNvGrpSpPr>
            <p:nvPr/>
          </p:nvGrpSpPr>
          <p:grpSpPr bwMode="auto">
            <a:xfrm>
              <a:off x="2971" y="1752"/>
              <a:ext cx="2646" cy="2279"/>
              <a:chOff x="3016" y="1888"/>
              <a:chExt cx="2646" cy="2279"/>
            </a:xfrm>
          </p:grpSpPr>
          <p:grpSp>
            <p:nvGrpSpPr>
              <p:cNvPr id="522250" name="Group 10"/>
              <p:cNvGrpSpPr>
                <a:grpSpLocks/>
              </p:cNvGrpSpPr>
              <p:nvPr/>
            </p:nvGrpSpPr>
            <p:grpSpPr bwMode="auto">
              <a:xfrm>
                <a:off x="3016" y="2024"/>
                <a:ext cx="2517" cy="1996"/>
                <a:chOff x="3016" y="2024"/>
                <a:chExt cx="2517" cy="1996"/>
              </a:xfrm>
            </p:grpSpPr>
            <p:sp>
              <p:nvSpPr>
                <p:cNvPr id="522251" name="Line 11"/>
                <p:cNvSpPr>
                  <a:spLocks noChangeShapeType="1"/>
                </p:cNvSpPr>
                <p:nvPr/>
              </p:nvSpPr>
              <p:spPr bwMode="auto">
                <a:xfrm>
                  <a:off x="3651" y="3385"/>
                  <a:ext cx="1882" cy="0"/>
                </a:xfrm>
                <a:prstGeom prst="line">
                  <a:avLst/>
                </a:prstGeom>
                <a:noFill/>
                <a:ln w="9525">
                  <a:solidFill>
                    <a:schemeClr val="tx1"/>
                  </a:solidFill>
                  <a:round/>
                  <a:headEnd/>
                  <a:tailEnd type="triangle" w="med" len="lg"/>
                </a:ln>
                <a:effectLst/>
              </p:spPr>
              <p:txBody>
                <a:bodyPr/>
                <a:lstStyle/>
                <a:p>
                  <a:endParaRPr lang="zh-CN" altLang="en-US"/>
                </a:p>
              </p:txBody>
            </p:sp>
            <p:sp>
              <p:nvSpPr>
                <p:cNvPr id="522252" name="Line 12"/>
                <p:cNvSpPr>
                  <a:spLocks noChangeShapeType="1"/>
                </p:cNvSpPr>
                <p:nvPr/>
              </p:nvSpPr>
              <p:spPr bwMode="auto">
                <a:xfrm flipV="1">
                  <a:off x="3651" y="2024"/>
                  <a:ext cx="0" cy="1361"/>
                </a:xfrm>
                <a:prstGeom prst="line">
                  <a:avLst/>
                </a:prstGeom>
                <a:noFill/>
                <a:ln w="9525">
                  <a:solidFill>
                    <a:schemeClr val="tx1"/>
                  </a:solidFill>
                  <a:round/>
                  <a:headEnd/>
                  <a:tailEnd type="triangle" w="med" len="lg"/>
                </a:ln>
                <a:effectLst/>
              </p:spPr>
              <p:txBody>
                <a:bodyPr/>
                <a:lstStyle/>
                <a:p>
                  <a:endParaRPr lang="zh-CN" altLang="en-US"/>
                </a:p>
              </p:txBody>
            </p:sp>
            <p:sp>
              <p:nvSpPr>
                <p:cNvPr id="522253" name="Line 13"/>
                <p:cNvSpPr>
                  <a:spLocks noChangeShapeType="1"/>
                </p:cNvSpPr>
                <p:nvPr/>
              </p:nvSpPr>
              <p:spPr bwMode="auto">
                <a:xfrm flipH="1">
                  <a:off x="3016" y="3385"/>
                  <a:ext cx="635" cy="635"/>
                </a:xfrm>
                <a:prstGeom prst="line">
                  <a:avLst/>
                </a:prstGeom>
                <a:noFill/>
                <a:ln w="9525">
                  <a:solidFill>
                    <a:schemeClr val="tx1"/>
                  </a:solidFill>
                  <a:round/>
                  <a:headEnd/>
                  <a:tailEnd type="triangle" w="med" len="lg"/>
                </a:ln>
                <a:effectLst/>
              </p:spPr>
              <p:txBody>
                <a:bodyPr/>
                <a:lstStyle/>
                <a:p>
                  <a:endParaRPr lang="zh-CN" altLang="en-US"/>
                </a:p>
              </p:txBody>
            </p:sp>
            <p:sp>
              <p:nvSpPr>
                <p:cNvPr id="522254" name="Line 14"/>
                <p:cNvSpPr>
                  <a:spLocks noChangeShapeType="1"/>
                </p:cNvSpPr>
                <p:nvPr/>
              </p:nvSpPr>
              <p:spPr bwMode="auto">
                <a:xfrm flipV="1">
                  <a:off x="3651" y="2705"/>
                  <a:ext cx="998" cy="680"/>
                </a:xfrm>
                <a:prstGeom prst="line">
                  <a:avLst/>
                </a:prstGeom>
                <a:noFill/>
                <a:ln w="28575">
                  <a:solidFill>
                    <a:srgbClr val="0000FF"/>
                  </a:solidFill>
                  <a:round/>
                  <a:headEnd/>
                  <a:tailEnd type="stealth" w="med" len="lg"/>
                </a:ln>
                <a:effectLst/>
              </p:spPr>
              <p:txBody>
                <a:bodyPr/>
                <a:lstStyle/>
                <a:p>
                  <a:endParaRPr lang="zh-CN" altLang="en-US"/>
                </a:p>
              </p:txBody>
            </p:sp>
            <p:sp>
              <p:nvSpPr>
                <p:cNvPr id="522255" name="Line 15"/>
                <p:cNvSpPr>
                  <a:spLocks noChangeShapeType="1"/>
                </p:cNvSpPr>
                <p:nvPr/>
              </p:nvSpPr>
              <p:spPr bwMode="auto">
                <a:xfrm>
                  <a:off x="4638" y="2761"/>
                  <a:ext cx="8" cy="1052"/>
                </a:xfrm>
                <a:prstGeom prst="line">
                  <a:avLst/>
                </a:prstGeom>
                <a:noFill/>
                <a:ln w="9525">
                  <a:solidFill>
                    <a:schemeClr val="tx1"/>
                  </a:solidFill>
                  <a:prstDash val="dash"/>
                  <a:round/>
                  <a:headEnd/>
                  <a:tailEnd/>
                </a:ln>
                <a:effectLst/>
              </p:spPr>
              <p:txBody>
                <a:bodyPr/>
                <a:lstStyle/>
                <a:p>
                  <a:endParaRPr lang="zh-CN" altLang="en-US"/>
                </a:p>
              </p:txBody>
            </p:sp>
            <p:sp>
              <p:nvSpPr>
                <p:cNvPr id="522256" name="Line 16"/>
                <p:cNvSpPr>
                  <a:spLocks noChangeShapeType="1"/>
                </p:cNvSpPr>
                <p:nvPr/>
              </p:nvSpPr>
              <p:spPr bwMode="auto">
                <a:xfrm>
                  <a:off x="3651" y="3385"/>
                  <a:ext cx="995" cy="496"/>
                </a:xfrm>
                <a:prstGeom prst="line">
                  <a:avLst/>
                </a:prstGeom>
                <a:noFill/>
                <a:ln w="9525">
                  <a:solidFill>
                    <a:schemeClr val="tx1"/>
                  </a:solidFill>
                  <a:round/>
                  <a:headEnd/>
                  <a:tailEnd type="triangle" w="med" len="med"/>
                </a:ln>
                <a:effectLst/>
              </p:spPr>
              <p:txBody>
                <a:bodyPr/>
                <a:lstStyle/>
                <a:p>
                  <a:endParaRPr lang="zh-CN" altLang="en-US"/>
                </a:p>
              </p:txBody>
            </p:sp>
            <p:sp>
              <p:nvSpPr>
                <p:cNvPr id="522257" name="Line 17"/>
                <p:cNvSpPr>
                  <a:spLocks noChangeShapeType="1"/>
                </p:cNvSpPr>
                <p:nvPr/>
              </p:nvSpPr>
              <p:spPr bwMode="auto">
                <a:xfrm>
                  <a:off x="3651" y="2206"/>
                  <a:ext cx="995" cy="496"/>
                </a:xfrm>
                <a:prstGeom prst="line">
                  <a:avLst/>
                </a:prstGeom>
                <a:noFill/>
                <a:ln w="9525">
                  <a:solidFill>
                    <a:schemeClr val="tx1"/>
                  </a:solidFill>
                  <a:prstDash val="dash"/>
                  <a:round/>
                  <a:headEnd/>
                  <a:tailEnd/>
                </a:ln>
                <a:effectLst/>
              </p:spPr>
              <p:txBody>
                <a:bodyPr/>
                <a:lstStyle/>
                <a:p>
                  <a:endParaRPr lang="zh-CN" altLang="en-US"/>
                </a:p>
              </p:txBody>
            </p:sp>
            <p:sp>
              <p:nvSpPr>
                <p:cNvPr id="522258" name="Line 18"/>
                <p:cNvSpPr>
                  <a:spLocks noChangeShapeType="1"/>
                </p:cNvSpPr>
                <p:nvPr/>
              </p:nvSpPr>
              <p:spPr bwMode="auto">
                <a:xfrm flipH="1">
                  <a:off x="3174" y="3862"/>
                  <a:ext cx="1360" cy="0"/>
                </a:xfrm>
                <a:prstGeom prst="line">
                  <a:avLst/>
                </a:prstGeom>
                <a:noFill/>
                <a:ln w="9525">
                  <a:solidFill>
                    <a:schemeClr val="tx1"/>
                  </a:solidFill>
                  <a:prstDash val="dash"/>
                  <a:round/>
                  <a:headEnd/>
                  <a:tailEnd/>
                </a:ln>
                <a:effectLst/>
              </p:spPr>
              <p:txBody>
                <a:bodyPr/>
                <a:lstStyle/>
                <a:p>
                  <a:endParaRPr lang="zh-CN" altLang="en-US"/>
                </a:p>
              </p:txBody>
            </p:sp>
            <p:sp>
              <p:nvSpPr>
                <p:cNvPr id="522259" name="Line 19"/>
                <p:cNvSpPr>
                  <a:spLocks noChangeShapeType="1"/>
                </p:cNvSpPr>
                <p:nvPr/>
              </p:nvSpPr>
              <p:spPr bwMode="auto">
                <a:xfrm flipV="1">
                  <a:off x="4649" y="3385"/>
                  <a:ext cx="499" cy="499"/>
                </a:xfrm>
                <a:prstGeom prst="line">
                  <a:avLst/>
                </a:prstGeom>
                <a:noFill/>
                <a:ln w="9525">
                  <a:solidFill>
                    <a:schemeClr val="tx1"/>
                  </a:solidFill>
                  <a:prstDash val="dash"/>
                  <a:round/>
                  <a:headEnd/>
                  <a:tailEnd/>
                </a:ln>
                <a:effectLst/>
              </p:spPr>
              <p:txBody>
                <a:bodyPr/>
                <a:lstStyle/>
                <a:p>
                  <a:endParaRPr lang="zh-CN" altLang="en-US"/>
                </a:p>
              </p:txBody>
            </p:sp>
          </p:grpSp>
          <p:graphicFrame>
            <p:nvGraphicFramePr>
              <p:cNvPr id="522260" name="Object 20"/>
              <p:cNvGraphicFramePr>
                <a:graphicFrameLocks noChangeAspect="1"/>
              </p:cNvGraphicFramePr>
              <p:nvPr/>
            </p:nvGraphicFramePr>
            <p:xfrm>
              <a:off x="3075" y="3872"/>
              <a:ext cx="229" cy="295"/>
            </p:xfrm>
            <a:graphic>
              <a:graphicData uri="http://schemas.openxmlformats.org/presentationml/2006/ole">
                <mc:AlternateContent xmlns:mc="http://schemas.openxmlformats.org/markup-compatibility/2006">
                  <mc:Choice xmlns:v="urn:schemas-microsoft-com:vml" Requires="v">
                    <p:oleObj name="公式" r:id="rId10" imgW="177480" imgH="228600" progId="Equation.3">
                      <p:embed/>
                    </p:oleObj>
                  </mc:Choice>
                  <mc:Fallback>
                    <p:oleObj name="公式" r:id="rId10" imgW="177480" imgH="228600" progId="Equation.3">
                      <p:embed/>
                      <p:pic>
                        <p:nvPicPr>
                          <p:cNvPr id="522260"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75" y="3872"/>
                            <a:ext cx="229"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61" name="Object 21"/>
              <p:cNvGraphicFramePr>
                <a:graphicFrameLocks noChangeAspect="1"/>
              </p:cNvGraphicFramePr>
              <p:nvPr/>
            </p:nvGraphicFramePr>
            <p:xfrm>
              <a:off x="5432" y="3364"/>
              <a:ext cx="230" cy="312"/>
            </p:xfrm>
            <a:graphic>
              <a:graphicData uri="http://schemas.openxmlformats.org/presentationml/2006/ole">
                <mc:AlternateContent xmlns:mc="http://schemas.openxmlformats.org/markup-compatibility/2006">
                  <mc:Choice xmlns:v="urn:schemas-microsoft-com:vml" Requires="v">
                    <p:oleObj name="公式" r:id="rId12" imgW="177480" imgH="241200" progId="Equation.3">
                      <p:embed/>
                    </p:oleObj>
                  </mc:Choice>
                  <mc:Fallback>
                    <p:oleObj name="公式" r:id="rId12" imgW="177480" imgH="241200" progId="Equation.3">
                      <p:embed/>
                      <p:pic>
                        <p:nvPicPr>
                          <p:cNvPr id="522261" name="Object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32" y="3364"/>
                            <a:ext cx="230" cy="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62" name="Object 22"/>
              <p:cNvGraphicFramePr>
                <a:graphicFrameLocks noChangeAspect="1"/>
              </p:cNvGraphicFramePr>
              <p:nvPr/>
            </p:nvGraphicFramePr>
            <p:xfrm>
              <a:off x="3696" y="1888"/>
              <a:ext cx="230" cy="295"/>
            </p:xfrm>
            <a:graphic>
              <a:graphicData uri="http://schemas.openxmlformats.org/presentationml/2006/ole">
                <mc:AlternateContent xmlns:mc="http://schemas.openxmlformats.org/markup-compatibility/2006">
                  <mc:Choice xmlns:v="urn:schemas-microsoft-com:vml" Requires="v">
                    <p:oleObj name="公式" r:id="rId14" imgW="177480" imgH="228600" progId="Equation.3">
                      <p:embed/>
                    </p:oleObj>
                  </mc:Choice>
                  <mc:Fallback>
                    <p:oleObj name="公式" r:id="rId14" imgW="177480" imgH="228600" progId="Equation.3">
                      <p:embed/>
                      <p:pic>
                        <p:nvPicPr>
                          <p:cNvPr id="522262" name="Object 2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96" y="1888"/>
                            <a:ext cx="230" cy="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63" name="Object 23"/>
              <p:cNvGraphicFramePr>
                <a:graphicFrameLocks noChangeAspect="1"/>
              </p:cNvGraphicFramePr>
              <p:nvPr/>
            </p:nvGraphicFramePr>
            <p:xfrm>
              <a:off x="4649" y="2537"/>
              <a:ext cx="205" cy="287"/>
            </p:xfrm>
            <a:graphic>
              <a:graphicData uri="http://schemas.openxmlformats.org/presentationml/2006/ole">
                <mc:AlternateContent xmlns:mc="http://schemas.openxmlformats.org/markup-compatibility/2006">
                  <mc:Choice xmlns:v="urn:schemas-microsoft-com:vml" Requires="v">
                    <p:oleObj name="公式" r:id="rId16" imgW="126720" imgH="177480" progId="Equation.3">
                      <p:embed/>
                    </p:oleObj>
                  </mc:Choice>
                  <mc:Fallback>
                    <p:oleObj name="公式" r:id="rId16" imgW="126720" imgH="177480" progId="Equation.3">
                      <p:embed/>
                      <p:pic>
                        <p:nvPicPr>
                          <p:cNvPr id="522263"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49" y="2537"/>
                            <a:ext cx="205"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22264" name="Text Box 24"/>
            <p:cNvSpPr txBox="1">
              <a:spLocks noChangeArrowheads="1"/>
            </p:cNvSpPr>
            <p:nvPr/>
          </p:nvSpPr>
          <p:spPr bwMode="auto">
            <a:xfrm>
              <a:off x="3369" y="3122"/>
              <a:ext cx="318" cy="288"/>
            </a:xfrm>
            <a:prstGeom prst="rect">
              <a:avLst/>
            </a:prstGeom>
            <a:noFill/>
            <a:ln w="9525">
              <a:noFill/>
              <a:miter lim="800000"/>
              <a:headEnd/>
              <a:tailEnd/>
            </a:ln>
            <a:effectLst/>
          </p:spPr>
          <p:txBody>
            <a:bodyPr>
              <a:spAutoFit/>
            </a:bodyPr>
            <a:lstStyle/>
            <a:p>
              <a:pPr>
                <a:spcBef>
                  <a:spcPct val="50000"/>
                </a:spcBef>
              </a:pPr>
              <a:r>
                <a:rPr lang="en-US" altLang="zh-CN" sz="2400" i="1"/>
                <a:t>O </a:t>
              </a:r>
            </a:p>
          </p:txBody>
        </p:sp>
      </p:grpSp>
      <p:sp>
        <p:nvSpPr>
          <p:cNvPr id="522265" name="Text Box 25"/>
          <p:cNvSpPr txBox="1">
            <a:spLocks noChangeArrowheads="1"/>
          </p:cNvSpPr>
          <p:nvPr/>
        </p:nvSpPr>
        <p:spPr bwMode="auto">
          <a:xfrm>
            <a:off x="457200" y="4781550"/>
            <a:ext cx="2895600" cy="519113"/>
          </a:xfrm>
          <a:prstGeom prst="rect">
            <a:avLst/>
          </a:prstGeom>
          <a:noFill/>
          <a:ln w="12700" cap="sq">
            <a:noFill/>
            <a:miter lim="800000"/>
            <a:headEnd type="none" w="sm" len="sm"/>
            <a:tailEnd type="none" w="sm" len="sm"/>
          </a:ln>
          <a:effectLst/>
        </p:spPr>
        <p:txBody>
          <a:bodyPr>
            <a:spAutoFit/>
          </a:bodyPr>
          <a:lstStyle/>
          <a:p>
            <a:pPr>
              <a:spcBef>
                <a:spcPct val="50000"/>
              </a:spcBef>
            </a:pPr>
            <a:r>
              <a:rPr kumimoji="1" lang="zh-CN" altLang="en-US" sz="2800"/>
              <a:t>根据统计假设：</a:t>
            </a:r>
          </a:p>
        </p:txBody>
      </p:sp>
      <p:graphicFrame>
        <p:nvGraphicFramePr>
          <p:cNvPr id="522266" name="Object 26"/>
          <p:cNvGraphicFramePr>
            <a:graphicFrameLocks noChangeAspect="1"/>
          </p:cNvGraphicFramePr>
          <p:nvPr/>
        </p:nvGraphicFramePr>
        <p:xfrm>
          <a:off x="762000" y="5486400"/>
          <a:ext cx="2413000" cy="784225"/>
        </p:xfrm>
        <a:graphic>
          <a:graphicData uri="http://schemas.openxmlformats.org/presentationml/2006/ole">
            <mc:AlternateContent xmlns:mc="http://schemas.openxmlformats.org/markup-compatibility/2006">
              <mc:Choice xmlns:v="urn:schemas-microsoft-com:vml" Requires="v">
                <p:oleObj name="公式" r:id="rId18" imgW="1206360" imgH="393480" progId="Equation.3">
                  <p:embed/>
                </p:oleObj>
              </mc:Choice>
              <mc:Fallback>
                <p:oleObj name="公式" r:id="rId18" imgW="1206360" imgH="393480" progId="Equation.3">
                  <p:embed/>
                  <p:pic>
                    <p:nvPicPr>
                      <p:cNvPr id="522266" name="Object 2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2000" y="5486400"/>
                        <a:ext cx="241300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2244"/>
                                        </p:tgtEl>
                                        <p:attrNameLst>
                                          <p:attrName>style.visibility</p:attrName>
                                        </p:attrNameLst>
                                      </p:cBhvr>
                                      <p:to>
                                        <p:strVal val="visible"/>
                                      </p:to>
                                    </p:set>
                                    <p:animEffect transition="in" filter="wipe(left)">
                                      <p:cBhvr>
                                        <p:cTn id="7" dur="500"/>
                                        <p:tgtEl>
                                          <p:spTgt spid="5222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22243"/>
                                        </p:tgtEl>
                                        <p:attrNameLst>
                                          <p:attrName>style.visibility</p:attrName>
                                        </p:attrNameLst>
                                      </p:cBhvr>
                                      <p:to>
                                        <p:strVal val="visible"/>
                                      </p:to>
                                    </p:set>
                                    <p:animEffect transition="in" filter="wipe(left)">
                                      <p:cBhvr>
                                        <p:cTn id="12" dur="500"/>
                                        <p:tgtEl>
                                          <p:spTgt spid="522243"/>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522245"/>
                                        </p:tgtEl>
                                        <p:attrNameLst>
                                          <p:attrName>style.visibility</p:attrName>
                                        </p:attrNameLst>
                                      </p:cBhvr>
                                      <p:to>
                                        <p:strVal val="visible"/>
                                      </p:to>
                                    </p:set>
                                    <p:animEffect transition="in" filter="strips(upRight)">
                                      <p:cBhvr>
                                        <p:cTn id="17" dur="500"/>
                                        <p:tgtEl>
                                          <p:spTgt spid="5222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22246"/>
                                        </p:tgtEl>
                                        <p:attrNameLst>
                                          <p:attrName>style.visibility</p:attrName>
                                        </p:attrNameLst>
                                      </p:cBhvr>
                                      <p:to>
                                        <p:strVal val="visible"/>
                                      </p:to>
                                    </p:set>
                                    <p:animEffect transition="in" filter="wipe(left)">
                                      <p:cBhvr>
                                        <p:cTn id="22" dur="500"/>
                                        <p:tgtEl>
                                          <p:spTgt spid="52224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22247"/>
                                        </p:tgtEl>
                                        <p:attrNameLst>
                                          <p:attrName>style.visibility</p:attrName>
                                        </p:attrNameLst>
                                      </p:cBhvr>
                                      <p:to>
                                        <p:strVal val="visible"/>
                                      </p:to>
                                    </p:set>
                                    <p:animEffect transition="in" filter="wipe(left)">
                                      <p:cBhvr>
                                        <p:cTn id="27" dur="500"/>
                                        <p:tgtEl>
                                          <p:spTgt spid="5222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2248"/>
                                        </p:tgtEl>
                                        <p:attrNameLst>
                                          <p:attrName>style.visibility</p:attrName>
                                        </p:attrNameLst>
                                      </p:cBhvr>
                                      <p:to>
                                        <p:strVal val="visible"/>
                                      </p:to>
                                    </p:set>
                                    <p:animEffect transition="in" filter="fade">
                                      <p:cBhvr>
                                        <p:cTn id="32" dur="1000"/>
                                        <p:tgtEl>
                                          <p:spTgt spid="5222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22265"/>
                                        </p:tgtEl>
                                        <p:attrNameLst>
                                          <p:attrName>style.visibility</p:attrName>
                                        </p:attrNameLst>
                                      </p:cBhvr>
                                      <p:to>
                                        <p:strVal val="visible"/>
                                      </p:to>
                                    </p:set>
                                    <p:animEffect transition="in" filter="wipe(left)">
                                      <p:cBhvr>
                                        <p:cTn id="37" dur="500"/>
                                        <p:tgtEl>
                                          <p:spTgt spid="5222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22266"/>
                                        </p:tgtEl>
                                        <p:attrNameLst>
                                          <p:attrName>style.visibility</p:attrName>
                                        </p:attrNameLst>
                                      </p:cBhvr>
                                      <p:to>
                                        <p:strVal val="visible"/>
                                      </p:to>
                                    </p:set>
                                    <p:animEffect transition="in" filter="wipe(left)">
                                      <p:cBhvr>
                                        <p:cTn id="42" dur="500"/>
                                        <p:tgtEl>
                                          <p:spTgt spid="522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4" grpId="0"/>
      <p:bldP spid="5222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25" name="灯片编号占位符 4"/>
          <p:cNvSpPr>
            <a:spLocks noGrp="1"/>
          </p:cNvSpPr>
          <p:nvPr>
            <p:ph type="sldNum" sz="quarter" idx="12"/>
          </p:nvPr>
        </p:nvSpPr>
        <p:spPr/>
        <p:txBody>
          <a:bodyPr/>
          <a:lstStyle/>
          <a:p>
            <a:fld id="{D71D1368-32E9-454F-A20A-E1BB13B33CDC}" type="slidenum">
              <a:rPr lang="en-US" altLang="zh-CN"/>
              <a:pPr/>
              <a:t>5</a:t>
            </a:fld>
            <a:endParaRPr lang="en-US" altLang="zh-CN"/>
          </a:p>
        </p:txBody>
      </p:sp>
      <p:sp>
        <p:nvSpPr>
          <p:cNvPr id="599044" name="Text Box 4"/>
          <p:cNvSpPr txBox="1">
            <a:spLocks noChangeArrowheads="1"/>
          </p:cNvSpPr>
          <p:nvPr/>
        </p:nvSpPr>
        <p:spPr bwMode="auto">
          <a:xfrm>
            <a:off x="533400" y="1676400"/>
            <a:ext cx="4648200" cy="549275"/>
          </a:xfrm>
          <a:prstGeom prst="rect">
            <a:avLst/>
          </a:prstGeom>
          <a:noFill/>
          <a:ln w="9525">
            <a:noFill/>
            <a:miter lim="800000"/>
            <a:headEnd/>
            <a:tailEnd/>
          </a:ln>
        </p:spPr>
        <p:txBody>
          <a:bodyPr>
            <a:spAutoFit/>
          </a:bodyPr>
          <a:lstStyle/>
          <a:p>
            <a:pPr>
              <a:lnSpc>
                <a:spcPct val="125000"/>
              </a:lnSpc>
              <a:spcBef>
                <a:spcPct val="50000"/>
              </a:spcBef>
              <a:buClr>
                <a:schemeClr val="folHlink"/>
              </a:buClr>
              <a:buSzPct val="80000"/>
              <a:buFont typeface="Wingdings" pitchFamily="2" charset="2"/>
              <a:buChar char="n"/>
            </a:pPr>
            <a:r>
              <a:rPr kumimoji="1" lang="en-US" altLang="zh-CN" sz="2400">
                <a:solidFill>
                  <a:srgbClr val="000066"/>
                </a:solidFill>
                <a:sym typeface="Monotype Sorts" pitchFamily="2" charset="2"/>
              </a:rPr>
              <a:t> </a:t>
            </a:r>
            <a:r>
              <a:rPr kumimoji="1" lang="zh-CN" altLang="en-US" sz="2400">
                <a:solidFill>
                  <a:srgbClr val="000066"/>
                </a:solidFill>
                <a:sym typeface="Monotype Sorts" pitchFamily="2" charset="2"/>
              </a:rPr>
              <a:t>理解“</a:t>
            </a:r>
            <a:r>
              <a:rPr kumimoji="1" lang="zh-CN" altLang="en-US" sz="2400">
                <a:solidFill>
                  <a:srgbClr val="0000CC"/>
                </a:solidFill>
              </a:rPr>
              <a:t>不产生其他影响</a:t>
            </a:r>
            <a:r>
              <a:rPr kumimoji="1" lang="zh-CN" altLang="en-US" sz="2400">
                <a:solidFill>
                  <a:srgbClr val="000066"/>
                </a:solidFill>
                <a:sym typeface="Monotype Sorts" pitchFamily="2" charset="2"/>
              </a:rPr>
              <a:t>”的含义 </a:t>
            </a:r>
          </a:p>
        </p:txBody>
      </p:sp>
      <p:grpSp>
        <p:nvGrpSpPr>
          <p:cNvPr id="599045" name="Group 5"/>
          <p:cNvGrpSpPr>
            <a:grpSpLocks/>
          </p:cNvGrpSpPr>
          <p:nvPr/>
        </p:nvGrpSpPr>
        <p:grpSpPr bwMode="auto">
          <a:xfrm>
            <a:off x="1187450" y="2427288"/>
            <a:ext cx="3090863" cy="3744912"/>
            <a:chOff x="748" y="1207"/>
            <a:chExt cx="1947" cy="2359"/>
          </a:xfrm>
        </p:grpSpPr>
        <p:sp>
          <p:nvSpPr>
            <p:cNvPr id="599046" name="AutoShape 6" descr="球体"/>
            <p:cNvSpPr>
              <a:spLocks noChangeArrowheads="1"/>
            </p:cNvSpPr>
            <p:nvPr/>
          </p:nvSpPr>
          <p:spPr bwMode="auto">
            <a:xfrm>
              <a:off x="1655" y="2296"/>
              <a:ext cx="469" cy="301"/>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rgbClr val="008080"/>
              </a:fgClr>
              <a:bgClr>
                <a:schemeClr val="bg1"/>
              </a:bgClr>
            </a:pattFill>
            <a:ln w="9525" algn="ctr">
              <a:solidFill>
                <a:srgbClr val="008080"/>
              </a:solidFill>
              <a:miter lim="800000"/>
              <a:headEnd/>
              <a:tailEnd/>
            </a:ln>
            <a:effectLst/>
          </p:spPr>
          <p:txBody>
            <a:bodyPr wrap="none" anchor="ctr"/>
            <a:lstStyle/>
            <a:p>
              <a:endParaRPr lang="zh-CN" altLang="en-US"/>
            </a:p>
          </p:txBody>
        </p:sp>
        <p:sp>
          <p:nvSpPr>
            <p:cNvPr id="599047" name="Rectangle 7"/>
            <p:cNvSpPr>
              <a:spLocks noChangeArrowheads="1"/>
            </p:cNvSpPr>
            <p:nvPr/>
          </p:nvSpPr>
          <p:spPr bwMode="auto">
            <a:xfrm>
              <a:off x="1701" y="2507"/>
              <a:ext cx="994" cy="394"/>
            </a:xfrm>
            <a:prstGeom prst="rect">
              <a:avLst/>
            </a:prstGeom>
            <a:noFill/>
            <a:ln w="9525">
              <a:noFill/>
              <a:miter lim="800000"/>
              <a:headEnd/>
              <a:tailEnd/>
            </a:ln>
            <a:effectLst/>
          </p:spPr>
          <p:txBody>
            <a:bodyPr wrap="none">
              <a:spAutoFit/>
            </a:bodyPr>
            <a:lstStyle/>
            <a:p>
              <a:pPr>
                <a:lnSpc>
                  <a:spcPct val="125000"/>
                </a:lnSpc>
              </a:pPr>
              <a:r>
                <a:rPr kumimoji="1" lang="en-US" altLang="zh-CN" sz="2800" b="1" i="1">
                  <a:solidFill>
                    <a:srgbClr val="008080"/>
                  </a:solidFill>
                  <a:ea typeface="楷体_GB2312" pitchFamily="49" charset="-122"/>
                </a:rPr>
                <a:t>W=Q</a:t>
              </a:r>
              <a:r>
                <a:rPr kumimoji="1" lang="en-US" altLang="zh-CN" sz="2800" b="1" baseline="-25000">
                  <a:solidFill>
                    <a:srgbClr val="008080"/>
                  </a:solidFill>
                  <a:ea typeface="楷体_GB2312" pitchFamily="49" charset="-122"/>
                </a:rPr>
                <a:t>1</a:t>
              </a:r>
              <a:r>
                <a:rPr kumimoji="1" lang="en-US" altLang="zh-CN" sz="2800" b="1" i="1">
                  <a:solidFill>
                    <a:srgbClr val="008080"/>
                  </a:solidFill>
                  <a:ea typeface="楷体_GB2312" pitchFamily="49" charset="-122"/>
                </a:rPr>
                <a:t>-Q</a:t>
              </a:r>
              <a:r>
                <a:rPr kumimoji="1" lang="en-US" altLang="zh-CN" sz="2800" b="1" baseline="-25000">
                  <a:solidFill>
                    <a:srgbClr val="008080"/>
                  </a:solidFill>
                  <a:ea typeface="楷体_GB2312" pitchFamily="49" charset="-122"/>
                </a:rPr>
                <a:t>2</a:t>
              </a:r>
            </a:p>
          </p:txBody>
        </p:sp>
        <p:sp>
          <p:nvSpPr>
            <p:cNvPr id="599048" name="AutoShape 8" descr="球体"/>
            <p:cNvSpPr>
              <a:spLocks noChangeArrowheads="1"/>
            </p:cNvSpPr>
            <p:nvPr/>
          </p:nvSpPr>
          <p:spPr bwMode="auto">
            <a:xfrm rot="5400000" flipV="1">
              <a:off x="1159" y="1664"/>
              <a:ext cx="499" cy="31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rgbClr val="FF5050"/>
              </a:fgClr>
              <a:bgClr>
                <a:schemeClr val="bg1"/>
              </a:bgClr>
            </a:pattFill>
            <a:ln w="9525" algn="ctr">
              <a:solidFill>
                <a:srgbClr val="FF0000"/>
              </a:solidFill>
              <a:miter lim="800000"/>
              <a:headEnd/>
              <a:tailEnd/>
            </a:ln>
            <a:effectLst/>
          </p:spPr>
          <p:txBody>
            <a:bodyPr wrap="none" anchor="ctr"/>
            <a:lstStyle/>
            <a:p>
              <a:endParaRPr lang="zh-CN" altLang="en-US"/>
            </a:p>
          </p:txBody>
        </p:sp>
        <p:sp>
          <p:nvSpPr>
            <p:cNvPr id="599049" name="Rectangle 9"/>
            <p:cNvSpPr>
              <a:spLocks noChangeArrowheads="1"/>
            </p:cNvSpPr>
            <p:nvPr/>
          </p:nvSpPr>
          <p:spPr bwMode="auto">
            <a:xfrm>
              <a:off x="938" y="2628"/>
              <a:ext cx="354" cy="394"/>
            </a:xfrm>
            <a:prstGeom prst="rect">
              <a:avLst/>
            </a:prstGeom>
            <a:noFill/>
            <a:ln w="9525">
              <a:noFill/>
              <a:miter lim="800000"/>
              <a:headEnd/>
              <a:tailEnd/>
            </a:ln>
            <a:effectLst/>
          </p:spPr>
          <p:txBody>
            <a:bodyPr wrap="none">
              <a:spAutoFit/>
            </a:bodyPr>
            <a:lstStyle/>
            <a:p>
              <a:pPr>
                <a:lnSpc>
                  <a:spcPct val="125000"/>
                </a:lnSpc>
              </a:pPr>
              <a:r>
                <a:rPr kumimoji="1" lang="en-US" altLang="zh-CN" sz="2800" b="1" i="1">
                  <a:solidFill>
                    <a:srgbClr val="0000FF"/>
                  </a:solidFill>
                  <a:ea typeface="楷体_GB2312" pitchFamily="49" charset="-122"/>
                </a:rPr>
                <a:t>Q</a:t>
              </a:r>
              <a:r>
                <a:rPr kumimoji="1" lang="en-US" altLang="zh-CN" sz="2800" b="1" baseline="-25000">
                  <a:solidFill>
                    <a:srgbClr val="0000FF"/>
                  </a:solidFill>
                  <a:ea typeface="楷体_GB2312" pitchFamily="49" charset="-122"/>
                </a:rPr>
                <a:t>2</a:t>
              </a:r>
              <a:endParaRPr kumimoji="1" lang="en-US" altLang="zh-CN" sz="2800" b="1">
                <a:solidFill>
                  <a:srgbClr val="0000FF"/>
                </a:solidFill>
                <a:ea typeface="楷体_GB2312" pitchFamily="49" charset="-122"/>
              </a:endParaRPr>
            </a:p>
          </p:txBody>
        </p:sp>
        <p:sp>
          <p:nvSpPr>
            <p:cNvPr id="599050" name="Rectangle 10"/>
            <p:cNvSpPr>
              <a:spLocks noChangeArrowheads="1"/>
            </p:cNvSpPr>
            <p:nvPr/>
          </p:nvSpPr>
          <p:spPr bwMode="auto">
            <a:xfrm>
              <a:off x="938" y="1616"/>
              <a:ext cx="354" cy="393"/>
            </a:xfrm>
            <a:prstGeom prst="rect">
              <a:avLst/>
            </a:prstGeom>
            <a:noFill/>
            <a:ln w="9525">
              <a:noFill/>
              <a:miter lim="800000"/>
              <a:headEnd/>
              <a:tailEnd/>
            </a:ln>
            <a:effectLst/>
          </p:spPr>
          <p:txBody>
            <a:bodyPr wrap="none">
              <a:spAutoFit/>
            </a:bodyPr>
            <a:lstStyle/>
            <a:p>
              <a:pPr>
                <a:lnSpc>
                  <a:spcPct val="125000"/>
                </a:lnSpc>
              </a:pPr>
              <a:r>
                <a:rPr kumimoji="1" lang="en-US" altLang="zh-CN" sz="2800" b="1" i="1">
                  <a:solidFill>
                    <a:srgbClr val="FF0000"/>
                  </a:solidFill>
                  <a:ea typeface="楷体_GB2312" pitchFamily="49" charset="-122"/>
                </a:rPr>
                <a:t>Q</a:t>
              </a:r>
              <a:r>
                <a:rPr kumimoji="1" lang="en-US" altLang="zh-CN" sz="2800" b="1" baseline="-25000">
                  <a:solidFill>
                    <a:srgbClr val="FF0000"/>
                  </a:solidFill>
                  <a:ea typeface="楷体_GB2312" pitchFamily="49" charset="-122"/>
                </a:rPr>
                <a:t>1</a:t>
              </a:r>
              <a:endParaRPr kumimoji="1" lang="en-US" altLang="zh-CN" sz="2800" b="1" i="1">
                <a:solidFill>
                  <a:srgbClr val="FF0000"/>
                </a:solidFill>
                <a:ea typeface="楷体_GB2312" pitchFamily="49" charset="-122"/>
              </a:endParaRPr>
            </a:p>
          </p:txBody>
        </p:sp>
        <p:sp>
          <p:nvSpPr>
            <p:cNvPr id="599051" name="AutoShape 11" descr="球体"/>
            <p:cNvSpPr>
              <a:spLocks noChangeArrowheads="1"/>
            </p:cNvSpPr>
            <p:nvPr/>
          </p:nvSpPr>
          <p:spPr bwMode="auto">
            <a:xfrm rot="5400000" flipV="1">
              <a:off x="1218" y="2721"/>
              <a:ext cx="454" cy="33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rgbClr val="0066FF"/>
              </a:fgClr>
              <a:bgClr>
                <a:schemeClr val="bg1"/>
              </a:bgClr>
            </a:pattFill>
            <a:ln w="9525" algn="ctr">
              <a:solidFill>
                <a:srgbClr val="0000FF"/>
              </a:solidFill>
              <a:miter lim="800000"/>
              <a:headEnd/>
              <a:tailEnd/>
            </a:ln>
            <a:effectLst/>
          </p:spPr>
          <p:txBody>
            <a:bodyPr wrap="none" anchor="ctr"/>
            <a:lstStyle/>
            <a:p>
              <a:endParaRPr lang="zh-CN" altLang="en-US"/>
            </a:p>
          </p:txBody>
        </p:sp>
        <p:sp>
          <p:nvSpPr>
            <p:cNvPr id="599052" name="Oval 12"/>
            <p:cNvSpPr>
              <a:spLocks noChangeArrowheads="1"/>
            </p:cNvSpPr>
            <p:nvPr/>
          </p:nvSpPr>
          <p:spPr bwMode="auto">
            <a:xfrm>
              <a:off x="1081" y="2077"/>
              <a:ext cx="665" cy="651"/>
            </a:xfrm>
            <a:prstGeom prst="ellipse">
              <a:avLst/>
            </a:prstGeom>
            <a:solidFill>
              <a:schemeClr val="bg1"/>
            </a:solidFill>
            <a:ln w="28575" algn="ctr">
              <a:solidFill>
                <a:srgbClr val="993366"/>
              </a:solidFill>
              <a:round/>
              <a:headEnd/>
              <a:tailEnd/>
            </a:ln>
            <a:effectLst/>
          </p:spPr>
          <p:txBody>
            <a:bodyPr wrap="none" anchor="ctr"/>
            <a:lstStyle/>
            <a:p>
              <a:pPr algn="ctr"/>
              <a:r>
                <a:rPr kumimoji="1" lang="en-US" altLang="zh-CN" sz="3600" b="1" i="1">
                  <a:solidFill>
                    <a:srgbClr val="993366"/>
                  </a:solidFill>
                </a:rPr>
                <a:t>E</a:t>
              </a:r>
            </a:p>
          </p:txBody>
        </p:sp>
        <p:sp>
          <p:nvSpPr>
            <p:cNvPr id="599053" name="Rectangle 13"/>
            <p:cNvSpPr>
              <a:spLocks noChangeArrowheads="1"/>
            </p:cNvSpPr>
            <p:nvPr/>
          </p:nvSpPr>
          <p:spPr bwMode="auto">
            <a:xfrm>
              <a:off x="748" y="1207"/>
              <a:ext cx="1316" cy="450"/>
            </a:xfrm>
            <a:prstGeom prst="rect">
              <a:avLst/>
            </a:prstGeom>
            <a:gradFill rotWithShape="0">
              <a:gsLst>
                <a:gs pos="0">
                  <a:srgbClr val="FF0000"/>
                </a:gs>
                <a:gs pos="100000">
                  <a:schemeClr val="bg1"/>
                </a:gs>
              </a:gsLst>
              <a:lin ang="5400000" scaled="1"/>
            </a:gradFill>
            <a:ln w="9525" algn="ctr">
              <a:solidFill>
                <a:srgbClr val="FF0000"/>
              </a:solidFill>
              <a:miter lim="800000"/>
              <a:headEnd/>
              <a:tailEnd/>
            </a:ln>
            <a:effectLst/>
          </p:spPr>
          <p:txBody>
            <a:bodyPr wrap="none" anchor="ctr"/>
            <a:lstStyle/>
            <a:p>
              <a:pPr algn="ctr"/>
              <a:r>
                <a:rPr kumimoji="1" lang="en-US" altLang="zh-CN" sz="2800" b="1" i="1">
                  <a:solidFill>
                    <a:srgbClr val="990033"/>
                  </a:solidFill>
                </a:rPr>
                <a:t>T</a:t>
              </a:r>
              <a:r>
                <a:rPr kumimoji="1" lang="en-US" altLang="zh-CN" sz="2800" b="1" baseline="-25000">
                  <a:solidFill>
                    <a:srgbClr val="990033"/>
                  </a:solidFill>
                </a:rPr>
                <a:t>1</a:t>
              </a:r>
            </a:p>
          </p:txBody>
        </p:sp>
        <p:sp>
          <p:nvSpPr>
            <p:cNvPr id="599054" name="Rectangle 14"/>
            <p:cNvSpPr>
              <a:spLocks noChangeArrowheads="1"/>
            </p:cNvSpPr>
            <p:nvPr/>
          </p:nvSpPr>
          <p:spPr bwMode="auto">
            <a:xfrm>
              <a:off x="792" y="3116"/>
              <a:ext cx="1317" cy="450"/>
            </a:xfrm>
            <a:prstGeom prst="rect">
              <a:avLst/>
            </a:prstGeom>
            <a:gradFill rotWithShape="0">
              <a:gsLst>
                <a:gs pos="0">
                  <a:srgbClr val="0066FF"/>
                </a:gs>
                <a:gs pos="100000">
                  <a:schemeClr val="bg1"/>
                </a:gs>
              </a:gsLst>
              <a:lin ang="5400000" scaled="1"/>
            </a:gradFill>
            <a:ln w="9525" algn="ctr">
              <a:solidFill>
                <a:srgbClr val="0066FF"/>
              </a:solidFill>
              <a:miter lim="800000"/>
              <a:headEnd/>
              <a:tailEnd/>
            </a:ln>
            <a:effectLst/>
          </p:spPr>
          <p:txBody>
            <a:bodyPr wrap="none" anchor="ctr"/>
            <a:lstStyle/>
            <a:p>
              <a:pPr algn="ctr"/>
              <a:r>
                <a:rPr kumimoji="1" lang="en-US" altLang="zh-CN" sz="2800" b="1" i="1">
                  <a:solidFill>
                    <a:srgbClr val="000066"/>
                  </a:solidFill>
                </a:rPr>
                <a:t>T</a:t>
              </a:r>
              <a:r>
                <a:rPr kumimoji="1" lang="en-US" altLang="zh-CN" sz="2800" b="1" baseline="-25000">
                  <a:solidFill>
                    <a:srgbClr val="000066"/>
                  </a:solidFill>
                </a:rPr>
                <a:t>2</a:t>
              </a:r>
            </a:p>
          </p:txBody>
        </p:sp>
      </p:grpSp>
      <p:grpSp>
        <p:nvGrpSpPr>
          <p:cNvPr id="599055" name="Group 15"/>
          <p:cNvGrpSpPr>
            <a:grpSpLocks/>
          </p:cNvGrpSpPr>
          <p:nvPr/>
        </p:nvGrpSpPr>
        <p:grpSpPr bwMode="auto">
          <a:xfrm>
            <a:off x="4122738" y="2514600"/>
            <a:ext cx="4738687" cy="3598863"/>
            <a:chOff x="2597" y="1237"/>
            <a:chExt cx="2985" cy="2267"/>
          </a:xfrm>
        </p:grpSpPr>
        <p:sp>
          <p:nvSpPr>
            <p:cNvPr id="599056" name="AutoShape 16" descr="球体"/>
            <p:cNvSpPr>
              <a:spLocks noChangeArrowheads="1"/>
            </p:cNvSpPr>
            <p:nvPr/>
          </p:nvSpPr>
          <p:spPr bwMode="auto">
            <a:xfrm rot="5400000" flipV="1">
              <a:off x="3174" y="2066"/>
              <a:ext cx="1607" cy="306"/>
            </a:xfrm>
            <a:custGeom>
              <a:avLst/>
              <a:gdLst>
                <a:gd name="G0" fmla="+- 18965 0 0"/>
                <a:gd name="G1" fmla="+- 5364 0 0"/>
                <a:gd name="G2" fmla="+- 21600 0 5364"/>
                <a:gd name="G3" fmla="+- 10800 0 5364"/>
                <a:gd name="G4" fmla="+- 21600 0 18965"/>
                <a:gd name="G5" fmla="*/ G4 G3 10800"/>
                <a:gd name="G6" fmla="+- 21600 0 G5"/>
                <a:gd name="T0" fmla="*/ 18965 w 21600"/>
                <a:gd name="T1" fmla="*/ 0 h 21600"/>
                <a:gd name="T2" fmla="*/ 0 w 21600"/>
                <a:gd name="T3" fmla="*/ 10800 h 21600"/>
                <a:gd name="T4" fmla="*/ 18965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8965" y="0"/>
                  </a:moveTo>
                  <a:lnTo>
                    <a:pt x="18965" y="5364"/>
                  </a:lnTo>
                  <a:lnTo>
                    <a:pt x="3375" y="5364"/>
                  </a:lnTo>
                  <a:lnTo>
                    <a:pt x="3375" y="16236"/>
                  </a:lnTo>
                  <a:lnTo>
                    <a:pt x="18965" y="16236"/>
                  </a:lnTo>
                  <a:lnTo>
                    <a:pt x="18965" y="21600"/>
                  </a:lnTo>
                  <a:lnTo>
                    <a:pt x="21600" y="10800"/>
                  </a:lnTo>
                  <a:close/>
                </a:path>
                <a:path w="21600" h="21600">
                  <a:moveTo>
                    <a:pt x="1350" y="5364"/>
                  </a:moveTo>
                  <a:lnTo>
                    <a:pt x="1350" y="16236"/>
                  </a:lnTo>
                  <a:lnTo>
                    <a:pt x="2700" y="16236"/>
                  </a:lnTo>
                  <a:lnTo>
                    <a:pt x="2700" y="5364"/>
                  </a:lnTo>
                  <a:close/>
                </a:path>
                <a:path w="21600" h="21600">
                  <a:moveTo>
                    <a:pt x="0" y="5364"/>
                  </a:moveTo>
                  <a:lnTo>
                    <a:pt x="0" y="16236"/>
                  </a:lnTo>
                  <a:lnTo>
                    <a:pt x="675" y="16236"/>
                  </a:lnTo>
                  <a:lnTo>
                    <a:pt x="675" y="5364"/>
                  </a:lnTo>
                  <a:close/>
                </a:path>
              </a:pathLst>
            </a:custGeom>
            <a:pattFill prst="sphere">
              <a:fgClr>
                <a:srgbClr val="FF5050"/>
              </a:fgClr>
              <a:bgClr>
                <a:schemeClr val="bg1"/>
              </a:bgClr>
            </a:pattFill>
            <a:ln w="9525" algn="ctr">
              <a:solidFill>
                <a:srgbClr val="FF0000"/>
              </a:solidFill>
              <a:miter lim="800000"/>
              <a:headEnd/>
              <a:tailEnd/>
            </a:ln>
            <a:effectLst/>
          </p:spPr>
          <p:txBody>
            <a:bodyPr wrap="none" anchor="ctr"/>
            <a:lstStyle/>
            <a:p>
              <a:endParaRPr lang="zh-CN" altLang="en-US"/>
            </a:p>
          </p:txBody>
        </p:sp>
        <p:sp>
          <p:nvSpPr>
            <p:cNvPr id="599057" name="Rectangle 17"/>
            <p:cNvSpPr>
              <a:spLocks noChangeArrowheads="1"/>
            </p:cNvSpPr>
            <p:nvPr/>
          </p:nvSpPr>
          <p:spPr bwMode="auto">
            <a:xfrm>
              <a:off x="3454" y="3044"/>
              <a:ext cx="1331" cy="460"/>
            </a:xfrm>
            <a:prstGeom prst="rect">
              <a:avLst/>
            </a:prstGeom>
            <a:gradFill rotWithShape="0">
              <a:gsLst>
                <a:gs pos="0">
                  <a:srgbClr val="0066FF"/>
                </a:gs>
                <a:gs pos="100000">
                  <a:schemeClr val="bg1"/>
                </a:gs>
              </a:gsLst>
              <a:lin ang="5400000" scaled="1"/>
            </a:gradFill>
            <a:ln w="9525" algn="ctr">
              <a:solidFill>
                <a:srgbClr val="0066FF"/>
              </a:solidFill>
              <a:miter lim="800000"/>
              <a:headEnd/>
              <a:tailEnd/>
            </a:ln>
            <a:effectLst/>
          </p:spPr>
          <p:txBody>
            <a:bodyPr wrap="none" anchor="ctr"/>
            <a:lstStyle/>
            <a:p>
              <a:pPr algn="ctr"/>
              <a:r>
                <a:rPr kumimoji="1" lang="en-US" altLang="zh-CN" sz="2800" b="1" i="1">
                  <a:solidFill>
                    <a:srgbClr val="000066"/>
                  </a:solidFill>
                </a:rPr>
                <a:t>T</a:t>
              </a:r>
              <a:r>
                <a:rPr kumimoji="1" lang="en-US" altLang="zh-CN" sz="2800" b="1" baseline="-25000">
                  <a:solidFill>
                    <a:srgbClr val="000066"/>
                  </a:solidFill>
                </a:rPr>
                <a:t>2</a:t>
              </a:r>
            </a:p>
          </p:txBody>
        </p:sp>
        <p:sp>
          <p:nvSpPr>
            <p:cNvPr id="599058" name="AutoShape 18" descr="球体"/>
            <p:cNvSpPr>
              <a:spLocks noChangeArrowheads="1"/>
            </p:cNvSpPr>
            <p:nvPr/>
          </p:nvSpPr>
          <p:spPr bwMode="auto">
            <a:xfrm flipV="1">
              <a:off x="4099" y="1682"/>
              <a:ext cx="543" cy="849"/>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pattFill prst="sphere">
              <a:fgClr>
                <a:srgbClr val="008080"/>
              </a:fgClr>
              <a:bgClr>
                <a:schemeClr val="bg1"/>
              </a:bgClr>
            </a:pattFill>
            <a:ln w="9525" algn="ctr">
              <a:solidFill>
                <a:srgbClr val="008080"/>
              </a:solidFill>
              <a:miter lim="800000"/>
              <a:headEnd/>
              <a:tailEnd/>
            </a:ln>
            <a:effectLst/>
          </p:spPr>
          <p:txBody>
            <a:bodyPr wrap="none" anchor="ctr"/>
            <a:lstStyle/>
            <a:p>
              <a:endParaRPr lang="zh-CN" altLang="en-US"/>
            </a:p>
          </p:txBody>
        </p:sp>
        <p:sp>
          <p:nvSpPr>
            <p:cNvPr id="599059" name="Rectangle 19"/>
            <p:cNvSpPr>
              <a:spLocks noChangeArrowheads="1"/>
            </p:cNvSpPr>
            <p:nvPr/>
          </p:nvSpPr>
          <p:spPr bwMode="auto">
            <a:xfrm>
              <a:off x="3424" y="1237"/>
              <a:ext cx="1279" cy="459"/>
            </a:xfrm>
            <a:prstGeom prst="rect">
              <a:avLst/>
            </a:prstGeom>
            <a:gradFill rotWithShape="0">
              <a:gsLst>
                <a:gs pos="0">
                  <a:srgbClr val="FF0000"/>
                </a:gs>
                <a:gs pos="100000">
                  <a:schemeClr val="bg1"/>
                </a:gs>
              </a:gsLst>
              <a:lin ang="5400000" scaled="1"/>
            </a:gradFill>
            <a:ln w="9525" algn="ctr">
              <a:solidFill>
                <a:srgbClr val="FF0000"/>
              </a:solidFill>
              <a:miter lim="800000"/>
              <a:headEnd/>
              <a:tailEnd/>
            </a:ln>
            <a:effectLst/>
          </p:spPr>
          <p:txBody>
            <a:bodyPr wrap="none" anchor="ctr"/>
            <a:lstStyle/>
            <a:p>
              <a:pPr algn="ctr"/>
              <a:r>
                <a:rPr kumimoji="1" lang="en-US" altLang="zh-CN" sz="2800" b="1" i="1">
                  <a:solidFill>
                    <a:srgbClr val="990033"/>
                  </a:solidFill>
                </a:rPr>
                <a:t>T</a:t>
              </a:r>
              <a:r>
                <a:rPr kumimoji="1" lang="en-US" altLang="zh-CN" sz="2800" b="1" baseline="-25000">
                  <a:solidFill>
                    <a:srgbClr val="990033"/>
                  </a:solidFill>
                </a:rPr>
                <a:t>1</a:t>
              </a:r>
            </a:p>
          </p:txBody>
        </p:sp>
        <p:sp>
          <p:nvSpPr>
            <p:cNvPr id="599060" name="Rectangle 20"/>
            <p:cNvSpPr>
              <a:spLocks noChangeArrowheads="1"/>
            </p:cNvSpPr>
            <p:nvPr/>
          </p:nvSpPr>
          <p:spPr bwMode="auto">
            <a:xfrm>
              <a:off x="3518" y="2053"/>
              <a:ext cx="398" cy="394"/>
            </a:xfrm>
            <a:prstGeom prst="rect">
              <a:avLst/>
            </a:prstGeom>
            <a:noFill/>
            <a:ln w="9525">
              <a:noFill/>
              <a:miter lim="800000"/>
              <a:headEnd/>
              <a:tailEnd/>
            </a:ln>
            <a:effectLst/>
          </p:spPr>
          <p:txBody>
            <a:bodyPr>
              <a:spAutoFit/>
            </a:bodyPr>
            <a:lstStyle/>
            <a:p>
              <a:pPr>
                <a:lnSpc>
                  <a:spcPct val="125000"/>
                </a:lnSpc>
              </a:pPr>
              <a:r>
                <a:rPr kumimoji="1" lang="en-US" altLang="zh-CN" sz="2800" b="1" i="1">
                  <a:solidFill>
                    <a:srgbClr val="FF0000"/>
                  </a:solidFill>
                  <a:ea typeface="楷体_GB2312" pitchFamily="49" charset="-122"/>
                </a:rPr>
                <a:t>Q</a:t>
              </a:r>
              <a:r>
                <a:rPr kumimoji="1" lang="en-US" altLang="zh-CN" sz="2800" b="1" baseline="-25000">
                  <a:solidFill>
                    <a:srgbClr val="FF0000"/>
                  </a:solidFill>
                  <a:ea typeface="楷体_GB2312" pitchFamily="49" charset="-122"/>
                </a:rPr>
                <a:t>2</a:t>
              </a:r>
              <a:endParaRPr kumimoji="1" lang="en-US" altLang="zh-CN" sz="2800" b="1" i="1">
                <a:solidFill>
                  <a:srgbClr val="FF0000"/>
                </a:solidFill>
                <a:ea typeface="楷体_GB2312" pitchFamily="49" charset="-122"/>
              </a:endParaRPr>
            </a:p>
          </p:txBody>
        </p:sp>
        <p:sp>
          <p:nvSpPr>
            <p:cNvPr id="599061" name="Rectangle 21"/>
            <p:cNvSpPr>
              <a:spLocks noChangeArrowheads="1"/>
            </p:cNvSpPr>
            <p:nvPr/>
          </p:nvSpPr>
          <p:spPr bwMode="auto">
            <a:xfrm>
              <a:off x="4588" y="2174"/>
              <a:ext cx="994" cy="394"/>
            </a:xfrm>
            <a:prstGeom prst="rect">
              <a:avLst/>
            </a:prstGeom>
            <a:noFill/>
            <a:ln w="9525" algn="ctr">
              <a:noFill/>
              <a:miter lim="800000"/>
              <a:headEnd/>
              <a:tailEnd/>
            </a:ln>
            <a:effectLst/>
          </p:spPr>
          <p:txBody>
            <a:bodyPr wrap="none">
              <a:spAutoFit/>
            </a:bodyPr>
            <a:lstStyle/>
            <a:p>
              <a:pPr>
                <a:lnSpc>
                  <a:spcPct val="125000"/>
                </a:lnSpc>
              </a:pPr>
              <a:r>
                <a:rPr kumimoji="1" lang="en-US" altLang="zh-CN" sz="2800" b="1" i="1">
                  <a:solidFill>
                    <a:srgbClr val="008080"/>
                  </a:solidFill>
                  <a:ea typeface="楷体_GB2312" pitchFamily="49" charset="-122"/>
                </a:rPr>
                <a:t>W=Q</a:t>
              </a:r>
              <a:r>
                <a:rPr kumimoji="1" lang="en-US" altLang="zh-CN" sz="2800" b="1" baseline="-25000">
                  <a:solidFill>
                    <a:srgbClr val="008080"/>
                  </a:solidFill>
                  <a:ea typeface="楷体_GB2312" pitchFamily="49" charset="-122"/>
                </a:rPr>
                <a:t>1</a:t>
              </a:r>
              <a:r>
                <a:rPr kumimoji="1" lang="en-US" altLang="zh-CN" sz="2800" b="1" i="1">
                  <a:solidFill>
                    <a:srgbClr val="008080"/>
                  </a:solidFill>
                  <a:ea typeface="楷体_GB2312" pitchFamily="49" charset="-122"/>
                </a:rPr>
                <a:t>-Q</a:t>
              </a:r>
              <a:r>
                <a:rPr kumimoji="1" lang="en-US" altLang="zh-CN" sz="2800" b="1" baseline="-25000">
                  <a:solidFill>
                    <a:srgbClr val="008080"/>
                  </a:solidFill>
                  <a:ea typeface="楷体_GB2312" pitchFamily="49" charset="-122"/>
                </a:rPr>
                <a:t>2</a:t>
              </a:r>
            </a:p>
          </p:txBody>
        </p:sp>
        <p:sp>
          <p:nvSpPr>
            <p:cNvPr id="599062" name="AutoShape 22"/>
            <p:cNvSpPr>
              <a:spLocks noChangeArrowheads="1"/>
            </p:cNvSpPr>
            <p:nvPr/>
          </p:nvSpPr>
          <p:spPr bwMode="auto">
            <a:xfrm>
              <a:off x="2597" y="2267"/>
              <a:ext cx="511" cy="159"/>
            </a:xfrm>
            <a:prstGeom prst="rightArrow">
              <a:avLst>
                <a:gd name="adj1" fmla="val 50000"/>
                <a:gd name="adj2" fmla="val 80346"/>
              </a:avLst>
            </a:prstGeom>
            <a:gradFill rotWithShape="1">
              <a:gsLst>
                <a:gs pos="0">
                  <a:schemeClr val="bg1"/>
                </a:gs>
                <a:gs pos="50000">
                  <a:schemeClr val="accent2"/>
                </a:gs>
                <a:gs pos="100000">
                  <a:schemeClr val="bg1"/>
                </a:gs>
              </a:gsLst>
              <a:lin ang="5400000" scaled="1"/>
            </a:gradFill>
            <a:ln w="9525">
              <a:solidFill>
                <a:srgbClr val="000066"/>
              </a:solidFill>
              <a:miter lim="800000"/>
              <a:headEnd/>
              <a:tailEnd/>
            </a:ln>
            <a:effectLst/>
          </p:spPr>
          <p:txBody>
            <a:bodyPr wrap="none" anchor="ctr"/>
            <a:lstStyle/>
            <a:p>
              <a:endParaRPr lang="zh-CN" altLang="en-US"/>
            </a:p>
          </p:txBody>
        </p:sp>
      </p:grpSp>
      <p:sp>
        <p:nvSpPr>
          <p:cNvPr id="599063" name="Rectangle 23"/>
          <p:cNvSpPr>
            <a:spLocks noChangeArrowheads="1"/>
          </p:cNvSpPr>
          <p:nvPr/>
        </p:nvSpPr>
        <p:spPr bwMode="auto">
          <a:xfrm>
            <a:off x="501650" y="1219200"/>
            <a:ext cx="4146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热力学第二定律的开尔文表述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99045"/>
                                        </p:tgtEl>
                                        <p:attrNameLst>
                                          <p:attrName>style.visibility</p:attrName>
                                        </p:attrNameLst>
                                      </p:cBhvr>
                                      <p:to>
                                        <p:strVal val="visible"/>
                                      </p:to>
                                    </p:set>
                                    <p:animEffect transition="in" filter="box(in)">
                                      <p:cBhvr>
                                        <p:cTn id="7" dur="500"/>
                                        <p:tgtEl>
                                          <p:spTgt spid="59904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599055"/>
                                        </p:tgtEl>
                                        <p:attrNameLst>
                                          <p:attrName>style.visibility</p:attrName>
                                        </p:attrNameLst>
                                      </p:cBhvr>
                                      <p:to>
                                        <p:strVal val="visible"/>
                                      </p:to>
                                    </p:set>
                                    <p:animEffect transition="in" filter="barn(outHorizontal)">
                                      <p:cBhvr>
                                        <p:cTn id="12" dur="500"/>
                                        <p:tgtEl>
                                          <p:spTgt spid="599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lang="en-US" altLang="zh-CN" sz="3600"/>
              <a:t>10.2 </a:t>
            </a:r>
            <a:r>
              <a:rPr lang="zh-CN" altLang="en-US" sz="3600"/>
              <a:t>理想气体的压强与温度的微观解释</a:t>
            </a:r>
          </a:p>
        </p:txBody>
      </p:sp>
      <p:sp>
        <p:nvSpPr>
          <p:cNvPr id="13" name="灯片编号占位符 4"/>
          <p:cNvSpPr>
            <a:spLocks noGrp="1"/>
          </p:cNvSpPr>
          <p:nvPr>
            <p:ph type="sldNum" sz="quarter" idx="12"/>
          </p:nvPr>
        </p:nvSpPr>
        <p:spPr/>
        <p:txBody>
          <a:bodyPr/>
          <a:lstStyle/>
          <a:p>
            <a:fld id="{2280E89E-C9FB-4904-B3B5-3F013ED79F27}" type="slidenum">
              <a:rPr lang="en-US" altLang="zh-CN"/>
              <a:pPr/>
              <a:t>50</a:t>
            </a:fld>
            <a:endParaRPr lang="en-US" altLang="zh-CN"/>
          </a:p>
        </p:txBody>
      </p:sp>
      <p:graphicFrame>
        <p:nvGraphicFramePr>
          <p:cNvPr id="519171" name="Object 3"/>
          <p:cNvGraphicFramePr>
            <a:graphicFrameLocks noChangeAspect="1"/>
          </p:cNvGraphicFramePr>
          <p:nvPr/>
        </p:nvGraphicFramePr>
        <p:xfrm>
          <a:off x="2133600" y="1143000"/>
          <a:ext cx="2797175" cy="784225"/>
        </p:xfrm>
        <a:graphic>
          <a:graphicData uri="http://schemas.openxmlformats.org/presentationml/2006/ole">
            <mc:AlternateContent xmlns:mc="http://schemas.openxmlformats.org/markup-compatibility/2006">
              <mc:Choice xmlns:v="urn:schemas-microsoft-com:vml" Requires="v">
                <p:oleObj name="公式" r:id="rId2" imgW="1396800" imgH="393480" progId="Equation.3">
                  <p:embed/>
                </p:oleObj>
              </mc:Choice>
              <mc:Fallback>
                <p:oleObj name="公式" r:id="rId2" imgW="1396800" imgH="393480" progId="Equation.3">
                  <p:embed/>
                  <p:pic>
                    <p:nvPicPr>
                      <p:cNvPr id="51917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143000"/>
                        <a:ext cx="2797175"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9172" name="Object 4"/>
          <p:cNvGraphicFramePr>
            <a:graphicFrameLocks noChangeAspect="1"/>
          </p:cNvGraphicFramePr>
          <p:nvPr/>
        </p:nvGraphicFramePr>
        <p:xfrm>
          <a:off x="2362200" y="3276600"/>
          <a:ext cx="1600200" cy="985838"/>
        </p:xfrm>
        <a:graphic>
          <a:graphicData uri="http://schemas.openxmlformats.org/presentationml/2006/ole">
            <mc:AlternateContent xmlns:mc="http://schemas.openxmlformats.org/markup-compatibility/2006">
              <mc:Choice xmlns:v="urn:schemas-microsoft-com:vml" Requires="v">
                <p:oleObj name="公式" r:id="rId4" imgW="634680" imgH="393480" progId="Equation.3">
                  <p:embed/>
                </p:oleObj>
              </mc:Choice>
              <mc:Fallback>
                <p:oleObj name="公式" r:id="rId4" imgW="634680" imgH="393480" progId="Equation.3">
                  <p:embed/>
                  <p:pic>
                    <p:nvPicPr>
                      <p:cNvPr id="51917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3276600"/>
                        <a:ext cx="1600200" cy="985838"/>
                      </a:xfrm>
                      <a:prstGeom prst="rect">
                        <a:avLst/>
                      </a:prstGeom>
                      <a:solidFill>
                        <a:srgbClr val="CC99FF">
                          <a:alpha val="50000"/>
                        </a:srgbClr>
                      </a:solidFill>
                      <a:ln w="19050">
                        <a:solidFill>
                          <a:schemeClr val="tx1"/>
                        </a:solidFill>
                        <a:miter lim="800000"/>
                        <a:headEnd/>
                        <a:tailE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519173" name="Object 5"/>
          <p:cNvGraphicFramePr>
            <a:graphicFrameLocks noChangeAspect="1"/>
          </p:cNvGraphicFramePr>
          <p:nvPr/>
        </p:nvGraphicFramePr>
        <p:xfrm>
          <a:off x="2362200" y="2209800"/>
          <a:ext cx="1608138" cy="787400"/>
        </p:xfrm>
        <a:graphic>
          <a:graphicData uri="http://schemas.openxmlformats.org/presentationml/2006/ole">
            <mc:AlternateContent xmlns:mc="http://schemas.openxmlformats.org/markup-compatibility/2006">
              <mc:Choice xmlns:v="urn:schemas-microsoft-com:vml" Requires="v">
                <p:oleObj name="公式" r:id="rId6" imgW="799920" imgH="393480" progId="Equation.3">
                  <p:embed/>
                </p:oleObj>
              </mc:Choice>
              <mc:Fallback>
                <p:oleObj name="公式" r:id="rId6" imgW="799920" imgH="393480" progId="Equation.3">
                  <p:embed/>
                  <p:pic>
                    <p:nvPicPr>
                      <p:cNvPr id="51917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2209800"/>
                        <a:ext cx="1608138"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9174" name="Text Box 6"/>
          <p:cNvSpPr txBox="1">
            <a:spLocks noChangeArrowheads="1"/>
          </p:cNvSpPr>
          <p:nvPr/>
        </p:nvSpPr>
        <p:spPr bwMode="auto">
          <a:xfrm>
            <a:off x="762000" y="2362200"/>
            <a:ext cx="1295400" cy="519113"/>
          </a:xfrm>
          <a:prstGeom prst="rect">
            <a:avLst/>
          </a:prstGeom>
          <a:noFill/>
          <a:ln w="9525">
            <a:noFill/>
            <a:miter lim="800000"/>
            <a:headEnd/>
            <a:tailEnd/>
          </a:ln>
          <a:effectLst/>
        </p:spPr>
        <p:txBody>
          <a:bodyPr>
            <a:spAutoFit/>
          </a:bodyPr>
          <a:lstStyle/>
          <a:p>
            <a:pPr>
              <a:spcBef>
                <a:spcPct val="50000"/>
              </a:spcBef>
            </a:pPr>
            <a:r>
              <a:rPr lang="zh-CN" altLang="en-US" sz="2800"/>
              <a:t>因为</a:t>
            </a:r>
          </a:p>
        </p:txBody>
      </p:sp>
      <p:sp>
        <p:nvSpPr>
          <p:cNvPr id="519175" name="Text Box 7"/>
          <p:cNvSpPr txBox="1">
            <a:spLocks noChangeArrowheads="1"/>
          </p:cNvSpPr>
          <p:nvPr/>
        </p:nvSpPr>
        <p:spPr bwMode="auto">
          <a:xfrm>
            <a:off x="838200" y="3505200"/>
            <a:ext cx="1295400" cy="519113"/>
          </a:xfrm>
          <a:prstGeom prst="rect">
            <a:avLst/>
          </a:prstGeom>
          <a:noFill/>
          <a:ln w="9525">
            <a:noFill/>
            <a:miter lim="800000"/>
            <a:headEnd/>
            <a:tailEnd/>
          </a:ln>
          <a:effectLst/>
        </p:spPr>
        <p:txBody>
          <a:bodyPr>
            <a:spAutoFit/>
          </a:bodyPr>
          <a:lstStyle/>
          <a:p>
            <a:pPr>
              <a:spcBef>
                <a:spcPct val="50000"/>
              </a:spcBef>
            </a:pPr>
            <a:r>
              <a:rPr lang="zh-CN" altLang="en-US" sz="2800"/>
              <a:t>所以</a:t>
            </a:r>
          </a:p>
        </p:txBody>
      </p:sp>
      <p:sp>
        <p:nvSpPr>
          <p:cNvPr id="519176" name="Text Box 8"/>
          <p:cNvSpPr txBox="1">
            <a:spLocks noChangeArrowheads="1"/>
          </p:cNvSpPr>
          <p:nvPr/>
        </p:nvSpPr>
        <p:spPr bwMode="auto">
          <a:xfrm>
            <a:off x="533400" y="4572000"/>
            <a:ext cx="8064500" cy="1073150"/>
          </a:xfrm>
          <a:prstGeom prst="rect">
            <a:avLst/>
          </a:prstGeom>
          <a:noFill/>
          <a:ln w="9525">
            <a:noFill/>
            <a:miter lim="800000"/>
            <a:headEnd/>
            <a:tailEnd/>
          </a:ln>
          <a:effectLst/>
        </p:spPr>
        <p:txBody>
          <a:bodyPr>
            <a:spAutoFit/>
          </a:bodyPr>
          <a:lstStyle/>
          <a:p>
            <a:pPr>
              <a:lnSpc>
                <a:spcPct val="115000"/>
              </a:lnSpc>
              <a:spcBef>
                <a:spcPct val="50000"/>
              </a:spcBef>
            </a:pPr>
            <a:r>
              <a:rPr lang="zh-CN" altLang="en-US" sz="2800">
                <a:solidFill>
                  <a:srgbClr val="0000CC"/>
                </a:solidFill>
              </a:rPr>
              <a:t>道尔顿分压定律</a:t>
            </a:r>
            <a:r>
              <a:rPr lang="zh-CN" altLang="en-US" sz="2800"/>
              <a:t>：混合气体的压强等于其中各种气体分子组分压强之总和。</a:t>
            </a:r>
          </a:p>
        </p:txBody>
      </p:sp>
      <p:graphicFrame>
        <p:nvGraphicFramePr>
          <p:cNvPr id="519177" name="Object 9"/>
          <p:cNvGraphicFramePr>
            <a:graphicFrameLocks noChangeAspect="1"/>
          </p:cNvGraphicFramePr>
          <p:nvPr/>
        </p:nvGraphicFramePr>
        <p:xfrm>
          <a:off x="2286000" y="5638800"/>
          <a:ext cx="3744913" cy="628650"/>
        </p:xfrm>
        <a:graphic>
          <a:graphicData uri="http://schemas.openxmlformats.org/presentationml/2006/ole">
            <mc:AlternateContent xmlns:mc="http://schemas.openxmlformats.org/markup-compatibility/2006">
              <mc:Choice xmlns:v="urn:schemas-microsoft-com:vml" Requires="v">
                <p:oleObj name="公式" r:id="rId8" imgW="1358900" imgH="228600" progId="Equation.3">
                  <p:embed/>
                </p:oleObj>
              </mc:Choice>
              <mc:Fallback>
                <p:oleObj name="公式" r:id="rId8" imgW="1358900" imgH="228600" progId="Equation.3">
                  <p:embed/>
                  <p:pic>
                    <p:nvPicPr>
                      <p:cNvPr id="519177"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0" y="5638800"/>
                        <a:ext cx="3744913"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9178" name="Text Box 10"/>
          <p:cNvSpPr txBox="1">
            <a:spLocks noChangeArrowheads="1"/>
          </p:cNvSpPr>
          <p:nvPr/>
        </p:nvSpPr>
        <p:spPr bwMode="auto">
          <a:xfrm>
            <a:off x="4648200" y="2286000"/>
            <a:ext cx="4343400" cy="582613"/>
          </a:xfrm>
          <a:prstGeom prst="rect">
            <a:avLst/>
          </a:prstGeom>
          <a:noFill/>
          <a:ln w="9525">
            <a:noFill/>
            <a:miter lim="800000"/>
            <a:headEnd/>
            <a:tailEnd/>
          </a:ln>
          <a:effectLst/>
        </p:spPr>
        <p:txBody>
          <a:bodyPr>
            <a:spAutoFit/>
          </a:bodyPr>
          <a:lstStyle/>
          <a:p>
            <a:pPr>
              <a:lnSpc>
                <a:spcPct val="115000"/>
              </a:lnSpc>
              <a:spcBef>
                <a:spcPct val="50000"/>
              </a:spcBef>
            </a:pPr>
            <a:r>
              <a:rPr lang="zh-CN" altLang="en-US" sz="2800"/>
              <a:t>气体分子的平均平动动能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519171"/>
                                        </p:tgtEl>
                                        <p:attrNameLst>
                                          <p:attrName>style.visibility</p:attrName>
                                        </p:attrNameLst>
                                      </p:cBhvr>
                                      <p:to>
                                        <p:strVal val="visible"/>
                                      </p:to>
                                    </p:set>
                                    <p:animEffect transition="in" filter="strips(upRight)">
                                      <p:cBhvr>
                                        <p:cTn id="7" dur="500"/>
                                        <p:tgtEl>
                                          <p:spTgt spid="5191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9173"/>
                                        </p:tgtEl>
                                        <p:attrNameLst>
                                          <p:attrName>style.visibility</p:attrName>
                                        </p:attrNameLst>
                                      </p:cBhvr>
                                      <p:to>
                                        <p:strVal val="visible"/>
                                      </p:to>
                                    </p:set>
                                    <p:animEffect transition="in" filter="wipe(left)">
                                      <p:cBhvr>
                                        <p:cTn id="12" dur="500"/>
                                        <p:tgtEl>
                                          <p:spTgt spid="51917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19174"/>
                                        </p:tgtEl>
                                        <p:attrNameLst>
                                          <p:attrName>style.visibility</p:attrName>
                                        </p:attrNameLst>
                                      </p:cBhvr>
                                      <p:to>
                                        <p:strVal val="visible"/>
                                      </p:to>
                                    </p:set>
                                    <p:animEffect transition="in" filter="wipe(left)">
                                      <p:cBhvr>
                                        <p:cTn id="15" dur="500"/>
                                        <p:tgtEl>
                                          <p:spTgt spid="51917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19178"/>
                                        </p:tgtEl>
                                        <p:attrNameLst>
                                          <p:attrName>style.visibility</p:attrName>
                                        </p:attrNameLst>
                                      </p:cBhvr>
                                      <p:to>
                                        <p:strVal val="visible"/>
                                      </p:to>
                                    </p:set>
                                    <p:animEffect transition="in" filter="wipe(left)">
                                      <p:cBhvr>
                                        <p:cTn id="20" dur="500"/>
                                        <p:tgtEl>
                                          <p:spTgt spid="51917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19175"/>
                                        </p:tgtEl>
                                        <p:attrNameLst>
                                          <p:attrName>style.visibility</p:attrName>
                                        </p:attrNameLst>
                                      </p:cBhvr>
                                      <p:to>
                                        <p:strVal val="visible"/>
                                      </p:to>
                                    </p:set>
                                    <p:animEffect transition="in" filter="wipe(left)">
                                      <p:cBhvr>
                                        <p:cTn id="25" dur="500"/>
                                        <p:tgtEl>
                                          <p:spTgt spid="519175"/>
                                        </p:tgtEl>
                                      </p:cBhvr>
                                    </p:animEffect>
                                  </p:childTnLst>
                                </p:cTn>
                              </p:par>
                              <p:par>
                                <p:cTn id="26" presetID="22" presetClass="entr" presetSubtype="8" fill="hold" nodeType="withEffect">
                                  <p:stCondLst>
                                    <p:cond delay="0"/>
                                  </p:stCondLst>
                                  <p:childTnLst>
                                    <p:set>
                                      <p:cBhvr>
                                        <p:cTn id="27" dur="1" fill="hold">
                                          <p:stCondLst>
                                            <p:cond delay="0"/>
                                          </p:stCondLst>
                                        </p:cTn>
                                        <p:tgtEl>
                                          <p:spTgt spid="519172"/>
                                        </p:tgtEl>
                                        <p:attrNameLst>
                                          <p:attrName>style.visibility</p:attrName>
                                        </p:attrNameLst>
                                      </p:cBhvr>
                                      <p:to>
                                        <p:strVal val="visible"/>
                                      </p:to>
                                    </p:set>
                                    <p:animEffect transition="in" filter="wipe(left)">
                                      <p:cBhvr>
                                        <p:cTn id="28" dur="500"/>
                                        <p:tgtEl>
                                          <p:spTgt spid="51917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19176"/>
                                        </p:tgtEl>
                                        <p:attrNameLst>
                                          <p:attrName>style.visibility</p:attrName>
                                        </p:attrNameLst>
                                      </p:cBhvr>
                                      <p:to>
                                        <p:strVal val="visible"/>
                                      </p:to>
                                    </p:set>
                                    <p:animEffect transition="in" filter="wipe(left)">
                                      <p:cBhvr>
                                        <p:cTn id="33" dur="500"/>
                                        <p:tgtEl>
                                          <p:spTgt spid="51917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19177"/>
                                        </p:tgtEl>
                                        <p:attrNameLst>
                                          <p:attrName>style.visibility</p:attrName>
                                        </p:attrNameLst>
                                      </p:cBhvr>
                                      <p:to>
                                        <p:strVal val="visible"/>
                                      </p:to>
                                    </p:set>
                                    <p:animEffect transition="in" filter="wipe(left)">
                                      <p:cBhvr>
                                        <p:cTn id="38" dur="500"/>
                                        <p:tgtEl>
                                          <p:spTgt spid="519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4" grpId="0"/>
      <p:bldP spid="519175" grpId="0"/>
      <p:bldP spid="519176" grpId="0"/>
      <p:bldP spid="51917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p:txBody>
          <a:bodyPr/>
          <a:lstStyle/>
          <a:p>
            <a:r>
              <a:rPr lang="en-US" altLang="zh-CN" sz="3600"/>
              <a:t>10.2 </a:t>
            </a:r>
            <a:r>
              <a:rPr lang="zh-CN" altLang="en-US" sz="3600"/>
              <a:t>理想气体的压强与温度的微观解释</a:t>
            </a:r>
          </a:p>
        </p:txBody>
      </p:sp>
      <p:sp>
        <p:nvSpPr>
          <p:cNvPr id="15" name="灯片编号占位符 4"/>
          <p:cNvSpPr>
            <a:spLocks noGrp="1"/>
          </p:cNvSpPr>
          <p:nvPr>
            <p:ph type="sldNum" sz="quarter" idx="12"/>
          </p:nvPr>
        </p:nvSpPr>
        <p:spPr/>
        <p:txBody>
          <a:bodyPr/>
          <a:lstStyle/>
          <a:p>
            <a:fld id="{A343F05B-3F3D-4FE0-AAFD-25708457B324}" type="slidenum">
              <a:rPr lang="en-US" altLang="zh-CN"/>
              <a:pPr/>
              <a:t>51</a:t>
            </a:fld>
            <a:endParaRPr lang="en-US" altLang="zh-CN"/>
          </a:p>
        </p:txBody>
      </p:sp>
      <p:sp>
        <p:nvSpPr>
          <p:cNvPr id="523267" name="Rectangle 3"/>
          <p:cNvSpPr>
            <a:spLocks noChangeArrowheads="1"/>
          </p:cNvSpPr>
          <p:nvPr/>
        </p:nvSpPr>
        <p:spPr bwMode="auto">
          <a:xfrm>
            <a:off x="501650" y="1219200"/>
            <a:ext cx="3536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理想气体温度的微观意义</a:t>
            </a:r>
          </a:p>
        </p:txBody>
      </p:sp>
      <p:graphicFrame>
        <p:nvGraphicFramePr>
          <p:cNvPr id="523268" name="Object 4"/>
          <p:cNvGraphicFramePr>
            <a:graphicFrameLocks noChangeAspect="1"/>
          </p:cNvGraphicFramePr>
          <p:nvPr/>
        </p:nvGraphicFramePr>
        <p:xfrm>
          <a:off x="6019800" y="1600200"/>
          <a:ext cx="1268413" cy="787400"/>
        </p:xfrm>
        <a:graphic>
          <a:graphicData uri="http://schemas.openxmlformats.org/presentationml/2006/ole">
            <mc:AlternateContent xmlns:mc="http://schemas.openxmlformats.org/markup-compatibility/2006">
              <mc:Choice xmlns:v="urn:schemas-microsoft-com:vml" Requires="v">
                <p:oleObj name="公式" r:id="rId3" imgW="634680" imgH="393480" progId="Equation.3">
                  <p:embed/>
                </p:oleObj>
              </mc:Choice>
              <mc:Fallback>
                <p:oleObj name="公式" r:id="rId3" imgW="634680" imgH="393480" progId="Equation.3">
                  <p:embed/>
                  <p:pic>
                    <p:nvPicPr>
                      <p:cNvPr id="5232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1600200"/>
                        <a:ext cx="1268413" cy="787400"/>
                      </a:xfrm>
                      <a:prstGeom prst="rect">
                        <a:avLst/>
                      </a:prstGeom>
                      <a:solidFill>
                        <a:srgbClr val="CC99FF">
                          <a:alpha val="50000"/>
                        </a:srgbClr>
                      </a:solidFill>
                      <a:ln w="19050">
                        <a:solidFill>
                          <a:schemeClr val="tx1"/>
                        </a:solidFill>
                        <a:miter lim="800000"/>
                        <a:headEnd/>
                        <a:tailEnd/>
                      </a:ln>
                      <a:effectLst/>
                      <a:extLs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523269" name="Object 5"/>
          <p:cNvGraphicFramePr>
            <a:graphicFrameLocks noChangeAspect="1"/>
          </p:cNvGraphicFramePr>
          <p:nvPr/>
        </p:nvGraphicFramePr>
        <p:xfrm>
          <a:off x="1143000" y="1752600"/>
          <a:ext cx="1725613" cy="787400"/>
        </p:xfrm>
        <a:graphic>
          <a:graphicData uri="http://schemas.openxmlformats.org/presentationml/2006/ole">
            <mc:AlternateContent xmlns:mc="http://schemas.openxmlformats.org/markup-compatibility/2006">
              <mc:Choice xmlns:v="urn:schemas-microsoft-com:vml" Requires="v">
                <p:oleObj name="公式" r:id="rId5" imgW="863280" imgH="393480" progId="Equation.3">
                  <p:embed/>
                </p:oleObj>
              </mc:Choice>
              <mc:Fallback>
                <p:oleObj name="公式" r:id="rId5" imgW="863280" imgH="393480" progId="Equation.3">
                  <p:embed/>
                  <p:pic>
                    <p:nvPicPr>
                      <p:cNvPr id="52326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1752600"/>
                        <a:ext cx="1725613" cy="787400"/>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523270" name="Object 6"/>
          <p:cNvGraphicFramePr>
            <a:graphicFrameLocks noChangeAspect="1"/>
          </p:cNvGraphicFramePr>
          <p:nvPr/>
        </p:nvGraphicFramePr>
        <p:xfrm>
          <a:off x="3886200" y="1905000"/>
          <a:ext cx="1090613" cy="406400"/>
        </p:xfrm>
        <a:graphic>
          <a:graphicData uri="http://schemas.openxmlformats.org/presentationml/2006/ole">
            <mc:AlternateContent xmlns:mc="http://schemas.openxmlformats.org/markup-compatibility/2006">
              <mc:Choice xmlns:v="urn:schemas-microsoft-com:vml" Requires="v">
                <p:oleObj name="公式" r:id="rId7" imgW="545760" imgH="203040" progId="Equation.3">
                  <p:embed/>
                </p:oleObj>
              </mc:Choice>
              <mc:Fallback>
                <p:oleObj name="公式" r:id="rId7" imgW="545760" imgH="203040" progId="Equation.3">
                  <p:embed/>
                  <p:pic>
                    <p:nvPicPr>
                      <p:cNvPr id="52327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1905000"/>
                        <a:ext cx="10906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3271" name="Text Box 7"/>
          <p:cNvSpPr txBox="1">
            <a:spLocks noChangeArrowheads="1"/>
          </p:cNvSpPr>
          <p:nvPr/>
        </p:nvSpPr>
        <p:spPr bwMode="auto">
          <a:xfrm>
            <a:off x="457200" y="2743200"/>
            <a:ext cx="8064500" cy="1136650"/>
          </a:xfrm>
          <a:prstGeom prst="rect">
            <a:avLst/>
          </a:prstGeom>
          <a:solidFill>
            <a:srgbClr val="CC99FF">
              <a:alpha val="50000"/>
            </a:srgbClr>
          </a:solidFill>
          <a:ln w="19050" cap="sq">
            <a:solidFill>
              <a:schemeClr val="tx1"/>
            </a:solidFill>
            <a:miter lim="800000"/>
            <a:headEnd type="none" w="sm" len="sm"/>
            <a:tailEnd type="none" w="sm" len="sm"/>
          </a:ln>
          <a:effectLst/>
        </p:spPr>
        <p:txBody>
          <a:bodyPr>
            <a:spAutoFit/>
          </a:bodyPr>
          <a:lstStyle/>
          <a:p>
            <a:pPr>
              <a:lnSpc>
                <a:spcPct val="120000"/>
              </a:lnSpc>
              <a:spcBef>
                <a:spcPct val="50000"/>
              </a:spcBef>
            </a:pPr>
            <a:r>
              <a:rPr kumimoji="1" lang="zh-CN" altLang="en-US" sz="2800">
                <a:solidFill>
                  <a:srgbClr val="0000CC"/>
                </a:solidFill>
              </a:rPr>
              <a:t>温度</a:t>
            </a:r>
            <a:r>
              <a:rPr kumimoji="1" lang="zh-CN" altLang="en-US" sz="2800"/>
              <a:t>标志着物体内部分子热运动的</a:t>
            </a:r>
            <a:r>
              <a:rPr kumimoji="1" lang="zh-CN" altLang="en-US" sz="2800">
                <a:solidFill>
                  <a:srgbClr val="0000CC"/>
                </a:solidFill>
              </a:rPr>
              <a:t>剧烈程度</a:t>
            </a:r>
            <a:r>
              <a:rPr kumimoji="1" lang="zh-CN" altLang="en-US" sz="2800"/>
              <a:t>，它是大量分子热运动的平均平动动能的量度。</a:t>
            </a:r>
          </a:p>
        </p:txBody>
      </p:sp>
      <p:graphicFrame>
        <p:nvGraphicFramePr>
          <p:cNvPr id="523272" name="Object 8"/>
          <p:cNvGraphicFramePr>
            <a:graphicFrameLocks noChangeAspect="1"/>
          </p:cNvGraphicFramePr>
          <p:nvPr/>
        </p:nvGraphicFramePr>
        <p:xfrm>
          <a:off x="2667000" y="4013200"/>
          <a:ext cx="1608138" cy="787400"/>
        </p:xfrm>
        <a:graphic>
          <a:graphicData uri="http://schemas.openxmlformats.org/presentationml/2006/ole">
            <mc:AlternateContent xmlns:mc="http://schemas.openxmlformats.org/markup-compatibility/2006">
              <mc:Choice xmlns:v="urn:schemas-microsoft-com:vml" Requires="v">
                <p:oleObj name="公式" r:id="rId9" imgW="799920" imgH="393480" progId="Equation.3">
                  <p:embed/>
                </p:oleObj>
              </mc:Choice>
              <mc:Fallback>
                <p:oleObj name="公式" r:id="rId9" imgW="799920" imgH="393480" progId="Equation.3">
                  <p:embed/>
                  <p:pic>
                    <p:nvPicPr>
                      <p:cNvPr id="523272"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4013200"/>
                        <a:ext cx="1608138"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3273" name="Text Box 9"/>
          <p:cNvSpPr txBox="1">
            <a:spLocks noChangeArrowheads="1"/>
          </p:cNvSpPr>
          <p:nvPr/>
        </p:nvSpPr>
        <p:spPr bwMode="auto">
          <a:xfrm>
            <a:off x="1371600" y="4167188"/>
            <a:ext cx="1295400" cy="519112"/>
          </a:xfrm>
          <a:prstGeom prst="rect">
            <a:avLst/>
          </a:prstGeom>
          <a:noFill/>
          <a:ln w="9525">
            <a:noFill/>
            <a:miter lim="800000"/>
            <a:headEnd/>
            <a:tailEnd/>
          </a:ln>
          <a:effectLst/>
        </p:spPr>
        <p:txBody>
          <a:bodyPr>
            <a:spAutoFit/>
          </a:bodyPr>
          <a:lstStyle/>
          <a:p>
            <a:pPr>
              <a:spcBef>
                <a:spcPct val="50000"/>
              </a:spcBef>
            </a:pPr>
            <a:r>
              <a:rPr lang="zh-CN" altLang="en-US" sz="2800"/>
              <a:t>因为</a:t>
            </a:r>
          </a:p>
        </p:txBody>
      </p:sp>
      <p:graphicFrame>
        <p:nvGraphicFramePr>
          <p:cNvPr id="523274" name="Object 10"/>
          <p:cNvGraphicFramePr>
            <a:graphicFrameLocks noChangeAspect="1"/>
          </p:cNvGraphicFramePr>
          <p:nvPr/>
        </p:nvGraphicFramePr>
        <p:xfrm>
          <a:off x="4267200" y="4013200"/>
          <a:ext cx="914400" cy="787400"/>
        </p:xfrm>
        <a:graphic>
          <a:graphicData uri="http://schemas.openxmlformats.org/presentationml/2006/ole">
            <mc:AlternateContent xmlns:mc="http://schemas.openxmlformats.org/markup-compatibility/2006">
              <mc:Choice xmlns:v="urn:schemas-microsoft-com:vml" Requires="v">
                <p:oleObj name="公式" r:id="rId11" imgW="457200" imgH="393480" progId="Equation.3">
                  <p:embed/>
                </p:oleObj>
              </mc:Choice>
              <mc:Fallback>
                <p:oleObj name="公式" r:id="rId11" imgW="457200" imgH="393480" progId="Equation.3">
                  <p:embed/>
                  <p:pic>
                    <p:nvPicPr>
                      <p:cNvPr id="523274"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67200" y="4013200"/>
                        <a:ext cx="914400" cy="787400"/>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523275" name="Rectangle 11"/>
          <p:cNvSpPr>
            <a:spLocks noChangeArrowheads="1"/>
          </p:cNvSpPr>
          <p:nvPr/>
        </p:nvSpPr>
        <p:spPr bwMode="auto">
          <a:xfrm>
            <a:off x="762000" y="5029200"/>
            <a:ext cx="2951163" cy="519113"/>
          </a:xfrm>
          <a:prstGeom prst="rect">
            <a:avLst/>
          </a:prstGeom>
          <a:noFill/>
          <a:ln w="9525">
            <a:noFill/>
            <a:miter lim="800000"/>
            <a:headEnd/>
            <a:tailEnd/>
          </a:ln>
          <a:effectLst/>
        </p:spPr>
        <p:txBody>
          <a:bodyPr anchor="ctr">
            <a:spAutoFit/>
          </a:bodyPr>
          <a:lstStyle/>
          <a:p>
            <a:r>
              <a:rPr lang="zh-CN" altLang="en-US" sz="2800">
                <a:solidFill>
                  <a:srgbClr val="0000CC"/>
                </a:solidFill>
              </a:rPr>
              <a:t>方均根速率</a:t>
            </a:r>
            <a:r>
              <a:rPr lang="zh-CN" altLang="en-US" sz="2800"/>
              <a:t>： </a:t>
            </a:r>
          </a:p>
        </p:txBody>
      </p:sp>
      <p:graphicFrame>
        <p:nvGraphicFramePr>
          <p:cNvPr id="523276" name="Object 12"/>
          <p:cNvGraphicFramePr>
            <a:graphicFrameLocks noChangeAspect="1"/>
          </p:cNvGraphicFramePr>
          <p:nvPr/>
        </p:nvGraphicFramePr>
        <p:xfrm>
          <a:off x="3159125" y="5257800"/>
          <a:ext cx="2860675" cy="968375"/>
        </p:xfrm>
        <a:graphic>
          <a:graphicData uri="http://schemas.openxmlformats.org/presentationml/2006/ole">
            <mc:AlternateContent xmlns:mc="http://schemas.openxmlformats.org/markup-compatibility/2006">
              <mc:Choice xmlns:v="urn:schemas-microsoft-com:vml" Requires="v">
                <p:oleObj name="公式" r:id="rId13" imgW="1409400" imgH="482400" progId="Equation.3">
                  <p:embed/>
                </p:oleObj>
              </mc:Choice>
              <mc:Fallback>
                <p:oleObj name="公式" r:id="rId13" imgW="1409400" imgH="482400" progId="Equation.3">
                  <p:embed/>
                  <p:pic>
                    <p:nvPicPr>
                      <p:cNvPr id="523276"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59125" y="5257800"/>
                        <a:ext cx="2860675"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3269"/>
                                        </p:tgtEl>
                                        <p:attrNameLst>
                                          <p:attrName>style.visibility</p:attrName>
                                        </p:attrNameLst>
                                      </p:cBhvr>
                                      <p:to>
                                        <p:strVal val="visible"/>
                                      </p:to>
                                    </p:set>
                                    <p:animEffect transition="in" filter="wipe(left)">
                                      <p:cBhvr>
                                        <p:cTn id="7" dur="500"/>
                                        <p:tgtEl>
                                          <p:spTgt spid="5232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23270"/>
                                        </p:tgtEl>
                                        <p:attrNameLst>
                                          <p:attrName>style.visibility</p:attrName>
                                        </p:attrNameLst>
                                      </p:cBhvr>
                                      <p:to>
                                        <p:strVal val="visible"/>
                                      </p:to>
                                    </p:set>
                                    <p:animEffect transition="in" filter="wipe(left)">
                                      <p:cBhvr>
                                        <p:cTn id="12" dur="500"/>
                                        <p:tgtEl>
                                          <p:spTgt spid="5232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23268"/>
                                        </p:tgtEl>
                                        <p:attrNameLst>
                                          <p:attrName>style.visibility</p:attrName>
                                        </p:attrNameLst>
                                      </p:cBhvr>
                                      <p:to>
                                        <p:strVal val="visible"/>
                                      </p:to>
                                    </p:set>
                                    <p:animEffect transition="in" filter="wipe(left)">
                                      <p:cBhvr>
                                        <p:cTn id="17" dur="500"/>
                                        <p:tgtEl>
                                          <p:spTgt spid="5232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3271"/>
                                        </p:tgtEl>
                                        <p:attrNameLst>
                                          <p:attrName>style.visibility</p:attrName>
                                        </p:attrNameLst>
                                      </p:cBhvr>
                                      <p:to>
                                        <p:strVal val="visible"/>
                                      </p:to>
                                    </p:set>
                                    <p:animEffect transition="in" filter="wipe(left)">
                                      <p:cBhvr>
                                        <p:cTn id="22" dur="500"/>
                                        <p:tgtEl>
                                          <p:spTgt spid="5232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23272"/>
                                        </p:tgtEl>
                                        <p:attrNameLst>
                                          <p:attrName>style.visibility</p:attrName>
                                        </p:attrNameLst>
                                      </p:cBhvr>
                                      <p:to>
                                        <p:strVal val="visible"/>
                                      </p:to>
                                    </p:set>
                                    <p:animEffect transition="in" filter="wipe(left)">
                                      <p:cBhvr>
                                        <p:cTn id="27" dur="500"/>
                                        <p:tgtEl>
                                          <p:spTgt spid="52327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23273"/>
                                        </p:tgtEl>
                                        <p:attrNameLst>
                                          <p:attrName>style.visibility</p:attrName>
                                        </p:attrNameLst>
                                      </p:cBhvr>
                                      <p:to>
                                        <p:strVal val="visible"/>
                                      </p:to>
                                    </p:set>
                                    <p:animEffect transition="in" filter="wipe(left)">
                                      <p:cBhvr>
                                        <p:cTn id="30" dur="500"/>
                                        <p:tgtEl>
                                          <p:spTgt spid="523273"/>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nodeType="clickEffect">
                                  <p:stCondLst>
                                    <p:cond delay="0"/>
                                  </p:stCondLst>
                                  <p:childTnLst>
                                    <p:set>
                                      <p:cBhvr>
                                        <p:cTn id="34" dur="1" fill="hold">
                                          <p:stCondLst>
                                            <p:cond delay="0"/>
                                          </p:stCondLst>
                                        </p:cTn>
                                        <p:tgtEl>
                                          <p:spTgt spid="523274"/>
                                        </p:tgtEl>
                                        <p:attrNameLst>
                                          <p:attrName>style.visibility</p:attrName>
                                        </p:attrNameLst>
                                      </p:cBhvr>
                                      <p:to>
                                        <p:strVal val="visible"/>
                                      </p:to>
                                    </p:set>
                                    <p:animEffect transition="in" filter="box(out)">
                                      <p:cBhvr>
                                        <p:cTn id="35" dur="500"/>
                                        <p:tgtEl>
                                          <p:spTgt spid="523274"/>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23275"/>
                                        </p:tgtEl>
                                        <p:attrNameLst>
                                          <p:attrName>style.visibility</p:attrName>
                                        </p:attrNameLst>
                                      </p:cBhvr>
                                      <p:to>
                                        <p:strVal val="visible"/>
                                      </p:to>
                                    </p:set>
                                    <p:animEffect transition="in" filter="wipe(left)">
                                      <p:cBhvr>
                                        <p:cTn id="40" dur="500"/>
                                        <p:tgtEl>
                                          <p:spTgt spid="52327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23276"/>
                                        </p:tgtEl>
                                        <p:attrNameLst>
                                          <p:attrName>style.visibility</p:attrName>
                                        </p:attrNameLst>
                                      </p:cBhvr>
                                      <p:to>
                                        <p:strVal val="visible"/>
                                      </p:to>
                                    </p:set>
                                    <p:animEffect transition="in" filter="wipe(left)">
                                      <p:cBhvr>
                                        <p:cTn id="45" dur="500"/>
                                        <p:tgtEl>
                                          <p:spTgt spid="523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71" grpId="0" animBg="1"/>
      <p:bldP spid="523273" grpId="0"/>
      <p:bldP spid="52327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p:txBody>
          <a:bodyPr/>
          <a:lstStyle/>
          <a:p>
            <a:r>
              <a:rPr lang="en-US" altLang="zh-CN" sz="3600"/>
              <a:t>10.2 </a:t>
            </a:r>
            <a:r>
              <a:rPr lang="zh-CN" altLang="en-US" sz="3600"/>
              <a:t>理想气体的压强与温度的微观解释</a:t>
            </a:r>
          </a:p>
        </p:txBody>
      </p:sp>
      <p:sp>
        <p:nvSpPr>
          <p:cNvPr id="14" name="灯片编号占位符 4"/>
          <p:cNvSpPr>
            <a:spLocks noGrp="1"/>
          </p:cNvSpPr>
          <p:nvPr>
            <p:ph type="sldNum" sz="quarter" idx="12"/>
          </p:nvPr>
        </p:nvSpPr>
        <p:spPr/>
        <p:txBody>
          <a:bodyPr/>
          <a:lstStyle/>
          <a:p>
            <a:fld id="{0B9C9572-29B7-445D-AFB6-B9FBD203A8C2}" type="slidenum">
              <a:rPr lang="en-US" altLang="zh-CN"/>
              <a:pPr/>
              <a:t>52</a:t>
            </a:fld>
            <a:endParaRPr lang="en-US" altLang="zh-CN"/>
          </a:p>
        </p:txBody>
      </p:sp>
      <p:sp>
        <p:nvSpPr>
          <p:cNvPr id="524291" name="Rectangle 3"/>
          <p:cNvSpPr>
            <a:spLocks noChangeArrowheads="1"/>
          </p:cNvSpPr>
          <p:nvPr/>
        </p:nvSpPr>
        <p:spPr bwMode="auto">
          <a:xfrm>
            <a:off x="501650" y="1219200"/>
            <a:ext cx="4146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理想气体状态方程的微观解释</a:t>
            </a:r>
          </a:p>
        </p:txBody>
      </p:sp>
      <p:graphicFrame>
        <p:nvGraphicFramePr>
          <p:cNvPr id="524292" name="Object 4"/>
          <p:cNvGraphicFramePr>
            <a:graphicFrameLocks noChangeAspect="1"/>
          </p:cNvGraphicFramePr>
          <p:nvPr/>
        </p:nvGraphicFramePr>
        <p:xfrm>
          <a:off x="4343400" y="1676400"/>
          <a:ext cx="2792413" cy="787400"/>
        </p:xfrm>
        <a:graphic>
          <a:graphicData uri="http://schemas.openxmlformats.org/presentationml/2006/ole">
            <mc:AlternateContent xmlns:mc="http://schemas.openxmlformats.org/markup-compatibility/2006">
              <mc:Choice xmlns:v="urn:schemas-microsoft-com:vml" Requires="v">
                <p:oleObj name="公式" r:id="rId3" imgW="1396800" imgH="393480" progId="Equation.3">
                  <p:embed/>
                </p:oleObj>
              </mc:Choice>
              <mc:Fallback>
                <p:oleObj name="公式" r:id="rId3" imgW="1396800" imgH="393480" progId="Equation.3">
                  <p:embed/>
                  <p:pic>
                    <p:nvPicPr>
                      <p:cNvPr id="5242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676400"/>
                        <a:ext cx="27924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4293" name="Object 5"/>
          <p:cNvGraphicFramePr>
            <a:graphicFrameLocks noChangeAspect="1"/>
          </p:cNvGraphicFramePr>
          <p:nvPr/>
        </p:nvGraphicFramePr>
        <p:xfrm>
          <a:off x="914400" y="1752600"/>
          <a:ext cx="1725613" cy="787400"/>
        </p:xfrm>
        <a:graphic>
          <a:graphicData uri="http://schemas.openxmlformats.org/presentationml/2006/ole">
            <mc:AlternateContent xmlns:mc="http://schemas.openxmlformats.org/markup-compatibility/2006">
              <mc:Choice xmlns:v="urn:schemas-microsoft-com:vml" Requires="v">
                <p:oleObj name="公式" r:id="rId5" imgW="863280" imgH="393480" progId="Equation.3">
                  <p:embed/>
                </p:oleObj>
              </mc:Choice>
              <mc:Fallback>
                <p:oleObj name="公式" r:id="rId5" imgW="863280" imgH="393480" progId="Equation.3">
                  <p:embed/>
                  <p:pic>
                    <p:nvPicPr>
                      <p:cNvPr id="52429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752600"/>
                        <a:ext cx="1725613" cy="787400"/>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524294" name="Object 6"/>
          <p:cNvGraphicFramePr>
            <a:graphicFrameLocks noChangeAspect="1"/>
          </p:cNvGraphicFramePr>
          <p:nvPr/>
        </p:nvGraphicFramePr>
        <p:xfrm>
          <a:off x="3276600" y="1981200"/>
          <a:ext cx="381000" cy="304800"/>
        </p:xfrm>
        <a:graphic>
          <a:graphicData uri="http://schemas.openxmlformats.org/presentationml/2006/ole">
            <mc:AlternateContent xmlns:mc="http://schemas.openxmlformats.org/markup-compatibility/2006">
              <mc:Choice xmlns:v="urn:schemas-microsoft-com:vml" Requires="v">
                <p:oleObj name="公式" r:id="rId7" imgW="190440" imgH="152280" progId="Equation.3">
                  <p:embed/>
                </p:oleObj>
              </mc:Choice>
              <mc:Fallback>
                <p:oleObj name="公式" r:id="rId7" imgW="190440" imgH="152280" progId="Equation.3">
                  <p:embed/>
                  <p:pic>
                    <p:nvPicPr>
                      <p:cNvPr id="52429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1981200"/>
                        <a:ext cx="3810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4295" name="Object 7"/>
          <p:cNvGraphicFramePr>
            <a:graphicFrameLocks noChangeAspect="1"/>
          </p:cNvGraphicFramePr>
          <p:nvPr/>
        </p:nvGraphicFramePr>
        <p:xfrm>
          <a:off x="914400" y="2743200"/>
          <a:ext cx="1725613" cy="787400"/>
        </p:xfrm>
        <a:graphic>
          <a:graphicData uri="http://schemas.openxmlformats.org/presentationml/2006/ole">
            <mc:AlternateContent xmlns:mc="http://schemas.openxmlformats.org/markup-compatibility/2006">
              <mc:Choice xmlns:v="urn:schemas-microsoft-com:vml" Requires="v">
                <p:oleObj name="公式" r:id="rId9" imgW="863280" imgH="393480" progId="Equation.3">
                  <p:embed/>
                </p:oleObj>
              </mc:Choice>
              <mc:Fallback>
                <p:oleObj name="公式" r:id="rId9" imgW="863280" imgH="393480" progId="Equation.3">
                  <p:embed/>
                  <p:pic>
                    <p:nvPicPr>
                      <p:cNvPr id="524295"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2743200"/>
                        <a:ext cx="1725613" cy="787400"/>
                      </a:xfrm>
                      <a:prstGeom prst="rect">
                        <a:avLst/>
                      </a:prstGeom>
                      <a:noFill/>
                      <a:ln>
                        <a:noFill/>
                      </a:ln>
                      <a:effectLst/>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524296" name="Object 8"/>
          <p:cNvGraphicFramePr>
            <a:graphicFrameLocks noChangeAspect="1"/>
          </p:cNvGraphicFramePr>
          <p:nvPr/>
        </p:nvGraphicFramePr>
        <p:xfrm>
          <a:off x="4114800" y="2971800"/>
          <a:ext cx="1854200" cy="406400"/>
        </p:xfrm>
        <a:graphic>
          <a:graphicData uri="http://schemas.openxmlformats.org/presentationml/2006/ole">
            <mc:AlternateContent xmlns:mc="http://schemas.openxmlformats.org/markup-compatibility/2006">
              <mc:Choice xmlns:v="urn:schemas-microsoft-com:vml" Requires="v">
                <p:oleObj name="公式" r:id="rId11" imgW="927000" imgH="203040" progId="Equation.3">
                  <p:embed/>
                </p:oleObj>
              </mc:Choice>
              <mc:Fallback>
                <p:oleObj name="公式" r:id="rId11" imgW="927000" imgH="203040" progId="Equation.3">
                  <p:embed/>
                  <p:pic>
                    <p:nvPicPr>
                      <p:cNvPr id="524296"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4800" y="2971800"/>
                        <a:ext cx="18542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4297" name="Object 9"/>
          <p:cNvGraphicFramePr>
            <a:graphicFrameLocks noChangeAspect="1"/>
          </p:cNvGraphicFramePr>
          <p:nvPr/>
        </p:nvGraphicFramePr>
        <p:xfrm>
          <a:off x="838200" y="3962400"/>
          <a:ext cx="2868613" cy="787400"/>
        </p:xfrm>
        <a:graphic>
          <a:graphicData uri="http://schemas.openxmlformats.org/presentationml/2006/ole">
            <mc:AlternateContent xmlns:mc="http://schemas.openxmlformats.org/markup-compatibility/2006">
              <mc:Choice xmlns:v="urn:schemas-microsoft-com:vml" Requires="v">
                <p:oleObj name="公式" r:id="rId13" imgW="1434960" imgH="393480" progId="Equation.3">
                  <p:embed/>
                </p:oleObj>
              </mc:Choice>
              <mc:Fallback>
                <p:oleObj name="公式" r:id="rId13" imgW="1434960" imgH="393480" progId="Equation.3">
                  <p:embed/>
                  <p:pic>
                    <p:nvPicPr>
                      <p:cNvPr id="524297"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200" y="3962400"/>
                        <a:ext cx="28686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4298" name="Object 10"/>
          <p:cNvGraphicFramePr>
            <a:graphicFrameLocks noChangeAspect="1"/>
          </p:cNvGraphicFramePr>
          <p:nvPr/>
        </p:nvGraphicFramePr>
        <p:xfrm>
          <a:off x="1752600" y="5486400"/>
          <a:ext cx="381000" cy="304800"/>
        </p:xfrm>
        <a:graphic>
          <a:graphicData uri="http://schemas.openxmlformats.org/presentationml/2006/ole">
            <mc:AlternateContent xmlns:mc="http://schemas.openxmlformats.org/markup-compatibility/2006">
              <mc:Choice xmlns:v="urn:schemas-microsoft-com:vml" Requires="v">
                <p:oleObj name="公式" r:id="rId15" imgW="190440" imgH="152280" progId="Equation.3">
                  <p:embed/>
                </p:oleObj>
              </mc:Choice>
              <mc:Fallback>
                <p:oleObj name="公式" r:id="rId15" imgW="190440" imgH="152280" progId="Equation.3">
                  <p:embed/>
                  <p:pic>
                    <p:nvPicPr>
                      <p:cNvPr id="524298" name="Object 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52600" y="5486400"/>
                        <a:ext cx="3810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4299" name="Object 11"/>
          <p:cNvGraphicFramePr>
            <a:graphicFrameLocks noChangeAspect="1"/>
          </p:cNvGraphicFramePr>
          <p:nvPr/>
        </p:nvGraphicFramePr>
        <p:xfrm>
          <a:off x="2819400" y="5257800"/>
          <a:ext cx="1624013" cy="787400"/>
        </p:xfrm>
        <a:graphic>
          <a:graphicData uri="http://schemas.openxmlformats.org/presentationml/2006/ole">
            <mc:AlternateContent xmlns:mc="http://schemas.openxmlformats.org/markup-compatibility/2006">
              <mc:Choice xmlns:v="urn:schemas-microsoft-com:vml" Requires="v">
                <p:oleObj name="公式" r:id="rId17" imgW="812520" imgH="393480" progId="Equation.3">
                  <p:embed/>
                </p:oleObj>
              </mc:Choice>
              <mc:Fallback>
                <p:oleObj name="公式" r:id="rId17" imgW="812520" imgH="393480" progId="Equation.3">
                  <p:embed/>
                  <p:pic>
                    <p:nvPicPr>
                      <p:cNvPr id="524299"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19400" y="5257800"/>
                        <a:ext cx="1624013" cy="787400"/>
                      </a:xfrm>
                      <a:prstGeom prst="rect">
                        <a:avLst/>
                      </a:prstGeom>
                      <a:noFill/>
                      <a:ln>
                        <a:noFill/>
                      </a:ln>
                      <a:effectLst/>
                      <a:extLst>
                        <a:ext uri="{909E8E84-426E-40DD-AFC4-6F175D3DCCD1}">
                          <a14:hiddenFill xmlns:a14="http://schemas.microsoft.com/office/drawing/2010/main">
                            <a:gradFill rotWithShape="0">
                              <a:gsLst>
                                <a:gs pos="0">
                                  <a:srgbClr val="000082"/>
                                </a:gs>
                                <a:gs pos="30000">
                                  <a:srgbClr val="66008F"/>
                                </a:gs>
                                <a:gs pos="64999">
                                  <a:srgbClr val="BA0066"/>
                                </a:gs>
                                <a:gs pos="89999">
                                  <a:srgbClr val="FF0000"/>
                                </a:gs>
                                <a:gs pos="100000">
                                  <a:srgbClr val="FF8200"/>
                                </a:gs>
                              </a:gsLst>
                              <a:lin ang="5400000" scaled="1"/>
                            </a:gradFill>
                          </a14:hiddenFill>
                        </a:ext>
                        <a:ext uri="{91240B29-F687-4F45-9708-019B960494DF}">
                          <a14:hiddenLine xmlns:a14="http://schemas.microsoft.com/office/drawing/2010/main" w="76200" cmpd="tri">
                            <a:solidFill>
                              <a:schemeClr val="tx1"/>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4293"/>
                                        </p:tgtEl>
                                        <p:attrNameLst>
                                          <p:attrName>style.visibility</p:attrName>
                                        </p:attrNameLst>
                                      </p:cBhvr>
                                      <p:to>
                                        <p:strVal val="visible"/>
                                      </p:to>
                                    </p:set>
                                    <p:animEffect transition="in" filter="wipe(left)">
                                      <p:cBhvr>
                                        <p:cTn id="7" dur="500"/>
                                        <p:tgtEl>
                                          <p:spTgt spid="5242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24294"/>
                                        </p:tgtEl>
                                        <p:attrNameLst>
                                          <p:attrName>style.visibility</p:attrName>
                                        </p:attrNameLst>
                                      </p:cBhvr>
                                      <p:to>
                                        <p:strVal val="visible"/>
                                      </p:to>
                                    </p:set>
                                    <p:animEffect transition="in" filter="wipe(left)">
                                      <p:cBhvr>
                                        <p:cTn id="12" dur="500"/>
                                        <p:tgtEl>
                                          <p:spTgt spid="524294"/>
                                        </p:tgtEl>
                                      </p:cBhvr>
                                    </p:animEffect>
                                  </p:childTnLst>
                                </p:cTn>
                              </p:par>
                              <p:par>
                                <p:cTn id="13" presetID="22" presetClass="entr" presetSubtype="8" fill="hold" nodeType="withEffect">
                                  <p:stCondLst>
                                    <p:cond delay="0"/>
                                  </p:stCondLst>
                                  <p:childTnLst>
                                    <p:set>
                                      <p:cBhvr>
                                        <p:cTn id="14" dur="1" fill="hold">
                                          <p:stCondLst>
                                            <p:cond delay="0"/>
                                          </p:stCondLst>
                                        </p:cTn>
                                        <p:tgtEl>
                                          <p:spTgt spid="524292"/>
                                        </p:tgtEl>
                                        <p:attrNameLst>
                                          <p:attrName>style.visibility</p:attrName>
                                        </p:attrNameLst>
                                      </p:cBhvr>
                                      <p:to>
                                        <p:strVal val="visible"/>
                                      </p:to>
                                    </p:set>
                                    <p:animEffect transition="in" filter="wipe(left)">
                                      <p:cBhvr>
                                        <p:cTn id="15" dur="500"/>
                                        <p:tgtEl>
                                          <p:spTgt spid="524292"/>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32" fill="hold" nodeType="clickEffect">
                                  <p:stCondLst>
                                    <p:cond delay="0"/>
                                  </p:stCondLst>
                                  <p:childTnLst>
                                    <p:set>
                                      <p:cBhvr>
                                        <p:cTn id="19" dur="1" fill="hold">
                                          <p:stCondLst>
                                            <p:cond delay="0"/>
                                          </p:stCondLst>
                                        </p:cTn>
                                        <p:tgtEl>
                                          <p:spTgt spid="524295"/>
                                        </p:tgtEl>
                                        <p:attrNameLst>
                                          <p:attrName>style.visibility</p:attrName>
                                        </p:attrNameLst>
                                      </p:cBhvr>
                                      <p:to>
                                        <p:strVal val="visible"/>
                                      </p:to>
                                    </p:set>
                                    <p:animEffect transition="in" filter="box(out)">
                                      <p:cBhvr>
                                        <p:cTn id="20" dur="500"/>
                                        <p:tgtEl>
                                          <p:spTgt spid="524295"/>
                                        </p:tgtEl>
                                      </p:cBhvr>
                                    </p:animEffect>
                                  </p:childTnLst>
                                  <p:subTnLst>
                                    <p:audio>
                                      <p:cMediaNode>
                                        <p:cTn display="0" masterRel="sameClick">
                                          <p:stCondLst>
                                            <p:cond evt="begin" delay="0">
                                              <p:tn val="18"/>
                                            </p:cond>
                                          </p:stCondLst>
                                          <p:endCondLst>
                                            <p:cond evt="onStopAudio" delay="0">
                                              <p:tgtEl>
                                                <p:sldTgt/>
                                              </p:tgtEl>
                                            </p:cond>
                                          </p:endCondLst>
                                        </p:cTn>
                                        <p:tgtEl>
                                          <p:sndTgt r:embed="rId2" name="CAMERA.WAV"/>
                                        </p:tgtEl>
                                      </p:cMediaNode>
                                    </p:audio>
                                  </p:sub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24296"/>
                                        </p:tgtEl>
                                        <p:attrNameLst>
                                          <p:attrName>style.visibility</p:attrName>
                                        </p:attrNameLst>
                                      </p:cBhvr>
                                      <p:to>
                                        <p:strVal val="visible"/>
                                      </p:to>
                                    </p:set>
                                    <p:animEffect transition="in" filter="wipe(left)">
                                      <p:cBhvr>
                                        <p:cTn id="25" dur="500"/>
                                        <p:tgtEl>
                                          <p:spTgt spid="52429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24297"/>
                                        </p:tgtEl>
                                        <p:attrNameLst>
                                          <p:attrName>style.visibility</p:attrName>
                                        </p:attrNameLst>
                                      </p:cBhvr>
                                      <p:to>
                                        <p:strVal val="visible"/>
                                      </p:to>
                                    </p:set>
                                    <p:animEffect transition="in" filter="wipe(left)">
                                      <p:cBhvr>
                                        <p:cTn id="30" dur="500"/>
                                        <p:tgtEl>
                                          <p:spTgt spid="52429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24298"/>
                                        </p:tgtEl>
                                        <p:attrNameLst>
                                          <p:attrName>style.visibility</p:attrName>
                                        </p:attrNameLst>
                                      </p:cBhvr>
                                      <p:to>
                                        <p:strVal val="visible"/>
                                      </p:to>
                                    </p:set>
                                    <p:animEffect transition="in" filter="wipe(left)">
                                      <p:cBhvr>
                                        <p:cTn id="35" dur="500"/>
                                        <p:tgtEl>
                                          <p:spTgt spid="524298"/>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nodeType="clickEffect">
                                  <p:stCondLst>
                                    <p:cond delay="0"/>
                                  </p:stCondLst>
                                  <p:childTnLst>
                                    <p:set>
                                      <p:cBhvr>
                                        <p:cTn id="39" dur="1" fill="hold">
                                          <p:stCondLst>
                                            <p:cond delay="0"/>
                                          </p:stCondLst>
                                        </p:cTn>
                                        <p:tgtEl>
                                          <p:spTgt spid="524299"/>
                                        </p:tgtEl>
                                        <p:attrNameLst>
                                          <p:attrName>style.visibility</p:attrName>
                                        </p:attrNameLst>
                                      </p:cBhvr>
                                      <p:to>
                                        <p:strVal val="visible"/>
                                      </p:to>
                                    </p:set>
                                    <p:animEffect transition="in" filter="box(out)">
                                      <p:cBhvr>
                                        <p:cTn id="40" dur="500"/>
                                        <p:tgtEl>
                                          <p:spTgt spid="524299"/>
                                        </p:tgtEl>
                                      </p:cBhvr>
                                    </p:animEffect>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r>
              <a:rPr lang="en-US" altLang="zh-CN" sz="3600"/>
              <a:t>10.2 </a:t>
            </a:r>
            <a:r>
              <a:rPr lang="zh-CN" altLang="en-US" sz="3600"/>
              <a:t>理想气体的压强与温度的微观解释</a:t>
            </a:r>
          </a:p>
        </p:txBody>
      </p:sp>
      <p:sp>
        <p:nvSpPr>
          <p:cNvPr id="12" name="灯片编号占位符 4"/>
          <p:cNvSpPr>
            <a:spLocks noGrp="1"/>
          </p:cNvSpPr>
          <p:nvPr>
            <p:ph type="sldNum" sz="quarter" idx="12"/>
          </p:nvPr>
        </p:nvSpPr>
        <p:spPr/>
        <p:txBody>
          <a:bodyPr/>
          <a:lstStyle/>
          <a:p>
            <a:fld id="{B93DE832-8A29-4EDE-9265-0BD8982AB7B2}" type="slidenum">
              <a:rPr lang="en-US" altLang="zh-CN"/>
              <a:pPr/>
              <a:t>53</a:t>
            </a:fld>
            <a:endParaRPr lang="en-US" altLang="zh-CN"/>
          </a:p>
        </p:txBody>
      </p:sp>
      <p:sp>
        <p:nvSpPr>
          <p:cNvPr id="525317" name="Text Box 5"/>
          <p:cNvSpPr txBox="1">
            <a:spLocks noChangeArrowheads="1"/>
          </p:cNvSpPr>
          <p:nvPr/>
        </p:nvSpPr>
        <p:spPr bwMode="auto">
          <a:xfrm>
            <a:off x="457200" y="1219200"/>
            <a:ext cx="8016875" cy="1698625"/>
          </a:xfrm>
          <a:prstGeom prst="rect">
            <a:avLst/>
          </a:prstGeom>
          <a:noFill/>
          <a:ln w="9525">
            <a:noFill/>
            <a:miter lim="800000"/>
            <a:headEnd/>
            <a:tailEnd/>
          </a:ln>
          <a:effectLst/>
        </p:spPr>
        <p:txBody>
          <a:bodyPr>
            <a:spAutoFit/>
          </a:bodyPr>
          <a:lstStyle/>
          <a:p>
            <a:pPr>
              <a:lnSpc>
                <a:spcPct val="110000"/>
              </a:lnSpc>
            </a:pPr>
            <a:r>
              <a:rPr lang="zh-CN" altLang="en-US" sz="2400"/>
              <a:t>例</a:t>
            </a:r>
            <a:r>
              <a:rPr lang="en-US" altLang="zh-CN" sz="2400"/>
              <a:t>10.1  </a:t>
            </a:r>
            <a:r>
              <a:rPr lang="zh-CN" altLang="en-US" sz="2400"/>
              <a:t>一容器中装氧气，温度为</a:t>
            </a:r>
            <a:r>
              <a:rPr lang="en-US" altLang="zh-CN" sz="2400"/>
              <a:t>27</a:t>
            </a:r>
            <a:r>
              <a:rPr lang="en-US" altLang="zh-CN" sz="2400">
                <a:cs typeface="Times New Roman" pitchFamily="18" charset="0"/>
              </a:rPr>
              <a:t>ºC</a:t>
            </a:r>
            <a:r>
              <a:rPr lang="zh-CN" altLang="en-US" sz="2400"/>
              <a:t>，压强为</a:t>
            </a:r>
            <a:r>
              <a:rPr lang="en-US" altLang="zh-CN" sz="2400"/>
              <a:t>1.5atm</a:t>
            </a:r>
            <a:r>
              <a:rPr lang="zh-CN" altLang="en-US" sz="2400"/>
              <a:t>。求：</a:t>
            </a:r>
          </a:p>
          <a:p>
            <a:pPr>
              <a:lnSpc>
                <a:spcPct val="110000"/>
              </a:lnSpc>
            </a:pPr>
            <a:r>
              <a:rPr lang="zh-CN" altLang="en-US" sz="2400"/>
              <a:t>（</a:t>
            </a:r>
            <a:r>
              <a:rPr lang="en-US" altLang="zh-CN" sz="2400"/>
              <a:t>1</a:t>
            </a:r>
            <a:r>
              <a:rPr lang="zh-CN" altLang="en-US" sz="2400"/>
              <a:t>）单位体积内的氧分子数；</a:t>
            </a:r>
          </a:p>
          <a:p>
            <a:pPr>
              <a:lnSpc>
                <a:spcPct val="110000"/>
              </a:lnSpc>
            </a:pPr>
            <a:r>
              <a:rPr lang="zh-CN" altLang="en-US" sz="2400"/>
              <a:t>（</a:t>
            </a:r>
            <a:r>
              <a:rPr lang="en-US" altLang="zh-CN" sz="2400"/>
              <a:t>2</a:t>
            </a:r>
            <a:r>
              <a:rPr lang="zh-CN" altLang="en-US" sz="2400"/>
              <a:t>）分子的平均平动动能；</a:t>
            </a:r>
          </a:p>
          <a:p>
            <a:pPr>
              <a:lnSpc>
                <a:spcPct val="110000"/>
              </a:lnSpc>
            </a:pPr>
            <a:r>
              <a:rPr lang="zh-CN" altLang="en-US" sz="2400"/>
              <a:t>（</a:t>
            </a:r>
            <a:r>
              <a:rPr lang="en-US" altLang="zh-CN" sz="2400"/>
              <a:t>3</a:t>
            </a:r>
            <a:r>
              <a:rPr lang="zh-CN" altLang="en-US" sz="2400"/>
              <a:t>）分子的方均根速率。</a:t>
            </a:r>
          </a:p>
        </p:txBody>
      </p:sp>
      <p:graphicFrame>
        <p:nvGraphicFramePr>
          <p:cNvPr id="525320" name="Object 8"/>
          <p:cNvGraphicFramePr>
            <a:graphicFrameLocks noChangeAspect="1"/>
          </p:cNvGraphicFramePr>
          <p:nvPr/>
        </p:nvGraphicFramePr>
        <p:xfrm>
          <a:off x="1905000" y="2971800"/>
          <a:ext cx="4951413" cy="787400"/>
        </p:xfrm>
        <a:graphic>
          <a:graphicData uri="http://schemas.openxmlformats.org/presentationml/2006/ole">
            <mc:AlternateContent xmlns:mc="http://schemas.openxmlformats.org/markup-compatibility/2006">
              <mc:Choice xmlns:v="urn:schemas-microsoft-com:vml" Requires="v">
                <p:oleObj name="公式" r:id="rId2" imgW="2476440" imgH="393480" progId="Equation.3">
                  <p:embed/>
                </p:oleObj>
              </mc:Choice>
              <mc:Fallback>
                <p:oleObj name="公式" r:id="rId2" imgW="2476440" imgH="393480" progId="Equation.3">
                  <p:embed/>
                  <p:pic>
                    <p:nvPicPr>
                      <p:cNvPr id="52532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971800"/>
                        <a:ext cx="49514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5319" name="Object 7"/>
          <p:cNvGraphicFramePr>
            <a:graphicFrameLocks noChangeAspect="1"/>
          </p:cNvGraphicFramePr>
          <p:nvPr/>
        </p:nvGraphicFramePr>
        <p:xfrm>
          <a:off x="1905000" y="4191000"/>
          <a:ext cx="3325813" cy="787400"/>
        </p:xfrm>
        <a:graphic>
          <a:graphicData uri="http://schemas.openxmlformats.org/presentationml/2006/ole">
            <mc:AlternateContent xmlns:mc="http://schemas.openxmlformats.org/markup-compatibility/2006">
              <mc:Choice xmlns:v="urn:schemas-microsoft-com:vml" Requires="v">
                <p:oleObj r:id="rId4" imgW="1663700" imgH="393700" progId="">
                  <p:embed/>
                </p:oleObj>
              </mc:Choice>
              <mc:Fallback>
                <p:oleObj r:id="rId4" imgW="1663700" imgH="393700" progId="">
                  <p:embed/>
                  <p:pic>
                    <p:nvPicPr>
                      <p:cNvPr id="525319"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4191000"/>
                        <a:ext cx="33258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5318" name="Object 6"/>
          <p:cNvGraphicFramePr>
            <a:graphicFrameLocks noChangeAspect="1"/>
          </p:cNvGraphicFramePr>
          <p:nvPr/>
        </p:nvGraphicFramePr>
        <p:xfrm>
          <a:off x="1828800" y="5486400"/>
          <a:ext cx="4062413" cy="889000"/>
        </p:xfrm>
        <a:graphic>
          <a:graphicData uri="http://schemas.openxmlformats.org/presentationml/2006/ole">
            <mc:AlternateContent xmlns:mc="http://schemas.openxmlformats.org/markup-compatibility/2006">
              <mc:Choice xmlns:v="urn:schemas-microsoft-com:vml" Requires="v">
                <p:oleObj name="公式" r:id="rId6" imgW="2031840" imgH="444240" progId="Equation.3">
                  <p:embed/>
                </p:oleObj>
              </mc:Choice>
              <mc:Fallback>
                <p:oleObj name="公式" r:id="rId6" imgW="2031840" imgH="444240" progId="Equation.3">
                  <p:embed/>
                  <p:pic>
                    <p:nvPicPr>
                      <p:cNvPr id="52531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5486400"/>
                        <a:ext cx="4062413"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5321" name="Rectangle 9"/>
          <p:cNvSpPr>
            <a:spLocks noChangeArrowheads="1"/>
          </p:cNvSpPr>
          <p:nvPr/>
        </p:nvSpPr>
        <p:spPr bwMode="auto">
          <a:xfrm>
            <a:off x="304800" y="3048000"/>
            <a:ext cx="1555750" cy="457200"/>
          </a:xfrm>
          <a:prstGeom prst="rect">
            <a:avLst/>
          </a:prstGeom>
          <a:noFill/>
          <a:ln w="9525">
            <a:noFill/>
            <a:miter lim="800000"/>
            <a:headEnd/>
            <a:tailEnd/>
          </a:ln>
          <a:effectLst/>
        </p:spPr>
        <p:txBody>
          <a:bodyPr wrap="none" anchor="ctr">
            <a:spAutoFit/>
          </a:bodyPr>
          <a:lstStyle/>
          <a:p>
            <a:r>
              <a:rPr lang="zh-CN" altLang="en-US" sz="2400"/>
              <a:t>解：（</a:t>
            </a:r>
            <a:r>
              <a:rPr lang="en-US" altLang="zh-CN" sz="2400"/>
              <a:t>1</a:t>
            </a:r>
            <a:r>
              <a:rPr lang="zh-CN" altLang="en-US" sz="2400"/>
              <a:t>）</a:t>
            </a:r>
            <a:endParaRPr lang="zh-CN" altLang="en-US" sz="2400">
              <a:latin typeface="Arial" charset="0"/>
            </a:endParaRPr>
          </a:p>
        </p:txBody>
      </p:sp>
      <p:sp>
        <p:nvSpPr>
          <p:cNvPr id="525322" name="Rectangle 10"/>
          <p:cNvSpPr>
            <a:spLocks noChangeArrowheads="1"/>
          </p:cNvSpPr>
          <p:nvPr/>
        </p:nvSpPr>
        <p:spPr bwMode="auto">
          <a:xfrm>
            <a:off x="911225" y="4191000"/>
            <a:ext cx="1222375" cy="457200"/>
          </a:xfrm>
          <a:prstGeom prst="rect">
            <a:avLst/>
          </a:prstGeom>
          <a:noFill/>
          <a:ln w="9525">
            <a:noFill/>
            <a:miter lim="800000"/>
            <a:headEnd/>
            <a:tailEnd/>
          </a:ln>
          <a:effectLst/>
        </p:spPr>
        <p:txBody>
          <a:bodyPr wrap="none" anchor="ctr">
            <a:spAutoFit/>
          </a:bodyPr>
          <a:lstStyle/>
          <a:p>
            <a:r>
              <a:rPr lang="zh-CN" altLang="en-US" sz="2400" dirty="0"/>
              <a:t>（</a:t>
            </a:r>
            <a:r>
              <a:rPr lang="en-US" altLang="zh-CN" sz="2400" dirty="0"/>
              <a:t>2</a:t>
            </a:r>
            <a:r>
              <a:rPr lang="zh-CN" altLang="en-US" sz="2400" dirty="0"/>
              <a:t>）</a:t>
            </a:r>
            <a:endParaRPr lang="zh-CN" altLang="en-US" sz="2400" dirty="0">
              <a:latin typeface="Arial" charset="0"/>
            </a:endParaRPr>
          </a:p>
        </p:txBody>
      </p:sp>
      <p:sp>
        <p:nvSpPr>
          <p:cNvPr id="525323" name="Rectangle 11"/>
          <p:cNvSpPr>
            <a:spLocks noChangeArrowheads="1"/>
          </p:cNvSpPr>
          <p:nvPr/>
        </p:nvSpPr>
        <p:spPr bwMode="auto">
          <a:xfrm>
            <a:off x="911225" y="5486400"/>
            <a:ext cx="1222375" cy="457200"/>
          </a:xfrm>
          <a:prstGeom prst="rect">
            <a:avLst/>
          </a:prstGeom>
          <a:noFill/>
          <a:ln w="9525">
            <a:noFill/>
            <a:miter lim="800000"/>
            <a:headEnd/>
            <a:tailEnd/>
          </a:ln>
          <a:effectLst/>
        </p:spPr>
        <p:txBody>
          <a:bodyPr wrap="none" anchor="ctr">
            <a:spAutoFit/>
          </a:bodyPr>
          <a:lstStyle/>
          <a:p>
            <a:r>
              <a:rPr lang="zh-CN" altLang="en-US" sz="2400"/>
              <a:t>（</a:t>
            </a:r>
            <a:r>
              <a:rPr lang="en-US" altLang="zh-CN" sz="2400"/>
              <a:t>3</a:t>
            </a:r>
            <a:r>
              <a:rPr lang="zh-CN" altLang="en-US" sz="2400"/>
              <a:t>）</a:t>
            </a:r>
            <a:endParaRPr lang="zh-CN" altLang="en-US" sz="2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25320"/>
                                        </p:tgtEl>
                                        <p:attrNameLst>
                                          <p:attrName>style.visibility</p:attrName>
                                        </p:attrNameLst>
                                      </p:cBhvr>
                                      <p:to>
                                        <p:strVal val="visible"/>
                                      </p:to>
                                    </p:set>
                                    <p:animEffect transition="in" filter="wipe(left)">
                                      <p:cBhvr>
                                        <p:cTn id="7" dur="500"/>
                                        <p:tgtEl>
                                          <p:spTgt spid="525320"/>
                                        </p:tgtEl>
                                      </p:cBhvr>
                                    </p:animEffect>
                                  </p:childTnLst>
                                </p:cTn>
                              </p:par>
                              <p:par>
                                <p:cTn id="8" presetID="22" presetClass="entr" presetSubtype="8" fill="hold" nodeType="withEffect">
                                  <p:stCondLst>
                                    <p:cond delay="0"/>
                                  </p:stCondLst>
                                  <p:childTnLst>
                                    <p:set>
                                      <p:cBhvr>
                                        <p:cTn id="9" dur="1" fill="hold">
                                          <p:stCondLst>
                                            <p:cond delay="0"/>
                                          </p:stCondLst>
                                        </p:cTn>
                                        <p:tgtEl>
                                          <p:spTgt spid="525319"/>
                                        </p:tgtEl>
                                        <p:attrNameLst>
                                          <p:attrName>style.visibility</p:attrName>
                                        </p:attrNameLst>
                                      </p:cBhvr>
                                      <p:to>
                                        <p:strVal val="visible"/>
                                      </p:to>
                                    </p:set>
                                    <p:animEffect transition="in" filter="wipe(left)">
                                      <p:cBhvr>
                                        <p:cTn id="10" dur="500"/>
                                        <p:tgtEl>
                                          <p:spTgt spid="525319"/>
                                        </p:tgtEl>
                                      </p:cBhvr>
                                    </p:animEffect>
                                  </p:childTnLst>
                                </p:cTn>
                              </p:par>
                              <p:par>
                                <p:cTn id="11" presetID="22" presetClass="entr" presetSubtype="8" fill="hold" nodeType="withEffect">
                                  <p:stCondLst>
                                    <p:cond delay="0"/>
                                  </p:stCondLst>
                                  <p:childTnLst>
                                    <p:set>
                                      <p:cBhvr>
                                        <p:cTn id="12" dur="1" fill="hold">
                                          <p:stCondLst>
                                            <p:cond delay="0"/>
                                          </p:stCondLst>
                                        </p:cTn>
                                        <p:tgtEl>
                                          <p:spTgt spid="525318"/>
                                        </p:tgtEl>
                                        <p:attrNameLst>
                                          <p:attrName>style.visibility</p:attrName>
                                        </p:attrNameLst>
                                      </p:cBhvr>
                                      <p:to>
                                        <p:strVal val="visible"/>
                                      </p:to>
                                    </p:set>
                                    <p:animEffect transition="in" filter="wipe(left)">
                                      <p:cBhvr>
                                        <p:cTn id="13" dur="500"/>
                                        <p:tgtEl>
                                          <p:spTgt spid="52531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25321"/>
                                        </p:tgtEl>
                                        <p:attrNameLst>
                                          <p:attrName>style.visibility</p:attrName>
                                        </p:attrNameLst>
                                      </p:cBhvr>
                                      <p:to>
                                        <p:strVal val="visible"/>
                                      </p:to>
                                    </p:set>
                                    <p:animEffect transition="in" filter="wipe(left)">
                                      <p:cBhvr>
                                        <p:cTn id="16" dur="500"/>
                                        <p:tgtEl>
                                          <p:spTgt spid="52532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25322"/>
                                        </p:tgtEl>
                                        <p:attrNameLst>
                                          <p:attrName>style.visibility</p:attrName>
                                        </p:attrNameLst>
                                      </p:cBhvr>
                                      <p:to>
                                        <p:strVal val="visible"/>
                                      </p:to>
                                    </p:set>
                                    <p:animEffect transition="in" filter="wipe(left)">
                                      <p:cBhvr>
                                        <p:cTn id="19" dur="500"/>
                                        <p:tgtEl>
                                          <p:spTgt spid="52532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25323"/>
                                        </p:tgtEl>
                                        <p:attrNameLst>
                                          <p:attrName>style.visibility</p:attrName>
                                        </p:attrNameLst>
                                      </p:cBhvr>
                                      <p:to>
                                        <p:strVal val="visible"/>
                                      </p:to>
                                    </p:set>
                                    <p:animEffect transition="in" filter="wipe(left)">
                                      <p:cBhvr>
                                        <p:cTn id="22" dur="500"/>
                                        <p:tgtEl>
                                          <p:spTgt spid="525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21" grpId="0"/>
      <p:bldP spid="525322" grpId="0"/>
      <p:bldP spid="52532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p:txBody>
          <a:bodyPr/>
          <a:lstStyle/>
          <a:p>
            <a:r>
              <a:rPr lang="en-US" altLang="zh-CN" sz="3600"/>
              <a:t>10.2 </a:t>
            </a:r>
            <a:r>
              <a:rPr lang="zh-CN" altLang="en-US" sz="3600"/>
              <a:t>理想气体的压强与温度的微观解释</a:t>
            </a:r>
          </a:p>
        </p:txBody>
      </p:sp>
      <p:sp>
        <p:nvSpPr>
          <p:cNvPr id="15" name="灯片编号占位符 4"/>
          <p:cNvSpPr>
            <a:spLocks noGrp="1"/>
          </p:cNvSpPr>
          <p:nvPr>
            <p:ph type="sldNum" sz="quarter" idx="12"/>
          </p:nvPr>
        </p:nvSpPr>
        <p:spPr/>
        <p:txBody>
          <a:bodyPr/>
          <a:lstStyle/>
          <a:p>
            <a:fld id="{D4727AD5-7671-4FC8-91EE-D769C929A88D}" type="slidenum">
              <a:rPr lang="en-US" altLang="zh-CN"/>
              <a:pPr/>
              <a:t>54</a:t>
            </a:fld>
            <a:endParaRPr lang="en-US" altLang="zh-CN"/>
          </a:p>
        </p:txBody>
      </p:sp>
      <p:sp>
        <p:nvSpPr>
          <p:cNvPr id="526339" name="Text Box 3"/>
          <p:cNvSpPr txBox="1">
            <a:spLocks noChangeArrowheads="1"/>
          </p:cNvSpPr>
          <p:nvPr/>
        </p:nvSpPr>
        <p:spPr bwMode="auto">
          <a:xfrm>
            <a:off x="381000" y="1136650"/>
            <a:ext cx="8507413" cy="1073150"/>
          </a:xfrm>
          <a:prstGeom prst="rect">
            <a:avLst/>
          </a:prstGeom>
          <a:noFill/>
          <a:ln w="12700" cap="sq">
            <a:noFill/>
            <a:miter lim="800000"/>
            <a:headEnd type="none" w="sm" len="sm"/>
            <a:tailEnd type="none" w="sm" len="sm"/>
          </a:ln>
          <a:effectLst/>
        </p:spPr>
        <p:txBody>
          <a:bodyPr>
            <a:spAutoFit/>
          </a:bodyPr>
          <a:lstStyle/>
          <a:p>
            <a:pPr>
              <a:lnSpc>
                <a:spcPct val="115000"/>
              </a:lnSpc>
              <a:spcBef>
                <a:spcPct val="50000"/>
              </a:spcBef>
            </a:pPr>
            <a:r>
              <a:rPr kumimoji="1" lang="zh-CN" altLang="en-US" sz="2800" dirty="0"/>
              <a:t>例</a:t>
            </a:r>
            <a:r>
              <a:rPr kumimoji="1" lang="en-US" altLang="zh-CN" sz="2800" dirty="0"/>
              <a:t>10.2   </a:t>
            </a:r>
            <a:r>
              <a:rPr kumimoji="1" lang="zh-CN" altLang="en-US" sz="2800" dirty="0"/>
              <a:t>试求氮气分子的平均平动动能和方均根速率。设：（</a:t>
            </a:r>
            <a:r>
              <a:rPr kumimoji="1" lang="en-US" altLang="zh-CN" sz="2800" dirty="0"/>
              <a:t>1</a:t>
            </a:r>
            <a:r>
              <a:rPr kumimoji="1" lang="zh-CN" altLang="en-US" sz="2800" dirty="0"/>
              <a:t>）在温度</a:t>
            </a:r>
            <a:r>
              <a:rPr kumimoji="1" lang="en-US" altLang="zh-CN" sz="2800" i="1" dirty="0"/>
              <a:t>t</a:t>
            </a:r>
            <a:r>
              <a:rPr kumimoji="1" lang="en-US" altLang="zh-CN" sz="2800" dirty="0"/>
              <a:t> = 1000 ℃</a:t>
            </a:r>
            <a:r>
              <a:rPr kumimoji="1" lang="zh-CN" altLang="en-US" sz="2800" dirty="0"/>
              <a:t>时；（</a:t>
            </a:r>
            <a:r>
              <a:rPr kumimoji="1" lang="en-US" altLang="zh-CN" sz="2800" dirty="0"/>
              <a:t>2</a:t>
            </a:r>
            <a:r>
              <a:rPr kumimoji="1" lang="zh-CN" altLang="en-US" sz="2800" dirty="0"/>
              <a:t>）</a:t>
            </a:r>
            <a:r>
              <a:rPr kumimoji="1" lang="en-US" altLang="zh-CN" sz="2800" i="1" dirty="0"/>
              <a:t>t</a:t>
            </a:r>
            <a:r>
              <a:rPr kumimoji="1" lang="en-US" altLang="zh-CN" sz="2800" dirty="0"/>
              <a:t> = 0 ℃</a:t>
            </a:r>
            <a:r>
              <a:rPr kumimoji="1" lang="zh-CN" altLang="en-US" sz="2800" dirty="0"/>
              <a:t>时。</a:t>
            </a:r>
          </a:p>
        </p:txBody>
      </p:sp>
      <p:sp>
        <p:nvSpPr>
          <p:cNvPr id="526340" name="Rectangle 4"/>
          <p:cNvSpPr>
            <a:spLocks noChangeArrowheads="1"/>
          </p:cNvSpPr>
          <p:nvPr/>
        </p:nvSpPr>
        <p:spPr bwMode="auto">
          <a:xfrm>
            <a:off x="323850" y="2224087"/>
            <a:ext cx="1143000" cy="519113"/>
          </a:xfrm>
          <a:prstGeom prst="rect">
            <a:avLst/>
          </a:prstGeom>
          <a:noFill/>
          <a:ln w="12700" cap="sq">
            <a:noFill/>
            <a:miter lim="800000"/>
            <a:headEnd type="none" w="sm" len="sm"/>
            <a:tailEnd type="none" w="sm" len="sm"/>
          </a:ln>
          <a:effectLst/>
        </p:spPr>
        <p:txBody>
          <a:bodyPr>
            <a:spAutoFit/>
          </a:bodyPr>
          <a:lstStyle/>
          <a:p>
            <a:r>
              <a:rPr kumimoji="1" lang="zh-CN" altLang="en-US" sz="2800" dirty="0"/>
              <a:t>解：</a:t>
            </a:r>
          </a:p>
        </p:txBody>
      </p:sp>
      <p:graphicFrame>
        <p:nvGraphicFramePr>
          <p:cNvPr id="526341" name="Object 5"/>
          <p:cNvGraphicFramePr>
            <a:graphicFrameLocks noChangeAspect="1"/>
          </p:cNvGraphicFramePr>
          <p:nvPr/>
        </p:nvGraphicFramePr>
        <p:xfrm>
          <a:off x="1295400" y="2182813"/>
          <a:ext cx="1225550" cy="788987"/>
        </p:xfrm>
        <a:graphic>
          <a:graphicData uri="http://schemas.openxmlformats.org/presentationml/2006/ole">
            <mc:AlternateContent xmlns:mc="http://schemas.openxmlformats.org/markup-compatibility/2006">
              <mc:Choice xmlns:v="urn:schemas-microsoft-com:vml" Requires="v">
                <p:oleObj name="公式" r:id="rId2" imgW="609480" imgH="393480" progId="Equation.3">
                  <p:embed/>
                </p:oleObj>
              </mc:Choice>
              <mc:Fallback>
                <p:oleObj name="公式" r:id="rId2" imgW="609480" imgH="393480" progId="Equation.3">
                  <p:embed/>
                  <p:pic>
                    <p:nvPicPr>
                      <p:cNvPr id="52634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182813"/>
                        <a:ext cx="1225550"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6342" name="Object 6"/>
          <p:cNvGraphicFramePr>
            <a:graphicFrameLocks noChangeAspect="1"/>
          </p:cNvGraphicFramePr>
          <p:nvPr/>
        </p:nvGraphicFramePr>
        <p:xfrm>
          <a:off x="2590800" y="2185988"/>
          <a:ext cx="4908550" cy="785812"/>
        </p:xfrm>
        <a:graphic>
          <a:graphicData uri="http://schemas.openxmlformats.org/presentationml/2006/ole">
            <mc:AlternateContent xmlns:mc="http://schemas.openxmlformats.org/markup-compatibility/2006">
              <mc:Choice xmlns:v="urn:schemas-microsoft-com:vml" Requires="v">
                <p:oleObj name="公式" r:id="rId4" imgW="2450880" imgH="393480" progId="Equation.3">
                  <p:embed/>
                </p:oleObj>
              </mc:Choice>
              <mc:Fallback>
                <p:oleObj name="公式" r:id="rId4" imgW="2450880" imgH="393480" progId="Equation.3">
                  <p:embed/>
                  <p:pic>
                    <p:nvPicPr>
                      <p:cNvPr id="52634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185988"/>
                        <a:ext cx="4908550"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6343" name="Object 7"/>
          <p:cNvGraphicFramePr>
            <a:graphicFrameLocks noChangeAspect="1"/>
          </p:cNvGraphicFramePr>
          <p:nvPr/>
        </p:nvGraphicFramePr>
        <p:xfrm>
          <a:off x="1270000" y="3305175"/>
          <a:ext cx="1800225" cy="884238"/>
        </p:xfrm>
        <a:graphic>
          <a:graphicData uri="http://schemas.openxmlformats.org/presentationml/2006/ole">
            <mc:AlternateContent xmlns:mc="http://schemas.openxmlformats.org/markup-compatibility/2006">
              <mc:Choice xmlns:v="urn:schemas-microsoft-com:vml" Requires="v">
                <p:oleObj name="公式" r:id="rId6" imgW="901440" imgH="444240" progId="Equation.3">
                  <p:embed/>
                </p:oleObj>
              </mc:Choice>
              <mc:Fallback>
                <p:oleObj name="公式" r:id="rId6" imgW="901440" imgH="444240" progId="Equation.3">
                  <p:embed/>
                  <p:pic>
                    <p:nvPicPr>
                      <p:cNvPr id="526343"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0000" y="3305175"/>
                        <a:ext cx="1800225" cy="884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6344" name="Object 8"/>
          <p:cNvGraphicFramePr>
            <a:graphicFrameLocks noChangeAspect="1"/>
          </p:cNvGraphicFramePr>
          <p:nvPr/>
        </p:nvGraphicFramePr>
        <p:xfrm>
          <a:off x="3048000" y="3305175"/>
          <a:ext cx="4699000" cy="885825"/>
        </p:xfrm>
        <a:graphic>
          <a:graphicData uri="http://schemas.openxmlformats.org/presentationml/2006/ole">
            <mc:AlternateContent xmlns:mc="http://schemas.openxmlformats.org/markup-compatibility/2006">
              <mc:Choice xmlns:v="urn:schemas-microsoft-com:vml" Requires="v">
                <p:oleObj name="公式" r:id="rId8" imgW="2349360" imgH="444240" progId="Equation.3">
                  <p:embed/>
                </p:oleObj>
              </mc:Choice>
              <mc:Fallback>
                <p:oleObj name="公式" r:id="rId8" imgW="2349360" imgH="444240" progId="Equation.3">
                  <p:embed/>
                  <p:pic>
                    <p:nvPicPr>
                      <p:cNvPr id="526344"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0" y="3305175"/>
                        <a:ext cx="46990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6345" name="Object 9"/>
          <p:cNvGraphicFramePr>
            <a:graphicFrameLocks noChangeAspect="1"/>
          </p:cNvGraphicFramePr>
          <p:nvPr/>
        </p:nvGraphicFramePr>
        <p:xfrm>
          <a:off x="1295400" y="4470400"/>
          <a:ext cx="1298575" cy="787400"/>
        </p:xfrm>
        <a:graphic>
          <a:graphicData uri="http://schemas.openxmlformats.org/presentationml/2006/ole">
            <mc:AlternateContent xmlns:mc="http://schemas.openxmlformats.org/markup-compatibility/2006">
              <mc:Choice xmlns:v="urn:schemas-microsoft-com:vml" Requires="v">
                <p:oleObj name="公式" r:id="rId10" imgW="647640" imgH="393480" progId="Equation.3">
                  <p:embed/>
                </p:oleObj>
              </mc:Choice>
              <mc:Fallback>
                <p:oleObj name="公式" r:id="rId10" imgW="647640" imgH="393480" progId="Equation.3">
                  <p:embed/>
                  <p:pic>
                    <p:nvPicPr>
                      <p:cNvPr id="526345"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5400" y="4470400"/>
                        <a:ext cx="1298575"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6346" name="Object 10"/>
          <p:cNvGraphicFramePr>
            <a:graphicFrameLocks noChangeAspect="1"/>
          </p:cNvGraphicFramePr>
          <p:nvPr/>
        </p:nvGraphicFramePr>
        <p:xfrm>
          <a:off x="2670175" y="4470400"/>
          <a:ext cx="4789488" cy="785813"/>
        </p:xfrm>
        <a:graphic>
          <a:graphicData uri="http://schemas.openxmlformats.org/presentationml/2006/ole">
            <mc:AlternateContent xmlns:mc="http://schemas.openxmlformats.org/markup-compatibility/2006">
              <mc:Choice xmlns:v="urn:schemas-microsoft-com:vml" Requires="v">
                <p:oleObj name="公式" r:id="rId12" imgW="2387520" imgH="393480" progId="Equation.3">
                  <p:embed/>
                </p:oleObj>
              </mc:Choice>
              <mc:Fallback>
                <p:oleObj name="公式" r:id="rId12" imgW="2387520" imgH="393480" progId="Equation.3">
                  <p:embed/>
                  <p:pic>
                    <p:nvPicPr>
                      <p:cNvPr id="526346"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70175" y="4470400"/>
                        <a:ext cx="4789488"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6347" name="Object 11"/>
          <p:cNvGraphicFramePr>
            <a:graphicFrameLocks noChangeAspect="1"/>
          </p:cNvGraphicFramePr>
          <p:nvPr/>
        </p:nvGraphicFramePr>
        <p:xfrm>
          <a:off x="3168650" y="5362575"/>
          <a:ext cx="4451350" cy="885825"/>
        </p:xfrm>
        <a:graphic>
          <a:graphicData uri="http://schemas.openxmlformats.org/presentationml/2006/ole">
            <mc:AlternateContent xmlns:mc="http://schemas.openxmlformats.org/markup-compatibility/2006">
              <mc:Choice xmlns:v="urn:schemas-microsoft-com:vml" Requires="v">
                <p:oleObj name="公式" r:id="rId14" imgW="2222280" imgH="444240" progId="Equation.3">
                  <p:embed/>
                </p:oleObj>
              </mc:Choice>
              <mc:Fallback>
                <p:oleObj name="公式" r:id="rId14" imgW="2222280" imgH="444240" progId="Equation.3">
                  <p:embed/>
                  <p:pic>
                    <p:nvPicPr>
                      <p:cNvPr id="526347"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68650" y="5362575"/>
                        <a:ext cx="445135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6348" name="Object 12"/>
          <p:cNvGraphicFramePr>
            <a:graphicFrameLocks noChangeAspect="1"/>
          </p:cNvGraphicFramePr>
          <p:nvPr/>
        </p:nvGraphicFramePr>
        <p:xfrm>
          <a:off x="1295400" y="5362575"/>
          <a:ext cx="1828800" cy="885825"/>
        </p:xfrm>
        <a:graphic>
          <a:graphicData uri="http://schemas.openxmlformats.org/presentationml/2006/ole">
            <mc:AlternateContent xmlns:mc="http://schemas.openxmlformats.org/markup-compatibility/2006">
              <mc:Choice xmlns:v="urn:schemas-microsoft-com:vml" Requires="v">
                <p:oleObj name="公式" r:id="rId16" imgW="914400" imgH="444240" progId="Equation.3">
                  <p:embed/>
                </p:oleObj>
              </mc:Choice>
              <mc:Fallback>
                <p:oleObj name="公式" r:id="rId16" imgW="914400" imgH="444240" progId="Equation.3">
                  <p:embed/>
                  <p:pic>
                    <p:nvPicPr>
                      <p:cNvPr id="526348"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95400" y="5362575"/>
                        <a:ext cx="18288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526340"/>
                                        </p:tgtEl>
                                        <p:attrNameLst>
                                          <p:attrName>style.visibility</p:attrName>
                                        </p:attrNameLst>
                                      </p:cBhvr>
                                      <p:to>
                                        <p:strVal val="visible"/>
                                      </p:to>
                                    </p:set>
                                    <p:anim calcmode="lin" valueType="num">
                                      <p:cBhvr>
                                        <p:cTn id="7" dur="500" fill="hold"/>
                                        <p:tgtEl>
                                          <p:spTgt spid="526340"/>
                                        </p:tgtEl>
                                        <p:attrNameLst>
                                          <p:attrName>ppt_w</p:attrName>
                                        </p:attrNameLst>
                                      </p:cBhvr>
                                      <p:tavLst>
                                        <p:tav tm="0">
                                          <p:val>
                                            <p:strVal val="4/3*#ppt_w"/>
                                          </p:val>
                                        </p:tav>
                                        <p:tav tm="100000">
                                          <p:val>
                                            <p:strVal val="#ppt_w"/>
                                          </p:val>
                                        </p:tav>
                                      </p:tavLst>
                                    </p:anim>
                                    <p:anim calcmode="lin" valueType="num">
                                      <p:cBhvr>
                                        <p:cTn id="8" dur="500" fill="hold"/>
                                        <p:tgtEl>
                                          <p:spTgt spid="526340"/>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nodeType="clickEffect">
                                  <p:stCondLst>
                                    <p:cond delay="0"/>
                                  </p:stCondLst>
                                  <p:childTnLst>
                                    <p:set>
                                      <p:cBhvr>
                                        <p:cTn id="12" dur="1" fill="hold">
                                          <p:stCondLst>
                                            <p:cond delay="0"/>
                                          </p:stCondLst>
                                        </p:cTn>
                                        <p:tgtEl>
                                          <p:spTgt spid="526341"/>
                                        </p:tgtEl>
                                        <p:attrNameLst>
                                          <p:attrName>style.visibility</p:attrName>
                                        </p:attrNameLst>
                                      </p:cBhvr>
                                      <p:to>
                                        <p:strVal val="visible"/>
                                      </p:to>
                                    </p:set>
                                    <p:animEffect transition="in" filter="strips(upRight)">
                                      <p:cBhvr>
                                        <p:cTn id="13" dur="500"/>
                                        <p:tgtEl>
                                          <p:spTgt spid="526341"/>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nodeType="clickEffect">
                                  <p:stCondLst>
                                    <p:cond delay="0"/>
                                  </p:stCondLst>
                                  <p:childTnLst>
                                    <p:set>
                                      <p:cBhvr>
                                        <p:cTn id="17" dur="1" fill="hold">
                                          <p:stCondLst>
                                            <p:cond delay="0"/>
                                          </p:stCondLst>
                                        </p:cTn>
                                        <p:tgtEl>
                                          <p:spTgt spid="526342"/>
                                        </p:tgtEl>
                                        <p:attrNameLst>
                                          <p:attrName>style.visibility</p:attrName>
                                        </p:attrNameLst>
                                      </p:cBhvr>
                                      <p:to>
                                        <p:strVal val="visible"/>
                                      </p:to>
                                    </p:set>
                                    <p:animEffect transition="in" filter="strips(upRight)">
                                      <p:cBhvr>
                                        <p:cTn id="18" dur="500"/>
                                        <p:tgtEl>
                                          <p:spTgt spid="526342"/>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526343"/>
                                        </p:tgtEl>
                                        <p:attrNameLst>
                                          <p:attrName>style.visibility</p:attrName>
                                        </p:attrNameLst>
                                      </p:cBhvr>
                                      <p:to>
                                        <p:strVal val="visible"/>
                                      </p:to>
                                    </p:set>
                                    <p:animEffect transition="in" filter="strips(upRight)">
                                      <p:cBhvr>
                                        <p:cTn id="23" dur="500"/>
                                        <p:tgtEl>
                                          <p:spTgt spid="526343"/>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3" fill="hold" nodeType="clickEffect">
                                  <p:stCondLst>
                                    <p:cond delay="0"/>
                                  </p:stCondLst>
                                  <p:childTnLst>
                                    <p:set>
                                      <p:cBhvr>
                                        <p:cTn id="27" dur="1" fill="hold">
                                          <p:stCondLst>
                                            <p:cond delay="0"/>
                                          </p:stCondLst>
                                        </p:cTn>
                                        <p:tgtEl>
                                          <p:spTgt spid="526344"/>
                                        </p:tgtEl>
                                        <p:attrNameLst>
                                          <p:attrName>style.visibility</p:attrName>
                                        </p:attrNameLst>
                                      </p:cBhvr>
                                      <p:to>
                                        <p:strVal val="visible"/>
                                      </p:to>
                                    </p:set>
                                    <p:animEffect transition="in" filter="strips(upRight)">
                                      <p:cBhvr>
                                        <p:cTn id="28" dur="500"/>
                                        <p:tgtEl>
                                          <p:spTgt spid="526344"/>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nodeType="clickEffect">
                                  <p:stCondLst>
                                    <p:cond delay="0"/>
                                  </p:stCondLst>
                                  <p:childTnLst>
                                    <p:set>
                                      <p:cBhvr>
                                        <p:cTn id="32" dur="1" fill="hold">
                                          <p:stCondLst>
                                            <p:cond delay="0"/>
                                          </p:stCondLst>
                                        </p:cTn>
                                        <p:tgtEl>
                                          <p:spTgt spid="526345"/>
                                        </p:tgtEl>
                                        <p:attrNameLst>
                                          <p:attrName>style.visibility</p:attrName>
                                        </p:attrNameLst>
                                      </p:cBhvr>
                                      <p:to>
                                        <p:strVal val="visible"/>
                                      </p:to>
                                    </p:set>
                                    <p:animEffect transition="in" filter="strips(upRight)">
                                      <p:cBhvr>
                                        <p:cTn id="33" dur="500"/>
                                        <p:tgtEl>
                                          <p:spTgt spid="526345"/>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3" fill="hold" nodeType="clickEffect">
                                  <p:stCondLst>
                                    <p:cond delay="0"/>
                                  </p:stCondLst>
                                  <p:childTnLst>
                                    <p:set>
                                      <p:cBhvr>
                                        <p:cTn id="37" dur="1" fill="hold">
                                          <p:stCondLst>
                                            <p:cond delay="0"/>
                                          </p:stCondLst>
                                        </p:cTn>
                                        <p:tgtEl>
                                          <p:spTgt spid="526346"/>
                                        </p:tgtEl>
                                        <p:attrNameLst>
                                          <p:attrName>style.visibility</p:attrName>
                                        </p:attrNameLst>
                                      </p:cBhvr>
                                      <p:to>
                                        <p:strVal val="visible"/>
                                      </p:to>
                                    </p:set>
                                    <p:animEffect transition="in" filter="strips(upRight)">
                                      <p:cBhvr>
                                        <p:cTn id="38" dur="500"/>
                                        <p:tgtEl>
                                          <p:spTgt spid="526346"/>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3" fill="hold" nodeType="clickEffect">
                                  <p:stCondLst>
                                    <p:cond delay="0"/>
                                  </p:stCondLst>
                                  <p:childTnLst>
                                    <p:set>
                                      <p:cBhvr>
                                        <p:cTn id="42" dur="1" fill="hold">
                                          <p:stCondLst>
                                            <p:cond delay="0"/>
                                          </p:stCondLst>
                                        </p:cTn>
                                        <p:tgtEl>
                                          <p:spTgt spid="526348"/>
                                        </p:tgtEl>
                                        <p:attrNameLst>
                                          <p:attrName>style.visibility</p:attrName>
                                        </p:attrNameLst>
                                      </p:cBhvr>
                                      <p:to>
                                        <p:strVal val="visible"/>
                                      </p:to>
                                    </p:set>
                                    <p:animEffect transition="in" filter="strips(upRight)">
                                      <p:cBhvr>
                                        <p:cTn id="43" dur="500"/>
                                        <p:tgtEl>
                                          <p:spTgt spid="526348"/>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3" fill="hold" nodeType="clickEffect">
                                  <p:stCondLst>
                                    <p:cond delay="0"/>
                                  </p:stCondLst>
                                  <p:childTnLst>
                                    <p:set>
                                      <p:cBhvr>
                                        <p:cTn id="47" dur="1" fill="hold">
                                          <p:stCondLst>
                                            <p:cond delay="0"/>
                                          </p:stCondLst>
                                        </p:cTn>
                                        <p:tgtEl>
                                          <p:spTgt spid="526347"/>
                                        </p:tgtEl>
                                        <p:attrNameLst>
                                          <p:attrName>style.visibility</p:attrName>
                                        </p:attrNameLst>
                                      </p:cBhvr>
                                      <p:to>
                                        <p:strVal val="visible"/>
                                      </p:to>
                                    </p:set>
                                    <p:animEffect transition="in" filter="strips(upRight)">
                                      <p:cBhvr>
                                        <p:cTn id="48" dur="500"/>
                                        <p:tgtEl>
                                          <p:spTgt spid="526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17" name="灯片编号占位符 4"/>
          <p:cNvSpPr>
            <a:spLocks noGrp="1"/>
          </p:cNvSpPr>
          <p:nvPr>
            <p:ph type="sldNum" sz="quarter" idx="12"/>
          </p:nvPr>
        </p:nvSpPr>
        <p:spPr/>
        <p:txBody>
          <a:bodyPr/>
          <a:lstStyle/>
          <a:p>
            <a:fld id="{BE81DED7-E756-40F1-903E-B96F50E2E042}" type="slidenum">
              <a:rPr lang="en-US" altLang="zh-CN"/>
              <a:pPr/>
              <a:t>6</a:t>
            </a:fld>
            <a:endParaRPr lang="en-US" altLang="zh-CN"/>
          </a:p>
        </p:txBody>
      </p:sp>
      <p:sp>
        <p:nvSpPr>
          <p:cNvPr id="600068" name="Text Box 4"/>
          <p:cNvSpPr txBox="1">
            <a:spLocks noChangeArrowheads="1"/>
          </p:cNvSpPr>
          <p:nvPr/>
        </p:nvSpPr>
        <p:spPr bwMode="auto">
          <a:xfrm>
            <a:off x="533400" y="1676400"/>
            <a:ext cx="6954838" cy="549275"/>
          </a:xfrm>
          <a:prstGeom prst="rect">
            <a:avLst/>
          </a:prstGeom>
          <a:noFill/>
          <a:ln w="9525" algn="ctr">
            <a:noFill/>
            <a:miter lim="800000"/>
            <a:headEnd/>
            <a:tailEnd/>
          </a:ln>
          <a:effectLst/>
        </p:spPr>
        <p:txBody>
          <a:bodyPr>
            <a:spAutoFit/>
          </a:bodyPr>
          <a:lstStyle/>
          <a:p>
            <a:pPr>
              <a:lnSpc>
                <a:spcPct val="125000"/>
              </a:lnSpc>
              <a:spcBef>
                <a:spcPct val="50000"/>
              </a:spcBef>
              <a:buClr>
                <a:schemeClr val="folHlink"/>
              </a:buClr>
              <a:buSzPct val="80000"/>
              <a:buFont typeface="Wingdings" pitchFamily="2" charset="2"/>
              <a:buChar char="n"/>
            </a:pPr>
            <a:r>
              <a:rPr kumimoji="1" lang="en-US" altLang="zh-CN" sz="2400" dirty="0">
                <a:solidFill>
                  <a:srgbClr val="000066"/>
                </a:solidFill>
              </a:rPr>
              <a:t> </a:t>
            </a:r>
            <a:r>
              <a:rPr kumimoji="1" lang="zh-CN" altLang="en-US" sz="2400" dirty="0">
                <a:solidFill>
                  <a:srgbClr val="000066"/>
                </a:solidFill>
              </a:rPr>
              <a:t>单热源热机（</a:t>
            </a:r>
            <a:r>
              <a:rPr kumimoji="1" lang="zh-CN" altLang="en-US" sz="2400" dirty="0">
                <a:solidFill>
                  <a:srgbClr val="0000CC"/>
                </a:solidFill>
              </a:rPr>
              <a:t>第二类永动机</a:t>
            </a:r>
            <a:r>
              <a:rPr kumimoji="1" lang="zh-CN" altLang="en-US" sz="2400" dirty="0">
                <a:solidFill>
                  <a:srgbClr val="000066"/>
                </a:solidFill>
              </a:rPr>
              <a:t>）是不可能制成的</a:t>
            </a:r>
            <a:endParaRPr kumimoji="1" lang="zh-CN" altLang="en-US" sz="2400" dirty="0">
              <a:solidFill>
                <a:srgbClr val="000066"/>
              </a:solidFill>
              <a:sym typeface="Symbol" pitchFamily="18" charset="2"/>
            </a:endParaRPr>
          </a:p>
        </p:txBody>
      </p:sp>
      <p:grpSp>
        <p:nvGrpSpPr>
          <p:cNvPr id="600069" name="Group 5"/>
          <p:cNvGrpSpPr>
            <a:grpSpLocks/>
          </p:cNvGrpSpPr>
          <p:nvPr/>
        </p:nvGrpSpPr>
        <p:grpSpPr bwMode="auto">
          <a:xfrm>
            <a:off x="3348038" y="2892425"/>
            <a:ext cx="2386012" cy="2746375"/>
            <a:chOff x="2109" y="1609"/>
            <a:chExt cx="1503" cy="1730"/>
          </a:xfrm>
        </p:grpSpPr>
        <p:sp>
          <p:nvSpPr>
            <p:cNvPr id="600070" name="AutoShape 6" descr="球体"/>
            <p:cNvSpPr>
              <a:spLocks noChangeArrowheads="1"/>
            </p:cNvSpPr>
            <p:nvPr/>
          </p:nvSpPr>
          <p:spPr bwMode="auto">
            <a:xfrm rot="5400000" flipV="1">
              <a:off x="2485" y="2077"/>
              <a:ext cx="563" cy="31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rgbClr val="FF5050"/>
              </a:fgClr>
              <a:bgClr>
                <a:schemeClr val="bg1"/>
              </a:bgClr>
            </a:pattFill>
            <a:ln w="9525">
              <a:solidFill>
                <a:srgbClr val="FF0000"/>
              </a:solidFill>
              <a:miter lim="800000"/>
              <a:headEnd/>
              <a:tailEnd/>
            </a:ln>
            <a:effectLst/>
          </p:spPr>
          <p:txBody>
            <a:bodyPr wrap="none" anchor="ctr"/>
            <a:lstStyle/>
            <a:p>
              <a:endParaRPr lang="zh-CN" altLang="en-US"/>
            </a:p>
          </p:txBody>
        </p:sp>
        <p:sp>
          <p:nvSpPr>
            <p:cNvPr id="600071" name="Rectangle 7"/>
            <p:cNvSpPr>
              <a:spLocks noChangeArrowheads="1"/>
            </p:cNvSpPr>
            <p:nvPr/>
          </p:nvSpPr>
          <p:spPr bwMode="auto">
            <a:xfrm>
              <a:off x="2109" y="1609"/>
              <a:ext cx="1313" cy="418"/>
            </a:xfrm>
            <a:prstGeom prst="rect">
              <a:avLst/>
            </a:prstGeom>
            <a:gradFill rotWithShape="0">
              <a:gsLst>
                <a:gs pos="0">
                  <a:srgbClr val="FF3300"/>
                </a:gs>
                <a:gs pos="100000">
                  <a:schemeClr val="bg1"/>
                </a:gs>
              </a:gsLst>
              <a:lin ang="5400000" scaled="1"/>
            </a:gradFill>
            <a:ln w="9525">
              <a:solidFill>
                <a:srgbClr val="FF0000"/>
              </a:solidFill>
              <a:miter lim="800000"/>
              <a:headEnd/>
              <a:tailEnd/>
            </a:ln>
            <a:effectLst/>
          </p:spPr>
          <p:txBody>
            <a:bodyPr wrap="none" anchor="ctr"/>
            <a:lstStyle/>
            <a:p>
              <a:pPr algn="ctr"/>
              <a:r>
                <a:rPr kumimoji="1" lang="en-US" altLang="zh-CN" sz="3200" b="1" i="1">
                  <a:solidFill>
                    <a:srgbClr val="990033"/>
                  </a:solidFill>
                </a:rPr>
                <a:t>T</a:t>
              </a:r>
              <a:r>
                <a:rPr kumimoji="1" lang="en-US" altLang="zh-CN" sz="2800" b="1" baseline="-25000">
                  <a:solidFill>
                    <a:srgbClr val="990033"/>
                  </a:solidFill>
                </a:rPr>
                <a:t>1</a:t>
              </a:r>
            </a:p>
          </p:txBody>
        </p:sp>
        <p:sp>
          <p:nvSpPr>
            <p:cNvPr id="600072" name="AutoShape 8" descr="球体"/>
            <p:cNvSpPr>
              <a:spLocks noChangeArrowheads="1"/>
            </p:cNvSpPr>
            <p:nvPr/>
          </p:nvSpPr>
          <p:spPr bwMode="auto">
            <a:xfrm>
              <a:off x="2971" y="2678"/>
              <a:ext cx="641" cy="338"/>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rgbClr val="008080"/>
              </a:fgClr>
              <a:bgClr>
                <a:schemeClr val="bg1"/>
              </a:bgClr>
            </a:pattFill>
            <a:ln w="9525" algn="ctr">
              <a:solidFill>
                <a:srgbClr val="008080"/>
              </a:solidFill>
              <a:miter lim="800000"/>
              <a:headEnd/>
              <a:tailEnd/>
            </a:ln>
            <a:effectLst/>
          </p:spPr>
          <p:txBody>
            <a:bodyPr wrap="none" anchor="ctr"/>
            <a:lstStyle/>
            <a:p>
              <a:endParaRPr lang="zh-CN" altLang="en-US"/>
            </a:p>
          </p:txBody>
        </p:sp>
        <p:sp>
          <p:nvSpPr>
            <p:cNvPr id="600073" name="Rectangle 9"/>
            <p:cNvSpPr>
              <a:spLocks noChangeArrowheads="1"/>
            </p:cNvSpPr>
            <p:nvPr/>
          </p:nvSpPr>
          <p:spPr bwMode="auto">
            <a:xfrm>
              <a:off x="3000" y="3012"/>
              <a:ext cx="605" cy="327"/>
            </a:xfrm>
            <a:prstGeom prst="rect">
              <a:avLst/>
            </a:prstGeom>
            <a:noFill/>
            <a:ln w="9525">
              <a:noFill/>
              <a:miter lim="800000"/>
              <a:headEnd/>
              <a:tailEnd/>
            </a:ln>
            <a:effectLst/>
          </p:spPr>
          <p:txBody>
            <a:bodyPr wrap="none">
              <a:spAutoFit/>
            </a:bodyPr>
            <a:lstStyle/>
            <a:p>
              <a:r>
                <a:rPr kumimoji="1" lang="en-US" altLang="zh-CN" sz="2800" b="1" i="1">
                  <a:solidFill>
                    <a:srgbClr val="008080"/>
                  </a:solidFill>
                </a:rPr>
                <a:t>W=Q</a:t>
              </a:r>
              <a:endParaRPr kumimoji="1" lang="en-US" altLang="zh-CN" sz="2800" b="1" baseline="-25000">
                <a:solidFill>
                  <a:srgbClr val="008080"/>
                </a:solidFill>
              </a:endParaRPr>
            </a:p>
          </p:txBody>
        </p:sp>
        <p:sp>
          <p:nvSpPr>
            <p:cNvPr id="600074" name="Rectangle 10"/>
            <p:cNvSpPr>
              <a:spLocks noChangeArrowheads="1"/>
            </p:cNvSpPr>
            <p:nvPr/>
          </p:nvSpPr>
          <p:spPr bwMode="auto">
            <a:xfrm>
              <a:off x="2880" y="2064"/>
              <a:ext cx="278" cy="327"/>
            </a:xfrm>
            <a:prstGeom prst="rect">
              <a:avLst/>
            </a:prstGeom>
            <a:noFill/>
            <a:ln w="9525">
              <a:noFill/>
              <a:miter lim="800000"/>
              <a:headEnd/>
              <a:tailEnd/>
            </a:ln>
            <a:effectLst/>
          </p:spPr>
          <p:txBody>
            <a:bodyPr wrap="none">
              <a:spAutoFit/>
            </a:bodyPr>
            <a:lstStyle/>
            <a:p>
              <a:r>
                <a:rPr kumimoji="1" lang="en-US" altLang="zh-CN" sz="2800" b="1" i="1">
                  <a:solidFill>
                    <a:srgbClr val="FF0000"/>
                  </a:solidFill>
                </a:rPr>
                <a:t>Q</a:t>
              </a:r>
            </a:p>
          </p:txBody>
        </p:sp>
        <p:sp>
          <p:nvSpPr>
            <p:cNvPr id="600075" name="Oval 11"/>
            <p:cNvSpPr>
              <a:spLocks noChangeArrowheads="1"/>
            </p:cNvSpPr>
            <p:nvPr/>
          </p:nvSpPr>
          <p:spPr bwMode="auto">
            <a:xfrm>
              <a:off x="2427" y="2527"/>
              <a:ext cx="656" cy="625"/>
            </a:xfrm>
            <a:prstGeom prst="ellipse">
              <a:avLst/>
            </a:prstGeom>
            <a:solidFill>
              <a:schemeClr val="bg1"/>
            </a:solidFill>
            <a:ln w="28575">
              <a:solidFill>
                <a:srgbClr val="993366"/>
              </a:solidFill>
              <a:round/>
              <a:headEnd/>
              <a:tailEnd/>
            </a:ln>
            <a:effectLst/>
          </p:spPr>
          <p:txBody>
            <a:bodyPr wrap="none" anchor="ctr"/>
            <a:lstStyle/>
            <a:p>
              <a:pPr algn="ctr"/>
              <a:r>
                <a:rPr kumimoji="1" lang="en-US" altLang="zh-CN" sz="3600" b="1" i="1">
                  <a:solidFill>
                    <a:srgbClr val="993366"/>
                  </a:solidFill>
                </a:rPr>
                <a:t>E</a:t>
              </a:r>
            </a:p>
          </p:txBody>
        </p:sp>
      </p:grpSp>
      <p:grpSp>
        <p:nvGrpSpPr>
          <p:cNvPr id="600076" name="Group 12"/>
          <p:cNvGrpSpPr>
            <a:grpSpLocks/>
          </p:cNvGrpSpPr>
          <p:nvPr/>
        </p:nvGrpSpPr>
        <p:grpSpPr bwMode="auto">
          <a:xfrm>
            <a:off x="3121025" y="2532063"/>
            <a:ext cx="2592388" cy="3024187"/>
            <a:chOff x="1791" y="1162"/>
            <a:chExt cx="1633" cy="1905"/>
          </a:xfrm>
        </p:grpSpPr>
        <p:sp>
          <p:nvSpPr>
            <p:cNvPr id="600077" name="Line 13"/>
            <p:cNvSpPr>
              <a:spLocks noChangeShapeType="1"/>
            </p:cNvSpPr>
            <p:nvPr/>
          </p:nvSpPr>
          <p:spPr bwMode="auto">
            <a:xfrm flipH="1">
              <a:off x="1791" y="1162"/>
              <a:ext cx="1543" cy="1905"/>
            </a:xfrm>
            <a:prstGeom prst="line">
              <a:avLst/>
            </a:prstGeom>
            <a:noFill/>
            <a:ln w="57150">
              <a:solidFill>
                <a:srgbClr val="FF0000"/>
              </a:solidFill>
              <a:round/>
              <a:headEnd/>
              <a:tailEnd/>
            </a:ln>
            <a:effectLst/>
          </p:spPr>
          <p:txBody>
            <a:bodyPr/>
            <a:lstStyle/>
            <a:p>
              <a:endParaRPr lang="zh-CN" altLang="en-US"/>
            </a:p>
          </p:txBody>
        </p:sp>
        <p:sp>
          <p:nvSpPr>
            <p:cNvPr id="600078" name="Line 14"/>
            <p:cNvSpPr>
              <a:spLocks noChangeShapeType="1"/>
            </p:cNvSpPr>
            <p:nvPr/>
          </p:nvSpPr>
          <p:spPr bwMode="auto">
            <a:xfrm>
              <a:off x="1837" y="1162"/>
              <a:ext cx="1587" cy="1905"/>
            </a:xfrm>
            <a:prstGeom prst="line">
              <a:avLst/>
            </a:prstGeom>
            <a:noFill/>
            <a:ln w="57150">
              <a:solidFill>
                <a:srgbClr val="FF0000"/>
              </a:solidFill>
              <a:round/>
              <a:headEnd/>
              <a:tailEnd/>
            </a:ln>
            <a:effectLst/>
          </p:spPr>
          <p:txBody>
            <a:bodyPr/>
            <a:lstStyle/>
            <a:p>
              <a:endParaRPr lang="zh-CN" altLang="en-US"/>
            </a:p>
          </p:txBody>
        </p:sp>
      </p:grpSp>
      <p:sp>
        <p:nvSpPr>
          <p:cNvPr id="600079" name="Rectangle 15"/>
          <p:cNvSpPr>
            <a:spLocks noChangeArrowheads="1"/>
          </p:cNvSpPr>
          <p:nvPr/>
        </p:nvSpPr>
        <p:spPr bwMode="auto">
          <a:xfrm>
            <a:off x="501650" y="1219200"/>
            <a:ext cx="4146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热力学第二定律的开尔文表述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00069"/>
                                        </p:tgtEl>
                                        <p:attrNameLst>
                                          <p:attrName>style.visibility</p:attrName>
                                        </p:attrNameLst>
                                      </p:cBhvr>
                                      <p:to>
                                        <p:strVal val="visible"/>
                                      </p:to>
                                    </p:set>
                                    <p:animEffect transition="in" filter="blinds(horizontal)">
                                      <p:cBhvr>
                                        <p:cTn id="7" dur="500"/>
                                        <p:tgtEl>
                                          <p:spTgt spid="60006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600076"/>
                                        </p:tgtEl>
                                        <p:attrNameLst>
                                          <p:attrName>style.visibility</p:attrName>
                                        </p:attrNameLst>
                                      </p:cBhvr>
                                      <p:to>
                                        <p:strVal val="visible"/>
                                      </p:to>
                                    </p:set>
                                    <p:animEffect transition="in" filter="box(out)">
                                      <p:cBhvr>
                                        <p:cTn id="12" dur="500"/>
                                        <p:tgtEl>
                                          <p:spTgt spid="600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17" name="灯片编号占位符 4"/>
          <p:cNvSpPr>
            <a:spLocks noGrp="1"/>
          </p:cNvSpPr>
          <p:nvPr>
            <p:ph type="sldNum" sz="quarter" idx="12"/>
          </p:nvPr>
        </p:nvSpPr>
        <p:spPr/>
        <p:txBody>
          <a:bodyPr/>
          <a:lstStyle/>
          <a:p>
            <a:fld id="{BD065101-F424-4B91-A9A2-5F3DC1A050C6}" type="slidenum">
              <a:rPr lang="en-US" altLang="zh-CN"/>
              <a:pPr/>
              <a:t>7</a:t>
            </a:fld>
            <a:endParaRPr lang="en-US" altLang="zh-CN"/>
          </a:p>
        </p:txBody>
      </p:sp>
      <p:sp>
        <p:nvSpPr>
          <p:cNvPr id="601092" name="Text Box 4"/>
          <p:cNvSpPr txBox="1">
            <a:spLocks noChangeArrowheads="1"/>
          </p:cNvSpPr>
          <p:nvPr/>
        </p:nvSpPr>
        <p:spPr bwMode="auto">
          <a:xfrm>
            <a:off x="533400" y="1660525"/>
            <a:ext cx="6875463" cy="1006475"/>
          </a:xfrm>
          <a:prstGeom prst="rect">
            <a:avLst/>
          </a:prstGeom>
          <a:noFill/>
          <a:ln w="9525">
            <a:noFill/>
            <a:miter lim="800000"/>
            <a:headEnd/>
            <a:tailEnd/>
          </a:ln>
          <a:effectLst/>
        </p:spPr>
        <p:txBody>
          <a:bodyPr>
            <a:spAutoFit/>
          </a:bodyPr>
          <a:lstStyle/>
          <a:p>
            <a:pPr>
              <a:lnSpc>
                <a:spcPct val="125000"/>
              </a:lnSpc>
              <a:buClr>
                <a:schemeClr val="folHlink"/>
              </a:buClr>
              <a:buSzPct val="80000"/>
              <a:buFont typeface="Wingdings" pitchFamily="2" charset="2"/>
              <a:buChar char="n"/>
            </a:pPr>
            <a:r>
              <a:rPr kumimoji="1" lang="en-US" altLang="zh-CN" sz="2400" dirty="0">
                <a:ea typeface="楷体_GB2312" pitchFamily="49" charset="-122"/>
              </a:rPr>
              <a:t>  </a:t>
            </a:r>
            <a:r>
              <a:rPr kumimoji="1" lang="zh-CN" altLang="en-US" sz="2400" dirty="0">
                <a:ea typeface="楷体_GB2312" pitchFamily="49" charset="-122"/>
              </a:rPr>
              <a:t>实际热机最少要有两个高低温热源（</a:t>
            </a:r>
            <a:r>
              <a:rPr kumimoji="1" lang="en-US" altLang="zh-CN" sz="2400" i="1" dirty="0">
                <a:ea typeface="楷体_GB2312" pitchFamily="49" charset="-122"/>
              </a:rPr>
              <a:t>T</a:t>
            </a:r>
            <a:r>
              <a:rPr kumimoji="1" lang="en-US" altLang="zh-CN" sz="2400" baseline="-25000" dirty="0">
                <a:ea typeface="楷体_GB2312" pitchFamily="49" charset="-122"/>
              </a:rPr>
              <a:t>1</a:t>
            </a:r>
            <a:r>
              <a:rPr kumimoji="1" lang="zh-CN" altLang="en-US" sz="2400" dirty="0">
                <a:ea typeface="楷体_GB2312" pitchFamily="49" charset="-122"/>
              </a:rPr>
              <a:t>，</a:t>
            </a:r>
            <a:r>
              <a:rPr kumimoji="1" lang="en-US" altLang="zh-CN" sz="2400" i="1" dirty="0">
                <a:ea typeface="楷体_GB2312" pitchFamily="49" charset="-122"/>
              </a:rPr>
              <a:t>T</a:t>
            </a:r>
            <a:r>
              <a:rPr kumimoji="1" lang="en-US" altLang="zh-CN" sz="2400" baseline="-25000" dirty="0">
                <a:ea typeface="楷体_GB2312" pitchFamily="49" charset="-122"/>
              </a:rPr>
              <a:t>2</a:t>
            </a:r>
            <a:r>
              <a:rPr kumimoji="1" lang="zh-CN" altLang="en-US" sz="2400" dirty="0">
                <a:ea typeface="楷体_GB2312" pitchFamily="49" charset="-122"/>
              </a:rPr>
              <a:t>），  </a:t>
            </a:r>
          </a:p>
          <a:p>
            <a:pPr>
              <a:lnSpc>
                <a:spcPct val="125000"/>
              </a:lnSpc>
              <a:buClr>
                <a:schemeClr val="folHlink"/>
              </a:buClr>
              <a:buSzPct val="80000"/>
              <a:buFont typeface="Wingdings" pitchFamily="2" charset="2"/>
              <a:buNone/>
            </a:pPr>
            <a:r>
              <a:rPr kumimoji="1" lang="zh-CN" altLang="en-US" sz="2400" dirty="0">
                <a:ea typeface="楷体_GB2312" pitchFamily="49" charset="-122"/>
              </a:rPr>
              <a:t>　热机的效率</a:t>
            </a:r>
            <a:r>
              <a:rPr kumimoji="1" lang="zh-CN" altLang="en-US" sz="2400" i="1" dirty="0">
                <a:ea typeface="楷体_GB2312" pitchFamily="49" charset="-122"/>
                <a:sym typeface="Symbol" pitchFamily="18" charset="2"/>
              </a:rPr>
              <a:t> </a:t>
            </a:r>
            <a:r>
              <a:rPr kumimoji="1" lang="en-US" altLang="zh-CN" sz="2400" dirty="0">
                <a:ea typeface="楷体_GB2312" pitchFamily="49" charset="-122"/>
              </a:rPr>
              <a:t>&lt;100%</a:t>
            </a:r>
          </a:p>
        </p:txBody>
      </p:sp>
      <p:grpSp>
        <p:nvGrpSpPr>
          <p:cNvPr id="601093" name="Group 5"/>
          <p:cNvGrpSpPr>
            <a:grpSpLocks/>
          </p:cNvGrpSpPr>
          <p:nvPr/>
        </p:nvGrpSpPr>
        <p:grpSpPr bwMode="auto">
          <a:xfrm>
            <a:off x="3360738" y="2590800"/>
            <a:ext cx="2443162" cy="3744912"/>
            <a:chOff x="2117" y="1298"/>
            <a:chExt cx="1539" cy="2359"/>
          </a:xfrm>
        </p:grpSpPr>
        <p:sp>
          <p:nvSpPr>
            <p:cNvPr id="601094" name="AutoShape 6" descr="球体"/>
            <p:cNvSpPr>
              <a:spLocks noChangeArrowheads="1"/>
            </p:cNvSpPr>
            <p:nvPr/>
          </p:nvSpPr>
          <p:spPr bwMode="auto">
            <a:xfrm>
              <a:off x="3024" y="2387"/>
              <a:ext cx="469" cy="301"/>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rgbClr val="008080"/>
              </a:fgClr>
              <a:bgClr>
                <a:schemeClr val="bg1"/>
              </a:bgClr>
            </a:pattFill>
            <a:ln w="9525" algn="ctr">
              <a:solidFill>
                <a:srgbClr val="008080"/>
              </a:solidFill>
              <a:miter lim="800000"/>
              <a:headEnd/>
              <a:tailEnd/>
            </a:ln>
            <a:effectLst/>
          </p:spPr>
          <p:txBody>
            <a:bodyPr wrap="none" anchor="ctr"/>
            <a:lstStyle/>
            <a:p>
              <a:endParaRPr lang="zh-CN" altLang="en-US"/>
            </a:p>
          </p:txBody>
        </p:sp>
        <p:sp>
          <p:nvSpPr>
            <p:cNvPr id="601095" name="Rectangle 7"/>
            <p:cNvSpPr>
              <a:spLocks noChangeArrowheads="1"/>
            </p:cNvSpPr>
            <p:nvPr/>
          </p:nvSpPr>
          <p:spPr bwMode="auto">
            <a:xfrm>
              <a:off x="3341" y="2537"/>
              <a:ext cx="315" cy="394"/>
            </a:xfrm>
            <a:prstGeom prst="rect">
              <a:avLst/>
            </a:prstGeom>
            <a:noFill/>
            <a:ln w="9525">
              <a:noFill/>
              <a:miter lim="800000"/>
              <a:headEnd/>
              <a:tailEnd/>
            </a:ln>
            <a:effectLst/>
          </p:spPr>
          <p:txBody>
            <a:bodyPr wrap="none">
              <a:spAutoFit/>
            </a:bodyPr>
            <a:lstStyle/>
            <a:p>
              <a:pPr>
                <a:lnSpc>
                  <a:spcPct val="125000"/>
                </a:lnSpc>
              </a:pPr>
              <a:r>
                <a:rPr kumimoji="1" lang="en-US" altLang="zh-CN" sz="2800" b="1" i="1">
                  <a:solidFill>
                    <a:srgbClr val="008080"/>
                  </a:solidFill>
                  <a:ea typeface="楷体_GB2312" pitchFamily="49" charset="-122"/>
                </a:rPr>
                <a:t>W</a:t>
              </a:r>
              <a:endParaRPr kumimoji="1" lang="en-US" altLang="zh-CN" sz="2800" b="1" baseline="-25000">
                <a:solidFill>
                  <a:srgbClr val="008080"/>
                </a:solidFill>
                <a:ea typeface="楷体_GB2312" pitchFamily="49" charset="-122"/>
              </a:endParaRPr>
            </a:p>
          </p:txBody>
        </p:sp>
        <p:sp>
          <p:nvSpPr>
            <p:cNvPr id="601096" name="AutoShape 8" descr="球体"/>
            <p:cNvSpPr>
              <a:spLocks noChangeArrowheads="1"/>
            </p:cNvSpPr>
            <p:nvPr/>
          </p:nvSpPr>
          <p:spPr bwMode="auto">
            <a:xfrm rot="5400000" flipV="1">
              <a:off x="2528" y="1755"/>
              <a:ext cx="499" cy="31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rgbClr val="FF5050"/>
              </a:fgClr>
              <a:bgClr>
                <a:schemeClr val="bg1"/>
              </a:bgClr>
            </a:pattFill>
            <a:ln w="9525" algn="ctr">
              <a:solidFill>
                <a:srgbClr val="FF0000"/>
              </a:solidFill>
              <a:miter lim="800000"/>
              <a:headEnd/>
              <a:tailEnd/>
            </a:ln>
            <a:effectLst/>
          </p:spPr>
          <p:txBody>
            <a:bodyPr wrap="none" anchor="ctr"/>
            <a:lstStyle/>
            <a:p>
              <a:endParaRPr lang="zh-CN" altLang="en-US"/>
            </a:p>
          </p:txBody>
        </p:sp>
        <p:sp>
          <p:nvSpPr>
            <p:cNvPr id="601097" name="Rectangle 9"/>
            <p:cNvSpPr>
              <a:spLocks noChangeArrowheads="1"/>
            </p:cNvSpPr>
            <p:nvPr/>
          </p:nvSpPr>
          <p:spPr bwMode="auto">
            <a:xfrm>
              <a:off x="2307" y="2719"/>
              <a:ext cx="354" cy="394"/>
            </a:xfrm>
            <a:prstGeom prst="rect">
              <a:avLst/>
            </a:prstGeom>
            <a:noFill/>
            <a:ln w="9525">
              <a:noFill/>
              <a:miter lim="800000"/>
              <a:headEnd/>
              <a:tailEnd/>
            </a:ln>
            <a:effectLst/>
          </p:spPr>
          <p:txBody>
            <a:bodyPr wrap="none">
              <a:spAutoFit/>
            </a:bodyPr>
            <a:lstStyle/>
            <a:p>
              <a:pPr>
                <a:lnSpc>
                  <a:spcPct val="125000"/>
                </a:lnSpc>
              </a:pPr>
              <a:r>
                <a:rPr kumimoji="1" lang="en-US" altLang="zh-CN" sz="2800" b="1" i="1">
                  <a:solidFill>
                    <a:srgbClr val="0000FF"/>
                  </a:solidFill>
                  <a:ea typeface="楷体_GB2312" pitchFamily="49" charset="-122"/>
                </a:rPr>
                <a:t>Q</a:t>
              </a:r>
              <a:r>
                <a:rPr kumimoji="1" lang="en-US" altLang="zh-CN" sz="2800" b="1" baseline="-25000">
                  <a:solidFill>
                    <a:srgbClr val="0000FF"/>
                  </a:solidFill>
                  <a:ea typeface="楷体_GB2312" pitchFamily="49" charset="-122"/>
                </a:rPr>
                <a:t>2</a:t>
              </a:r>
              <a:endParaRPr kumimoji="1" lang="en-US" altLang="zh-CN" sz="2800" b="1">
                <a:solidFill>
                  <a:srgbClr val="0000FF"/>
                </a:solidFill>
                <a:ea typeface="楷体_GB2312" pitchFamily="49" charset="-122"/>
              </a:endParaRPr>
            </a:p>
          </p:txBody>
        </p:sp>
        <p:sp>
          <p:nvSpPr>
            <p:cNvPr id="601098" name="Rectangle 10"/>
            <p:cNvSpPr>
              <a:spLocks noChangeArrowheads="1"/>
            </p:cNvSpPr>
            <p:nvPr/>
          </p:nvSpPr>
          <p:spPr bwMode="auto">
            <a:xfrm>
              <a:off x="2307" y="1707"/>
              <a:ext cx="354" cy="393"/>
            </a:xfrm>
            <a:prstGeom prst="rect">
              <a:avLst/>
            </a:prstGeom>
            <a:noFill/>
            <a:ln w="9525">
              <a:noFill/>
              <a:miter lim="800000"/>
              <a:headEnd/>
              <a:tailEnd/>
            </a:ln>
            <a:effectLst/>
          </p:spPr>
          <p:txBody>
            <a:bodyPr wrap="none">
              <a:spAutoFit/>
            </a:bodyPr>
            <a:lstStyle/>
            <a:p>
              <a:pPr>
                <a:lnSpc>
                  <a:spcPct val="125000"/>
                </a:lnSpc>
              </a:pPr>
              <a:r>
                <a:rPr kumimoji="1" lang="en-US" altLang="zh-CN" sz="2800" b="1" i="1">
                  <a:solidFill>
                    <a:srgbClr val="FF0000"/>
                  </a:solidFill>
                  <a:ea typeface="楷体_GB2312" pitchFamily="49" charset="-122"/>
                </a:rPr>
                <a:t>Q</a:t>
              </a:r>
              <a:r>
                <a:rPr kumimoji="1" lang="en-US" altLang="zh-CN" sz="2800" b="1" baseline="-25000">
                  <a:solidFill>
                    <a:srgbClr val="FF0000"/>
                  </a:solidFill>
                  <a:ea typeface="楷体_GB2312" pitchFamily="49" charset="-122"/>
                </a:rPr>
                <a:t>1</a:t>
              </a:r>
              <a:endParaRPr kumimoji="1" lang="en-US" altLang="zh-CN" sz="2800" b="1" i="1">
                <a:solidFill>
                  <a:srgbClr val="FF0000"/>
                </a:solidFill>
                <a:ea typeface="楷体_GB2312" pitchFamily="49" charset="-122"/>
              </a:endParaRPr>
            </a:p>
          </p:txBody>
        </p:sp>
        <p:sp>
          <p:nvSpPr>
            <p:cNvPr id="601099" name="AutoShape 11" descr="球体"/>
            <p:cNvSpPr>
              <a:spLocks noChangeArrowheads="1"/>
            </p:cNvSpPr>
            <p:nvPr/>
          </p:nvSpPr>
          <p:spPr bwMode="auto">
            <a:xfrm rot="5400000" flipV="1">
              <a:off x="2587" y="2812"/>
              <a:ext cx="454" cy="33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pattFill prst="sphere">
              <a:fgClr>
                <a:srgbClr val="0066FF"/>
              </a:fgClr>
              <a:bgClr>
                <a:schemeClr val="bg1"/>
              </a:bgClr>
            </a:pattFill>
            <a:ln w="9525" algn="ctr">
              <a:solidFill>
                <a:srgbClr val="0000FF"/>
              </a:solidFill>
              <a:miter lim="800000"/>
              <a:headEnd/>
              <a:tailEnd/>
            </a:ln>
            <a:effectLst/>
          </p:spPr>
          <p:txBody>
            <a:bodyPr wrap="none" anchor="ctr"/>
            <a:lstStyle/>
            <a:p>
              <a:endParaRPr lang="zh-CN" altLang="en-US"/>
            </a:p>
          </p:txBody>
        </p:sp>
        <p:sp>
          <p:nvSpPr>
            <p:cNvPr id="601100" name="Oval 12"/>
            <p:cNvSpPr>
              <a:spLocks noChangeArrowheads="1"/>
            </p:cNvSpPr>
            <p:nvPr/>
          </p:nvSpPr>
          <p:spPr bwMode="auto">
            <a:xfrm>
              <a:off x="2450" y="2168"/>
              <a:ext cx="665" cy="651"/>
            </a:xfrm>
            <a:prstGeom prst="ellipse">
              <a:avLst/>
            </a:prstGeom>
            <a:solidFill>
              <a:schemeClr val="bg1"/>
            </a:solidFill>
            <a:ln w="28575" algn="ctr">
              <a:solidFill>
                <a:srgbClr val="993366"/>
              </a:solidFill>
              <a:round/>
              <a:headEnd/>
              <a:tailEnd/>
            </a:ln>
            <a:effectLst/>
          </p:spPr>
          <p:txBody>
            <a:bodyPr wrap="none" anchor="ctr"/>
            <a:lstStyle/>
            <a:p>
              <a:pPr algn="ctr"/>
              <a:r>
                <a:rPr kumimoji="1" lang="en-US" altLang="zh-CN" sz="3600" b="1" i="1">
                  <a:solidFill>
                    <a:srgbClr val="993366"/>
                  </a:solidFill>
                </a:rPr>
                <a:t>E</a:t>
              </a:r>
            </a:p>
          </p:txBody>
        </p:sp>
        <p:sp>
          <p:nvSpPr>
            <p:cNvPr id="601101" name="Rectangle 13"/>
            <p:cNvSpPr>
              <a:spLocks noChangeArrowheads="1"/>
            </p:cNvSpPr>
            <p:nvPr/>
          </p:nvSpPr>
          <p:spPr bwMode="auto">
            <a:xfrm>
              <a:off x="2117" y="1298"/>
              <a:ext cx="1316" cy="450"/>
            </a:xfrm>
            <a:prstGeom prst="rect">
              <a:avLst/>
            </a:prstGeom>
            <a:gradFill rotWithShape="0">
              <a:gsLst>
                <a:gs pos="0">
                  <a:srgbClr val="FF0000"/>
                </a:gs>
                <a:gs pos="100000">
                  <a:schemeClr val="bg1"/>
                </a:gs>
              </a:gsLst>
              <a:lin ang="5400000" scaled="1"/>
            </a:gradFill>
            <a:ln w="9525" algn="ctr">
              <a:solidFill>
                <a:srgbClr val="FF0000"/>
              </a:solidFill>
              <a:miter lim="800000"/>
              <a:headEnd/>
              <a:tailEnd/>
            </a:ln>
            <a:effectLst/>
          </p:spPr>
          <p:txBody>
            <a:bodyPr wrap="none" anchor="ctr"/>
            <a:lstStyle/>
            <a:p>
              <a:pPr algn="ctr"/>
              <a:r>
                <a:rPr kumimoji="1" lang="en-US" altLang="zh-CN" sz="2800" b="1" i="1">
                  <a:solidFill>
                    <a:srgbClr val="990033"/>
                  </a:solidFill>
                </a:rPr>
                <a:t>T</a:t>
              </a:r>
              <a:r>
                <a:rPr kumimoji="1" lang="en-US" altLang="zh-CN" sz="2800" b="1" baseline="-25000">
                  <a:solidFill>
                    <a:srgbClr val="990033"/>
                  </a:solidFill>
                </a:rPr>
                <a:t>1</a:t>
              </a:r>
            </a:p>
          </p:txBody>
        </p:sp>
        <p:sp>
          <p:nvSpPr>
            <p:cNvPr id="601102" name="Rectangle 14"/>
            <p:cNvSpPr>
              <a:spLocks noChangeArrowheads="1"/>
            </p:cNvSpPr>
            <p:nvPr/>
          </p:nvSpPr>
          <p:spPr bwMode="auto">
            <a:xfrm>
              <a:off x="2161" y="3207"/>
              <a:ext cx="1317" cy="450"/>
            </a:xfrm>
            <a:prstGeom prst="rect">
              <a:avLst/>
            </a:prstGeom>
            <a:gradFill rotWithShape="0">
              <a:gsLst>
                <a:gs pos="0">
                  <a:srgbClr val="0066FF"/>
                </a:gs>
                <a:gs pos="100000">
                  <a:schemeClr val="bg1"/>
                </a:gs>
              </a:gsLst>
              <a:lin ang="5400000" scaled="1"/>
            </a:gradFill>
            <a:ln w="9525" algn="ctr">
              <a:solidFill>
                <a:srgbClr val="0066FF"/>
              </a:solidFill>
              <a:miter lim="800000"/>
              <a:headEnd/>
              <a:tailEnd/>
            </a:ln>
            <a:effectLst/>
          </p:spPr>
          <p:txBody>
            <a:bodyPr wrap="none" anchor="ctr"/>
            <a:lstStyle/>
            <a:p>
              <a:pPr algn="ctr"/>
              <a:r>
                <a:rPr kumimoji="1" lang="en-US" altLang="zh-CN" sz="2800" b="1" i="1">
                  <a:solidFill>
                    <a:srgbClr val="000066"/>
                  </a:solidFill>
                </a:rPr>
                <a:t>T</a:t>
              </a:r>
              <a:r>
                <a:rPr kumimoji="1" lang="en-US" altLang="zh-CN" sz="2800" b="1" baseline="-25000">
                  <a:solidFill>
                    <a:srgbClr val="000066"/>
                  </a:solidFill>
                </a:rPr>
                <a:t>2</a:t>
              </a:r>
            </a:p>
          </p:txBody>
        </p:sp>
      </p:grpSp>
      <p:sp>
        <p:nvSpPr>
          <p:cNvPr id="601103" name="Rectangle 15"/>
          <p:cNvSpPr>
            <a:spLocks noChangeArrowheads="1"/>
          </p:cNvSpPr>
          <p:nvPr/>
        </p:nvSpPr>
        <p:spPr bwMode="auto">
          <a:xfrm>
            <a:off x="501650" y="1219200"/>
            <a:ext cx="4146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热力学第二定律的开尔文表述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01093"/>
                                        </p:tgtEl>
                                        <p:attrNameLst>
                                          <p:attrName>style.visibility</p:attrName>
                                        </p:attrNameLst>
                                      </p:cBhvr>
                                      <p:to>
                                        <p:strVal val="visible"/>
                                      </p:to>
                                    </p:set>
                                    <p:anim calcmode="lin" valueType="num">
                                      <p:cBhvr additive="base">
                                        <p:cTn id="7" dur="500" fill="hold"/>
                                        <p:tgtEl>
                                          <p:spTgt spid="601093"/>
                                        </p:tgtEl>
                                        <p:attrNameLst>
                                          <p:attrName>ppt_x</p:attrName>
                                        </p:attrNameLst>
                                      </p:cBhvr>
                                      <p:tavLst>
                                        <p:tav tm="0">
                                          <p:val>
                                            <p:strVal val="#ppt_x"/>
                                          </p:val>
                                        </p:tav>
                                        <p:tav tm="100000">
                                          <p:val>
                                            <p:strVal val="#ppt_x"/>
                                          </p:val>
                                        </p:tav>
                                      </p:tavLst>
                                    </p:anim>
                                    <p:anim calcmode="lin" valueType="num">
                                      <p:cBhvr additive="base">
                                        <p:cTn id="8" dur="500" fill="hold"/>
                                        <p:tgtEl>
                                          <p:spTgt spid="6010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16" name="灯片编号占位符 4"/>
          <p:cNvSpPr>
            <a:spLocks noGrp="1"/>
          </p:cNvSpPr>
          <p:nvPr>
            <p:ph type="sldNum" sz="quarter" idx="12"/>
          </p:nvPr>
        </p:nvSpPr>
        <p:spPr/>
        <p:txBody>
          <a:bodyPr/>
          <a:lstStyle/>
          <a:p>
            <a:fld id="{BEE328A8-670D-4FAB-B54F-9328E21AAFA4}" type="slidenum">
              <a:rPr lang="en-US" altLang="zh-CN"/>
              <a:pPr/>
              <a:t>8</a:t>
            </a:fld>
            <a:endParaRPr lang="en-US" altLang="zh-CN"/>
          </a:p>
        </p:txBody>
      </p:sp>
      <p:sp>
        <p:nvSpPr>
          <p:cNvPr id="598020" name="Rectangle 4"/>
          <p:cNvSpPr>
            <a:spLocks noChangeArrowheads="1"/>
          </p:cNvSpPr>
          <p:nvPr/>
        </p:nvSpPr>
        <p:spPr bwMode="auto">
          <a:xfrm>
            <a:off x="501650" y="1219200"/>
            <a:ext cx="41465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热力学第二定律的开尔文表述</a:t>
            </a:r>
          </a:p>
        </p:txBody>
      </p:sp>
      <p:sp>
        <p:nvSpPr>
          <p:cNvPr id="598021" name="Rectangle 5"/>
          <p:cNvSpPr>
            <a:spLocks noChangeArrowheads="1"/>
          </p:cNvSpPr>
          <p:nvPr/>
        </p:nvSpPr>
        <p:spPr bwMode="auto">
          <a:xfrm>
            <a:off x="609600" y="1660525"/>
            <a:ext cx="4343400" cy="549275"/>
          </a:xfrm>
          <a:prstGeom prst="rect">
            <a:avLst/>
          </a:prstGeom>
          <a:noFill/>
          <a:ln w="9525" algn="ctr">
            <a:noFill/>
            <a:miter lim="800000"/>
            <a:headEnd/>
            <a:tailEnd/>
          </a:ln>
          <a:effectLst/>
        </p:spPr>
        <p:txBody>
          <a:bodyPr>
            <a:spAutoFit/>
          </a:bodyPr>
          <a:lstStyle/>
          <a:p>
            <a:pPr>
              <a:lnSpc>
                <a:spcPct val="125000"/>
              </a:lnSpc>
              <a:spcBef>
                <a:spcPct val="50000"/>
              </a:spcBef>
              <a:buClr>
                <a:schemeClr val="folHlink"/>
              </a:buClr>
              <a:buSzPct val="80000"/>
              <a:buFont typeface="Wingdings" pitchFamily="2" charset="2"/>
              <a:buChar char="n"/>
            </a:pPr>
            <a:r>
              <a:rPr kumimoji="1" lang="en-US" altLang="zh-CN" sz="2400" dirty="0">
                <a:solidFill>
                  <a:srgbClr val="000066"/>
                </a:solidFill>
              </a:rPr>
              <a:t> </a:t>
            </a:r>
            <a:r>
              <a:rPr kumimoji="1" lang="zh-CN" altLang="en-US" sz="2400" dirty="0">
                <a:solidFill>
                  <a:srgbClr val="000066"/>
                </a:solidFill>
              </a:rPr>
              <a:t>表明了</a:t>
            </a:r>
            <a:r>
              <a:rPr kumimoji="1" lang="zh-CN" altLang="en-US" sz="2400" dirty="0">
                <a:solidFill>
                  <a:srgbClr val="0000CC"/>
                </a:solidFill>
              </a:rPr>
              <a:t>热功转化的不可逆性</a:t>
            </a:r>
          </a:p>
        </p:txBody>
      </p:sp>
      <p:graphicFrame>
        <p:nvGraphicFramePr>
          <p:cNvPr id="598022" name="Object 6"/>
          <p:cNvGraphicFramePr>
            <a:graphicFrameLocks noChangeAspect="1"/>
          </p:cNvGraphicFramePr>
          <p:nvPr/>
        </p:nvGraphicFramePr>
        <p:xfrm>
          <a:off x="4556125" y="1447800"/>
          <a:ext cx="3978275" cy="5184775"/>
        </p:xfrm>
        <a:graphic>
          <a:graphicData uri="http://schemas.openxmlformats.org/presentationml/2006/ole">
            <mc:AlternateContent xmlns:mc="http://schemas.openxmlformats.org/markup-compatibility/2006">
              <mc:Choice xmlns:v="urn:schemas-microsoft-com:vml" Requires="v">
                <p:oleObj name="Image" r:id="rId2" imgW="2679365" imgH="3492063" progId="">
                  <p:embed/>
                </p:oleObj>
              </mc:Choice>
              <mc:Fallback>
                <p:oleObj name="Image" r:id="rId2" imgW="2679365" imgH="3492063" progId="">
                  <p:embed/>
                  <p:pic>
                    <p:nvPicPr>
                      <p:cNvPr id="598022" name="Object 6"/>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556125" y="1447800"/>
                        <a:ext cx="3978275"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98023" name="Group 7"/>
          <p:cNvGrpSpPr>
            <a:grpSpLocks/>
          </p:cNvGrpSpPr>
          <p:nvPr/>
        </p:nvGrpSpPr>
        <p:grpSpPr bwMode="auto">
          <a:xfrm>
            <a:off x="1100138" y="3179763"/>
            <a:ext cx="3095625" cy="1584325"/>
            <a:chOff x="612" y="1797"/>
            <a:chExt cx="1950" cy="998"/>
          </a:xfrm>
        </p:grpSpPr>
        <p:sp>
          <p:nvSpPr>
            <p:cNvPr id="598024" name="Rectangle 8" descr="深色上对角线"/>
            <p:cNvSpPr>
              <a:spLocks noChangeArrowheads="1"/>
            </p:cNvSpPr>
            <p:nvPr/>
          </p:nvSpPr>
          <p:spPr bwMode="auto">
            <a:xfrm>
              <a:off x="657" y="2659"/>
              <a:ext cx="1905" cy="136"/>
            </a:xfrm>
            <a:prstGeom prst="rect">
              <a:avLst/>
            </a:prstGeom>
            <a:pattFill prst="dkUpDiag">
              <a:fgClr>
                <a:srgbClr val="000066"/>
              </a:fgClr>
              <a:bgClr>
                <a:schemeClr val="bg1"/>
              </a:bgClr>
            </a:pattFill>
            <a:ln w="19050">
              <a:noFill/>
              <a:miter lim="800000"/>
              <a:headEnd/>
              <a:tailEnd type="none" w="sm" len="lg"/>
            </a:ln>
            <a:effectLst/>
          </p:spPr>
          <p:txBody>
            <a:bodyPr wrap="none" lIns="90000" tIns="46800" rIns="90000" bIns="46800" anchor="ctr">
              <a:spAutoFit/>
            </a:bodyPr>
            <a:lstStyle/>
            <a:p>
              <a:endParaRPr lang="zh-CN" altLang="en-US"/>
            </a:p>
          </p:txBody>
        </p:sp>
        <p:sp>
          <p:nvSpPr>
            <p:cNvPr id="598025" name="Line 9"/>
            <p:cNvSpPr>
              <a:spLocks noChangeShapeType="1"/>
            </p:cNvSpPr>
            <p:nvPr/>
          </p:nvSpPr>
          <p:spPr bwMode="auto">
            <a:xfrm>
              <a:off x="657" y="2659"/>
              <a:ext cx="1905" cy="0"/>
            </a:xfrm>
            <a:prstGeom prst="line">
              <a:avLst/>
            </a:prstGeom>
            <a:noFill/>
            <a:ln w="19050">
              <a:solidFill>
                <a:srgbClr val="000066"/>
              </a:solidFill>
              <a:round/>
              <a:headEnd/>
              <a:tailEnd type="none" w="sm" len="lg"/>
            </a:ln>
            <a:effectLst/>
          </p:spPr>
          <p:txBody>
            <a:bodyPr lIns="90000" tIns="46800" rIns="90000" bIns="46800">
              <a:spAutoFit/>
            </a:bodyPr>
            <a:lstStyle/>
            <a:p>
              <a:endParaRPr lang="zh-CN" altLang="en-US"/>
            </a:p>
          </p:txBody>
        </p:sp>
        <p:sp>
          <p:nvSpPr>
            <p:cNvPr id="598026" name="Rectangle 10"/>
            <p:cNvSpPr>
              <a:spLocks noChangeArrowheads="1"/>
            </p:cNvSpPr>
            <p:nvPr/>
          </p:nvSpPr>
          <p:spPr bwMode="auto">
            <a:xfrm>
              <a:off x="1337" y="2342"/>
              <a:ext cx="499" cy="317"/>
            </a:xfrm>
            <a:prstGeom prst="rect">
              <a:avLst/>
            </a:prstGeom>
            <a:gradFill rotWithShape="1">
              <a:gsLst>
                <a:gs pos="0">
                  <a:srgbClr val="FF0000"/>
                </a:gs>
                <a:gs pos="100000">
                  <a:schemeClr val="bg1"/>
                </a:gs>
              </a:gsLst>
              <a:lin ang="0" scaled="1"/>
            </a:gradFill>
            <a:ln w="19050">
              <a:solidFill>
                <a:srgbClr val="CC0066"/>
              </a:solidFill>
              <a:miter lim="800000"/>
              <a:headEnd/>
              <a:tailEnd type="none" w="sm" len="lg"/>
            </a:ln>
            <a:effectLst/>
          </p:spPr>
          <p:txBody>
            <a:bodyPr lIns="90000" tIns="46800" rIns="90000" bIns="46800" anchor="ctr">
              <a:spAutoFit/>
            </a:bodyPr>
            <a:lstStyle/>
            <a:p>
              <a:endParaRPr lang="zh-CN" altLang="en-US"/>
            </a:p>
          </p:txBody>
        </p:sp>
        <p:sp>
          <p:nvSpPr>
            <p:cNvPr id="598027" name="Line 11"/>
            <p:cNvSpPr>
              <a:spLocks noChangeShapeType="1"/>
            </p:cNvSpPr>
            <p:nvPr/>
          </p:nvSpPr>
          <p:spPr bwMode="auto">
            <a:xfrm flipH="1">
              <a:off x="793" y="2523"/>
              <a:ext cx="544" cy="0"/>
            </a:xfrm>
            <a:prstGeom prst="line">
              <a:avLst/>
            </a:prstGeom>
            <a:noFill/>
            <a:ln w="19050">
              <a:solidFill>
                <a:srgbClr val="006666"/>
              </a:solidFill>
              <a:round/>
              <a:headEnd/>
              <a:tailEnd type="triangle" w="sm" len="lg"/>
            </a:ln>
            <a:effectLst/>
          </p:spPr>
          <p:txBody>
            <a:bodyPr lIns="90000" tIns="46800" rIns="90000" bIns="46800">
              <a:spAutoFit/>
            </a:bodyPr>
            <a:lstStyle/>
            <a:p>
              <a:endParaRPr lang="zh-CN" altLang="en-US"/>
            </a:p>
          </p:txBody>
        </p:sp>
        <p:sp>
          <p:nvSpPr>
            <p:cNvPr id="598028" name="Text Box 12"/>
            <p:cNvSpPr txBox="1">
              <a:spLocks noChangeArrowheads="1"/>
            </p:cNvSpPr>
            <p:nvPr/>
          </p:nvSpPr>
          <p:spPr bwMode="auto">
            <a:xfrm>
              <a:off x="612" y="2251"/>
              <a:ext cx="191" cy="394"/>
            </a:xfrm>
            <a:prstGeom prst="rect">
              <a:avLst/>
            </a:prstGeom>
            <a:noFill/>
            <a:ln w="9525" algn="ctr">
              <a:noFill/>
              <a:miter lim="800000"/>
              <a:headEnd/>
              <a:tailEnd type="none" w="sm" len="lg"/>
            </a:ln>
            <a:effectLst/>
          </p:spPr>
          <p:txBody>
            <a:bodyPr wrap="none">
              <a:spAutoFit/>
            </a:bodyPr>
            <a:lstStyle/>
            <a:p>
              <a:pPr>
                <a:lnSpc>
                  <a:spcPct val="125000"/>
                </a:lnSpc>
              </a:pPr>
              <a:r>
                <a:rPr kumimoji="1" lang="en-US" altLang="zh-CN" sz="2800" b="1" i="1">
                  <a:solidFill>
                    <a:srgbClr val="006666"/>
                  </a:solidFill>
                  <a:ea typeface="楷体_GB2312" pitchFamily="49" charset="-122"/>
                </a:rPr>
                <a:t>f</a:t>
              </a:r>
            </a:p>
          </p:txBody>
        </p:sp>
        <p:sp>
          <p:nvSpPr>
            <p:cNvPr id="598029" name="Line 13"/>
            <p:cNvSpPr>
              <a:spLocks noChangeShapeType="1"/>
            </p:cNvSpPr>
            <p:nvPr/>
          </p:nvSpPr>
          <p:spPr bwMode="auto">
            <a:xfrm>
              <a:off x="1293" y="2206"/>
              <a:ext cx="589" cy="0"/>
            </a:xfrm>
            <a:prstGeom prst="line">
              <a:avLst/>
            </a:prstGeom>
            <a:noFill/>
            <a:ln w="19050">
              <a:solidFill>
                <a:srgbClr val="FF0000"/>
              </a:solidFill>
              <a:round/>
              <a:headEnd/>
              <a:tailEnd type="triangle" w="sm" len="lg"/>
            </a:ln>
            <a:effectLst/>
          </p:spPr>
          <p:txBody>
            <a:bodyPr lIns="90000" tIns="46800" rIns="90000" bIns="46800">
              <a:spAutoFit/>
            </a:bodyPr>
            <a:lstStyle/>
            <a:p>
              <a:endParaRPr lang="zh-CN" altLang="en-US"/>
            </a:p>
          </p:txBody>
        </p:sp>
        <p:sp>
          <p:nvSpPr>
            <p:cNvPr id="598030" name="Text Box 14"/>
            <p:cNvSpPr txBox="1">
              <a:spLocks noChangeArrowheads="1"/>
            </p:cNvSpPr>
            <p:nvPr/>
          </p:nvSpPr>
          <p:spPr bwMode="auto">
            <a:xfrm>
              <a:off x="1474" y="1797"/>
              <a:ext cx="318" cy="397"/>
            </a:xfrm>
            <a:prstGeom prst="rect">
              <a:avLst/>
            </a:prstGeom>
            <a:noFill/>
            <a:ln w="9525" algn="ctr">
              <a:noFill/>
              <a:miter lim="800000"/>
              <a:headEnd/>
              <a:tailEnd type="none" w="sm" len="lg"/>
            </a:ln>
            <a:effectLst/>
          </p:spPr>
          <p:txBody>
            <a:bodyPr wrap="none">
              <a:spAutoFit/>
            </a:bodyPr>
            <a:lstStyle/>
            <a:p>
              <a:pPr>
                <a:lnSpc>
                  <a:spcPct val="125000"/>
                </a:lnSpc>
              </a:pPr>
              <a:r>
                <a:rPr kumimoji="1" lang="en-US" altLang="zh-CN" sz="2800" b="1" i="1" dirty="0">
                  <a:solidFill>
                    <a:srgbClr val="FF0000"/>
                  </a:solidFill>
                  <a:latin typeface="Book Antiqua" pitchFamily="18" charset="0"/>
                  <a:ea typeface="楷体_GB2312" pitchFamily="49" charset="-122"/>
                </a:rPr>
                <a:t>v</a:t>
              </a:r>
              <a:r>
                <a:rPr kumimoji="1" lang="en-US" altLang="zh-CN" sz="2800" baseline="-25000" dirty="0">
                  <a:solidFill>
                    <a:srgbClr val="FF0000"/>
                  </a:solidFill>
                  <a:ea typeface="楷体_GB2312" pitchFamily="49" charset="-122"/>
                </a:rPr>
                <a:t>0</a:t>
              </a:r>
              <a:endParaRPr kumimoji="1" lang="en-US" altLang="zh-CN" sz="2800" dirty="0">
                <a:solidFill>
                  <a:srgbClr val="FF0000"/>
                </a:solidFill>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98023"/>
                                        </p:tgtEl>
                                        <p:attrNameLst>
                                          <p:attrName>style.visibility</p:attrName>
                                        </p:attrNameLst>
                                      </p:cBhvr>
                                      <p:to>
                                        <p:strVal val="visible"/>
                                      </p:to>
                                    </p:set>
                                    <p:animEffect transition="in" filter="slide(fromBottom)">
                                      <p:cBhvr>
                                        <p:cTn id="7" dur="500"/>
                                        <p:tgtEl>
                                          <p:spTgt spid="59802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98022"/>
                                        </p:tgtEl>
                                        <p:attrNameLst>
                                          <p:attrName>style.visibility</p:attrName>
                                        </p:attrNameLst>
                                      </p:cBhvr>
                                      <p:to>
                                        <p:strVal val="visible"/>
                                      </p:to>
                                    </p:set>
                                    <p:animEffect transition="in" filter="slide(fromBottom)">
                                      <p:cBhvr>
                                        <p:cTn id="12" dur="500"/>
                                        <p:tgtEl>
                                          <p:spTgt spid="598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r>
              <a:rPr lang="en-US" altLang="zh-CN"/>
              <a:t>9.5 </a:t>
            </a:r>
            <a:r>
              <a:rPr lang="zh-CN" altLang="en-US"/>
              <a:t>热力学第二定律  卡诺定理</a:t>
            </a:r>
          </a:p>
        </p:txBody>
      </p:sp>
      <p:sp>
        <p:nvSpPr>
          <p:cNvPr id="8" name="灯片编号占位符 4"/>
          <p:cNvSpPr>
            <a:spLocks noGrp="1"/>
          </p:cNvSpPr>
          <p:nvPr>
            <p:ph type="sldNum" sz="quarter" idx="12"/>
          </p:nvPr>
        </p:nvSpPr>
        <p:spPr/>
        <p:txBody>
          <a:bodyPr/>
          <a:lstStyle/>
          <a:p>
            <a:fld id="{919D27BB-4A9F-4919-A2B1-AEB6760C9BFB}" type="slidenum">
              <a:rPr lang="en-US" altLang="zh-CN"/>
              <a:pPr/>
              <a:t>9</a:t>
            </a:fld>
            <a:endParaRPr lang="en-US" altLang="zh-CN"/>
          </a:p>
        </p:txBody>
      </p:sp>
      <p:sp>
        <p:nvSpPr>
          <p:cNvPr id="603139" name="Rectangle 3"/>
          <p:cNvSpPr>
            <a:spLocks noChangeArrowheads="1"/>
          </p:cNvSpPr>
          <p:nvPr/>
        </p:nvSpPr>
        <p:spPr bwMode="auto">
          <a:xfrm>
            <a:off x="501650" y="1219200"/>
            <a:ext cx="44513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热力学第二定律的克劳修斯表述</a:t>
            </a:r>
          </a:p>
        </p:txBody>
      </p:sp>
      <p:sp>
        <p:nvSpPr>
          <p:cNvPr id="603140" name="Rectangle 4"/>
          <p:cNvSpPr>
            <a:spLocks noChangeArrowheads="1"/>
          </p:cNvSpPr>
          <p:nvPr/>
        </p:nvSpPr>
        <p:spPr bwMode="auto">
          <a:xfrm>
            <a:off x="1295400" y="2895600"/>
            <a:ext cx="5867400" cy="968375"/>
          </a:xfrm>
          <a:prstGeom prst="rect">
            <a:avLst/>
          </a:prstGeom>
          <a:noFill/>
          <a:ln w="9525" algn="ctr">
            <a:noFill/>
            <a:miter lim="800000"/>
            <a:headEnd/>
            <a:tailEnd/>
          </a:ln>
          <a:effectLst/>
        </p:spPr>
        <p:txBody>
          <a:bodyPr>
            <a:spAutoFit/>
          </a:bodyPr>
          <a:lstStyle/>
          <a:p>
            <a:pPr>
              <a:lnSpc>
                <a:spcPct val="120000"/>
              </a:lnSpc>
            </a:pPr>
            <a:r>
              <a:rPr kumimoji="1" lang="zh-CN" altLang="en-US" sz="2400">
                <a:solidFill>
                  <a:srgbClr val="0000CC"/>
                </a:solidFill>
                <a:latin typeface="黑体" pitchFamily="49" charset="-122"/>
              </a:rPr>
              <a:t>克劳修斯表述</a:t>
            </a:r>
            <a:r>
              <a:rPr kumimoji="1" lang="zh-CN" altLang="en-US" sz="2400">
                <a:latin typeface="黑体" pitchFamily="49" charset="-122"/>
              </a:rPr>
              <a:t>：</a:t>
            </a:r>
            <a:r>
              <a:rPr kumimoji="1" lang="zh-CN" altLang="en-US" sz="2400">
                <a:latin typeface="宋体" pitchFamily="2" charset="-122"/>
              </a:rPr>
              <a:t>不可能把热量从低温物体传到高温物体而不引起其他变化</a:t>
            </a:r>
            <a:r>
              <a:rPr kumimoji="1" lang="zh-CN" altLang="en-US" sz="2400">
                <a:latin typeface="仿宋_GB2312" pitchFamily="49" charset="-122"/>
              </a:rPr>
              <a:t>。</a:t>
            </a:r>
          </a:p>
        </p:txBody>
      </p:sp>
      <p:sp>
        <p:nvSpPr>
          <p:cNvPr id="603141" name="Rectangle 5"/>
          <p:cNvSpPr>
            <a:spLocks noChangeArrowheads="1"/>
          </p:cNvSpPr>
          <p:nvPr/>
        </p:nvSpPr>
        <p:spPr bwMode="auto">
          <a:xfrm>
            <a:off x="1295400" y="4572000"/>
            <a:ext cx="6427788" cy="530225"/>
          </a:xfrm>
          <a:prstGeom prst="rect">
            <a:avLst/>
          </a:prstGeom>
          <a:noFill/>
          <a:ln w="9525" algn="ctr">
            <a:noFill/>
            <a:miter lim="800000"/>
            <a:headEnd/>
            <a:tailEnd/>
          </a:ln>
          <a:effectLst/>
        </p:spPr>
        <p:txBody>
          <a:bodyPr>
            <a:spAutoFit/>
          </a:bodyPr>
          <a:lstStyle/>
          <a:p>
            <a:pPr>
              <a:lnSpc>
                <a:spcPct val="120000"/>
              </a:lnSpc>
            </a:pPr>
            <a:r>
              <a:rPr kumimoji="1" lang="zh-CN" altLang="en-US" sz="2400">
                <a:latin typeface="宋体" pitchFamily="2" charset="-122"/>
              </a:rPr>
              <a:t>热量</a:t>
            </a:r>
            <a:r>
              <a:rPr kumimoji="1" lang="zh-CN" altLang="en-US" sz="2400">
                <a:solidFill>
                  <a:srgbClr val="0000CC"/>
                </a:solidFill>
                <a:latin typeface="宋体" pitchFamily="2" charset="-122"/>
              </a:rPr>
              <a:t>不可能自发地</a:t>
            </a:r>
            <a:r>
              <a:rPr kumimoji="1" lang="zh-CN" altLang="en-US" sz="2400">
                <a:latin typeface="宋体" pitchFamily="2" charset="-122"/>
              </a:rPr>
              <a:t>从低温热源向高温热源传递。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03140"/>
                                        </p:tgtEl>
                                        <p:attrNameLst>
                                          <p:attrName>style.visibility</p:attrName>
                                        </p:attrNameLst>
                                      </p:cBhvr>
                                      <p:to>
                                        <p:strVal val="visible"/>
                                      </p:to>
                                    </p:set>
                                    <p:animEffect transition="in" filter="box(out)">
                                      <p:cBhvr>
                                        <p:cTn id="7" dur="500"/>
                                        <p:tgtEl>
                                          <p:spTgt spid="60314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03141"/>
                                        </p:tgtEl>
                                        <p:attrNameLst>
                                          <p:attrName>style.visibility</p:attrName>
                                        </p:attrNameLst>
                                      </p:cBhvr>
                                      <p:to>
                                        <p:strVal val="visible"/>
                                      </p:to>
                                    </p:set>
                                    <p:animEffect transition="in" filter="box(out)">
                                      <p:cBhvr>
                                        <p:cTn id="12" dur="500"/>
                                        <p:tgtEl>
                                          <p:spTgt spid="603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0" grpId="0" autoUpdateAnimBg="0"/>
      <p:bldP spid="603141" grpId="0"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vanPPT">
      <a:majorFont>
        <a:latin typeface="Georgia"/>
        <a:ea typeface="华文行楷"/>
        <a:cs typeface=""/>
      </a:majorFont>
      <a:minorFont>
        <a:latin typeface="Times New Roman"/>
        <a:ea typeface="宋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4736</TotalTime>
  <Words>2009</Words>
  <Application>Microsoft Office PowerPoint</Application>
  <PresentationFormat>全屏显示(4:3)</PresentationFormat>
  <Paragraphs>430</Paragraphs>
  <Slides>54</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54</vt:i4>
      </vt:variant>
    </vt:vector>
  </HeadingPairs>
  <TitlesOfParts>
    <vt:vector size="68" baseType="lpstr">
      <vt:lpstr>仿宋_GB2312</vt:lpstr>
      <vt:lpstr>黑体</vt:lpstr>
      <vt:lpstr>华文行楷</vt:lpstr>
      <vt:lpstr>宋体</vt:lpstr>
      <vt:lpstr>Arial</vt:lpstr>
      <vt:lpstr>Book Antiqua</vt:lpstr>
      <vt:lpstr>Georgia</vt:lpstr>
      <vt:lpstr>Times New Roman</vt:lpstr>
      <vt:lpstr>Wingdings</vt:lpstr>
      <vt:lpstr>Wingdings 3</vt:lpstr>
      <vt:lpstr>质朴</vt:lpstr>
      <vt:lpstr>公式</vt:lpstr>
      <vt:lpstr>Image</vt:lpstr>
      <vt:lpstr>Equation</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9.5 热力学第二定律  卡诺定理</vt:lpstr>
      <vt:lpstr>第10章 气体分子运动论</vt:lpstr>
      <vt:lpstr>10.1 气体动理论的基本概念</vt:lpstr>
      <vt:lpstr>10.1 气体动理论的基本概念</vt:lpstr>
      <vt:lpstr>10.1 气体动理论的基本概念</vt:lpstr>
      <vt:lpstr>10.1 气体动理论的基本概念</vt:lpstr>
      <vt:lpstr>10.1 气体动理论的基本概念</vt:lpstr>
      <vt:lpstr>10.1 气体动理论的基本概念</vt:lpstr>
      <vt:lpstr>10.1 气体动理论的基本概念</vt:lpstr>
      <vt:lpstr>10.1 气体动理论的基本概念</vt:lpstr>
      <vt:lpstr>10.1 气体动理论的基本概念</vt:lpstr>
      <vt:lpstr>10.1 气体动理论的基本概念</vt:lpstr>
      <vt:lpstr>10.2 理想气体的压强与温度的微观解释</vt:lpstr>
      <vt:lpstr>10.2 理想气体的压强与温度的微观解释</vt:lpstr>
      <vt:lpstr>10.2 理想气体的压强与温度的微观解释</vt:lpstr>
      <vt:lpstr>10.2 理想气体的压强与温度的微观解释</vt:lpstr>
      <vt:lpstr>10.2 理想气体的压强与温度的微观解释</vt:lpstr>
      <vt:lpstr>10.2 理想气体的压强与温度的微观解释</vt:lpstr>
      <vt:lpstr>10.2 理想气体的压强与温度的微观解释</vt:lpstr>
      <vt:lpstr>10.2 理想气体的压强与温度的微观解释</vt:lpstr>
      <vt:lpstr>10.2 理想气体的压强与温度的微观解释</vt:lpstr>
      <vt:lpstr>10.2 理想气体的压强与温度的微观解释</vt:lpstr>
      <vt:lpstr>10.2 理想气体的压强与温度的微观解释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热力学基础</dc:title>
  <dc:creator>S.Q. Wu</dc:creator>
  <cp:lastModifiedBy>Jin Chen</cp:lastModifiedBy>
  <cp:revision>2579</cp:revision>
  <cp:lastPrinted>1601-01-01T00:00:00Z</cp:lastPrinted>
  <dcterms:created xsi:type="dcterms:W3CDTF">2010-09-14T09:01:38Z</dcterms:created>
  <dcterms:modified xsi:type="dcterms:W3CDTF">2023-05-22T06:15:40Z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