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8"/>
  </p:notesMasterIdLst>
  <p:handoutMasterIdLst>
    <p:handoutMasterId r:id="rId49"/>
  </p:handoutMasterIdLst>
  <p:sldIdLst>
    <p:sldId id="614" r:id="rId2"/>
    <p:sldId id="514" r:id="rId3"/>
    <p:sldId id="517" r:id="rId4"/>
    <p:sldId id="518" r:id="rId5"/>
    <p:sldId id="515" r:id="rId6"/>
    <p:sldId id="519" r:id="rId7"/>
    <p:sldId id="520" r:id="rId8"/>
    <p:sldId id="521" r:id="rId9"/>
    <p:sldId id="522" r:id="rId10"/>
    <p:sldId id="524" r:id="rId11"/>
    <p:sldId id="526" r:id="rId12"/>
    <p:sldId id="527" r:id="rId13"/>
    <p:sldId id="525" r:id="rId14"/>
    <p:sldId id="529" r:id="rId15"/>
    <p:sldId id="530" r:id="rId16"/>
    <p:sldId id="531" r:id="rId17"/>
    <p:sldId id="528" r:id="rId18"/>
    <p:sldId id="532" r:id="rId19"/>
    <p:sldId id="533" r:id="rId20"/>
    <p:sldId id="535" r:id="rId21"/>
    <p:sldId id="534" r:id="rId22"/>
    <p:sldId id="537" r:id="rId23"/>
    <p:sldId id="538" r:id="rId24"/>
    <p:sldId id="539" r:id="rId25"/>
    <p:sldId id="540" r:id="rId26"/>
    <p:sldId id="593" r:id="rId27"/>
    <p:sldId id="594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610" r:id="rId44"/>
    <p:sldId id="611" r:id="rId45"/>
    <p:sldId id="612" r:id="rId46"/>
    <p:sldId id="613" r:id="rId47"/>
  </p:sldIdLst>
  <p:sldSz cx="9144000" cy="6858000" type="screen4x3"/>
  <p:notesSz cx="6834188" cy="99790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9900FF"/>
    <a:srgbClr val="B2B2B2"/>
    <a:srgbClr val="FF33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12" autoAdjust="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FB30363-C109-4E6F-BE7E-0A8D04ED50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773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913" y="0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7713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740275"/>
            <a:ext cx="5467350" cy="449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622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913" y="9478963"/>
            <a:ext cx="2960687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810CE2F5-A054-4D64-9FEC-977D675CC6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7032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CEDDCCD-52E2-4612-B8FF-F9E05E5FA3B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56A08-A16E-4BC0-97A0-2D5F1954E4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7599-C8EC-435B-8A92-F34E43F8F42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C946-1296-42DE-ACC7-8BF8327D6D7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196966F-561F-4662-B5E5-3974F1C1091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990AF-C5FC-4324-9071-B91EFDE1E64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4D-3BFF-4F14-B3CF-DD25C0A313D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AE07-4B19-4184-A1F3-BFACFE5751D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94C4-568D-44C6-9125-F9F9885AD1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ACA81-54E9-43A2-8D8D-433233D02F3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4B65D-89D3-460B-8438-6B3D252F610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91D456-8FE8-4ED6-9FC5-29B6A61FEDA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9.e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87C3E-3C8A-5CEF-40DB-4647BA4FD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1F055-C4C8-6A8D-0F01-D9F33BABE4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3F47D-20CA-46FE-7506-A1C2404ED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DDCCD-52E2-4612-B8FF-F9E05E5FA3BA}" type="slidenum">
              <a:rPr lang="en-US" altLang="zh-CN" smtClean="0"/>
              <a:pPr/>
              <a:t>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F07BFD-2C37-EC63-D2AA-373CF39F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-251778"/>
            <a:ext cx="9144000" cy="23886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79AC92-06E7-8747-E0F1-66E0562A4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9783"/>
            <a:ext cx="9144000" cy="18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2DE91AB-ED26-D521-C8AB-30C535E6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2846"/>
            <a:ext cx="9144000" cy="25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40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CD120-5AC5-402E-BC90-469C3BCFE04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31459" name="Rectangle 3"/>
          <p:cNvSpPr>
            <a:spLocks noChangeArrowheads="1"/>
          </p:cNvSpPr>
          <p:nvPr/>
        </p:nvSpPr>
        <p:spPr bwMode="auto">
          <a:xfrm>
            <a:off x="501650" y="1219200"/>
            <a:ext cx="1098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自由度</a:t>
            </a:r>
          </a:p>
        </p:txBody>
      </p:sp>
      <p:sp>
        <p:nvSpPr>
          <p:cNvPr id="531460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自由度</a:t>
            </a:r>
            <a:r>
              <a:rPr lang="zh-CN" altLang="en-US" sz="2800"/>
              <a:t>：确定一个物体在空间的位置所必需的独立坐标数目。</a:t>
            </a:r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820738" y="3700463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做</a:t>
            </a:r>
            <a:r>
              <a:rPr kumimoji="1" lang="zh-CN" altLang="en-US" sz="2800">
                <a:solidFill>
                  <a:srgbClr val="0000CC"/>
                </a:solidFill>
              </a:rPr>
              <a:t>直线运动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FF3300"/>
                </a:solidFill>
              </a:rPr>
              <a:t>质点</a:t>
            </a:r>
            <a:r>
              <a:rPr kumimoji="1" lang="zh-CN" altLang="en-US" sz="2800"/>
              <a:t>：</a:t>
            </a:r>
          </a:p>
        </p:txBody>
      </p:sp>
      <p:sp>
        <p:nvSpPr>
          <p:cNvPr id="531465" name="Text Box 9"/>
          <p:cNvSpPr txBox="1">
            <a:spLocks noChangeArrowheads="1"/>
          </p:cNvSpPr>
          <p:nvPr/>
        </p:nvSpPr>
        <p:spPr bwMode="auto">
          <a:xfrm>
            <a:off x="4859338" y="3700463"/>
            <a:ext cx="2819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一个自由度</a:t>
            </a:r>
          </a:p>
        </p:txBody>
      </p:sp>
      <p:sp>
        <p:nvSpPr>
          <p:cNvPr id="531466" name="Text Box 10"/>
          <p:cNvSpPr txBox="1">
            <a:spLocks noChangeArrowheads="1"/>
          </p:cNvSpPr>
          <p:nvPr/>
        </p:nvSpPr>
        <p:spPr bwMode="auto">
          <a:xfrm>
            <a:off x="820738" y="4510088"/>
            <a:ext cx="3962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做</a:t>
            </a:r>
            <a:r>
              <a:rPr kumimoji="1" lang="zh-CN" altLang="en-US" sz="2800">
                <a:solidFill>
                  <a:srgbClr val="0000CC"/>
                </a:solidFill>
              </a:rPr>
              <a:t>平面运动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FF3300"/>
                </a:solidFill>
              </a:rPr>
              <a:t>质点</a:t>
            </a:r>
            <a:r>
              <a:rPr kumimoji="1" lang="zh-CN" altLang="en-US" sz="2800"/>
              <a:t>：</a:t>
            </a:r>
          </a:p>
        </p:txBody>
      </p:sp>
      <p:sp>
        <p:nvSpPr>
          <p:cNvPr id="531467" name="Text Box 11"/>
          <p:cNvSpPr txBox="1">
            <a:spLocks noChangeArrowheads="1"/>
          </p:cNvSpPr>
          <p:nvPr/>
        </p:nvSpPr>
        <p:spPr bwMode="auto">
          <a:xfrm>
            <a:off x="4859338" y="4510088"/>
            <a:ext cx="2819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二个自由度</a:t>
            </a:r>
          </a:p>
        </p:txBody>
      </p:sp>
      <p:sp>
        <p:nvSpPr>
          <p:cNvPr id="531468" name="Text Box 12"/>
          <p:cNvSpPr txBox="1">
            <a:spLocks noChangeArrowheads="1"/>
          </p:cNvSpPr>
          <p:nvPr/>
        </p:nvSpPr>
        <p:spPr bwMode="auto">
          <a:xfrm>
            <a:off x="820738" y="5348288"/>
            <a:ext cx="4038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做</a:t>
            </a:r>
            <a:r>
              <a:rPr kumimoji="1" lang="zh-CN" altLang="en-US" sz="2800">
                <a:solidFill>
                  <a:srgbClr val="0000CC"/>
                </a:solidFill>
              </a:rPr>
              <a:t>空间运动</a:t>
            </a:r>
            <a:r>
              <a:rPr kumimoji="1" lang="zh-CN" altLang="en-US" sz="2800"/>
              <a:t>的</a:t>
            </a:r>
            <a:r>
              <a:rPr kumimoji="1" lang="zh-CN" altLang="en-US" sz="2800">
                <a:solidFill>
                  <a:srgbClr val="FF3300"/>
                </a:solidFill>
              </a:rPr>
              <a:t>质点</a:t>
            </a:r>
            <a:r>
              <a:rPr kumimoji="1" lang="zh-CN" altLang="en-US" sz="2800"/>
              <a:t>：</a:t>
            </a:r>
          </a:p>
        </p:txBody>
      </p:sp>
      <p:sp>
        <p:nvSpPr>
          <p:cNvPr id="531469" name="Text Box 13"/>
          <p:cNvSpPr txBox="1">
            <a:spLocks noChangeArrowheads="1"/>
          </p:cNvSpPr>
          <p:nvPr/>
        </p:nvSpPr>
        <p:spPr bwMode="auto">
          <a:xfrm>
            <a:off x="4859338" y="5348288"/>
            <a:ext cx="28194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三个自由度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53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53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1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53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0" grpId="0"/>
      <p:bldP spid="531464" grpId="0" autoUpdateAnimBg="0"/>
      <p:bldP spid="531465" grpId="0" autoUpdateAnimBg="0"/>
      <p:bldP spid="531466" grpId="0" autoUpdateAnimBg="0"/>
      <p:bldP spid="531467" grpId="0" autoUpdateAnimBg="0"/>
      <p:bldP spid="531468" grpId="0" autoUpdateAnimBg="0"/>
      <p:bldP spid="53146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6FA18-32FD-446B-9106-4E7F24455BF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运动</a:t>
            </a:r>
            <a:r>
              <a:rPr lang="zh-CN" altLang="en-US" sz="2400">
                <a:solidFill>
                  <a:srgbClr val="0000CC"/>
                </a:solidFill>
              </a:rPr>
              <a:t>刚体</a:t>
            </a:r>
            <a:r>
              <a:rPr lang="zh-CN" altLang="en-US" sz="2400"/>
              <a:t>的自由度</a:t>
            </a:r>
          </a:p>
        </p:txBody>
      </p:sp>
      <p:grpSp>
        <p:nvGrpSpPr>
          <p:cNvPr id="533508" name="Group 4"/>
          <p:cNvGrpSpPr>
            <a:grpSpLocks/>
          </p:cNvGrpSpPr>
          <p:nvPr/>
        </p:nvGrpSpPr>
        <p:grpSpPr bwMode="auto">
          <a:xfrm>
            <a:off x="4114800" y="1295400"/>
            <a:ext cx="4800600" cy="5087938"/>
            <a:chOff x="2544" y="280"/>
            <a:chExt cx="3024" cy="3205"/>
          </a:xfrm>
        </p:grpSpPr>
        <p:sp>
          <p:nvSpPr>
            <p:cNvPr id="533509" name="AutoShape 5"/>
            <p:cNvSpPr>
              <a:spLocks noChangeArrowheads="1"/>
            </p:cNvSpPr>
            <p:nvPr/>
          </p:nvSpPr>
          <p:spPr bwMode="auto">
            <a:xfrm rot="2502773">
              <a:off x="3888" y="672"/>
              <a:ext cx="1104" cy="1680"/>
            </a:xfrm>
            <a:prstGeom prst="can">
              <a:avLst>
                <a:gd name="adj" fmla="val 4511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0" name="Line 6"/>
            <p:cNvSpPr>
              <a:spLocks noChangeShapeType="1"/>
            </p:cNvSpPr>
            <p:nvPr/>
          </p:nvSpPr>
          <p:spPr bwMode="auto">
            <a:xfrm flipV="1">
              <a:off x="3648" y="720"/>
              <a:ext cx="1536" cy="163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1" name="Line 7"/>
            <p:cNvSpPr>
              <a:spLocks noChangeShapeType="1"/>
            </p:cNvSpPr>
            <p:nvPr/>
          </p:nvSpPr>
          <p:spPr bwMode="auto">
            <a:xfrm flipV="1">
              <a:off x="3120" y="432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2" name="Line 8"/>
            <p:cNvSpPr>
              <a:spLocks noChangeShapeType="1"/>
            </p:cNvSpPr>
            <p:nvPr/>
          </p:nvSpPr>
          <p:spPr bwMode="auto">
            <a:xfrm>
              <a:off x="3120" y="2832"/>
              <a:ext cx="24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3" name="Line 9"/>
            <p:cNvSpPr>
              <a:spLocks noChangeShapeType="1"/>
            </p:cNvSpPr>
            <p:nvPr/>
          </p:nvSpPr>
          <p:spPr bwMode="auto">
            <a:xfrm flipH="1">
              <a:off x="2544" y="2832"/>
              <a:ext cx="576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4" name="Rectangle 10"/>
            <p:cNvSpPr>
              <a:spLocks noChangeArrowheads="1"/>
            </p:cNvSpPr>
            <p:nvPr/>
          </p:nvSpPr>
          <p:spPr bwMode="auto">
            <a:xfrm>
              <a:off x="2688" y="3120"/>
              <a:ext cx="21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i="1"/>
                <a:t>z</a:t>
              </a:r>
            </a:p>
          </p:txBody>
        </p:sp>
        <p:sp>
          <p:nvSpPr>
            <p:cNvPr id="533515" name="Rectangle 11"/>
            <p:cNvSpPr>
              <a:spLocks noChangeArrowheads="1"/>
            </p:cNvSpPr>
            <p:nvPr/>
          </p:nvSpPr>
          <p:spPr bwMode="auto">
            <a:xfrm>
              <a:off x="3209" y="280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i="1"/>
                <a:t>y</a:t>
              </a:r>
            </a:p>
          </p:txBody>
        </p:sp>
        <p:sp>
          <p:nvSpPr>
            <p:cNvPr id="533516" name="Rectangle 12"/>
            <p:cNvSpPr>
              <a:spLocks noChangeArrowheads="1"/>
            </p:cNvSpPr>
            <p:nvPr/>
          </p:nvSpPr>
          <p:spPr bwMode="auto">
            <a:xfrm>
              <a:off x="5328" y="2736"/>
              <a:ext cx="2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i="1"/>
                <a:t>x</a:t>
              </a:r>
            </a:p>
          </p:txBody>
        </p:sp>
      </p:grpSp>
      <p:grpSp>
        <p:nvGrpSpPr>
          <p:cNvPr id="533517" name="Group 13"/>
          <p:cNvGrpSpPr>
            <a:grpSpLocks/>
          </p:cNvGrpSpPr>
          <p:nvPr/>
        </p:nvGrpSpPr>
        <p:grpSpPr bwMode="auto">
          <a:xfrm>
            <a:off x="7772400" y="2527300"/>
            <a:ext cx="685800" cy="609600"/>
            <a:chOff x="4848" y="1056"/>
            <a:chExt cx="432" cy="384"/>
          </a:xfrm>
        </p:grpSpPr>
        <p:sp>
          <p:nvSpPr>
            <p:cNvPr id="533518" name="Line 14"/>
            <p:cNvSpPr>
              <a:spLocks noChangeShapeType="1"/>
            </p:cNvSpPr>
            <p:nvPr/>
          </p:nvSpPr>
          <p:spPr bwMode="auto">
            <a:xfrm>
              <a:off x="4848" y="1056"/>
              <a:ext cx="384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19" name="Line 15"/>
            <p:cNvSpPr>
              <a:spLocks noChangeShapeType="1"/>
            </p:cNvSpPr>
            <p:nvPr/>
          </p:nvSpPr>
          <p:spPr bwMode="auto">
            <a:xfrm>
              <a:off x="4848" y="1056"/>
              <a:ext cx="384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20" name="Text Box 16"/>
            <p:cNvSpPr txBox="1">
              <a:spLocks noChangeArrowheads="1"/>
            </p:cNvSpPr>
            <p:nvPr/>
          </p:nvSpPr>
          <p:spPr bwMode="auto">
            <a:xfrm>
              <a:off x="4992" y="1056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ym typeface="Symbol" pitchFamily="18" charset="2"/>
                </a:rPr>
                <a:t></a:t>
              </a:r>
              <a:endParaRPr kumimoji="1" lang="en-US" altLang="zh-CN" sz="2400" b="1"/>
            </a:p>
          </p:txBody>
        </p:sp>
      </p:grpSp>
      <p:grpSp>
        <p:nvGrpSpPr>
          <p:cNvPr id="533521" name="Group 17"/>
          <p:cNvGrpSpPr>
            <a:grpSpLocks/>
          </p:cNvGrpSpPr>
          <p:nvPr/>
        </p:nvGrpSpPr>
        <p:grpSpPr bwMode="auto">
          <a:xfrm>
            <a:off x="5943600" y="1400175"/>
            <a:ext cx="2862263" cy="3382963"/>
            <a:chOff x="3696" y="346"/>
            <a:chExt cx="1803" cy="2131"/>
          </a:xfrm>
        </p:grpSpPr>
        <p:grpSp>
          <p:nvGrpSpPr>
            <p:cNvPr id="533522" name="Group 18"/>
            <p:cNvGrpSpPr>
              <a:grpSpLocks/>
            </p:cNvGrpSpPr>
            <p:nvPr/>
          </p:nvGrpSpPr>
          <p:grpSpPr bwMode="auto">
            <a:xfrm>
              <a:off x="3696" y="346"/>
              <a:ext cx="1803" cy="2131"/>
              <a:chOff x="3696" y="346"/>
              <a:chExt cx="1803" cy="2131"/>
            </a:xfrm>
          </p:grpSpPr>
          <p:sp>
            <p:nvSpPr>
              <p:cNvPr id="533523" name="Rectangle 19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ea typeface="黑体" pitchFamily="49" charset="-122"/>
                  </a:rPr>
                  <a:t>C</a:t>
                </a:r>
              </a:p>
            </p:txBody>
          </p:sp>
          <p:sp>
            <p:nvSpPr>
              <p:cNvPr id="533524" name="Line 20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9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25" name="Line 21"/>
              <p:cNvSpPr>
                <a:spLocks noChangeShapeType="1"/>
              </p:cNvSpPr>
              <p:nvPr/>
            </p:nvSpPr>
            <p:spPr bwMode="auto">
              <a:xfrm flipV="1">
                <a:off x="4368" y="57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26" name="Line 22"/>
              <p:cNvSpPr>
                <a:spLocks noChangeShapeType="1"/>
              </p:cNvSpPr>
              <p:nvPr/>
            </p:nvSpPr>
            <p:spPr bwMode="auto">
              <a:xfrm flipH="1">
                <a:off x="3744" y="1584"/>
                <a:ext cx="624" cy="6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27" name="Rectangle 23"/>
              <p:cNvSpPr>
                <a:spLocks noChangeArrowheads="1"/>
              </p:cNvSpPr>
              <p:nvPr/>
            </p:nvSpPr>
            <p:spPr bwMode="auto">
              <a:xfrm>
                <a:off x="3696" y="2112"/>
                <a:ext cx="301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/>
                  <a:t>z’</a:t>
                </a:r>
              </a:p>
            </p:txBody>
          </p:sp>
          <p:sp>
            <p:nvSpPr>
              <p:cNvPr id="533528" name="Rectangle 24"/>
              <p:cNvSpPr>
                <a:spLocks noChangeArrowheads="1"/>
              </p:cNvSpPr>
              <p:nvPr/>
            </p:nvSpPr>
            <p:spPr bwMode="auto">
              <a:xfrm>
                <a:off x="5184" y="1536"/>
                <a:ext cx="3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/>
                  <a:t>x’</a:t>
                </a:r>
              </a:p>
            </p:txBody>
          </p:sp>
          <p:sp>
            <p:nvSpPr>
              <p:cNvPr id="533529" name="Rectangle 25"/>
              <p:cNvSpPr>
                <a:spLocks noChangeArrowheads="1"/>
              </p:cNvSpPr>
              <p:nvPr/>
            </p:nvSpPr>
            <p:spPr bwMode="auto">
              <a:xfrm>
                <a:off x="4087" y="346"/>
                <a:ext cx="315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i="1"/>
                  <a:t>y’</a:t>
                </a:r>
              </a:p>
            </p:txBody>
          </p:sp>
          <p:sp>
            <p:nvSpPr>
              <p:cNvPr id="533530" name="Arc 26"/>
              <p:cNvSpPr>
                <a:spLocks/>
              </p:cNvSpPr>
              <p:nvPr/>
            </p:nvSpPr>
            <p:spPr bwMode="auto">
              <a:xfrm>
                <a:off x="4512" y="1440"/>
                <a:ext cx="96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31" name="Arc 27"/>
              <p:cNvSpPr>
                <a:spLocks/>
              </p:cNvSpPr>
              <p:nvPr/>
            </p:nvSpPr>
            <p:spPr bwMode="auto">
              <a:xfrm>
                <a:off x="4368" y="1344"/>
                <a:ext cx="144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32" name="Arc 28"/>
              <p:cNvSpPr>
                <a:spLocks/>
              </p:cNvSpPr>
              <p:nvPr/>
            </p:nvSpPr>
            <p:spPr bwMode="auto">
              <a:xfrm flipH="1">
                <a:off x="4224" y="1440"/>
                <a:ext cx="144" cy="2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533" name="Text Box 29"/>
              <p:cNvSpPr txBox="1">
                <a:spLocks noChangeArrowheads="1"/>
              </p:cNvSpPr>
              <p:nvPr/>
            </p:nvSpPr>
            <p:spPr bwMode="auto">
              <a:xfrm>
                <a:off x="4560" y="1296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i="1">
                    <a:sym typeface="Symbol" pitchFamily="18" charset="2"/>
                  </a:rPr>
                  <a:t></a:t>
                </a:r>
                <a:endParaRPr kumimoji="1" lang="en-US" altLang="zh-CN" sz="2800" i="1"/>
              </a:p>
            </p:txBody>
          </p:sp>
          <p:sp>
            <p:nvSpPr>
              <p:cNvPr id="533534" name="Rectangle 30"/>
              <p:cNvSpPr>
                <a:spLocks noChangeArrowheads="1"/>
              </p:cNvSpPr>
              <p:nvPr/>
            </p:nvSpPr>
            <p:spPr bwMode="auto">
              <a:xfrm>
                <a:off x="4080" y="1392"/>
                <a:ext cx="20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ym typeface="Symbol" pitchFamily="18" charset="2"/>
                  </a:rPr>
                  <a:t></a:t>
                </a:r>
              </a:p>
            </p:txBody>
          </p:sp>
          <p:sp>
            <p:nvSpPr>
              <p:cNvPr id="533535" name="Rectangle 31"/>
              <p:cNvSpPr>
                <a:spLocks noChangeArrowheads="1"/>
              </p:cNvSpPr>
              <p:nvPr/>
            </p:nvSpPr>
            <p:spPr bwMode="auto">
              <a:xfrm>
                <a:off x="4368" y="1056"/>
                <a:ext cx="23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i="1">
                    <a:sym typeface="Symbol" pitchFamily="18" charset="2"/>
                  </a:rPr>
                  <a:t></a:t>
                </a:r>
              </a:p>
            </p:txBody>
          </p:sp>
        </p:grpSp>
        <p:sp>
          <p:nvSpPr>
            <p:cNvPr id="533536" name="Oval 32"/>
            <p:cNvSpPr>
              <a:spLocks noChangeArrowheads="1"/>
            </p:cNvSpPr>
            <p:nvPr/>
          </p:nvSpPr>
          <p:spPr bwMode="auto">
            <a:xfrm>
              <a:off x="4320" y="1584"/>
              <a:ext cx="48" cy="48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FF33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3537" name="Object 33"/>
              <p:cNvSpPr txBox="1"/>
              <p:nvPr/>
            </p:nvSpPr>
            <p:spPr bwMode="auto">
              <a:xfrm>
                <a:off x="381000" y="2071688"/>
                <a:ext cx="4232275" cy="5762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3537" name="Object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071688"/>
                <a:ext cx="4232275" cy="5762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539" name="Rectangle 35"/>
          <p:cNvSpPr>
            <a:spLocks noChangeArrowheads="1"/>
          </p:cNvSpPr>
          <p:nvPr/>
        </p:nvSpPr>
        <p:spPr bwMode="auto">
          <a:xfrm>
            <a:off x="457200" y="32908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自由</a:t>
            </a:r>
            <a:r>
              <a:rPr kumimoji="1" lang="zh-CN" altLang="en-US" sz="2800">
                <a:solidFill>
                  <a:srgbClr val="0000CC"/>
                </a:solidFill>
              </a:rPr>
              <a:t>刚体</a:t>
            </a:r>
            <a:r>
              <a:rPr kumimoji="1" lang="zh-CN" altLang="en-US" sz="2800"/>
              <a:t>有六个自由度</a:t>
            </a:r>
          </a:p>
        </p:txBody>
      </p:sp>
      <p:sp>
        <p:nvSpPr>
          <p:cNvPr id="533540" name="Rectangle 36"/>
          <p:cNvSpPr>
            <a:spLocks noChangeArrowheads="1"/>
          </p:cNvSpPr>
          <p:nvPr/>
        </p:nvSpPr>
        <p:spPr bwMode="auto">
          <a:xfrm>
            <a:off x="838200" y="4129088"/>
            <a:ext cx="3124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三个</a:t>
            </a:r>
            <a:r>
              <a:rPr kumimoji="1" lang="zh-CN" altLang="en-US" sz="2800">
                <a:solidFill>
                  <a:srgbClr val="0000CC"/>
                </a:solidFill>
              </a:rPr>
              <a:t>平动</a:t>
            </a:r>
            <a:r>
              <a:rPr kumimoji="1" lang="zh-CN" altLang="en-US" sz="2800"/>
              <a:t>自由度</a:t>
            </a:r>
          </a:p>
        </p:txBody>
      </p:sp>
      <p:sp>
        <p:nvSpPr>
          <p:cNvPr id="533541" name="Rectangle 37"/>
          <p:cNvSpPr>
            <a:spLocks noChangeArrowheads="1"/>
          </p:cNvSpPr>
          <p:nvPr/>
        </p:nvSpPr>
        <p:spPr bwMode="auto">
          <a:xfrm>
            <a:off x="838200" y="4967288"/>
            <a:ext cx="31242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三个</a:t>
            </a:r>
            <a:r>
              <a:rPr kumimoji="1" lang="zh-CN" altLang="en-US" sz="2800">
                <a:solidFill>
                  <a:srgbClr val="0000CC"/>
                </a:solidFill>
              </a:rPr>
              <a:t>转动</a:t>
            </a:r>
            <a:r>
              <a:rPr kumimoji="1" lang="zh-CN" altLang="en-US" sz="2800"/>
              <a:t>自由度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3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3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53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53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39" grpId="0" autoUpdateAnimBg="0"/>
      <p:bldP spid="533540" grpId="0" autoUpdateAnimBg="0"/>
      <p:bldP spid="53354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7FE77-2835-446E-9F52-CE9D7DAE3B39}" type="slidenum">
              <a:rPr lang="en-US" altLang="zh-CN"/>
              <a:pPr/>
              <a:t>12</a:t>
            </a:fld>
            <a:endParaRPr lang="en-US" altLang="zh-CN"/>
          </a:p>
        </p:txBody>
      </p:sp>
      <p:grpSp>
        <p:nvGrpSpPr>
          <p:cNvPr id="534631" name="Group 103"/>
          <p:cNvGrpSpPr>
            <a:grpSpLocks/>
          </p:cNvGrpSpPr>
          <p:nvPr/>
        </p:nvGrpSpPr>
        <p:grpSpPr bwMode="auto">
          <a:xfrm>
            <a:off x="2362200" y="3886200"/>
            <a:ext cx="3028950" cy="2089150"/>
            <a:chOff x="1488" y="2784"/>
            <a:chExt cx="1908" cy="1316"/>
          </a:xfrm>
        </p:grpSpPr>
        <p:sp>
          <p:nvSpPr>
            <p:cNvPr id="534596" name="Rectangle 68"/>
            <p:cNvSpPr>
              <a:spLocks noChangeArrowheads="1"/>
            </p:cNvSpPr>
            <p:nvPr/>
          </p:nvSpPr>
          <p:spPr bwMode="auto">
            <a:xfrm>
              <a:off x="1488" y="3504"/>
              <a:ext cx="1908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/>
                <a:t>双原子分子</a:t>
              </a:r>
            </a:p>
            <a:p>
              <a:r>
                <a:rPr kumimoji="1" lang="zh-CN" altLang="en-US" sz="2800"/>
                <a:t>如，氢、氧、氮等</a:t>
              </a:r>
            </a:p>
          </p:txBody>
        </p:sp>
        <p:grpSp>
          <p:nvGrpSpPr>
            <p:cNvPr id="534597" name="Group 69"/>
            <p:cNvGrpSpPr>
              <a:grpSpLocks/>
            </p:cNvGrpSpPr>
            <p:nvPr/>
          </p:nvGrpSpPr>
          <p:grpSpPr bwMode="auto">
            <a:xfrm>
              <a:off x="1824" y="2784"/>
              <a:ext cx="768" cy="288"/>
              <a:chOff x="3312" y="1920"/>
              <a:chExt cx="768" cy="288"/>
            </a:xfrm>
          </p:grpSpPr>
          <p:sp>
            <p:nvSpPr>
              <p:cNvPr id="534598" name="Oval 70"/>
              <p:cNvSpPr>
                <a:spLocks noChangeArrowheads="1"/>
              </p:cNvSpPr>
              <p:nvPr/>
            </p:nvSpPr>
            <p:spPr bwMode="auto">
              <a:xfrm>
                <a:off x="3312" y="192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599" name="Oval 71"/>
              <p:cNvSpPr>
                <a:spLocks noChangeArrowheads="1"/>
              </p:cNvSpPr>
              <p:nvPr/>
            </p:nvSpPr>
            <p:spPr bwMode="auto">
              <a:xfrm>
                <a:off x="3792" y="192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00" name="Line 72"/>
              <p:cNvSpPr>
                <a:spLocks noChangeShapeType="1"/>
              </p:cNvSpPr>
              <p:nvPr/>
            </p:nvSpPr>
            <p:spPr bwMode="auto">
              <a:xfrm>
                <a:off x="3600" y="206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34630" name="Group 102"/>
          <p:cNvGrpSpPr>
            <a:grpSpLocks/>
          </p:cNvGrpSpPr>
          <p:nvPr/>
        </p:nvGrpSpPr>
        <p:grpSpPr bwMode="auto">
          <a:xfrm>
            <a:off x="76200" y="3886200"/>
            <a:ext cx="1962150" cy="2089150"/>
            <a:chOff x="96" y="2784"/>
            <a:chExt cx="1236" cy="1316"/>
          </a:xfrm>
        </p:grpSpPr>
        <p:sp>
          <p:nvSpPr>
            <p:cNvPr id="534602" name="Rectangle 74"/>
            <p:cNvSpPr>
              <a:spLocks noChangeArrowheads="1"/>
            </p:cNvSpPr>
            <p:nvPr/>
          </p:nvSpPr>
          <p:spPr bwMode="auto">
            <a:xfrm>
              <a:off x="96" y="3504"/>
              <a:ext cx="123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/>
                <a:t>单原子分子</a:t>
              </a:r>
            </a:p>
            <a:p>
              <a:r>
                <a:rPr kumimoji="1" lang="zh-CN" altLang="en-US" sz="2800"/>
                <a:t>如氦、氩等</a:t>
              </a:r>
            </a:p>
          </p:txBody>
        </p:sp>
        <p:sp>
          <p:nvSpPr>
            <p:cNvPr id="534603" name="Oval 75"/>
            <p:cNvSpPr>
              <a:spLocks noChangeArrowheads="1"/>
            </p:cNvSpPr>
            <p:nvPr/>
          </p:nvSpPr>
          <p:spPr bwMode="auto">
            <a:xfrm>
              <a:off x="576" y="2784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4629" name="Group 101"/>
          <p:cNvGrpSpPr>
            <a:grpSpLocks/>
          </p:cNvGrpSpPr>
          <p:nvPr/>
        </p:nvGrpSpPr>
        <p:grpSpPr bwMode="auto">
          <a:xfrm>
            <a:off x="5149850" y="3276600"/>
            <a:ext cx="3994150" cy="2698750"/>
            <a:chOff x="3120" y="2400"/>
            <a:chExt cx="2516" cy="1700"/>
          </a:xfrm>
        </p:grpSpPr>
        <p:sp>
          <p:nvSpPr>
            <p:cNvPr id="534605" name="Rectangle 77"/>
            <p:cNvSpPr>
              <a:spLocks noChangeArrowheads="1"/>
            </p:cNvSpPr>
            <p:nvPr/>
          </p:nvSpPr>
          <p:spPr bwMode="auto">
            <a:xfrm>
              <a:off x="3504" y="3504"/>
              <a:ext cx="2132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zh-CN" altLang="en-US" sz="2800"/>
                <a:t>多原子分子</a:t>
              </a:r>
            </a:p>
            <a:p>
              <a:r>
                <a:rPr kumimoji="1" lang="zh-CN" altLang="en-US" sz="2800"/>
                <a:t>如，水蒸气、甲烷等</a:t>
              </a:r>
            </a:p>
          </p:txBody>
        </p:sp>
        <p:sp>
          <p:nvSpPr>
            <p:cNvPr id="534606" name="Oval 78"/>
            <p:cNvSpPr>
              <a:spLocks noChangeArrowheads="1"/>
            </p:cNvSpPr>
            <p:nvPr/>
          </p:nvSpPr>
          <p:spPr bwMode="auto">
            <a:xfrm>
              <a:off x="3840" y="2983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607" name="Oval 79"/>
            <p:cNvSpPr>
              <a:spLocks noChangeArrowheads="1"/>
            </p:cNvSpPr>
            <p:nvPr/>
          </p:nvSpPr>
          <p:spPr bwMode="auto">
            <a:xfrm>
              <a:off x="3120" y="2983"/>
              <a:ext cx="192" cy="192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608" name="Line 80"/>
            <p:cNvSpPr>
              <a:spLocks noChangeShapeType="1"/>
            </p:cNvSpPr>
            <p:nvPr/>
          </p:nvSpPr>
          <p:spPr bwMode="auto">
            <a:xfrm flipH="1">
              <a:off x="3312" y="2907"/>
              <a:ext cx="179" cy="1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609" name="Line 81"/>
            <p:cNvSpPr>
              <a:spLocks noChangeShapeType="1"/>
            </p:cNvSpPr>
            <p:nvPr/>
          </p:nvSpPr>
          <p:spPr bwMode="auto">
            <a:xfrm>
              <a:off x="3696" y="2935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4610" name="Oval 82"/>
            <p:cNvSpPr>
              <a:spLocks noChangeArrowheads="1"/>
            </p:cNvSpPr>
            <p:nvPr/>
          </p:nvSpPr>
          <p:spPr bwMode="auto">
            <a:xfrm>
              <a:off x="3456" y="2695"/>
              <a:ext cx="288" cy="288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4611" name="Group 83"/>
            <p:cNvGrpSpPr>
              <a:grpSpLocks/>
            </p:cNvGrpSpPr>
            <p:nvPr/>
          </p:nvGrpSpPr>
          <p:grpSpPr bwMode="auto">
            <a:xfrm>
              <a:off x="4456" y="2400"/>
              <a:ext cx="1145" cy="1008"/>
              <a:chOff x="3016" y="3113"/>
              <a:chExt cx="1145" cy="1008"/>
            </a:xfrm>
          </p:grpSpPr>
          <p:sp>
            <p:nvSpPr>
              <p:cNvPr id="534612" name="Line 84"/>
              <p:cNvSpPr>
                <a:spLocks noChangeShapeType="1"/>
              </p:cNvSpPr>
              <p:nvPr/>
            </p:nvSpPr>
            <p:spPr bwMode="auto">
              <a:xfrm>
                <a:off x="3606" y="3666"/>
                <a:ext cx="453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4613" name="Line 85"/>
              <p:cNvSpPr>
                <a:spLocks noChangeShapeType="1"/>
              </p:cNvSpPr>
              <p:nvPr/>
            </p:nvSpPr>
            <p:spPr bwMode="auto">
              <a:xfrm flipH="1">
                <a:off x="3107" y="3648"/>
                <a:ext cx="395" cy="1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4" name="Line 86"/>
              <p:cNvSpPr>
                <a:spLocks noChangeShapeType="1"/>
              </p:cNvSpPr>
              <p:nvPr/>
            </p:nvSpPr>
            <p:spPr bwMode="auto">
              <a:xfrm>
                <a:off x="3560" y="3203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5" name="Line 87"/>
              <p:cNvSpPr>
                <a:spLocks noChangeShapeType="1"/>
              </p:cNvSpPr>
              <p:nvPr/>
            </p:nvSpPr>
            <p:spPr bwMode="auto">
              <a:xfrm flipV="1">
                <a:off x="3198" y="3748"/>
                <a:ext cx="816" cy="4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6" name="Line 88"/>
              <p:cNvSpPr>
                <a:spLocks noChangeShapeType="1"/>
              </p:cNvSpPr>
              <p:nvPr/>
            </p:nvSpPr>
            <p:spPr bwMode="auto">
              <a:xfrm flipH="1">
                <a:off x="3107" y="3203"/>
                <a:ext cx="453" cy="5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7" name="Line 89"/>
              <p:cNvSpPr>
                <a:spLocks noChangeShapeType="1"/>
              </p:cNvSpPr>
              <p:nvPr/>
            </p:nvSpPr>
            <p:spPr bwMode="auto">
              <a:xfrm>
                <a:off x="3560" y="3203"/>
                <a:ext cx="499" cy="5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8" name="Line 90"/>
              <p:cNvSpPr>
                <a:spLocks noChangeShapeType="1"/>
              </p:cNvSpPr>
              <p:nvPr/>
            </p:nvSpPr>
            <p:spPr bwMode="auto">
              <a:xfrm flipV="1">
                <a:off x="3407" y="3757"/>
                <a:ext cx="680" cy="2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19" name="Line 91"/>
              <p:cNvSpPr>
                <a:spLocks noChangeShapeType="1"/>
              </p:cNvSpPr>
              <p:nvPr/>
            </p:nvSpPr>
            <p:spPr bwMode="auto">
              <a:xfrm>
                <a:off x="3125" y="3802"/>
                <a:ext cx="227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0" name="Oval 92"/>
              <p:cNvSpPr>
                <a:spLocks noChangeArrowheads="1"/>
              </p:cNvSpPr>
              <p:nvPr/>
            </p:nvSpPr>
            <p:spPr bwMode="auto">
              <a:xfrm>
                <a:off x="3400" y="3497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1" name="Oval 93"/>
              <p:cNvSpPr>
                <a:spLocks noChangeArrowheads="1"/>
              </p:cNvSpPr>
              <p:nvPr/>
            </p:nvSpPr>
            <p:spPr bwMode="auto">
              <a:xfrm>
                <a:off x="3475" y="3113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2" name="Oval 94"/>
              <p:cNvSpPr>
                <a:spLocks noChangeArrowheads="1"/>
              </p:cNvSpPr>
              <p:nvPr/>
            </p:nvSpPr>
            <p:spPr bwMode="auto">
              <a:xfrm>
                <a:off x="3016" y="370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3" name="Oval 95"/>
              <p:cNvSpPr>
                <a:spLocks noChangeArrowheads="1"/>
              </p:cNvSpPr>
              <p:nvPr/>
            </p:nvSpPr>
            <p:spPr bwMode="auto">
              <a:xfrm>
                <a:off x="3969" y="3657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4" name="Line 96"/>
              <p:cNvSpPr>
                <a:spLocks noChangeShapeType="1"/>
              </p:cNvSpPr>
              <p:nvPr/>
            </p:nvSpPr>
            <p:spPr bwMode="auto">
              <a:xfrm flipH="1">
                <a:off x="3424" y="3305"/>
                <a:ext cx="120" cy="6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5" name="Oval 97"/>
              <p:cNvSpPr>
                <a:spLocks noChangeArrowheads="1"/>
              </p:cNvSpPr>
              <p:nvPr/>
            </p:nvSpPr>
            <p:spPr bwMode="auto">
              <a:xfrm>
                <a:off x="3316" y="3929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4626" name="Line 98"/>
              <p:cNvSpPr>
                <a:spLocks noChangeShapeType="1"/>
              </p:cNvSpPr>
              <p:nvPr/>
            </p:nvSpPr>
            <p:spPr bwMode="auto">
              <a:xfrm flipH="1">
                <a:off x="3424" y="3685"/>
                <a:ext cx="87" cy="28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34632" name="Object 104"/>
          <p:cNvGraphicFramePr>
            <a:graphicFrameLocks noChangeAspect="1"/>
          </p:cNvGraphicFramePr>
          <p:nvPr/>
        </p:nvGraphicFramePr>
        <p:xfrm>
          <a:off x="685800" y="1447800"/>
          <a:ext cx="708342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437593" imgH="650497" progId="Word.Document.8">
                  <p:embed/>
                </p:oleObj>
              </mc:Choice>
              <mc:Fallback>
                <p:oleObj name="文档" r:id="rId2" imgW="2437593" imgH="650497" progId="Word.Document.8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7083425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CD60-9B36-45DD-BBE7-11FD9916D7F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471488" y="1219200"/>
            <a:ext cx="1738312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非刚性分子</a:t>
            </a: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762000" y="5791200"/>
            <a:ext cx="4830763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n"/>
            </a:pPr>
            <a:r>
              <a:rPr kumimoji="1" lang="zh-CN" altLang="en-US" sz="2800" dirty="0">
                <a:solidFill>
                  <a:srgbClr val="0000CC"/>
                </a:solidFill>
              </a:rPr>
              <a:t>非刚性分子：</a:t>
            </a:r>
            <a:r>
              <a:rPr kumimoji="1" lang="en-US" altLang="zh-CN" sz="2800" i="1" dirty="0" err="1">
                <a:solidFill>
                  <a:srgbClr val="0000CC"/>
                </a:solidFill>
              </a:rPr>
              <a:t>i</a:t>
            </a:r>
            <a:r>
              <a:rPr kumimoji="1" lang="en-US" altLang="zh-CN" sz="2800" i="1" dirty="0">
                <a:solidFill>
                  <a:srgbClr val="0000CC"/>
                </a:solidFill>
              </a:rPr>
              <a:t> = t + r + s</a:t>
            </a:r>
          </a:p>
        </p:txBody>
      </p:sp>
      <p:pic>
        <p:nvPicPr>
          <p:cNvPr id="53248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33600"/>
            <a:ext cx="2784475" cy="258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2174875"/>
            <a:ext cx="2784475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4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1125" y="1690688"/>
            <a:ext cx="2682875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762000" y="4891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平动</a:t>
            </a:r>
          </a:p>
        </p:txBody>
      </p:sp>
      <p:sp>
        <p:nvSpPr>
          <p:cNvPr id="532490" name="Rectangle 10"/>
          <p:cNvSpPr>
            <a:spLocks noChangeArrowheads="1"/>
          </p:cNvSpPr>
          <p:nvPr/>
        </p:nvSpPr>
        <p:spPr bwMode="auto">
          <a:xfrm>
            <a:off x="4114800" y="4891088"/>
            <a:ext cx="106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转动</a:t>
            </a:r>
          </a:p>
        </p:txBody>
      </p:sp>
      <p:sp>
        <p:nvSpPr>
          <p:cNvPr id="532491" name="Rectangle 11"/>
          <p:cNvSpPr>
            <a:spLocks noChangeArrowheads="1"/>
          </p:cNvSpPr>
          <p:nvPr/>
        </p:nvSpPr>
        <p:spPr bwMode="auto">
          <a:xfrm>
            <a:off x="7391400" y="48768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/>
              <a:t>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532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532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3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53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53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4" grpId="0" autoUpdateAnimBg="0"/>
      <p:bldP spid="532489" grpId="0"/>
      <p:bldP spid="532490" grpId="0"/>
      <p:bldP spid="532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FA0F-B661-411E-8B9B-3A29CB42BE1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381000" y="1462088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单原子分子（</a:t>
            </a:r>
            <a:r>
              <a:rPr kumimoji="1" lang="en-US" altLang="zh-CN" sz="2800"/>
              <a:t>3</a:t>
            </a:r>
            <a:r>
              <a:rPr kumimoji="1" lang="zh-CN" altLang="en-US" sz="2800"/>
              <a:t>个平动自由度）：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6580" name="Object 4"/>
              <p:cNvSpPr txBox="1"/>
              <p:nvPr/>
            </p:nvSpPr>
            <p:spPr bwMode="auto">
              <a:xfrm>
                <a:off x="838200" y="2370138"/>
                <a:ext cx="7427913" cy="982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65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370138"/>
                <a:ext cx="7427913" cy="9826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6581" name="Object 5"/>
              <p:cNvSpPr txBox="1"/>
              <p:nvPr/>
            </p:nvSpPr>
            <p:spPr bwMode="auto">
              <a:xfrm>
                <a:off x="1371600" y="3902075"/>
                <a:ext cx="3617913" cy="9826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658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902075"/>
                <a:ext cx="3617913" cy="982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6582" name="Object 6"/>
              <p:cNvSpPr txBox="1"/>
              <p:nvPr/>
            </p:nvSpPr>
            <p:spPr bwMode="auto">
              <a:xfrm>
                <a:off x="1316038" y="5037138"/>
                <a:ext cx="5999162" cy="982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658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6038" y="5037138"/>
                <a:ext cx="5999162" cy="982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CD6C5-E98D-45BA-9B35-89084E522C5D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37605" name="Rectangle 5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能量均分定理</a:t>
            </a:r>
          </a:p>
        </p:txBody>
      </p:sp>
      <p:sp>
        <p:nvSpPr>
          <p:cNvPr id="537607" name="Text Box 7"/>
          <p:cNvSpPr txBox="1">
            <a:spLocks noChangeArrowheads="1"/>
          </p:cNvSpPr>
          <p:nvPr/>
        </p:nvSpPr>
        <p:spPr bwMode="auto">
          <a:xfrm>
            <a:off x="533400" y="1676400"/>
            <a:ext cx="80645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在温度为</a:t>
            </a:r>
            <a:r>
              <a:rPr lang="en-US" altLang="zh-CN" sz="2800" i="1"/>
              <a:t>T 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0000CC"/>
                </a:solidFill>
              </a:rPr>
              <a:t>平衡态</a:t>
            </a:r>
            <a:r>
              <a:rPr lang="zh-CN" altLang="en-US" sz="2800"/>
              <a:t>下，物质分子的每个自由度都具有相同的平均动能，其值为 </a:t>
            </a:r>
            <a:r>
              <a:rPr lang="en-US" altLang="zh-CN" sz="2800" i="1">
                <a:solidFill>
                  <a:srgbClr val="0000CC"/>
                </a:solidFill>
              </a:rPr>
              <a:t>k</a:t>
            </a:r>
            <a:r>
              <a:rPr lang="en-US" altLang="zh-CN" sz="2800">
                <a:solidFill>
                  <a:srgbClr val="0000CC"/>
                </a:solidFill>
              </a:rPr>
              <a:t>T/2</a:t>
            </a:r>
            <a:r>
              <a:rPr lang="zh-CN" altLang="en-US" sz="2800"/>
              <a:t>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7609" name="Object 9"/>
              <p:cNvSpPr txBox="1"/>
              <p:nvPr/>
            </p:nvSpPr>
            <p:spPr bwMode="auto">
              <a:xfrm>
                <a:off x="3200400" y="2743200"/>
                <a:ext cx="1600200" cy="989013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0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743200"/>
                <a:ext cx="1600200" cy="989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610" name="Text Box 10"/>
          <p:cNvSpPr txBox="1">
            <a:spLocks noChangeArrowheads="1"/>
          </p:cNvSpPr>
          <p:nvPr/>
        </p:nvSpPr>
        <p:spPr bwMode="auto">
          <a:xfrm>
            <a:off x="5105400" y="2971800"/>
            <a:ext cx="3816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“</a:t>
            </a:r>
            <a:r>
              <a:rPr kumimoji="1" lang="en-US" altLang="zh-CN" sz="2800" i="1"/>
              <a:t>i</a:t>
            </a:r>
            <a:r>
              <a:rPr kumimoji="1" lang="en-US" altLang="zh-CN" sz="2800"/>
              <a:t>”</a:t>
            </a:r>
            <a:r>
              <a:rPr kumimoji="1" lang="zh-CN" altLang="en-US" sz="2800"/>
              <a:t>为分子自由度数</a:t>
            </a:r>
          </a:p>
        </p:txBody>
      </p:sp>
      <p:sp>
        <p:nvSpPr>
          <p:cNvPr id="537611" name="Text Box 11"/>
          <p:cNvSpPr txBox="1">
            <a:spLocks noChangeArrowheads="1"/>
          </p:cNvSpPr>
          <p:nvPr/>
        </p:nvSpPr>
        <p:spPr bwMode="auto">
          <a:xfrm>
            <a:off x="381000" y="2971800"/>
            <a:ext cx="2743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分子平均动能：</a:t>
            </a:r>
          </a:p>
        </p:txBody>
      </p:sp>
      <p:sp>
        <p:nvSpPr>
          <p:cNvPr id="537612" name="Text Box 12"/>
          <p:cNvSpPr txBox="1">
            <a:spLocks noChangeArrowheads="1"/>
          </p:cNvSpPr>
          <p:nvPr/>
        </p:nvSpPr>
        <p:spPr bwMode="auto">
          <a:xfrm>
            <a:off x="849313" y="4010025"/>
            <a:ext cx="2351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单原子分子：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7613" name="Object 13"/>
              <p:cNvSpPr txBox="1"/>
              <p:nvPr/>
            </p:nvSpPr>
            <p:spPr bwMode="auto">
              <a:xfrm>
                <a:off x="6017201" y="3432288"/>
                <a:ext cx="1496512" cy="900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201" y="3432288"/>
                <a:ext cx="1496512" cy="90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7614" name="Object 14"/>
              <p:cNvSpPr txBox="1"/>
              <p:nvPr/>
            </p:nvSpPr>
            <p:spPr bwMode="auto">
              <a:xfrm>
                <a:off x="3429000" y="4025106"/>
                <a:ext cx="865188" cy="4889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0" y="4025106"/>
                <a:ext cx="865188" cy="488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615" name="Text Box 15"/>
          <p:cNvSpPr txBox="1">
            <a:spLocks noChangeArrowheads="1"/>
          </p:cNvSpPr>
          <p:nvPr/>
        </p:nvSpPr>
        <p:spPr bwMode="auto">
          <a:xfrm>
            <a:off x="838200" y="5726906"/>
            <a:ext cx="24003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多原子分子：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7616" name="Object 16"/>
              <p:cNvSpPr txBox="1"/>
              <p:nvPr/>
            </p:nvSpPr>
            <p:spPr bwMode="auto">
              <a:xfrm>
                <a:off x="6017201" y="5424600"/>
                <a:ext cx="1526599" cy="900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201" y="5424600"/>
                <a:ext cx="1526599" cy="90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7617" name="Object 17"/>
              <p:cNvSpPr txBox="1"/>
              <p:nvPr/>
            </p:nvSpPr>
            <p:spPr bwMode="auto">
              <a:xfrm>
                <a:off x="3435350" y="5751512"/>
                <a:ext cx="884238" cy="469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350" y="5751512"/>
                <a:ext cx="884238" cy="469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7618" name="Text Box 18"/>
          <p:cNvSpPr txBox="1">
            <a:spLocks noChangeArrowheads="1"/>
          </p:cNvSpPr>
          <p:nvPr/>
        </p:nvSpPr>
        <p:spPr bwMode="auto">
          <a:xfrm>
            <a:off x="838200" y="4870053"/>
            <a:ext cx="2374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双原子分子：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7619" name="Object 19"/>
              <p:cNvSpPr txBox="1"/>
              <p:nvPr/>
            </p:nvSpPr>
            <p:spPr bwMode="auto">
              <a:xfrm>
                <a:off x="6017201" y="4440350"/>
                <a:ext cx="1512209" cy="900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1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7201" y="4440350"/>
                <a:ext cx="1512209" cy="90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7620" name="Object 20"/>
              <p:cNvSpPr txBox="1"/>
              <p:nvPr/>
            </p:nvSpPr>
            <p:spPr bwMode="auto">
              <a:xfrm>
                <a:off x="3435350" y="4887515"/>
                <a:ext cx="912813" cy="49053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76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5350" y="4887515"/>
                <a:ext cx="912813" cy="490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7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10" grpId="0" autoUpdateAnimBg="0"/>
      <p:bldP spid="537611" grpId="0" autoUpdateAnimBg="0"/>
      <p:bldP spid="537612" grpId="0"/>
      <p:bldP spid="537615" grpId="0"/>
      <p:bldP spid="5376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AA8E-64E4-43C8-AE78-3C012DD6459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内能</a:t>
            </a:r>
          </a:p>
        </p:txBody>
      </p:sp>
      <p:sp>
        <p:nvSpPr>
          <p:cNvPr id="538628" name="Rectangle 4"/>
          <p:cNvSpPr>
            <a:spLocks noChangeArrowheads="1"/>
          </p:cNvSpPr>
          <p:nvPr/>
        </p:nvSpPr>
        <p:spPr bwMode="auto">
          <a:xfrm>
            <a:off x="1752600" y="1177925"/>
            <a:ext cx="7010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 dirty="0"/>
              <a:t>气体中所有分子的</a:t>
            </a:r>
            <a:r>
              <a:rPr kumimoji="1" lang="zh-CN" altLang="en-US" sz="2800" dirty="0">
                <a:solidFill>
                  <a:srgbClr val="0000CC"/>
                </a:solidFill>
              </a:rPr>
              <a:t>动能</a:t>
            </a:r>
            <a:r>
              <a:rPr kumimoji="1" lang="zh-CN" altLang="en-US" sz="2800" dirty="0"/>
              <a:t>和分子间相互作用</a:t>
            </a:r>
            <a:r>
              <a:rPr kumimoji="1" lang="zh-CN" altLang="en-US" sz="2800" dirty="0">
                <a:solidFill>
                  <a:srgbClr val="0000CC"/>
                </a:solidFill>
              </a:rPr>
              <a:t>势能</a:t>
            </a:r>
            <a:r>
              <a:rPr kumimoji="1" lang="zh-CN" altLang="en-US" sz="2800" dirty="0"/>
              <a:t>的总和。</a:t>
            </a:r>
          </a:p>
        </p:txBody>
      </p:sp>
      <p:sp>
        <p:nvSpPr>
          <p:cNvPr id="538629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3124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理想气体内能：</a:t>
            </a:r>
          </a:p>
        </p:txBody>
      </p:sp>
      <p:sp>
        <p:nvSpPr>
          <p:cNvPr id="538630" name="Rectangle 6"/>
          <p:cNvSpPr>
            <a:spLocks noChangeArrowheads="1"/>
          </p:cNvSpPr>
          <p:nvPr/>
        </p:nvSpPr>
        <p:spPr bwMode="auto">
          <a:xfrm>
            <a:off x="3505200" y="2286000"/>
            <a:ext cx="4114800" cy="561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800"/>
              <a:t>气体中所有分子的</a:t>
            </a:r>
            <a:r>
              <a:rPr kumimoji="1" lang="zh-CN" altLang="en-US" sz="2800">
                <a:solidFill>
                  <a:srgbClr val="0000CC"/>
                </a:solidFill>
              </a:rPr>
              <a:t>动能</a:t>
            </a:r>
            <a:r>
              <a:rPr kumimoji="1" lang="zh-CN" altLang="en-US" sz="2800"/>
              <a:t>。</a:t>
            </a:r>
          </a:p>
        </p:txBody>
      </p:sp>
      <p:sp>
        <p:nvSpPr>
          <p:cNvPr id="538631" name="Text Box 7"/>
          <p:cNvSpPr txBox="1">
            <a:spLocks noChangeArrowheads="1"/>
          </p:cNvSpPr>
          <p:nvPr/>
        </p:nvSpPr>
        <p:spPr bwMode="auto">
          <a:xfrm>
            <a:off x="609600" y="2978150"/>
            <a:ext cx="41275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00CC"/>
                </a:solidFill>
              </a:rPr>
              <a:t>1mol </a:t>
            </a:r>
            <a:r>
              <a:rPr kumimoji="1" lang="zh-CN" altLang="en-US" sz="2800" dirty="0">
                <a:solidFill>
                  <a:srgbClr val="0000CC"/>
                </a:solidFill>
              </a:rPr>
              <a:t>理想气体内能：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8632" name="Object 8"/>
              <p:cNvSpPr txBox="1"/>
              <p:nvPr/>
            </p:nvSpPr>
            <p:spPr bwMode="auto">
              <a:xfrm>
                <a:off x="4419600" y="2743200"/>
                <a:ext cx="3648075" cy="989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𝐦𝐨𝐥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86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600" y="2743200"/>
                <a:ext cx="3648075" cy="989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609600" y="3886200"/>
            <a:ext cx="807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质量为</a:t>
            </a:r>
            <a:r>
              <a:rPr kumimoji="1" lang="en-US" altLang="zh-CN" sz="2800" i="1" dirty="0"/>
              <a:t>m</a:t>
            </a:r>
            <a:r>
              <a:rPr kumimoji="1" lang="zh-CN" altLang="en-US" sz="2800" dirty="0"/>
              <a:t>，摩尔质量为</a:t>
            </a:r>
            <a:r>
              <a:rPr kumimoji="1" lang="en-US" altLang="zh-CN" sz="2800" i="1" dirty="0"/>
              <a:t>M</a:t>
            </a:r>
            <a:r>
              <a:rPr kumimoji="1" lang="zh-CN" altLang="en-US" sz="2800" dirty="0"/>
              <a:t>的理想气体内能：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8634" name="Object 10"/>
              <p:cNvSpPr txBox="1"/>
              <p:nvPr/>
            </p:nvSpPr>
            <p:spPr bwMode="auto">
              <a:xfrm>
                <a:off x="2667000" y="4648200"/>
                <a:ext cx="3619500" cy="989013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𝐦𝐨𝐥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863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648200"/>
                <a:ext cx="3619500" cy="9890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8635" name="Text Box 11"/>
          <p:cNvSpPr txBox="1">
            <a:spLocks noChangeArrowheads="1"/>
          </p:cNvSpPr>
          <p:nvPr/>
        </p:nvSpPr>
        <p:spPr bwMode="auto">
          <a:xfrm>
            <a:off x="1371600" y="5791200"/>
            <a:ext cx="6172200" cy="538163"/>
          </a:xfrm>
          <a:prstGeom prst="rect">
            <a:avLst/>
          </a:prstGeom>
          <a:solidFill>
            <a:srgbClr val="CC99FF">
              <a:alpha val="50000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理想气体的内能只是温度的单值函数。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8" grpId="0" autoUpdateAnimBg="0"/>
      <p:bldP spid="538629" grpId="0" autoUpdateAnimBg="0"/>
      <p:bldP spid="538630" grpId="0" autoUpdateAnimBg="0"/>
      <p:bldP spid="538631" grpId="0" autoUpdateAnimBg="0"/>
      <p:bldP spid="538633" grpId="0" autoUpdateAnimBg="0"/>
      <p:bldP spid="5386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0C46-96E0-4D62-8A4E-072D2A26A64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533400" y="1905000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内能的改变量：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5556" name="Object 4"/>
              <p:cNvSpPr txBox="1"/>
              <p:nvPr/>
            </p:nvSpPr>
            <p:spPr bwMode="auto">
              <a:xfrm>
                <a:off x="2743200" y="3048000"/>
                <a:ext cx="2578100" cy="985838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555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3048000"/>
                <a:ext cx="2578100" cy="985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557" name="Text Box 5"/>
          <p:cNvSpPr txBox="1">
            <a:spLocks noChangeArrowheads="1"/>
          </p:cNvSpPr>
          <p:nvPr/>
        </p:nvSpPr>
        <p:spPr bwMode="auto">
          <a:xfrm>
            <a:off x="1143000" y="4495800"/>
            <a:ext cx="7543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理想气体内能的改变只取决于始、末状态的温度，而与系统状态变化的具体过程无关。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/>
      <p:bldP spid="5355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C13E8-FE02-4C7A-BCDF-84005283E148}" type="slidenum">
              <a:rPr lang="en-US" altLang="zh-CN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51" name="Object 3"/>
              <p:cNvSpPr txBox="1"/>
              <p:nvPr/>
            </p:nvSpPr>
            <p:spPr bwMode="auto">
              <a:xfrm>
                <a:off x="3581400" y="1828800"/>
                <a:ext cx="29956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96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1828800"/>
                <a:ext cx="29956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385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1mol </a:t>
            </a:r>
            <a:r>
              <a:rPr lang="zh-CN" altLang="en-US" sz="2800"/>
              <a:t>理想气体在等容（等体）过程中升高单位温度所需吸收的热量为 </a:t>
            </a:r>
          </a:p>
        </p:txBody>
      </p:sp>
      <p:sp>
        <p:nvSpPr>
          <p:cNvPr id="539653" name="Text Box 5"/>
          <p:cNvSpPr txBox="1">
            <a:spLocks noChangeArrowheads="1"/>
          </p:cNvSpPr>
          <p:nvPr/>
        </p:nvSpPr>
        <p:spPr bwMode="auto">
          <a:xfrm>
            <a:off x="457200" y="2667000"/>
            <a:ext cx="34559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CC"/>
                </a:solidFill>
              </a:rPr>
              <a:t>定容摩尔热容</a:t>
            </a:r>
            <a:r>
              <a:rPr lang="zh-CN" altLang="en-US" sz="2800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54" name="Object 6"/>
              <p:cNvSpPr txBox="1"/>
              <p:nvPr/>
            </p:nvSpPr>
            <p:spPr bwMode="auto">
              <a:xfrm>
                <a:off x="3581400" y="2514600"/>
                <a:ext cx="2919413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𝑚𝑜𝑙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96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2514600"/>
                <a:ext cx="2919413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5" name="Text Box 7"/>
          <p:cNvSpPr txBox="1">
            <a:spLocks noChangeArrowheads="1"/>
          </p:cNvSpPr>
          <p:nvPr/>
        </p:nvSpPr>
        <p:spPr bwMode="auto">
          <a:xfrm>
            <a:off x="457200" y="3352800"/>
            <a:ext cx="29718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根据</a:t>
            </a:r>
            <a:r>
              <a:rPr lang="zh-CN" altLang="en-US" sz="2800" dirty="0">
                <a:solidFill>
                  <a:srgbClr val="0000CC"/>
                </a:solidFill>
              </a:rPr>
              <a:t>迈耶公式</a:t>
            </a:r>
            <a:r>
              <a:rPr lang="zh-CN" altLang="en-US" sz="2800" dirty="0"/>
              <a:t>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56" name="Object 8"/>
              <p:cNvSpPr txBox="1"/>
              <p:nvPr/>
            </p:nvSpPr>
            <p:spPr bwMode="auto">
              <a:xfrm>
                <a:off x="3581400" y="3429000"/>
                <a:ext cx="2005013" cy="482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965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3429000"/>
                <a:ext cx="2005013" cy="482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7" name="Text Box 9"/>
          <p:cNvSpPr txBox="1">
            <a:spLocks noChangeArrowheads="1"/>
          </p:cNvSpPr>
          <p:nvPr/>
        </p:nvSpPr>
        <p:spPr bwMode="auto">
          <a:xfrm>
            <a:off x="457200" y="4343400"/>
            <a:ext cx="28797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定压摩尔热容：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58" name="Object 10"/>
              <p:cNvSpPr txBox="1"/>
              <p:nvPr/>
            </p:nvSpPr>
            <p:spPr bwMode="auto">
              <a:xfrm>
                <a:off x="3581400" y="4114800"/>
                <a:ext cx="2081213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965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4114800"/>
                <a:ext cx="2081213" cy="86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9659" name="Text Box 11"/>
          <p:cNvSpPr txBox="1">
            <a:spLocks noChangeArrowheads="1"/>
          </p:cNvSpPr>
          <p:nvPr/>
        </p:nvSpPr>
        <p:spPr bwMode="auto">
          <a:xfrm>
            <a:off x="457200" y="5334000"/>
            <a:ext cx="2743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</a:rPr>
              <a:t>泊松比</a:t>
            </a:r>
          </a:p>
          <a:p>
            <a:r>
              <a:rPr lang="zh-CN" altLang="en-US" sz="2800" dirty="0">
                <a:solidFill>
                  <a:srgbClr val="0000CC"/>
                </a:solidFill>
              </a:rPr>
              <a:t>（比热容比）：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9660" name="Object 12"/>
              <p:cNvSpPr txBox="1"/>
              <p:nvPr/>
            </p:nvSpPr>
            <p:spPr bwMode="auto">
              <a:xfrm>
                <a:off x="3581400" y="5365750"/>
                <a:ext cx="2065338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9660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1400" y="5365750"/>
                <a:ext cx="2065338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2" grpId="0"/>
      <p:bldP spid="539653" grpId="0"/>
      <p:bldP spid="539655" grpId="0"/>
      <p:bldP spid="539657" grpId="0"/>
      <p:bldP spid="5396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9F6A-D5E5-48C2-B826-5A9D5B8F733A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40675" name="Rectangle 3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能量均分定理的局限</a:t>
            </a:r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685800" y="3200400"/>
            <a:ext cx="7620000" cy="11176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800">
                <a:latin typeface="宋体" pitchFamily="2" charset="-122"/>
              </a:rPr>
              <a:t>能量均分定理是</a:t>
            </a:r>
            <a:r>
              <a:rPr kumimoji="1" lang="zh-CN" altLang="en-US" sz="2800">
                <a:solidFill>
                  <a:srgbClr val="0000CC"/>
                </a:solidFill>
                <a:latin typeface="宋体" pitchFamily="2" charset="-122"/>
              </a:rPr>
              <a:t>经典统计</a:t>
            </a:r>
            <a:r>
              <a:rPr kumimoji="1" lang="zh-CN" altLang="en-US" sz="2800">
                <a:latin typeface="宋体" pitchFamily="2" charset="-122"/>
              </a:rPr>
              <a:t>的结果，</a:t>
            </a:r>
            <a:r>
              <a:rPr kumimoji="1" lang="zh-CN" altLang="en-US" sz="2800">
                <a:solidFill>
                  <a:srgbClr val="FF3300"/>
                </a:solidFill>
                <a:latin typeface="宋体" pitchFamily="2" charset="-122"/>
              </a:rPr>
              <a:t>高温下与实验符合较好</a:t>
            </a:r>
            <a:r>
              <a:rPr kumimoji="1" lang="zh-CN" altLang="en-US" sz="2800">
                <a:latin typeface="宋体" pitchFamily="2" charset="-122"/>
              </a:rPr>
              <a:t>，但在低温下于实际存在较大偏差。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AA011-1869-48B6-84E9-6226D466D4E1}" type="slidenum">
              <a:rPr lang="en-US" altLang="zh-CN"/>
              <a:pPr/>
              <a:t>2</a:t>
            </a:fld>
            <a:endParaRPr lang="en-US" altLang="zh-CN"/>
          </a:p>
        </p:txBody>
      </p:sp>
      <p:grpSp>
        <p:nvGrpSpPr>
          <p:cNvPr id="518173" name="Group 29"/>
          <p:cNvGrpSpPr>
            <a:grpSpLocks/>
          </p:cNvGrpSpPr>
          <p:nvPr/>
        </p:nvGrpSpPr>
        <p:grpSpPr bwMode="auto">
          <a:xfrm>
            <a:off x="4419600" y="1222375"/>
            <a:ext cx="4537075" cy="3959225"/>
            <a:chOff x="2744" y="210"/>
            <a:chExt cx="2858" cy="2494"/>
          </a:xfrm>
        </p:grpSpPr>
        <p:sp>
          <p:nvSpPr>
            <p:cNvPr id="518174" name="Rectangle 30"/>
            <p:cNvSpPr>
              <a:spLocks noChangeArrowheads="1"/>
            </p:cNvSpPr>
            <p:nvPr/>
          </p:nvSpPr>
          <p:spPr bwMode="auto">
            <a:xfrm>
              <a:off x="2744" y="210"/>
              <a:ext cx="2858" cy="249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75" name="Text Box 31"/>
            <p:cNvSpPr txBox="1">
              <a:spLocks noChangeArrowheads="1"/>
            </p:cNvSpPr>
            <p:nvPr/>
          </p:nvSpPr>
          <p:spPr bwMode="auto">
            <a:xfrm>
              <a:off x="3606" y="1615"/>
              <a:ext cx="36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2400" i="1">
                  <a:solidFill>
                    <a:srgbClr val="FFFFFF"/>
                  </a:solidFill>
                </a:rPr>
                <a:t>O</a:t>
              </a:r>
              <a:endParaRPr kumimoji="1"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518176" name="Line 32"/>
            <p:cNvSpPr>
              <a:spLocks noChangeShapeType="1"/>
            </p:cNvSpPr>
            <p:nvPr/>
          </p:nvSpPr>
          <p:spPr bwMode="auto">
            <a:xfrm>
              <a:off x="3833" y="1786"/>
              <a:ext cx="163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77" name="Line 33"/>
            <p:cNvSpPr>
              <a:spLocks noChangeShapeType="1"/>
            </p:cNvSpPr>
            <p:nvPr/>
          </p:nvSpPr>
          <p:spPr bwMode="auto">
            <a:xfrm flipV="1">
              <a:off x="3833" y="436"/>
              <a:ext cx="0" cy="135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78" name="Line 34"/>
            <p:cNvSpPr>
              <a:spLocks noChangeShapeType="1"/>
            </p:cNvSpPr>
            <p:nvPr/>
          </p:nvSpPr>
          <p:spPr bwMode="auto">
            <a:xfrm flipH="1">
              <a:off x="3016" y="1786"/>
              <a:ext cx="817" cy="675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79" name="AutoShape 35"/>
            <p:cNvSpPr>
              <a:spLocks noChangeAspect="1" noChangeArrowheads="1"/>
            </p:cNvSpPr>
            <p:nvPr/>
          </p:nvSpPr>
          <p:spPr bwMode="auto">
            <a:xfrm>
              <a:off x="3016" y="436"/>
              <a:ext cx="2451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80" name="Freeform 36"/>
            <p:cNvSpPr>
              <a:spLocks/>
            </p:cNvSpPr>
            <p:nvPr/>
          </p:nvSpPr>
          <p:spPr bwMode="auto">
            <a:xfrm>
              <a:off x="4559" y="706"/>
              <a:ext cx="545" cy="1620"/>
            </a:xfrm>
            <a:custGeom>
              <a:avLst/>
              <a:gdLst/>
              <a:ahLst/>
              <a:cxnLst>
                <a:cxn ang="0">
                  <a:pos x="630" y="1248"/>
                </a:cxn>
                <a:cxn ang="0">
                  <a:pos x="0" y="1872"/>
                </a:cxn>
                <a:cxn ang="0">
                  <a:pos x="0" y="624"/>
                </a:cxn>
                <a:cxn ang="0">
                  <a:pos x="630" y="0"/>
                </a:cxn>
                <a:cxn ang="0">
                  <a:pos x="630" y="1248"/>
                </a:cxn>
              </a:cxnLst>
              <a:rect l="0" t="0" r="r" b="b"/>
              <a:pathLst>
                <a:path w="630" h="1872">
                  <a:moveTo>
                    <a:pt x="630" y="1248"/>
                  </a:moveTo>
                  <a:lnTo>
                    <a:pt x="0" y="1872"/>
                  </a:lnTo>
                  <a:lnTo>
                    <a:pt x="0" y="624"/>
                  </a:lnTo>
                  <a:lnTo>
                    <a:pt x="630" y="0"/>
                  </a:lnTo>
                  <a:lnTo>
                    <a:pt x="630" y="1248"/>
                  </a:lnTo>
                  <a:close/>
                </a:path>
              </a:pathLst>
            </a:custGeom>
            <a:solidFill>
              <a:srgbClr val="3366FF"/>
            </a:solidFill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81" name="Freeform 37"/>
            <p:cNvSpPr>
              <a:spLocks/>
            </p:cNvSpPr>
            <p:nvPr/>
          </p:nvSpPr>
          <p:spPr bwMode="auto">
            <a:xfrm>
              <a:off x="3198" y="1246"/>
              <a:ext cx="1361" cy="1080"/>
            </a:xfrm>
            <a:custGeom>
              <a:avLst/>
              <a:gdLst/>
              <a:ahLst/>
              <a:cxnLst>
                <a:cxn ang="0">
                  <a:pos x="1575" y="1248"/>
                </a:cxn>
                <a:cxn ang="0">
                  <a:pos x="0" y="1248"/>
                </a:cxn>
                <a:cxn ang="0">
                  <a:pos x="0" y="0"/>
                </a:cxn>
                <a:cxn ang="0">
                  <a:pos x="1575" y="0"/>
                </a:cxn>
              </a:cxnLst>
              <a:rect l="0" t="0" r="r" b="b"/>
              <a:pathLst>
                <a:path w="1575" h="1248">
                  <a:moveTo>
                    <a:pt x="1575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1575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82" name="Freeform 38"/>
            <p:cNvSpPr>
              <a:spLocks/>
            </p:cNvSpPr>
            <p:nvPr/>
          </p:nvSpPr>
          <p:spPr bwMode="auto">
            <a:xfrm>
              <a:off x="3198" y="706"/>
              <a:ext cx="1906" cy="540"/>
            </a:xfrm>
            <a:custGeom>
              <a:avLst/>
              <a:gdLst/>
              <a:ahLst/>
              <a:cxnLst>
                <a:cxn ang="0">
                  <a:pos x="2205" y="0"/>
                </a:cxn>
                <a:cxn ang="0">
                  <a:pos x="735" y="0"/>
                </a:cxn>
                <a:cxn ang="0">
                  <a:pos x="0" y="624"/>
                </a:cxn>
              </a:cxnLst>
              <a:rect l="0" t="0" r="r" b="b"/>
              <a:pathLst>
                <a:path w="2205" h="624">
                  <a:moveTo>
                    <a:pt x="2205" y="0"/>
                  </a:moveTo>
                  <a:lnTo>
                    <a:pt x="735" y="0"/>
                  </a:lnTo>
                  <a:lnTo>
                    <a:pt x="0" y="624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183" name="Object 39"/>
                <p:cNvSpPr txBox="1"/>
                <p:nvPr/>
              </p:nvSpPr>
              <p:spPr bwMode="auto">
                <a:xfrm>
                  <a:off x="5298" y="1835"/>
                  <a:ext cx="184" cy="2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18183" name="Object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8" y="1835"/>
                  <a:ext cx="184" cy="2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184" name="Object 40"/>
                <p:cNvSpPr txBox="1"/>
                <p:nvPr/>
              </p:nvSpPr>
              <p:spPr bwMode="auto">
                <a:xfrm>
                  <a:off x="3846" y="346"/>
                  <a:ext cx="199" cy="226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18184" name="Object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6" y="346"/>
                  <a:ext cx="199" cy="226"/>
                </a:xfrm>
                <a:prstGeom prst="rect">
                  <a:avLst/>
                </a:prstGeom>
                <a:blipFill>
                  <a:blip r:embed="rId3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185" name="Object 41"/>
                <p:cNvSpPr txBox="1"/>
                <p:nvPr/>
              </p:nvSpPr>
              <p:spPr bwMode="auto">
                <a:xfrm>
                  <a:off x="3016" y="2387"/>
                  <a:ext cx="227" cy="22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18185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387"/>
                  <a:ext cx="227" cy="2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8186" name="Group 42"/>
            <p:cNvGrpSpPr>
              <a:grpSpLocks/>
            </p:cNvGrpSpPr>
            <p:nvPr/>
          </p:nvGrpSpPr>
          <p:grpSpPr bwMode="auto">
            <a:xfrm>
              <a:off x="3833" y="1434"/>
              <a:ext cx="922" cy="948"/>
              <a:chOff x="3833" y="1402"/>
              <a:chExt cx="922" cy="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8187" name="Object 43"/>
                  <p:cNvSpPr txBox="1"/>
                  <p:nvPr/>
                </p:nvSpPr>
                <p:spPr bwMode="auto">
                  <a:xfrm>
                    <a:off x="4014" y="2011"/>
                    <a:ext cx="530" cy="339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18187" name="Object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14" y="2011"/>
                    <a:ext cx="530" cy="3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8188" name="Oval 44"/>
              <p:cNvSpPr>
                <a:spLocks noChangeAspect="1" noChangeArrowheads="1"/>
              </p:cNvSpPr>
              <p:nvPr/>
            </p:nvSpPr>
            <p:spPr bwMode="auto">
              <a:xfrm>
                <a:off x="3833" y="1921"/>
                <a:ext cx="88" cy="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336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89" name="Line 45"/>
              <p:cNvSpPr>
                <a:spLocks noChangeShapeType="1"/>
              </p:cNvSpPr>
              <p:nvPr/>
            </p:nvSpPr>
            <p:spPr bwMode="auto">
              <a:xfrm flipV="1">
                <a:off x="3924" y="1677"/>
                <a:ext cx="817" cy="27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90" name="Line 46"/>
              <p:cNvSpPr>
                <a:spLocks noChangeShapeType="1"/>
              </p:cNvSpPr>
              <p:nvPr/>
            </p:nvSpPr>
            <p:spPr bwMode="auto">
              <a:xfrm flipH="1" flipV="1">
                <a:off x="4105" y="1402"/>
                <a:ext cx="636" cy="27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91" name="Line 47"/>
              <p:cNvSpPr>
                <a:spLocks noChangeShapeType="1"/>
              </p:cNvSpPr>
              <p:nvPr/>
            </p:nvSpPr>
            <p:spPr bwMode="auto">
              <a:xfrm>
                <a:off x="3882" y="2021"/>
                <a:ext cx="1" cy="8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92" name="Line 48"/>
              <p:cNvSpPr>
                <a:spLocks noChangeShapeType="1"/>
              </p:cNvSpPr>
              <p:nvPr/>
            </p:nvSpPr>
            <p:spPr bwMode="auto">
              <a:xfrm flipH="1">
                <a:off x="3874" y="2056"/>
                <a:ext cx="308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arrow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93" name="Line 49"/>
              <p:cNvSpPr>
                <a:spLocks noChangeShapeType="1"/>
              </p:cNvSpPr>
              <p:nvPr/>
            </p:nvSpPr>
            <p:spPr bwMode="auto">
              <a:xfrm>
                <a:off x="4741" y="1772"/>
                <a:ext cx="4" cy="35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194" name="Line 50"/>
              <p:cNvSpPr>
                <a:spLocks noChangeShapeType="1"/>
              </p:cNvSpPr>
              <p:nvPr/>
            </p:nvSpPr>
            <p:spPr bwMode="auto">
              <a:xfrm>
                <a:off x="4448" y="2056"/>
                <a:ext cx="307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arrow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8195" name="Object 51"/>
                  <p:cNvSpPr txBox="1"/>
                  <p:nvPr/>
                </p:nvSpPr>
                <p:spPr bwMode="auto">
                  <a:xfrm>
                    <a:off x="4160" y="1453"/>
                    <a:ext cx="295" cy="374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18195" name="Object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60" y="1453"/>
                    <a:ext cx="295" cy="3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8196" name="Group 52"/>
            <p:cNvGrpSpPr>
              <a:grpSpLocks/>
            </p:cNvGrpSpPr>
            <p:nvPr/>
          </p:nvGrpSpPr>
          <p:grpSpPr bwMode="auto">
            <a:xfrm>
              <a:off x="4694" y="1434"/>
              <a:ext cx="311" cy="366"/>
              <a:chOff x="4692" y="1377"/>
              <a:chExt cx="311" cy="366"/>
            </a:xfrm>
          </p:grpSpPr>
          <p:sp>
            <p:nvSpPr>
              <p:cNvPr id="518197" name="Oval 53"/>
              <p:cNvSpPr>
                <a:spLocks noChangeArrowheads="1"/>
              </p:cNvSpPr>
              <p:nvPr/>
            </p:nvSpPr>
            <p:spPr bwMode="auto">
              <a:xfrm>
                <a:off x="4692" y="1571"/>
                <a:ext cx="91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8198" name="Object 54"/>
                  <p:cNvSpPr txBox="1"/>
                  <p:nvPr/>
                </p:nvSpPr>
                <p:spPr bwMode="auto">
                  <a:xfrm>
                    <a:off x="4740" y="1377"/>
                    <a:ext cx="263" cy="218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18198" name="Object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40" y="1377"/>
                    <a:ext cx="263" cy="2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18199" name="Text Box 55"/>
          <p:cNvSpPr txBox="1">
            <a:spLocks noChangeArrowheads="1"/>
          </p:cNvSpPr>
          <p:nvPr/>
        </p:nvSpPr>
        <p:spPr bwMode="auto">
          <a:xfrm>
            <a:off x="179388" y="1146175"/>
            <a:ext cx="4176712" cy="20542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/>
              <a:t>将分子</a:t>
            </a:r>
            <a:r>
              <a:rPr kumimoji="1" lang="zh-CN" altLang="en-US" sz="2800">
                <a:solidFill>
                  <a:srgbClr val="0000CC"/>
                </a:solidFill>
              </a:rPr>
              <a:t>按速度分组</a:t>
            </a:r>
            <a:r>
              <a:rPr kumimoji="1" lang="zh-CN" altLang="en-US" sz="2800"/>
              <a:t>，每一组的分子具有相同的速度。假设每组的分子数密度为 </a:t>
            </a:r>
            <a:r>
              <a:rPr kumimoji="1" lang="en-US" altLang="zh-CN" sz="2800" i="1"/>
              <a:t>n</a:t>
            </a:r>
            <a:r>
              <a:rPr kumimoji="1" lang="en-US" altLang="zh-CN" sz="2800" i="1" baseline="-25000"/>
              <a:t>i</a:t>
            </a:r>
            <a:r>
              <a:rPr kumimoji="1" lang="en-US" altLang="zh-CN" sz="2800"/>
              <a:t> </a:t>
            </a:r>
            <a:r>
              <a:rPr kumimoji="1" lang="zh-CN" altLang="en-US" sz="2800"/>
              <a:t>，速率为 </a:t>
            </a:r>
            <a:r>
              <a:rPr kumimoji="1" lang="en-US" altLang="zh-CN" sz="2800" i="1"/>
              <a:t>v</a:t>
            </a:r>
            <a:r>
              <a:rPr kumimoji="1" lang="en-US" altLang="zh-CN" sz="2800" i="1" baseline="-25000"/>
              <a:t>i </a:t>
            </a:r>
            <a:r>
              <a:rPr kumimoji="1" lang="zh-CN" altLang="en-US" sz="280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8200" name="Object 56"/>
              <p:cNvSpPr txBox="1"/>
              <p:nvPr/>
            </p:nvSpPr>
            <p:spPr bwMode="auto">
              <a:xfrm>
                <a:off x="1447800" y="3352800"/>
                <a:ext cx="2106612" cy="8509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8200" name="Object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3352800"/>
                <a:ext cx="2106612" cy="8509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201" name="Rectangle 57"/>
          <p:cNvSpPr>
            <a:spLocks noChangeArrowheads="1"/>
          </p:cNvSpPr>
          <p:nvPr/>
        </p:nvSpPr>
        <p:spPr bwMode="auto">
          <a:xfrm>
            <a:off x="309563" y="4133850"/>
            <a:ext cx="4033837" cy="1031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i="1" dirty="0"/>
              <a:t>x </a:t>
            </a:r>
            <a:r>
              <a:rPr kumimoji="1" lang="zh-CN" altLang="en-US" sz="2800" dirty="0"/>
              <a:t>方向</a:t>
            </a:r>
            <a:r>
              <a:rPr kumimoji="1" lang="zh-CN" altLang="zh-CN" sz="2800" dirty="0"/>
              <a:t>分子与器壁碰撞后</a:t>
            </a:r>
            <a:r>
              <a:rPr kumimoji="1" lang="zh-CN" altLang="zh-CN" sz="2800" dirty="0">
                <a:solidFill>
                  <a:srgbClr val="0000CC"/>
                </a:solidFill>
              </a:rPr>
              <a:t>动量的增量</a:t>
            </a:r>
            <a:r>
              <a:rPr kumimoji="1" lang="zh-CN" altLang="zh-CN" sz="2800" dirty="0"/>
              <a:t>：</a:t>
            </a:r>
            <a:endParaRPr kumimoji="1"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8202" name="Object 58"/>
              <p:cNvSpPr txBox="1"/>
              <p:nvPr/>
            </p:nvSpPr>
            <p:spPr bwMode="auto">
              <a:xfrm>
                <a:off x="1524000" y="5257800"/>
                <a:ext cx="4132263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8202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0" y="5257800"/>
                <a:ext cx="4132263" cy="576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203" name="Rectangle 59"/>
          <p:cNvSpPr>
            <a:spLocks noChangeArrowheads="1"/>
          </p:cNvSpPr>
          <p:nvPr/>
        </p:nvSpPr>
        <p:spPr bwMode="auto">
          <a:xfrm>
            <a:off x="381000" y="5853112"/>
            <a:ext cx="37449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</a:rPr>
              <a:t>分子对器壁的冲量</a:t>
            </a:r>
            <a:r>
              <a:rPr kumimoji="1" lang="zh-CN" altLang="en-US" sz="2800" dirty="0"/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8204" name="Object 60"/>
              <p:cNvSpPr txBox="1"/>
              <p:nvPr/>
            </p:nvSpPr>
            <p:spPr bwMode="auto">
              <a:xfrm>
                <a:off x="4191000" y="5824537"/>
                <a:ext cx="1152525" cy="5762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8204" name="Object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5824537"/>
                <a:ext cx="1152525" cy="576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205" name="Rectangle 61"/>
          <p:cNvSpPr>
            <a:spLocks noChangeArrowheads="1"/>
          </p:cNvSpPr>
          <p:nvPr/>
        </p:nvSpPr>
        <p:spPr bwMode="auto">
          <a:xfrm>
            <a:off x="5703888" y="5286375"/>
            <a:ext cx="3135312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器壁对分子的冲量</a:t>
            </a:r>
            <a:endParaRPr kumimoji="1"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1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99" grpId="0" autoUpdateAnimBg="0"/>
      <p:bldP spid="518201" grpId="0" autoUpdateAnimBg="0"/>
      <p:bldP spid="518203" grpId="0" autoUpdateAnimBg="0"/>
      <p:bldP spid="51820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67F6E-97E6-4B6D-B613-D607E07C104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4272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8353425" cy="4749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例</a:t>
            </a:r>
            <a:r>
              <a:rPr kumimoji="1" lang="en-US" altLang="zh-CN" sz="2800"/>
              <a:t>10.3    </a:t>
            </a:r>
            <a:r>
              <a:rPr kumimoji="1" lang="zh-CN" altLang="en-US" sz="2800"/>
              <a:t>容器内有某种</a:t>
            </a:r>
            <a:r>
              <a:rPr kumimoji="1" lang="zh-CN" altLang="en-US" sz="2800">
                <a:solidFill>
                  <a:srgbClr val="FF3300"/>
                </a:solidFill>
              </a:rPr>
              <a:t>理想气体</a:t>
            </a:r>
            <a:r>
              <a:rPr kumimoji="1" lang="zh-CN" altLang="en-US" sz="2800"/>
              <a:t>，气体温度为</a:t>
            </a:r>
            <a:r>
              <a:rPr kumimoji="1" lang="en-US" altLang="zh-CN" sz="2800"/>
              <a:t>273K</a:t>
            </a:r>
            <a:r>
              <a:rPr kumimoji="1" lang="zh-CN" altLang="en-US" sz="2800"/>
              <a:t>，压强为</a:t>
            </a:r>
            <a:r>
              <a:rPr kumimoji="1" lang="en-US" altLang="zh-CN" sz="2800"/>
              <a:t>0.01 atm ( 1atm = 1.013×10</a:t>
            </a:r>
            <a:r>
              <a:rPr kumimoji="1" lang="en-US" altLang="zh-CN" sz="2800" baseline="30000"/>
              <a:t>5</a:t>
            </a:r>
            <a:r>
              <a:rPr kumimoji="1" lang="en-US" altLang="zh-CN" sz="2800"/>
              <a:t> Pa )</a:t>
            </a:r>
            <a:r>
              <a:rPr kumimoji="1" lang="zh-CN" altLang="en-US" sz="2800"/>
              <a:t>，密度为</a:t>
            </a:r>
            <a:r>
              <a:rPr kumimoji="1" lang="en-US" altLang="zh-CN" sz="2800"/>
              <a:t>1.24×10</a:t>
            </a:r>
            <a:r>
              <a:rPr kumimoji="1" lang="en-US" altLang="zh-CN" sz="2800" baseline="30000"/>
              <a:t>-2 </a:t>
            </a:r>
            <a:r>
              <a:rPr kumimoji="1" lang="en-US" altLang="zh-CN" sz="2800"/>
              <a:t>kg· m</a:t>
            </a:r>
            <a:r>
              <a:rPr kumimoji="1" lang="en-US" altLang="zh-CN" sz="2800" baseline="30000"/>
              <a:t>-3</a:t>
            </a:r>
            <a:r>
              <a:rPr kumimoji="1" lang="zh-CN" altLang="en-US" sz="2800"/>
              <a:t>。试求：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1</a:t>
            </a:r>
            <a:r>
              <a:rPr kumimoji="1" lang="zh-CN" altLang="en-US" sz="2800"/>
              <a:t>） 气体分子的</a:t>
            </a:r>
            <a:r>
              <a:rPr kumimoji="1" lang="zh-CN" altLang="en-US" sz="2800">
                <a:solidFill>
                  <a:srgbClr val="0000CC"/>
                </a:solidFill>
              </a:rPr>
              <a:t>方均根速率</a:t>
            </a:r>
            <a:r>
              <a:rPr kumimoji="1" lang="zh-CN" altLang="en-US" sz="2800"/>
              <a:t>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2</a:t>
            </a:r>
            <a:r>
              <a:rPr kumimoji="1" lang="zh-CN" altLang="en-US" sz="2800"/>
              <a:t>） 气体的</a:t>
            </a:r>
            <a:r>
              <a:rPr kumimoji="1" lang="zh-CN" altLang="en-US" sz="2800">
                <a:solidFill>
                  <a:srgbClr val="0000CC"/>
                </a:solidFill>
              </a:rPr>
              <a:t>摩尔质量</a:t>
            </a:r>
            <a:r>
              <a:rPr kumimoji="1" lang="zh-CN" altLang="en-US" sz="2800"/>
              <a:t>，并确定它是什么气体；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3</a:t>
            </a:r>
            <a:r>
              <a:rPr kumimoji="1" lang="zh-CN" altLang="en-US" sz="2800"/>
              <a:t>） 气体分子的</a:t>
            </a:r>
            <a:r>
              <a:rPr kumimoji="1" lang="zh-CN" altLang="en-US" sz="2800">
                <a:solidFill>
                  <a:srgbClr val="0000CC"/>
                </a:solidFill>
              </a:rPr>
              <a:t>平均平动动能</a:t>
            </a:r>
            <a:r>
              <a:rPr kumimoji="1" lang="zh-CN" altLang="en-US" sz="2800"/>
              <a:t>和</a:t>
            </a:r>
            <a:r>
              <a:rPr kumimoji="1" lang="zh-CN" altLang="en-US" sz="2800">
                <a:solidFill>
                  <a:srgbClr val="0000CC"/>
                </a:solidFill>
              </a:rPr>
              <a:t>平均转动动能</a:t>
            </a:r>
            <a:r>
              <a:rPr kumimoji="1" lang="zh-CN" altLang="en-US" sz="2800"/>
              <a:t>各是多少？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4</a:t>
            </a:r>
            <a:r>
              <a:rPr kumimoji="1" lang="zh-CN" altLang="en-US" sz="2800"/>
              <a:t>） </a:t>
            </a:r>
            <a:r>
              <a:rPr kumimoji="1" lang="zh-CN" altLang="en-US" sz="2800">
                <a:solidFill>
                  <a:srgbClr val="0000CC"/>
                </a:solidFill>
              </a:rPr>
              <a:t>单位体积内分子的平动动能</a:t>
            </a:r>
            <a:r>
              <a:rPr kumimoji="1" lang="zh-CN" altLang="en-US" sz="2800"/>
              <a:t>是多少？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kumimoji="1" lang="zh-CN" altLang="en-US" sz="2800"/>
              <a:t>（</a:t>
            </a:r>
            <a:r>
              <a:rPr kumimoji="1" lang="en-US" altLang="zh-CN" sz="2800"/>
              <a:t>5</a:t>
            </a:r>
            <a:r>
              <a:rPr kumimoji="1" lang="zh-CN" altLang="en-US" sz="2800"/>
              <a:t>） 若气体的物质的量为</a:t>
            </a:r>
            <a:r>
              <a:rPr kumimoji="1" lang="en-US" altLang="zh-CN" sz="2800"/>
              <a:t>0.3 mol</a:t>
            </a:r>
            <a:r>
              <a:rPr kumimoji="1" lang="zh-CN" altLang="en-US" sz="2800"/>
              <a:t>，</a:t>
            </a:r>
            <a:r>
              <a:rPr kumimoji="1" lang="zh-CN" altLang="en-US" sz="2800">
                <a:solidFill>
                  <a:srgbClr val="0000CC"/>
                </a:solidFill>
              </a:rPr>
              <a:t>其内能</a:t>
            </a:r>
            <a:r>
              <a:rPr kumimoji="1" lang="zh-CN" altLang="en-US" sz="2800"/>
              <a:t>是多少？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E961-1FFB-4B4B-8793-137399068C4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381000" y="1933575"/>
            <a:ext cx="723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  <a:r>
              <a:rPr lang="zh-CN" altLang="en-US" sz="2800">
                <a:solidFill>
                  <a:srgbClr val="FF3300"/>
                </a:solidFill>
              </a:rPr>
              <a:t>理想气体</a:t>
            </a:r>
            <a:r>
              <a:rPr lang="zh-CN" altLang="en-US" sz="2800"/>
              <a:t>气体分子的</a:t>
            </a:r>
            <a:r>
              <a:rPr lang="zh-CN" altLang="en-US" sz="2800">
                <a:solidFill>
                  <a:srgbClr val="0000CC"/>
                </a:solidFill>
              </a:rPr>
              <a:t>方均根速率</a:t>
            </a:r>
            <a:r>
              <a:rPr lang="zh-CN" altLang="en-US" sz="2800"/>
              <a:t>为 </a:t>
            </a: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449263" y="1295400"/>
            <a:ext cx="10080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1701" name="Object 5"/>
              <p:cNvSpPr txBox="1"/>
              <p:nvPr/>
            </p:nvSpPr>
            <p:spPr bwMode="auto">
              <a:xfrm>
                <a:off x="3352800" y="2466975"/>
                <a:ext cx="1755775" cy="885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170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2466975"/>
                <a:ext cx="1755775" cy="885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1702" name="Text Box 6"/>
          <p:cNvSpPr txBox="1">
            <a:spLocks noChangeArrowheads="1"/>
          </p:cNvSpPr>
          <p:nvPr/>
        </p:nvSpPr>
        <p:spPr bwMode="auto">
          <a:xfrm>
            <a:off x="609600" y="3708400"/>
            <a:ext cx="2952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由状态方程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1703" name="Object 7"/>
              <p:cNvSpPr txBox="1"/>
              <p:nvPr/>
            </p:nvSpPr>
            <p:spPr bwMode="auto">
              <a:xfrm>
                <a:off x="2971800" y="3556000"/>
                <a:ext cx="16510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170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3556000"/>
                <a:ext cx="1651000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704" name="Object 8"/>
              <p:cNvSpPr txBox="1"/>
              <p:nvPr/>
            </p:nvSpPr>
            <p:spPr bwMode="auto">
              <a:xfrm>
                <a:off x="5486400" y="3708400"/>
                <a:ext cx="1166813" cy="4318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170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708400"/>
                <a:ext cx="1166813" cy="431800"/>
              </a:xfrm>
              <a:prstGeom prst="rect">
                <a:avLst/>
              </a:prstGeom>
              <a:blipFill>
                <a:blip r:embed="rId4"/>
                <a:stretch>
                  <a:fillRect t="-98592" r="-35079" b="-138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705" name="Object 9"/>
              <p:cNvSpPr txBox="1"/>
              <p:nvPr/>
            </p:nvSpPr>
            <p:spPr bwMode="auto">
              <a:xfrm>
                <a:off x="1317625" y="4800600"/>
                <a:ext cx="5311775" cy="968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3×0.01×1.013×1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1.24×1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170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7625" y="4800600"/>
                <a:ext cx="5311775" cy="968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1706" name="Object 10"/>
              <p:cNvSpPr txBox="1"/>
              <p:nvPr/>
            </p:nvSpPr>
            <p:spPr bwMode="auto">
              <a:xfrm>
                <a:off x="1927225" y="5921375"/>
                <a:ext cx="1508125" cy="4587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=494 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170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7225" y="5921375"/>
                <a:ext cx="1508125" cy="458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/>
      <p:bldP spid="541700" grpId="0"/>
      <p:bldP spid="54170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91A9-6647-4A17-A993-3591C24D680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381000" y="1701800"/>
            <a:ext cx="55451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2</a:t>
            </a:r>
            <a:r>
              <a:rPr lang="zh-CN" altLang="en-US" sz="2800"/>
              <a:t>）根据状态方程，得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4772" name="Object 4"/>
              <p:cNvSpPr txBox="1"/>
              <p:nvPr/>
            </p:nvSpPr>
            <p:spPr bwMode="auto">
              <a:xfrm>
                <a:off x="965200" y="2438400"/>
                <a:ext cx="2514600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47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5200" y="2438400"/>
                <a:ext cx="2514600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4773" name="Object 5"/>
              <p:cNvSpPr txBox="1"/>
              <p:nvPr/>
            </p:nvSpPr>
            <p:spPr bwMode="auto">
              <a:xfrm>
                <a:off x="1371600" y="3505200"/>
                <a:ext cx="52308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=1.24×1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8.31×273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0.01×1.013×1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47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3505200"/>
                <a:ext cx="5230813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4774" name="Object 6"/>
              <p:cNvSpPr txBox="1"/>
              <p:nvPr/>
            </p:nvSpPr>
            <p:spPr bwMode="auto">
              <a:xfrm>
                <a:off x="1423988" y="4724400"/>
                <a:ext cx="2538412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mo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477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3988" y="4724400"/>
                <a:ext cx="2538412" cy="457200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1066800" y="5715000"/>
            <a:ext cx="67691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氮气（</a:t>
            </a:r>
            <a:r>
              <a:rPr lang="en-US" altLang="zh-CN" sz="2800"/>
              <a:t>N</a:t>
            </a:r>
            <a:r>
              <a:rPr lang="en-US" altLang="zh-CN" sz="2800" baseline="-25000"/>
              <a:t>2 </a:t>
            </a:r>
            <a:r>
              <a:rPr lang="zh-CN" altLang="en-US" sz="2800"/>
              <a:t>）或一氧化碳（</a:t>
            </a:r>
            <a:r>
              <a:rPr lang="en-US" altLang="zh-CN" sz="2800"/>
              <a:t>CO</a:t>
            </a:r>
            <a:r>
              <a:rPr lang="zh-CN" altLang="en-US" sz="2800"/>
              <a:t>）气体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1" grpId="0"/>
      <p:bldP spid="54477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30F9-01CF-4631-BDFF-292E1CB651E0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45795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4648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3</a:t>
            </a:r>
            <a:r>
              <a:rPr lang="zh-CN" altLang="en-US" sz="2800"/>
              <a:t>）分子的平均平动动能：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5796" name="Object 4"/>
              <p:cNvSpPr txBox="1"/>
              <p:nvPr/>
            </p:nvSpPr>
            <p:spPr bwMode="auto">
              <a:xfrm>
                <a:off x="1752600" y="2057400"/>
                <a:ext cx="36052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×1.38×1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×273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79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057400"/>
                <a:ext cx="36052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797" name="Object 5"/>
              <p:cNvSpPr txBox="1"/>
              <p:nvPr/>
            </p:nvSpPr>
            <p:spPr bwMode="auto">
              <a:xfrm>
                <a:off x="5435600" y="2184400"/>
                <a:ext cx="1651000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=5.6×1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7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5600" y="2184400"/>
                <a:ext cx="1651000" cy="406400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1295400" y="3124200"/>
            <a:ext cx="439261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分子的平均转动动能：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5799" name="Object 7"/>
              <p:cNvSpPr txBox="1"/>
              <p:nvPr/>
            </p:nvSpPr>
            <p:spPr bwMode="auto">
              <a:xfrm>
                <a:off x="1804988" y="3810000"/>
                <a:ext cx="3173412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=1.38×1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×273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79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988" y="3810000"/>
                <a:ext cx="3173412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800" name="Object 8"/>
              <p:cNvSpPr txBox="1"/>
              <p:nvPr/>
            </p:nvSpPr>
            <p:spPr bwMode="auto">
              <a:xfrm>
                <a:off x="5081588" y="3962400"/>
                <a:ext cx="1700212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8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81588" y="3962400"/>
                <a:ext cx="1700212" cy="406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801" name="Text Box 9"/>
          <p:cNvSpPr txBox="1">
            <a:spLocks noChangeArrowheads="1"/>
          </p:cNvSpPr>
          <p:nvPr/>
        </p:nvSpPr>
        <p:spPr bwMode="auto">
          <a:xfrm>
            <a:off x="450850" y="4648200"/>
            <a:ext cx="51117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4</a:t>
            </a:r>
            <a:r>
              <a:rPr lang="zh-CN" altLang="en-US" sz="2800"/>
              <a:t>）单位体积内的分子数：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5802" name="Object 10"/>
              <p:cNvSpPr txBox="1"/>
              <p:nvPr/>
            </p:nvSpPr>
            <p:spPr bwMode="auto">
              <a:xfrm>
                <a:off x="5486400" y="4419600"/>
                <a:ext cx="965200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802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4419600"/>
                <a:ext cx="965200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803" name="Object 11"/>
              <p:cNvSpPr txBox="1"/>
              <p:nvPr/>
            </p:nvSpPr>
            <p:spPr bwMode="auto">
              <a:xfrm>
                <a:off x="3124200" y="5105400"/>
                <a:ext cx="36814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×0.01×1.013×1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80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5105400"/>
                <a:ext cx="3681413" cy="787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804" name="Object 12"/>
              <p:cNvSpPr txBox="1"/>
              <p:nvPr/>
            </p:nvSpPr>
            <p:spPr bwMode="auto">
              <a:xfrm>
                <a:off x="3124200" y="5943600"/>
                <a:ext cx="2003425" cy="406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804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5943600"/>
                <a:ext cx="2003425" cy="406400"/>
              </a:xfrm>
              <a:prstGeom prst="rect">
                <a:avLst/>
              </a:prstGeom>
              <a:blipFill>
                <a:blip r:embed="rId8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5805" name="Object 13"/>
              <p:cNvSpPr txBox="1"/>
              <p:nvPr/>
            </p:nvSpPr>
            <p:spPr bwMode="auto">
              <a:xfrm>
                <a:off x="1371600" y="5105400"/>
                <a:ext cx="16240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5805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5105400"/>
                <a:ext cx="1624013" cy="787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5" grpId="0"/>
      <p:bldP spid="545798" grpId="0"/>
      <p:bldP spid="54580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04864-C90C-4157-9E55-E63CD7D0A495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46819" name="Text Box 3"/>
          <p:cNvSpPr txBox="1">
            <a:spLocks noChangeArrowheads="1"/>
          </p:cNvSpPr>
          <p:nvPr/>
        </p:nvSpPr>
        <p:spPr bwMode="auto">
          <a:xfrm>
            <a:off x="450850" y="1735138"/>
            <a:ext cx="3960813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（</a:t>
            </a:r>
            <a:r>
              <a:rPr lang="en-US" altLang="zh-CN" sz="2800"/>
              <a:t>5</a:t>
            </a:r>
            <a:r>
              <a:rPr lang="zh-CN" altLang="en-US" sz="2800"/>
              <a:t>）根据内能公式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6820" name="Object 4"/>
              <p:cNvSpPr txBox="1"/>
              <p:nvPr/>
            </p:nvSpPr>
            <p:spPr bwMode="auto">
              <a:xfrm>
                <a:off x="1447800" y="2667000"/>
                <a:ext cx="16748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682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800" y="2667000"/>
                <a:ext cx="16748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821" name="Object 5"/>
              <p:cNvSpPr txBox="1"/>
              <p:nvPr/>
            </p:nvSpPr>
            <p:spPr bwMode="auto">
              <a:xfrm>
                <a:off x="3200400" y="2667000"/>
                <a:ext cx="27416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=0.3×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×8.31×273 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682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2667000"/>
                <a:ext cx="2741613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6822" name="Object 6"/>
              <p:cNvSpPr txBox="1"/>
              <p:nvPr/>
            </p:nvSpPr>
            <p:spPr bwMode="auto">
              <a:xfrm>
                <a:off x="3278188" y="4114800"/>
                <a:ext cx="1446212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682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8188" y="4114800"/>
                <a:ext cx="1446212" cy="40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10.3 </a:t>
            </a:r>
            <a:r>
              <a:rPr lang="zh-CN" altLang="en-US"/>
              <a:t>能量均分原理（气体的内能）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4C6AB-6D4B-4FA5-8647-EB8EDF3E7475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547843" name="Object 3"/>
          <p:cNvGraphicFramePr>
            <a:graphicFrameLocks noChangeAspect="1"/>
          </p:cNvGraphicFramePr>
          <p:nvPr/>
        </p:nvGraphicFramePr>
        <p:xfrm>
          <a:off x="304800" y="1143000"/>
          <a:ext cx="87122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449118" imgH="657337" progId="Word.Document.8">
                  <p:embed/>
                </p:oleObj>
              </mc:Choice>
              <mc:Fallback>
                <p:oleObj name="文档" r:id="rId2" imgW="3449118" imgH="657337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143000"/>
                        <a:ext cx="8712200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7844" name="Object 4"/>
          <p:cNvGraphicFramePr>
            <a:graphicFrameLocks noChangeAspect="1"/>
          </p:cNvGraphicFramePr>
          <p:nvPr/>
        </p:nvGraphicFramePr>
        <p:xfrm>
          <a:off x="457200" y="2667000"/>
          <a:ext cx="77089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857543" imgH="2085766" progId="Word.Document.8">
                  <p:embed/>
                </p:oleObj>
              </mc:Choice>
              <mc:Fallback>
                <p:oleObj name="文档" r:id="rId4" imgW="3857543" imgH="208576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67000"/>
                        <a:ext cx="7708900" cy="377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2137C-5B5F-4BD1-B08F-5498FD8D989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48867" name="Rectangle 3"/>
          <p:cNvSpPr>
            <a:spLocks noChangeArrowheads="1"/>
          </p:cNvSpPr>
          <p:nvPr/>
        </p:nvSpPr>
        <p:spPr bwMode="auto">
          <a:xfrm>
            <a:off x="533400" y="1219200"/>
            <a:ext cx="1487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速率分布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8916" name="Object 52"/>
              <p:cNvSpPr txBox="1"/>
              <p:nvPr/>
            </p:nvSpPr>
            <p:spPr bwMode="auto">
              <a:xfrm>
                <a:off x="3124200" y="2133600"/>
                <a:ext cx="712788" cy="7889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Δv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8916" name="Object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4200" y="2133600"/>
                <a:ext cx="712788" cy="78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917" name="Text Box 53"/>
          <p:cNvSpPr txBox="1">
            <a:spLocks noChangeArrowheads="1"/>
          </p:cNvSpPr>
          <p:nvPr/>
        </p:nvSpPr>
        <p:spPr bwMode="auto">
          <a:xfrm>
            <a:off x="609600" y="1676400"/>
            <a:ext cx="807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单位速率区间内分子数占总分子数的百分比：</a:t>
            </a:r>
          </a:p>
        </p:txBody>
      </p:sp>
      <p:grpSp>
        <p:nvGrpSpPr>
          <p:cNvPr id="548918" name="Group 54"/>
          <p:cNvGrpSpPr>
            <a:grpSpLocks/>
          </p:cNvGrpSpPr>
          <p:nvPr/>
        </p:nvGrpSpPr>
        <p:grpSpPr bwMode="auto">
          <a:xfrm>
            <a:off x="4038600" y="2268538"/>
            <a:ext cx="974725" cy="519113"/>
            <a:chOff x="1968" y="816"/>
            <a:chExt cx="614" cy="3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8919" name="Object 55"/>
                <p:cNvSpPr txBox="1"/>
                <p:nvPr/>
              </p:nvSpPr>
              <p:spPr bwMode="auto">
                <a:xfrm>
                  <a:off x="2385" y="870"/>
                  <a:ext cx="197" cy="219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48919" name="Object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85" y="870"/>
                  <a:ext cx="197" cy="2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8920" name="Text Box 56"/>
            <p:cNvSpPr txBox="1">
              <a:spLocks noChangeArrowheads="1"/>
            </p:cNvSpPr>
            <p:nvPr/>
          </p:nvSpPr>
          <p:spPr bwMode="auto">
            <a:xfrm>
              <a:off x="1968" y="81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/>
                <a:t>～</a:t>
              </a:r>
            </a:p>
          </p:txBody>
        </p:sp>
      </p:grpSp>
      <p:sp>
        <p:nvSpPr>
          <p:cNvPr id="548921" name="Text Box 57"/>
          <p:cNvSpPr txBox="1">
            <a:spLocks noChangeArrowheads="1"/>
          </p:cNvSpPr>
          <p:nvPr/>
        </p:nvSpPr>
        <p:spPr bwMode="auto">
          <a:xfrm>
            <a:off x="457200" y="3116263"/>
            <a:ext cx="3057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速率分布函数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8923" name="Object 59"/>
              <p:cNvSpPr txBox="1"/>
              <p:nvPr/>
            </p:nvSpPr>
            <p:spPr bwMode="auto">
              <a:xfrm>
                <a:off x="2438400" y="3886200"/>
                <a:ext cx="1727200" cy="78422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8923" name="Object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3886200"/>
                <a:ext cx="1727200" cy="784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8924" name="Text Box 60"/>
          <p:cNvSpPr txBox="1">
            <a:spLocks noChangeArrowheads="1"/>
          </p:cNvSpPr>
          <p:nvPr/>
        </p:nvSpPr>
        <p:spPr bwMode="auto">
          <a:xfrm>
            <a:off x="457200" y="4800600"/>
            <a:ext cx="525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速率分布函数的</a:t>
            </a:r>
            <a:r>
              <a:rPr kumimoji="1" lang="zh-CN" altLang="en-US" sz="2800" dirty="0">
                <a:solidFill>
                  <a:srgbClr val="0000CC"/>
                </a:solidFill>
              </a:rPr>
              <a:t>物理意义</a:t>
            </a:r>
            <a:r>
              <a:rPr kumimoji="1" lang="zh-CN" altLang="en-US" sz="2800" dirty="0"/>
              <a:t>：</a:t>
            </a:r>
          </a:p>
        </p:txBody>
      </p:sp>
      <p:sp>
        <p:nvSpPr>
          <p:cNvPr id="548925" name="Text Box 61"/>
          <p:cNvSpPr txBox="1">
            <a:spLocks noChangeArrowheads="1"/>
          </p:cNvSpPr>
          <p:nvPr/>
        </p:nvSpPr>
        <p:spPr bwMode="auto">
          <a:xfrm>
            <a:off x="609600" y="54102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速率在 </a:t>
            </a:r>
            <a:r>
              <a:rPr kumimoji="1" lang="en-US" altLang="zh-CN" sz="2800" i="1" dirty="0">
                <a:latin typeface="Book Antiqua" pitchFamily="18" charset="0"/>
              </a:rPr>
              <a:t>v</a:t>
            </a:r>
            <a:r>
              <a:rPr kumimoji="1" lang="en-US" altLang="zh-CN" sz="2800" i="1" dirty="0"/>
              <a:t> </a:t>
            </a:r>
            <a:r>
              <a:rPr kumimoji="1" lang="zh-CN" altLang="en-US" sz="2800" dirty="0"/>
              <a:t>附近，</a:t>
            </a:r>
            <a:r>
              <a:rPr kumimoji="1" lang="zh-CN" altLang="en-US" sz="2800" dirty="0">
                <a:solidFill>
                  <a:srgbClr val="0000CC"/>
                </a:solidFill>
              </a:rPr>
              <a:t>单位速率区间</a:t>
            </a:r>
            <a:r>
              <a:rPr kumimoji="1" lang="zh-CN" altLang="en-US" sz="2800" dirty="0"/>
              <a:t>内分子数占总分子数的百分比。</a:t>
            </a:r>
          </a:p>
        </p:txBody>
      </p:sp>
      <p:graphicFrame>
        <p:nvGraphicFramePr>
          <p:cNvPr id="8" name="Object 58">
            <a:extLst>
              <a:ext uri="{FF2B5EF4-FFF2-40B4-BE49-F238E27FC236}">
                <a16:creationId xmlns:a16="http://schemas.microsoft.com/office/drawing/2014/main" id="{4D2CACDD-A8C0-38F2-2006-0EBA83DA7D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895600"/>
          <a:ext cx="347345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688760" imgH="482400" progId="Equation.3">
                  <p:embed/>
                </p:oleObj>
              </mc:Choice>
              <mc:Fallback>
                <p:oleObj name="公式" r:id="rId5" imgW="1688760" imgH="482400" progId="Equation.3">
                  <p:embed/>
                  <p:pic>
                    <p:nvPicPr>
                      <p:cNvPr id="5489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3473450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73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4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8921" grpId="0"/>
      <p:bldP spid="548924" grpId="0" autoUpdateAnimBg="0"/>
      <p:bldP spid="54892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7B25-8922-4C3A-8F3C-A9A676AEBD90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49891" name="Rectangle 3"/>
          <p:cNvSpPr>
            <a:spLocks noChangeArrowheads="1"/>
          </p:cNvSpPr>
          <p:nvPr/>
        </p:nvSpPr>
        <p:spPr bwMode="auto">
          <a:xfrm>
            <a:off x="53340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麦克斯韦速率分布函数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9892" name="Object 4"/>
              <p:cNvSpPr txBox="1"/>
              <p:nvPr/>
            </p:nvSpPr>
            <p:spPr bwMode="auto">
              <a:xfrm>
                <a:off x="2209800" y="1774825"/>
                <a:ext cx="3602038" cy="96837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98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1774825"/>
                <a:ext cx="3602038" cy="968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9929" name="Group 41"/>
          <p:cNvGrpSpPr>
            <a:grpSpLocks/>
          </p:cNvGrpSpPr>
          <p:nvPr/>
        </p:nvGrpSpPr>
        <p:grpSpPr bwMode="auto">
          <a:xfrm>
            <a:off x="4419600" y="2836818"/>
            <a:ext cx="4522788" cy="2984500"/>
            <a:chOff x="2544" y="2064"/>
            <a:chExt cx="2849" cy="1880"/>
          </a:xfrm>
        </p:grpSpPr>
        <p:sp>
          <p:nvSpPr>
            <p:cNvPr id="549930" name="Line 42"/>
            <p:cNvSpPr>
              <a:spLocks noChangeShapeType="1"/>
            </p:cNvSpPr>
            <p:nvPr/>
          </p:nvSpPr>
          <p:spPr bwMode="auto">
            <a:xfrm>
              <a:off x="2544" y="3936"/>
              <a:ext cx="28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1" name="Line 43"/>
            <p:cNvSpPr>
              <a:spLocks noChangeShapeType="1"/>
            </p:cNvSpPr>
            <p:nvPr/>
          </p:nvSpPr>
          <p:spPr bwMode="auto">
            <a:xfrm flipV="1">
              <a:off x="2544" y="2160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2" name="Freeform 44"/>
            <p:cNvSpPr>
              <a:spLocks/>
            </p:cNvSpPr>
            <p:nvPr/>
          </p:nvSpPr>
          <p:spPr bwMode="auto">
            <a:xfrm>
              <a:off x="2544" y="2448"/>
              <a:ext cx="2352" cy="1496"/>
            </a:xfrm>
            <a:custGeom>
              <a:avLst/>
              <a:gdLst/>
              <a:ahLst/>
              <a:cxnLst>
                <a:cxn ang="0">
                  <a:pos x="0" y="1496"/>
                </a:cxn>
                <a:cxn ang="0">
                  <a:pos x="288" y="1160"/>
                </a:cxn>
                <a:cxn ang="0">
                  <a:pos x="576" y="488"/>
                </a:cxn>
                <a:cxn ang="0">
                  <a:pos x="816" y="104"/>
                </a:cxn>
                <a:cxn ang="0">
                  <a:pos x="1008" y="8"/>
                </a:cxn>
                <a:cxn ang="0">
                  <a:pos x="1200" y="152"/>
                </a:cxn>
                <a:cxn ang="0">
                  <a:pos x="1344" y="440"/>
                </a:cxn>
                <a:cxn ang="0">
                  <a:pos x="1584" y="1016"/>
                </a:cxn>
                <a:cxn ang="0">
                  <a:pos x="1968" y="1304"/>
                </a:cxn>
                <a:cxn ang="0">
                  <a:pos x="2352" y="1400"/>
                </a:cxn>
              </a:cxnLst>
              <a:rect l="0" t="0" r="r" b="b"/>
              <a:pathLst>
                <a:path w="2352" h="1496">
                  <a:moveTo>
                    <a:pt x="0" y="1496"/>
                  </a:moveTo>
                  <a:cubicBezTo>
                    <a:pt x="96" y="1412"/>
                    <a:pt x="192" y="1328"/>
                    <a:pt x="288" y="1160"/>
                  </a:cubicBezTo>
                  <a:cubicBezTo>
                    <a:pt x="384" y="992"/>
                    <a:pt x="488" y="664"/>
                    <a:pt x="576" y="488"/>
                  </a:cubicBezTo>
                  <a:cubicBezTo>
                    <a:pt x="664" y="312"/>
                    <a:pt x="744" y="184"/>
                    <a:pt x="816" y="104"/>
                  </a:cubicBezTo>
                  <a:cubicBezTo>
                    <a:pt x="888" y="24"/>
                    <a:pt x="944" y="0"/>
                    <a:pt x="1008" y="8"/>
                  </a:cubicBezTo>
                  <a:cubicBezTo>
                    <a:pt x="1072" y="16"/>
                    <a:pt x="1144" y="80"/>
                    <a:pt x="1200" y="152"/>
                  </a:cubicBezTo>
                  <a:cubicBezTo>
                    <a:pt x="1256" y="224"/>
                    <a:pt x="1280" y="296"/>
                    <a:pt x="1344" y="440"/>
                  </a:cubicBezTo>
                  <a:cubicBezTo>
                    <a:pt x="1408" y="584"/>
                    <a:pt x="1480" y="872"/>
                    <a:pt x="1584" y="1016"/>
                  </a:cubicBezTo>
                  <a:cubicBezTo>
                    <a:pt x="1688" y="1160"/>
                    <a:pt x="1840" y="1240"/>
                    <a:pt x="1968" y="1304"/>
                  </a:cubicBezTo>
                  <a:cubicBezTo>
                    <a:pt x="2096" y="1368"/>
                    <a:pt x="2224" y="1384"/>
                    <a:pt x="2352" y="140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3" name="Text Box 45"/>
            <p:cNvSpPr txBox="1">
              <a:spLocks noChangeArrowheads="1"/>
            </p:cNvSpPr>
            <p:nvPr/>
          </p:nvSpPr>
          <p:spPr bwMode="auto">
            <a:xfrm>
              <a:off x="2544" y="2064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/>
                <a:t>f(</a:t>
              </a:r>
              <a:r>
                <a:rPr kumimoji="1" lang="en-US" altLang="zh-CN" sz="2800" i="1">
                  <a:latin typeface="Book Antiqua" pitchFamily="18" charset="0"/>
                </a:rPr>
                <a:t>v</a:t>
              </a:r>
              <a:r>
                <a:rPr kumimoji="1" lang="en-US" altLang="zh-CN" sz="2800" i="1"/>
                <a:t>)</a:t>
              </a:r>
            </a:p>
          </p:txBody>
        </p:sp>
        <p:sp>
          <p:nvSpPr>
            <p:cNvPr id="549934" name="Rectangle 46"/>
            <p:cNvSpPr>
              <a:spLocks noChangeArrowheads="1"/>
            </p:cNvSpPr>
            <p:nvPr/>
          </p:nvSpPr>
          <p:spPr bwMode="auto">
            <a:xfrm>
              <a:off x="5165" y="3542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Book Antiqua" pitchFamily="18" charset="0"/>
                </a:rPr>
                <a:t>v</a:t>
              </a:r>
            </a:p>
          </p:txBody>
        </p:sp>
      </p:grpSp>
      <p:grpSp>
        <p:nvGrpSpPr>
          <p:cNvPr id="549935" name="Group 47"/>
          <p:cNvGrpSpPr>
            <a:grpSpLocks/>
          </p:cNvGrpSpPr>
          <p:nvPr/>
        </p:nvGrpSpPr>
        <p:grpSpPr bwMode="auto">
          <a:xfrm>
            <a:off x="4419600" y="3751218"/>
            <a:ext cx="2292350" cy="2684463"/>
            <a:chOff x="2544" y="2640"/>
            <a:chExt cx="1444" cy="1691"/>
          </a:xfrm>
        </p:grpSpPr>
        <p:sp>
          <p:nvSpPr>
            <p:cNvPr id="549936" name="Rectangle 48" descr="轮廓式菱形"/>
            <p:cNvSpPr>
              <a:spLocks noChangeArrowheads="1"/>
            </p:cNvSpPr>
            <p:nvPr/>
          </p:nvSpPr>
          <p:spPr bwMode="auto">
            <a:xfrm>
              <a:off x="3744" y="2640"/>
              <a:ext cx="96" cy="1296"/>
            </a:xfrm>
            <a:prstGeom prst="rect">
              <a:avLst/>
            </a:prstGeom>
            <a:pattFill prst="openDmnd">
              <a:fgClr>
                <a:schemeClr val="accent2"/>
              </a:fgClr>
              <a:bgClr>
                <a:schemeClr val="folHlink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7" name="Line 49"/>
            <p:cNvSpPr>
              <a:spLocks noChangeShapeType="1"/>
            </p:cNvSpPr>
            <p:nvPr/>
          </p:nvSpPr>
          <p:spPr bwMode="auto">
            <a:xfrm>
              <a:off x="2544" y="2640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8" name="Line 50"/>
            <p:cNvSpPr>
              <a:spLocks noChangeShapeType="1"/>
            </p:cNvSpPr>
            <p:nvPr/>
          </p:nvSpPr>
          <p:spPr bwMode="auto">
            <a:xfrm>
              <a:off x="3744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39" name="Line 51"/>
            <p:cNvSpPr>
              <a:spLocks noChangeShapeType="1"/>
            </p:cNvSpPr>
            <p:nvPr/>
          </p:nvSpPr>
          <p:spPr bwMode="auto">
            <a:xfrm>
              <a:off x="3840" y="39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0" name="Line 52"/>
            <p:cNvSpPr>
              <a:spLocks noChangeShapeType="1"/>
            </p:cNvSpPr>
            <p:nvPr/>
          </p:nvSpPr>
          <p:spPr bwMode="auto">
            <a:xfrm>
              <a:off x="3600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1" name="Line 53"/>
            <p:cNvSpPr>
              <a:spLocks noChangeShapeType="1"/>
            </p:cNvSpPr>
            <p:nvPr/>
          </p:nvSpPr>
          <p:spPr bwMode="auto">
            <a:xfrm>
              <a:off x="3840" y="403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9942" name="Rectangle 54"/>
            <p:cNvSpPr>
              <a:spLocks noChangeArrowheads="1"/>
            </p:cNvSpPr>
            <p:nvPr/>
          </p:nvSpPr>
          <p:spPr bwMode="auto">
            <a:xfrm>
              <a:off x="3648" y="400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dirty="0" err="1"/>
                <a:t>d</a:t>
              </a:r>
              <a:r>
                <a:rPr kumimoji="1" lang="en-US" altLang="zh-CN" sz="2800" i="1" dirty="0" err="1">
                  <a:latin typeface="Book Antiqua" pitchFamily="18" charset="0"/>
                </a:rPr>
                <a:t>v</a:t>
              </a:r>
              <a:endParaRPr kumimoji="1" lang="en-US" altLang="zh-CN" sz="2800" i="1" dirty="0">
                <a:latin typeface="Book Antiqua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9943" name="Object 55"/>
              <p:cNvSpPr txBox="1"/>
              <p:nvPr/>
            </p:nvSpPr>
            <p:spPr bwMode="auto">
              <a:xfrm>
                <a:off x="685800" y="5334000"/>
                <a:ext cx="1727200" cy="784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9943" name="Object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334000"/>
                <a:ext cx="1727200" cy="784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944" name="Rectangle 56"/>
          <p:cNvSpPr>
            <a:spLocks noChangeArrowheads="1"/>
          </p:cNvSpPr>
          <p:nvPr/>
        </p:nvSpPr>
        <p:spPr bwMode="auto">
          <a:xfrm>
            <a:off x="533400" y="3048000"/>
            <a:ext cx="3038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玻耳兹曼常量：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9945" name="Object 57"/>
              <p:cNvSpPr txBox="1"/>
              <p:nvPr/>
            </p:nvSpPr>
            <p:spPr bwMode="auto">
              <a:xfrm>
                <a:off x="685800" y="3657600"/>
                <a:ext cx="1023938" cy="868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9945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657600"/>
                <a:ext cx="1023938" cy="8683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9946" name="Object 58"/>
              <p:cNvSpPr txBox="1"/>
              <p:nvPr/>
            </p:nvSpPr>
            <p:spPr bwMode="auto">
              <a:xfrm>
                <a:off x="990600" y="4648200"/>
                <a:ext cx="24130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=1.38×1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9946" name="Object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4648200"/>
                <a:ext cx="24130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0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9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A8E3-1E35-495C-B9F4-B58AE65685D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609600" y="1981200"/>
            <a:ext cx="815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/>
              <a:t>处于</a:t>
            </a:r>
            <a:r>
              <a:rPr lang="zh-CN" altLang="en-US" sz="2800">
                <a:solidFill>
                  <a:srgbClr val="0000CC"/>
                </a:solidFill>
              </a:rPr>
              <a:t>平衡态</a:t>
            </a:r>
            <a:r>
              <a:rPr lang="zh-CN" altLang="en-US" sz="2800"/>
              <a:t>下的</a:t>
            </a:r>
            <a:r>
              <a:rPr lang="zh-CN" altLang="en-US" sz="2800">
                <a:solidFill>
                  <a:srgbClr val="0000CC"/>
                </a:solidFill>
              </a:rPr>
              <a:t>理想气体</a:t>
            </a:r>
            <a:r>
              <a:rPr lang="zh-CN" altLang="en-US" sz="2800"/>
              <a:t>系统，分子速率在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/>
              <a:t>~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en-US" altLang="zh-CN" sz="2800"/>
              <a:t>+d</a:t>
            </a:r>
            <a:r>
              <a:rPr lang="en-US" altLang="zh-CN" sz="2800" i="1">
                <a:latin typeface="Book Antiqua" pitchFamily="18" charset="0"/>
              </a:rPr>
              <a:t>v</a:t>
            </a:r>
            <a:r>
              <a:rPr lang="zh-CN" altLang="en-US" sz="2800"/>
              <a:t>区间内的分子数占总分子数的百分比为</a:t>
            </a:r>
          </a:p>
        </p:txBody>
      </p:sp>
      <p:sp>
        <p:nvSpPr>
          <p:cNvPr id="543749" name="Rectangle 5"/>
          <p:cNvSpPr>
            <a:spLocks noChangeArrowheads="1"/>
          </p:cNvSpPr>
          <p:nvPr/>
        </p:nvSpPr>
        <p:spPr bwMode="auto">
          <a:xfrm>
            <a:off x="53340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麦克斯韦速率分布函数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3750" name="Object 6"/>
              <p:cNvSpPr txBox="1"/>
              <p:nvPr/>
            </p:nvSpPr>
            <p:spPr bwMode="auto">
              <a:xfrm>
                <a:off x="1828800" y="3429000"/>
                <a:ext cx="5083175" cy="99377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37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3429000"/>
                <a:ext cx="5083175" cy="993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20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10.4 </a:t>
            </a:r>
            <a:r>
              <a:rPr lang="zh-CN" altLang="en-US" dirty="0"/>
              <a:t>麦克斯韦速率分布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B384E-884D-4486-B327-1B67D344F93E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51939" name="Rectangle 3"/>
          <p:cNvSpPr>
            <a:spLocks noChangeArrowheads="1"/>
          </p:cNvSpPr>
          <p:nvPr/>
        </p:nvSpPr>
        <p:spPr bwMode="auto">
          <a:xfrm>
            <a:off x="53340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麦克斯韦速率分布函数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1940" name="Object 4"/>
              <p:cNvSpPr txBox="1"/>
              <p:nvPr/>
            </p:nvSpPr>
            <p:spPr bwMode="auto">
              <a:xfrm>
                <a:off x="333375" y="2179638"/>
                <a:ext cx="4086225" cy="1782762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194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375" y="2179638"/>
                <a:ext cx="4086225" cy="1782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1941" name="Group 5"/>
          <p:cNvGrpSpPr>
            <a:grpSpLocks/>
          </p:cNvGrpSpPr>
          <p:nvPr/>
        </p:nvGrpSpPr>
        <p:grpSpPr bwMode="auto">
          <a:xfrm>
            <a:off x="4495800" y="1112837"/>
            <a:ext cx="4524375" cy="3459163"/>
            <a:chOff x="2472" y="255"/>
            <a:chExt cx="2850" cy="2179"/>
          </a:xfrm>
        </p:grpSpPr>
        <p:grpSp>
          <p:nvGrpSpPr>
            <p:cNvPr id="551942" name="Group 6"/>
            <p:cNvGrpSpPr>
              <a:grpSpLocks/>
            </p:cNvGrpSpPr>
            <p:nvPr/>
          </p:nvGrpSpPr>
          <p:grpSpPr bwMode="auto">
            <a:xfrm>
              <a:off x="2472" y="255"/>
              <a:ext cx="2850" cy="2179"/>
              <a:chOff x="2472" y="255"/>
              <a:chExt cx="2850" cy="2179"/>
            </a:xfrm>
          </p:grpSpPr>
          <p:sp>
            <p:nvSpPr>
              <p:cNvPr id="551943" name="Line 7"/>
              <p:cNvSpPr>
                <a:spLocks noChangeShapeType="1"/>
              </p:cNvSpPr>
              <p:nvPr/>
            </p:nvSpPr>
            <p:spPr bwMode="auto">
              <a:xfrm>
                <a:off x="2472" y="2127"/>
                <a:ext cx="28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944" name="Line 8"/>
              <p:cNvSpPr>
                <a:spLocks noChangeShapeType="1"/>
              </p:cNvSpPr>
              <p:nvPr/>
            </p:nvSpPr>
            <p:spPr bwMode="auto">
              <a:xfrm flipV="1">
                <a:off x="2472" y="351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945" name="Freeform 9"/>
              <p:cNvSpPr>
                <a:spLocks/>
              </p:cNvSpPr>
              <p:nvPr/>
            </p:nvSpPr>
            <p:spPr bwMode="auto">
              <a:xfrm>
                <a:off x="2472" y="639"/>
                <a:ext cx="2352" cy="1496"/>
              </a:xfrm>
              <a:custGeom>
                <a:avLst/>
                <a:gdLst/>
                <a:ahLst/>
                <a:cxnLst>
                  <a:cxn ang="0">
                    <a:pos x="0" y="1496"/>
                  </a:cxn>
                  <a:cxn ang="0">
                    <a:pos x="288" y="1160"/>
                  </a:cxn>
                  <a:cxn ang="0">
                    <a:pos x="576" y="488"/>
                  </a:cxn>
                  <a:cxn ang="0">
                    <a:pos x="816" y="104"/>
                  </a:cxn>
                  <a:cxn ang="0">
                    <a:pos x="1008" y="8"/>
                  </a:cxn>
                  <a:cxn ang="0">
                    <a:pos x="1200" y="152"/>
                  </a:cxn>
                  <a:cxn ang="0">
                    <a:pos x="1344" y="440"/>
                  </a:cxn>
                  <a:cxn ang="0">
                    <a:pos x="1584" y="1016"/>
                  </a:cxn>
                  <a:cxn ang="0">
                    <a:pos x="1968" y="1304"/>
                  </a:cxn>
                  <a:cxn ang="0">
                    <a:pos x="2352" y="1400"/>
                  </a:cxn>
                </a:cxnLst>
                <a:rect l="0" t="0" r="r" b="b"/>
                <a:pathLst>
                  <a:path w="2352" h="1496">
                    <a:moveTo>
                      <a:pt x="0" y="1496"/>
                    </a:moveTo>
                    <a:cubicBezTo>
                      <a:pt x="96" y="1412"/>
                      <a:pt x="192" y="1328"/>
                      <a:pt x="288" y="1160"/>
                    </a:cubicBezTo>
                    <a:cubicBezTo>
                      <a:pt x="384" y="992"/>
                      <a:pt x="488" y="664"/>
                      <a:pt x="576" y="488"/>
                    </a:cubicBezTo>
                    <a:cubicBezTo>
                      <a:pt x="664" y="312"/>
                      <a:pt x="744" y="184"/>
                      <a:pt x="816" y="104"/>
                    </a:cubicBezTo>
                    <a:cubicBezTo>
                      <a:pt x="888" y="24"/>
                      <a:pt x="944" y="0"/>
                      <a:pt x="1008" y="8"/>
                    </a:cubicBezTo>
                    <a:cubicBezTo>
                      <a:pt x="1072" y="16"/>
                      <a:pt x="1144" y="80"/>
                      <a:pt x="1200" y="152"/>
                    </a:cubicBezTo>
                    <a:cubicBezTo>
                      <a:pt x="1256" y="224"/>
                      <a:pt x="1280" y="296"/>
                      <a:pt x="1344" y="440"/>
                    </a:cubicBezTo>
                    <a:cubicBezTo>
                      <a:pt x="1408" y="584"/>
                      <a:pt x="1480" y="872"/>
                      <a:pt x="1584" y="1016"/>
                    </a:cubicBezTo>
                    <a:cubicBezTo>
                      <a:pt x="1688" y="1160"/>
                      <a:pt x="1840" y="1240"/>
                      <a:pt x="1968" y="1304"/>
                    </a:cubicBezTo>
                    <a:cubicBezTo>
                      <a:pt x="2096" y="1368"/>
                      <a:pt x="2224" y="1384"/>
                      <a:pt x="2352" y="1400"/>
                    </a:cubicBez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1946" name="Text Box 10"/>
              <p:cNvSpPr txBox="1">
                <a:spLocks noChangeArrowheads="1"/>
              </p:cNvSpPr>
              <p:nvPr/>
            </p:nvSpPr>
            <p:spPr bwMode="auto">
              <a:xfrm>
                <a:off x="2531" y="255"/>
                <a:ext cx="57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 dirty="0">
                    <a:latin typeface="Book Antiqua" pitchFamily="18" charset="0"/>
                  </a:rPr>
                  <a:t>f(v)</a:t>
                </a:r>
              </a:p>
            </p:txBody>
          </p:sp>
          <p:sp>
            <p:nvSpPr>
              <p:cNvPr id="551947" name="Rectangle 11"/>
              <p:cNvSpPr>
                <a:spLocks noChangeArrowheads="1"/>
              </p:cNvSpPr>
              <p:nvPr/>
            </p:nvSpPr>
            <p:spPr bwMode="auto">
              <a:xfrm>
                <a:off x="5064" y="2069"/>
                <a:ext cx="25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b="1" i="1" dirty="0">
                    <a:latin typeface="Book Antiqua" pitchFamily="18" charset="0"/>
                  </a:rPr>
                  <a:t>v</a:t>
                </a:r>
              </a:p>
            </p:txBody>
          </p:sp>
        </p:grpSp>
        <p:grpSp>
          <p:nvGrpSpPr>
            <p:cNvPr id="551948" name="Group 12"/>
            <p:cNvGrpSpPr>
              <a:grpSpLocks/>
            </p:cNvGrpSpPr>
            <p:nvPr/>
          </p:nvGrpSpPr>
          <p:grpSpPr bwMode="auto">
            <a:xfrm>
              <a:off x="3528" y="831"/>
              <a:ext cx="1296" cy="1601"/>
              <a:chOff x="3528" y="831"/>
              <a:chExt cx="1296" cy="1601"/>
            </a:xfrm>
          </p:grpSpPr>
          <p:grpSp>
            <p:nvGrpSpPr>
              <p:cNvPr id="551949" name="Group 13"/>
              <p:cNvGrpSpPr>
                <a:grpSpLocks/>
              </p:cNvGrpSpPr>
              <p:nvPr/>
            </p:nvGrpSpPr>
            <p:grpSpPr bwMode="auto">
              <a:xfrm>
                <a:off x="3672" y="831"/>
                <a:ext cx="816" cy="1296"/>
                <a:chOff x="3792" y="864"/>
                <a:chExt cx="816" cy="1296"/>
              </a:xfrm>
            </p:grpSpPr>
            <p:sp>
              <p:nvSpPr>
                <p:cNvPr id="551950" name="Line 14"/>
                <p:cNvSpPr>
                  <a:spLocks noChangeShapeType="1"/>
                </p:cNvSpPr>
                <p:nvPr/>
              </p:nvSpPr>
              <p:spPr bwMode="auto">
                <a:xfrm>
                  <a:off x="3792" y="864"/>
                  <a:ext cx="0" cy="12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1" name="Line 15"/>
                <p:cNvSpPr>
                  <a:spLocks noChangeShapeType="1"/>
                </p:cNvSpPr>
                <p:nvPr/>
              </p:nvSpPr>
              <p:spPr bwMode="auto">
                <a:xfrm>
                  <a:off x="4608" y="2016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2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3792" y="1008"/>
                  <a:ext cx="9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3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3792" y="1104"/>
                  <a:ext cx="14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792" y="1200"/>
                  <a:ext cx="19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792" y="134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6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3792" y="1488"/>
                  <a:ext cx="288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792" y="1632"/>
                  <a:ext cx="33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936" y="1728"/>
                  <a:ext cx="288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59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080" y="1824"/>
                  <a:ext cx="24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4224" y="1920"/>
                  <a:ext cx="192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368" y="1968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1962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512" y="2016"/>
                  <a:ext cx="9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51963" name="Text Box 27"/>
              <p:cNvSpPr txBox="1">
                <a:spLocks noChangeArrowheads="1"/>
              </p:cNvSpPr>
              <p:nvPr/>
            </p:nvSpPr>
            <p:spPr bwMode="auto">
              <a:xfrm>
                <a:off x="4392" y="2067"/>
                <a:ext cx="43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latin typeface="Book Antiqua" pitchFamily="18" charset="0"/>
                  </a:rPr>
                  <a:t>v</a:t>
                </a:r>
                <a:r>
                  <a:rPr kumimoji="1" lang="en-US" altLang="zh-CN" sz="3200" b="1" baseline="-250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551964" name="Rectangle 28"/>
              <p:cNvSpPr>
                <a:spLocks noChangeArrowheads="1"/>
              </p:cNvSpPr>
              <p:nvPr/>
            </p:nvSpPr>
            <p:spPr bwMode="auto">
              <a:xfrm>
                <a:off x="3528" y="2067"/>
                <a:ext cx="34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3200" b="1" i="1">
                    <a:latin typeface="Book Antiqua" pitchFamily="18" charset="0"/>
                  </a:rPr>
                  <a:t>v</a:t>
                </a:r>
                <a:r>
                  <a:rPr kumimoji="1" lang="en-US" altLang="zh-CN" sz="3200" b="1" baseline="-25000">
                    <a:latin typeface="Book Antiqua" pitchFamily="18" charset="0"/>
                  </a:rPr>
                  <a:t>1</a:t>
                </a:r>
              </a:p>
            </p:txBody>
          </p:sp>
        </p:grpSp>
      </p:grpSp>
      <p:sp>
        <p:nvSpPr>
          <p:cNvPr id="551965" name="Text Box 29"/>
          <p:cNvSpPr txBox="1">
            <a:spLocks noChangeArrowheads="1"/>
          </p:cNvSpPr>
          <p:nvPr/>
        </p:nvSpPr>
        <p:spPr bwMode="auto">
          <a:xfrm>
            <a:off x="285750" y="4597400"/>
            <a:ext cx="878205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/>
              <a:t>在麦克斯韦速率分布曲线下的任意一块</a:t>
            </a:r>
            <a:r>
              <a:rPr kumimoji="1" lang="zh-CN" altLang="en-US" sz="2800" dirty="0">
                <a:solidFill>
                  <a:srgbClr val="0000CC"/>
                </a:solidFill>
              </a:rPr>
              <a:t>面积</a:t>
            </a:r>
            <a:r>
              <a:rPr kumimoji="1" lang="zh-CN" altLang="en-US" sz="2800" dirty="0"/>
              <a:t>在</a:t>
            </a:r>
            <a:r>
              <a:rPr kumimoji="1" lang="zh-CN" altLang="en-US" sz="2800" dirty="0">
                <a:solidFill>
                  <a:srgbClr val="0000CC"/>
                </a:solidFill>
              </a:rPr>
              <a:t>数值</a:t>
            </a:r>
            <a:r>
              <a:rPr kumimoji="1" lang="zh-CN" altLang="en-US" sz="2800" dirty="0"/>
              <a:t>上等于</a:t>
            </a:r>
            <a:r>
              <a:rPr kumimoji="1" lang="zh-CN" altLang="en-US" sz="2800" dirty="0">
                <a:solidFill>
                  <a:srgbClr val="0000CC"/>
                </a:solidFill>
              </a:rPr>
              <a:t>相应速率区间</a:t>
            </a:r>
            <a:r>
              <a:rPr kumimoji="1" lang="zh-CN" altLang="en-US" sz="2800" dirty="0"/>
              <a:t>内分子数占总分子数的百分比。</a:t>
            </a:r>
          </a:p>
        </p:txBody>
      </p:sp>
      <p:sp>
        <p:nvSpPr>
          <p:cNvPr id="551966" name="Rectangle 30"/>
          <p:cNvSpPr>
            <a:spLocks noChangeArrowheads="1"/>
          </p:cNvSpPr>
          <p:nvPr/>
        </p:nvSpPr>
        <p:spPr bwMode="auto">
          <a:xfrm>
            <a:off x="396875" y="5735637"/>
            <a:ext cx="2317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0000CC"/>
                </a:solidFill>
              </a:rPr>
              <a:t>归一化条件：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1967" name="Object 31"/>
              <p:cNvSpPr txBox="1"/>
              <p:nvPr/>
            </p:nvSpPr>
            <p:spPr bwMode="auto">
              <a:xfrm>
                <a:off x="2971800" y="5665787"/>
                <a:ext cx="1755775" cy="658813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𝐝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196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800" y="5665787"/>
                <a:ext cx="1755775" cy="6588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38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5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65" grpId="0" autoUpdateAnimBg="0"/>
      <p:bldP spid="5519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4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7049-A942-4254-A27B-B54FE7218B7A}" type="slidenum">
              <a:rPr lang="en-US" altLang="zh-CN"/>
              <a:pPr/>
              <a:t>3</a:t>
            </a:fld>
            <a:endParaRPr lang="en-US" altLang="zh-CN"/>
          </a:p>
        </p:txBody>
      </p:sp>
      <p:grpSp>
        <p:nvGrpSpPr>
          <p:cNvPr id="521219" name="Group 3"/>
          <p:cNvGrpSpPr>
            <a:grpSpLocks/>
          </p:cNvGrpSpPr>
          <p:nvPr/>
        </p:nvGrpSpPr>
        <p:grpSpPr bwMode="auto">
          <a:xfrm>
            <a:off x="4419600" y="1222375"/>
            <a:ext cx="4537075" cy="3959225"/>
            <a:chOff x="2744" y="210"/>
            <a:chExt cx="2858" cy="2494"/>
          </a:xfrm>
        </p:grpSpPr>
        <p:sp>
          <p:nvSpPr>
            <p:cNvPr id="521220" name="Rectangle 4"/>
            <p:cNvSpPr>
              <a:spLocks noChangeArrowheads="1"/>
            </p:cNvSpPr>
            <p:nvPr/>
          </p:nvSpPr>
          <p:spPr bwMode="auto">
            <a:xfrm>
              <a:off x="2744" y="210"/>
              <a:ext cx="2858" cy="2494"/>
            </a:xfrm>
            <a:prstGeom prst="rect">
              <a:avLst/>
            </a:prstGeom>
            <a:solidFill>
              <a:srgbClr val="006600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1" name="Text Box 5"/>
            <p:cNvSpPr txBox="1">
              <a:spLocks noChangeArrowheads="1"/>
            </p:cNvSpPr>
            <p:nvPr/>
          </p:nvSpPr>
          <p:spPr bwMode="auto">
            <a:xfrm>
              <a:off x="3606" y="1615"/>
              <a:ext cx="363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kumimoji="1" lang="en-US" altLang="zh-CN" sz="2400" i="1">
                  <a:solidFill>
                    <a:srgbClr val="FFFFFF"/>
                  </a:solidFill>
                </a:rPr>
                <a:t>O</a:t>
              </a:r>
              <a:endParaRPr kumimoji="1" lang="en-US" altLang="zh-CN" sz="5400">
                <a:solidFill>
                  <a:srgbClr val="FFFFFF"/>
                </a:solidFill>
              </a:endParaRPr>
            </a:p>
          </p:txBody>
        </p:sp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3833" y="1786"/>
              <a:ext cx="1634" cy="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 flipV="1">
              <a:off x="3833" y="436"/>
              <a:ext cx="0" cy="135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Line 8"/>
            <p:cNvSpPr>
              <a:spLocks noChangeShapeType="1"/>
            </p:cNvSpPr>
            <p:nvPr/>
          </p:nvSpPr>
          <p:spPr bwMode="auto">
            <a:xfrm flipH="1">
              <a:off x="3016" y="1786"/>
              <a:ext cx="817" cy="675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5" name="AutoShape 9"/>
            <p:cNvSpPr>
              <a:spLocks noChangeAspect="1" noChangeArrowheads="1"/>
            </p:cNvSpPr>
            <p:nvPr/>
          </p:nvSpPr>
          <p:spPr bwMode="auto">
            <a:xfrm>
              <a:off x="3016" y="436"/>
              <a:ext cx="2451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6" name="Freeform 10"/>
            <p:cNvSpPr>
              <a:spLocks/>
            </p:cNvSpPr>
            <p:nvPr/>
          </p:nvSpPr>
          <p:spPr bwMode="auto">
            <a:xfrm>
              <a:off x="4559" y="706"/>
              <a:ext cx="545" cy="1620"/>
            </a:xfrm>
            <a:custGeom>
              <a:avLst/>
              <a:gdLst/>
              <a:ahLst/>
              <a:cxnLst>
                <a:cxn ang="0">
                  <a:pos x="630" y="1248"/>
                </a:cxn>
                <a:cxn ang="0">
                  <a:pos x="0" y="1872"/>
                </a:cxn>
                <a:cxn ang="0">
                  <a:pos x="0" y="624"/>
                </a:cxn>
                <a:cxn ang="0">
                  <a:pos x="630" y="0"/>
                </a:cxn>
                <a:cxn ang="0">
                  <a:pos x="630" y="1248"/>
                </a:cxn>
              </a:cxnLst>
              <a:rect l="0" t="0" r="r" b="b"/>
              <a:pathLst>
                <a:path w="630" h="1872">
                  <a:moveTo>
                    <a:pt x="630" y="1248"/>
                  </a:moveTo>
                  <a:lnTo>
                    <a:pt x="0" y="1872"/>
                  </a:lnTo>
                  <a:lnTo>
                    <a:pt x="0" y="624"/>
                  </a:lnTo>
                  <a:lnTo>
                    <a:pt x="630" y="0"/>
                  </a:lnTo>
                  <a:lnTo>
                    <a:pt x="630" y="1248"/>
                  </a:lnTo>
                  <a:close/>
                </a:path>
              </a:pathLst>
            </a:custGeom>
            <a:solidFill>
              <a:srgbClr val="3366FF"/>
            </a:solidFill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Freeform 11"/>
            <p:cNvSpPr>
              <a:spLocks/>
            </p:cNvSpPr>
            <p:nvPr/>
          </p:nvSpPr>
          <p:spPr bwMode="auto">
            <a:xfrm>
              <a:off x="3198" y="1246"/>
              <a:ext cx="1361" cy="1080"/>
            </a:xfrm>
            <a:custGeom>
              <a:avLst/>
              <a:gdLst/>
              <a:ahLst/>
              <a:cxnLst>
                <a:cxn ang="0">
                  <a:pos x="1575" y="1248"/>
                </a:cxn>
                <a:cxn ang="0">
                  <a:pos x="0" y="1248"/>
                </a:cxn>
                <a:cxn ang="0">
                  <a:pos x="0" y="0"/>
                </a:cxn>
                <a:cxn ang="0">
                  <a:pos x="1575" y="0"/>
                </a:cxn>
              </a:cxnLst>
              <a:rect l="0" t="0" r="r" b="b"/>
              <a:pathLst>
                <a:path w="1575" h="1248">
                  <a:moveTo>
                    <a:pt x="1575" y="1248"/>
                  </a:moveTo>
                  <a:lnTo>
                    <a:pt x="0" y="1248"/>
                  </a:lnTo>
                  <a:lnTo>
                    <a:pt x="0" y="0"/>
                  </a:lnTo>
                  <a:lnTo>
                    <a:pt x="1575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8" name="Freeform 12"/>
            <p:cNvSpPr>
              <a:spLocks/>
            </p:cNvSpPr>
            <p:nvPr/>
          </p:nvSpPr>
          <p:spPr bwMode="auto">
            <a:xfrm>
              <a:off x="3198" y="706"/>
              <a:ext cx="1906" cy="540"/>
            </a:xfrm>
            <a:custGeom>
              <a:avLst/>
              <a:gdLst/>
              <a:ahLst/>
              <a:cxnLst>
                <a:cxn ang="0">
                  <a:pos x="2205" y="0"/>
                </a:cxn>
                <a:cxn ang="0">
                  <a:pos x="735" y="0"/>
                </a:cxn>
                <a:cxn ang="0">
                  <a:pos x="0" y="624"/>
                </a:cxn>
              </a:cxnLst>
              <a:rect l="0" t="0" r="r" b="b"/>
              <a:pathLst>
                <a:path w="2205" h="624">
                  <a:moveTo>
                    <a:pt x="2205" y="0"/>
                  </a:moveTo>
                  <a:lnTo>
                    <a:pt x="735" y="0"/>
                  </a:lnTo>
                  <a:lnTo>
                    <a:pt x="0" y="624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229" name="Object 13"/>
                <p:cNvSpPr txBox="1"/>
                <p:nvPr/>
              </p:nvSpPr>
              <p:spPr bwMode="auto">
                <a:xfrm>
                  <a:off x="5298" y="1835"/>
                  <a:ext cx="184" cy="212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21229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98" y="1835"/>
                  <a:ext cx="184" cy="21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230" name="Object 14"/>
                <p:cNvSpPr txBox="1"/>
                <p:nvPr/>
              </p:nvSpPr>
              <p:spPr bwMode="auto">
                <a:xfrm>
                  <a:off x="3846" y="346"/>
                  <a:ext cx="199" cy="226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21230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46" y="346"/>
                  <a:ext cx="199" cy="226"/>
                </a:xfrm>
                <a:prstGeom prst="rect">
                  <a:avLst/>
                </a:prstGeom>
                <a:blipFill>
                  <a:blip r:embed="rId3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231" name="Object 15"/>
                <p:cNvSpPr txBox="1"/>
                <p:nvPr/>
              </p:nvSpPr>
              <p:spPr bwMode="auto">
                <a:xfrm>
                  <a:off x="3016" y="2387"/>
                  <a:ext cx="227" cy="227"/>
                </a:xfrm>
                <a:prstGeom prst="rect">
                  <a:avLst/>
                </a:prstGeom>
                <a:noFill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21231" name="Object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387"/>
                  <a:ext cx="227" cy="22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232" name="Group 16"/>
            <p:cNvGrpSpPr>
              <a:grpSpLocks/>
            </p:cNvGrpSpPr>
            <p:nvPr/>
          </p:nvGrpSpPr>
          <p:grpSpPr bwMode="auto">
            <a:xfrm>
              <a:off x="3833" y="1434"/>
              <a:ext cx="922" cy="948"/>
              <a:chOff x="3833" y="1402"/>
              <a:chExt cx="922" cy="9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233" name="Object 17"/>
                  <p:cNvSpPr txBox="1"/>
                  <p:nvPr/>
                </p:nvSpPr>
                <p:spPr bwMode="auto">
                  <a:xfrm>
                    <a:off x="4014" y="2011"/>
                    <a:ext cx="530" cy="339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1233" name="Object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14" y="2011"/>
                    <a:ext cx="530" cy="3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1234" name="Oval 18"/>
              <p:cNvSpPr>
                <a:spLocks noChangeAspect="1" noChangeArrowheads="1"/>
              </p:cNvSpPr>
              <p:nvPr/>
            </p:nvSpPr>
            <p:spPr bwMode="auto">
              <a:xfrm>
                <a:off x="3833" y="1921"/>
                <a:ext cx="88" cy="8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993366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35" name="Line 19"/>
              <p:cNvSpPr>
                <a:spLocks noChangeShapeType="1"/>
              </p:cNvSpPr>
              <p:nvPr/>
            </p:nvSpPr>
            <p:spPr bwMode="auto">
              <a:xfrm flipV="1">
                <a:off x="3924" y="1677"/>
                <a:ext cx="817" cy="27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36" name="Line 20"/>
              <p:cNvSpPr>
                <a:spLocks noChangeShapeType="1"/>
              </p:cNvSpPr>
              <p:nvPr/>
            </p:nvSpPr>
            <p:spPr bwMode="auto">
              <a:xfrm flipH="1" flipV="1">
                <a:off x="4105" y="1402"/>
                <a:ext cx="636" cy="270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prstDash val="dash"/>
                <a:round/>
                <a:headEnd/>
                <a:tailEnd type="stealth" w="med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37" name="Line 21"/>
              <p:cNvSpPr>
                <a:spLocks noChangeShapeType="1"/>
              </p:cNvSpPr>
              <p:nvPr/>
            </p:nvSpPr>
            <p:spPr bwMode="auto">
              <a:xfrm>
                <a:off x="3882" y="2021"/>
                <a:ext cx="1" cy="89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38" name="Line 22"/>
              <p:cNvSpPr>
                <a:spLocks noChangeShapeType="1"/>
              </p:cNvSpPr>
              <p:nvPr/>
            </p:nvSpPr>
            <p:spPr bwMode="auto">
              <a:xfrm flipH="1">
                <a:off x="3874" y="2056"/>
                <a:ext cx="308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arrow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39" name="Line 23"/>
              <p:cNvSpPr>
                <a:spLocks noChangeShapeType="1"/>
              </p:cNvSpPr>
              <p:nvPr/>
            </p:nvSpPr>
            <p:spPr bwMode="auto">
              <a:xfrm>
                <a:off x="4741" y="1772"/>
                <a:ext cx="4" cy="358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1240" name="Line 24"/>
              <p:cNvSpPr>
                <a:spLocks noChangeShapeType="1"/>
              </p:cNvSpPr>
              <p:nvPr/>
            </p:nvSpPr>
            <p:spPr bwMode="auto">
              <a:xfrm>
                <a:off x="4448" y="2056"/>
                <a:ext cx="307" cy="1"/>
              </a:xfrm>
              <a:prstGeom prst="line">
                <a:avLst/>
              </a:prstGeom>
              <a:noFill/>
              <a:ln w="9525">
                <a:solidFill>
                  <a:srgbClr val="FFFFFF"/>
                </a:solidFill>
                <a:round/>
                <a:headEnd/>
                <a:tailEnd type="arrow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241" name="Object 25"/>
                  <p:cNvSpPr txBox="1"/>
                  <p:nvPr/>
                </p:nvSpPr>
                <p:spPr bwMode="auto">
                  <a:xfrm>
                    <a:off x="4160" y="1453"/>
                    <a:ext cx="295" cy="374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1241" name="Object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160" y="1453"/>
                    <a:ext cx="295" cy="3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21242" name="Group 26"/>
            <p:cNvGrpSpPr>
              <a:grpSpLocks/>
            </p:cNvGrpSpPr>
            <p:nvPr/>
          </p:nvGrpSpPr>
          <p:grpSpPr bwMode="auto">
            <a:xfrm>
              <a:off x="4694" y="1434"/>
              <a:ext cx="311" cy="366"/>
              <a:chOff x="4692" y="1377"/>
              <a:chExt cx="311" cy="366"/>
            </a:xfrm>
          </p:grpSpPr>
          <p:sp>
            <p:nvSpPr>
              <p:cNvPr id="521243" name="Oval 27"/>
              <p:cNvSpPr>
                <a:spLocks noChangeArrowheads="1"/>
              </p:cNvSpPr>
              <p:nvPr/>
            </p:nvSpPr>
            <p:spPr bwMode="auto">
              <a:xfrm>
                <a:off x="4692" y="1571"/>
                <a:ext cx="91" cy="17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1244" name="Object 28"/>
                  <p:cNvSpPr txBox="1"/>
                  <p:nvPr/>
                </p:nvSpPr>
                <p:spPr bwMode="auto">
                  <a:xfrm>
                    <a:off x="4740" y="1377"/>
                    <a:ext cx="263" cy="218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 fontScale="85000" lnSpcReduction="1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1244" name="Object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740" y="1377"/>
                    <a:ext cx="263" cy="21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1245" name="Object 29"/>
              <p:cNvSpPr txBox="1"/>
              <p:nvPr/>
            </p:nvSpPr>
            <p:spPr bwMode="auto">
              <a:xfrm>
                <a:off x="1066800" y="2438400"/>
                <a:ext cx="1216025" cy="4556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1245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438400"/>
                <a:ext cx="1216025" cy="4556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246" name="Text Box 30"/>
          <p:cNvSpPr txBox="1">
            <a:spLocks noChangeArrowheads="1"/>
          </p:cNvSpPr>
          <p:nvPr/>
        </p:nvSpPr>
        <p:spPr bwMode="auto">
          <a:xfrm>
            <a:off x="304800" y="1371600"/>
            <a:ext cx="3743325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同组中</a:t>
            </a:r>
            <a:r>
              <a:rPr lang="en-US" altLang="zh-CN" sz="2800"/>
              <a:t>d</a:t>
            </a:r>
            <a:r>
              <a:rPr lang="en-US" altLang="zh-CN" sz="2800" i="1"/>
              <a:t>t</a:t>
            </a:r>
            <a:r>
              <a:rPr lang="zh-CN" altLang="en-US" sz="2800"/>
              <a:t>时间内与面元</a:t>
            </a:r>
            <a:r>
              <a:rPr lang="en-US" altLang="zh-CN" sz="2800"/>
              <a:t>d</a:t>
            </a:r>
            <a:r>
              <a:rPr lang="en-US" altLang="zh-CN" sz="2800" i="1"/>
              <a:t>S</a:t>
            </a:r>
            <a:r>
              <a:rPr lang="zh-CN" altLang="en-US" sz="2800"/>
              <a:t>碰撞的分子数：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1247" name="Object 31"/>
              <p:cNvSpPr txBox="1"/>
              <p:nvPr/>
            </p:nvSpPr>
            <p:spPr bwMode="auto">
              <a:xfrm>
                <a:off x="1066800" y="3505200"/>
                <a:ext cx="2120900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124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505200"/>
                <a:ext cx="21209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248" name="Text Box 32"/>
          <p:cNvSpPr txBox="1">
            <a:spLocks noChangeArrowheads="1"/>
          </p:cNvSpPr>
          <p:nvPr/>
        </p:nvSpPr>
        <p:spPr bwMode="auto">
          <a:xfrm>
            <a:off x="304800" y="2971800"/>
            <a:ext cx="1655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冲量：</a:t>
            </a:r>
          </a:p>
        </p:txBody>
      </p:sp>
      <p:sp>
        <p:nvSpPr>
          <p:cNvPr id="521249" name="Text Box 33"/>
          <p:cNvSpPr txBox="1">
            <a:spLocks noChangeArrowheads="1"/>
          </p:cNvSpPr>
          <p:nvPr/>
        </p:nvSpPr>
        <p:spPr bwMode="auto">
          <a:xfrm>
            <a:off x="381000" y="3962400"/>
            <a:ext cx="3887788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/>
              <a:t>因为只有 </a:t>
            </a:r>
            <a:r>
              <a:rPr lang="en-US" altLang="zh-CN" sz="2800" i="1"/>
              <a:t>v</a:t>
            </a:r>
            <a:r>
              <a:rPr lang="en-US" altLang="zh-CN" sz="2800" i="1" baseline="-25000"/>
              <a:t>ix </a:t>
            </a:r>
            <a:r>
              <a:rPr lang="en-US" altLang="zh-CN" sz="2800"/>
              <a:t>&gt; 0 </a:t>
            </a:r>
            <a:r>
              <a:rPr lang="zh-CN" altLang="en-US" sz="2800"/>
              <a:t>的分子才能与一侧器壁发生碰撞，所以有：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1250" name="Object 34"/>
              <p:cNvSpPr txBox="1"/>
              <p:nvPr/>
            </p:nvSpPr>
            <p:spPr bwMode="auto">
              <a:xfrm>
                <a:off x="2438400" y="5146764"/>
                <a:ext cx="2641600" cy="6858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ix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1250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146764"/>
                <a:ext cx="2641600" cy="6858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251" name="Object 35"/>
              <p:cNvSpPr txBox="1"/>
              <p:nvPr/>
            </p:nvSpPr>
            <p:spPr bwMode="auto">
              <a:xfrm>
                <a:off x="3810000" y="5562600"/>
                <a:ext cx="1106488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1251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5562600"/>
                <a:ext cx="1106488" cy="787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1252" name="Text Box 36"/>
          <p:cNvSpPr txBox="1">
            <a:spLocks noChangeArrowheads="1"/>
          </p:cNvSpPr>
          <p:nvPr/>
        </p:nvSpPr>
        <p:spPr bwMode="auto">
          <a:xfrm>
            <a:off x="381000" y="5696744"/>
            <a:ext cx="35290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作用于面元的压力：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1253" name="Object 37"/>
              <p:cNvSpPr txBox="1"/>
              <p:nvPr/>
            </p:nvSpPr>
            <p:spPr bwMode="auto">
              <a:xfrm>
                <a:off x="4922838" y="5614194"/>
                <a:ext cx="2011362" cy="68421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ix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1253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22838" y="5614194"/>
                <a:ext cx="2011362" cy="6842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46" grpId="0"/>
      <p:bldP spid="521248" grpId="0"/>
      <p:bldP spid="521249" grpId="0"/>
      <p:bldP spid="52125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C0C1-24A0-4857-AB71-F1794D06737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550915" name="Rectangle 3"/>
          <p:cNvSpPr>
            <a:spLocks noChangeArrowheads="1"/>
          </p:cNvSpPr>
          <p:nvPr/>
        </p:nvSpPr>
        <p:spPr bwMode="auto">
          <a:xfrm>
            <a:off x="519113" y="1219200"/>
            <a:ext cx="15382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400" i="1"/>
              <a:t>f</a:t>
            </a:r>
            <a:r>
              <a:rPr lang="en-US" altLang="zh-CN" sz="2400"/>
              <a:t>(</a:t>
            </a:r>
            <a:r>
              <a:rPr lang="en-US" altLang="zh-CN" sz="2400" i="1">
                <a:latin typeface="Book Antiqua" pitchFamily="18" charset="0"/>
              </a:rPr>
              <a:t>v</a:t>
            </a:r>
            <a:r>
              <a:rPr lang="en-US" altLang="zh-CN" sz="2400"/>
              <a:t>)</a:t>
            </a:r>
            <a:r>
              <a:rPr lang="zh-CN" altLang="en-US" sz="2400"/>
              <a:t>的性质</a:t>
            </a:r>
          </a:p>
        </p:txBody>
      </p:sp>
      <p:sp>
        <p:nvSpPr>
          <p:cNvPr id="550916" name="Text Box 4"/>
          <p:cNvSpPr txBox="1">
            <a:spLocks noChangeArrowheads="1"/>
          </p:cNvSpPr>
          <p:nvPr/>
        </p:nvSpPr>
        <p:spPr bwMode="auto">
          <a:xfrm>
            <a:off x="457200" y="1690688"/>
            <a:ext cx="678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1</a:t>
            </a:r>
            <a:r>
              <a:rPr kumimoji="1" lang="zh-CN" altLang="en-US" sz="2800"/>
              <a:t>）存在最可几速率（</a:t>
            </a:r>
            <a:r>
              <a:rPr kumimoji="1" lang="zh-CN" altLang="zh-CN" sz="2800"/>
              <a:t>最概然速率</a:t>
            </a:r>
            <a:r>
              <a:rPr kumimoji="1" lang="zh-CN" altLang="en-US" sz="2800"/>
              <a:t>）</a:t>
            </a:r>
            <a:r>
              <a:rPr kumimoji="1" lang="en-US" altLang="zh-CN" sz="2800" i="1">
                <a:latin typeface="Book Antiqua" pitchFamily="18" charset="0"/>
              </a:rPr>
              <a:t>v</a:t>
            </a:r>
            <a:r>
              <a:rPr kumimoji="1" lang="en-US" altLang="zh-CN" sz="2800" i="1" baseline="-25000"/>
              <a:t>p</a:t>
            </a:r>
          </a:p>
        </p:txBody>
      </p:sp>
      <p:sp>
        <p:nvSpPr>
          <p:cNvPr id="550917" name="Text Box 5"/>
          <p:cNvSpPr txBox="1">
            <a:spLocks noChangeArrowheads="1"/>
          </p:cNvSpPr>
          <p:nvPr/>
        </p:nvSpPr>
        <p:spPr bwMode="auto">
          <a:xfrm>
            <a:off x="457200" y="2332038"/>
            <a:ext cx="734377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/>
              <a:t>2</a:t>
            </a:r>
            <a:r>
              <a:rPr kumimoji="1" lang="zh-CN" altLang="en-US" sz="2800"/>
              <a:t>）</a:t>
            </a:r>
            <a:r>
              <a:rPr kumimoji="1" lang="en-US" altLang="zh-CN" sz="2800" i="1"/>
              <a:t>T</a:t>
            </a:r>
            <a:r>
              <a:rPr kumimoji="1" lang="zh-CN" altLang="en-US" sz="2800"/>
              <a:t>增大，速率大的分子数增多，</a:t>
            </a:r>
            <a:r>
              <a:rPr kumimoji="1" lang="en-US" altLang="zh-CN" sz="2800" i="1">
                <a:latin typeface="Book Antiqua" pitchFamily="18" charset="0"/>
              </a:rPr>
              <a:t>v</a:t>
            </a:r>
            <a:r>
              <a:rPr kumimoji="1" lang="en-US" altLang="zh-CN" sz="2800" i="1" baseline="-25000"/>
              <a:t>p</a:t>
            </a:r>
            <a:r>
              <a:rPr kumimoji="1" lang="zh-CN" altLang="en-US" sz="2800"/>
              <a:t>增大</a:t>
            </a:r>
          </a:p>
        </p:txBody>
      </p:sp>
      <p:grpSp>
        <p:nvGrpSpPr>
          <p:cNvPr id="550918" name="Group 6"/>
          <p:cNvGrpSpPr>
            <a:grpSpLocks/>
          </p:cNvGrpSpPr>
          <p:nvPr/>
        </p:nvGrpSpPr>
        <p:grpSpPr bwMode="auto">
          <a:xfrm>
            <a:off x="457200" y="2892425"/>
            <a:ext cx="6211888" cy="841375"/>
            <a:chOff x="249" y="1570"/>
            <a:chExt cx="3452" cy="530"/>
          </a:xfrm>
        </p:grpSpPr>
        <p:sp>
          <p:nvSpPr>
            <p:cNvPr id="550919" name="Rectangle 7"/>
            <p:cNvSpPr>
              <a:spLocks noChangeArrowheads="1"/>
            </p:cNvSpPr>
            <p:nvPr/>
          </p:nvSpPr>
          <p:spPr bwMode="auto">
            <a:xfrm>
              <a:off x="249" y="1661"/>
              <a:ext cx="2631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/>
                <a:t>3</a:t>
              </a:r>
              <a:r>
                <a:rPr kumimoji="1" lang="zh-CN" altLang="en-US" sz="2800"/>
                <a:t>）</a:t>
              </a:r>
              <a:r>
                <a:rPr kumimoji="1" lang="en-US" altLang="zh-CN" sz="2800" i="1"/>
                <a:t>f</a:t>
              </a:r>
              <a:r>
                <a:rPr kumimoji="1" lang="en-US" altLang="zh-CN" sz="2800"/>
                <a:t>(</a:t>
              </a:r>
              <a:r>
                <a:rPr kumimoji="1" lang="en-US" altLang="zh-CN" sz="2800" i="1">
                  <a:latin typeface="Book Antiqua" pitchFamily="18" charset="0"/>
                </a:rPr>
                <a:t>v</a:t>
              </a:r>
              <a:r>
                <a:rPr kumimoji="1" lang="en-US" altLang="zh-CN" sz="2800"/>
                <a:t>)</a:t>
              </a:r>
              <a:r>
                <a:rPr kumimoji="1" lang="zh-CN" altLang="en-US" sz="2800"/>
                <a:t>满足归一化条件：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0920" name="Object 8"/>
                <p:cNvSpPr txBox="1"/>
                <p:nvPr/>
              </p:nvSpPr>
              <p:spPr bwMode="auto">
                <a:xfrm>
                  <a:off x="2331" y="1570"/>
                  <a:ext cx="1370" cy="53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nary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0920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1" y="1570"/>
                  <a:ext cx="1370" cy="5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0921" name="Group 9"/>
          <p:cNvGrpSpPr>
            <a:grpSpLocks/>
          </p:cNvGrpSpPr>
          <p:nvPr/>
        </p:nvGrpSpPr>
        <p:grpSpPr bwMode="auto">
          <a:xfrm>
            <a:off x="2527300" y="3657600"/>
            <a:ext cx="4117975" cy="2730500"/>
            <a:chOff x="1687" y="2235"/>
            <a:chExt cx="2594" cy="1720"/>
          </a:xfrm>
        </p:grpSpPr>
        <p:grpSp>
          <p:nvGrpSpPr>
            <p:cNvPr id="550922" name="Group 10"/>
            <p:cNvGrpSpPr>
              <a:grpSpLocks/>
            </p:cNvGrpSpPr>
            <p:nvPr/>
          </p:nvGrpSpPr>
          <p:grpSpPr bwMode="auto">
            <a:xfrm>
              <a:off x="1687" y="2246"/>
              <a:ext cx="2594" cy="1709"/>
              <a:chOff x="1687" y="2246"/>
              <a:chExt cx="2594" cy="1709"/>
            </a:xfrm>
          </p:grpSpPr>
          <p:sp>
            <p:nvSpPr>
              <p:cNvPr id="550923" name="Line 11"/>
              <p:cNvSpPr>
                <a:spLocks noChangeShapeType="1"/>
              </p:cNvSpPr>
              <p:nvPr/>
            </p:nvSpPr>
            <p:spPr bwMode="auto">
              <a:xfrm>
                <a:off x="1808" y="3678"/>
                <a:ext cx="2257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0924" name="Line 12"/>
              <p:cNvSpPr>
                <a:spLocks noChangeShapeType="1"/>
              </p:cNvSpPr>
              <p:nvPr/>
            </p:nvSpPr>
            <p:spPr bwMode="auto">
              <a:xfrm flipV="1">
                <a:off x="1808" y="2259"/>
                <a:ext cx="2" cy="1419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0925" name="Rectangle 13"/>
              <p:cNvSpPr>
                <a:spLocks noChangeArrowheads="1"/>
              </p:cNvSpPr>
              <p:nvPr/>
            </p:nvSpPr>
            <p:spPr bwMode="auto">
              <a:xfrm>
                <a:off x="1823" y="2246"/>
                <a:ext cx="377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/>
                  <a:t> f</a:t>
                </a:r>
                <a:endParaRPr kumimoji="1" lang="en-US" altLang="zh-CN" sz="2400" dirty="0"/>
              </a:p>
            </p:txBody>
          </p:sp>
          <p:sp>
            <p:nvSpPr>
              <p:cNvPr id="550926" name="Rectangle 14"/>
              <p:cNvSpPr>
                <a:spLocks noChangeArrowheads="1"/>
              </p:cNvSpPr>
              <p:nvPr/>
            </p:nvSpPr>
            <p:spPr bwMode="auto">
              <a:xfrm>
                <a:off x="1687" y="3631"/>
                <a:ext cx="378" cy="2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/>
                  <a:t>O </a:t>
                </a:r>
              </a:p>
            </p:txBody>
          </p:sp>
          <p:sp>
            <p:nvSpPr>
              <p:cNvPr id="550927" name="Rectangle 15"/>
              <p:cNvSpPr>
                <a:spLocks noChangeArrowheads="1"/>
              </p:cNvSpPr>
              <p:nvPr/>
            </p:nvSpPr>
            <p:spPr bwMode="auto">
              <a:xfrm>
                <a:off x="4074" y="3623"/>
                <a:ext cx="207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latin typeface="Book Antiqua" pitchFamily="18" charset="0"/>
                  </a:rPr>
                  <a:t>v</a:t>
                </a:r>
                <a:r>
                  <a:rPr kumimoji="1" lang="en-US" altLang="zh-CN" sz="2400" i="1" dirty="0"/>
                  <a:t> </a:t>
                </a:r>
                <a:endParaRPr kumimoji="1" lang="en-US" altLang="zh-CN" sz="2400" dirty="0"/>
              </a:p>
            </p:txBody>
          </p:sp>
          <p:sp>
            <p:nvSpPr>
              <p:cNvPr id="550928" name="Rectangle 16"/>
              <p:cNvSpPr>
                <a:spLocks noChangeArrowheads="1"/>
              </p:cNvSpPr>
              <p:nvPr/>
            </p:nvSpPr>
            <p:spPr bwMode="auto">
              <a:xfrm>
                <a:off x="2323" y="3641"/>
                <a:ext cx="377" cy="314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latin typeface="Book Antiqua" pitchFamily="18" charset="0"/>
                  </a:rPr>
                  <a:t>v</a:t>
                </a:r>
                <a:r>
                  <a:rPr kumimoji="1" lang="en-US" altLang="zh-CN" sz="2400" baseline="-25000" dirty="0"/>
                  <a:t>p1</a:t>
                </a:r>
                <a:endParaRPr kumimoji="1" lang="en-US" altLang="zh-CN" sz="2400" dirty="0"/>
              </a:p>
            </p:txBody>
          </p:sp>
          <p:sp>
            <p:nvSpPr>
              <p:cNvPr id="550929" name="Line 17"/>
              <p:cNvSpPr>
                <a:spLocks noChangeShapeType="1"/>
              </p:cNvSpPr>
              <p:nvPr/>
            </p:nvSpPr>
            <p:spPr bwMode="auto">
              <a:xfrm>
                <a:off x="2382" y="2416"/>
                <a:ext cx="0" cy="127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0930" name="Freeform 18"/>
              <p:cNvSpPr>
                <a:spLocks/>
              </p:cNvSpPr>
              <p:nvPr/>
            </p:nvSpPr>
            <p:spPr bwMode="auto">
              <a:xfrm>
                <a:off x="1810" y="2325"/>
                <a:ext cx="1343" cy="1353"/>
              </a:xfrm>
              <a:custGeom>
                <a:avLst/>
                <a:gdLst/>
                <a:ahLst/>
                <a:cxnLst>
                  <a:cxn ang="0">
                    <a:pos x="0" y="600"/>
                  </a:cxn>
                  <a:cxn ang="0">
                    <a:pos x="144" y="504"/>
                  </a:cxn>
                  <a:cxn ang="0">
                    <a:pos x="240" y="168"/>
                  </a:cxn>
                  <a:cxn ang="0">
                    <a:pos x="336" y="24"/>
                  </a:cxn>
                  <a:cxn ang="0">
                    <a:pos x="432" y="312"/>
                  </a:cxn>
                  <a:cxn ang="0">
                    <a:pos x="624" y="504"/>
                  </a:cxn>
                  <a:cxn ang="0">
                    <a:pos x="768" y="552"/>
                  </a:cxn>
                </a:cxnLst>
                <a:rect l="0" t="0" r="r" b="b"/>
                <a:pathLst>
                  <a:path w="768" h="600">
                    <a:moveTo>
                      <a:pt x="0" y="600"/>
                    </a:moveTo>
                    <a:cubicBezTo>
                      <a:pt x="52" y="588"/>
                      <a:pt x="104" y="576"/>
                      <a:pt x="144" y="504"/>
                    </a:cubicBezTo>
                    <a:cubicBezTo>
                      <a:pt x="184" y="432"/>
                      <a:pt x="208" y="248"/>
                      <a:pt x="240" y="168"/>
                    </a:cubicBezTo>
                    <a:cubicBezTo>
                      <a:pt x="272" y="88"/>
                      <a:pt x="304" y="0"/>
                      <a:pt x="336" y="24"/>
                    </a:cubicBezTo>
                    <a:cubicBezTo>
                      <a:pt x="368" y="48"/>
                      <a:pt x="384" y="232"/>
                      <a:pt x="432" y="312"/>
                    </a:cubicBezTo>
                    <a:cubicBezTo>
                      <a:pt x="480" y="392"/>
                      <a:pt x="568" y="464"/>
                      <a:pt x="624" y="504"/>
                    </a:cubicBezTo>
                    <a:cubicBezTo>
                      <a:pt x="680" y="544"/>
                      <a:pt x="724" y="548"/>
                      <a:pt x="768" y="552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0931" name="Text Box 19"/>
            <p:cNvSpPr txBox="1">
              <a:spLocks noChangeArrowheads="1"/>
            </p:cNvSpPr>
            <p:nvPr/>
          </p:nvSpPr>
          <p:spPr bwMode="auto">
            <a:xfrm>
              <a:off x="2428" y="2235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</p:grpSp>
      <p:grpSp>
        <p:nvGrpSpPr>
          <p:cNvPr id="550933" name="Group 21"/>
          <p:cNvGrpSpPr>
            <a:grpSpLocks/>
          </p:cNvGrpSpPr>
          <p:nvPr/>
        </p:nvGrpSpPr>
        <p:grpSpPr bwMode="auto">
          <a:xfrm>
            <a:off x="2717800" y="4095751"/>
            <a:ext cx="3298825" cy="2322512"/>
            <a:chOff x="1807" y="2511"/>
            <a:chExt cx="2078" cy="1463"/>
          </a:xfrm>
        </p:grpSpPr>
        <p:graphicFrame>
          <p:nvGraphicFramePr>
            <p:cNvPr id="550934" name="Object 22"/>
            <p:cNvGraphicFramePr>
              <a:graphicFrameLocks noChangeAspect="1"/>
            </p:cNvGraphicFramePr>
            <p:nvPr/>
          </p:nvGraphicFramePr>
          <p:xfrm>
            <a:off x="2972" y="2511"/>
            <a:ext cx="5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19040" imgH="228600" progId="">
                    <p:embed/>
                  </p:oleObj>
                </mc:Choice>
                <mc:Fallback>
                  <p:oleObj name="Equation" r:id="rId3" imgW="419040" imgH="22860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511"/>
                          <a:ext cx="58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0935" name="Freeform 23"/>
            <p:cNvSpPr>
              <a:spLocks/>
            </p:cNvSpPr>
            <p:nvPr/>
          </p:nvSpPr>
          <p:spPr bwMode="auto">
            <a:xfrm>
              <a:off x="1807" y="2812"/>
              <a:ext cx="2078" cy="860"/>
            </a:xfrm>
            <a:custGeom>
              <a:avLst/>
              <a:gdLst/>
              <a:ahLst/>
              <a:cxnLst>
                <a:cxn ang="0">
                  <a:pos x="0" y="600"/>
                </a:cxn>
                <a:cxn ang="0">
                  <a:pos x="144" y="504"/>
                </a:cxn>
                <a:cxn ang="0">
                  <a:pos x="240" y="168"/>
                </a:cxn>
                <a:cxn ang="0">
                  <a:pos x="336" y="24"/>
                </a:cxn>
                <a:cxn ang="0">
                  <a:pos x="432" y="312"/>
                </a:cxn>
                <a:cxn ang="0">
                  <a:pos x="624" y="504"/>
                </a:cxn>
                <a:cxn ang="0">
                  <a:pos x="768" y="552"/>
                </a:cxn>
              </a:cxnLst>
              <a:rect l="0" t="0" r="r" b="b"/>
              <a:pathLst>
                <a:path w="768" h="600">
                  <a:moveTo>
                    <a:pt x="0" y="600"/>
                  </a:moveTo>
                  <a:cubicBezTo>
                    <a:pt x="52" y="588"/>
                    <a:pt x="104" y="576"/>
                    <a:pt x="144" y="504"/>
                  </a:cubicBezTo>
                  <a:cubicBezTo>
                    <a:pt x="184" y="432"/>
                    <a:pt x="208" y="248"/>
                    <a:pt x="240" y="168"/>
                  </a:cubicBezTo>
                  <a:cubicBezTo>
                    <a:pt x="272" y="88"/>
                    <a:pt x="304" y="0"/>
                    <a:pt x="336" y="24"/>
                  </a:cubicBezTo>
                  <a:cubicBezTo>
                    <a:pt x="368" y="48"/>
                    <a:pt x="384" y="232"/>
                    <a:pt x="432" y="312"/>
                  </a:cubicBezTo>
                  <a:cubicBezTo>
                    <a:pt x="480" y="392"/>
                    <a:pt x="568" y="464"/>
                    <a:pt x="624" y="504"/>
                  </a:cubicBezTo>
                  <a:cubicBezTo>
                    <a:pt x="680" y="544"/>
                    <a:pt x="724" y="548"/>
                    <a:pt x="768" y="552"/>
                  </a:cubicBezTo>
                </a:path>
              </a:pathLst>
            </a:custGeom>
            <a:noFill/>
            <a:ln w="19050" cap="flat" cmpd="sng">
              <a:solidFill>
                <a:srgbClr val="00808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936" name="Text Box 24"/>
            <p:cNvSpPr txBox="1">
              <a:spLocks noChangeArrowheads="1"/>
            </p:cNvSpPr>
            <p:nvPr/>
          </p:nvSpPr>
          <p:spPr bwMode="auto">
            <a:xfrm>
              <a:off x="2927" y="3021"/>
              <a:ext cx="63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T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550937" name="Line 25"/>
            <p:cNvSpPr>
              <a:spLocks noChangeShapeType="1"/>
            </p:cNvSpPr>
            <p:nvPr/>
          </p:nvSpPr>
          <p:spPr bwMode="auto">
            <a:xfrm>
              <a:off x="2688" y="2870"/>
              <a:ext cx="0" cy="81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0938" name="Rectangle 26"/>
            <p:cNvSpPr>
              <a:spLocks noChangeArrowheads="1"/>
            </p:cNvSpPr>
            <p:nvPr/>
          </p:nvSpPr>
          <p:spPr bwMode="auto">
            <a:xfrm>
              <a:off x="2646" y="3657"/>
              <a:ext cx="377" cy="3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latin typeface="Book Antiqua" pitchFamily="18" charset="0"/>
                </a:rPr>
                <a:t>v</a:t>
              </a:r>
              <a:r>
                <a:rPr kumimoji="1" lang="en-US" altLang="zh-CN" sz="2400" baseline="-25000"/>
                <a:t>p2</a:t>
              </a:r>
              <a:endParaRPr kumimoji="1" lang="en-US" altLang="zh-CN" sz="2400"/>
            </a:p>
          </p:txBody>
        </p:sp>
      </p:grpSp>
    </p:spTree>
    <p:extLst>
      <p:ext uri="{BB962C8B-B14F-4D97-AF65-F5344CB8AC3E}">
        <p14:creationId xmlns:p14="http://schemas.microsoft.com/office/powerpoint/2010/main" val="12229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0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5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55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6" grpId="0" autoUpdateAnimBg="0"/>
      <p:bldP spid="55091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2B198-2E60-4641-A54C-DC499AD794C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555011" name="Rectangle 3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三个统计速率</a:t>
            </a:r>
          </a:p>
        </p:txBody>
      </p:sp>
      <p:sp>
        <p:nvSpPr>
          <p:cNvPr id="555012" name="Rectangle 4"/>
          <p:cNvSpPr>
            <a:spLocks noChangeArrowheads="1"/>
          </p:cNvSpPr>
          <p:nvPr/>
        </p:nvSpPr>
        <p:spPr bwMode="auto">
          <a:xfrm>
            <a:off x="304800" y="1676400"/>
            <a:ext cx="359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>
                <a:solidFill>
                  <a:srgbClr val="0000CC"/>
                </a:solidFill>
              </a:rPr>
              <a:t>（</a:t>
            </a:r>
            <a:r>
              <a:rPr kumimoji="1" lang="en-US" altLang="zh-CN" sz="2800">
                <a:solidFill>
                  <a:srgbClr val="0000CC"/>
                </a:solidFill>
              </a:rPr>
              <a:t>1</a:t>
            </a:r>
            <a:r>
              <a:rPr kumimoji="1" lang="zh-CN" altLang="en-US" sz="2800">
                <a:solidFill>
                  <a:srgbClr val="0000CC"/>
                </a:solidFill>
              </a:rPr>
              <a:t>）平均速率：</a:t>
            </a: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1219200" y="2214563"/>
            <a:ext cx="4876800" cy="106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400" dirty="0"/>
              <a:t>设：速率为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的分子数为</a:t>
            </a:r>
            <a:r>
              <a:rPr kumimoji="1" lang="zh-CN" altLang="en-US" sz="2400" dirty="0">
                <a:sym typeface="Symbol" pitchFamily="18" charset="2"/>
              </a:rPr>
              <a:t></a:t>
            </a:r>
            <a:r>
              <a:rPr kumimoji="1" lang="en-US" altLang="zh-CN" sz="2400" i="1" dirty="0">
                <a:sym typeface="Symbol" pitchFamily="18" charset="2"/>
              </a:rPr>
              <a:t>N</a:t>
            </a:r>
            <a:r>
              <a:rPr kumimoji="1" lang="en-US" altLang="zh-CN" sz="2400" baseline="-25000" dirty="0"/>
              <a:t>1</a:t>
            </a:r>
            <a:r>
              <a:rPr kumimoji="1" lang="zh-CN" altLang="en-US" sz="2400" dirty="0"/>
              <a:t>个；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400" dirty="0"/>
              <a:t>        速率为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的分子数为</a:t>
            </a:r>
            <a:r>
              <a:rPr kumimoji="1" lang="zh-CN" altLang="en-US" sz="2400" dirty="0">
                <a:sym typeface="Symbol" pitchFamily="18" charset="2"/>
              </a:rPr>
              <a:t></a:t>
            </a:r>
            <a:r>
              <a:rPr kumimoji="1" lang="en-US" altLang="zh-CN" sz="2400" i="1" dirty="0">
                <a:sym typeface="Symbol" pitchFamily="18" charset="2"/>
              </a:rPr>
              <a:t>N</a:t>
            </a:r>
            <a:r>
              <a:rPr kumimoji="1" lang="en-US" altLang="zh-CN" sz="2400" baseline="-25000" dirty="0"/>
              <a:t>2</a:t>
            </a:r>
            <a:r>
              <a:rPr kumimoji="1" lang="zh-CN" altLang="en-US" sz="2400" dirty="0"/>
              <a:t>个；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kumimoji="1" lang="zh-CN" altLang="en-US" sz="2400" dirty="0"/>
              <a:t>        </a:t>
            </a:r>
            <a:r>
              <a:rPr kumimoji="1" lang="en-US" altLang="zh-CN" sz="2400" dirty="0"/>
              <a:t>……</a:t>
            </a:r>
          </a:p>
        </p:txBody>
      </p:sp>
      <p:sp>
        <p:nvSpPr>
          <p:cNvPr id="555014" name="Rectangle 6"/>
          <p:cNvSpPr>
            <a:spLocks noChangeArrowheads="1"/>
          </p:cNvSpPr>
          <p:nvPr/>
        </p:nvSpPr>
        <p:spPr bwMode="auto">
          <a:xfrm>
            <a:off x="990600" y="34290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总分子数：</a:t>
            </a:r>
          </a:p>
        </p:txBody>
      </p:sp>
      <p:sp>
        <p:nvSpPr>
          <p:cNvPr id="555015" name="Rectangle 7"/>
          <p:cNvSpPr>
            <a:spLocks noChangeArrowheads="1"/>
          </p:cNvSpPr>
          <p:nvPr/>
        </p:nvSpPr>
        <p:spPr bwMode="auto">
          <a:xfrm>
            <a:off x="2895600" y="34290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>
                <a:sym typeface="Symbol" pitchFamily="18" charset="2"/>
              </a:rPr>
              <a:t>N </a:t>
            </a:r>
            <a:r>
              <a:rPr kumimoji="1" lang="en-US" altLang="zh-CN" sz="2400">
                <a:sym typeface="Symbol" pitchFamily="18" charset="2"/>
              </a:rPr>
              <a:t>= </a:t>
            </a:r>
            <a:r>
              <a:rPr kumimoji="1" lang="en-US" altLang="zh-CN" sz="2400" i="1">
                <a:sym typeface="Symbol" pitchFamily="18" charset="2"/>
              </a:rPr>
              <a:t>N</a:t>
            </a:r>
            <a:r>
              <a:rPr kumimoji="1" lang="en-US" altLang="zh-CN" sz="2400" baseline="-25000"/>
              <a:t>1</a:t>
            </a:r>
            <a:r>
              <a:rPr kumimoji="1" lang="en-US" altLang="zh-CN" sz="2400">
                <a:sym typeface="Symbol" pitchFamily="18" charset="2"/>
              </a:rPr>
              <a:t>+ </a:t>
            </a:r>
            <a:r>
              <a:rPr kumimoji="1" lang="en-US" altLang="zh-CN" sz="2400" i="1">
                <a:sym typeface="Symbol" pitchFamily="18" charset="2"/>
              </a:rPr>
              <a:t>N</a:t>
            </a:r>
            <a:r>
              <a:rPr kumimoji="1" lang="en-US" altLang="zh-CN" sz="2400" baseline="-25000"/>
              <a:t>2 </a:t>
            </a:r>
            <a:r>
              <a:rPr kumimoji="1" lang="en-US" altLang="zh-CN" sz="2400">
                <a:sym typeface="Symbol" pitchFamily="18" charset="2"/>
              </a:rPr>
              <a:t>+ …+ </a:t>
            </a:r>
            <a:r>
              <a:rPr kumimoji="1" lang="en-US" altLang="zh-CN" sz="2400" i="1">
                <a:sym typeface="Symbol" pitchFamily="18" charset="2"/>
              </a:rPr>
              <a:t>N</a:t>
            </a:r>
            <a:r>
              <a:rPr kumimoji="1" lang="en-US" altLang="zh-CN" sz="2400" baseline="-25000"/>
              <a:t>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5016" name="Object 8"/>
              <p:cNvSpPr txBox="1"/>
              <p:nvPr/>
            </p:nvSpPr>
            <p:spPr bwMode="auto">
              <a:xfrm>
                <a:off x="1017588" y="4141787"/>
                <a:ext cx="5383212" cy="8112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501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7588" y="4141787"/>
                <a:ext cx="5383212" cy="811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5017" name="Object 9"/>
              <p:cNvSpPr txBox="1"/>
              <p:nvPr/>
            </p:nvSpPr>
            <p:spPr bwMode="auto">
              <a:xfrm>
                <a:off x="3048000" y="5297487"/>
                <a:ext cx="1651000" cy="660400"/>
              </a:xfrm>
              <a:prstGeom prst="rect">
                <a:avLst/>
              </a:prstGeom>
              <a:solidFill>
                <a:srgbClr val="3366FF">
                  <a:alpha val="50000"/>
                </a:srgbClr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501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5297487"/>
                <a:ext cx="1651000" cy="66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5018" name="Object 10"/>
              <p:cNvSpPr txBox="1"/>
              <p:nvPr/>
            </p:nvSpPr>
            <p:spPr bwMode="auto">
              <a:xfrm>
                <a:off x="609600" y="5195887"/>
                <a:ext cx="2362200" cy="86360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501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5195887"/>
                <a:ext cx="2362200" cy="863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5019" name="Object 11"/>
              <p:cNvSpPr txBox="1"/>
              <p:nvPr/>
            </p:nvSpPr>
            <p:spPr bwMode="auto">
              <a:xfrm>
                <a:off x="4876800" y="5143500"/>
                <a:ext cx="4013200" cy="968375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𝛑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𝛑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≈1.60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501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5143500"/>
                <a:ext cx="4013200" cy="968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00FF"/>
                </a:solidFill>
                <a:prstDash val="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18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3" grpId="0" autoUpdateAnimBg="0"/>
      <p:bldP spid="555014" grpId="0" autoUpdateAnimBg="0"/>
      <p:bldP spid="55501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D155-3920-4BF3-89A0-42C586B54BC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304800" y="1690687"/>
            <a:ext cx="3598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CC"/>
                </a:solidFill>
              </a:rPr>
              <a:t>（</a:t>
            </a:r>
            <a:r>
              <a:rPr kumimoji="1" lang="en-US" altLang="zh-CN" sz="2800" dirty="0">
                <a:solidFill>
                  <a:srgbClr val="0000CC"/>
                </a:solidFill>
              </a:rPr>
              <a:t>2</a:t>
            </a:r>
            <a:r>
              <a:rPr kumimoji="1" lang="zh-CN" altLang="en-US" sz="2800" dirty="0">
                <a:solidFill>
                  <a:srgbClr val="0000CC"/>
                </a:solidFill>
              </a:rPr>
              <a:t>）方均根速率：</a:t>
            </a:r>
          </a:p>
        </p:txBody>
      </p:sp>
      <p:sp>
        <p:nvSpPr>
          <p:cNvPr id="556036" name="Rectangle 4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三个统计速率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6037" name="Object 5"/>
              <p:cNvSpPr txBox="1"/>
              <p:nvPr/>
            </p:nvSpPr>
            <p:spPr bwMode="auto">
              <a:xfrm>
                <a:off x="1295400" y="2590800"/>
                <a:ext cx="2074863" cy="58578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60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590800"/>
                <a:ext cx="2074863" cy="585788"/>
              </a:xfrm>
              <a:prstGeom prst="rect">
                <a:avLst/>
              </a:prstGeom>
              <a:blipFill>
                <a:blip r:embed="rId2"/>
                <a:stretch>
                  <a:fillRect l="-14118" t="-161458" b="-2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6038" name="Object 6"/>
              <p:cNvSpPr txBox="1"/>
              <p:nvPr/>
            </p:nvSpPr>
            <p:spPr bwMode="auto">
              <a:xfrm>
                <a:off x="1219200" y="3886200"/>
                <a:ext cx="4332288" cy="969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≈1.73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60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886200"/>
                <a:ext cx="4332288" cy="969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2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9A0F-2214-4310-82AF-6CDA2845DFD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304800" y="1690687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CC"/>
                </a:solidFill>
              </a:rPr>
              <a:t>（</a:t>
            </a:r>
            <a:r>
              <a:rPr kumimoji="1" lang="en-US" altLang="zh-CN" sz="2800" dirty="0">
                <a:solidFill>
                  <a:srgbClr val="0000CC"/>
                </a:solidFill>
              </a:rPr>
              <a:t>3</a:t>
            </a:r>
            <a:r>
              <a:rPr kumimoji="1" lang="zh-CN" altLang="en-US" sz="2800" dirty="0">
                <a:solidFill>
                  <a:srgbClr val="0000CC"/>
                </a:solidFill>
              </a:rPr>
              <a:t>）最可几速率</a:t>
            </a:r>
            <a:r>
              <a:rPr kumimoji="1" lang="en-US" altLang="zh-CN" sz="2800" dirty="0">
                <a:solidFill>
                  <a:srgbClr val="0000CC"/>
                </a:solidFill>
              </a:rPr>
              <a:t>(</a:t>
            </a:r>
            <a:r>
              <a:rPr kumimoji="1" lang="zh-CN" altLang="en-US" sz="2800" dirty="0">
                <a:solidFill>
                  <a:srgbClr val="0000CC"/>
                </a:solidFill>
              </a:rPr>
              <a:t>最概然速率</a:t>
            </a:r>
            <a:r>
              <a:rPr kumimoji="1" lang="en-US" altLang="zh-CN" sz="2800" dirty="0">
                <a:solidFill>
                  <a:srgbClr val="0000CC"/>
                </a:solidFill>
              </a:rPr>
              <a:t>)</a:t>
            </a:r>
            <a:r>
              <a:rPr kumimoji="1" lang="zh-CN" altLang="en-US" sz="2800" dirty="0">
                <a:solidFill>
                  <a:srgbClr val="0000CC"/>
                </a:solidFill>
              </a:rPr>
              <a:t>：</a:t>
            </a:r>
          </a:p>
        </p:txBody>
      </p:sp>
      <p:sp>
        <p:nvSpPr>
          <p:cNvPr id="558084" name="Rectangle 4"/>
          <p:cNvSpPr>
            <a:spLocks noChangeArrowheads="1"/>
          </p:cNvSpPr>
          <p:nvPr/>
        </p:nvSpPr>
        <p:spPr bwMode="auto">
          <a:xfrm>
            <a:off x="501650" y="1219200"/>
            <a:ext cx="2012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三个统计速率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304800" y="217805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800" dirty="0"/>
              <a:t>在</a:t>
            </a:r>
            <a:r>
              <a:rPr lang="zh-CN" altLang="en-US" sz="2800" dirty="0">
                <a:solidFill>
                  <a:srgbClr val="0000CC"/>
                </a:solidFill>
              </a:rPr>
              <a:t>平衡态</a:t>
            </a:r>
            <a:r>
              <a:rPr lang="zh-CN" altLang="en-US" sz="2800" dirty="0"/>
              <a:t>条件下，理想气体分子速率分布在</a:t>
            </a:r>
            <a:r>
              <a:rPr lang="en-US" altLang="zh-CN" sz="2800" i="1" dirty="0" err="1">
                <a:latin typeface="Book Antiqua" pitchFamily="18" charset="0"/>
              </a:rPr>
              <a:t>v</a:t>
            </a:r>
            <a:r>
              <a:rPr lang="en-US" altLang="zh-CN" sz="2800" baseline="-25000" dirty="0" err="1"/>
              <a:t>p</a:t>
            </a:r>
            <a:r>
              <a:rPr lang="zh-CN" altLang="en-US" sz="2800" dirty="0"/>
              <a:t>附近的单位速率区间内的分子数占气体总分子数的百分比最大。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8088" name="Object 8"/>
              <p:cNvSpPr txBox="1"/>
              <p:nvPr/>
            </p:nvSpPr>
            <p:spPr bwMode="auto">
              <a:xfrm>
                <a:off x="609600" y="3251200"/>
                <a:ext cx="15224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80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251200"/>
                <a:ext cx="15224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8089" name="Object 9"/>
              <p:cNvSpPr txBox="1"/>
              <p:nvPr/>
            </p:nvSpPr>
            <p:spPr bwMode="auto">
              <a:xfrm>
                <a:off x="685800" y="4179094"/>
                <a:ext cx="1473200" cy="965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808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179094"/>
                <a:ext cx="1473200" cy="965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8090" name="Object 10"/>
              <p:cNvSpPr txBox="1"/>
              <p:nvPr/>
            </p:nvSpPr>
            <p:spPr bwMode="auto">
              <a:xfrm>
                <a:off x="1066800" y="5284787"/>
                <a:ext cx="2640013" cy="887413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≈1.41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580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284787"/>
                <a:ext cx="2640013" cy="8874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8091" name="Group 11"/>
          <p:cNvGrpSpPr>
            <a:grpSpLocks/>
          </p:cNvGrpSpPr>
          <p:nvPr/>
        </p:nvGrpSpPr>
        <p:grpSpPr bwMode="auto">
          <a:xfrm>
            <a:off x="4500563" y="3068638"/>
            <a:ext cx="4435475" cy="3360737"/>
            <a:chOff x="816" y="1969"/>
            <a:chExt cx="2794" cy="2117"/>
          </a:xfrm>
        </p:grpSpPr>
        <p:sp>
          <p:nvSpPr>
            <p:cNvPr id="558092" name="Line 12"/>
            <p:cNvSpPr>
              <a:spLocks noChangeShapeType="1"/>
            </p:cNvSpPr>
            <p:nvPr/>
          </p:nvSpPr>
          <p:spPr bwMode="auto">
            <a:xfrm>
              <a:off x="816" y="3792"/>
              <a:ext cx="27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093" name="Line 13"/>
            <p:cNvSpPr>
              <a:spLocks noChangeShapeType="1"/>
            </p:cNvSpPr>
            <p:nvPr/>
          </p:nvSpPr>
          <p:spPr bwMode="auto">
            <a:xfrm flipV="1">
              <a:off x="816" y="2016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094" name="Freeform 14"/>
            <p:cNvSpPr>
              <a:spLocks/>
            </p:cNvSpPr>
            <p:nvPr/>
          </p:nvSpPr>
          <p:spPr bwMode="auto">
            <a:xfrm>
              <a:off x="816" y="2304"/>
              <a:ext cx="2427" cy="1496"/>
            </a:xfrm>
            <a:custGeom>
              <a:avLst/>
              <a:gdLst/>
              <a:ahLst/>
              <a:cxnLst>
                <a:cxn ang="0">
                  <a:pos x="0" y="1496"/>
                </a:cxn>
                <a:cxn ang="0">
                  <a:pos x="288" y="1160"/>
                </a:cxn>
                <a:cxn ang="0">
                  <a:pos x="576" y="488"/>
                </a:cxn>
                <a:cxn ang="0">
                  <a:pos x="816" y="104"/>
                </a:cxn>
                <a:cxn ang="0">
                  <a:pos x="1008" y="8"/>
                </a:cxn>
                <a:cxn ang="0">
                  <a:pos x="1200" y="152"/>
                </a:cxn>
                <a:cxn ang="0">
                  <a:pos x="1344" y="440"/>
                </a:cxn>
                <a:cxn ang="0">
                  <a:pos x="1584" y="1016"/>
                </a:cxn>
                <a:cxn ang="0">
                  <a:pos x="1968" y="1304"/>
                </a:cxn>
                <a:cxn ang="0">
                  <a:pos x="2352" y="1400"/>
                </a:cxn>
              </a:cxnLst>
              <a:rect l="0" t="0" r="r" b="b"/>
              <a:pathLst>
                <a:path w="2352" h="1496">
                  <a:moveTo>
                    <a:pt x="0" y="1496"/>
                  </a:moveTo>
                  <a:cubicBezTo>
                    <a:pt x="96" y="1412"/>
                    <a:pt x="192" y="1328"/>
                    <a:pt x="288" y="1160"/>
                  </a:cubicBezTo>
                  <a:cubicBezTo>
                    <a:pt x="384" y="992"/>
                    <a:pt x="488" y="664"/>
                    <a:pt x="576" y="488"/>
                  </a:cubicBezTo>
                  <a:cubicBezTo>
                    <a:pt x="664" y="312"/>
                    <a:pt x="744" y="184"/>
                    <a:pt x="816" y="104"/>
                  </a:cubicBezTo>
                  <a:cubicBezTo>
                    <a:pt x="888" y="24"/>
                    <a:pt x="944" y="0"/>
                    <a:pt x="1008" y="8"/>
                  </a:cubicBezTo>
                  <a:cubicBezTo>
                    <a:pt x="1072" y="16"/>
                    <a:pt x="1144" y="80"/>
                    <a:pt x="1200" y="152"/>
                  </a:cubicBezTo>
                  <a:cubicBezTo>
                    <a:pt x="1256" y="224"/>
                    <a:pt x="1280" y="296"/>
                    <a:pt x="1344" y="440"/>
                  </a:cubicBezTo>
                  <a:cubicBezTo>
                    <a:pt x="1408" y="584"/>
                    <a:pt x="1480" y="872"/>
                    <a:pt x="1584" y="1016"/>
                  </a:cubicBezTo>
                  <a:cubicBezTo>
                    <a:pt x="1688" y="1160"/>
                    <a:pt x="1840" y="1240"/>
                    <a:pt x="1968" y="1304"/>
                  </a:cubicBezTo>
                  <a:cubicBezTo>
                    <a:pt x="2096" y="1368"/>
                    <a:pt x="2224" y="1384"/>
                    <a:pt x="2352" y="140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8095" name="Text Box 15"/>
            <p:cNvSpPr txBox="1">
              <a:spLocks noChangeArrowheads="1"/>
            </p:cNvSpPr>
            <p:nvPr/>
          </p:nvSpPr>
          <p:spPr bwMode="auto">
            <a:xfrm>
              <a:off x="860" y="1969"/>
              <a:ext cx="8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 dirty="0">
                  <a:latin typeface="Book Antiqua" pitchFamily="18" charset="0"/>
                </a:rPr>
                <a:t>f(v)</a:t>
              </a:r>
            </a:p>
          </p:txBody>
        </p:sp>
        <p:sp>
          <p:nvSpPr>
            <p:cNvPr id="558096" name="Rectangle 16"/>
            <p:cNvSpPr>
              <a:spLocks noChangeArrowheads="1"/>
            </p:cNvSpPr>
            <p:nvPr/>
          </p:nvSpPr>
          <p:spPr bwMode="auto">
            <a:xfrm>
              <a:off x="3352" y="3721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Book Antiqua" pitchFamily="18" charset="0"/>
                </a:rPr>
                <a:t>v</a:t>
              </a:r>
            </a:p>
          </p:txBody>
        </p:sp>
      </p:grpSp>
      <p:grpSp>
        <p:nvGrpSpPr>
          <p:cNvPr id="558097" name="Group 17"/>
          <p:cNvGrpSpPr>
            <a:grpSpLocks/>
          </p:cNvGrpSpPr>
          <p:nvPr/>
        </p:nvGrpSpPr>
        <p:grpSpPr bwMode="auto">
          <a:xfrm>
            <a:off x="5905500" y="3602040"/>
            <a:ext cx="266700" cy="2722563"/>
            <a:chOff x="1701" y="2305"/>
            <a:chExt cx="168" cy="1715"/>
          </a:xfrm>
        </p:grpSpPr>
        <p:sp>
          <p:nvSpPr>
            <p:cNvPr id="558098" name="Line 18"/>
            <p:cNvSpPr>
              <a:spLocks noChangeShapeType="1"/>
            </p:cNvSpPr>
            <p:nvPr/>
          </p:nvSpPr>
          <p:spPr bwMode="auto">
            <a:xfrm>
              <a:off x="1834" y="2305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099" name="Object 19"/>
                <p:cNvSpPr txBox="1"/>
                <p:nvPr/>
              </p:nvSpPr>
              <p:spPr bwMode="auto">
                <a:xfrm>
                  <a:off x="1701" y="3793"/>
                  <a:ext cx="168" cy="227"/>
                </a:xfrm>
                <a:prstGeom prst="rect">
                  <a:avLst/>
                </a:prstGeom>
                <a:noFill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𝐩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809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1" y="3793"/>
                  <a:ext cx="168" cy="227"/>
                </a:xfrm>
                <a:prstGeom prst="rect">
                  <a:avLst/>
                </a:prstGeom>
                <a:blipFill>
                  <a:blip r:embed="rId5"/>
                  <a:stretch>
                    <a:fillRect r="-204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8100" name="Group 20"/>
          <p:cNvGrpSpPr>
            <a:grpSpLocks/>
          </p:cNvGrpSpPr>
          <p:nvPr/>
        </p:nvGrpSpPr>
        <p:grpSpPr bwMode="auto">
          <a:xfrm>
            <a:off x="6162677" y="3659190"/>
            <a:ext cx="207963" cy="2589213"/>
            <a:chOff x="1863" y="2341"/>
            <a:chExt cx="131" cy="1631"/>
          </a:xfrm>
        </p:grpSpPr>
        <p:sp>
          <p:nvSpPr>
            <p:cNvPr id="558101" name="Line 21"/>
            <p:cNvSpPr>
              <a:spLocks noChangeShapeType="1"/>
            </p:cNvSpPr>
            <p:nvPr/>
          </p:nvSpPr>
          <p:spPr bwMode="auto">
            <a:xfrm>
              <a:off x="1946" y="2341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102" name="Object 22"/>
                <p:cNvSpPr txBox="1"/>
                <p:nvPr/>
              </p:nvSpPr>
              <p:spPr bwMode="auto">
                <a:xfrm>
                  <a:off x="1863" y="3816"/>
                  <a:ext cx="131" cy="156"/>
                </a:xfrm>
                <a:prstGeom prst="rect">
                  <a:avLst/>
                </a:prstGeom>
                <a:noFill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̄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810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63" y="3816"/>
                  <a:ext cx="131" cy="1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8103" name="Group 23"/>
          <p:cNvGrpSpPr>
            <a:grpSpLocks/>
          </p:cNvGrpSpPr>
          <p:nvPr/>
        </p:nvGrpSpPr>
        <p:grpSpPr bwMode="auto">
          <a:xfrm>
            <a:off x="6324603" y="3760790"/>
            <a:ext cx="474663" cy="2601913"/>
            <a:chOff x="1965" y="2405"/>
            <a:chExt cx="299" cy="1639"/>
          </a:xfrm>
        </p:grpSpPr>
        <p:sp>
          <p:nvSpPr>
            <p:cNvPr id="558104" name="Line 24"/>
            <p:cNvSpPr>
              <a:spLocks noChangeShapeType="1"/>
            </p:cNvSpPr>
            <p:nvPr/>
          </p:nvSpPr>
          <p:spPr bwMode="auto">
            <a:xfrm>
              <a:off x="2018" y="2405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8105" name="Object 25"/>
                <p:cNvSpPr txBox="1"/>
                <p:nvPr/>
              </p:nvSpPr>
              <p:spPr bwMode="auto">
                <a:xfrm>
                  <a:off x="1965" y="3780"/>
                  <a:ext cx="299" cy="264"/>
                </a:xfrm>
                <a:prstGeom prst="rect">
                  <a:avLst/>
                </a:prstGeom>
                <a:noFill/>
              </p:spPr>
              <p:txBody>
                <a:bodyPr>
                  <a:normAutofit fontScale="55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bar>
                              <m:barPr>
                                <m:pos m:val="top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</m:e>
                        </m:rad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58105" name="Object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5" y="3780"/>
                  <a:ext cx="299" cy="2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23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5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B1C0A-1C21-4994-A26D-FD9DE7F21C43}" type="slidenum">
              <a:rPr lang="en-US" altLang="zh-CN"/>
              <a:pPr/>
              <a:t>34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6741074" imgH="5040762"/>
        </mc:Choice>
        <mc:Fallback>
          <p:control r:id="rId1" imgW="6741074" imgH="5040762">
            <p:pic>
              <p:nvPicPr>
                <p:cNvPr id="2" name="ShockwaveFlash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4275" y="1219200"/>
                  <a:ext cx="6740525" cy="5040313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88205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ED4CC-0DDA-4A4F-ADB6-A6358F386A74}" type="slidenum">
              <a:rPr lang="en-US" altLang="zh-CN"/>
              <a:pPr/>
              <a:t>35</a:t>
            </a:fld>
            <a:endParaRPr lang="en-US" altLang="zh-CN"/>
          </a:p>
        </p:txBody>
      </p:sp>
      <p:pic>
        <p:nvPicPr>
          <p:cNvPr id="557059" name="Picture 3"/>
          <p:cNvPicPr>
            <a:picLocks noChangeAspect="1" noChangeArrowheads="1"/>
          </p:cNvPicPr>
          <p:nvPr/>
        </p:nvPicPr>
        <p:blipFill>
          <a:blip r:embed="rId2">
            <a:lum bright="6000" contrast="18000"/>
          </a:blip>
          <a:srcRect/>
          <a:stretch>
            <a:fillRect/>
          </a:stretch>
        </p:blipFill>
        <p:spPr bwMode="auto">
          <a:xfrm>
            <a:off x="1981200" y="1288872"/>
            <a:ext cx="5410200" cy="49942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  <p:extLst>
      <p:ext uri="{BB962C8B-B14F-4D97-AF65-F5344CB8AC3E}">
        <p14:creationId xmlns:p14="http://schemas.microsoft.com/office/powerpoint/2010/main" val="14969417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692A-D693-4C8F-92D6-6992AD00AF13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>
            <a:lum contrast="30000"/>
          </a:blip>
          <a:srcRect r="1466"/>
          <a:stretch>
            <a:fillRect/>
          </a:stretch>
        </p:blipFill>
        <p:spPr bwMode="auto">
          <a:xfrm>
            <a:off x="1828800" y="1295400"/>
            <a:ext cx="5330825" cy="49688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  <p:extLst>
      <p:ext uri="{BB962C8B-B14F-4D97-AF65-F5344CB8AC3E}">
        <p14:creationId xmlns:p14="http://schemas.microsoft.com/office/powerpoint/2010/main" val="114020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711F-9850-47BB-8C0C-52BF3C27D5EB}" type="slidenum">
              <a:rPr lang="en-US" altLang="zh-CN"/>
              <a:pPr/>
              <a:t>37</a:t>
            </a:fld>
            <a:endParaRPr lang="en-US" altLang="zh-CN"/>
          </a:p>
        </p:txBody>
      </p:sp>
      <p:pic>
        <p:nvPicPr>
          <p:cNvPr id="552963" name="Picture 3" descr="maikesiwe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56731" y="1210358"/>
            <a:ext cx="3030538" cy="4319587"/>
          </a:xfrm>
          <a:prstGeom prst="rect">
            <a:avLst/>
          </a:prstGeom>
          <a:noFill/>
        </p:spPr>
      </p:pic>
      <p:sp>
        <p:nvSpPr>
          <p:cNvPr id="552964" name="Rectangle 4"/>
          <p:cNvSpPr>
            <a:spLocks noChangeArrowheads="1"/>
          </p:cNvSpPr>
          <p:nvPr/>
        </p:nvSpPr>
        <p:spPr bwMode="auto">
          <a:xfrm>
            <a:off x="1866901" y="5493603"/>
            <a:ext cx="5410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dirty="0"/>
              <a:t>麦克斯韦</a:t>
            </a:r>
          </a:p>
          <a:p>
            <a:pPr algn="ctr"/>
            <a:r>
              <a:rPr kumimoji="1" lang="en-US" altLang="zh-CN" sz="2400" dirty="0"/>
              <a:t>Maxwell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James Clerk (1831</a:t>
            </a:r>
            <a:r>
              <a:rPr kumimoji="1" lang="zh-CN" altLang="en-US" sz="2400" dirty="0"/>
              <a:t>～</a:t>
            </a:r>
            <a:r>
              <a:rPr kumimoji="1" lang="en-US" altLang="zh-CN" sz="2400" dirty="0"/>
              <a:t>1879)</a:t>
            </a:r>
          </a:p>
        </p:txBody>
      </p:sp>
    </p:spTree>
    <p:extLst>
      <p:ext uri="{BB962C8B-B14F-4D97-AF65-F5344CB8AC3E}">
        <p14:creationId xmlns:p14="http://schemas.microsoft.com/office/powerpoint/2010/main" val="2191697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8887F-559B-46E2-A3F5-761E5DEA85D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381000" y="1184275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2400" dirty="0"/>
              <a:t>麦克斯韦：英国物理学家。</a:t>
            </a:r>
            <a:r>
              <a:rPr kumimoji="1" lang="zh-CN" altLang="en-US" sz="2400" dirty="0">
                <a:solidFill>
                  <a:srgbClr val="0000CC"/>
                </a:solidFill>
              </a:rPr>
              <a:t>经典电动力学</a:t>
            </a:r>
            <a:r>
              <a:rPr kumimoji="1" lang="zh-CN" altLang="en-US" sz="2400" dirty="0"/>
              <a:t>的创始人，</a:t>
            </a:r>
            <a:r>
              <a:rPr kumimoji="1" lang="zh-CN" altLang="en-US" sz="2400" dirty="0">
                <a:solidFill>
                  <a:srgbClr val="0000CC"/>
                </a:solidFill>
              </a:rPr>
              <a:t>统计物理学</a:t>
            </a:r>
            <a:r>
              <a:rPr kumimoji="1" lang="zh-CN" altLang="en-US" sz="2400" dirty="0"/>
              <a:t>的奠基人之一。</a:t>
            </a:r>
            <a:r>
              <a:rPr kumimoji="1" lang="en-US" altLang="zh-CN" sz="2400" dirty="0"/>
              <a:t>1831 </a:t>
            </a:r>
            <a:r>
              <a:rPr kumimoji="1" lang="zh-CN" altLang="en-US" sz="2400" dirty="0"/>
              <a:t>年 </a:t>
            </a:r>
            <a:r>
              <a:rPr kumimoji="1" lang="en-US" altLang="zh-CN" sz="2400" dirty="0"/>
              <a:t>6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13</a:t>
            </a:r>
            <a:r>
              <a:rPr kumimoji="1" lang="zh-CN" altLang="en-US" sz="2400" dirty="0"/>
              <a:t>日生于爱丁堡，</a:t>
            </a:r>
            <a:r>
              <a:rPr kumimoji="1" lang="en-US" altLang="zh-CN" sz="2400" dirty="0"/>
              <a:t>1879 </a:t>
            </a:r>
            <a:r>
              <a:rPr kumimoji="1" lang="zh-CN" altLang="en-US" sz="2400" dirty="0"/>
              <a:t>年</a:t>
            </a:r>
            <a:r>
              <a:rPr kumimoji="1" lang="en-US" altLang="zh-CN" sz="2400" dirty="0"/>
              <a:t>11</a:t>
            </a:r>
            <a:r>
              <a:rPr kumimoji="1" lang="zh-CN" altLang="en-US" sz="2400" dirty="0"/>
              <a:t>月</a:t>
            </a:r>
            <a:r>
              <a:rPr kumimoji="1" lang="en-US" altLang="zh-CN" sz="2400" dirty="0"/>
              <a:t>5</a:t>
            </a:r>
            <a:r>
              <a:rPr kumimoji="1" lang="zh-CN" altLang="en-US" sz="2400" dirty="0"/>
              <a:t>日卒于剑桥。</a:t>
            </a:r>
            <a:r>
              <a:rPr kumimoji="1" lang="en-US" altLang="zh-CN" sz="2400" dirty="0"/>
              <a:t>1847~1850 </a:t>
            </a:r>
            <a:r>
              <a:rPr kumimoji="1" lang="zh-CN" altLang="en-US" sz="2400" dirty="0"/>
              <a:t>年在爱丁堡大学学习，</a:t>
            </a:r>
            <a:r>
              <a:rPr kumimoji="1" lang="en-US" altLang="zh-CN" sz="2400" dirty="0"/>
              <a:t>1850 ~1854</a:t>
            </a:r>
            <a:r>
              <a:rPr kumimoji="1" lang="zh-CN" altLang="en-US" sz="2400" dirty="0"/>
              <a:t>年入剑桥三一学院攻读数学。</a:t>
            </a:r>
            <a:r>
              <a:rPr kumimoji="1" lang="en-US" altLang="zh-CN" sz="2400" dirty="0"/>
              <a:t>1856~1860</a:t>
            </a:r>
            <a:r>
              <a:rPr kumimoji="1" lang="zh-CN" altLang="en-US" sz="2400" dirty="0"/>
              <a:t>年担任阿伯丁郡的马里查尔学院教授。</a:t>
            </a:r>
            <a:r>
              <a:rPr kumimoji="1" lang="en-US" altLang="zh-CN" sz="2400" dirty="0"/>
              <a:t>1860~1865</a:t>
            </a:r>
            <a:r>
              <a:rPr kumimoji="1" lang="zh-CN" altLang="en-US" sz="2400" dirty="0"/>
              <a:t>年在伦敦皇家学院执教，并从事气体运动理论的研究 。</a:t>
            </a:r>
            <a:r>
              <a:rPr kumimoji="1" lang="en-US" altLang="zh-CN" sz="2400" dirty="0"/>
              <a:t>1860 </a:t>
            </a:r>
            <a:r>
              <a:rPr kumimoji="1" lang="zh-CN" altLang="en-US" sz="2400" dirty="0"/>
              <a:t>年为英国皇家学会会员。</a:t>
            </a:r>
            <a:r>
              <a:rPr kumimoji="1" lang="en-US" altLang="zh-CN" sz="2400" dirty="0"/>
              <a:t>1871</a:t>
            </a:r>
            <a:r>
              <a:rPr kumimoji="1" lang="zh-CN" altLang="en-US" sz="2400" dirty="0"/>
              <a:t>年任剑桥大学教授，创建并领导了英国第一个专门的物理实验室 卡文迪什实验室 。</a:t>
            </a:r>
            <a:r>
              <a:rPr kumimoji="1" lang="zh-CN" altLang="en-US" sz="2400" dirty="0">
                <a:solidFill>
                  <a:srgbClr val="0000CC"/>
                </a:solidFill>
              </a:rPr>
              <a:t>麦克斯韦的主要贡献是创立了经典电动力学</a:t>
            </a:r>
            <a:r>
              <a:rPr kumimoji="1" lang="zh-CN" altLang="en-US" sz="2400" dirty="0"/>
              <a:t>。他发展了</a:t>
            </a:r>
            <a:r>
              <a:rPr kumimoji="1" lang="en-US" altLang="zh-CN" sz="2400" dirty="0"/>
              <a:t>M.</a:t>
            </a:r>
            <a:r>
              <a:rPr kumimoji="1" lang="zh-CN" altLang="en-US" sz="2400" dirty="0"/>
              <a:t>法拉第关于电、磁相互作用必须通过中间媒质的思想，并把这种中间媒质称为以太 </a:t>
            </a:r>
            <a:r>
              <a:rPr kumimoji="1" lang="en-US" altLang="zh-CN" sz="2400" dirty="0"/>
              <a:t>(</a:t>
            </a:r>
            <a:r>
              <a:rPr kumimoji="1" lang="zh-CN" altLang="en-US" sz="2400" dirty="0"/>
              <a:t>后来研究表明，不存在所谓的以太，这种中间媒质实际上是</a:t>
            </a:r>
            <a:r>
              <a:rPr kumimoji="1" lang="zh-CN" altLang="en-US" sz="2400" dirty="0">
                <a:solidFill>
                  <a:srgbClr val="0000CC"/>
                </a:solidFill>
              </a:rPr>
              <a:t>电磁场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，并在此基础上提出了</a:t>
            </a:r>
            <a:r>
              <a:rPr kumimoji="1" lang="zh-CN" altLang="en-US" sz="2400" dirty="0">
                <a:solidFill>
                  <a:srgbClr val="0000CC"/>
                </a:solidFill>
              </a:rPr>
              <a:t>位移电流</a:t>
            </a:r>
            <a:r>
              <a:rPr kumimoji="1" lang="zh-CN" altLang="en-US" sz="2400" dirty="0"/>
              <a:t>的概念 。</a:t>
            </a:r>
          </a:p>
        </p:txBody>
      </p:sp>
    </p:spTree>
    <p:extLst>
      <p:ext uri="{BB962C8B-B14F-4D97-AF65-F5344CB8AC3E}">
        <p14:creationId xmlns:p14="http://schemas.microsoft.com/office/powerpoint/2010/main" val="907598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899B8-2175-4AF7-AB44-AEC3529AB043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62179" name="Rectangle 3"/>
          <p:cNvSpPr>
            <a:spLocks noChangeArrowheads="1"/>
          </p:cNvSpPr>
          <p:nvPr/>
        </p:nvSpPr>
        <p:spPr bwMode="auto">
          <a:xfrm>
            <a:off x="381001" y="1170932"/>
            <a:ext cx="8305800" cy="5306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200" dirty="0"/>
              <a:t>        </a:t>
            </a:r>
            <a:r>
              <a:rPr kumimoji="1" lang="zh-CN" altLang="en-US" sz="2200" dirty="0"/>
              <a:t>麦克斯韦研究了法拉第的电磁场设想，于</a:t>
            </a:r>
            <a:r>
              <a:rPr kumimoji="1" lang="en-US" altLang="zh-CN" sz="2200" dirty="0"/>
              <a:t>1864</a:t>
            </a:r>
            <a:r>
              <a:rPr kumimoji="1" lang="zh-CN" altLang="en-US" sz="2200" dirty="0"/>
              <a:t>年发表了</a:t>
            </a:r>
            <a:r>
              <a:rPr kumimoji="1" lang="en-US" altLang="zh-CN" sz="2200" dirty="0"/>
              <a:t>《</a:t>
            </a:r>
            <a:r>
              <a:rPr kumimoji="1" lang="zh-CN" altLang="en-US" sz="2200" dirty="0"/>
              <a:t>电磁场动力学理论</a:t>
            </a:r>
            <a:r>
              <a:rPr kumimoji="1" lang="en-US" altLang="zh-CN" sz="2200" dirty="0"/>
              <a:t>》</a:t>
            </a:r>
            <a:r>
              <a:rPr kumimoji="1" lang="zh-CN" altLang="en-US" sz="2200" dirty="0"/>
              <a:t>，提出包括偏微分方程的</a:t>
            </a:r>
            <a:r>
              <a:rPr kumimoji="1" lang="zh-CN" altLang="en-US" sz="2200" dirty="0">
                <a:solidFill>
                  <a:srgbClr val="0000CC"/>
                </a:solidFill>
              </a:rPr>
              <a:t>麦克斯韦方程组</a:t>
            </a:r>
            <a:r>
              <a:rPr kumimoji="1" lang="zh-CN" altLang="en-US" sz="2200" dirty="0"/>
              <a:t>，</a:t>
            </a:r>
            <a:r>
              <a:rPr kumimoji="1" lang="zh-CN" altLang="en-US" sz="2200" dirty="0">
                <a:solidFill>
                  <a:srgbClr val="0000CC"/>
                </a:solidFill>
              </a:rPr>
              <a:t>概括了当时已知的关于电磁现象的一切实验结果</a:t>
            </a:r>
            <a:r>
              <a:rPr kumimoji="1" lang="zh-CN" altLang="en-US" sz="2200" dirty="0"/>
              <a:t>，从而创立了经典电动力学。他根据这一理论得出结论：</a:t>
            </a:r>
            <a:r>
              <a:rPr kumimoji="1" lang="zh-CN" altLang="en-US" sz="2200" dirty="0">
                <a:solidFill>
                  <a:srgbClr val="FF3300"/>
                </a:solidFill>
              </a:rPr>
              <a:t>存在着电磁波</a:t>
            </a:r>
            <a:r>
              <a:rPr kumimoji="1" lang="zh-CN" altLang="en-US" sz="2200" dirty="0"/>
              <a:t>；</a:t>
            </a:r>
            <a:r>
              <a:rPr kumimoji="1" lang="zh-CN" altLang="en-US" sz="2200" dirty="0">
                <a:solidFill>
                  <a:srgbClr val="FF3300"/>
                </a:solidFill>
              </a:rPr>
              <a:t>电磁波在真空中传播的速度等于光速</a:t>
            </a:r>
            <a:r>
              <a:rPr kumimoji="1" lang="zh-CN" altLang="en-US" sz="2200" dirty="0"/>
              <a:t>；</a:t>
            </a:r>
            <a:r>
              <a:rPr kumimoji="1" lang="zh-CN" altLang="en-US" sz="2200" dirty="0">
                <a:solidFill>
                  <a:srgbClr val="FF3300"/>
                </a:solidFill>
              </a:rPr>
              <a:t>光的本质是电磁波</a:t>
            </a:r>
            <a:r>
              <a:rPr kumimoji="1" lang="zh-CN" altLang="en-US" sz="2200" dirty="0"/>
              <a:t>；</a:t>
            </a:r>
            <a:r>
              <a:rPr kumimoji="1" lang="zh-CN" altLang="en-US" sz="2200" dirty="0">
                <a:solidFill>
                  <a:srgbClr val="FF3300"/>
                </a:solidFill>
              </a:rPr>
              <a:t>电磁波会产生压力</a:t>
            </a:r>
            <a:r>
              <a:rPr kumimoji="1" lang="zh-CN" altLang="en-US" sz="2200" dirty="0"/>
              <a:t>等。麦克斯韦在这一期间的著作还有</a:t>
            </a:r>
            <a:r>
              <a:rPr kumimoji="1" lang="en-US" altLang="zh-CN" sz="2200" dirty="0"/>
              <a:t>1855~1856</a:t>
            </a:r>
            <a:r>
              <a:rPr kumimoji="1" lang="zh-CN" altLang="en-US" sz="2200" dirty="0"/>
              <a:t>年发表的</a:t>
            </a:r>
            <a:r>
              <a:rPr kumimoji="1" lang="en-US" altLang="zh-CN" sz="2200" dirty="0"/>
              <a:t>《</a:t>
            </a:r>
            <a:r>
              <a:rPr kumimoji="1" lang="zh-CN" altLang="en-US" sz="2200" dirty="0"/>
              <a:t>论法拉第力线</a:t>
            </a:r>
            <a:r>
              <a:rPr kumimoji="1" lang="en-US" altLang="zh-CN" sz="2200" dirty="0"/>
              <a:t>》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1861~1862 </a:t>
            </a:r>
            <a:r>
              <a:rPr kumimoji="1" lang="zh-CN" altLang="en-US" sz="2200" dirty="0"/>
              <a:t>年发表的</a:t>
            </a:r>
            <a:r>
              <a:rPr kumimoji="1" lang="en-US" altLang="zh-CN" sz="2200" dirty="0"/>
              <a:t>《</a:t>
            </a:r>
            <a:r>
              <a:rPr kumimoji="1" lang="zh-CN" altLang="en-US" sz="2200" dirty="0"/>
              <a:t>论物理力线</a:t>
            </a:r>
            <a:r>
              <a:rPr kumimoji="1" lang="en-US" altLang="zh-CN" sz="2200" dirty="0"/>
              <a:t>》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1873</a:t>
            </a:r>
            <a:r>
              <a:rPr kumimoji="1" lang="zh-CN" altLang="en-US" sz="2200" dirty="0"/>
              <a:t>年发表的</a:t>
            </a:r>
            <a:r>
              <a:rPr kumimoji="1" lang="en-US" altLang="zh-CN" sz="2200" dirty="0"/>
              <a:t>《</a:t>
            </a:r>
            <a:r>
              <a:rPr kumimoji="1" lang="zh-CN" altLang="en-US" sz="2200" dirty="0"/>
              <a:t>电学和磁学论</a:t>
            </a:r>
            <a:r>
              <a:rPr kumimoji="1" lang="en-US" altLang="zh-CN" sz="2200" dirty="0"/>
              <a:t>》</a:t>
            </a:r>
            <a:r>
              <a:rPr kumimoji="1" lang="zh-CN" altLang="en-US" sz="2200" dirty="0"/>
              <a:t>等。</a:t>
            </a:r>
            <a:r>
              <a:rPr kumimoji="1" lang="en-US" altLang="zh-CN" sz="2200" dirty="0"/>
              <a:t>1868</a:t>
            </a:r>
            <a:r>
              <a:rPr kumimoji="1" lang="zh-CN" altLang="en-US" sz="2200" dirty="0"/>
              <a:t>年继</a:t>
            </a:r>
            <a:r>
              <a:rPr kumimoji="1" lang="en-US" altLang="zh-CN" sz="2200" dirty="0"/>
              <a:t>W.</a:t>
            </a:r>
            <a:r>
              <a:rPr kumimoji="1" lang="zh-CN" altLang="en-US" sz="2200" dirty="0"/>
              <a:t>韦伯等之后，他以更高的精确度测定了电荷的静电单位对电磁单位的比值，并证实了它就等于光速。麦克斯韦在</a:t>
            </a:r>
            <a:r>
              <a:rPr kumimoji="1" lang="zh-CN" altLang="en-US" sz="2200" dirty="0">
                <a:solidFill>
                  <a:srgbClr val="0000CC"/>
                </a:solidFill>
              </a:rPr>
              <a:t>气体运动理论</a:t>
            </a:r>
            <a:r>
              <a:rPr kumimoji="1" lang="zh-CN" altLang="en-US" sz="2200" dirty="0"/>
              <a:t>、</a:t>
            </a:r>
            <a:r>
              <a:rPr kumimoji="1" lang="zh-CN" altLang="en-US" sz="2200" dirty="0">
                <a:solidFill>
                  <a:srgbClr val="0000CC"/>
                </a:solidFill>
              </a:rPr>
              <a:t>光学</a:t>
            </a:r>
            <a:r>
              <a:rPr kumimoji="1" lang="zh-CN" altLang="en-US" sz="2200" dirty="0"/>
              <a:t>、</a:t>
            </a:r>
            <a:r>
              <a:rPr kumimoji="1" lang="zh-CN" altLang="en-US" sz="2200" dirty="0">
                <a:solidFill>
                  <a:srgbClr val="0000CC"/>
                </a:solidFill>
              </a:rPr>
              <a:t>热力学</a:t>
            </a:r>
            <a:r>
              <a:rPr kumimoji="1" lang="zh-CN" altLang="en-US" sz="2200" dirty="0"/>
              <a:t>和</a:t>
            </a:r>
            <a:r>
              <a:rPr kumimoji="1" lang="zh-CN" altLang="en-US" sz="2200" dirty="0">
                <a:solidFill>
                  <a:srgbClr val="0000CC"/>
                </a:solidFill>
              </a:rPr>
              <a:t>弹性理论</a:t>
            </a:r>
            <a:r>
              <a:rPr kumimoji="1" lang="zh-CN" altLang="en-US" sz="2200" dirty="0"/>
              <a:t>方面也作出了重要贡献 ，</a:t>
            </a:r>
            <a:r>
              <a:rPr kumimoji="1" lang="en-US" altLang="zh-CN" sz="2200" dirty="0"/>
              <a:t>1860</a:t>
            </a:r>
            <a:r>
              <a:rPr kumimoji="1" lang="zh-CN" altLang="en-US" sz="2200" dirty="0"/>
              <a:t>年得出了理想气体分子按速度的统计分布律，计算了分子的自由程。</a:t>
            </a:r>
            <a:r>
              <a:rPr kumimoji="1" lang="zh-CN" altLang="en-US" sz="2200" dirty="0">
                <a:solidFill>
                  <a:srgbClr val="0000CC"/>
                </a:solidFill>
              </a:rPr>
              <a:t>他在</a:t>
            </a:r>
            <a:r>
              <a:rPr kumimoji="1" lang="en-US" altLang="zh-CN" sz="2200" dirty="0">
                <a:solidFill>
                  <a:srgbClr val="0000CC"/>
                </a:solidFill>
              </a:rPr>
              <a:t>1861</a:t>
            </a:r>
            <a:r>
              <a:rPr kumimoji="1" lang="zh-CN" altLang="en-US" sz="2200" dirty="0">
                <a:solidFill>
                  <a:srgbClr val="0000CC"/>
                </a:solidFill>
              </a:rPr>
              <a:t>年提出，彩色是由红、绿、蓝三基色组成的，他还是第一批彩色照片的制作者之一</a:t>
            </a:r>
            <a:r>
              <a:rPr kumimoji="1" lang="zh-CN" altLang="en-US" sz="2200" dirty="0"/>
              <a:t>。</a:t>
            </a:r>
            <a:r>
              <a:rPr kumimoji="1" lang="en-US" altLang="zh-CN" sz="2200" dirty="0"/>
              <a:t>1873</a:t>
            </a:r>
            <a:r>
              <a:rPr kumimoji="1" lang="zh-CN" altLang="en-US" sz="2200" dirty="0"/>
              <a:t>～</a:t>
            </a:r>
            <a:r>
              <a:rPr kumimoji="1" lang="en-US" altLang="zh-CN" sz="2200" dirty="0"/>
              <a:t>1874</a:t>
            </a:r>
            <a:r>
              <a:rPr kumimoji="1" lang="zh-CN" altLang="en-US" sz="2200" dirty="0"/>
              <a:t>年他发现了双折光现象。</a:t>
            </a:r>
          </a:p>
        </p:txBody>
      </p:sp>
    </p:spTree>
    <p:extLst>
      <p:ext uri="{BB962C8B-B14F-4D97-AF65-F5344CB8AC3E}">
        <p14:creationId xmlns:p14="http://schemas.microsoft.com/office/powerpoint/2010/main" val="103165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B9E0D-2D14-4728-B00D-36FFB86B5ED5}" type="slidenum">
              <a:rPr lang="en-US" altLang="zh-CN"/>
              <a:pPr/>
              <a:t>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43" name="Object 3"/>
              <p:cNvSpPr txBox="1"/>
              <p:nvPr/>
            </p:nvSpPr>
            <p:spPr bwMode="auto">
              <a:xfrm>
                <a:off x="1898650" y="1219200"/>
                <a:ext cx="5129213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ix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ix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224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8650" y="1219200"/>
                <a:ext cx="5129213" cy="863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244" name="Text Box 4"/>
          <p:cNvSpPr txBox="1">
            <a:spLocks noChangeArrowheads="1"/>
          </p:cNvSpPr>
          <p:nvPr/>
        </p:nvSpPr>
        <p:spPr bwMode="auto">
          <a:xfrm>
            <a:off x="457200" y="1327150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压强：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45" name="Object 5"/>
              <p:cNvSpPr txBox="1"/>
              <p:nvPr/>
            </p:nvSpPr>
            <p:spPr bwMode="auto">
              <a:xfrm>
                <a:off x="679450" y="2209800"/>
                <a:ext cx="3492500" cy="841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∵ ∑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224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2209800"/>
                <a:ext cx="3492500" cy="841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246" name="Object 6"/>
              <p:cNvSpPr txBox="1"/>
              <p:nvPr/>
            </p:nvSpPr>
            <p:spPr bwMode="auto">
              <a:xfrm>
                <a:off x="679450" y="3124200"/>
                <a:ext cx="1828800" cy="533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224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450" y="3124200"/>
                <a:ext cx="1828800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247" name="Object 7"/>
              <p:cNvSpPr txBox="1"/>
              <p:nvPr/>
            </p:nvSpPr>
            <p:spPr bwMode="auto">
              <a:xfrm>
                <a:off x="831850" y="4038600"/>
                <a:ext cx="2108200" cy="508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224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850" y="4038600"/>
                <a:ext cx="2108200" cy="50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2248" name="Group 8"/>
          <p:cNvGrpSpPr>
            <a:grpSpLocks/>
          </p:cNvGrpSpPr>
          <p:nvPr/>
        </p:nvGrpSpPr>
        <p:grpSpPr bwMode="auto">
          <a:xfrm>
            <a:off x="4714875" y="2743200"/>
            <a:ext cx="4200525" cy="3617913"/>
            <a:chOff x="2971" y="1752"/>
            <a:chExt cx="2646" cy="2279"/>
          </a:xfrm>
        </p:grpSpPr>
        <p:grpSp>
          <p:nvGrpSpPr>
            <p:cNvPr id="522249" name="Group 9"/>
            <p:cNvGrpSpPr>
              <a:grpSpLocks/>
            </p:cNvGrpSpPr>
            <p:nvPr/>
          </p:nvGrpSpPr>
          <p:grpSpPr bwMode="auto">
            <a:xfrm>
              <a:off x="2971" y="1752"/>
              <a:ext cx="2646" cy="2279"/>
              <a:chOff x="3016" y="1888"/>
              <a:chExt cx="2646" cy="2279"/>
            </a:xfrm>
          </p:grpSpPr>
          <p:grpSp>
            <p:nvGrpSpPr>
              <p:cNvPr id="522250" name="Group 10"/>
              <p:cNvGrpSpPr>
                <a:grpSpLocks/>
              </p:cNvGrpSpPr>
              <p:nvPr/>
            </p:nvGrpSpPr>
            <p:grpSpPr bwMode="auto">
              <a:xfrm>
                <a:off x="3016" y="2024"/>
                <a:ext cx="2517" cy="1996"/>
                <a:chOff x="3016" y="2024"/>
                <a:chExt cx="2517" cy="1996"/>
              </a:xfrm>
            </p:grpSpPr>
            <p:sp>
              <p:nvSpPr>
                <p:cNvPr id="522251" name="Line 11"/>
                <p:cNvSpPr>
                  <a:spLocks noChangeShapeType="1"/>
                </p:cNvSpPr>
                <p:nvPr/>
              </p:nvSpPr>
              <p:spPr bwMode="auto">
                <a:xfrm>
                  <a:off x="3651" y="3385"/>
                  <a:ext cx="18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51" y="2024"/>
                  <a:ext cx="0" cy="136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016" y="3385"/>
                  <a:ext cx="635" cy="6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4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651" y="2705"/>
                  <a:ext cx="998" cy="68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5" name="Line 15"/>
                <p:cNvSpPr>
                  <a:spLocks noChangeShapeType="1"/>
                </p:cNvSpPr>
                <p:nvPr/>
              </p:nvSpPr>
              <p:spPr bwMode="auto">
                <a:xfrm>
                  <a:off x="4638" y="2761"/>
                  <a:ext cx="8" cy="105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6" name="Line 16"/>
                <p:cNvSpPr>
                  <a:spLocks noChangeShapeType="1"/>
                </p:cNvSpPr>
                <p:nvPr/>
              </p:nvSpPr>
              <p:spPr bwMode="auto">
                <a:xfrm>
                  <a:off x="3651" y="3385"/>
                  <a:ext cx="995" cy="4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7" name="Line 17"/>
                <p:cNvSpPr>
                  <a:spLocks noChangeShapeType="1"/>
                </p:cNvSpPr>
                <p:nvPr/>
              </p:nvSpPr>
              <p:spPr bwMode="auto">
                <a:xfrm>
                  <a:off x="3651" y="2206"/>
                  <a:ext cx="995" cy="4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3174" y="3862"/>
                  <a:ext cx="1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2225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649" y="3385"/>
                  <a:ext cx="499" cy="4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260" name="Object 20"/>
                  <p:cNvSpPr txBox="1"/>
                  <p:nvPr/>
                </p:nvSpPr>
                <p:spPr bwMode="auto">
                  <a:xfrm>
                    <a:off x="3075" y="3872"/>
                    <a:ext cx="229" cy="295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2260" name="Object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075" y="3872"/>
                    <a:ext cx="229" cy="2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261" name="Object 21"/>
                  <p:cNvSpPr txBox="1"/>
                  <p:nvPr/>
                </p:nvSpPr>
                <p:spPr bwMode="auto">
                  <a:xfrm>
                    <a:off x="5432" y="3364"/>
                    <a:ext cx="230" cy="312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2261" name="Object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432" y="3364"/>
                    <a:ext cx="230" cy="31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262" name="Object 22"/>
                  <p:cNvSpPr txBox="1"/>
                  <p:nvPr/>
                </p:nvSpPr>
                <p:spPr bwMode="auto">
                  <a:xfrm>
                    <a:off x="3696" y="1888"/>
                    <a:ext cx="230" cy="295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2262" name="Object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696" y="1888"/>
                    <a:ext cx="230" cy="29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263" name="Object 23"/>
                  <p:cNvSpPr txBox="1"/>
                  <p:nvPr/>
                </p:nvSpPr>
                <p:spPr bwMode="auto">
                  <a:xfrm>
                    <a:off x="4649" y="2537"/>
                    <a:ext cx="205" cy="287"/>
                  </a:xfrm>
                  <a:prstGeom prst="rect">
                    <a:avLst/>
                  </a:prstGeom>
                  <a:noFill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522263" name="Object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49" y="2537"/>
                    <a:ext cx="205" cy="2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4000" r="-75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2264" name="Text Box 24"/>
            <p:cNvSpPr txBox="1">
              <a:spLocks noChangeArrowheads="1"/>
            </p:cNvSpPr>
            <p:nvPr/>
          </p:nvSpPr>
          <p:spPr bwMode="auto">
            <a:xfrm>
              <a:off x="3369" y="3122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O </a:t>
              </a:r>
            </a:p>
          </p:txBody>
        </p:sp>
      </p:grpSp>
      <p:sp>
        <p:nvSpPr>
          <p:cNvPr id="522265" name="Text Box 25"/>
          <p:cNvSpPr txBox="1">
            <a:spLocks noChangeArrowheads="1"/>
          </p:cNvSpPr>
          <p:nvPr/>
        </p:nvSpPr>
        <p:spPr bwMode="auto">
          <a:xfrm>
            <a:off x="457200" y="4781550"/>
            <a:ext cx="28956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/>
              <a:t>根据统计假设：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266" name="Object 26"/>
              <p:cNvSpPr txBox="1"/>
              <p:nvPr/>
            </p:nvSpPr>
            <p:spPr bwMode="auto">
              <a:xfrm>
                <a:off x="762000" y="5486400"/>
                <a:ext cx="2413000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2266" name="Object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486400"/>
                <a:ext cx="2413000" cy="78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4" grpId="0"/>
      <p:bldP spid="5222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31F39-C1C6-4A85-8BCD-AF5757BF0253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63203" name="Text Box 3"/>
          <p:cNvSpPr txBox="1">
            <a:spLocks noChangeArrowheads="1"/>
          </p:cNvSpPr>
          <p:nvPr/>
        </p:nvSpPr>
        <p:spPr bwMode="auto">
          <a:xfrm>
            <a:off x="381000" y="1196975"/>
            <a:ext cx="8382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10.5    </a:t>
            </a:r>
            <a:r>
              <a:rPr kumimoji="1" lang="zh-CN" altLang="en-US" sz="2400" dirty="0"/>
              <a:t>图为同一种气体，处于不同温度状态下的速率分布曲线，试问（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）哪一条曲线对应的温度高？（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）如果这两条曲线分别对应的是同一温度下氧气和氢气的分布曲线，问哪条曲线对应的是氧气，哪条对应的是氢气？</a:t>
            </a:r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4608513" y="2895600"/>
            <a:ext cx="4154487" cy="3459163"/>
            <a:chOff x="2744" y="1888"/>
            <a:chExt cx="2617" cy="2179"/>
          </a:xfrm>
        </p:grpSpPr>
        <p:sp>
          <p:nvSpPr>
            <p:cNvPr id="563205" name="Line 5"/>
            <p:cNvSpPr>
              <a:spLocks noChangeShapeType="1"/>
            </p:cNvSpPr>
            <p:nvPr/>
          </p:nvSpPr>
          <p:spPr bwMode="auto">
            <a:xfrm>
              <a:off x="2744" y="3760"/>
              <a:ext cx="2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06" name="Line 6"/>
            <p:cNvSpPr>
              <a:spLocks noChangeShapeType="1"/>
            </p:cNvSpPr>
            <p:nvPr/>
          </p:nvSpPr>
          <p:spPr bwMode="auto">
            <a:xfrm flipV="1">
              <a:off x="2744" y="198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07" name="Freeform 7"/>
            <p:cNvSpPr>
              <a:spLocks/>
            </p:cNvSpPr>
            <p:nvPr/>
          </p:nvSpPr>
          <p:spPr bwMode="auto">
            <a:xfrm>
              <a:off x="2744" y="2272"/>
              <a:ext cx="1519" cy="1496"/>
            </a:xfrm>
            <a:custGeom>
              <a:avLst/>
              <a:gdLst/>
              <a:ahLst/>
              <a:cxnLst>
                <a:cxn ang="0">
                  <a:pos x="0" y="1496"/>
                </a:cxn>
                <a:cxn ang="0">
                  <a:pos x="288" y="1160"/>
                </a:cxn>
                <a:cxn ang="0">
                  <a:pos x="576" y="488"/>
                </a:cxn>
                <a:cxn ang="0">
                  <a:pos x="816" y="104"/>
                </a:cxn>
                <a:cxn ang="0">
                  <a:pos x="1008" y="8"/>
                </a:cxn>
                <a:cxn ang="0">
                  <a:pos x="1200" y="152"/>
                </a:cxn>
                <a:cxn ang="0">
                  <a:pos x="1344" y="440"/>
                </a:cxn>
                <a:cxn ang="0">
                  <a:pos x="1584" y="1016"/>
                </a:cxn>
                <a:cxn ang="0">
                  <a:pos x="1968" y="1304"/>
                </a:cxn>
                <a:cxn ang="0">
                  <a:pos x="2352" y="1400"/>
                </a:cxn>
              </a:cxnLst>
              <a:rect l="0" t="0" r="r" b="b"/>
              <a:pathLst>
                <a:path w="2352" h="1496">
                  <a:moveTo>
                    <a:pt x="0" y="1496"/>
                  </a:moveTo>
                  <a:cubicBezTo>
                    <a:pt x="96" y="1412"/>
                    <a:pt x="192" y="1328"/>
                    <a:pt x="288" y="1160"/>
                  </a:cubicBezTo>
                  <a:cubicBezTo>
                    <a:pt x="384" y="992"/>
                    <a:pt x="488" y="664"/>
                    <a:pt x="576" y="488"/>
                  </a:cubicBezTo>
                  <a:cubicBezTo>
                    <a:pt x="664" y="312"/>
                    <a:pt x="744" y="184"/>
                    <a:pt x="816" y="104"/>
                  </a:cubicBezTo>
                  <a:cubicBezTo>
                    <a:pt x="888" y="24"/>
                    <a:pt x="944" y="0"/>
                    <a:pt x="1008" y="8"/>
                  </a:cubicBezTo>
                  <a:cubicBezTo>
                    <a:pt x="1072" y="16"/>
                    <a:pt x="1144" y="80"/>
                    <a:pt x="1200" y="152"/>
                  </a:cubicBezTo>
                  <a:cubicBezTo>
                    <a:pt x="1256" y="224"/>
                    <a:pt x="1280" y="296"/>
                    <a:pt x="1344" y="440"/>
                  </a:cubicBezTo>
                  <a:cubicBezTo>
                    <a:pt x="1408" y="584"/>
                    <a:pt x="1480" y="872"/>
                    <a:pt x="1584" y="1016"/>
                  </a:cubicBezTo>
                  <a:cubicBezTo>
                    <a:pt x="1688" y="1160"/>
                    <a:pt x="1840" y="1240"/>
                    <a:pt x="1968" y="1304"/>
                  </a:cubicBezTo>
                  <a:cubicBezTo>
                    <a:pt x="2096" y="1368"/>
                    <a:pt x="2224" y="1384"/>
                    <a:pt x="2352" y="1400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08" name="Text Box 8"/>
            <p:cNvSpPr txBox="1">
              <a:spLocks noChangeArrowheads="1"/>
            </p:cNvSpPr>
            <p:nvPr/>
          </p:nvSpPr>
          <p:spPr bwMode="auto">
            <a:xfrm>
              <a:off x="2815" y="1888"/>
              <a:ext cx="51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 dirty="0">
                  <a:latin typeface="+mn-lt"/>
                </a:rPr>
                <a:t>f</a:t>
              </a:r>
              <a:r>
                <a:rPr kumimoji="1" lang="en-US" altLang="zh-CN" sz="3200" b="1" dirty="0">
                  <a:latin typeface="+mn-lt"/>
                </a:rPr>
                <a:t>(</a:t>
              </a:r>
              <a:r>
                <a:rPr kumimoji="1" lang="en-US" altLang="zh-CN" sz="3200" b="1" i="1" dirty="0">
                  <a:latin typeface="Book Antiqua" pitchFamily="18" charset="0"/>
                </a:rPr>
                <a:t>v</a:t>
              </a:r>
              <a:r>
                <a:rPr kumimoji="1" lang="en-US" altLang="zh-CN" sz="3200" b="1" dirty="0">
                  <a:latin typeface="+mn-lt"/>
                </a:rPr>
                <a:t>)</a:t>
              </a:r>
            </a:p>
          </p:txBody>
        </p:sp>
        <p:sp>
          <p:nvSpPr>
            <p:cNvPr id="563209" name="Rectangle 9"/>
            <p:cNvSpPr>
              <a:spLocks noChangeArrowheads="1"/>
            </p:cNvSpPr>
            <p:nvPr/>
          </p:nvSpPr>
          <p:spPr bwMode="auto">
            <a:xfrm>
              <a:off x="5103" y="3702"/>
              <a:ext cx="25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latin typeface="Book Antiqua" pitchFamily="18" charset="0"/>
                </a:rPr>
                <a:t>v</a:t>
              </a:r>
            </a:p>
          </p:txBody>
        </p:sp>
        <p:sp>
          <p:nvSpPr>
            <p:cNvPr id="563210" name="Freeform 10"/>
            <p:cNvSpPr>
              <a:spLocks/>
            </p:cNvSpPr>
            <p:nvPr/>
          </p:nvSpPr>
          <p:spPr bwMode="auto">
            <a:xfrm>
              <a:off x="2744" y="2688"/>
              <a:ext cx="2298" cy="1072"/>
            </a:xfrm>
            <a:custGeom>
              <a:avLst/>
              <a:gdLst/>
              <a:ahLst/>
              <a:cxnLst>
                <a:cxn ang="0">
                  <a:pos x="0" y="1072"/>
                </a:cxn>
                <a:cxn ang="0">
                  <a:pos x="432" y="880"/>
                </a:cxn>
                <a:cxn ang="0">
                  <a:pos x="720" y="640"/>
                </a:cxn>
                <a:cxn ang="0">
                  <a:pos x="1008" y="256"/>
                </a:cxn>
                <a:cxn ang="0">
                  <a:pos x="1296" y="16"/>
                </a:cxn>
                <a:cxn ang="0">
                  <a:pos x="1584" y="160"/>
                </a:cxn>
                <a:cxn ang="0">
                  <a:pos x="2016" y="640"/>
                </a:cxn>
                <a:cxn ang="0">
                  <a:pos x="2448" y="880"/>
                </a:cxn>
                <a:cxn ang="0">
                  <a:pos x="2832" y="976"/>
                </a:cxn>
              </a:cxnLst>
              <a:rect l="0" t="0" r="r" b="b"/>
              <a:pathLst>
                <a:path w="2832" h="1072">
                  <a:moveTo>
                    <a:pt x="0" y="1072"/>
                  </a:moveTo>
                  <a:cubicBezTo>
                    <a:pt x="156" y="1012"/>
                    <a:pt x="312" y="952"/>
                    <a:pt x="432" y="880"/>
                  </a:cubicBezTo>
                  <a:cubicBezTo>
                    <a:pt x="552" y="808"/>
                    <a:pt x="624" y="744"/>
                    <a:pt x="720" y="640"/>
                  </a:cubicBezTo>
                  <a:cubicBezTo>
                    <a:pt x="816" y="536"/>
                    <a:pt x="912" y="360"/>
                    <a:pt x="1008" y="256"/>
                  </a:cubicBezTo>
                  <a:cubicBezTo>
                    <a:pt x="1104" y="152"/>
                    <a:pt x="1200" y="32"/>
                    <a:pt x="1296" y="16"/>
                  </a:cubicBezTo>
                  <a:cubicBezTo>
                    <a:pt x="1392" y="0"/>
                    <a:pt x="1464" y="56"/>
                    <a:pt x="1584" y="160"/>
                  </a:cubicBezTo>
                  <a:cubicBezTo>
                    <a:pt x="1704" y="264"/>
                    <a:pt x="1872" y="520"/>
                    <a:pt x="2016" y="640"/>
                  </a:cubicBezTo>
                  <a:cubicBezTo>
                    <a:pt x="2160" y="760"/>
                    <a:pt x="2312" y="824"/>
                    <a:pt x="2448" y="880"/>
                  </a:cubicBezTo>
                  <a:cubicBezTo>
                    <a:pt x="2584" y="936"/>
                    <a:pt x="2708" y="956"/>
                    <a:pt x="2832" y="976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11" name="Rectangle 11"/>
            <p:cNvSpPr>
              <a:spLocks noChangeArrowheads="1"/>
            </p:cNvSpPr>
            <p:nvPr/>
          </p:nvSpPr>
          <p:spPr bwMode="auto">
            <a:xfrm>
              <a:off x="3484" y="2128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3200" b="1" i="1">
                  <a:solidFill>
                    <a:srgbClr val="0000CC"/>
                  </a:solidFill>
                </a:rPr>
                <a:t>T</a:t>
              </a:r>
              <a:r>
                <a:rPr kumimoji="1" lang="en-US" altLang="zh-CN" sz="3200" b="1" baseline="-25000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563212" name="Rectangle 12"/>
            <p:cNvSpPr>
              <a:spLocks noChangeArrowheads="1"/>
            </p:cNvSpPr>
            <p:nvPr/>
          </p:nvSpPr>
          <p:spPr bwMode="auto">
            <a:xfrm>
              <a:off x="4263" y="2896"/>
              <a:ext cx="35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1" i="1"/>
                <a:t>T</a:t>
              </a:r>
              <a:r>
                <a:rPr kumimoji="1" lang="en-US" altLang="zh-CN" sz="3200" b="1" baseline="-25000"/>
                <a:t>2</a:t>
              </a:r>
            </a:p>
          </p:txBody>
        </p:sp>
      </p:grpSp>
      <p:sp>
        <p:nvSpPr>
          <p:cNvPr id="563213" name="Rectangle 13"/>
          <p:cNvSpPr>
            <a:spLocks noChangeArrowheads="1"/>
          </p:cNvSpPr>
          <p:nvPr/>
        </p:nvSpPr>
        <p:spPr bwMode="auto">
          <a:xfrm>
            <a:off x="501650" y="2819400"/>
            <a:ext cx="79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3214" name="Object 14"/>
              <p:cNvSpPr txBox="1"/>
              <p:nvPr/>
            </p:nvSpPr>
            <p:spPr bwMode="auto">
              <a:xfrm>
                <a:off x="1066800" y="2971800"/>
                <a:ext cx="1855788" cy="11160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32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2971800"/>
                <a:ext cx="1855788" cy="111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3215" name="Rectangle 15"/>
          <p:cNvSpPr>
            <a:spLocks noChangeArrowheads="1"/>
          </p:cNvSpPr>
          <p:nvPr/>
        </p:nvSpPr>
        <p:spPr bwMode="auto">
          <a:xfrm>
            <a:off x="1143000" y="4343400"/>
            <a:ext cx="2514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dirty="0"/>
              <a:t>(1)   </a:t>
            </a:r>
            <a:r>
              <a:rPr kumimoji="1" lang="en-US" altLang="zh-CN" sz="2800" i="1" dirty="0">
                <a:solidFill>
                  <a:srgbClr val="0000CC"/>
                </a:solidFill>
              </a:rPr>
              <a:t>T</a:t>
            </a:r>
            <a:r>
              <a:rPr kumimoji="1" lang="en-US" altLang="zh-CN" sz="2800" baseline="-25000" dirty="0">
                <a:solidFill>
                  <a:srgbClr val="0000CC"/>
                </a:solidFill>
              </a:rPr>
              <a:t>1 </a:t>
            </a:r>
            <a:r>
              <a:rPr kumimoji="1" lang="en-US" altLang="zh-CN" sz="2800" dirty="0"/>
              <a:t>&lt;</a:t>
            </a:r>
            <a:r>
              <a:rPr kumimoji="1" lang="en-US" altLang="zh-CN" sz="2800" baseline="-25000" dirty="0"/>
              <a:t> </a:t>
            </a:r>
            <a:r>
              <a:rPr kumimoji="1" lang="en-US" altLang="zh-CN" sz="2800" i="1" dirty="0"/>
              <a:t>T</a:t>
            </a:r>
            <a:r>
              <a:rPr kumimoji="1" lang="en-US" altLang="zh-CN" sz="2800" baseline="-25000" dirty="0"/>
              <a:t>2</a:t>
            </a:r>
          </a:p>
        </p:txBody>
      </p:sp>
      <p:sp>
        <p:nvSpPr>
          <p:cNvPr id="563216" name="Rectangle 16"/>
          <p:cNvSpPr>
            <a:spLocks noChangeArrowheads="1"/>
          </p:cNvSpPr>
          <p:nvPr/>
        </p:nvSpPr>
        <p:spPr bwMode="auto">
          <a:xfrm>
            <a:off x="1143000" y="5200650"/>
            <a:ext cx="18732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2800"/>
              <a:t>(2)  </a:t>
            </a:r>
            <a:r>
              <a:rPr kumimoji="1" lang="zh-CN" altLang="en-US" sz="2800">
                <a:solidFill>
                  <a:srgbClr val="0000CC"/>
                </a:solidFill>
              </a:rPr>
              <a:t>蓝</a:t>
            </a:r>
            <a:r>
              <a:rPr kumimoji="1" lang="zh-CN" altLang="zh-CN" sz="2800">
                <a:solidFill>
                  <a:srgbClr val="0000CC"/>
                </a:solidFill>
              </a:rPr>
              <a:t>：氧</a:t>
            </a:r>
          </a:p>
          <a:p>
            <a:r>
              <a:rPr kumimoji="1" lang="zh-CN" altLang="zh-CN" sz="2800"/>
              <a:t>      </a:t>
            </a:r>
            <a:r>
              <a:rPr kumimoji="1" lang="zh-CN" altLang="en-US" sz="2800"/>
              <a:t> </a:t>
            </a:r>
            <a:r>
              <a:rPr kumimoji="1" lang="zh-CN" altLang="zh-CN" sz="2800"/>
              <a:t>白：氢</a:t>
            </a:r>
            <a:endParaRPr kumimoji="1" lang="zh-CN" altLang="en-US" sz="2800"/>
          </a:p>
        </p:txBody>
      </p:sp>
      <p:grpSp>
        <p:nvGrpSpPr>
          <p:cNvPr id="563217" name="Group 17"/>
          <p:cNvGrpSpPr>
            <a:grpSpLocks/>
          </p:cNvGrpSpPr>
          <p:nvPr/>
        </p:nvGrpSpPr>
        <p:grpSpPr bwMode="auto">
          <a:xfrm>
            <a:off x="6088063" y="4244975"/>
            <a:ext cx="620712" cy="2178050"/>
            <a:chOff x="3445" y="2688"/>
            <a:chExt cx="391" cy="1372"/>
          </a:xfrm>
        </p:grpSpPr>
        <p:sp>
          <p:nvSpPr>
            <p:cNvPr id="563218" name="Line 18"/>
            <p:cNvSpPr>
              <a:spLocks noChangeShapeType="1"/>
            </p:cNvSpPr>
            <p:nvPr/>
          </p:nvSpPr>
          <p:spPr bwMode="auto">
            <a:xfrm>
              <a:off x="3600" y="268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219" name="Object 19"/>
                <p:cNvSpPr txBox="1"/>
                <p:nvPr/>
              </p:nvSpPr>
              <p:spPr bwMode="auto">
                <a:xfrm>
                  <a:off x="3445" y="3648"/>
                  <a:ext cx="391" cy="4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3219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45" y="3648"/>
                  <a:ext cx="391" cy="4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3220" name="Group 20"/>
          <p:cNvGrpSpPr>
            <a:grpSpLocks/>
          </p:cNvGrpSpPr>
          <p:nvPr/>
        </p:nvGrpSpPr>
        <p:grpSpPr bwMode="auto">
          <a:xfrm>
            <a:off x="5397500" y="3514725"/>
            <a:ext cx="585788" cy="2897188"/>
            <a:chOff x="3241" y="2278"/>
            <a:chExt cx="369" cy="1825"/>
          </a:xfrm>
        </p:grpSpPr>
        <p:sp>
          <p:nvSpPr>
            <p:cNvPr id="563221" name="Line 21"/>
            <p:cNvSpPr>
              <a:spLocks noChangeShapeType="1"/>
            </p:cNvSpPr>
            <p:nvPr/>
          </p:nvSpPr>
          <p:spPr bwMode="auto">
            <a:xfrm>
              <a:off x="3385" y="227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222" name="Object 22"/>
                <p:cNvSpPr txBox="1"/>
                <p:nvPr/>
              </p:nvSpPr>
              <p:spPr bwMode="auto">
                <a:xfrm>
                  <a:off x="3241" y="3691"/>
                  <a:ext cx="369" cy="412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3222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1" y="3691"/>
                  <a:ext cx="369" cy="4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78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6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13" grpId="0" autoUpdateAnimBg="0"/>
      <p:bldP spid="563215" grpId="0" autoUpdateAnimBg="0"/>
      <p:bldP spid="56321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162B7-683D-403C-9DF6-0244C73C8DB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381000" y="1200150"/>
            <a:ext cx="8458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10.6 </a:t>
            </a:r>
            <a:r>
              <a:rPr kumimoji="1" lang="en-US" altLang="zh-CN" sz="2400" dirty="0">
                <a:ea typeface="黑体" pitchFamily="49" charset="-122"/>
              </a:rPr>
              <a:t>   </a:t>
            </a:r>
            <a:r>
              <a:rPr kumimoji="1" lang="zh-CN" altLang="en-US" sz="2400" dirty="0"/>
              <a:t>求在</a:t>
            </a:r>
            <a:r>
              <a:rPr kumimoji="1" lang="zh-CN" altLang="en-US" sz="2400" dirty="0">
                <a:solidFill>
                  <a:srgbClr val="0000CC"/>
                </a:solidFill>
              </a:rPr>
              <a:t>标准状态</a:t>
            </a:r>
            <a:r>
              <a:rPr kumimoji="1" lang="zh-CN" altLang="en-US" sz="2400" dirty="0"/>
              <a:t>下，</a:t>
            </a:r>
            <a:r>
              <a:rPr kumimoji="1" lang="en-US" altLang="zh-CN" sz="2400" dirty="0"/>
              <a:t>1.0 m</a:t>
            </a:r>
            <a:r>
              <a:rPr kumimoji="1" lang="en-US" altLang="zh-CN" sz="2400" baseline="30000" dirty="0"/>
              <a:t>3 </a:t>
            </a:r>
            <a:r>
              <a:rPr kumimoji="1" lang="zh-CN" altLang="en-US" sz="2400" dirty="0"/>
              <a:t>氮气中速率处于</a:t>
            </a:r>
            <a:r>
              <a:rPr kumimoji="1" lang="en-US" altLang="zh-CN" sz="2400" dirty="0"/>
              <a:t>500 ~ 501 m </a:t>
            </a:r>
            <a:r>
              <a:rPr kumimoji="1" lang="en-US" altLang="zh-CN" sz="2400" dirty="0">
                <a:sym typeface="Symbol" pitchFamily="18" charset="2"/>
              </a:rPr>
              <a:t>·</a:t>
            </a:r>
            <a:r>
              <a:rPr kumimoji="1" lang="en-US" altLang="zh-CN" sz="2400" dirty="0"/>
              <a:t> s</a:t>
            </a:r>
            <a:r>
              <a:rPr kumimoji="1" lang="en-US" altLang="zh-CN" sz="2400" baseline="30000" dirty="0"/>
              <a:t>-1</a:t>
            </a:r>
            <a:r>
              <a:rPr kumimoji="1" lang="zh-CN" altLang="en-US" sz="2400" dirty="0"/>
              <a:t>之间的分子数目。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381000" y="2286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解：</a:t>
            </a:r>
          </a:p>
        </p:txBody>
      </p: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1219200" y="2286000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/>
              <a:t>已知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4230" name="Object 6"/>
              <p:cNvSpPr txBox="1"/>
              <p:nvPr/>
            </p:nvSpPr>
            <p:spPr bwMode="auto">
              <a:xfrm>
                <a:off x="2362200" y="2362200"/>
                <a:ext cx="1700213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=273.15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423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362200"/>
                <a:ext cx="1700213" cy="406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231" name="Object 7"/>
              <p:cNvSpPr txBox="1"/>
              <p:nvPr/>
            </p:nvSpPr>
            <p:spPr bwMode="auto">
              <a:xfrm>
                <a:off x="4876800" y="2286000"/>
                <a:ext cx="225901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=1.013×1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𝐏𝐚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423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2286000"/>
                <a:ext cx="2259013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232" name="Object 8"/>
              <p:cNvSpPr txBox="1"/>
              <p:nvPr/>
            </p:nvSpPr>
            <p:spPr bwMode="auto">
              <a:xfrm>
                <a:off x="2438400" y="2895600"/>
                <a:ext cx="294481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𝐤𝐠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𝐦𝐨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423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2895600"/>
                <a:ext cx="2944813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233" name="Object 9"/>
              <p:cNvSpPr txBox="1"/>
              <p:nvPr/>
            </p:nvSpPr>
            <p:spPr bwMode="auto">
              <a:xfrm>
                <a:off x="990600" y="3810000"/>
                <a:ext cx="5302250" cy="9128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6.022×1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𝐤𝐠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=4.65×1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−26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𝐤𝐠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4233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810000"/>
                <a:ext cx="5302250" cy="912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234" name="Object 10"/>
              <p:cNvSpPr txBox="1"/>
              <p:nvPr/>
            </p:nvSpPr>
            <p:spPr bwMode="auto">
              <a:xfrm>
                <a:off x="1066800" y="5334000"/>
                <a:ext cx="6243638" cy="841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1.013×1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1.38×1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−23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×273.15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423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5334000"/>
                <a:ext cx="6243638" cy="841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6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56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8" grpId="0" autoUpdateAnimBg="0"/>
      <p:bldP spid="56422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89E23-C1F4-463B-807F-F6A756522800}" type="slidenum">
              <a:rPr lang="en-US" altLang="zh-CN"/>
              <a:pPr/>
              <a:t>42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5251" name="Object 3"/>
              <p:cNvSpPr txBox="1"/>
              <p:nvPr/>
            </p:nvSpPr>
            <p:spPr bwMode="auto">
              <a:xfrm>
                <a:off x="685800" y="1295400"/>
                <a:ext cx="4773613" cy="1016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𝛑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type m:val="li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⋅4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𝛑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Δv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525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95400"/>
                <a:ext cx="4773613" cy="1016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252" name="Object 4"/>
              <p:cNvSpPr txBox="1"/>
              <p:nvPr/>
            </p:nvSpPr>
            <p:spPr bwMode="auto">
              <a:xfrm>
                <a:off x="685800" y="2774950"/>
                <a:ext cx="350361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=500 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 , 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Δv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525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2774950"/>
                <a:ext cx="3503613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253" name="Object 5"/>
              <p:cNvSpPr txBox="1"/>
              <p:nvPr/>
            </p:nvSpPr>
            <p:spPr bwMode="auto">
              <a:xfrm>
                <a:off x="685800" y="3695700"/>
                <a:ext cx="20050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=1.85×1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525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695700"/>
                <a:ext cx="2005013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254" name="Object 6"/>
              <p:cNvSpPr txBox="1"/>
              <p:nvPr/>
            </p:nvSpPr>
            <p:spPr bwMode="auto">
              <a:xfrm>
                <a:off x="685800" y="4946650"/>
                <a:ext cx="578961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=1.85×1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×2.7×1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=5.0×1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525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946650"/>
                <a:ext cx="5789613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5255" name="Object 7"/>
              <p:cNvSpPr txBox="1"/>
              <p:nvPr/>
            </p:nvSpPr>
            <p:spPr bwMode="auto">
              <a:xfrm>
                <a:off x="685800" y="5867400"/>
                <a:ext cx="6373813" cy="457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=1.85×1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×2.7×1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 ×1=5.0×1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525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867400"/>
                <a:ext cx="6373813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061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DFD2B-743B-4BD4-AB26-A69631BF158D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381000" y="1214735"/>
            <a:ext cx="708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例</a:t>
            </a:r>
            <a:r>
              <a:rPr kumimoji="1" lang="en-US" altLang="zh-CN" sz="2400" dirty="0"/>
              <a:t>10.7    </a:t>
            </a:r>
            <a:r>
              <a:rPr kumimoji="1" lang="zh-CN" altLang="en-US" sz="2400" dirty="0"/>
              <a:t>有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个粒子，其速率分布函数为</a:t>
            </a:r>
            <a:r>
              <a:rPr kumimoji="1" lang="en-US" altLang="zh-CN" sz="2400" dirty="0"/>
              <a:t>:</a:t>
            </a:r>
          </a:p>
        </p:txBody>
      </p:sp>
      <p:grpSp>
        <p:nvGrpSpPr>
          <p:cNvPr id="567300" name="Group 4"/>
          <p:cNvGrpSpPr>
            <a:grpSpLocks/>
          </p:cNvGrpSpPr>
          <p:nvPr/>
        </p:nvGrpSpPr>
        <p:grpSpPr bwMode="auto">
          <a:xfrm>
            <a:off x="4495800" y="1828800"/>
            <a:ext cx="4208463" cy="1281113"/>
            <a:chOff x="2917" y="624"/>
            <a:chExt cx="2651" cy="8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301" name="Object 5"/>
                <p:cNvSpPr txBox="1"/>
                <p:nvPr/>
              </p:nvSpPr>
              <p:spPr bwMode="auto">
                <a:xfrm>
                  <a:off x="2917" y="864"/>
                  <a:ext cx="835" cy="370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7301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17" y="864"/>
                  <a:ext cx="835" cy="370"/>
                </a:xfrm>
                <a:prstGeom prst="rect">
                  <a:avLst/>
                </a:prstGeom>
                <a:blipFill>
                  <a:blip r:embed="rId2"/>
                  <a:stretch>
                    <a:fillRect l="-13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7302" name="AutoShape 6"/>
            <p:cNvSpPr>
              <a:spLocks/>
            </p:cNvSpPr>
            <p:nvPr/>
          </p:nvSpPr>
          <p:spPr bwMode="auto">
            <a:xfrm>
              <a:off x="3792" y="72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3" name="Text Box 7"/>
            <p:cNvSpPr txBox="1">
              <a:spLocks noChangeArrowheads="1"/>
            </p:cNvSpPr>
            <p:nvPr/>
          </p:nvSpPr>
          <p:spPr bwMode="auto">
            <a:xfrm>
              <a:off x="3984" y="624"/>
              <a:ext cx="15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/>
                <a:t>C  ( </a:t>
              </a:r>
              <a:r>
                <a:rPr kumimoji="1" lang="en-US" altLang="zh-CN" sz="2800" i="1" dirty="0">
                  <a:latin typeface="Book Antiqua" pitchFamily="18" charset="0"/>
                </a:rPr>
                <a:t>v</a:t>
              </a:r>
              <a:r>
                <a:rPr kumimoji="1" lang="en-US" altLang="zh-CN" sz="2800" baseline="-25000" dirty="0"/>
                <a:t>0</a:t>
              </a:r>
              <a:r>
                <a:rPr kumimoji="1" lang="en-US" altLang="zh-CN" sz="2800" dirty="0"/>
                <a:t>&gt; </a:t>
              </a:r>
              <a:r>
                <a:rPr kumimoji="1" lang="en-US" altLang="zh-CN" sz="2800" i="1" dirty="0">
                  <a:latin typeface="Book Antiqua" pitchFamily="18" charset="0"/>
                </a:rPr>
                <a:t>v</a:t>
              </a:r>
              <a:r>
                <a:rPr kumimoji="1" lang="en-US" altLang="zh-CN" sz="2800" dirty="0"/>
                <a:t> &gt; 0)</a:t>
              </a:r>
            </a:p>
          </p:txBody>
        </p:sp>
        <p:sp>
          <p:nvSpPr>
            <p:cNvPr id="567304" name="Text Box 8"/>
            <p:cNvSpPr txBox="1">
              <a:spLocks noChangeArrowheads="1"/>
            </p:cNvSpPr>
            <p:nvPr/>
          </p:nvSpPr>
          <p:spPr bwMode="auto">
            <a:xfrm>
              <a:off x="4032" y="1104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/>
                <a:t>0     ( </a:t>
              </a:r>
              <a:r>
                <a:rPr kumimoji="1" lang="en-US" altLang="zh-CN" sz="2800" i="1" dirty="0">
                  <a:latin typeface="Book Antiqua" pitchFamily="18" charset="0"/>
                </a:rPr>
                <a:t>v</a:t>
              </a:r>
              <a:r>
                <a:rPr kumimoji="1" lang="en-US" altLang="zh-CN" sz="2800" dirty="0"/>
                <a:t> &gt; </a:t>
              </a:r>
              <a:r>
                <a:rPr kumimoji="1" lang="en-US" altLang="zh-CN" sz="2800" i="1" dirty="0">
                  <a:latin typeface="Book Antiqua" pitchFamily="18" charset="0"/>
                </a:rPr>
                <a:t>v</a:t>
              </a:r>
              <a:r>
                <a:rPr kumimoji="1" lang="en-US" altLang="zh-CN" sz="2800" baseline="-25000" dirty="0"/>
                <a:t>0 </a:t>
              </a:r>
              <a:r>
                <a:rPr kumimoji="1" lang="en-US" altLang="zh-CN" sz="2800" dirty="0"/>
                <a:t>)</a:t>
              </a:r>
            </a:p>
          </p:txBody>
        </p:sp>
      </p:grpSp>
      <p:sp>
        <p:nvSpPr>
          <p:cNvPr id="567305" name="Text Box 9"/>
          <p:cNvSpPr txBox="1">
            <a:spLocks noChangeArrowheads="1"/>
          </p:cNvSpPr>
          <p:nvPr/>
        </p:nvSpPr>
        <p:spPr bwMode="auto">
          <a:xfrm>
            <a:off x="228600" y="1600200"/>
            <a:ext cx="46863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1</a:t>
            </a:r>
            <a:r>
              <a:rPr kumimoji="1" lang="zh-CN" altLang="en-US" sz="2400" dirty="0"/>
              <a:t>）作速率分布曲线。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）由</a:t>
            </a:r>
            <a:r>
              <a:rPr kumimoji="1" lang="en-US" altLang="zh-CN" sz="2400" i="1" dirty="0"/>
              <a:t>N </a:t>
            </a:r>
            <a:r>
              <a:rPr kumimoji="1" lang="zh-CN" altLang="en-US" sz="2400" dirty="0"/>
              <a:t>和</a:t>
            </a:r>
            <a:r>
              <a:rPr kumimoji="1" lang="en-US" altLang="zh-CN" sz="2400" i="1" dirty="0">
                <a:latin typeface="Book Antiqua" pitchFamily="18" charset="0"/>
              </a:rPr>
              <a:t>v</a:t>
            </a:r>
            <a:r>
              <a:rPr kumimoji="1" lang="en-US" altLang="zh-CN" sz="2400" baseline="-25000" dirty="0"/>
              <a:t>0</a:t>
            </a:r>
            <a:r>
              <a:rPr kumimoji="1" lang="zh-CN" altLang="en-US" sz="2400" dirty="0"/>
              <a:t>求常量</a:t>
            </a:r>
            <a:r>
              <a:rPr kumimoji="1" lang="en-US" altLang="zh-CN" sz="2400" i="1" dirty="0"/>
              <a:t>C</a:t>
            </a:r>
            <a:r>
              <a:rPr kumimoji="1" lang="zh-CN" altLang="en-US" sz="2400" dirty="0"/>
              <a:t>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3</a:t>
            </a:r>
            <a:r>
              <a:rPr kumimoji="1" lang="zh-CN" altLang="en-US" sz="2400" dirty="0"/>
              <a:t>）求粒子的平均速率。</a:t>
            </a:r>
          </a:p>
          <a:p>
            <a:pPr>
              <a:spcBef>
                <a:spcPct val="20000"/>
              </a:spcBef>
            </a:pPr>
            <a:r>
              <a:rPr kumimoji="1" lang="zh-CN" altLang="en-US" sz="2400" dirty="0"/>
              <a:t>（</a:t>
            </a:r>
            <a:r>
              <a:rPr kumimoji="1" lang="en-US" altLang="zh-CN" sz="2400" dirty="0"/>
              <a:t>4</a:t>
            </a:r>
            <a:r>
              <a:rPr kumimoji="1" lang="zh-CN" altLang="en-US" sz="2400" dirty="0"/>
              <a:t>）求粒子的方均根速率。</a:t>
            </a:r>
          </a:p>
        </p:txBody>
      </p:sp>
      <p:grpSp>
        <p:nvGrpSpPr>
          <p:cNvPr id="567306" name="Group 10"/>
          <p:cNvGrpSpPr>
            <a:grpSpLocks/>
          </p:cNvGrpSpPr>
          <p:nvPr/>
        </p:nvGrpSpPr>
        <p:grpSpPr bwMode="auto">
          <a:xfrm>
            <a:off x="838200" y="4357689"/>
            <a:ext cx="2362200" cy="1585913"/>
            <a:chOff x="3360" y="2505"/>
            <a:chExt cx="1488" cy="999"/>
          </a:xfrm>
        </p:grpSpPr>
        <p:grpSp>
          <p:nvGrpSpPr>
            <p:cNvPr id="567307" name="Group 11"/>
            <p:cNvGrpSpPr>
              <a:grpSpLocks/>
            </p:cNvGrpSpPr>
            <p:nvPr/>
          </p:nvGrpSpPr>
          <p:grpSpPr bwMode="auto">
            <a:xfrm>
              <a:off x="3648" y="2688"/>
              <a:ext cx="1200" cy="816"/>
              <a:chOff x="3216" y="2880"/>
              <a:chExt cx="1200" cy="816"/>
            </a:xfrm>
          </p:grpSpPr>
          <p:sp>
            <p:nvSpPr>
              <p:cNvPr id="567308" name="Line 12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120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09" name="Line 13"/>
              <p:cNvSpPr>
                <a:spLocks noChangeShapeType="1"/>
              </p:cNvSpPr>
              <p:nvPr/>
            </p:nvSpPr>
            <p:spPr bwMode="auto">
              <a:xfrm>
                <a:off x="4416" y="2880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67310" name="Rectangle 14"/>
            <p:cNvSpPr>
              <a:spLocks noChangeArrowheads="1"/>
            </p:cNvSpPr>
            <p:nvPr/>
          </p:nvSpPr>
          <p:spPr bwMode="auto">
            <a:xfrm>
              <a:off x="3360" y="2505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 dirty="0"/>
                <a:t>C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009650" y="3352800"/>
            <a:ext cx="3181350" cy="3051175"/>
            <a:chOff x="3024" y="2064"/>
            <a:chExt cx="2004" cy="1922"/>
          </a:xfrm>
        </p:grpSpPr>
        <p:sp>
          <p:nvSpPr>
            <p:cNvPr id="567312" name="Line 16"/>
            <p:cNvSpPr>
              <a:spLocks noChangeShapeType="1"/>
            </p:cNvSpPr>
            <p:nvPr/>
          </p:nvSpPr>
          <p:spPr bwMode="auto">
            <a:xfrm flipV="1">
              <a:off x="3216" y="2160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3" name="Line 17"/>
            <p:cNvSpPr>
              <a:spLocks noChangeShapeType="1"/>
            </p:cNvSpPr>
            <p:nvPr/>
          </p:nvSpPr>
          <p:spPr bwMode="auto">
            <a:xfrm>
              <a:off x="3216" y="3696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4" name="Rectangle 18"/>
            <p:cNvSpPr>
              <a:spLocks noChangeArrowheads="1"/>
            </p:cNvSpPr>
            <p:nvPr/>
          </p:nvSpPr>
          <p:spPr bwMode="auto">
            <a:xfrm>
              <a:off x="4320" y="3642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Book Antiqua" pitchFamily="18" charset="0"/>
                </a:rPr>
                <a:t>v</a:t>
              </a:r>
              <a:r>
                <a:rPr kumimoji="1" lang="en-US" altLang="zh-CN" sz="2800" baseline="-25000"/>
                <a:t>0</a:t>
              </a:r>
            </a:p>
          </p:txBody>
        </p:sp>
        <p:sp>
          <p:nvSpPr>
            <p:cNvPr id="567315" name="Rectangle 19"/>
            <p:cNvSpPr>
              <a:spLocks noChangeArrowheads="1"/>
            </p:cNvSpPr>
            <p:nvPr/>
          </p:nvSpPr>
          <p:spPr bwMode="auto">
            <a:xfrm>
              <a:off x="4800" y="3659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Book Antiqua" pitchFamily="18" charset="0"/>
                </a:rPr>
                <a:t>v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7316" name="Object 20"/>
                <p:cNvSpPr txBox="1"/>
                <p:nvPr/>
              </p:nvSpPr>
              <p:spPr bwMode="auto">
                <a:xfrm>
                  <a:off x="3254" y="2064"/>
                  <a:ext cx="548" cy="323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567316" name="Object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54" y="2064"/>
                  <a:ext cx="548" cy="323"/>
                </a:xfrm>
                <a:prstGeom prst="rect">
                  <a:avLst/>
                </a:prstGeom>
                <a:blipFill>
                  <a:blip r:embed="rId3"/>
                  <a:stretch>
                    <a:fillRect l="-21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7317" name="Rectangle 21"/>
            <p:cNvSpPr>
              <a:spLocks noChangeArrowheads="1"/>
            </p:cNvSpPr>
            <p:nvPr/>
          </p:nvSpPr>
          <p:spPr bwMode="auto">
            <a:xfrm>
              <a:off x="3024" y="3600"/>
              <a:ext cx="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800" i="1"/>
                <a:t>O </a:t>
              </a:r>
            </a:p>
          </p:txBody>
        </p:sp>
      </p:grpSp>
      <p:sp>
        <p:nvSpPr>
          <p:cNvPr id="567318" name="Rectangle 22"/>
          <p:cNvSpPr>
            <a:spLocks noChangeArrowheads="1"/>
          </p:cNvSpPr>
          <p:nvPr/>
        </p:nvSpPr>
        <p:spPr bwMode="auto">
          <a:xfrm>
            <a:off x="381000" y="3352800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7319" name="Object 23"/>
              <p:cNvSpPr txBox="1"/>
              <p:nvPr/>
            </p:nvSpPr>
            <p:spPr bwMode="auto">
              <a:xfrm>
                <a:off x="4800600" y="4495800"/>
                <a:ext cx="1344613" cy="660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7319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4495800"/>
                <a:ext cx="1344613" cy="660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320" name="Object 24"/>
              <p:cNvSpPr txBox="1"/>
              <p:nvPr/>
            </p:nvSpPr>
            <p:spPr bwMode="auto">
              <a:xfrm>
                <a:off x="4800600" y="5257800"/>
                <a:ext cx="939800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732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5257800"/>
                <a:ext cx="939800" cy="86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7321" name="Object 25"/>
              <p:cNvSpPr txBox="1"/>
              <p:nvPr/>
            </p:nvSpPr>
            <p:spPr bwMode="auto">
              <a:xfrm>
                <a:off x="6248400" y="4495800"/>
                <a:ext cx="2386013" cy="6604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7321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4495800"/>
                <a:ext cx="2386013" cy="660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322" name="Rectangle 26"/>
          <p:cNvSpPr>
            <a:spLocks noChangeArrowheads="1"/>
          </p:cNvSpPr>
          <p:nvPr/>
        </p:nvSpPr>
        <p:spPr bwMode="auto">
          <a:xfrm>
            <a:off x="4572000" y="3429000"/>
            <a:ext cx="3886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速率分布函数必须满足归一化条件</a:t>
            </a:r>
          </a:p>
        </p:txBody>
      </p:sp>
      <p:sp>
        <p:nvSpPr>
          <p:cNvPr id="567323" name="Rectangle 27"/>
          <p:cNvSpPr>
            <a:spLocks noChangeArrowheads="1"/>
          </p:cNvSpPr>
          <p:nvPr/>
        </p:nvSpPr>
        <p:spPr bwMode="auto">
          <a:xfrm>
            <a:off x="228600" y="3810000"/>
            <a:ext cx="1073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（</a:t>
            </a:r>
            <a:r>
              <a:rPr kumimoji="1" lang="en-US" altLang="zh-CN" sz="2800"/>
              <a:t>1</a:t>
            </a:r>
            <a:r>
              <a:rPr kumimoji="1" lang="zh-CN" altLang="en-US" sz="2800"/>
              <a:t>）</a:t>
            </a:r>
          </a:p>
        </p:txBody>
      </p:sp>
      <p:sp>
        <p:nvSpPr>
          <p:cNvPr id="567324" name="Rectangle 28"/>
          <p:cNvSpPr>
            <a:spLocks noChangeArrowheads="1"/>
          </p:cNvSpPr>
          <p:nvPr/>
        </p:nvSpPr>
        <p:spPr bwMode="auto">
          <a:xfrm>
            <a:off x="3733800" y="3429000"/>
            <a:ext cx="1073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7920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7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7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7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18" grpId="0" autoUpdateAnimBg="0"/>
      <p:bldP spid="567322" grpId="0" autoUpdateAnimBg="0"/>
      <p:bldP spid="567323" grpId="0" autoUpdateAnimBg="0"/>
      <p:bldP spid="56732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1723-E89A-476B-ABA0-A6C1D9DB840F}" type="slidenum">
              <a:rPr lang="en-US" altLang="zh-CN"/>
              <a:pPr/>
              <a:t>44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131" name="Object 3"/>
              <p:cNvSpPr txBox="1"/>
              <p:nvPr/>
            </p:nvSpPr>
            <p:spPr bwMode="auto">
              <a:xfrm>
                <a:off x="1143000" y="1371600"/>
                <a:ext cx="4240213" cy="838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013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371600"/>
                <a:ext cx="4240213" cy="838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0132" name="Object 4"/>
              <p:cNvSpPr txBox="1"/>
              <p:nvPr/>
            </p:nvSpPr>
            <p:spPr bwMode="auto">
              <a:xfrm>
                <a:off x="1143000" y="2133600"/>
                <a:ext cx="1930400" cy="914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013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2133600"/>
                <a:ext cx="1930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0133" name="Object 5"/>
              <p:cNvSpPr txBox="1"/>
              <p:nvPr/>
            </p:nvSpPr>
            <p:spPr bwMode="auto">
              <a:xfrm>
                <a:off x="1066800" y="3200400"/>
                <a:ext cx="44180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013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3200400"/>
                <a:ext cx="4418013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0134" name="Object 6"/>
              <p:cNvSpPr txBox="1"/>
              <p:nvPr/>
            </p:nvSpPr>
            <p:spPr bwMode="auto">
              <a:xfrm>
                <a:off x="838200" y="4013200"/>
                <a:ext cx="1624013" cy="8636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601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013200"/>
                <a:ext cx="1624013" cy="863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146050" y="1600200"/>
            <a:ext cx="1073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/>
              <a:t>（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）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52400" y="3124200"/>
            <a:ext cx="10731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/>
              <a:t>（</a:t>
            </a:r>
            <a:r>
              <a:rPr kumimoji="1" lang="en-US" altLang="zh-CN" sz="2800"/>
              <a:t>4</a:t>
            </a:r>
            <a:r>
              <a:rPr kumimoji="1" lang="zh-CN" altLang="en-US" sz="2800"/>
              <a:t>）</a:t>
            </a:r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457200" y="5334000"/>
            <a:ext cx="84582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0000CC"/>
                </a:solidFill>
                <a:latin typeface="华文行楷" pitchFamily="2" charset="-122"/>
                <a:ea typeface="华文行楷" pitchFamily="2" charset="-122"/>
              </a:rPr>
              <a:t>对不同的分布函数，有不同的平均速率、方均根速率和最可几速率（最概然速率）</a:t>
            </a:r>
          </a:p>
        </p:txBody>
      </p:sp>
    </p:spTree>
    <p:extLst>
      <p:ext uri="{BB962C8B-B14F-4D97-AF65-F5344CB8AC3E}">
        <p14:creationId xmlns:p14="http://schemas.microsoft.com/office/powerpoint/2010/main" val="42001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5" grpId="0" autoUpdateAnimBg="0"/>
      <p:bldP spid="560136" grpId="0" autoUpdateAnimBg="0"/>
      <p:bldP spid="560137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015D-8A36-49E4-AFFF-E8FB0905BA93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566275" name="Object 3"/>
          <p:cNvGraphicFramePr>
            <a:graphicFrameLocks noChangeAspect="1"/>
          </p:cNvGraphicFramePr>
          <p:nvPr/>
        </p:nvGraphicFramePr>
        <p:xfrm>
          <a:off x="457200" y="1219200"/>
          <a:ext cx="8191500" cy="474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70275" imgH="1899293" progId="Word.Document.8">
                  <p:embed/>
                </p:oleObj>
              </mc:Choice>
              <mc:Fallback>
                <p:oleObj name="文档" r:id="rId2" imgW="3270275" imgH="18992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19200"/>
                        <a:ext cx="8191500" cy="474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3178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10.4 </a:t>
            </a:r>
            <a:r>
              <a:rPr lang="zh-CN" altLang="en-US"/>
              <a:t>麦克斯韦速率分布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58415-337D-4A39-8E06-3BBF9B81BC9B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569347" name="Object 3"/>
          <p:cNvGraphicFramePr>
            <a:graphicFrameLocks noChangeAspect="1"/>
          </p:cNvGraphicFramePr>
          <p:nvPr/>
        </p:nvGraphicFramePr>
        <p:xfrm>
          <a:off x="381000" y="1447800"/>
          <a:ext cx="84201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215589" imgH="2196282" progId="Word.Document.8">
                  <p:embed/>
                </p:oleObj>
              </mc:Choice>
              <mc:Fallback>
                <p:oleObj name="文档" r:id="rId2" imgW="4215589" imgH="2196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420100" cy="43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0E89E-C9FB-4904-B3B5-3F013ED79F27}" type="slidenum">
              <a:rPr lang="en-US" altLang="zh-CN"/>
              <a:pPr/>
              <a:t>5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9171" name="Object 3"/>
              <p:cNvSpPr txBox="1"/>
              <p:nvPr/>
            </p:nvSpPr>
            <p:spPr bwMode="auto">
              <a:xfrm>
                <a:off x="2133600" y="1143000"/>
                <a:ext cx="2797175" cy="7842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Sup>
                            <m:sSub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a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9171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143000"/>
                <a:ext cx="2797175" cy="78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172" name="Object 4"/>
              <p:cNvSpPr txBox="1"/>
              <p:nvPr/>
            </p:nvSpPr>
            <p:spPr bwMode="auto">
              <a:xfrm>
                <a:off x="2362200" y="3276600"/>
                <a:ext cx="1600200" cy="985838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917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276600"/>
                <a:ext cx="1600200" cy="985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173" name="Object 5"/>
              <p:cNvSpPr txBox="1"/>
              <p:nvPr/>
            </p:nvSpPr>
            <p:spPr bwMode="auto">
              <a:xfrm>
                <a:off x="2362200" y="2209800"/>
                <a:ext cx="1608138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91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209800"/>
                <a:ext cx="1608138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174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因为</a:t>
            </a:r>
          </a:p>
        </p:txBody>
      </p:sp>
      <p:sp>
        <p:nvSpPr>
          <p:cNvPr id="519175" name="Text Box 7"/>
          <p:cNvSpPr txBox="1">
            <a:spLocks noChangeArrowheads="1"/>
          </p:cNvSpPr>
          <p:nvPr/>
        </p:nvSpPr>
        <p:spPr bwMode="auto">
          <a:xfrm>
            <a:off x="838200" y="3505200"/>
            <a:ext cx="129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所以</a:t>
            </a:r>
          </a:p>
        </p:txBody>
      </p:sp>
      <p:sp>
        <p:nvSpPr>
          <p:cNvPr id="519176" name="Text Box 8"/>
          <p:cNvSpPr txBox="1">
            <a:spLocks noChangeArrowheads="1"/>
          </p:cNvSpPr>
          <p:nvPr/>
        </p:nvSpPr>
        <p:spPr bwMode="auto">
          <a:xfrm>
            <a:off x="533400" y="4572000"/>
            <a:ext cx="8064500" cy="107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</a:rPr>
              <a:t>道尔顿分压定律</a:t>
            </a:r>
            <a:r>
              <a:rPr lang="zh-CN" altLang="en-US" sz="2800"/>
              <a:t>：混合气体的压强等于其中各种气体分子组分压强之总和。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9177" name="Object 9"/>
              <p:cNvSpPr txBox="1"/>
              <p:nvPr/>
            </p:nvSpPr>
            <p:spPr bwMode="auto">
              <a:xfrm>
                <a:off x="2286000" y="5638800"/>
                <a:ext cx="3744913" cy="6286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917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0" y="5638800"/>
                <a:ext cx="3744913" cy="628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9178" name="Text Box 10"/>
          <p:cNvSpPr txBox="1">
            <a:spLocks noChangeArrowheads="1"/>
          </p:cNvSpPr>
          <p:nvPr/>
        </p:nvSpPr>
        <p:spPr bwMode="auto">
          <a:xfrm>
            <a:off x="4648200" y="2286000"/>
            <a:ext cx="43434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/>
              <a:t>气体分子的平均平动动能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4" grpId="0"/>
      <p:bldP spid="519175" grpId="0"/>
      <p:bldP spid="519176" grpId="0"/>
      <p:bldP spid="5191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3F05B-3F3D-4FE0-AAFD-25708457B32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3267" name="Rectangle 3"/>
          <p:cNvSpPr>
            <a:spLocks noChangeArrowheads="1"/>
          </p:cNvSpPr>
          <p:nvPr/>
        </p:nvSpPr>
        <p:spPr bwMode="auto">
          <a:xfrm>
            <a:off x="501650" y="1219200"/>
            <a:ext cx="3536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理想气体温度的微观意义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3268" name="Object 4"/>
              <p:cNvSpPr txBox="1"/>
              <p:nvPr/>
            </p:nvSpPr>
            <p:spPr bwMode="auto">
              <a:xfrm>
                <a:off x="6019800" y="1600200"/>
                <a:ext cx="1268413" cy="787400"/>
              </a:xfrm>
              <a:prstGeom prst="rect">
                <a:avLst/>
              </a:prstGeom>
              <a:solidFill>
                <a:srgbClr val="CC99FF">
                  <a:alpha val="50000"/>
                </a:srgb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6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9800" y="1600200"/>
                <a:ext cx="12684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3269" name="Object 5"/>
              <p:cNvSpPr txBox="1"/>
              <p:nvPr/>
            </p:nvSpPr>
            <p:spPr bwMode="auto">
              <a:xfrm>
                <a:off x="1143000" y="1752600"/>
                <a:ext cx="1725613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6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1752600"/>
                <a:ext cx="1725613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3270" name="Object 6"/>
              <p:cNvSpPr txBox="1"/>
              <p:nvPr/>
            </p:nvSpPr>
            <p:spPr bwMode="auto">
              <a:xfrm>
                <a:off x="3886200" y="1905000"/>
                <a:ext cx="1090613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7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1905000"/>
                <a:ext cx="1090613" cy="40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457200" y="2743200"/>
            <a:ext cx="8064500" cy="1136650"/>
          </a:xfrm>
          <a:prstGeom prst="rect">
            <a:avLst/>
          </a:prstGeom>
          <a:solidFill>
            <a:srgbClr val="CC99FF">
              <a:alpha val="50000"/>
            </a:srgbClr>
          </a:solidFill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>
                <a:solidFill>
                  <a:srgbClr val="0000CC"/>
                </a:solidFill>
              </a:rPr>
              <a:t>温度</a:t>
            </a:r>
            <a:r>
              <a:rPr kumimoji="1" lang="zh-CN" altLang="en-US" sz="2800"/>
              <a:t>标志着物体内部分子热运动的</a:t>
            </a:r>
            <a:r>
              <a:rPr kumimoji="1" lang="zh-CN" altLang="en-US" sz="2800">
                <a:solidFill>
                  <a:srgbClr val="0000CC"/>
                </a:solidFill>
              </a:rPr>
              <a:t>剧烈程度</a:t>
            </a:r>
            <a:r>
              <a:rPr kumimoji="1" lang="zh-CN" altLang="en-US" sz="2800"/>
              <a:t>，它是大量分子热运动的平均平动动能的量度。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3272" name="Object 8"/>
              <p:cNvSpPr txBox="1"/>
              <p:nvPr/>
            </p:nvSpPr>
            <p:spPr bwMode="auto">
              <a:xfrm>
                <a:off x="2667000" y="4013200"/>
                <a:ext cx="1608138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a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72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4013200"/>
                <a:ext cx="1608138" cy="787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1371600" y="4167188"/>
            <a:ext cx="1295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因为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3274" name="Object 10"/>
              <p:cNvSpPr txBox="1"/>
              <p:nvPr/>
            </p:nvSpPr>
            <p:spPr bwMode="auto">
              <a:xfrm>
                <a:off x="4267200" y="4013200"/>
                <a:ext cx="914400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74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4013200"/>
                <a:ext cx="914400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3275" name="Rectangle 11"/>
          <p:cNvSpPr>
            <a:spLocks noChangeArrowheads="1"/>
          </p:cNvSpPr>
          <p:nvPr/>
        </p:nvSpPr>
        <p:spPr bwMode="auto">
          <a:xfrm>
            <a:off x="762000" y="5029200"/>
            <a:ext cx="29511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>
                <a:solidFill>
                  <a:srgbClr val="0000CC"/>
                </a:solidFill>
              </a:rPr>
              <a:t>方均根速率</a:t>
            </a:r>
            <a:r>
              <a:rPr lang="zh-CN" altLang="en-US" sz="2800"/>
              <a:t>：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3276" name="Object 12"/>
              <p:cNvSpPr txBox="1"/>
              <p:nvPr/>
            </p:nvSpPr>
            <p:spPr bwMode="auto">
              <a:xfrm>
                <a:off x="3159125" y="5257800"/>
                <a:ext cx="2860675" cy="9683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3276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9125" y="5257800"/>
                <a:ext cx="2860675" cy="968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71" grpId="0" animBg="1"/>
      <p:bldP spid="523273" grpId="0"/>
      <p:bldP spid="5232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9572-29B7-445D-AFB6-B9FBD203A8C2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4291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理想气体状态方程的微观解释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4292" name="Object 4"/>
              <p:cNvSpPr txBox="1"/>
              <p:nvPr/>
            </p:nvSpPr>
            <p:spPr bwMode="auto">
              <a:xfrm>
                <a:off x="4343400" y="1676400"/>
                <a:ext cx="27924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𝑛𝑉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43400" y="1676400"/>
                <a:ext cx="27924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3" name="Object 5"/>
              <p:cNvSpPr txBox="1"/>
              <p:nvPr/>
            </p:nvSpPr>
            <p:spPr bwMode="auto">
              <a:xfrm>
                <a:off x="914400" y="1752600"/>
                <a:ext cx="1725613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752600"/>
                <a:ext cx="1725613" cy="787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4" name="Object 6"/>
              <p:cNvSpPr txBox="1"/>
              <p:nvPr/>
            </p:nvSpPr>
            <p:spPr bwMode="auto">
              <a:xfrm>
                <a:off x="3276600" y="1981200"/>
                <a:ext cx="381000" cy="3048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1981200"/>
                <a:ext cx="381000" cy="30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5" name="Object 7"/>
              <p:cNvSpPr txBox="1"/>
              <p:nvPr/>
            </p:nvSpPr>
            <p:spPr bwMode="auto">
              <a:xfrm>
                <a:off x="914400" y="2743200"/>
                <a:ext cx="1725613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𝐤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2743200"/>
                <a:ext cx="1725613" cy="787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6" name="Object 8"/>
              <p:cNvSpPr txBox="1"/>
              <p:nvPr/>
            </p:nvSpPr>
            <p:spPr bwMode="auto">
              <a:xfrm>
                <a:off x="4114800" y="2971800"/>
                <a:ext cx="1854200" cy="406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∴ 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𝑁𝑘𝑇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2971800"/>
                <a:ext cx="1854200" cy="406400"/>
              </a:xfrm>
              <a:prstGeom prst="rect">
                <a:avLst/>
              </a:prstGeom>
              <a:blipFill>
                <a:blip r:embed="rId6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7" name="Object 9"/>
              <p:cNvSpPr txBox="1"/>
              <p:nvPr/>
            </p:nvSpPr>
            <p:spPr bwMode="auto">
              <a:xfrm>
                <a:off x="838200" y="3962400"/>
                <a:ext cx="28686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∵ 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962400"/>
                <a:ext cx="2868613" cy="7874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8" name="Object 10"/>
              <p:cNvSpPr txBox="1"/>
              <p:nvPr/>
            </p:nvSpPr>
            <p:spPr bwMode="auto">
              <a:xfrm>
                <a:off x="1752600" y="5486400"/>
                <a:ext cx="381000" cy="3048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8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5486400"/>
                <a:ext cx="381000" cy="304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299" name="Object 11"/>
              <p:cNvSpPr txBox="1"/>
              <p:nvPr/>
            </p:nvSpPr>
            <p:spPr bwMode="auto">
              <a:xfrm>
                <a:off x="2819400" y="5257800"/>
                <a:ext cx="1624013" cy="787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4299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5257800"/>
                <a:ext cx="1624013" cy="787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DE832-8A29-4EDE-9265-0BD8982AB7B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5317" name="Text Box 5"/>
          <p:cNvSpPr txBox="1">
            <a:spLocks noChangeArrowheads="1"/>
          </p:cNvSpPr>
          <p:nvPr/>
        </p:nvSpPr>
        <p:spPr bwMode="auto">
          <a:xfrm>
            <a:off x="457200" y="1219200"/>
            <a:ext cx="8016875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/>
              <a:t>例</a:t>
            </a:r>
            <a:r>
              <a:rPr lang="en-US" altLang="zh-CN" sz="2400"/>
              <a:t>10.1  </a:t>
            </a:r>
            <a:r>
              <a:rPr lang="zh-CN" altLang="en-US" sz="2400"/>
              <a:t>一容器中装氧气，温度为</a:t>
            </a:r>
            <a:r>
              <a:rPr lang="en-US" altLang="zh-CN" sz="2400"/>
              <a:t>27</a:t>
            </a:r>
            <a:r>
              <a:rPr lang="en-US" altLang="zh-CN" sz="2400">
                <a:cs typeface="Times New Roman" pitchFamily="18" charset="0"/>
              </a:rPr>
              <a:t>ºC</a:t>
            </a:r>
            <a:r>
              <a:rPr lang="zh-CN" altLang="en-US" sz="2400"/>
              <a:t>，压强为</a:t>
            </a:r>
            <a:r>
              <a:rPr lang="en-US" altLang="zh-CN" sz="2400"/>
              <a:t>1.5atm</a:t>
            </a:r>
            <a:r>
              <a:rPr lang="zh-CN" altLang="en-US" sz="2400"/>
              <a:t>。求：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）单位体积内的氧分子数；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）分子的平均平动动能；</a:t>
            </a:r>
          </a:p>
          <a:p>
            <a:pPr>
              <a:lnSpc>
                <a:spcPct val="11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）分子的方均根速率。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5320" name="Object 8"/>
              <p:cNvSpPr txBox="1"/>
              <p:nvPr/>
            </p:nvSpPr>
            <p:spPr bwMode="auto">
              <a:xfrm>
                <a:off x="1905000" y="2971800"/>
                <a:ext cx="4951413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𝑛𝑘𝑇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𝑘𝑇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=3.67×1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532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2971800"/>
                <a:ext cx="4951413" cy="787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5319" name="Object 7"/>
          <p:cNvGraphicFramePr>
            <a:graphicFrameLocks noChangeAspect="1"/>
          </p:cNvGraphicFramePr>
          <p:nvPr/>
        </p:nvGraphicFramePr>
        <p:xfrm>
          <a:off x="1905000" y="4191000"/>
          <a:ext cx="3325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63700" imgH="393700" progId="">
                  <p:embed/>
                </p:oleObj>
              </mc:Choice>
              <mc:Fallback>
                <p:oleObj r:id="rId3" imgW="1663700" imgH="393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3325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5318" name="Object 6"/>
              <p:cNvSpPr txBox="1"/>
              <p:nvPr/>
            </p:nvSpPr>
            <p:spPr bwMode="auto">
              <a:xfrm>
                <a:off x="1828800" y="5486400"/>
                <a:ext cx="4062413" cy="889000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=4.83×1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531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5486400"/>
                <a:ext cx="4062413" cy="889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304800" y="3048000"/>
            <a:ext cx="155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解：（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911225" y="4191000"/>
            <a:ext cx="122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525323" name="Rectangle 11"/>
          <p:cNvSpPr>
            <a:spLocks noChangeArrowheads="1"/>
          </p:cNvSpPr>
          <p:nvPr/>
        </p:nvSpPr>
        <p:spPr bwMode="auto">
          <a:xfrm>
            <a:off x="911225" y="5486400"/>
            <a:ext cx="1222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</a:t>
            </a:r>
            <a:endParaRPr lang="zh-CN" altLang="en-US" sz="24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5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5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1" grpId="0"/>
      <p:bldP spid="525322" grpId="0"/>
      <p:bldP spid="5253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10.2 </a:t>
            </a:r>
            <a:r>
              <a:rPr lang="zh-CN" altLang="en-US" sz="3600"/>
              <a:t>理想气体的压强与温度的微观解释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7AD5-7671-4FC8-91EE-D769C929A88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381000" y="1136650"/>
            <a:ext cx="8507413" cy="1073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800" dirty="0"/>
              <a:t>例</a:t>
            </a:r>
            <a:r>
              <a:rPr kumimoji="1" lang="en-US" altLang="zh-CN" sz="2800" dirty="0"/>
              <a:t>10.2   </a:t>
            </a:r>
            <a:r>
              <a:rPr kumimoji="1" lang="zh-CN" altLang="en-US" sz="2800" dirty="0"/>
              <a:t>试求氮气分子的平均平动动能和方均根速率。设：（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）在温度</a:t>
            </a:r>
            <a:r>
              <a:rPr kumimoji="1" lang="en-US" altLang="zh-CN" sz="2800" i="1" dirty="0"/>
              <a:t>t</a:t>
            </a:r>
            <a:r>
              <a:rPr kumimoji="1" lang="en-US" altLang="zh-CN" sz="2800" dirty="0"/>
              <a:t> = 1000 ℃</a:t>
            </a:r>
            <a:r>
              <a:rPr kumimoji="1" lang="zh-CN" altLang="en-US" sz="2800" dirty="0"/>
              <a:t>时；（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）</a:t>
            </a:r>
            <a:r>
              <a:rPr kumimoji="1" lang="en-US" altLang="zh-CN" sz="2800" i="1" dirty="0"/>
              <a:t>t</a:t>
            </a:r>
            <a:r>
              <a:rPr kumimoji="1" lang="en-US" altLang="zh-CN" sz="2800" dirty="0"/>
              <a:t> = 0 ℃</a:t>
            </a:r>
            <a:r>
              <a:rPr kumimoji="1" lang="zh-CN" altLang="en-US" sz="2800" dirty="0"/>
              <a:t>时。</a:t>
            </a:r>
          </a:p>
        </p:txBody>
      </p:sp>
      <p:sp>
        <p:nvSpPr>
          <p:cNvPr id="526340" name="Rectangle 4"/>
          <p:cNvSpPr>
            <a:spLocks noChangeArrowheads="1"/>
          </p:cNvSpPr>
          <p:nvPr/>
        </p:nvSpPr>
        <p:spPr bwMode="auto">
          <a:xfrm>
            <a:off x="323850" y="2224087"/>
            <a:ext cx="11430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dirty="0"/>
              <a:t>解：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6341" name="Object 5"/>
              <p:cNvSpPr txBox="1"/>
              <p:nvPr/>
            </p:nvSpPr>
            <p:spPr bwMode="auto">
              <a:xfrm>
                <a:off x="1295400" y="2182813"/>
                <a:ext cx="1225550" cy="78898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182813"/>
                <a:ext cx="1225550" cy="788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2" name="Object 6"/>
              <p:cNvSpPr txBox="1"/>
              <p:nvPr/>
            </p:nvSpPr>
            <p:spPr bwMode="auto">
              <a:xfrm>
                <a:off x="2590800" y="2185988"/>
                <a:ext cx="4908550" cy="7858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×1.38×1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×1273 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=2.63×1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185988"/>
                <a:ext cx="4908550" cy="7858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3" name="Object 7"/>
              <p:cNvSpPr txBox="1"/>
              <p:nvPr/>
            </p:nvSpPr>
            <p:spPr bwMode="auto">
              <a:xfrm>
                <a:off x="1270000" y="3305175"/>
                <a:ext cx="1800225" cy="884238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0000" y="3305175"/>
                <a:ext cx="1800225" cy="88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4" name="Object 8"/>
              <p:cNvSpPr txBox="1"/>
              <p:nvPr/>
            </p:nvSpPr>
            <p:spPr bwMode="auto">
              <a:xfrm>
                <a:off x="3048000" y="3305175"/>
                <a:ext cx="4699000" cy="885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3×8.31×1273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28×1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=1194 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4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3305175"/>
                <a:ext cx="4699000" cy="8858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5" name="Object 9"/>
              <p:cNvSpPr txBox="1"/>
              <p:nvPr/>
            </p:nvSpPr>
            <p:spPr bwMode="auto">
              <a:xfrm>
                <a:off x="1295400" y="4470400"/>
                <a:ext cx="1298575" cy="7874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4470400"/>
                <a:ext cx="1298575" cy="787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6" name="Object 10"/>
              <p:cNvSpPr txBox="1"/>
              <p:nvPr/>
            </p:nvSpPr>
            <p:spPr bwMode="auto">
              <a:xfrm>
                <a:off x="2670175" y="4470400"/>
                <a:ext cx="4789488" cy="78581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×1.38×1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−23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×273 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=5.65×1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6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0175" y="4470400"/>
                <a:ext cx="4789488" cy="785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7" name="Object 11"/>
              <p:cNvSpPr txBox="1"/>
              <p:nvPr/>
            </p:nvSpPr>
            <p:spPr bwMode="auto">
              <a:xfrm>
                <a:off x="3168650" y="5362575"/>
                <a:ext cx="4451350" cy="885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3×8.31×273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28×1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=493 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8650" y="5362575"/>
                <a:ext cx="4451350" cy="8858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348" name="Object 12"/>
              <p:cNvSpPr txBox="1"/>
              <p:nvPr/>
            </p:nvSpPr>
            <p:spPr bwMode="auto">
              <a:xfrm>
                <a:off x="1295400" y="5362575"/>
                <a:ext cx="1828800" cy="8858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bar>
                            <m:barPr>
                              <m:pos m:val="top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Sup>
                                <m:sSub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bar>
                        </m:e>
                      </m:ra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2634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5362575"/>
                <a:ext cx="1828800" cy="8858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4338</TotalTime>
  <Words>2957</Words>
  <Application>Microsoft Office PowerPoint</Application>
  <PresentationFormat>全屏显示(4:3)</PresentationFormat>
  <Paragraphs>415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华文行楷</vt:lpstr>
      <vt:lpstr>宋体</vt:lpstr>
      <vt:lpstr>Arial</vt:lpstr>
      <vt:lpstr>Book Antiqua</vt:lpstr>
      <vt:lpstr>Cambria Math</vt:lpstr>
      <vt:lpstr>Georgia</vt:lpstr>
      <vt:lpstr>Times New Roman</vt:lpstr>
      <vt:lpstr>Wingdings</vt:lpstr>
      <vt:lpstr>Wingdings 3</vt:lpstr>
      <vt:lpstr>质朴</vt:lpstr>
      <vt:lpstr>文档</vt:lpstr>
      <vt:lpstr>Equation</vt:lpstr>
      <vt:lpstr>公式</vt:lpstr>
      <vt:lpstr>PowerPoint 演示文稿</vt:lpstr>
      <vt:lpstr>10.2 理想气体的压强与温度的微观解释</vt:lpstr>
      <vt:lpstr>10.2 理想气体的压强与温度的微观解释</vt:lpstr>
      <vt:lpstr>10.2 理想气体的压强与温度的微观解释</vt:lpstr>
      <vt:lpstr>10.2 理想气体的压强与温度的微观解释</vt:lpstr>
      <vt:lpstr>10.2 理想气体的压强与温度的微观解释</vt:lpstr>
      <vt:lpstr>10.2 理想气体的压强与温度的微观解释</vt:lpstr>
      <vt:lpstr>10.2 理想气体的压强与温度的微观解释</vt:lpstr>
      <vt:lpstr>10.2 理想气体的压强与温度的微观解释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10.3 能量均分原理（气体的内能）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  <vt:lpstr>10.4 麦克斯韦速率分布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气体分子运动论</dc:title>
  <dc:creator>S.Q. Wu</dc:creator>
  <cp:lastModifiedBy>Jin Chen</cp:lastModifiedBy>
  <cp:revision>2345</cp:revision>
  <cp:lastPrinted>1601-01-01T00:00:00Z</cp:lastPrinted>
  <dcterms:created xsi:type="dcterms:W3CDTF">2010-09-14T09:01:38Z</dcterms:created>
  <dcterms:modified xsi:type="dcterms:W3CDTF">2023-05-29T05:10:14Z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