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7"/>
  </p:notesMasterIdLst>
  <p:handoutMasterIdLst>
    <p:handoutMasterId r:id="rId48"/>
  </p:handoutMasterIdLst>
  <p:sldIdLst>
    <p:sldId id="613" r:id="rId2"/>
    <p:sldId id="617" r:id="rId3"/>
    <p:sldId id="597" r:id="rId4"/>
    <p:sldId id="598" r:id="rId5"/>
    <p:sldId id="599" r:id="rId6"/>
    <p:sldId id="600" r:id="rId7"/>
    <p:sldId id="496" r:id="rId8"/>
    <p:sldId id="492" r:id="rId9"/>
    <p:sldId id="618" r:id="rId10"/>
    <p:sldId id="604" r:id="rId11"/>
    <p:sldId id="605" r:id="rId12"/>
    <p:sldId id="606" r:id="rId13"/>
    <p:sldId id="607" r:id="rId14"/>
    <p:sldId id="615" r:id="rId15"/>
    <p:sldId id="616" r:id="rId16"/>
    <p:sldId id="608" r:id="rId17"/>
    <p:sldId id="609" r:id="rId18"/>
    <p:sldId id="610" r:id="rId19"/>
    <p:sldId id="611" r:id="rId20"/>
    <p:sldId id="620" r:id="rId21"/>
    <p:sldId id="497" r:id="rId22"/>
    <p:sldId id="499" r:id="rId23"/>
    <p:sldId id="500" r:id="rId24"/>
    <p:sldId id="501" r:id="rId25"/>
    <p:sldId id="621" r:id="rId26"/>
    <p:sldId id="622" r:id="rId27"/>
    <p:sldId id="623" r:id="rId28"/>
    <p:sldId id="624" r:id="rId29"/>
    <p:sldId id="625" r:id="rId30"/>
    <p:sldId id="626" r:id="rId31"/>
    <p:sldId id="627" r:id="rId32"/>
    <p:sldId id="628" r:id="rId33"/>
    <p:sldId id="629" r:id="rId34"/>
    <p:sldId id="630" r:id="rId35"/>
    <p:sldId id="631" r:id="rId36"/>
    <p:sldId id="632" r:id="rId37"/>
    <p:sldId id="633" r:id="rId38"/>
    <p:sldId id="634" r:id="rId39"/>
    <p:sldId id="635" r:id="rId40"/>
    <p:sldId id="636" r:id="rId41"/>
    <p:sldId id="637" r:id="rId42"/>
    <p:sldId id="638" r:id="rId43"/>
    <p:sldId id="639" r:id="rId44"/>
    <p:sldId id="640" r:id="rId45"/>
    <p:sldId id="641" r:id="rId46"/>
  </p:sldIdLst>
  <p:sldSz cx="9144000" cy="6858000" type="screen4x3"/>
  <p:notesSz cx="7004050" cy="929005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6" autoAdjust="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968750" y="0"/>
            <a:ext cx="303371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8824913"/>
            <a:ext cx="30353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968750" y="8824913"/>
            <a:ext cx="303371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1AC0FB0E-E058-4F11-9B21-D207510E025D}" type="slidenum">
              <a:rPr lang="en-US" altLang="zh-CN"/>
              <a:pPr/>
              <a:t>‹#›</a:t>
            </a:fld>
            <a:endParaRPr lang="en-US" altLang="zh-CN"/>
          </a:p>
        </p:txBody>
      </p:sp>
    </p:spTree>
    <p:extLst>
      <p:ext uri="{BB962C8B-B14F-4D97-AF65-F5344CB8AC3E}">
        <p14:creationId xmlns:p14="http://schemas.microsoft.com/office/powerpoint/2010/main" val="11117499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968750" y="0"/>
            <a:ext cx="303371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77925" y="695325"/>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5" y="4413250"/>
            <a:ext cx="5602288" cy="418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8824913"/>
            <a:ext cx="30353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968750" y="8824913"/>
            <a:ext cx="303371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91BFA32A-E7FB-4923-B9FE-8142050261E1}" type="slidenum">
              <a:rPr lang="en-US" altLang="zh-CN"/>
              <a:pPr/>
              <a:t>‹#›</a:t>
            </a:fld>
            <a:endParaRPr lang="en-US" altLang="zh-CN"/>
          </a:p>
        </p:txBody>
      </p:sp>
    </p:spTree>
    <p:extLst>
      <p:ext uri="{BB962C8B-B14F-4D97-AF65-F5344CB8AC3E}">
        <p14:creationId xmlns:p14="http://schemas.microsoft.com/office/powerpoint/2010/main" val="6179927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ABD1A183-4C0F-4021-A538-230F2E679730}"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471C503-9223-4C92-B2CC-F2DD4B0A4D4A}"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12116AB0-47BD-4CA7-B3EE-16ABAD4111E9}"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0A5A0607-23B8-4640-875D-1E5A2A66C1FD}"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74FC07B2-9059-4969-A335-47A772276160}"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9645FEC-B6A1-4F7A-A91B-1309AFEE64E0}"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EE1CF337-EAAA-4971-A7A0-DF3CFB56C9D6}"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D5E90D97-27C8-4B17-BCE5-888C013299F3}"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D15AC038-4489-46CF-931F-4B0A15D6935A}"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4356DB7-3102-4EC6-8A5B-E15726D3A859}"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FD3474A-B757-431C-921C-FC94D609066D}"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035EB1C-FE70-4268-AC39-836D690AA1DB}"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1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12.wmf"/><Relationship Id="rId5" Type="http://schemas.openxmlformats.org/officeDocument/2006/relationships/oleObject" Target="../embeddings/oleObject5.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0.emf"/><Relationship Id="rId18" Type="http://schemas.openxmlformats.org/officeDocument/2006/relationships/oleObject" Target="../embeddings/oleObject16.bin"/><Relationship Id="rId3" Type="http://schemas.openxmlformats.org/officeDocument/2006/relationships/image" Target="../media/image15.wmf"/><Relationship Id="rId21" Type="http://schemas.openxmlformats.org/officeDocument/2006/relationships/image" Target="../media/image24.wmf"/><Relationship Id="rId7" Type="http://schemas.openxmlformats.org/officeDocument/2006/relationships/image" Target="../media/image17.wmf"/><Relationship Id="rId12" Type="http://schemas.openxmlformats.org/officeDocument/2006/relationships/oleObject" Target="../embeddings/oleObject13.bin"/><Relationship Id="rId17" Type="http://schemas.openxmlformats.org/officeDocument/2006/relationships/image" Target="../media/image22.emf"/><Relationship Id="rId2" Type="http://schemas.openxmlformats.org/officeDocument/2006/relationships/oleObject" Target="../embeddings/oleObject8.bin"/><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slideLayout" Target="../slideLayouts/slideLayout6.xml"/><Relationship Id="rId6" Type="http://schemas.openxmlformats.org/officeDocument/2006/relationships/oleObject" Target="../embeddings/oleObject10.bin"/><Relationship Id="rId11" Type="http://schemas.openxmlformats.org/officeDocument/2006/relationships/image" Target="../media/image19.emf"/><Relationship Id="rId5" Type="http://schemas.openxmlformats.org/officeDocument/2006/relationships/image" Target="../media/image16.wmf"/><Relationship Id="rId15" Type="http://schemas.openxmlformats.org/officeDocument/2006/relationships/image" Target="../media/image21.emf"/><Relationship Id="rId10" Type="http://schemas.openxmlformats.org/officeDocument/2006/relationships/oleObject" Target="../embeddings/oleObject12.bin"/><Relationship Id="rId19" Type="http://schemas.openxmlformats.org/officeDocument/2006/relationships/image" Target="../media/image23.emf"/><Relationship Id="rId4" Type="http://schemas.openxmlformats.org/officeDocument/2006/relationships/oleObject" Target="../embeddings/oleObject9.bin"/><Relationship Id="rId9" Type="http://schemas.openxmlformats.org/officeDocument/2006/relationships/image" Target="../media/image18.wmf"/><Relationship Id="rId14"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4.wmf"/><Relationship Id="rId7" Type="http://schemas.openxmlformats.org/officeDocument/2006/relationships/image" Target="../media/image26.emf"/><Relationship Id="rId2" Type="http://schemas.openxmlformats.org/officeDocument/2006/relationships/oleObject" Target="../embeddings/oleObject18.bin"/><Relationship Id="rId1" Type="http://schemas.openxmlformats.org/officeDocument/2006/relationships/slideLayout" Target="../slideLayouts/slideLayout6.xml"/><Relationship Id="rId6" Type="http://schemas.openxmlformats.org/officeDocument/2006/relationships/oleObject" Target="../embeddings/oleObject20.bin"/><Relationship Id="rId11" Type="http://schemas.openxmlformats.org/officeDocument/2006/relationships/image" Target="../media/image28.emf"/><Relationship Id="rId5" Type="http://schemas.openxmlformats.org/officeDocument/2006/relationships/image" Target="../media/image25.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7.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3.bin"/><Relationship Id="rId1" Type="http://schemas.openxmlformats.org/officeDocument/2006/relationships/slideLayout" Target="../slideLayouts/slideLayout6.xml"/><Relationship Id="rId6" Type="http://schemas.openxmlformats.org/officeDocument/2006/relationships/oleObject" Target="../embeddings/oleObject25.bin"/><Relationship Id="rId11" Type="http://schemas.openxmlformats.org/officeDocument/2006/relationships/image" Target="../media/image33.wmf"/><Relationship Id="rId5" Type="http://schemas.openxmlformats.org/officeDocument/2006/relationships/image" Target="../media/image30.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2.wmf"/></Relationships>
</file>

<file path=ppt/slides/_rels/slide2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8.bin"/><Relationship Id="rId1" Type="http://schemas.openxmlformats.org/officeDocument/2006/relationships/slideLayout" Target="../slideLayouts/slideLayout6.xml"/><Relationship Id="rId5" Type="http://schemas.openxmlformats.org/officeDocument/2006/relationships/image" Target="../media/image35.emf"/><Relationship Id="rId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0.bin"/><Relationship Id="rId1" Type="http://schemas.openxmlformats.org/officeDocument/2006/relationships/slideLayout" Target="../slideLayouts/slideLayout6.xml"/><Relationship Id="rId4" Type="http://schemas.openxmlformats.org/officeDocument/2006/relationships/image" Target="../media/image39.jpeg"/></Relationships>
</file>

<file path=ppt/slides/_rels/slide2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1.bin"/><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47.wmf"/><Relationship Id="rId3" Type="http://schemas.openxmlformats.org/officeDocument/2006/relationships/image" Target="../media/image42.emf"/><Relationship Id="rId7" Type="http://schemas.openxmlformats.org/officeDocument/2006/relationships/image" Target="../media/image44.wmf"/><Relationship Id="rId12" Type="http://schemas.openxmlformats.org/officeDocument/2006/relationships/oleObject" Target="../embeddings/oleObject38.bin"/><Relationship Id="rId2" Type="http://schemas.openxmlformats.org/officeDocument/2006/relationships/oleObject" Target="../embeddings/oleObject33.bin"/><Relationship Id="rId1" Type="http://schemas.openxmlformats.org/officeDocument/2006/relationships/slideLayout" Target="../slideLayouts/slideLayout6.xml"/><Relationship Id="rId6" Type="http://schemas.openxmlformats.org/officeDocument/2006/relationships/oleObject" Target="../embeddings/oleObject35.bin"/><Relationship Id="rId11" Type="http://schemas.openxmlformats.org/officeDocument/2006/relationships/image" Target="../media/image46.emf"/><Relationship Id="rId5" Type="http://schemas.openxmlformats.org/officeDocument/2006/relationships/image" Target="../media/image43.emf"/><Relationship Id="rId10" Type="http://schemas.openxmlformats.org/officeDocument/2006/relationships/oleObject" Target="../embeddings/oleObject37.bin"/><Relationship Id="rId4" Type="http://schemas.openxmlformats.org/officeDocument/2006/relationships/oleObject" Target="../embeddings/oleObject34.bin"/><Relationship Id="rId9" Type="http://schemas.openxmlformats.org/officeDocument/2006/relationships/image" Target="../media/image45.wmf"/></Relationships>
</file>

<file path=ppt/slides/_rels/slide2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39.bin"/><Relationship Id="rId1" Type="http://schemas.openxmlformats.org/officeDocument/2006/relationships/slideLayout" Target="../slideLayouts/slideLayout6.xml"/><Relationship Id="rId5" Type="http://schemas.openxmlformats.org/officeDocument/2006/relationships/image" Target="../media/image49.emf"/><Relationship Id="rId4"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5.emf"/><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oleObject" Target="../embeddings/oleObject46.bin"/><Relationship Id="rId2" Type="http://schemas.openxmlformats.org/officeDocument/2006/relationships/oleObject" Target="../embeddings/oleObject41.bin"/><Relationship Id="rId1" Type="http://schemas.openxmlformats.org/officeDocument/2006/relationships/slideLayout" Target="../slideLayouts/slideLayout6.xml"/><Relationship Id="rId6" Type="http://schemas.openxmlformats.org/officeDocument/2006/relationships/oleObject" Target="../embeddings/oleObject43.bin"/><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oleObject" Target="../embeddings/oleObject45.bin"/><Relationship Id="rId4" Type="http://schemas.openxmlformats.org/officeDocument/2006/relationships/oleObject" Target="../embeddings/oleObject42.bin"/><Relationship Id="rId9" Type="http://schemas.openxmlformats.org/officeDocument/2006/relationships/image" Target="../media/image53.emf"/><Relationship Id="rId14" Type="http://schemas.openxmlformats.org/officeDocument/2006/relationships/oleObject" Target="../embeddings/oleObject47.bin"/></Relationships>
</file>

<file path=ppt/slides/_rels/slide2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oleObject" Target="../embeddings/oleObject48.bin"/><Relationship Id="rId1" Type="http://schemas.openxmlformats.org/officeDocument/2006/relationships/slideLayout" Target="../slideLayouts/slideLayout6.xml"/><Relationship Id="rId5" Type="http://schemas.openxmlformats.org/officeDocument/2006/relationships/image" Target="../media/image58.emf"/><Relationship Id="rId4" Type="http://schemas.openxmlformats.org/officeDocument/2006/relationships/oleObject" Target="../embeddings/oleObject49.bin"/></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1.emf"/><Relationship Id="rId12" Type="http://schemas.openxmlformats.org/officeDocument/2006/relationships/oleObject" Target="../embeddings/oleObject55.bin"/><Relationship Id="rId2" Type="http://schemas.openxmlformats.org/officeDocument/2006/relationships/oleObject" Target="../embeddings/oleObject50.bin"/><Relationship Id="rId1" Type="http://schemas.openxmlformats.org/officeDocument/2006/relationships/slideLayout" Target="../slideLayouts/slideLayout6.xml"/><Relationship Id="rId6" Type="http://schemas.openxmlformats.org/officeDocument/2006/relationships/oleObject" Target="../embeddings/oleObject52.bin"/><Relationship Id="rId11" Type="http://schemas.openxmlformats.org/officeDocument/2006/relationships/image" Target="../media/image63.emf"/><Relationship Id="rId5" Type="http://schemas.openxmlformats.org/officeDocument/2006/relationships/image" Target="../media/image60.e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62.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image" Target="../media/image65.emf"/><Relationship Id="rId7" Type="http://schemas.openxmlformats.org/officeDocument/2006/relationships/image" Target="../media/image67.wmf"/><Relationship Id="rId2" Type="http://schemas.openxmlformats.org/officeDocument/2006/relationships/oleObject" Target="../embeddings/oleObject56.bin"/><Relationship Id="rId1" Type="http://schemas.openxmlformats.org/officeDocument/2006/relationships/slideLayout" Target="../slideLayouts/slideLayout6.xml"/><Relationship Id="rId6" Type="http://schemas.openxmlformats.org/officeDocument/2006/relationships/oleObject" Target="../embeddings/oleObject58.bin"/><Relationship Id="rId5" Type="http://schemas.openxmlformats.org/officeDocument/2006/relationships/image" Target="../media/image66.emf"/><Relationship Id="rId4" Type="http://schemas.openxmlformats.org/officeDocument/2006/relationships/oleObject" Target="../embeddings/oleObject57.bin"/><Relationship Id="rId9" Type="http://schemas.openxmlformats.org/officeDocument/2006/relationships/image" Target="../media/image68.e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69.emf"/><Relationship Id="rId7" Type="http://schemas.openxmlformats.org/officeDocument/2006/relationships/image" Target="../media/image71.emf"/><Relationship Id="rId2" Type="http://schemas.openxmlformats.org/officeDocument/2006/relationships/oleObject" Target="../embeddings/oleObject60.bin"/><Relationship Id="rId1" Type="http://schemas.openxmlformats.org/officeDocument/2006/relationships/slideLayout" Target="../slideLayouts/slideLayout6.xml"/><Relationship Id="rId6" Type="http://schemas.openxmlformats.org/officeDocument/2006/relationships/oleObject" Target="../embeddings/oleObject62.bin"/><Relationship Id="rId11" Type="http://schemas.openxmlformats.org/officeDocument/2006/relationships/image" Target="../media/image73.emf"/><Relationship Id="rId5" Type="http://schemas.openxmlformats.org/officeDocument/2006/relationships/image" Target="../media/image70.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72.emf"/></Relationships>
</file>

<file path=ppt/slides/_rels/slide33.x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6.emf"/><Relationship Id="rId2" Type="http://schemas.openxmlformats.org/officeDocument/2006/relationships/oleObject" Target="../embeddings/oleObject65.bin"/><Relationship Id="rId1" Type="http://schemas.openxmlformats.org/officeDocument/2006/relationships/slideLayout" Target="../slideLayouts/slideLayout6.xml"/><Relationship Id="rId6" Type="http://schemas.openxmlformats.org/officeDocument/2006/relationships/oleObject" Target="../embeddings/oleObject67.bin"/><Relationship Id="rId5" Type="http://schemas.openxmlformats.org/officeDocument/2006/relationships/image" Target="../media/image75.emf"/><Relationship Id="rId4"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3" Type="http://schemas.openxmlformats.org/officeDocument/2006/relationships/image" Target="../media/image77.emf"/><Relationship Id="rId7" Type="http://schemas.openxmlformats.org/officeDocument/2006/relationships/image" Target="../media/image79.emf"/><Relationship Id="rId2" Type="http://schemas.openxmlformats.org/officeDocument/2006/relationships/oleObject" Target="../embeddings/oleObject68.bin"/><Relationship Id="rId1" Type="http://schemas.openxmlformats.org/officeDocument/2006/relationships/slideLayout" Target="../slideLayouts/slideLayout6.xml"/><Relationship Id="rId6" Type="http://schemas.openxmlformats.org/officeDocument/2006/relationships/oleObject" Target="../embeddings/oleObject70.bin"/><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5.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oleObject" Target="../embeddings/oleObject71.bin"/><Relationship Id="rId1" Type="http://schemas.openxmlformats.org/officeDocument/2006/relationships/slideLayout" Target="../slideLayouts/slideLayout6.xml"/><Relationship Id="rId5" Type="http://schemas.openxmlformats.org/officeDocument/2006/relationships/image" Target="../media/image81.emf"/><Relationship Id="rId4" Type="http://schemas.openxmlformats.org/officeDocument/2006/relationships/oleObject" Target="../embeddings/oleObject72.bin"/></Relationships>
</file>

<file path=ppt/slides/_rels/slide36.xml.rels><?xml version="1.0" encoding="UTF-8" standalone="yes"?>
<Relationships xmlns="http://schemas.openxmlformats.org/package/2006/relationships"><Relationship Id="rId3" Type="http://schemas.openxmlformats.org/officeDocument/2006/relationships/image" Target="../media/image82.emf"/><Relationship Id="rId7" Type="http://schemas.openxmlformats.org/officeDocument/2006/relationships/image" Target="../media/image84.emf"/><Relationship Id="rId2" Type="http://schemas.openxmlformats.org/officeDocument/2006/relationships/oleObject" Target="../embeddings/oleObject73.bin"/><Relationship Id="rId1" Type="http://schemas.openxmlformats.org/officeDocument/2006/relationships/slideLayout" Target="../slideLayouts/slideLayout6.xml"/><Relationship Id="rId6" Type="http://schemas.openxmlformats.org/officeDocument/2006/relationships/oleObject" Target="../embeddings/oleObject75.bin"/><Relationship Id="rId5" Type="http://schemas.openxmlformats.org/officeDocument/2006/relationships/image" Target="../media/image83.emf"/><Relationship Id="rId4" Type="http://schemas.openxmlformats.org/officeDocument/2006/relationships/oleObject" Target="../embeddings/oleObject74.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79.bin"/><Relationship Id="rId13" Type="http://schemas.openxmlformats.org/officeDocument/2006/relationships/image" Target="../media/image90.emf"/><Relationship Id="rId18" Type="http://schemas.openxmlformats.org/officeDocument/2006/relationships/oleObject" Target="../embeddings/oleObject84.bin"/><Relationship Id="rId3" Type="http://schemas.openxmlformats.org/officeDocument/2006/relationships/image" Target="../media/image85.emf"/><Relationship Id="rId21" Type="http://schemas.openxmlformats.org/officeDocument/2006/relationships/image" Target="../media/image94.emf"/><Relationship Id="rId7" Type="http://schemas.openxmlformats.org/officeDocument/2006/relationships/image" Target="../media/image87.emf"/><Relationship Id="rId12" Type="http://schemas.openxmlformats.org/officeDocument/2006/relationships/oleObject" Target="../embeddings/oleObject81.bin"/><Relationship Id="rId17" Type="http://schemas.openxmlformats.org/officeDocument/2006/relationships/image" Target="../media/image92.emf"/><Relationship Id="rId2" Type="http://schemas.openxmlformats.org/officeDocument/2006/relationships/oleObject" Target="../embeddings/oleObject76.bin"/><Relationship Id="rId16" Type="http://schemas.openxmlformats.org/officeDocument/2006/relationships/oleObject" Target="../embeddings/oleObject83.bin"/><Relationship Id="rId20" Type="http://schemas.openxmlformats.org/officeDocument/2006/relationships/oleObject" Target="../embeddings/oleObject85.bin"/><Relationship Id="rId1" Type="http://schemas.openxmlformats.org/officeDocument/2006/relationships/slideLayout" Target="../slideLayouts/slideLayout6.xml"/><Relationship Id="rId6" Type="http://schemas.openxmlformats.org/officeDocument/2006/relationships/oleObject" Target="../embeddings/oleObject78.bin"/><Relationship Id="rId11" Type="http://schemas.openxmlformats.org/officeDocument/2006/relationships/image" Target="../media/image89.emf"/><Relationship Id="rId5" Type="http://schemas.openxmlformats.org/officeDocument/2006/relationships/image" Target="../media/image86.emf"/><Relationship Id="rId15" Type="http://schemas.openxmlformats.org/officeDocument/2006/relationships/image" Target="../media/image91.emf"/><Relationship Id="rId23" Type="http://schemas.openxmlformats.org/officeDocument/2006/relationships/image" Target="../media/image95.emf"/><Relationship Id="rId10" Type="http://schemas.openxmlformats.org/officeDocument/2006/relationships/oleObject" Target="../embeddings/oleObject80.bin"/><Relationship Id="rId19" Type="http://schemas.openxmlformats.org/officeDocument/2006/relationships/image" Target="../media/image93.emf"/><Relationship Id="rId4" Type="http://schemas.openxmlformats.org/officeDocument/2006/relationships/oleObject" Target="../embeddings/oleObject77.bin"/><Relationship Id="rId9" Type="http://schemas.openxmlformats.org/officeDocument/2006/relationships/image" Target="../media/image88.emf"/><Relationship Id="rId14" Type="http://schemas.openxmlformats.org/officeDocument/2006/relationships/oleObject" Target="../embeddings/oleObject82.bin"/><Relationship Id="rId22" Type="http://schemas.openxmlformats.org/officeDocument/2006/relationships/oleObject" Target="../embeddings/oleObject8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101.wmf"/><Relationship Id="rId3" Type="http://schemas.openxmlformats.org/officeDocument/2006/relationships/image" Target="../media/image96.emf"/><Relationship Id="rId7" Type="http://schemas.openxmlformats.org/officeDocument/2006/relationships/image" Target="../media/image98.emf"/><Relationship Id="rId12" Type="http://schemas.openxmlformats.org/officeDocument/2006/relationships/oleObject" Target="../embeddings/oleObject92.bin"/><Relationship Id="rId2" Type="http://schemas.openxmlformats.org/officeDocument/2006/relationships/oleObject" Target="../embeddings/oleObject87.bin"/><Relationship Id="rId1" Type="http://schemas.openxmlformats.org/officeDocument/2006/relationships/slideLayout" Target="../slideLayouts/slideLayout6.xml"/><Relationship Id="rId6" Type="http://schemas.openxmlformats.org/officeDocument/2006/relationships/oleObject" Target="../embeddings/oleObject89.bin"/><Relationship Id="rId11" Type="http://schemas.openxmlformats.org/officeDocument/2006/relationships/image" Target="../media/image100.emf"/><Relationship Id="rId5" Type="http://schemas.openxmlformats.org/officeDocument/2006/relationships/image" Target="../media/image97.emf"/><Relationship Id="rId15" Type="http://schemas.openxmlformats.org/officeDocument/2006/relationships/image" Target="../media/image102.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99.wmf"/><Relationship Id="rId14"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5.emf"/><Relationship Id="rId12" Type="http://schemas.openxmlformats.org/officeDocument/2006/relationships/oleObject" Target="../embeddings/oleObject99.bin"/><Relationship Id="rId17" Type="http://schemas.openxmlformats.org/officeDocument/2006/relationships/image" Target="../media/image110.emf"/><Relationship Id="rId2" Type="http://schemas.openxmlformats.org/officeDocument/2006/relationships/oleObject" Target="../embeddings/oleObject94.bin"/><Relationship Id="rId16" Type="http://schemas.openxmlformats.org/officeDocument/2006/relationships/oleObject" Target="../embeddings/oleObject101.bin"/><Relationship Id="rId1" Type="http://schemas.openxmlformats.org/officeDocument/2006/relationships/slideLayout" Target="../slideLayouts/slideLayout6.xml"/><Relationship Id="rId6" Type="http://schemas.openxmlformats.org/officeDocument/2006/relationships/oleObject" Target="../embeddings/oleObject96.bin"/><Relationship Id="rId11" Type="http://schemas.openxmlformats.org/officeDocument/2006/relationships/image" Target="../media/image107.emf"/><Relationship Id="rId5" Type="http://schemas.openxmlformats.org/officeDocument/2006/relationships/image" Target="../media/image104.emf"/><Relationship Id="rId15" Type="http://schemas.openxmlformats.org/officeDocument/2006/relationships/image" Target="../media/image109.wmf"/><Relationship Id="rId10" Type="http://schemas.openxmlformats.org/officeDocument/2006/relationships/oleObject" Target="../embeddings/oleObject98.bin"/><Relationship Id="rId4" Type="http://schemas.openxmlformats.org/officeDocument/2006/relationships/oleObject" Target="../embeddings/oleObject95.bin"/><Relationship Id="rId9" Type="http://schemas.openxmlformats.org/officeDocument/2006/relationships/image" Target="../media/image106.wmf"/><Relationship Id="rId14" Type="http://schemas.openxmlformats.org/officeDocument/2006/relationships/oleObject" Target="../embeddings/oleObject100.bin"/></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11.emf"/><Relationship Id="rId7" Type="http://schemas.openxmlformats.org/officeDocument/2006/relationships/image" Target="../media/image113.emf"/><Relationship Id="rId2" Type="http://schemas.openxmlformats.org/officeDocument/2006/relationships/oleObject" Target="../embeddings/oleObject102.bin"/><Relationship Id="rId1" Type="http://schemas.openxmlformats.org/officeDocument/2006/relationships/slideLayout" Target="../slideLayouts/slideLayout6.xml"/><Relationship Id="rId6" Type="http://schemas.openxmlformats.org/officeDocument/2006/relationships/oleObject" Target="../embeddings/oleObject104.bin"/><Relationship Id="rId5" Type="http://schemas.openxmlformats.org/officeDocument/2006/relationships/image" Target="../media/image112.emf"/><Relationship Id="rId4" Type="http://schemas.openxmlformats.org/officeDocument/2006/relationships/oleObject" Target="../embeddings/oleObject103.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08.bin"/><Relationship Id="rId3" Type="http://schemas.openxmlformats.org/officeDocument/2006/relationships/image" Target="../media/image114.emf"/><Relationship Id="rId7" Type="http://schemas.openxmlformats.org/officeDocument/2006/relationships/image" Target="../media/image116.emf"/><Relationship Id="rId2" Type="http://schemas.openxmlformats.org/officeDocument/2006/relationships/oleObject" Target="../embeddings/oleObject105.bin"/><Relationship Id="rId1" Type="http://schemas.openxmlformats.org/officeDocument/2006/relationships/slideLayout" Target="../slideLayouts/slideLayout6.xml"/><Relationship Id="rId6" Type="http://schemas.openxmlformats.org/officeDocument/2006/relationships/oleObject" Target="../embeddings/oleObject107.bin"/><Relationship Id="rId5" Type="http://schemas.openxmlformats.org/officeDocument/2006/relationships/image" Target="../media/image115.emf"/><Relationship Id="rId4" Type="http://schemas.openxmlformats.org/officeDocument/2006/relationships/oleObject" Target="../embeddings/oleObject106.bin"/><Relationship Id="rId9" Type="http://schemas.openxmlformats.org/officeDocument/2006/relationships/image" Target="../media/image117.e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12.bin"/><Relationship Id="rId13" Type="http://schemas.openxmlformats.org/officeDocument/2006/relationships/image" Target="../media/image123.emf"/><Relationship Id="rId3" Type="http://schemas.openxmlformats.org/officeDocument/2006/relationships/image" Target="../media/image118.emf"/><Relationship Id="rId7" Type="http://schemas.openxmlformats.org/officeDocument/2006/relationships/image" Target="../media/image120.emf"/><Relationship Id="rId12" Type="http://schemas.openxmlformats.org/officeDocument/2006/relationships/oleObject" Target="../embeddings/oleObject114.bin"/><Relationship Id="rId2" Type="http://schemas.openxmlformats.org/officeDocument/2006/relationships/oleObject" Target="../embeddings/oleObject109.bin"/><Relationship Id="rId1" Type="http://schemas.openxmlformats.org/officeDocument/2006/relationships/slideLayout" Target="../slideLayouts/slideLayout6.xml"/><Relationship Id="rId6" Type="http://schemas.openxmlformats.org/officeDocument/2006/relationships/oleObject" Target="../embeddings/oleObject111.bin"/><Relationship Id="rId11" Type="http://schemas.openxmlformats.org/officeDocument/2006/relationships/image" Target="../media/image122.emf"/><Relationship Id="rId5" Type="http://schemas.openxmlformats.org/officeDocument/2006/relationships/image" Target="../media/image119.emf"/><Relationship Id="rId15" Type="http://schemas.openxmlformats.org/officeDocument/2006/relationships/image" Target="../media/image124.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21.emf"/><Relationship Id="rId14" Type="http://schemas.openxmlformats.org/officeDocument/2006/relationships/oleObject" Target="../embeddings/oleObject115.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image" Target="../media/image130.wmf"/><Relationship Id="rId18" Type="http://schemas.openxmlformats.org/officeDocument/2006/relationships/oleObject" Target="../embeddings/oleObject124.bin"/><Relationship Id="rId3" Type="http://schemas.openxmlformats.org/officeDocument/2006/relationships/image" Target="../media/image125.wmf"/><Relationship Id="rId21" Type="http://schemas.openxmlformats.org/officeDocument/2006/relationships/image" Target="../media/image134.emf"/><Relationship Id="rId7" Type="http://schemas.openxmlformats.org/officeDocument/2006/relationships/image" Target="../media/image127.wmf"/><Relationship Id="rId12" Type="http://schemas.openxmlformats.org/officeDocument/2006/relationships/oleObject" Target="../embeddings/oleObject121.bin"/><Relationship Id="rId17" Type="http://schemas.openxmlformats.org/officeDocument/2006/relationships/image" Target="../media/image132.wmf"/><Relationship Id="rId25" Type="http://schemas.openxmlformats.org/officeDocument/2006/relationships/image" Target="../media/image136.wmf"/><Relationship Id="rId2" Type="http://schemas.openxmlformats.org/officeDocument/2006/relationships/oleObject" Target="../embeddings/oleObject116.bin"/><Relationship Id="rId16" Type="http://schemas.openxmlformats.org/officeDocument/2006/relationships/oleObject" Target="../embeddings/oleObject123.bin"/><Relationship Id="rId20" Type="http://schemas.openxmlformats.org/officeDocument/2006/relationships/oleObject" Target="../embeddings/oleObject125.bin"/><Relationship Id="rId1" Type="http://schemas.openxmlformats.org/officeDocument/2006/relationships/slideLayout" Target="../slideLayouts/slideLayout6.xml"/><Relationship Id="rId6" Type="http://schemas.openxmlformats.org/officeDocument/2006/relationships/oleObject" Target="../embeddings/oleObject118.bin"/><Relationship Id="rId11" Type="http://schemas.openxmlformats.org/officeDocument/2006/relationships/image" Target="../media/image129.wmf"/><Relationship Id="rId24" Type="http://schemas.openxmlformats.org/officeDocument/2006/relationships/oleObject" Target="../embeddings/oleObject127.bin"/><Relationship Id="rId5" Type="http://schemas.openxmlformats.org/officeDocument/2006/relationships/image" Target="../media/image126.wmf"/><Relationship Id="rId15" Type="http://schemas.openxmlformats.org/officeDocument/2006/relationships/image" Target="../media/image131.wmf"/><Relationship Id="rId23" Type="http://schemas.openxmlformats.org/officeDocument/2006/relationships/image" Target="../media/image135.wmf"/><Relationship Id="rId10" Type="http://schemas.openxmlformats.org/officeDocument/2006/relationships/oleObject" Target="../embeddings/oleObject120.bin"/><Relationship Id="rId19" Type="http://schemas.openxmlformats.org/officeDocument/2006/relationships/image" Target="../media/image133.wmf"/><Relationship Id="rId4" Type="http://schemas.openxmlformats.org/officeDocument/2006/relationships/oleObject" Target="../embeddings/oleObject117.bin"/><Relationship Id="rId9" Type="http://schemas.openxmlformats.org/officeDocument/2006/relationships/image" Target="../media/image128.wmf"/><Relationship Id="rId14" Type="http://schemas.openxmlformats.org/officeDocument/2006/relationships/oleObject" Target="../embeddings/oleObject122.bin"/><Relationship Id="rId22" Type="http://schemas.openxmlformats.org/officeDocument/2006/relationships/oleObject" Target="../embeddings/oleObject126.bin"/></Relationships>
</file>

<file path=ppt/slides/_rels/slide45.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oleObject" Target="../embeddings/oleObject128.bin"/><Relationship Id="rId1" Type="http://schemas.openxmlformats.org/officeDocument/2006/relationships/slideLayout" Target="../slideLayouts/slideLayout6.xml"/><Relationship Id="rId5" Type="http://schemas.openxmlformats.org/officeDocument/2006/relationships/image" Target="../media/image138.emf"/><Relationship Id="rId4" Type="http://schemas.openxmlformats.org/officeDocument/2006/relationships/oleObject" Target="../embeddings/oleObject129.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6" name="灯片编号占位符 5"/>
          <p:cNvSpPr>
            <a:spLocks noGrp="1"/>
          </p:cNvSpPr>
          <p:nvPr>
            <p:ph type="sldNum" sz="quarter" idx="12"/>
          </p:nvPr>
        </p:nvSpPr>
        <p:spPr/>
        <p:txBody>
          <a:bodyPr/>
          <a:lstStyle/>
          <a:p>
            <a:fld id="{70AAFD67-8240-4855-8464-AA0F6DFC32B5}" type="slidenum">
              <a:rPr lang="en-US" altLang="zh-CN"/>
              <a:pPr/>
              <a:t>1</a:t>
            </a:fld>
            <a:endParaRPr lang="en-US" altLang="zh-CN"/>
          </a:p>
        </p:txBody>
      </p:sp>
      <p:sp>
        <p:nvSpPr>
          <p:cNvPr id="659459" name="Rectangle 3"/>
          <p:cNvSpPr>
            <a:spLocks noGrp="1" noChangeArrowheads="1"/>
          </p:cNvSpPr>
          <p:nvPr>
            <p:ph sz="quarter" idx="1"/>
          </p:nvPr>
        </p:nvSpPr>
        <p:spPr/>
        <p:txBody>
          <a:bodyPr/>
          <a:lstStyle/>
          <a:p>
            <a:r>
              <a:rPr lang="en-US" altLang="en-US"/>
              <a:t>9.1 热力学的基本概念</a:t>
            </a:r>
          </a:p>
          <a:p>
            <a:r>
              <a:rPr lang="en-US" altLang="zh-CN"/>
              <a:t>9.2 </a:t>
            </a:r>
            <a:r>
              <a:rPr lang="zh-CN" altLang="en-US"/>
              <a:t>热力学第一定律</a:t>
            </a:r>
          </a:p>
          <a:p>
            <a:r>
              <a:rPr lang="en-US" altLang="zh-CN"/>
              <a:t>9.3 </a:t>
            </a:r>
            <a:r>
              <a:rPr lang="zh-CN" altLang="en-US"/>
              <a:t>热力学第一定律的应用</a:t>
            </a:r>
          </a:p>
          <a:p>
            <a:r>
              <a:rPr lang="en-US" altLang="zh-CN"/>
              <a:t>9.4 </a:t>
            </a:r>
            <a:r>
              <a:rPr lang="zh-CN" altLang="en-US"/>
              <a:t>循环过程和卡诺循环</a:t>
            </a:r>
          </a:p>
          <a:p>
            <a:r>
              <a:rPr lang="en-US" altLang="zh-CN"/>
              <a:t>9.5 </a:t>
            </a:r>
            <a:r>
              <a:rPr lang="zh-CN" altLang="en-US"/>
              <a:t>热力学第二定律，卡诺定理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ltLang="en-US"/>
              <a:t>9.1 热力学的基本概念</a:t>
            </a:r>
            <a:endParaRPr lang="zh-CN" altLang="en-US"/>
          </a:p>
        </p:txBody>
      </p:sp>
      <p:sp>
        <p:nvSpPr>
          <p:cNvPr id="17" name="灯片编号占位符 4"/>
          <p:cNvSpPr>
            <a:spLocks noGrp="1"/>
          </p:cNvSpPr>
          <p:nvPr>
            <p:ph type="sldNum" sz="quarter" idx="12"/>
          </p:nvPr>
        </p:nvSpPr>
        <p:spPr/>
        <p:txBody>
          <a:bodyPr/>
          <a:lstStyle/>
          <a:p>
            <a:fld id="{103601FC-EBF0-467D-A50C-B807AA766575}" type="slidenum">
              <a:rPr lang="en-US" altLang="zh-CN"/>
              <a:pPr/>
              <a:t>10</a:t>
            </a:fld>
            <a:endParaRPr lang="en-US" altLang="zh-CN"/>
          </a:p>
        </p:txBody>
      </p:sp>
      <p:sp>
        <p:nvSpPr>
          <p:cNvPr id="65024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状态参量</a:t>
            </a:r>
          </a:p>
        </p:txBody>
      </p:sp>
      <p:sp>
        <p:nvSpPr>
          <p:cNvPr id="650244" name="Text Box 4"/>
          <p:cNvSpPr txBox="1">
            <a:spLocks noChangeArrowheads="1"/>
          </p:cNvSpPr>
          <p:nvPr/>
        </p:nvSpPr>
        <p:spPr bwMode="auto">
          <a:xfrm>
            <a:off x="533400" y="1584325"/>
            <a:ext cx="7315200" cy="5492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dirty="0"/>
              <a:t>描述热力学系统平衡态</a:t>
            </a:r>
            <a:r>
              <a:rPr kumimoji="1" lang="zh-CN" altLang="en-US" sz="2400" dirty="0">
                <a:solidFill>
                  <a:srgbClr val="0000CC"/>
                </a:solidFill>
              </a:rPr>
              <a:t>宏观</a:t>
            </a:r>
            <a:r>
              <a:rPr kumimoji="1" lang="zh-CN" altLang="en-US" sz="2400" dirty="0"/>
              <a:t>性质的物理量。</a:t>
            </a:r>
          </a:p>
        </p:txBody>
      </p:sp>
      <p:sp>
        <p:nvSpPr>
          <p:cNvPr id="650245" name="Rectangle 5"/>
          <p:cNvSpPr>
            <a:spLocks noChangeArrowheads="1"/>
          </p:cNvSpPr>
          <p:nvPr/>
        </p:nvSpPr>
        <p:spPr bwMode="auto">
          <a:xfrm>
            <a:off x="2133600" y="2133600"/>
            <a:ext cx="3240088" cy="457200"/>
          </a:xfrm>
          <a:prstGeom prst="rect">
            <a:avLst/>
          </a:prstGeom>
          <a:noFill/>
          <a:ln w="9525">
            <a:noFill/>
            <a:miter lim="800000"/>
            <a:headEnd/>
            <a:tailEnd/>
          </a:ln>
          <a:effectLst/>
        </p:spPr>
        <p:txBody>
          <a:bodyPr wrap="none">
            <a:spAutoFit/>
          </a:bodyPr>
          <a:lstStyle/>
          <a:p>
            <a:pPr>
              <a:spcBef>
                <a:spcPct val="50000"/>
              </a:spcBef>
            </a:pPr>
            <a:r>
              <a:rPr kumimoji="1" lang="zh-CN" altLang="en-US" sz="2400"/>
              <a:t>例：</a:t>
            </a:r>
            <a:r>
              <a:rPr kumimoji="1" lang="en-US" altLang="zh-CN" sz="2400" i="1"/>
              <a:t>p</a:t>
            </a:r>
            <a:r>
              <a:rPr kumimoji="1" lang="zh-CN" altLang="en-US" sz="2400"/>
              <a:t>、</a:t>
            </a:r>
            <a:r>
              <a:rPr kumimoji="1" lang="en-US" altLang="zh-CN" sz="2400" i="1"/>
              <a:t>T</a:t>
            </a:r>
            <a:r>
              <a:rPr kumimoji="1" lang="zh-CN" altLang="en-US" sz="2400"/>
              <a:t>、</a:t>
            </a:r>
            <a:r>
              <a:rPr kumimoji="1" lang="en-US" altLang="zh-CN" sz="2400" i="1"/>
              <a:t>V</a:t>
            </a:r>
            <a:r>
              <a:rPr kumimoji="1" lang="zh-CN" altLang="en-US" sz="2400"/>
              <a:t>、</a:t>
            </a:r>
            <a:r>
              <a:rPr kumimoji="1" lang="en-US" altLang="zh-CN" sz="2400" i="1"/>
              <a:t>E</a:t>
            </a:r>
            <a:r>
              <a:rPr kumimoji="1" lang="zh-CN" altLang="en-US" sz="2400" i="1"/>
              <a:t>、</a:t>
            </a:r>
            <a:r>
              <a:rPr kumimoji="1" lang="en-US" altLang="zh-CN" sz="2400" i="1"/>
              <a:t>S</a:t>
            </a:r>
            <a:r>
              <a:rPr kumimoji="1" lang="en-US" altLang="zh-CN" sz="2400"/>
              <a:t>  ...</a:t>
            </a:r>
          </a:p>
        </p:txBody>
      </p:sp>
      <p:sp>
        <p:nvSpPr>
          <p:cNvPr id="650246" name="Text Box 6"/>
          <p:cNvSpPr txBox="1">
            <a:spLocks noChangeArrowheads="1"/>
          </p:cNvSpPr>
          <p:nvPr/>
        </p:nvSpPr>
        <p:spPr bwMode="auto">
          <a:xfrm>
            <a:off x="533400" y="2590800"/>
            <a:ext cx="6324600" cy="457200"/>
          </a:xfrm>
          <a:prstGeom prst="rect">
            <a:avLst/>
          </a:prstGeom>
          <a:noFill/>
          <a:ln w="9525">
            <a:noFill/>
            <a:miter lim="800000"/>
            <a:headEnd/>
            <a:tailEnd/>
          </a:ln>
          <a:effectLst/>
        </p:spPr>
        <p:txBody>
          <a:bodyPr>
            <a:spAutoFit/>
          </a:bodyPr>
          <a:lstStyle/>
          <a:p>
            <a:pPr>
              <a:spcBef>
                <a:spcPct val="50000"/>
              </a:spcBef>
            </a:pPr>
            <a:r>
              <a:rPr kumimoji="1" lang="zh-CN" altLang="en-US" sz="2400">
                <a:solidFill>
                  <a:srgbClr val="0000CC"/>
                </a:solidFill>
              </a:rPr>
              <a:t>气体</a:t>
            </a:r>
            <a:r>
              <a:rPr kumimoji="1" lang="zh-CN" altLang="en-US" sz="2400"/>
              <a:t>状态参量：压强</a:t>
            </a:r>
            <a:r>
              <a:rPr kumimoji="1" lang="en-US" altLang="zh-CN" sz="2400"/>
              <a:t>(</a:t>
            </a:r>
            <a:r>
              <a:rPr kumimoji="1" lang="en-US" altLang="zh-CN" sz="2400" i="1"/>
              <a:t>p</a:t>
            </a:r>
            <a:r>
              <a:rPr kumimoji="1" lang="en-US" altLang="zh-CN" sz="2400"/>
              <a:t>)</a:t>
            </a:r>
            <a:r>
              <a:rPr kumimoji="1" lang="zh-CN" altLang="en-US" sz="2400"/>
              <a:t>、体积</a:t>
            </a:r>
            <a:r>
              <a:rPr kumimoji="1" lang="en-US" altLang="zh-CN" sz="2400"/>
              <a:t>(</a:t>
            </a:r>
            <a:r>
              <a:rPr kumimoji="1" lang="en-US" altLang="zh-CN" sz="2400" i="1"/>
              <a:t>V</a:t>
            </a:r>
            <a:r>
              <a:rPr kumimoji="1" lang="en-US" altLang="zh-CN" sz="2400"/>
              <a:t>)</a:t>
            </a:r>
            <a:r>
              <a:rPr kumimoji="1" lang="zh-CN" altLang="en-US" sz="2400"/>
              <a:t>、温度</a:t>
            </a:r>
            <a:r>
              <a:rPr kumimoji="1" lang="en-US" altLang="zh-CN" sz="2400"/>
              <a:t>(</a:t>
            </a:r>
            <a:r>
              <a:rPr kumimoji="1" lang="en-US" altLang="zh-CN" sz="2400" i="1"/>
              <a:t>T</a:t>
            </a:r>
            <a:r>
              <a:rPr kumimoji="1" lang="en-US" altLang="zh-CN" sz="2400"/>
              <a:t>) </a:t>
            </a:r>
          </a:p>
        </p:txBody>
      </p:sp>
      <p:sp>
        <p:nvSpPr>
          <p:cNvPr id="650247" name="Text Box 7"/>
          <p:cNvSpPr txBox="1">
            <a:spLocks noChangeArrowheads="1"/>
          </p:cNvSpPr>
          <p:nvPr/>
        </p:nvSpPr>
        <p:spPr bwMode="auto">
          <a:xfrm>
            <a:off x="2667000" y="3200400"/>
            <a:ext cx="5689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垂直作用在单位容器壁面积上的气体压力。</a:t>
            </a:r>
          </a:p>
        </p:txBody>
      </p:sp>
      <p:sp>
        <p:nvSpPr>
          <p:cNvPr id="650248" name="Rectangle 8"/>
          <p:cNvSpPr>
            <a:spLocks noChangeArrowheads="1"/>
          </p:cNvSpPr>
          <p:nvPr/>
        </p:nvSpPr>
        <p:spPr bwMode="auto">
          <a:xfrm>
            <a:off x="533400" y="3224213"/>
            <a:ext cx="2881313" cy="457200"/>
          </a:xfrm>
          <a:prstGeom prst="rect">
            <a:avLst/>
          </a:prstGeom>
          <a:noFill/>
          <a:ln w="12700" cap="sq">
            <a:noFill/>
            <a:miter lim="800000"/>
            <a:headEnd type="none" w="sm" len="sm"/>
            <a:tailEnd type="none" w="sm" len="sm"/>
          </a:ln>
          <a:effectLst/>
        </p:spPr>
        <p:txBody>
          <a:bodyPr>
            <a:spAutoFit/>
          </a:bodyPr>
          <a:lstStyle/>
          <a:p>
            <a:r>
              <a:rPr kumimoji="1" lang="zh-CN" altLang="en-US" sz="2400"/>
              <a:t>压强（</a:t>
            </a:r>
            <a:r>
              <a:rPr kumimoji="1" lang="en-US" altLang="zh-CN" sz="2400" i="1"/>
              <a:t>p</a:t>
            </a:r>
            <a:r>
              <a:rPr kumimoji="1" lang="zh-CN" altLang="en-US" sz="2400"/>
              <a:t>）：</a:t>
            </a:r>
          </a:p>
        </p:txBody>
      </p:sp>
      <p:sp>
        <p:nvSpPr>
          <p:cNvPr id="650249" name="Text Box 9"/>
          <p:cNvSpPr txBox="1">
            <a:spLocks noChangeArrowheads="1"/>
          </p:cNvSpPr>
          <p:nvPr/>
        </p:nvSpPr>
        <p:spPr bwMode="auto">
          <a:xfrm>
            <a:off x="966788" y="3733800"/>
            <a:ext cx="3529012"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国际单位制单位：</a:t>
            </a:r>
          </a:p>
        </p:txBody>
      </p:sp>
      <p:sp>
        <p:nvSpPr>
          <p:cNvPr id="650250" name="Text Box 10"/>
          <p:cNvSpPr txBox="1">
            <a:spLocks noChangeArrowheads="1"/>
          </p:cNvSpPr>
          <p:nvPr/>
        </p:nvSpPr>
        <p:spPr bwMode="auto">
          <a:xfrm>
            <a:off x="3657600" y="3733800"/>
            <a:ext cx="39624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帕斯卡（</a:t>
            </a:r>
            <a:r>
              <a:rPr kumimoji="1" lang="en-US" altLang="zh-CN" sz="2400"/>
              <a:t>1 Pa =1  N/m</a:t>
            </a:r>
            <a:r>
              <a:rPr kumimoji="1" lang="en-US" altLang="zh-CN" sz="2400" baseline="30000"/>
              <a:t>2</a:t>
            </a:r>
            <a:r>
              <a:rPr kumimoji="1" lang="zh-CN" altLang="en-US" sz="2400"/>
              <a:t>）</a:t>
            </a:r>
          </a:p>
        </p:txBody>
      </p:sp>
      <p:sp>
        <p:nvSpPr>
          <p:cNvPr id="650251" name="Text Box 11"/>
          <p:cNvSpPr txBox="1">
            <a:spLocks noChangeArrowheads="1"/>
          </p:cNvSpPr>
          <p:nvPr/>
        </p:nvSpPr>
        <p:spPr bwMode="auto">
          <a:xfrm>
            <a:off x="1295400" y="4343400"/>
            <a:ext cx="6172200" cy="457200"/>
          </a:xfrm>
          <a:prstGeom prst="rect">
            <a:avLst/>
          </a:prstGeom>
          <a:noFill/>
          <a:ln w="76200" cap="sq" cmpd="tri">
            <a:noFill/>
            <a:miter lim="800000"/>
            <a:headEnd type="none" w="sm" len="sm"/>
            <a:tailEnd type="none" w="sm" len="sm"/>
          </a:ln>
          <a:effectLst/>
        </p:spPr>
        <p:txBody>
          <a:bodyPr>
            <a:spAutoFit/>
          </a:bodyPr>
          <a:lstStyle/>
          <a:p>
            <a:pPr>
              <a:spcBef>
                <a:spcPct val="50000"/>
              </a:spcBef>
            </a:pPr>
            <a:r>
              <a:rPr kumimoji="1" lang="en-US" altLang="zh-CN" sz="2400"/>
              <a:t>   1</a:t>
            </a:r>
            <a:r>
              <a:rPr kumimoji="1" lang="zh-CN" altLang="en-US" sz="2400"/>
              <a:t>标准大气压 </a:t>
            </a:r>
            <a:r>
              <a:rPr kumimoji="1" lang="en-US" altLang="zh-CN" sz="2400"/>
              <a:t>(atm) = 1.01325×10</a:t>
            </a:r>
            <a:r>
              <a:rPr kumimoji="1" lang="en-US" altLang="zh-CN" sz="2400" baseline="30000"/>
              <a:t>5</a:t>
            </a:r>
            <a:r>
              <a:rPr kumimoji="1" lang="zh-CN" altLang="en-US" sz="2400"/>
              <a:t>（</a:t>
            </a:r>
            <a:r>
              <a:rPr kumimoji="1" lang="en-US" altLang="zh-CN" sz="2400"/>
              <a:t>Pa</a:t>
            </a:r>
            <a:r>
              <a:rPr kumimoji="1" lang="zh-CN" altLang="en-US" sz="2400"/>
              <a:t>）</a:t>
            </a:r>
          </a:p>
        </p:txBody>
      </p:sp>
      <p:sp>
        <p:nvSpPr>
          <p:cNvPr id="650252" name="Text Box 12"/>
          <p:cNvSpPr txBox="1">
            <a:spLocks noChangeArrowheads="1"/>
          </p:cNvSpPr>
          <p:nvPr/>
        </p:nvSpPr>
        <p:spPr bwMode="auto">
          <a:xfrm>
            <a:off x="533400" y="5013325"/>
            <a:ext cx="7848600" cy="549275"/>
          </a:xfrm>
          <a:prstGeom prst="rect">
            <a:avLst/>
          </a:prstGeom>
          <a:noFill/>
          <a:ln w="9525">
            <a:noFill/>
            <a:miter lim="800000"/>
            <a:headEnd/>
            <a:tailEnd/>
          </a:ln>
          <a:effectLst/>
        </p:spPr>
        <p:txBody>
          <a:bodyPr>
            <a:spAutoFit/>
          </a:bodyPr>
          <a:lstStyle/>
          <a:p>
            <a:pPr algn="just">
              <a:lnSpc>
                <a:spcPct val="125000"/>
              </a:lnSpc>
              <a:spcBef>
                <a:spcPct val="50000"/>
              </a:spcBef>
            </a:pPr>
            <a:r>
              <a:rPr kumimoji="1" lang="zh-CN" altLang="en-US" sz="2400"/>
              <a:t>体积（</a:t>
            </a:r>
            <a:r>
              <a:rPr kumimoji="1" lang="en-US" altLang="zh-CN" sz="2400" i="1"/>
              <a:t>V</a:t>
            </a:r>
            <a:r>
              <a:rPr kumimoji="1" lang="zh-CN" altLang="en-US" sz="2400"/>
              <a:t>）：分子热运动所能达到的空间，即容器体积。 </a:t>
            </a:r>
          </a:p>
        </p:txBody>
      </p:sp>
      <p:sp>
        <p:nvSpPr>
          <p:cNvPr id="650253" name="Text Box 13"/>
          <p:cNvSpPr txBox="1">
            <a:spLocks noChangeArrowheads="1"/>
          </p:cNvSpPr>
          <p:nvPr/>
        </p:nvSpPr>
        <p:spPr bwMode="auto">
          <a:xfrm>
            <a:off x="966788" y="5638800"/>
            <a:ext cx="3529012"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国际单位制单位：</a:t>
            </a:r>
          </a:p>
        </p:txBody>
      </p:sp>
      <p:sp>
        <p:nvSpPr>
          <p:cNvPr id="650254" name="Text Box 14"/>
          <p:cNvSpPr txBox="1">
            <a:spLocks noChangeArrowheads="1"/>
          </p:cNvSpPr>
          <p:nvPr/>
        </p:nvSpPr>
        <p:spPr bwMode="auto">
          <a:xfrm>
            <a:off x="3657600" y="5715000"/>
            <a:ext cx="16764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a:t>米</a:t>
            </a:r>
            <a:r>
              <a:rPr kumimoji="1" lang="en-US" altLang="zh-CN" sz="2400" baseline="30000"/>
              <a:t>3</a:t>
            </a:r>
            <a:r>
              <a:rPr kumimoji="1" lang="zh-CN" altLang="en-US" sz="2400"/>
              <a:t>（</a:t>
            </a:r>
            <a:r>
              <a:rPr kumimoji="1" lang="en-US" altLang="zh-CN" sz="2400"/>
              <a:t>m</a:t>
            </a:r>
            <a:r>
              <a:rPr kumimoji="1" lang="en-US" altLang="zh-CN" sz="2400" baseline="30000"/>
              <a:t>3</a:t>
            </a:r>
            <a:r>
              <a:rPr kumimoji="1" lang="en-US" altLang="zh-CN" sz="2400"/>
              <a:t> </a:t>
            </a:r>
            <a:r>
              <a:rPr kumimoji="1" lang="zh-CN" altLang="en-US" sz="24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0245"/>
                                        </p:tgtEl>
                                        <p:attrNameLst>
                                          <p:attrName>style.visibility</p:attrName>
                                        </p:attrNameLst>
                                      </p:cBhvr>
                                      <p:to>
                                        <p:strVal val="visible"/>
                                      </p:to>
                                    </p:set>
                                    <p:anim calcmode="lin" valueType="num">
                                      <p:cBhvr additive="base">
                                        <p:cTn id="13" dur="500" fill="hold"/>
                                        <p:tgtEl>
                                          <p:spTgt spid="650245"/>
                                        </p:tgtEl>
                                        <p:attrNameLst>
                                          <p:attrName>ppt_x</p:attrName>
                                        </p:attrNameLst>
                                      </p:cBhvr>
                                      <p:tavLst>
                                        <p:tav tm="0">
                                          <p:val>
                                            <p:strVal val="0-#ppt_w/2"/>
                                          </p:val>
                                        </p:tav>
                                        <p:tav tm="100000">
                                          <p:val>
                                            <p:strVal val="#ppt_x"/>
                                          </p:val>
                                        </p:tav>
                                      </p:tavLst>
                                    </p:anim>
                                    <p:anim calcmode="lin" valueType="num">
                                      <p:cBhvr additive="base">
                                        <p:cTn id="14"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0246"/>
                                        </p:tgtEl>
                                        <p:attrNameLst>
                                          <p:attrName>style.visibility</p:attrName>
                                        </p:attrNameLst>
                                      </p:cBhvr>
                                      <p:to>
                                        <p:strVal val="visible"/>
                                      </p:to>
                                    </p:set>
                                    <p:anim calcmode="lin" valueType="num">
                                      <p:cBhvr additive="base">
                                        <p:cTn id="19" dur="500" fill="hold"/>
                                        <p:tgtEl>
                                          <p:spTgt spid="650246"/>
                                        </p:tgtEl>
                                        <p:attrNameLst>
                                          <p:attrName>ppt_x</p:attrName>
                                        </p:attrNameLst>
                                      </p:cBhvr>
                                      <p:tavLst>
                                        <p:tav tm="0">
                                          <p:val>
                                            <p:strVal val="0-#ppt_w/2"/>
                                          </p:val>
                                        </p:tav>
                                        <p:tav tm="100000">
                                          <p:val>
                                            <p:strVal val="#ppt_x"/>
                                          </p:val>
                                        </p:tav>
                                      </p:tavLst>
                                    </p:anim>
                                    <p:anim calcmode="lin" valueType="num">
                                      <p:cBhvr additive="base">
                                        <p:cTn id="20" dur="500" fill="hold"/>
                                        <p:tgtEl>
                                          <p:spTgt spid="6502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0248"/>
                                        </p:tgtEl>
                                        <p:attrNameLst>
                                          <p:attrName>style.visibility</p:attrName>
                                        </p:attrNameLst>
                                      </p:cBhvr>
                                      <p:to>
                                        <p:strVal val="visible"/>
                                      </p:to>
                                    </p:set>
                                    <p:anim calcmode="lin" valueType="num">
                                      <p:cBhvr additive="base">
                                        <p:cTn id="25" dur="500" fill="hold"/>
                                        <p:tgtEl>
                                          <p:spTgt spid="650248"/>
                                        </p:tgtEl>
                                        <p:attrNameLst>
                                          <p:attrName>ppt_x</p:attrName>
                                        </p:attrNameLst>
                                      </p:cBhvr>
                                      <p:tavLst>
                                        <p:tav tm="0">
                                          <p:val>
                                            <p:strVal val="0-#ppt_w/2"/>
                                          </p:val>
                                        </p:tav>
                                        <p:tav tm="100000">
                                          <p:val>
                                            <p:strVal val="#ppt_x"/>
                                          </p:val>
                                        </p:tav>
                                      </p:tavLst>
                                    </p:anim>
                                    <p:anim calcmode="lin" valueType="num">
                                      <p:cBhvr additive="base">
                                        <p:cTn id="26" dur="500" fill="hold"/>
                                        <p:tgtEl>
                                          <p:spTgt spid="65024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650247"/>
                                        </p:tgtEl>
                                        <p:attrNameLst>
                                          <p:attrName>style.visibility</p:attrName>
                                        </p:attrNameLst>
                                      </p:cBhvr>
                                      <p:to>
                                        <p:strVal val="visible"/>
                                      </p:to>
                                    </p:set>
                                    <p:animEffect transition="in" filter="blinds(vertical)">
                                      <p:cBhvr>
                                        <p:cTn id="31" dur="500"/>
                                        <p:tgtEl>
                                          <p:spTgt spid="65024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50249"/>
                                        </p:tgtEl>
                                        <p:attrNameLst>
                                          <p:attrName>style.visibility</p:attrName>
                                        </p:attrNameLst>
                                      </p:cBhvr>
                                      <p:to>
                                        <p:strVal val="visible"/>
                                      </p:to>
                                    </p:set>
                                    <p:anim calcmode="lin" valueType="num">
                                      <p:cBhvr additive="base">
                                        <p:cTn id="36" dur="500" fill="hold"/>
                                        <p:tgtEl>
                                          <p:spTgt spid="650249"/>
                                        </p:tgtEl>
                                        <p:attrNameLst>
                                          <p:attrName>ppt_x</p:attrName>
                                        </p:attrNameLst>
                                      </p:cBhvr>
                                      <p:tavLst>
                                        <p:tav tm="0">
                                          <p:val>
                                            <p:strVal val="0-#ppt_w/2"/>
                                          </p:val>
                                        </p:tav>
                                        <p:tav tm="100000">
                                          <p:val>
                                            <p:strVal val="#ppt_x"/>
                                          </p:val>
                                        </p:tav>
                                      </p:tavLst>
                                    </p:anim>
                                    <p:anim calcmode="lin" valueType="num">
                                      <p:cBhvr additive="base">
                                        <p:cTn id="37" dur="500" fill="hold"/>
                                        <p:tgtEl>
                                          <p:spTgt spid="65024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650250"/>
                                        </p:tgtEl>
                                        <p:attrNameLst>
                                          <p:attrName>style.visibility</p:attrName>
                                        </p:attrNameLst>
                                      </p:cBhvr>
                                      <p:to>
                                        <p:strVal val="visible"/>
                                      </p:to>
                                    </p:set>
                                    <p:animEffect transition="in" filter="strips(upRight)">
                                      <p:cBhvr>
                                        <p:cTn id="42" dur="500"/>
                                        <p:tgtEl>
                                          <p:spTgt spid="65025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650251"/>
                                        </p:tgtEl>
                                        <p:attrNameLst>
                                          <p:attrName>style.visibility</p:attrName>
                                        </p:attrNameLst>
                                      </p:cBhvr>
                                      <p:to>
                                        <p:strVal val="visible"/>
                                      </p:to>
                                    </p:set>
                                    <p:animEffect transition="in" filter="strips(upRight)">
                                      <p:cBhvr>
                                        <p:cTn id="47" dur="500"/>
                                        <p:tgtEl>
                                          <p:spTgt spid="65025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650252"/>
                                        </p:tgtEl>
                                        <p:attrNameLst>
                                          <p:attrName>style.visibility</p:attrName>
                                        </p:attrNameLst>
                                      </p:cBhvr>
                                      <p:to>
                                        <p:strVal val="visible"/>
                                      </p:to>
                                    </p:set>
                                    <p:anim calcmode="lin" valueType="num">
                                      <p:cBhvr additive="base">
                                        <p:cTn id="52" dur="500" fill="hold"/>
                                        <p:tgtEl>
                                          <p:spTgt spid="650252"/>
                                        </p:tgtEl>
                                        <p:attrNameLst>
                                          <p:attrName>ppt_x</p:attrName>
                                        </p:attrNameLst>
                                      </p:cBhvr>
                                      <p:tavLst>
                                        <p:tav tm="0">
                                          <p:val>
                                            <p:strVal val="0-#ppt_w/2"/>
                                          </p:val>
                                        </p:tav>
                                        <p:tav tm="100000">
                                          <p:val>
                                            <p:strVal val="#ppt_x"/>
                                          </p:val>
                                        </p:tav>
                                      </p:tavLst>
                                    </p:anim>
                                    <p:anim calcmode="lin" valueType="num">
                                      <p:cBhvr additive="base">
                                        <p:cTn id="53" dur="500" fill="hold"/>
                                        <p:tgtEl>
                                          <p:spTgt spid="650252"/>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650253"/>
                                        </p:tgtEl>
                                        <p:attrNameLst>
                                          <p:attrName>style.visibility</p:attrName>
                                        </p:attrNameLst>
                                      </p:cBhvr>
                                      <p:to>
                                        <p:strVal val="visible"/>
                                      </p:to>
                                    </p:set>
                                    <p:anim calcmode="lin" valueType="num">
                                      <p:cBhvr additive="base">
                                        <p:cTn id="58" dur="500" fill="hold"/>
                                        <p:tgtEl>
                                          <p:spTgt spid="650253"/>
                                        </p:tgtEl>
                                        <p:attrNameLst>
                                          <p:attrName>ppt_x</p:attrName>
                                        </p:attrNameLst>
                                      </p:cBhvr>
                                      <p:tavLst>
                                        <p:tav tm="0">
                                          <p:val>
                                            <p:strVal val="0-#ppt_w/2"/>
                                          </p:val>
                                        </p:tav>
                                        <p:tav tm="100000">
                                          <p:val>
                                            <p:strVal val="#ppt_x"/>
                                          </p:val>
                                        </p:tav>
                                      </p:tavLst>
                                    </p:anim>
                                    <p:anim calcmode="lin" valueType="num">
                                      <p:cBhvr additive="base">
                                        <p:cTn id="59" dur="500" fill="hold"/>
                                        <p:tgtEl>
                                          <p:spTgt spid="650253"/>
                                        </p:tgtEl>
                                        <p:attrNameLst>
                                          <p:attrName>ppt_y</p:attrName>
                                        </p:attrNameLst>
                                      </p:cBhvr>
                                      <p:tavLst>
                                        <p:tav tm="0">
                                          <p:val>
                                            <p:strVal val="#ppt_y"/>
                                          </p:val>
                                        </p:tav>
                                        <p:tav tm="100000">
                                          <p:val>
                                            <p:strVal val="#ppt_y"/>
                                          </p:val>
                                        </p:tav>
                                      </p:tavLst>
                                    </p:anim>
                                  </p:childTnLst>
                                </p:cTn>
                              </p:par>
                              <p:par>
                                <p:cTn id="60" presetID="22" presetClass="entr" presetSubtype="8" fill="hold" grpId="0" nodeType="withEffect">
                                  <p:stCondLst>
                                    <p:cond delay="0"/>
                                  </p:stCondLst>
                                  <p:childTnLst>
                                    <p:set>
                                      <p:cBhvr>
                                        <p:cTn id="61" dur="1" fill="hold">
                                          <p:stCondLst>
                                            <p:cond delay="0"/>
                                          </p:stCondLst>
                                        </p:cTn>
                                        <p:tgtEl>
                                          <p:spTgt spid="650254"/>
                                        </p:tgtEl>
                                        <p:attrNameLst>
                                          <p:attrName>style.visibility</p:attrName>
                                        </p:attrNameLst>
                                      </p:cBhvr>
                                      <p:to>
                                        <p:strVal val="visible"/>
                                      </p:to>
                                    </p:set>
                                    <p:animEffect transition="in" filter="wipe(left)">
                                      <p:cBhvr>
                                        <p:cTn id="62" dur="500"/>
                                        <p:tgtEl>
                                          <p:spTgt spid="650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4" grpId="0" autoUpdateAnimBg="0"/>
      <p:bldP spid="650245" grpId="0" autoUpdateAnimBg="0"/>
      <p:bldP spid="650246" grpId="0" autoUpdateAnimBg="0"/>
      <p:bldP spid="650247" grpId="0" autoUpdateAnimBg="0"/>
      <p:bldP spid="650248" grpId="0" autoUpdateAnimBg="0"/>
      <p:bldP spid="650249" grpId="0" autoUpdateAnimBg="0"/>
      <p:bldP spid="650250" grpId="0" autoUpdateAnimBg="0"/>
      <p:bldP spid="650251" grpId="0" autoUpdateAnimBg="0"/>
      <p:bldP spid="650252" grpId="0" autoUpdateAnimBg="0"/>
      <p:bldP spid="650253" grpId="0" autoUpdateAnimBg="0"/>
      <p:bldP spid="6502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altLang="en-US"/>
              <a:t>9.1 热力学的基本概念</a:t>
            </a:r>
            <a:endParaRPr lang="zh-CN" altLang="en-US"/>
          </a:p>
        </p:txBody>
      </p:sp>
      <p:sp>
        <p:nvSpPr>
          <p:cNvPr id="20" name="灯片编号占位符 4"/>
          <p:cNvSpPr>
            <a:spLocks noGrp="1"/>
          </p:cNvSpPr>
          <p:nvPr>
            <p:ph type="sldNum" sz="quarter" idx="12"/>
          </p:nvPr>
        </p:nvSpPr>
        <p:spPr/>
        <p:txBody>
          <a:bodyPr/>
          <a:lstStyle/>
          <a:p>
            <a:fld id="{3ECBC901-E530-4091-BDF8-6CCD3A55CE5D}" type="slidenum">
              <a:rPr lang="en-US" altLang="zh-CN"/>
              <a:pPr/>
              <a:t>11</a:t>
            </a:fld>
            <a:endParaRPr lang="en-US" altLang="zh-CN"/>
          </a:p>
        </p:txBody>
      </p:sp>
      <p:sp>
        <p:nvSpPr>
          <p:cNvPr id="65126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状态参量</a:t>
            </a:r>
          </a:p>
        </p:txBody>
      </p:sp>
      <p:sp>
        <p:nvSpPr>
          <p:cNvPr id="651268" name="Rectangle 4"/>
          <p:cNvSpPr>
            <a:spLocks noChangeArrowheads="1"/>
          </p:cNvSpPr>
          <p:nvPr/>
        </p:nvSpPr>
        <p:spPr bwMode="auto">
          <a:xfrm>
            <a:off x="533400" y="1644650"/>
            <a:ext cx="1878013" cy="457200"/>
          </a:xfrm>
          <a:prstGeom prst="rect">
            <a:avLst/>
          </a:prstGeom>
          <a:noFill/>
          <a:ln w="12700" cap="sq" algn="ctr">
            <a:noFill/>
            <a:miter lim="800000"/>
            <a:headEnd type="none" w="sm" len="sm"/>
            <a:tailEnd type="none" w="sm" len="sm"/>
          </a:ln>
          <a:effectLst/>
        </p:spPr>
        <p:txBody>
          <a:bodyPr wrap="none">
            <a:spAutoFit/>
          </a:bodyPr>
          <a:lstStyle/>
          <a:p>
            <a:r>
              <a:rPr kumimoji="1" lang="zh-CN" altLang="en-US" sz="2400"/>
              <a:t>温度（</a:t>
            </a:r>
            <a:r>
              <a:rPr kumimoji="1" lang="en-US" altLang="zh-CN" sz="2400" i="1"/>
              <a:t>T</a:t>
            </a:r>
            <a:r>
              <a:rPr kumimoji="1" lang="zh-CN" altLang="en-US" sz="2400"/>
              <a:t>）：</a:t>
            </a:r>
          </a:p>
        </p:txBody>
      </p:sp>
      <p:sp>
        <p:nvSpPr>
          <p:cNvPr id="651269" name="Text Box 5"/>
          <p:cNvSpPr txBox="1">
            <a:spLocks noChangeArrowheads="1"/>
          </p:cNvSpPr>
          <p:nvPr/>
        </p:nvSpPr>
        <p:spPr bwMode="auto">
          <a:xfrm>
            <a:off x="2590800" y="1524000"/>
            <a:ext cx="6019800" cy="822325"/>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400"/>
              <a:t>温度是表征在</a:t>
            </a:r>
            <a:r>
              <a:rPr kumimoji="1" lang="zh-CN" altLang="en-US" sz="2400">
                <a:solidFill>
                  <a:srgbClr val="0000CC"/>
                </a:solidFill>
              </a:rPr>
              <a:t>热平衡</a:t>
            </a:r>
            <a:r>
              <a:rPr kumimoji="1" lang="zh-CN" altLang="en-US" sz="2400"/>
              <a:t>状态下系统宏观性质的物理量。</a:t>
            </a:r>
          </a:p>
        </p:txBody>
      </p:sp>
      <p:grpSp>
        <p:nvGrpSpPr>
          <p:cNvPr id="651270" name="Group 6"/>
          <p:cNvGrpSpPr>
            <a:grpSpLocks/>
          </p:cNvGrpSpPr>
          <p:nvPr/>
        </p:nvGrpSpPr>
        <p:grpSpPr bwMode="auto">
          <a:xfrm>
            <a:off x="5492750" y="2386013"/>
            <a:ext cx="1639888" cy="1963737"/>
            <a:chOff x="2976" y="1248"/>
            <a:chExt cx="1008" cy="1104"/>
          </a:xfrm>
        </p:grpSpPr>
        <p:sp>
          <p:nvSpPr>
            <p:cNvPr id="651271" name="Rectangle 7"/>
            <p:cNvSpPr>
              <a:spLocks noChangeArrowheads="1"/>
            </p:cNvSpPr>
            <p:nvPr/>
          </p:nvSpPr>
          <p:spPr bwMode="auto">
            <a:xfrm>
              <a:off x="3120" y="1248"/>
              <a:ext cx="672" cy="432"/>
            </a:xfrm>
            <a:prstGeom prst="rect">
              <a:avLst/>
            </a:prstGeom>
            <a:gradFill rotWithShape="1">
              <a:gsLst>
                <a:gs pos="0">
                  <a:srgbClr val="993366"/>
                </a:gs>
                <a:gs pos="100000">
                  <a:srgbClr val="FFFFFF"/>
                </a:gs>
              </a:gsLst>
              <a:lin ang="2700000" scaled="1"/>
            </a:gradFill>
            <a:ln w="9525" algn="ctr">
              <a:solidFill>
                <a:srgbClr val="3366CC"/>
              </a:solidFill>
              <a:miter lim="800000"/>
              <a:headEnd/>
              <a:tailEnd/>
            </a:ln>
            <a:effectLst/>
          </p:spPr>
          <p:txBody>
            <a:bodyPr wrap="none" anchor="ctr"/>
            <a:lstStyle/>
            <a:p>
              <a:pPr algn="ctr"/>
              <a:r>
                <a:rPr kumimoji="1" lang="en-US" altLang="zh-CN" sz="2400"/>
                <a:t>A</a:t>
              </a:r>
            </a:p>
          </p:txBody>
        </p:sp>
        <p:sp>
          <p:nvSpPr>
            <p:cNvPr id="651272" name="Rectangle 8"/>
            <p:cNvSpPr>
              <a:spLocks noChangeArrowheads="1"/>
            </p:cNvSpPr>
            <p:nvPr/>
          </p:nvSpPr>
          <p:spPr bwMode="auto">
            <a:xfrm>
              <a:off x="3072" y="1728"/>
              <a:ext cx="768" cy="624"/>
            </a:xfrm>
            <a:prstGeom prst="rect">
              <a:avLst/>
            </a:prstGeom>
            <a:gradFill rotWithShape="1">
              <a:gsLst>
                <a:gs pos="0">
                  <a:srgbClr val="993366"/>
                </a:gs>
                <a:gs pos="100000">
                  <a:srgbClr val="FFFFFF"/>
                </a:gs>
              </a:gsLst>
              <a:lin ang="2700000" scaled="1"/>
            </a:gradFill>
            <a:ln w="9525" algn="ctr">
              <a:solidFill>
                <a:srgbClr val="3366CC"/>
              </a:solidFill>
              <a:miter lim="800000"/>
              <a:headEnd/>
              <a:tailEnd/>
            </a:ln>
            <a:effectLst/>
          </p:spPr>
          <p:txBody>
            <a:bodyPr wrap="none" anchor="ctr"/>
            <a:lstStyle/>
            <a:p>
              <a:pPr algn="ctr"/>
              <a:r>
                <a:rPr kumimoji="1" lang="en-US" altLang="zh-CN" sz="2400"/>
                <a:t>B</a:t>
              </a:r>
            </a:p>
          </p:txBody>
        </p:sp>
        <p:sp>
          <p:nvSpPr>
            <p:cNvPr id="651273" name="Rectangle 9"/>
            <p:cNvSpPr>
              <a:spLocks noChangeArrowheads="1"/>
            </p:cNvSpPr>
            <p:nvPr/>
          </p:nvSpPr>
          <p:spPr bwMode="auto">
            <a:xfrm>
              <a:off x="2976" y="1680"/>
              <a:ext cx="1008" cy="48"/>
            </a:xfrm>
            <a:prstGeom prst="rect">
              <a:avLst/>
            </a:prstGeom>
            <a:gradFill rotWithShape="1">
              <a:gsLst>
                <a:gs pos="0">
                  <a:srgbClr val="008080"/>
                </a:gs>
                <a:gs pos="100000">
                  <a:srgbClr val="FFFFFF"/>
                </a:gs>
              </a:gsLst>
              <a:lin ang="2700000" scaled="1"/>
            </a:gradFill>
            <a:ln w="9525" algn="ctr">
              <a:solidFill>
                <a:srgbClr val="3366CC"/>
              </a:solidFill>
              <a:miter lim="800000"/>
              <a:headEnd/>
              <a:tailEnd/>
            </a:ln>
            <a:effectLst/>
          </p:spPr>
          <p:txBody>
            <a:bodyPr wrap="none" anchor="ctr"/>
            <a:lstStyle/>
            <a:p>
              <a:pPr algn="ctr"/>
              <a:endParaRPr kumimoji="1" lang="zh-CN" altLang="zh-CN" sz="2400"/>
            </a:p>
          </p:txBody>
        </p:sp>
      </p:grpSp>
      <p:sp>
        <p:nvSpPr>
          <p:cNvPr id="651274" name="AutoShape 10"/>
          <p:cNvSpPr>
            <a:spLocks noChangeArrowheads="1"/>
          </p:cNvSpPr>
          <p:nvPr/>
        </p:nvSpPr>
        <p:spPr bwMode="auto">
          <a:xfrm>
            <a:off x="7132638" y="2446338"/>
            <a:ext cx="1482725" cy="596900"/>
          </a:xfrm>
          <a:prstGeom prst="wedgeEllipseCallout">
            <a:avLst>
              <a:gd name="adj1" fmla="val -47042"/>
              <a:gd name="adj2" fmla="val 69940"/>
            </a:avLst>
          </a:prstGeom>
          <a:noFill/>
          <a:ln w="9525">
            <a:solidFill>
              <a:srgbClr val="008080"/>
            </a:solidFill>
            <a:miter lim="800000"/>
            <a:headEnd/>
            <a:tailEnd/>
          </a:ln>
          <a:effectLst/>
        </p:spPr>
        <p:txBody>
          <a:bodyPr wrap="none" anchor="ctr"/>
          <a:lstStyle/>
          <a:p>
            <a:pPr algn="ctr"/>
            <a:endParaRPr kumimoji="1" lang="zh-CN" altLang="zh-CN" sz="2400"/>
          </a:p>
        </p:txBody>
      </p:sp>
      <p:sp>
        <p:nvSpPr>
          <p:cNvPr id="651275" name="Text Box 11"/>
          <p:cNvSpPr txBox="1">
            <a:spLocks noChangeArrowheads="1"/>
          </p:cNvSpPr>
          <p:nvPr/>
        </p:nvSpPr>
        <p:spPr bwMode="auto">
          <a:xfrm>
            <a:off x="7288213" y="2505075"/>
            <a:ext cx="1285875" cy="457200"/>
          </a:xfrm>
          <a:prstGeom prst="rect">
            <a:avLst/>
          </a:prstGeom>
          <a:noFill/>
          <a:ln w="9525">
            <a:noFill/>
            <a:miter lim="800000"/>
            <a:headEnd/>
            <a:tailEnd/>
          </a:ln>
          <a:effectLst/>
        </p:spPr>
        <p:txBody>
          <a:bodyPr>
            <a:spAutoFit/>
          </a:bodyPr>
          <a:lstStyle/>
          <a:p>
            <a:r>
              <a:rPr kumimoji="1" lang="zh-CN" altLang="en-US" sz="2400"/>
              <a:t>导热板</a:t>
            </a:r>
          </a:p>
        </p:txBody>
      </p:sp>
      <p:sp>
        <p:nvSpPr>
          <p:cNvPr id="651276" name="Text Box 12"/>
          <p:cNvSpPr txBox="1">
            <a:spLocks noChangeArrowheads="1"/>
          </p:cNvSpPr>
          <p:nvPr/>
        </p:nvSpPr>
        <p:spPr bwMode="auto">
          <a:xfrm>
            <a:off x="5014913" y="4502150"/>
            <a:ext cx="3671887" cy="1196975"/>
          </a:xfrm>
          <a:prstGeom prst="rect">
            <a:avLst/>
          </a:prstGeom>
          <a:solidFill>
            <a:schemeClr val="bg1"/>
          </a:solidFill>
          <a:ln w="9525">
            <a:solidFill>
              <a:srgbClr val="D60093"/>
            </a:solidFill>
            <a:miter lim="800000"/>
            <a:headEnd/>
            <a:tailEnd/>
          </a:ln>
          <a:effectLst/>
        </p:spPr>
        <p:txBody>
          <a:bodyPr>
            <a:spAutoFit/>
          </a:bodyPr>
          <a:lstStyle/>
          <a:p>
            <a:pPr algn="just"/>
            <a:r>
              <a:rPr kumimoji="1" lang="en-US" altLang="zh-CN" sz="2400"/>
              <a:t>A</a:t>
            </a:r>
            <a:r>
              <a:rPr kumimoji="1" lang="zh-CN" altLang="en-US" sz="2400"/>
              <a:t>、</a:t>
            </a:r>
            <a:r>
              <a:rPr kumimoji="1" lang="en-US" altLang="zh-CN" sz="2400"/>
              <a:t>B </a:t>
            </a:r>
            <a:r>
              <a:rPr kumimoji="1" lang="zh-CN" altLang="en-US" sz="2400"/>
              <a:t>两系统达到 热平衡 时，两系统具有一个共同的宏观性质</a:t>
            </a:r>
            <a:r>
              <a:rPr kumimoji="1" lang="en-US" altLang="zh-CN" sz="2400"/>
              <a:t>—— </a:t>
            </a:r>
            <a:r>
              <a:rPr kumimoji="1" lang="zh-CN" altLang="en-US" sz="2400"/>
              <a:t>温度 。</a:t>
            </a:r>
          </a:p>
        </p:txBody>
      </p:sp>
      <p:sp>
        <p:nvSpPr>
          <p:cNvPr id="651277" name="Text Box 13"/>
          <p:cNvSpPr txBox="1">
            <a:spLocks noChangeArrowheads="1"/>
          </p:cNvSpPr>
          <p:nvPr/>
        </p:nvSpPr>
        <p:spPr bwMode="auto">
          <a:xfrm>
            <a:off x="533400" y="2362200"/>
            <a:ext cx="4454525"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温标：温度的定量表示。</a:t>
            </a:r>
          </a:p>
        </p:txBody>
      </p:sp>
      <p:sp>
        <p:nvSpPr>
          <p:cNvPr id="651278" name="Text Box 14"/>
          <p:cNvSpPr txBox="1">
            <a:spLocks noChangeArrowheads="1"/>
          </p:cNvSpPr>
          <p:nvPr/>
        </p:nvSpPr>
        <p:spPr bwMode="auto">
          <a:xfrm>
            <a:off x="990600" y="2819400"/>
            <a:ext cx="397986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摄氏温标：</a:t>
            </a:r>
            <a:r>
              <a:rPr kumimoji="1" lang="en-US" altLang="zh-CN" sz="2400" i="1" dirty="0"/>
              <a:t>t</a:t>
            </a:r>
            <a:r>
              <a:rPr kumimoji="1" lang="zh-CN" altLang="en-US" sz="2400" dirty="0"/>
              <a:t>（</a:t>
            </a:r>
            <a:r>
              <a:rPr kumimoji="1" lang="en-US" altLang="zh-CN" sz="2400" baseline="30000" dirty="0"/>
              <a:t>0</a:t>
            </a:r>
            <a:r>
              <a:rPr kumimoji="1" lang="en-US" altLang="zh-CN" sz="2400" dirty="0"/>
              <a:t>C</a:t>
            </a:r>
            <a:r>
              <a:rPr kumimoji="1" lang="zh-CN" altLang="en-US" sz="2400" dirty="0"/>
              <a:t>）</a:t>
            </a:r>
          </a:p>
        </p:txBody>
      </p:sp>
      <p:sp>
        <p:nvSpPr>
          <p:cNvPr id="651279" name="Text Box 15"/>
          <p:cNvSpPr txBox="1">
            <a:spLocks noChangeArrowheads="1"/>
          </p:cNvSpPr>
          <p:nvPr/>
        </p:nvSpPr>
        <p:spPr bwMode="auto">
          <a:xfrm>
            <a:off x="990600" y="3276600"/>
            <a:ext cx="397986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热力学温标：</a:t>
            </a:r>
            <a:r>
              <a:rPr kumimoji="1" lang="en-US" altLang="zh-CN" sz="2400" i="1" dirty="0"/>
              <a:t>T</a:t>
            </a:r>
            <a:r>
              <a:rPr kumimoji="1" lang="zh-CN" altLang="en-US" sz="2400" dirty="0"/>
              <a:t>（</a:t>
            </a:r>
            <a:r>
              <a:rPr kumimoji="1" lang="en-US" altLang="zh-CN" sz="2400" dirty="0"/>
              <a:t>K</a:t>
            </a:r>
            <a:r>
              <a:rPr kumimoji="1" lang="zh-CN" altLang="en-US" sz="2400" dirty="0"/>
              <a:t>）</a:t>
            </a:r>
          </a:p>
        </p:txBody>
      </p:sp>
      <p:graphicFrame>
        <p:nvGraphicFramePr>
          <p:cNvPr id="651280" name="Object 16"/>
          <p:cNvGraphicFramePr>
            <a:graphicFrameLocks noChangeAspect="1"/>
          </p:cNvGraphicFramePr>
          <p:nvPr/>
        </p:nvGraphicFramePr>
        <p:xfrm>
          <a:off x="1066800" y="3810000"/>
          <a:ext cx="1792288" cy="357188"/>
        </p:xfrm>
        <a:graphic>
          <a:graphicData uri="http://schemas.openxmlformats.org/presentationml/2006/ole">
            <mc:AlternateContent xmlns:mc="http://schemas.openxmlformats.org/markup-compatibility/2006">
              <mc:Choice xmlns:v="urn:schemas-microsoft-com:vml" Requires="v">
                <p:oleObj name="公式" r:id="rId2" imgW="901440" imgH="177480" progId="Equation.3">
                  <p:embed/>
                </p:oleObj>
              </mc:Choice>
              <mc:Fallback>
                <p:oleObj name="公式" r:id="rId2" imgW="901440" imgH="177480" progId="Equation.3">
                  <p:embed/>
                  <p:pic>
                    <p:nvPicPr>
                      <p:cNvPr id="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10000"/>
                        <a:ext cx="1792288" cy="35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51281" name="Picture 17" descr="lixiangwenbiao"/>
          <p:cNvPicPr>
            <a:picLocks noChangeAspect="1" noChangeArrowheads="1"/>
          </p:cNvPicPr>
          <p:nvPr/>
        </p:nvPicPr>
        <p:blipFill>
          <a:blip r:embed="rId4"/>
          <a:srcRect/>
          <a:stretch>
            <a:fillRect/>
          </a:stretch>
        </p:blipFill>
        <p:spPr bwMode="auto">
          <a:xfrm>
            <a:off x="609600" y="4267200"/>
            <a:ext cx="3436938" cy="2028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8"/>
                                        </p:tgtEl>
                                        <p:attrNameLst>
                                          <p:attrName>style.visibility</p:attrName>
                                        </p:attrNameLst>
                                      </p:cBhvr>
                                      <p:to>
                                        <p:strVal val="visible"/>
                                      </p:to>
                                    </p:set>
                                    <p:anim calcmode="lin" valueType="num">
                                      <p:cBhvr additive="base">
                                        <p:cTn id="7" dur="500" fill="hold"/>
                                        <p:tgtEl>
                                          <p:spTgt spid="651268"/>
                                        </p:tgtEl>
                                        <p:attrNameLst>
                                          <p:attrName>ppt_x</p:attrName>
                                        </p:attrNameLst>
                                      </p:cBhvr>
                                      <p:tavLst>
                                        <p:tav tm="0">
                                          <p:val>
                                            <p:strVal val="0-#ppt_w/2"/>
                                          </p:val>
                                        </p:tav>
                                        <p:tav tm="100000">
                                          <p:val>
                                            <p:strVal val="#ppt_x"/>
                                          </p:val>
                                        </p:tav>
                                      </p:tavLst>
                                    </p:anim>
                                    <p:anim calcmode="lin" valueType="num">
                                      <p:cBhvr additive="base">
                                        <p:cTn id="8"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651269"/>
                                        </p:tgtEl>
                                        <p:attrNameLst>
                                          <p:attrName>style.visibility</p:attrName>
                                        </p:attrNameLst>
                                      </p:cBhvr>
                                      <p:to>
                                        <p:strVal val="visible"/>
                                      </p:to>
                                    </p:set>
                                    <p:animEffect transition="in" filter="strips(upRight)">
                                      <p:cBhvr>
                                        <p:cTn id="13" dur="500"/>
                                        <p:tgtEl>
                                          <p:spTgt spid="6512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76"/>
                                        </p:tgtEl>
                                        <p:attrNameLst>
                                          <p:attrName>style.visibility</p:attrName>
                                        </p:attrNameLst>
                                      </p:cBhvr>
                                      <p:to>
                                        <p:strVal val="visible"/>
                                      </p:to>
                                    </p:set>
                                    <p:anim calcmode="lin" valueType="num">
                                      <p:cBhvr additive="base">
                                        <p:cTn id="18" dur="500" fill="hold"/>
                                        <p:tgtEl>
                                          <p:spTgt spid="651276"/>
                                        </p:tgtEl>
                                        <p:attrNameLst>
                                          <p:attrName>ppt_x</p:attrName>
                                        </p:attrNameLst>
                                      </p:cBhvr>
                                      <p:tavLst>
                                        <p:tav tm="0">
                                          <p:val>
                                            <p:strVal val="0-#ppt_w/2"/>
                                          </p:val>
                                        </p:tav>
                                        <p:tav tm="100000">
                                          <p:val>
                                            <p:strVal val="#ppt_x"/>
                                          </p:val>
                                        </p:tav>
                                      </p:tavLst>
                                    </p:anim>
                                    <p:anim calcmode="lin" valueType="num">
                                      <p:cBhvr additive="base">
                                        <p:cTn id="19" dur="500" fill="hold"/>
                                        <p:tgtEl>
                                          <p:spTgt spid="65127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1277"/>
                                        </p:tgtEl>
                                        <p:attrNameLst>
                                          <p:attrName>style.visibility</p:attrName>
                                        </p:attrNameLst>
                                      </p:cBhvr>
                                      <p:to>
                                        <p:strVal val="visible"/>
                                      </p:to>
                                    </p:set>
                                    <p:anim calcmode="lin" valueType="num">
                                      <p:cBhvr additive="base">
                                        <p:cTn id="24" dur="500" fill="hold"/>
                                        <p:tgtEl>
                                          <p:spTgt spid="651277"/>
                                        </p:tgtEl>
                                        <p:attrNameLst>
                                          <p:attrName>ppt_x</p:attrName>
                                        </p:attrNameLst>
                                      </p:cBhvr>
                                      <p:tavLst>
                                        <p:tav tm="0">
                                          <p:val>
                                            <p:strVal val="0-#ppt_w/2"/>
                                          </p:val>
                                        </p:tav>
                                        <p:tav tm="100000">
                                          <p:val>
                                            <p:strVal val="#ppt_x"/>
                                          </p:val>
                                        </p:tav>
                                      </p:tavLst>
                                    </p:anim>
                                    <p:anim calcmode="lin" valueType="num">
                                      <p:cBhvr additive="base">
                                        <p:cTn id="25" dur="500" fill="hold"/>
                                        <p:tgtEl>
                                          <p:spTgt spid="651277"/>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651278"/>
                                        </p:tgtEl>
                                        <p:attrNameLst>
                                          <p:attrName>style.visibility</p:attrName>
                                        </p:attrNameLst>
                                      </p:cBhvr>
                                      <p:to>
                                        <p:strVal val="visible"/>
                                      </p:to>
                                    </p:set>
                                    <p:anim calcmode="lin" valueType="num">
                                      <p:cBhvr additive="base">
                                        <p:cTn id="30" dur="500" fill="hold"/>
                                        <p:tgtEl>
                                          <p:spTgt spid="651278"/>
                                        </p:tgtEl>
                                        <p:attrNameLst>
                                          <p:attrName>ppt_x</p:attrName>
                                        </p:attrNameLst>
                                      </p:cBhvr>
                                      <p:tavLst>
                                        <p:tav tm="0">
                                          <p:val>
                                            <p:strVal val="0-#ppt_w/2"/>
                                          </p:val>
                                        </p:tav>
                                        <p:tav tm="100000">
                                          <p:val>
                                            <p:strVal val="#ppt_x"/>
                                          </p:val>
                                        </p:tav>
                                      </p:tavLst>
                                    </p:anim>
                                    <p:anim calcmode="lin" valueType="num">
                                      <p:cBhvr additive="base">
                                        <p:cTn id="31" dur="500" fill="hold"/>
                                        <p:tgtEl>
                                          <p:spTgt spid="65127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651279"/>
                                        </p:tgtEl>
                                        <p:attrNameLst>
                                          <p:attrName>style.visibility</p:attrName>
                                        </p:attrNameLst>
                                      </p:cBhvr>
                                      <p:to>
                                        <p:strVal val="visible"/>
                                      </p:to>
                                    </p:set>
                                    <p:anim calcmode="lin" valueType="num">
                                      <p:cBhvr additive="base">
                                        <p:cTn id="36" dur="500" fill="hold"/>
                                        <p:tgtEl>
                                          <p:spTgt spid="651279"/>
                                        </p:tgtEl>
                                        <p:attrNameLst>
                                          <p:attrName>ppt_x</p:attrName>
                                        </p:attrNameLst>
                                      </p:cBhvr>
                                      <p:tavLst>
                                        <p:tav tm="0">
                                          <p:val>
                                            <p:strVal val="0-#ppt_w/2"/>
                                          </p:val>
                                        </p:tav>
                                        <p:tav tm="100000">
                                          <p:val>
                                            <p:strVal val="#ppt_x"/>
                                          </p:val>
                                        </p:tav>
                                      </p:tavLst>
                                    </p:anim>
                                    <p:anim calcmode="lin" valueType="num">
                                      <p:cBhvr additive="base">
                                        <p:cTn id="37" dur="500" fill="hold"/>
                                        <p:tgtEl>
                                          <p:spTgt spid="65127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51280"/>
                                        </p:tgtEl>
                                        <p:attrNameLst>
                                          <p:attrName>style.visibility</p:attrName>
                                        </p:attrNameLst>
                                      </p:cBhvr>
                                      <p:to>
                                        <p:strVal val="visible"/>
                                      </p:to>
                                    </p:set>
                                    <p:animEffect transition="in" filter="wipe(up)">
                                      <p:cBhvr>
                                        <p:cTn id="42" dur="1000"/>
                                        <p:tgtEl>
                                          <p:spTgt spid="651280"/>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nodeType="clickEffect">
                                  <p:stCondLst>
                                    <p:cond delay="0"/>
                                  </p:stCondLst>
                                  <p:childTnLst>
                                    <p:set>
                                      <p:cBhvr>
                                        <p:cTn id="46" dur="1" fill="hold">
                                          <p:stCondLst>
                                            <p:cond delay="0"/>
                                          </p:stCondLst>
                                        </p:cTn>
                                        <p:tgtEl>
                                          <p:spTgt spid="651281"/>
                                        </p:tgtEl>
                                        <p:attrNameLst>
                                          <p:attrName>style.visibility</p:attrName>
                                        </p:attrNameLst>
                                      </p:cBhvr>
                                      <p:to>
                                        <p:strVal val="visible"/>
                                      </p:to>
                                    </p:set>
                                    <p:animEffect transition="in" filter="checkerboard(across)">
                                      <p:cBhvr>
                                        <p:cTn id="47" dur="500"/>
                                        <p:tgtEl>
                                          <p:spTgt spid="65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8" grpId="0" autoUpdateAnimBg="0"/>
      <p:bldP spid="651269" grpId="0" autoUpdateAnimBg="0"/>
      <p:bldP spid="651276" grpId="0" animBg="1"/>
      <p:bldP spid="651277" grpId="0" autoUpdateAnimBg="0"/>
      <p:bldP spid="651278" grpId="0" autoUpdateAnimBg="0"/>
      <p:bldP spid="65127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altLang="en-US"/>
              <a:t>9.1 热力学的基本概念</a:t>
            </a:r>
            <a:endParaRPr lang="zh-CN" altLang="en-US"/>
          </a:p>
        </p:txBody>
      </p:sp>
      <p:sp>
        <p:nvSpPr>
          <p:cNvPr id="35" name="灯片编号占位符 4"/>
          <p:cNvSpPr>
            <a:spLocks noGrp="1"/>
          </p:cNvSpPr>
          <p:nvPr>
            <p:ph type="sldNum" sz="quarter" idx="12"/>
          </p:nvPr>
        </p:nvSpPr>
        <p:spPr/>
        <p:txBody>
          <a:bodyPr/>
          <a:lstStyle/>
          <a:p>
            <a:fld id="{8EA51425-4248-4CB7-BD88-4DB21C88E91F}" type="slidenum">
              <a:rPr lang="en-US" altLang="zh-CN"/>
              <a:pPr/>
              <a:t>12</a:t>
            </a:fld>
            <a:endParaRPr lang="en-US" altLang="zh-CN"/>
          </a:p>
        </p:txBody>
      </p:sp>
      <p:graphicFrame>
        <p:nvGraphicFramePr>
          <p:cNvPr id="652291" name="Group 3"/>
          <p:cNvGraphicFramePr>
            <a:graphicFrameLocks noGrp="1"/>
          </p:cNvGraphicFramePr>
          <p:nvPr/>
        </p:nvGraphicFramePr>
        <p:xfrm>
          <a:off x="762000" y="1905000"/>
          <a:ext cx="7612063" cy="4297680"/>
        </p:xfrm>
        <a:graphic>
          <a:graphicData uri="http://schemas.openxmlformats.org/drawingml/2006/table">
            <a:tbl>
              <a:tblPr/>
              <a:tblGrid>
                <a:gridCol w="4564063">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大爆炸后的宇宙温度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39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实验室能够达到的最高温度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8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太阳中心的温度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1.5×10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7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太阳表面的温度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6000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地球中心的温度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4000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水的三相点温度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273.16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微波背景辐射温度</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2.7 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实验室能够达到的最低温度（激光制冷）</a:t>
                      </a:r>
                      <a:endParaRPr kumimoji="0" lang="zh-CN" altLang="en-US" sz="26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2.4×10</a:t>
                      </a:r>
                      <a:r>
                        <a:rPr kumimoji="0" lang="en-US" altLang="zh-CN" sz="26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-11 </a:t>
                      </a:r>
                      <a:r>
                        <a:rPr kumimoji="0" lang="en-US" altLang="zh-CN" sz="26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a:t>
                      </a:r>
                      <a:endParaRPr kumimoji="0" lang="en-US" altLang="zh-CN" sz="2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52320" name="Text Box 32"/>
          <p:cNvSpPr txBox="1">
            <a:spLocks noChangeArrowheads="1"/>
          </p:cNvSpPr>
          <p:nvPr/>
        </p:nvSpPr>
        <p:spPr bwMode="auto">
          <a:xfrm>
            <a:off x="2819400" y="1295400"/>
            <a:ext cx="3311525" cy="519113"/>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zh-CN" altLang="en-US" sz="2800"/>
              <a:t>一些典型的温度值</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ltLang="en-US"/>
              <a:t>9.1 热力学的基本概念</a:t>
            </a:r>
            <a:endParaRPr lang="zh-CN" altLang="en-US"/>
          </a:p>
        </p:txBody>
      </p:sp>
      <p:sp>
        <p:nvSpPr>
          <p:cNvPr id="90" name="灯片编号占位符 4"/>
          <p:cNvSpPr>
            <a:spLocks noGrp="1"/>
          </p:cNvSpPr>
          <p:nvPr>
            <p:ph type="sldNum" sz="quarter" idx="12"/>
          </p:nvPr>
        </p:nvSpPr>
        <p:spPr/>
        <p:txBody>
          <a:bodyPr/>
          <a:lstStyle/>
          <a:p>
            <a:fld id="{C2BE9E10-1AB2-4389-8D29-39A3F0EA95B8}" type="slidenum">
              <a:rPr lang="en-US" altLang="zh-CN"/>
              <a:pPr/>
              <a:t>13</a:t>
            </a:fld>
            <a:endParaRPr lang="en-US" altLang="zh-CN"/>
          </a:p>
        </p:txBody>
      </p:sp>
      <p:sp>
        <p:nvSpPr>
          <p:cNvPr id="653315" name="Rectangle 3"/>
          <p:cNvSpPr>
            <a:spLocks noChangeArrowheads="1"/>
          </p:cNvSpPr>
          <p:nvPr/>
        </p:nvSpPr>
        <p:spPr bwMode="auto">
          <a:xfrm>
            <a:off x="501650" y="1219200"/>
            <a:ext cx="1098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平衡态</a:t>
            </a:r>
          </a:p>
        </p:txBody>
      </p:sp>
      <p:sp>
        <p:nvSpPr>
          <p:cNvPr id="653316" name="Text Box 4"/>
          <p:cNvSpPr txBox="1">
            <a:spLocks noChangeArrowheads="1"/>
          </p:cNvSpPr>
          <p:nvPr/>
        </p:nvSpPr>
        <p:spPr bwMode="auto">
          <a:xfrm>
            <a:off x="627063" y="1657350"/>
            <a:ext cx="8135937"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t>一个孤立系统，其宏观性质在经过充分长的时间后保持不变（即其状态参量不再随时间改变）的状态。</a:t>
            </a:r>
          </a:p>
        </p:txBody>
      </p:sp>
      <p:sp>
        <p:nvSpPr>
          <p:cNvPr id="653317" name="Text Box 5"/>
          <p:cNvSpPr txBox="1">
            <a:spLocks noChangeArrowheads="1"/>
          </p:cNvSpPr>
          <p:nvPr/>
        </p:nvSpPr>
        <p:spPr bwMode="auto">
          <a:xfrm>
            <a:off x="609600" y="2667000"/>
            <a:ext cx="5337175"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kumimoji="1" lang="en-US" altLang="zh-CN" sz="2400"/>
              <a:t> </a:t>
            </a:r>
            <a:r>
              <a:rPr kumimoji="1" lang="zh-CN" altLang="en-US" sz="2400"/>
              <a:t>平衡态是一种</a:t>
            </a:r>
            <a:r>
              <a:rPr kumimoji="1" lang="zh-CN" altLang="en-US" sz="2400">
                <a:solidFill>
                  <a:srgbClr val="0000CC"/>
                </a:solidFill>
              </a:rPr>
              <a:t>动态</a:t>
            </a:r>
            <a:r>
              <a:rPr kumimoji="1" lang="zh-CN" altLang="en-US" sz="2400"/>
              <a:t>平衡状态 </a:t>
            </a:r>
          </a:p>
        </p:txBody>
      </p:sp>
      <p:grpSp>
        <p:nvGrpSpPr>
          <p:cNvPr id="653318" name="Group 6"/>
          <p:cNvGrpSpPr>
            <a:grpSpLocks/>
          </p:cNvGrpSpPr>
          <p:nvPr/>
        </p:nvGrpSpPr>
        <p:grpSpPr bwMode="auto">
          <a:xfrm>
            <a:off x="692150" y="3671888"/>
            <a:ext cx="4495800" cy="2286000"/>
            <a:chOff x="2400" y="432"/>
            <a:chExt cx="2832" cy="1440"/>
          </a:xfrm>
        </p:grpSpPr>
        <p:sp>
          <p:nvSpPr>
            <p:cNvPr id="653319" name="Rectangle 7" descr="轮廓式菱形"/>
            <p:cNvSpPr>
              <a:spLocks noChangeArrowheads="1"/>
            </p:cNvSpPr>
            <p:nvPr/>
          </p:nvSpPr>
          <p:spPr bwMode="auto">
            <a:xfrm>
              <a:off x="2400" y="432"/>
              <a:ext cx="2832" cy="1440"/>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sp>
          <p:nvSpPr>
            <p:cNvPr id="653320" name="Rectangle 8"/>
            <p:cNvSpPr>
              <a:spLocks noChangeArrowheads="1"/>
            </p:cNvSpPr>
            <p:nvPr/>
          </p:nvSpPr>
          <p:spPr bwMode="auto">
            <a:xfrm>
              <a:off x="2496" y="528"/>
              <a:ext cx="2640" cy="1248"/>
            </a:xfrm>
            <a:prstGeom prst="rect">
              <a:avLst/>
            </a:prstGeom>
            <a:solidFill>
              <a:srgbClr val="00C600"/>
            </a:solidFill>
            <a:ln w="12700" cap="sq">
              <a:solidFill>
                <a:srgbClr val="FFFFFF"/>
              </a:solidFill>
              <a:miter lim="800000"/>
              <a:headEnd type="none" w="sm" len="sm"/>
              <a:tailEnd type="none" w="sm" len="sm"/>
            </a:ln>
            <a:effectLst/>
          </p:spPr>
          <p:txBody>
            <a:bodyPr wrap="none" anchor="ctr"/>
            <a:lstStyle/>
            <a:p>
              <a:endParaRPr lang="zh-CN" altLang="en-US"/>
            </a:p>
          </p:txBody>
        </p:sp>
        <p:sp>
          <p:nvSpPr>
            <p:cNvPr id="653321" name="Rectangle 9" descr="轮廓式菱形"/>
            <p:cNvSpPr>
              <a:spLocks noChangeArrowheads="1"/>
            </p:cNvSpPr>
            <p:nvPr/>
          </p:nvSpPr>
          <p:spPr bwMode="auto">
            <a:xfrm>
              <a:off x="3744" y="528"/>
              <a:ext cx="96" cy="1248"/>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grpSp>
          <p:nvGrpSpPr>
            <p:cNvPr id="653322" name="Group 10"/>
            <p:cNvGrpSpPr>
              <a:grpSpLocks/>
            </p:cNvGrpSpPr>
            <p:nvPr/>
          </p:nvGrpSpPr>
          <p:grpSpPr bwMode="auto">
            <a:xfrm>
              <a:off x="2544" y="576"/>
              <a:ext cx="1152" cy="1152"/>
              <a:chOff x="2544" y="576"/>
              <a:chExt cx="1152" cy="1152"/>
            </a:xfrm>
          </p:grpSpPr>
          <p:sp>
            <p:nvSpPr>
              <p:cNvPr id="653323" name="Oval 11"/>
              <p:cNvSpPr>
                <a:spLocks noChangeArrowheads="1"/>
              </p:cNvSpPr>
              <p:nvPr/>
            </p:nvSpPr>
            <p:spPr bwMode="auto">
              <a:xfrm>
                <a:off x="259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4" name="Oval 12"/>
              <p:cNvSpPr>
                <a:spLocks noChangeArrowheads="1"/>
              </p:cNvSpPr>
              <p:nvPr/>
            </p:nvSpPr>
            <p:spPr bwMode="auto">
              <a:xfrm>
                <a:off x="2736" y="96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5" name="Oval 13"/>
              <p:cNvSpPr>
                <a:spLocks noChangeArrowheads="1"/>
              </p:cNvSpPr>
              <p:nvPr/>
            </p:nvSpPr>
            <p:spPr bwMode="auto">
              <a:xfrm>
                <a:off x="2784" y="7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6" name="Oval 14"/>
              <p:cNvSpPr>
                <a:spLocks noChangeArrowheads="1"/>
              </p:cNvSpPr>
              <p:nvPr/>
            </p:nvSpPr>
            <p:spPr bwMode="auto">
              <a:xfrm>
                <a:off x="2976"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7" name="Oval 15"/>
              <p:cNvSpPr>
                <a:spLocks noChangeArrowheads="1"/>
              </p:cNvSpPr>
              <p:nvPr/>
            </p:nvSpPr>
            <p:spPr bwMode="auto">
              <a:xfrm>
                <a:off x="2832" y="14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8" name="Oval 16"/>
              <p:cNvSpPr>
                <a:spLocks noChangeArrowheads="1"/>
              </p:cNvSpPr>
              <p:nvPr/>
            </p:nvSpPr>
            <p:spPr bwMode="auto">
              <a:xfrm>
                <a:off x="3168"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29" name="Oval 17"/>
              <p:cNvSpPr>
                <a:spLocks noChangeArrowheads="1"/>
              </p:cNvSpPr>
              <p:nvPr/>
            </p:nvSpPr>
            <p:spPr bwMode="auto">
              <a:xfrm>
                <a:off x="3360" y="12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0" name="Oval 18"/>
              <p:cNvSpPr>
                <a:spLocks noChangeArrowheads="1"/>
              </p:cNvSpPr>
              <p:nvPr/>
            </p:nvSpPr>
            <p:spPr bwMode="auto">
              <a:xfrm>
                <a:off x="3168"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1" name="Oval 19"/>
              <p:cNvSpPr>
                <a:spLocks noChangeArrowheads="1"/>
              </p:cNvSpPr>
              <p:nvPr/>
            </p:nvSpPr>
            <p:spPr bwMode="auto">
              <a:xfrm>
                <a:off x="3264" y="153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2" name="Oval 20"/>
              <p:cNvSpPr>
                <a:spLocks noChangeArrowheads="1"/>
              </p:cNvSpPr>
              <p:nvPr/>
            </p:nvSpPr>
            <p:spPr bwMode="auto">
              <a:xfrm>
                <a:off x="3456" y="96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3" name="Oval 21"/>
              <p:cNvSpPr>
                <a:spLocks noChangeArrowheads="1"/>
              </p:cNvSpPr>
              <p:nvPr/>
            </p:nvSpPr>
            <p:spPr bwMode="auto">
              <a:xfrm>
                <a:off x="283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4" name="Oval 22"/>
              <p:cNvSpPr>
                <a:spLocks noChangeArrowheads="1"/>
              </p:cNvSpPr>
              <p:nvPr/>
            </p:nvSpPr>
            <p:spPr bwMode="auto">
              <a:xfrm>
                <a:off x="3408" y="7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5" name="Oval 23"/>
              <p:cNvSpPr>
                <a:spLocks noChangeArrowheads="1"/>
              </p:cNvSpPr>
              <p:nvPr/>
            </p:nvSpPr>
            <p:spPr bwMode="auto">
              <a:xfrm>
                <a:off x="3072" y="62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6" name="Oval 24"/>
              <p:cNvSpPr>
                <a:spLocks noChangeArrowheads="1"/>
              </p:cNvSpPr>
              <p:nvPr/>
            </p:nvSpPr>
            <p:spPr bwMode="auto">
              <a:xfrm>
                <a:off x="3552" y="8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7" name="Oval 25"/>
              <p:cNvSpPr>
                <a:spLocks noChangeArrowheads="1"/>
              </p:cNvSpPr>
              <p:nvPr/>
            </p:nvSpPr>
            <p:spPr bwMode="auto">
              <a:xfrm>
                <a:off x="2640"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8" name="Oval 26"/>
              <p:cNvSpPr>
                <a:spLocks noChangeArrowheads="1"/>
              </p:cNvSpPr>
              <p:nvPr/>
            </p:nvSpPr>
            <p:spPr bwMode="auto">
              <a:xfrm>
                <a:off x="2784" y="12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39" name="Oval 27"/>
              <p:cNvSpPr>
                <a:spLocks noChangeArrowheads="1"/>
              </p:cNvSpPr>
              <p:nvPr/>
            </p:nvSpPr>
            <p:spPr bwMode="auto">
              <a:xfrm>
                <a:off x="2976"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0" name="Oval 28"/>
              <p:cNvSpPr>
                <a:spLocks noChangeArrowheads="1"/>
              </p:cNvSpPr>
              <p:nvPr/>
            </p:nvSpPr>
            <p:spPr bwMode="auto">
              <a:xfrm>
                <a:off x="3072" y="15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1" name="Oval 29"/>
              <p:cNvSpPr>
                <a:spLocks noChangeArrowheads="1"/>
              </p:cNvSpPr>
              <p:nvPr/>
            </p:nvSpPr>
            <p:spPr bwMode="auto">
              <a:xfrm>
                <a:off x="3600" y="5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2" name="Oval 30"/>
              <p:cNvSpPr>
                <a:spLocks noChangeArrowheads="1"/>
              </p:cNvSpPr>
              <p:nvPr/>
            </p:nvSpPr>
            <p:spPr bwMode="auto">
              <a:xfrm>
                <a:off x="3600" y="120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3" name="Oval 31"/>
              <p:cNvSpPr>
                <a:spLocks noChangeArrowheads="1"/>
              </p:cNvSpPr>
              <p:nvPr/>
            </p:nvSpPr>
            <p:spPr bwMode="auto">
              <a:xfrm>
                <a:off x="3360"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4" name="Oval 32"/>
              <p:cNvSpPr>
                <a:spLocks noChangeArrowheads="1"/>
              </p:cNvSpPr>
              <p:nvPr/>
            </p:nvSpPr>
            <p:spPr bwMode="auto">
              <a:xfrm>
                <a:off x="3168"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5" name="Oval 33"/>
              <p:cNvSpPr>
                <a:spLocks noChangeArrowheads="1"/>
              </p:cNvSpPr>
              <p:nvPr/>
            </p:nvSpPr>
            <p:spPr bwMode="auto">
              <a:xfrm>
                <a:off x="3456" y="14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6" name="Oval 34"/>
              <p:cNvSpPr>
                <a:spLocks noChangeArrowheads="1"/>
              </p:cNvSpPr>
              <p:nvPr/>
            </p:nvSpPr>
            <p:spPr bwMode="auto">
              <a:xfrm>
                <a:off x="3552" y="15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7" name="Oval 35"/>
              <p:cNvSpPr>
                <a:spLocks noChangeArrowheads="1"/>
              </p:cNvSpPr>
              <p:nvPr/>
            </p:nvSpPr>
            <p:spPr bwMode="auto">
              <a:xfrm>
                <a:off x="2688" y="148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8" name="Oval 36"/>
              <p:cNvSpPr>
                <a:spLocks noChangeArrowheads="1"/>
              </p:cNvSpPr>
              <p:nvPr/>
            </p:nvSpPr>
            <p:spPr bwMode="auto">
              <a:xfrm>
                <a:off x="3264" y="6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49" name="Oval 37"/>
              <p:cNvSpPr>
                <a:spLocks noChangeArrowheads="1"/>
              </p:cNvSpPr>
              <p:nvPr/>
            </p:nvSpPr>
            <p:spPr bwMode="auto">
              <a:xfrm>
                <a:off x="2832"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0" name="Oval 38"/>
              <p:cNvSpPr>
                <a:spLocks noChangeArrowheads="1"/>
              </p:cNvSpPr>
              <p:nvPr/>
            </p:nvSpPr>
            <p:spPr bwMode="auto">
              <a:xfrm>
                <a:off x="2880"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1" name="Oval 39"/>
              <p:cNvSpPr>
                <a:spLocks noChangeArrowheads="1"/>
              </p:cNvSpPr>
              <p:nvPr/>
            </p:nvSpPr>
            <p:spPr bwMode="auto">
              <a:xfrm>
                <a:off x="2544" y="13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2" name="Oval 40"/>
              <p:cNvSpPr>
                <a:spLocks noChangeArrowheads="1"/>
              </p:cNvSpPr>
              <p:nvPr/>
            </p:nvSpPr>
            <p:spPr bwMode="auto">
              <a:xfrm>
                <a:off x="2976" y="124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3" name="Oval 41"/>
              <p:cNvSpPr>
                <a:spLocks noChangeArrowheads="1"/>
              </p:cNvSpPr>
              <p:nvPr/>
            </p:nvSpPr>
            <p:spPr bwMode="auto">
              <a:xfrm>
                <a:off x="3072" y="10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4" name="Oval 42"/>
              <p:cNvSpPr>
                <a:spLocks noChangeArrowheads="1"/>
              </p:cNvSpPr>
              <p:nvPr/>
            </p:nvSpPr>
            <p:spPr bwMode="auto">
              <a:xfrm>
                <a:off x="2592" y="86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5" name="Oval 43"/>
              <p:cNvSpPr>
                <a:spLocks noChangeArrowheads="1"/>
              </p:cNvSpPr>
              <p:nvPr/>
            </p:nvSpPr>
            <p:spPr bwMode="auto">
              <a:xfrm>
                <a:off x="2592" y="10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6" name="Oval 44"/>
              <p:cNvSpPr>
                <a:spLocks noChangeArrowheads="1"/>
              </p:cNvSpPr>
              <p:nvPr/>
            </p:nvSpPr>
            <p:spPr bwMode="auto">
              <a:xfrm>
                <a:off x="2592"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7" name="Oval 45"/>
              <p:cNvSpPr>
                <a:spLocks noChangeArrowheads="1"/>
              </p:cNvSpPr>
              <p:nvPr/>
            </p:nvSpPr>
            <p:spPr bwMode="auto">
              <a:xfrm>
                <a:off x="3360" y="16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58" name="Oval 46"/>
              <p:cNvSpPr>
                <a:spLocks noChangeArrowheads="1"/>
              </p:cNvSpPr>
              <p:nvPr/>
            </p:nvSpPr>
            <p:spPr bwMode="auto">
              <a:xfrm>
                <a:off x="3360" y="5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grpSp>
      </p:grpSp>
      <p:grpSp>
        <p:nvGrpSpPr>
          <p:cNvPr id="653359" name="Group 47"/>
          <p:cNvGrpSpPr>
            <a:grpSpLocks/>
          </p:cNvGrpSpPr>
          <p:nvPr/>
        </p:nvGrpSpPr>
        <p:grpSpPr bwMode="auto">
          <a:xfrm>
            <a:off x="692150" y="3671888"/>
            <a:ext cx="4495800" cy="2286000"/>
            <a:chOff x="2352" y="2016"/>
            <a:chExt cx="2832" cy="1440"/>
          </a:xfrm>
        </p:grpSpPr>
        <p:sp>
          <p:nvSpPr>
            <p:cNvPr id="653360" name="Rectangle 48" descr="轮廓式菱形"/>
            <p:cNvSpPr>
              <a:spLocks noChangeArrowheads="1"/>
            </p:cNvSpPr>
            <p:nvPr/>
          </p:nvSpPr>
          <p:spPr bwMode="auto">
            <a:xfrm>
              <a:off x="2352" y="2016"/>
              <a:ext cx="2832" cy="1440"/>
            </a:xfrm>
            <a:prstGeom prst="rect">
              <a:avLst/>
            </a:prstGeom>
            <a:pattFill prst="openDmnd">
              <a:fgClr>
                <a:srgbClr val="66FF33"/>
              </a:fgClr>
              <a:bgClr>
                <a:srgbClr val="990033"/>
              </a:bgClr>
            </a:pattFill>
            <a:ln w="12700" cap="sq">
              <a:solidFill>
                <a:srgbClr val="FFFFFF"/>
              </a:solidFill>
              <a:miter lim="800000"/>
              <a:headEnd type="none" w="sm" len="sm"/>
              <a:tailEnd type="none" w="sm" len="sm"/>
            </a:ln>
            <a:effectLst/>
          </p:spPr>
          <p:txBody>
            <a:bodyPr wrap="none" anchor="ctr"/>
            <a:lstStyle/>
            <a:p>
              <a:endParaRPr lang="zh-CN" altLang="en-US"/>
            </a:p>
          </p:txBody>
        </p:sp>
        <p:sp>
          <p:nvSpPr>
            <p:cNvPr id="653361" name="Rectangle 49"/>
            <p:cNvSpPr>
              <a:spLocks noChangeArrowheads="1"/>
            </p:cNvSpPr>
            <p:nvPr/>
          </p:nvSpPr>
          <p:spPr bwMode="auto">
            <a:xfrm>
              <a:off x="2448" y="2112"/>
              <a:ext cx="2640" cy="1248"/>
            </a:xfrm>
            <a:prstGeom prst="rect">
              <a:avLst/>
            </a:prstGeom>
            <a:solidFill>
              <a:srgbClr val="00C600"/>
            </a:solidFill>
            <a:ln w="12700" cap="sq">
              <a:solidFill>
                <a:srgbClr val="FFFFFF"/>
              </a:solidFill>
              <a:miter lim="800000"/>
              <a:headEnd type="none" w="sm" len="sm"/>
              <a:tailEnd type="none" w="sm" len="sm"/>
            </a:ln>
            <a:effectLst/>
          </p:spPr>
          <p:txBody>
            <a:bodyPr wrap="none" anchor="ctr"/>
            <a:lstStyle/>
            <a:p>
              <a:endParaRPr lang="zh-CN" altLang="en-US"/>
            </a:p>
          </p:txBody>
        </p:sp>
        <p:grpSp>
          <p:nvGrpSpPr>
            <p:cNvPr id="653362" name="Group 50"/>
            <p:cNvGrpSpPr>
              <a:grpSpLocks/>
            </p:cNvGrpSpPr>
            <p:nvPr/>
          </p:nvGrpSpPr>
          <p:grpSpPr bwMode="auto">
            <a:xfrm>
              <a:off x="2544" y="2208"/>
              <a:ext cx="2400" cy="1104"/>
              <a:chOff x="2544" y="2208"/>
              <a:chExt cx="2400" cy="1104"/>
            </a:xfrm>
          </p:grpSpPr>
          <p:sp>
            <p:nvSpPr>
              <p:cNvPr id="653363" name="Oval 51"/>
              <p:cNvSpPr>
                <a:spLocks noChangeArrowheads="1"/>
              </p:cNvSpPr>
              <p:nvPr/>
            </p:nvSpPr>
            <p:spPr bwMode="auto">
              <a:xfrm>
                <a:off x="2544"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4" name="Oval 52"/>
              <p:cNvSpPr>
                <a:spLocks noChangeArrowheads="1"/>
              </p:cNvSpPr>
              <p:nvPr/>
            </p:nvSpPr>
            <p:spPr bwMode="auto">
              <a:xfrm>
                <a:off x="4080"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5" name="Oval 53"/>
              <p:cNvSpPr>
                <a:spLocks noChangeArrowheads="1"/>
              </p:cNvSpPr>
              <p:nvPr/>
            </p:nvSpPr>
            <p:spPr bwMode="auto">
              <a:xfrm>
                <a:off x="2832" y="235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6" name="Oval 54"/>
              <p:cNvSpPr>
                <a:spLocks noChangeArrowheads="1"/>
              </p:cNvSpPr>
              <p:nvPr/>
            </p:nvSpPr>
            <p:spPr bwMode="auto">
              <a:xfrm>
                <a:off x="3072" y="254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7" name="Oval 55"/>
              <p:cNvSpPr>
                <a:spLocks noChangeArrowheads="1"/>
              </p:cNvSpPr>
              <p:nvPr/>
            </p:nvSpPr>
            <p:spPr bwMode="auto">
              <a:xfrm>
                <a:off x="4032" y="27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8" name="Oval 56"/>
              <p:cNvSpPr>
                <a:spLocks noChangeArrowheads="1"/>
              </p:cNvSpPr>
              <p:nvPr/>
            </p:nvSpPr>
            <p:spPr bwMode="auto">
              <a:xfrm>
                <a:off x="3600"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69" name="Oval 57"/>
              <p:cNvSpPr>
                <a:spLocks noChangeArrowheads="1"/>
              </p:cNvSpPr>
              <p:nvPr/>
            </p:nvSpPr>
            <p:spPr bwMode="auto">
              <a:xfrm>
                <a:off x="4848" y="26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0" name="Oval 58"/>
              <p:cNvSpPr>
                <a:spLocks noChangeArrowheads="1"/>
              </p:cNvSpPr>
              <p:nvPr/>
            </p:nvSpPr>
            <p:spPr bwMode="auto">
              <a:xfrm>
                <a:off x="3600"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1" name="Oval 59"/>
              <p:cNvSpPr>
                <a:spLocks noChangeArrowheads="1"/>
              </p:cNvSpPr>
              <p:nvPr/>
            </p:nvSpPr>
            <p:spPr bwMode="auto">
              <a:xfrm>
                <a:off x="4512" y="316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2" name="Oval 60"/>
              <p:cNvSpPr>
                <a:spLocks noChangeArrowheads="1"/>
              </p:cNvSpPr>
              <p:nvPr/>
            </p:nvSpPr>
            <p:spPr bwMode="auto">
              <a:xfrm>
                <a:off x="4560" y="264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3" name="Oval 61"/>
              <p:cNvSpPr>
                <a:spLocks noChangeArrowheads="1"/>
              </p:cNvSpPr>
              <p:nvPr/>
            </p:nvSpPr>
            <p:spPr bwMode="auto">
              <a:xfrm>
                <a:off x="2976"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4" name="Oval 62"/>
              <p:cNvSpPr>
                <a:spLocks noChangeArrowheads="1"/>
              </p:cNvSpPr>
              <p:nvPr/>
            </p:nvSpPr>
            <p:spPr bwMode="auto">
              <a:xfrm>
                <a:off x="4128" y="225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5" name="Oval 63"/>
              <p:cNvSpPr>
                <a:spLocks noChangeArrowheads="1"/>
              </p:cNvSpPr>
              <p:nvPr/>
            </p:nvSpPr>
            <p:spPr bwMode="auto">
              <a:xfrm>
                <a:off x="3312" y="230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6" name="Oval 64"/>
              <p:cNvSpPr>
                <a:spLocks noChangeArrowheads="1"/>
              </p:cNvSpPr>
              <p:nvPr/>
            </p:nvSpPr>
            <p:spPr bwMode="auto">
              <a:xfrm>
                <a:off x="4608" y="244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7" name="Oval 65"/>
              <p:cNvSpPr>
                <a:spLocks noChangeArrowheads="1"/>
              </p:cNvSpPr>
              <p:nvPr/>
            </p:nvSpPr>
            <p:spPr bwMode="auto">
              <a:xfrm>
                <a:off x="2784" y="268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8" name="Oval 66"/>
              <p:cNvSpPr>
                <a:spLocks noChangeArrowheads="1"/>
              </p:cNvSpPr>
              <p:nvPr/>
            </p:nvSpPr>
            <p:spPr bwMode="auto">
              <a:xfrm>
                <a:off x="3072" y="283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79" name="Oval 67"/>
              <p:cNvSpPr>
                <a:spLocks noChangeArrowheads="1"/>
              </p:cNvSpPr>
              <p:nvPr/>
            </p:nvSpPr>
            <p:spPr bwMode="auto">
              <a:xfrm>
                <a:off x="3360" y="273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0" name="Oval 68"/>
              <p:cNvSpPr>
                <a:spLocks noChangeArrowheads="1"/>
              </p:cNvSpPr>
              <p:nvPr/>
            </p:nvSpPr>
            <p:spPr bwMode="auto">
              <a:xfrm>
                <a:off x="3312" y="30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1" name="Oval 69"/>
              <p:cNvSpPr>
                <a:spLocks noChangeArrowheads="1"/>
              </p:cNvSpPr>
              <p:nvPr/>
            </p:nvSpPr>
            <p:spPr bwMode="auto">
              <a:xfrm>
                <a:off x="4272" y="24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2" name="Oval 70"/>
              <p:cNvSpPr>
                <a:spLocks noChangeArrowheads="1"/>
              </p:cNvSpPr>
              <p:nvPr/>
            </p:nvSpPr>
            <p:spPr bwMode="auto">
              <a:xfrm>
                <a:off x="4800"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3" name="Oval 71"/>
              <p:cNvSpPr>
                <a:spLocks noChangeArrowheads="1"/>
              </p:cNvSpPr>
              <p:nvPr/>
            </p:nvSpPr>
            <p:spPr bwMode="auto">
              <a:xfrm>
                <a:off x="4512" y="220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4" name="Oval 72"/>
              <p:cNvSpPr>
                <a:spLocks noChangeArrowheads="1"/>
              </p:cNvSpPr>
              <p:nvPr/>
            </p:nvSpPr>
            <p:spPr bwMode="auto">
              <a:xfrm>
                <a:off x="4032" y="254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5" name="Oval 73"/>
              <p:cNvSpPr>
                <a:spLocks noChangeArrowheads="1"/>
              </p:cNvSpPr>
              <p:nvPr/>
            </p:nvSpPr>
            <p:spPr bwMode="auto">
              <a:xfrm>
                <a:off x="379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6" name="Oval 74"/>
              <p:cNvSpPr>
                <a:spLocks noChangeArrowheads="1"/>
              </p:cNvSpPr>
              <p:nvPr/>
            </p:nvSpPr>
            <p:spPr bwMode="auto">
              <a:xfrm>
                <a:off x="4800" y="307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7" name="Oval 75"/>
              <p:cNvSpPr>
                <a:spLocks noChangeArrowheads="1"/>
              </p:cNvSpPr>
              <p:nvPr/>
            </p:nvSpPr>
            <p:spPr bwMode="auto">
              <a:xfrm>
                <a:off x="283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8" name="Oval 76"/>
              <p:cNvSpPr>
                <a:spLocks noChangeArrowheads="1"/>
              </p:cNvSpPr>
              <p:nvPr/>
            </p:nvSpPr>
            <p:spPr bwMode="auto">
              <a:xfrm>
                <a:off x="3888" y="230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89" name="Oval 77"/>
              <p:cNvSpPr>
                <a:spLocks noChangeArrowheads="1"/>
              </p:cNvSpPr>
              <p:nvPr/>
            </p:nvSpPr>
            <p:spPr bwMode="auto">
              <a:xfrm>
                <a:off x="2928" y="32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0" name="Oval 78"/>
              <p:cNvSpPr>
                <a:spLocks noChangeArrowheads="1"/>
              </p:cNvSpPr>
              <p:nvPr/>
            </p:nvSpPr>
            <p:spPr bwMode="auto">
              <a:xfrm>
                <a:off x="4320" y="2784"/>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1" name="Oval 79"/>
              <p:cNvSpPr>
                <a:spLocks noChangeArrowheads="1"/>
              </p:cNvSpPr>
              <p:nvPr/>
            </p:nvSpPr>
            <p:spPr bwMode="auto">
              <a:xfrm>
                <a:off x="2544" y="288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2" name="Oval 80"/>
              <p:cNvSpPr>
                <a:spLocks noChangeArrowheads="1"/>
              </p:cNvSpPr>
              <p:nvPr/>
            </p:nvSpPr>
            <p:spPr bwMode="auto">
              <a:xfrm>
                <a:off x="3456" y="249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3" name="Oval 81"/>
              <p:cNvSpPr>
                <a:spLocks noChangeArrowheads="1"/>
              </p:cNvSpPr>
              <p:nvPr/>
            </p:nvSpPr>
            <p:spPr bwMode="auto">
              <a:xfrm>
                <a:off x="3552" y="2880"/>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4" name="Oval 82"/>
              <p:cNvSpPr>
                <a:spLocks noChangeArrowheads="1"/>
              </p:cNvSpPr>
              <p:nvPr/>
            </p:nvSpPr>
            <p:spPr bwMode="auto">
              <a:xfrm>
                <a:off x="2544" y="25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5" name="Oval 83"/>
              <p:cNvSpPr>
                <a:spLocks noChangeArrowheads="1"/>
              </p:cNvSpPr>
              <p:nvPr/>
            </p:nvSpPr>
            <p:spPr bwMode="auto">
              <a:xfrm>
                <a:off x="4656" y="2928"/>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6" name="Oval 84"/>
              <p:cNvSpPr>
                <a:spLocks noChangeArrowheads="1"/>
              </p:cNvSpPr>
              <p:nvPr/>
            </p:nvSpPr>
            <p:spPr bwMode="auto">
              <a:xfrm>
                <a:off x="2544" y="321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7" name="Oval 85"/>
              <p:cNvSpPr>
                <a:spLocks noChangeArrowheads="1"/>
              </p:cNvSpPr>
              <p:nvPr/>
            </p:nvSpPr>
            <p:spPr bwMode="auto">
              <a:xfrm>
                <a:off x="3744" y="2592"/>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sp>
            <p:nvSpPr>
              <p:cNvPr id="653398" name="Oval 86"/>
              <p:cNvSpPr>
                <a:spLocks noChangeArrowheads="1"/>
              </p:cNvSpPr>
              <p:nvPr/>
            </p:nvSpPr>
            <p:spPr bwMode="auto">
              <a:xfrm>
                <a:off x="4272" y="2976"/>
                <a:ext cx="96" cy="96"/>
              </a:xfrm>
              <a:prstGeom prst="ellipse">
                <a:avLst/>
              </a:prstGeom>
              <a:gradFill rotWithShape="0">
                <a:gsLst>
                  <a:gs pos="0">
                    <a:srgbClr val="CCFFFF"/>
                  </a:gs>
                  <a:gs pos="100000">
                    <a:srgbClr val="CCFFFF">
                      <a:gamma/>
                      <a:shade val="46275"/>
                      <a:invGamma/>
                    </a:srgbClr>
                  </a:gs>
                </a:gsLst>
                <a:path path="shape">
                  <a:fillToRect l="50000" t="50000" r="50000" b="50000"/>
                </a:path>
              </a:gradFill>
              <a:ln w="12700" cap="sq">
                <a:solidFill>
                  <a:srgbClr val="FFFFFF"/>
                </a:solidFill>
                <a:round/>
                <a:headEnd type="none" w="sm" len="sm"/>
                <a:tailEnd type="none" w="sm" len="sm"/>
              </a:ln>
              <a:effectLst/>
            </p:spPr>
            <p:txBody>
              <a:bodyPr wrap="none" anchor="ctr"/>
              <a:lstStyle/>
              <a:p>
                <a:endParaRPr lang="zh-CN" altLang="en-US"/>
              </a:p>
            </p:txBody>
          </p:sp>
        </p:grpSp>
      </p:grpSp>
      <p:sp>
        <p:nvSpPr>
          <p:cNvPr id="653399" name="Text Box 87"/>
          <p:cNvSpPr txBox="1">
            <a:spLocks noChangeArrowheads="1"/>
          </p:cNvSpPr>
          <p:nvPr/>
        </p:nvSpPr>
        <p:spPr bwMode="auto">
          <a:xfrm>
            <a:off x="5562600" y="3671888"/>
            <a:ext cx="3384550" cy="2195512"/>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t>注意：如果系统与外界有</a:t>
            </a:r>
            <a:r>
              <a:rPr lang="zh-CN" altLang="en-US" sz="2400" dirty="0">
                <a:solidFill>
                  <a:srgbClr val="0000CC"/>
                </a:solidFill>
              </a:rPr>
              <a:t>能量交换</a:t>
            </a:r>
            <a:r>
              <a:rPr lang="zh-CN" altLang="en-US" sz="2400" dirty="0"/>
              <a:t>，即使系统的宏观性质不随时间变化，也不能断定系统是否处于平衡态。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7"/>
                                        </p:tgtEl>
                                        <p:attrNameLst>
                                          <p:attrName>style.visibility</p:attrName>
                                        </p:attrNameLst>
                                      </p:cBhvr>
                                      <p:to>
                                        <p:strVal val="visible"/>
                                      </p:to>
                                    </p:set>
                                    <p:anim calcmode="lin" valueType="num">
                                      <p:cBhvr additive="base">
                                        <p:cTn id="7" dur="500" fill="hold"/>
                                        <p:tgtEl>
                                          <p:spTgt spid="653317"/>
                                        </p:tgtEl>
                                        <p:attrNameLst>
                                          <p:attrName>ppt_x</p:attrName>
                                        </p:attrNameLst>
                                      </p:cBhvr>
                                      <p:tavLst>
                                        <p:tav tm="0">
                                          <p:val>
                                            <p:strVal val="0-#ppt_w/2"/>
                                          </p:val>
                                        </p:tav>
                                        <p:tav tm="100000">
                                          <p:val>
                                            <p:strVal val="#ppt_x"/>
                                          </p:val>
                                        </p:tav>
                                      </p:tavLst>
                                    </p:anim>
                                    <p:anim calcmode="lin" valueType="num">
                                      <p:cBhvr additive="base">
                                        <p:cTn id="8" dur="500" fill="hold"/>
                                        <p:tgtEl>
                                          <p:spTgt spid="6533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53318"/>
                                        </p:tgtEl>
                                        <p:attrNameLst>
                                          <p:attrName>style.visibility</p:attrName>
                                        </p:attrNameLst>
                                      </p:cBhvr>
                                      <p:to>
                                        <p:strVal val="visible"/>
                                      </p:to>
                                    </p:set>
                                    <p:animEffect transition="in" filter="dissolve">
                                      <p:cBhvr>
                                        <p:cTn id="13" dur="500"/>
                                        <p:tgtEl>
                                          <p:spTgt spid="6533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53359"/>
                                        </p:tgtEl>
                                        <p:attrNameLst>
                                          <p:attrName>style.visibility</p:attrName>
                                        </p:attrNameLst>
                                      </p:cBhvr>
                                      <p:to>
                                        <p:strVal val="visible"/>
                                      </p:to>
                                    </p:set>
                                    <p:animEffect transition="in" filter="wipe(left)">
                                      <p:cBhvr>
                                        <p:cTn id="18" dur="500"/>
                                        <p:tgtEl>
                                          <p:spTgt spid="65335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53399"/>
                                        </p:tgtEl>
                                        <p:attrNameLst>
                                          <p:attrName>style.visibility</p:attrName>
                                        </p:attrNameLst>
                                      </p:cBhvr>
                                      <p:to>
                                        <p:strVal val="visible"/>
                                      </p:to>
                                    </p:set>
                                    <p:animEffect transition="in" filter="blinds(horizontal)">
                                      <p:cBhvr>
                                        <p:cTn id="23" dur="500"/>
                                        <p:tgtEl>
                                          <p:spTgt spid="65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7" grpId="0" autoUpdateAnimBg="0"/>
      <p:bldP spid="65339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ltLang="en-US"/>
              <a:t>9.1 热力学的基本概念</a:t>
            </a:r>
            <a:endParaRPr lang="zh-CN" altLang="en-US"/>
          </a:p>
        </p:txBody>
      </p:sp>
      <p:sp>
        <p:nvSpPr>
          <p:cNvPr id="31" name="灯片编号占位符 4"/>
          <p:cNvSpPr>
            <a:spLocks noGrp="1"/>
          </p:cNvSpPr>
          <p:nvPr>
            <p:ph type="sldNum" sz="quarter" idx="12"/>
          </p:nvPr>
        </p:nvSpPr>
        <p:spPr/>
        <p:txBody>
          <a:bodyPr/>
          <a:lstStyle/>
          <a:p>
            <a:fld id="{303D1ECC-F852-45DC-89E0-5BECBC6F9BAE}" type="slidenum">
              <a:rPr lang="en-US" altLang="zh-CN"/>
              <a:pPr/>
              <a:t>14</a:t>
            </a:fld>
            <a:endParaRPr lang="en-US" altLang="zh-CN"/>
          </a:p>
        </p:txBody>
      </p:sp>
      <p:sp>
        <p:nvSpPr>
          <p:cNvPr id="662531"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热力学过程</a:t>
            </a:r>
          </a:p>
        </p:txBody>
      </p:sp>
      <p:sp>
        <p:nvSpPr>
          <p:cNvPr id="662532" name="Rectangle 4"/>
          <p:cNvSpPr>
            <a:spLocks noChangeArrowheads="1"/>
          </p:cNvSpPr>
          <p:nvPr/>
        </p:nvSpPr>
        <p:spPr bwMode="auto">
          <a:xfrm>
            <a:off x="457200" y="1676400"/>
            <a:ext cx="4038600" cy="822325"/>
          </a:xfrm>
          <a:prstGeom prst="rect">
            <a:avLst/>
          </a:prstGeom>
          <a:noFill/>
          <a:ln w="9525">
            <a:noFill/>
            <a:miter lim="800000"/>
            <a:headEnd/>
            <a:tailEnd/>
          </a:ln>
          <a:effectLst/>
        </p:spPr>
        <p:txBody>
          <a:bodyPr>
            <a:spAutoFit/>
          </a:bodyPr>
          <a:lstStyle/>
          <a:p>
            <a:r>
              <a:rPr kumimoji="1" lang="zh-CN" altLang="en-US" sz="2400" b="1"/>
              <a:t>热力学过程</a:t>
            </a:r>
            <a:r>
              <a:rPr kumimoji="1" lang="zh-CN" altLang="en-US" sz="2400"/>
              <a:t>：</a:t>
            </a:r>
            <a:r>
              <a:rPr kumimoji="1" lang="zh-CN" altLang="en-US" sz="2400">
                <a:latin typeface="Arial" charset="0"/>
              </a:rPr>
              <a:t>热力学系统的状态随时间发生变化的过程。</a:t>
            </a:r>
          </a:p>
        </p:txBody>
      </p:sp>
      <p:sp>
        <p:nvSpPr>
          <p:cNvPr id="662533" name="Rectangle 5"/>
          <p:cNvSpPr>
            <a:spLocks noChangeArrowheads="1"/>
          </p:cNvSpPr>
          <p:nvPr/>
        </p:nvSpPr>
        <p:spPr bwMode="auto">
          <a:xfrm>
            <a:off x="457200" y="3141663"/>
            <a:ext cx="2251075" cy="457200"/>
          </a:xfrm>
          <a:prstGeom prst="rect">
            <a:avLst/>
          </a:prstGeom>
          <a:noFill/>
          <a:ln w="9525">
            <a:noFill/>
            <a:miter lim="800000"/>
            <a:headEnd/>
            <a:tailEnd/>
          </a:ln>
          <a:effectLst/>
        </p:spPr>
        <p:txBody>
          <a:bodyPr>
            <a:spAutoFit/>
          </a:bodyPr>
          <a:lstStyle/>
          <a:p>
            <a:r>
              <a:rPr kumimoji="1" lang="zh-CN" altLang="en-US" sz="2400" b="1" dirty="0">
                <a:solidFill>
                  <a:srgbClr val="0000CC"/>
                </a:solidFill>
              </a:rPr>
              <a:t>准静态过程</a:t>
            </a:r>
            <a:r>
              <a:rPr kumimoji="1" lang="zh-CN" altLang="en-US" sz="2400" dirty="0"/>
              <a:t>：</a:t>
            </a:r>
          </a:p>
        </p:txBody>
      </p:sp>
      <p:sp>
        <p:nvSpPr>
          <p:cNvPr id="662534" name="Rectangle 6"/>
          <p:cNvSpPr>
            <a:spLocks noChangeArrowheads="1"/>
          </p:cNvSpPr>
          <p:nvPr/>
        </p:nvSpPr>
        <p:spPr bwMode="auto">
          <a:xfrm>
            <a:off x="457200" y="3598863"/>
            <a:ext cx="4572000" cy="1354137"/>
          </a:xfrm>
          <a:prstGeom prst="rect">
            <a:avLst/>
          </a:prstGeom>
          <a:noFill/>
          <a:ln w="9525">
            <a:noFill/>
            <a:miter lim="800000"/>
            <a:headEnd/>
            <a:tailEnd/>
          </a:ln>
          <a:effectLst/>
        </p:spPr>
        <p:txBody>
          <a:bodyPr>
            <a:spAutoFit/>
          </a:bodyPr>
          <a:lstStyle/>
          <a:p>
            <a:pPr>
              <a:lnSpc>
                <a:spcPct val="115000"/>
              </a:lnSpc>
            </a:pPr>
            <a:r>
              <a:rPr kumimoji="1" lang="zh-CN" altLang="en-US" sz="2400" dirty="0"/>
              <a:t>状态变化过程进行得非常</a:t>
            </a:r>
            <a:r>
              <a:rPr kumimoji="1" lang="zh-CN" altLang="en-US" sz="2400" dirty="0">
                <a:solidFill>
                  <a:srgbClr val="0000CC"/>
                </a:solidFill>
              </a:rPr>
              <a:t>缓慢 （无限缓慢）</a:t>
            </a:r>
            <a:r>
              <a:rPr kumimoji="1" lang="zh-CN" altLang="en-US" sz="2400" dirty="0"/>
              <a:t>，以至于过程中的每一个中间状态都</a:t>
            </a:r>
            <a:r>
              <a:rPr kumimoji="1" lang="zh-CN" altLang="en-US" sz="2400" dirty="0">
                <a:solidFill>
                  <a:srgbClr val="0000CC"/>
                </a:solidFill>
              </a:rPr>
              <a:t>近似于平衡态</a:t>
            </a:r>
            <a:r>
              <a:rPr kumimoji="1" lang="zh-CN" altLang="en-US" sz="2400" dirty="0"/>
              <a:t>。</a:t>
            </a:r>
          </a:p>
        </p:txBody>
      </p:sp>
      <p:grpSp>
        <p:nvGrpSpPr>
          <p:cNvPr id="662535" name="Group 7"/>
          <p:cNvGrpSpPr>
            <a:grpSpLocks/>
          </p:cNvGrpSpPr>
          <p:nvPr/>
        </p:nvGrpSpPr>
        <p:grpSpPr bwMode="auto">
          <a:xfrm>
            <a:off x="5105400" y="228600"/>
            <a:ext cx="3733800" cy="1981200"/>
            <a:chOff x="2832" y="2400"/>
            <a:chExt cx="2352" cy="1248"/>
          </a:xfrm>
        </p:grpSpPr>
        <p:sp>
          <p:nvSpPr>
            <p:cNvPr id="662536" name="Freeform 8" descr="轮廓式菱形"/>
            <p:cNvSpPr>
              <a:spLocks/>
            </p:cNvSpPr>
            <p:nvPr/>
          </p:nvSpPr>
          <p:spPr bwMode="auto">
            <a:xfrm>
              <a:off x="2832" y="2400"/>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openDmnd">
              <a:fgClr>
                <a:srgbClr val="01017D"/>
              </a:fgClr>
              <a:bgClr>
                <a:srgbClr val="00C600"/>
              </a:bgClr>
            </a:pattFill>
            <a:ln w="9525">
              <a:solidFill>
                <a:srgbClr val="FFFFFF"/>
              </a:solidFill>
              <a:round/>
              <a:headEnd/>
              <a:tailEnd/>
            </a:ln>
            <a:effectLst/>
          </p:spPr>
          <p:txBody>
            <a:bodyPr wrap="none" anchor="ctr"/>
            <a:lstStyle/>
            <a:p>
              <a:endParaRPr lang="zh-CN" altLang="en-US"/>
            </a:p>
          </p:txBody>
        </p:sp>
        <p:sp>
          <p:nvSpPr>
            <p:cNvPr id="662537" name="Rectangle 9"/>
            <p:cNvSpPr>
              <a:spLocks noChangeArrowheads="1"/>
            </p:cNvSpPr>
            <p:nvPr/>
          </p:nvSpPr>
          <p:spPr bwMode="auto">
            <a:xfrm>
              <a:off x="4032" y="2544"/>
              <a:ext cx="288" cy="960"/>
            </a:xfrm>
            <a:prstGeom prst="rect">
              <a:avLst/>
            </a:prstGeom>
            <a:gradFill rotWithShape="0">
              <a:gsLst>
                <a:gs pos="0">
                  <a:srgbClr val="66FF33"/>
                </a:gs>
                <a:gs pos="100000">
                  <a:srgbClr val="66FF33">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662538" name="Rectangle 10"/>
            <p:cNvSpPr>
              <a:spLocks noChangeArrowheads="1"/>
            </p:cNvSpPr>
            <p:nvPr/>
          </p:nvSpPr>
          <p:spPr bwMode="auto">
            <a:xfrm>
              <a:off x="4320" y="2928"/>
              <a:ext cx="864"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662539" name="Rectangle 11" descr="小纸屑"/>
            <p:cNvSpPr>
              <a:spLocks noChangeArrowheads="1"/>
            </p:cNvSpPr>
            <p:nvPr/>
          </p:nvSpPr>
          <p:spPr bwMode="auto">
            <a:xfrm>
              <a:off x="2976" y="2544"/>
              <a:ext cx="1056" cy="960"/>
            </a:xfrm>
            <a:prstGeom prst="rect">
              <a:avLst/>
            </a:prstGeom>
            <a:pattFill prst="smConfetti">
              <a:fgClr>
                <a:srgbClr val="FFE701"/>
              </a:fgClr>
              <a:bgClr>
                <a:srgbClr val="FFFFFF"/>
              </a:bgClr>
            </a:pattFill>
            <a:ln w="9525">
              <a:solidFill>
                <a:srgbClr val="00C600"/>
              </a:solidFill>
              <a:miter lim="800000"/>
              <a:headEnd/>
              <a:tailEnd/>
            </a:ln>
            <a:effectLst/>
          </p:spPr>
          <p:txBody>
            <a:bodyPr wrap="none" anchor="ctr"/>
            <a:lstStyle/>
            <a:p>
              <a:endParaRPr lang="zh-CN" altLang="en-US"/>
            </a:p>
          </p:txBody>
        </p:sp>
        <p:sp>
          <p:nvSpPr>
            <p:cNvPr id="662540" name="Line 12"/>
            <p:cNvSpPr>
              <a:spLocks noChangeShapeType="1"/>
            </p:cNvSpPr>
            <p:nvPr/>
          </p:nvSpPr>
          <p:spPr bwMode="auto">
            <a:xfrm>
              <a:off x="3600" y="3024"/>
              <a:ext cx="432" cy="0"/>
            </a:xfrm>
            <a:prstGeom prst="line">
              <a:avLst/>
            </a:prstGeom>
            <a:noFill/>
            <a:ln w="28575">
              <a:solidFill>
                <a:srgbClr val="FF3300"/>
              </a:solidFill>
              <a:round/>
              <a:headEnd/>
              <a:tailEnd type="triangle" w="med" len="med"/>
            </a:ln>
            <a:effectLst/>
          </p:spPr>
          <p:txBody>
            <a:bodyPr wrap="none" anchor="ctr"/>
            <a:lstStyle/>
            <a:p>
              <a:endParaRPr lang="zh-CN" altLang="en-US"/>
            </a:p>
          </p:txBody>
        </p:sp>
        <p:sp>
          <p:nvSpPr>
            <p:cNvPr id="662541" name="Rectangle 13"/>
            <p:cNvSpPr>
              <a:spLocks noChangeArrowheads="1"/>
            </p:cNvSpPr>
            <p:nvPr/>
          </p:nvSpPr>
          <p:spPr bwMode="auto">
            <a:xfrm>
              <a:off x="3648" y="2718"/>
              <a:ext cx="228" cy="327"/>
            </a:xfrm>
            <a:prstGeom prst="rect">
              <a:avLst/>
            </a:prstGeom>
            <a:noFill/>
            <a:ln w="9525">
              <a:noFill/>
              <a:miter lim="800000"/>
              <a:headEnd/>
              <a:tailEnd/>
            </a:ln>
            <a:effectLst/>
          </p:spPr>
          <p:txBody>
            <a:bodyPr wrap="none">
              <a:spAutoFit/>
            </a:bodyPr>
            <a:lstStyle/>
            <a:p>
              <a:r>
                <a:rPr kumimoji="1" lang="en-US" altLang="zh-CN" sz="2800" b="1" i="1">
                  <a:solidFill>
                    <a:srgbClr val="FF3300"/>
                  </a:solidFill>
                  <a:ea typeface="幼圆" pitchFamily="49" charset="-122"/>
                </a:rPr>
                <a:t>p</a:t>
              </a:r>
            </a:p>
          </p:txBody>
        </p:sp>
      </p:grpSp>
      <p:sp>
        <p:nvSpPr>
          <p:cNvPr id="662542" name="Rectangle 14"/>
          <p:cNvSpPr>
            <a:spLocks noChangeArrowheads="1"/>
          </p:cNvSpPr>
          <p:nvPr/>
        </p:nvSpPr>
        <p:spPr bwMode="auto">
          <a:xfrm>
            <a:off x="457200" y="5029200"/>
            <a:ext cx="4191000" cy="1354138"/>
          </a:xfrm>
          <a:prstGeom prst="rect">
            <a:avLst/>
          </a:prstGeom>
          <a:noFill/>
          <a:ln w="9525">
            <a:noFill/>
            <a:miter lim="800000"/>
            <a:headEnd/>
            <a:tailEnd/>
          </a:ln>
          <a:effectLst/>
        </p:spPr>
        <p:txBody>
          <a:bodyPr>
            <a:spAutoFit/>
          </a:bodyPr>
          <a:lstStyle/>
          <a:p>
            <a:pPr>
              <a:lnSpc>
                <a:spcPct val="115000"/>
              </a:lnSpc>
            </a:pPr>
            <a:r>
              <a:rPr kumimoji="1" lang="zh-CN" altLang="en-US" sz="2400" dirty="0"/>
              <a:t>准静态过程的过程曲线可以用</a:t>
            </a:r>
            <a:r>
              <a:rPr kumimoji="1" lang="en-US" altLang="zh-CN" sz="2400" i="1" dirty="0"/>
              <a:t>p </a:t>
            </a:r>
            <a:r>
              <a:rPr kumimoji="1" lang="en-US" altLang="zh-CN" sz="2400" dirty="0"/>
              <a:t>-</a:t>
            </a:r>
            <a:r>
              <a:rPr kumimoji="1" lang="en-US" altLang="zh-CN" sz="2400" i="1" dirty="0"/>
              <a:t>V </a:t>
            </a:r>
            <a:r>
              <a:rPr kumimoji="1" lang="zh-CN" altLang="en-US" sz="2400" dirty="0"/>
              <a:t>图来描述，</a:t>
            </a:r>
            <a:r>
              <a:rPr kumimoji="1" lang="zh-CN" altLang="en-US" sz="2400" dirty="0">
                <a:solidFill>
                  <a:srgbClr val="0000CC"/>
                </a:solidFill>
              </a:rPr>
              <a:t>图上的每一点都表示系统的一个平衡态</a:t>
            </a:r>
            <a:r>
              <a:rPr kumimoji="1" lang="zh-CN" altLang="en-US" sz="2400" dirty="0"/>
              <a:t>。</a:t>
            </a:r>
            <a:endParaRPr kumimoji="1" lang="zh-CN" altLang="en-US" sz="2400" dirty="0">
              <a:solidFill>
                <a:srgbClr val="FF3300"/>
              </a:solidFill>
            </a:endParaRPr>
          </a:p>
        </p:txBody>
      </p:sp>
      <p:grpSp>
        <p:nvGrpSpPr>
          <p:cNvPr id="662543" name="Group 15"/>
          <p:cNvGrpSpPr>
            <a:grpSpLocks/>
          </p:cNvGrpSpPr>
          <p:nvPr/>
        </p:nvGrpSpPr>
        <p:grpSpPr bwMode="auto">
          <a:xfrm>
            <a:off x="4648200" y="2362200"/>
            <a:ext cx="4356100" cy="2946400"/>
            <a:chOff x="2971" y="2464"/>
            <a:chExt cx="2744" cy="1856"/>
          </a:xfrm>
        </p:grpSpPr>
        <p:sp>
          <p:nvSpPr>
            <p:cNvPr id="662544" name="Text Box 16"/>
            <p:cNvSpPr txBox="1">
              <a:spLocks noChangeArrowheads="1"/>
            </p:cNvSpPr>
            <p:nvPr/>
          </p:nvSpPr>
          <p:spPr bwMode="auto">
            <a:xfrm>
              <a:off x="4513" y="3521"/>
              <a:ext cx="1202" cy="288"/>
            </a:xfrm>
            <a:prstGeom prst="rect">
              <a:avLst/>
            </a:prstGeom>
            <a:noFill/>
            <a:ln w="9525">
              <a:noFill/>
              <a:miter lim="800000"/>
              <a:headEnd/>
              <a:tailEnd/>
            </a:ln>
            <a:effectLst/>
          </p:spPr>
          <p:txBody>
            <a:bodyPr>
              <a:spAutoFit/>
            </a:bodyPr>
            <a:lstStyle/>
            <a:p>
              <a:pPr>
                <a:spcBef>
                  <a:spcPct val="50000"/>
                </a:spcBef>
              </a:pPr>
              <a:r>
                <a:rPr kumimoji="1" lang="en-US" altLang="zh-CN" sz="2400"/>
                <a:t>( </a:t>
              </a:r>
              <a:r>
                <a:rPr kumimoji="1" lang="en-US" altLang="zh-CN" sz="2400" i="1"/>
                <a:t>p</a:t>
              </a:r>
              <a:r>
                <a:rPr kumimoji="1" lang="en-US" altLang="zh-CN" sz="2400" baseline="-25000"/>
                <a:t>B</a:t>
              </a:r>
              <a:r>
                <a:rPr kumimoji="1" lang="en-US" altLang="zh-CN" sz="2400"/>
                <a:t>,</a:t>
              </a:r>
              <a:r>
                <a:rPr kumimoji="1" lang="en-US" altLang="zh-CN" sz="2400" i="1"/>
                <a:t>V</a:t>
              </a:r>
              <a:r>
                <a:rPr kumimoji="1" lang="en-US" altLang="zh-CN" sz="2400" baseline="-25000"/>
                <a:t>B</a:t>
              </a:r>
              <a:r>
                <a:rPr kumimoji="1" lang="en-US" altLang="zh-CN" sz="2400"/>
                <a:t>,</a:t>
              </a:r>
              <a:r>
                <a:rPr kumimoji="1" lang="en-US" altLang="zh-CN" sz="2400" i="1"/>
                <a:t>T</a:t>
              </a:r>
              <a:r>
                <a:rPr kumimoji="1" lang="en-US" altLang="zh-CN" sz="2400" baseline="-25000"/>
                <a:t>B </a:t>
              </a:r>
              <a:r>
                <a:rPr kumimoji="1" lang="en-US" altLang="zh-CN" sz="2400"/>
                <a:t>)</a:t>
              </a:r>
            </a:p>
          </p:txBody>
        </p:sp>
        <p:grpSp>
          <p:nvGrpSpPr>
            <p:cNvPr id="662545" name="Group 17"/>
            <p:cNvGrpSpPr>
              <a:grpSpLocks/>
            </p:cNvGrpSpPr>
            <p:nvPr/>
          </p:nvGrpSpPr>
          <p:grpSpPr bwMode="auto">
            <a:xfrm>
              <a:off x="2971" y="2464"/>
              <a:ext cx="2272" cy="1856"/>
              <a:chOff x="2971" y="2464"/>
              <a:chExt cx="2272" cy="1856"/>
            </a:xfrm>
          </p:grpSpPr>
          <p:sp>
            <p:nvSpPr>
              <p:cNvPr id="662546" name="Freeform 18"/>
              <p:cNvSpPr>
                <a:spLocks/>
              </p:cNvSpPr>
              <p:nvPr/>
            </p:nvSpPr>
            <p:spPr bwMode="auto">
              <a:xfrm>
                <a:off x="3515" y="2750"/>
                <a:ext cx="1005" cy="939"/>
              </a:xfrm>
              <a:custGeom>
                <a:avLst/>
                <a:gdLst/>
                <a:ahLst/>
                <a:cxnLst>
                  <a:cxn ang="0">
                    <a:pos x="0" y="0"/>
                  </a:cxn>
                  <a:cxn ang="0">
                    <a:pos x="197" y="413"/>
                  </a:cxn>
                  <a:cxn ang="0">
                    <a:pos x="480" y="706"/>
                  </a:cxn>
                  <a:cxn ang="0">
                    <a:pos x="810" y="889"/>
                  </a:cxn>
                  <a:cxn ang="0">
                    <a:pos x="1005" y="939"/>
                  </a:cxn>
                </a:cxnLst>
                <a:rect l="0" t="0" r="r" b="b"/>
                <a:pathLst>
                  <a:path w="1005" h="939">
                    <a:moveTo>
                      <a:pt x="0" y="0"/>
                    </a:moveTo>
                    <a:cubicBezTo>
                      <a:pt x="33" y="69"/>
                      <a:pt x="117" y="295"/>
                      <a:pt x="197" y="413"/>
                    </a:cubicBezTo>
                    <a:cubicBezTo>
                      <a:pt x="277" y="531"/>
                      <a:pt x="378" y="627"/>
                      <a:pt x="480" y="706"/>
                    </a:cubicBezTo>
                    <a:cubicBezTo>
                      <a:pt x="582" y="785"/>
                      <a:pt x="723" y="850"/>
                      <a:pt x="810" y="889"/>
                    </a:cubicBezTo>
                    <a:cubicBezTo>
                      <a:pt x="897" y="928"/>
                      <a:pt x="965" y="929"/>
                      <a:pt x="1005" y="939"/>
                    </a:cubicBezTo>
                  </a:path>
                </a:pathLst>
              </a:custGeom>
              <a:noFill/>
              <a:ln w="28575" cmpd="sng">
                <a:solidFill>
                  <a:srgbClr val="0000FF"/>
                </a:solidFill>
                <a:round/>
                <a:headEnd type="oval" w="med" len="med"/>
                <a:tailEnd type="oval" w="med" len="med"/>
              </a:ln>
              <a:effectLst/>
            </p:spPr>
            <p:txBody>
              <a:bodyPr wrap="none" anchor="ctr"/>
              <a:lstStyle/>
              <a:p>
                <a:endParaRPr lang="zh-CN" altLang="en-US"/>
              </a:p>
            </p:txBody>
          </p:sp>
          <p:sp>
            <p:nvSpPr>
              <p:cNvPr id="662547" name="Line 19"/>
              <p:cNvSpPr>
                <a:spLocks noChangeShapeType="1"/>
              </p:cNvSpPr>
              <p:nvPr/>
            </p:nvSpPr>
            <p:spPr bwMode="auto">
              <a:xfrm flipV="1">
                <a:off x="3220" y="2532"/>
                <a:ext cx="0" cy="1461"/>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2548" name="Line 20"/>
              <p:cNvSpPr>
                <a:spLocks noChangeShapeType="1"/>
              </p:cNvSpPr>
              <p:nvPr/>
            </p:nvSpPr>
            <p:spPr bwMode="auto">
              <a:xfrm>
                <a:off x="3220" y="3993"/>
                <a:ext cx="1991"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2549" name="Text Box 21"/>
              <p:cNvSpPr txBox="1">
                <a:spLocks noChangeArrowheads="1"/>
              </p:cNvSpPr>
              <p:nvPr/>
            </p:nvSpPr>
            <p:spPr bwMode="auto">
              <a:xfrm>
                <a:off x="3542" y="2569"/>
                <a:ext cx="1177" cy="288"/>
              </a:xfrm>
              <a:prstGeom prst="rect">
                <a:avLst/>
              </a:prstGeom>
              <a:noFill/>
              <a:ln w="9525">
                <a:noFill/>
                <a:miter lim="800000"/>
                <a:headEnd/>
                <a:tailEnd/>
              </a:ln>
              <a:effectLst/>
            </p:spPr>
            <p:txBody>
              <a:bodyPr>
                <a:spAutoFit/>
              </a:bodyPr>
              <a:lstStyle/>
              <a:p>
                <a:pPr>
                  <a:spcBef>
                    <a:spcPct val="50000"/>
                  </a:spcBef>
                </a:pPr>
                <a:r>
                  <a:rPr kumimoji="1" lang="en-US" altLang="zh-CN" sz="2400"/>
                  <a:t>( </a:t>
                </a:r>
                <a:r>
                  <a:rPr kumimoji="1" lang="en-US" altLang="zh-CN" sz="2400" i="1"/>
                  <a:t>p</a:t>
                </a:r>
                <a:r>
                  <a:rPr kumimoji="1" lang="en-US" altLang="zh-CN" sz="2400" baseline="-25000"/>
                  <a:t>A</a:t>
                </a:r>
                <a:r>
                  <a:rPr kumimoji="1" lang="en-US" altLang="zh-CN" sz="2400"/>
                  <a:t>,</a:t>
                </a:r>
                <a:r>
                  <a:rPr kumimoji="1" lang="en-US" altLang="zh-CN" sz="2400" i="1"/>
                  <a:t>V</a:t>
                </a:r>
                <a:r>
                  <a:rPr kumimoji="1" lang="en-US" altLang="zh-CN" sz="2400" baseline="-25000"/>
                  <a:t>A</a:t>
                </a:r>
                <a:r>
                  <a:rPr kumimoji="1" lang="en-US" altLang="zh-CN" sz="2400"/>
                  <a:t>,</a:t>
                </a:r>
                <a:r>
                  <a:rPr kumimoji="1" lang="en-US" altLang="zh-CN" sz="2400" i="1"/>
                  <a:t>T</a:t>
                </a:r>
                <a:r>
                  <a:rPr kumimoji="1" lang="en-US" altLang="zh-CN" sz="2400" baseline="-25000"/>
                  <a:t>A </a:t>
                </a:r>
                <a:r>
                  <a:rPr kumimoji="1" lang="en-US" altLang="zh-CN" sz="2400"/>
                  <a:t>)</a:t>
                </a:r>
              </a:p>
            </p:txBody>
          </p:sp>
          <p:sp>
            <p:nvSpPr>
              <p:cNvPr id="662550" name="Rectangle 22"/>
              <p:cNvSpPr>
                <a:spLocks noChangeArrowheads="1"/>
              </p:cNvSpPr>
              <p:nvPr/>
            </p:nvSpPr>
            <p:spPr bwMode="auto">
              <a:xfrm>
                <a:off x="2971" y="2464"/>
                <a:ext cx="228" cy="327"/>
              </a:xfrm>
              <a:prstGeom prst="rect">
                <a:avLst/>
              </a:prstGeom>
              <a:noFill/>
              <a:ln w="9525">
                <a:noFill/>
                <a:miter lim="800000"/>
                <a:headEnd/>
                <a:tailEnd/>
              </a:ln>
              <a:effectLst/>
            </p:spPr>
            <p:txBody>
              <a:bodyPr wrap="none">
                <a:spAutoFit/>
              </a:bodyPr>
              <a:lstStyle/>
              <a:p>
                <a:r>
                  <a:rPr kumimoji="1" lang="en-US" altLang="zh-CN" sz="2800" i="1"/>
                  <a:t>p</a:t>
                </a:r>
              </a:p>
            </p:txBody>
          </p:sp>
          <p:sp>
            <p:nvSpPr>
              <p:cNvPr id="662551" name="Rectangle 23"/>
              <p:cNvSpPr>
                <a:spLocks noChangeArrowheads="1"/>
              </p:cNvSpPr>
              <p:nvPr/>
            </p:nvSpPr>
            <p:spPr bwMode="auto">
              <a:xfrm>
                <a:off x="5003" y="3993"/>
                <a:ext cx="240" cy="327"/>
              </a:xfrm>
              <a:prstGeom prst="rect">
                <a:avLst/>
              </a:prstGeom>
              <a:noFill/>
              <a:ln w="9525">
                <a:noFill/>
                <a:miter lim="800000"/>
                <a:headEnd/>
                <a:tailEnd/>
              </a:ln>
              <a:effectLst/>
            </p:spPr>
            <p:txBody>
              <a:bodyPr>
                <a:spAutoFit/>
              </a:bodyPr>
              <a:lstStyle/>
              <a:p>
                <a:r>
                  <a:rPr kumimoji="1" lang="en-US" altLang="zh-CN" sz="2800" i="1"/>
                  <a:t>V</a:t>
                </a:r>
              </a:p>
            </p:txBody>
          </p:sp>
          <p:sp>
            <p:nvSpPr>
              <p:cNvPr id="662552" name="Rectangle 24"/>
              <p:cNvSpPr>
                <a:spLocks noChangeArrowheads="1"/>
              </p:cNvSpPr>
              <p:nvPr/>
            </p:nvSpPr>
            <p:spPr bwMode="auto">
              <a:xfrm>
                <a:off x="3054" y="3991"/>
                <a:ext cx="255" cy="288"/>
              </a:xfrm>
              <a:prstGeom prst="rect">
                <a:avLst/>
              </a:prstGeom>
              <a:noFill/>
              <a:ln w="9525">
                <a:noFill/>
                <a:miter lim="800000"/>
                <a:headEnd/>
                <a:tailEnd/>
              </a:ln>
              <a:effectLst/>
            </p:spPr>
            <p:txBody>
              <a:bodyPr wrap="none">
                <a:spAutoFit/>
              </a:bodyPr>
              <a:lstStyle/>
              <a:p>
                <a:r>
                  <a:rPr kumimoji="1" lang="en-US" altLang="zh-CN" sz="2400" i="1"/>
                  <a:t>O</a:t>
                </a:r>
              </a:p>
            </p:txBody>
          </p:sp>
        </p:grpSp>
      </p:grpSp>
      <p:sp>
        <p:nvSpPr>
          <p:cNvPr id="662553" name="Oval 25"/>
          <p:cNvSpPr>
            <a:spLocks noChangeArrowheads="1"/>
          </p:cNvSpPr>
          <p:nvPr/>
        </p:nvSpPr>
        <p:spPr bwMode="auto">
          <a:xfrm>
            <a:off x="5872163" y="3536950"/>
            <a:ext cx="71437" cy="71438"/>
          </a:xfrm>
          <a:prstGeom prst="ellipse">
            <a:avLst/>
          </a:prstGeom>
          <a:gradFill rotWithShape="1">
            <a:gsLst>
              <a:gs pos="0">
                <a:srgbClr val="FFFFFF"/>
              </a:gs>
              <a:gs pos="100000">
                <a:srgbClr val="FFCC00"/>
              </a:gs>
            </a:gsLst>
            <a:path path="shape">
              <a:fillToRect l="50000" t="50000" r="50000" b="50000"/>
            </a:path>
          </a:gradFill>
          <a:ln w="9525">
            <a:solidFill>
              <a:srgbClr val="FFCC00"/>
            </a:solidFill>
            <a:round/>
            <a:headEnd/>
            <a:tailEnd/>
          </a:ln>
          <a:effectLst/>
        </p:spPr>
        <p:txBody>
          <a:bodyPr wrap="none" anchor="ctr"/>
          <a:lstStyle/>
          <a:p>
            <a:endParaRPr lang="zh-CN" altLang="en-US"/>
          </a:p>
        </p:txBody>
      </p:sp>
      <p:sp>
        <p:nvSpPr>
          <p:cNvPr id="662554" name="Rectangle 26"/>
          <p:cNvSpPr>
            <a:spLocks noChangeArrowheads="1"/>
          </p:cNvSpPr>
          <p:nvPr/>
        </p:nvSpPr>
        <p:spPr bwMode="auto">
          <a:xfrm>
            <a:off x="5943600" y="3248025"/>
            <a:ext cx="1579563" cy="457200"/>
          </a:xfrm>
          <a:prstGeom prst="rect">
            <a:avLst/>
          </a:prstGeom>
          <a:noFill/>
          <a:ln w="9525">
            <a:noFill/>
            <a:miter lim="800000"/>
            <a:headEnd/>
            <a:tailEnd/>
          </a:ln>
          <a:effectLst/>
        </p:spPr>
        <p:txBody>
          <a:bodyPr wrap="none">
            <a:spAutoFit/>
          </a:bodyPr>
          <a:lstStyle/>
          <a:p>
            <a:pPr>
              <a:spcBef>
                <a:spcPct val="50000"/>
              </a:spcBef>
            </a:pPr>
            <a:r>
              <a:rPr kumimoji="1" lang="en-US" altLang="zh-CN" sz="2400"/>
              <a:t>( </a:t>
            </a:r>
            <a:r>
              <a:rPr kumimoji="1" lang="en-US" altLang="zh-CN" sz="2400" i="1"/>
              <a:t>p</a:t>
            </a:r>
            <a:r>
              <a:rPr kumimoji="1" lang="en-US" altLang="zh-CN" sz="2400" baseline="-25000"/>
              <a:t>C</a:t>
            </a:r>
            <a:r>
              <a:rPr kumimoji="1" lang="en-US" altLang="zh-CN" sz="2400"/>
              <a:t>,</a:t>
            </a:r>
            <a:r>
              <a:rPr kumimoji="1" lang="en-US" altLang="zh-CN" sz="2400" i="1"/>
              <a:t>V</a:t>
            </a:r>
            <a:r>
              <a:rPr kumimoji="1" lang="en-US" altLang="zh-CN" sz="2400" baseline="-25000"/>
              <a:t>C</a:t>
            </a:r>
            <a:r>
              <a:rPr kumimoji="1" lang="en-US" altLang="zh-CN" sz="2400"/>
              <a:t>,</a:t>
            </a:r>
            <a:r>
              <a:rPr kumimoji="1" lang="en-US" altLang="zh-CN" sz="2400" i="1"/>
              <a:t>T</a:t>
            </a:r>
            <a:r>
              <a:rPr kumimoji="1" lang="en-US" altLang="zh-CN" sz="2400" baseline="-25000"/>
              <a:t>C </a:t>
            </a:r>
            <a:r>
              <a:rPr kumimoji="1" lang="en-US" altLang="zh-CN" sz="2400"/>
              <a:t>)</a:t>
            </a:r>
          </a:p>
        </p:txBody>
      </p:sp>
      <p:graphicFrame>
        <p:nvGraphicFramePr>
          <p:cNvPr id="662555" name="Object 27"/>
          <p:cNvGraphicFramePr>
            <a:graphicFrameLocks noChangeAspect="1"/>
          </p:cNvGraphicFramePr>
          <p:nvPr/>
        </p:nvGraphicFramePr>
        <p:xfrm>
          <a:off x="457200" y="2590800"/>
          <a:ext cx="3976688" cy="457200"/>
        </p:xfrm>
        <a:graphic>
          <a:graphicData uri="http://schemas.openxmlformats.org/presentationml/2006/ole">
            <mc:AlternateContent xmlns:mc="http://schemas.openxmlformats.org/markup-compatibility/2006">
              <mc:Choice xmlns:v="urn:schemas-microsoft-com:vml" Requires="v">
                <p:oleObj name="Equation" r:id="rId2" imgW="1955520" imgH="228600" progId="">
                  <p:embed/>
                </p:oleObj>
              </mc:Choice>
              <mc:Fallback>
                <p:oleObj name="Equation" r:id="rId2" imgW="1955520" imgH="228600" progId="">
                  <p:embed/>
                  <p:pic>
                    <p:nvPicPr>
                      <p:cNvPr id="0"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90800"/>
                        <a:ext cx="39766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2556" name="Text Box 28"/>
          <p:cNvSpPr txBox="1">
            <a:spLocks noChangeArrowheads="1"/>
          </p:cNvSpPr>
          <p:nvPr/>
        </p:nvSpPr>
        <p:spPr bwMode="auto">
          <a:xfrm>
            <a:off x="4572000" y="5334000"/>
            <a:ext cx="4511675" cy="895350"/>
          </a:xfrm>
          <a:prstGeom prst="rect">
            <a:avLst/>
          </a:prstGeom>
          <a:solidFill>
            <a:srgbClr val="CC99FF">
              <a:alpha val="50000"/>
            </a:srgbClr>
          </a:solidFill>
          <a:ln w="9525">
            <a:noFill/>
            <a:miter lim="800000"/>
            <a:headEnd/>
            <a:tailEnd/>
          </a:ln>
          <a:effectLst/>
        </p:spPr>
        <p:txBody>
          <a:bodyPr>
            <a:spAutoFit/>
          </a:bodyPr>
          <a:lstStyle/>
          <a:p>
            <a:pPr>
              <a:lnSpc>
                <a:spcPct val="110000"/>
              </a:lnSpc>
            </a:pPr>
            <a:r>
              <a:rPr lang="zh-CN" altLang="en-US" sz="2400" dirty="0"/>
              <a:t>一个点：表示一个</a:t>
            </a:r>
            <a:r>
              <a:rPr lang="zh-CN" altLang="en-US" sz="2400" b="1" dirty="0"/>
              <a:t>平衡态</a:t>
            </a:r>
          </a:p>
          <a:p>
            <a:pPr>
              <a:lnSpc>
                <a:spcPct val="110000"/>
              </a:lnSpc>
            </a:pPr>
            <a:r>
              <a:rPr lang="zh-CN" altLang="en-US" sz="2400" dirty="0"/>
              <a:t>一条曲线：表示一个</a:t>
            </a:r>
            <a:r>
              <a:rPr lang="zh-CN" altLang="en-US" sz="2400" b="1" dirty="0"/>
              <a:t>准静态过程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2532"/>
                                        </p:tgtEl>
                                        <p:attrNameLst>
                                          <p:attrName>style.visibility</p:attrName>
                                        </p:attrNameLst>
                                      </p:cBhvr>
                                      <p:to>
                                        <p:strVal val="visible"/>
                                      </p:to>
                                    </p:set>
                                    <p:animEffect transition="in" filter="wipe(left)">
                                      <p:cBhvr>
                                        <p:cTn id="7" dur="500"/>
                                        <p:tgtEl>
                                          <p:spTgt spid="66253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2555"/>
                                        </p:tgtEl>
                                        <p:attrNameLst>
                                          <p:attrName>style.visibility</p:attrName>
                                        </p:attrNameLst>
                                      </p:cBhvr>
                                      <p:to>
                                        <p:strVal val="visible"/>
                                      </p:to>
                                    </p:set>
                                    <p:anim calcmode="lin" valueType="num">
                                      <p:cBhvr additive="base">
                                        <p:cTn id="12" dur="500" fill="hold"/>
                                        <p:tgtEl>
                                          <p:spTgt spid="662555"/>
                                        </p:tgtEl>
                                        <p:attrNameLst>
                                          <p:attrName>ppt_x</p:attrName>
                                        </p:attrNameLst>
                                      </p:cBhvr>
                                      <p:tavLst>
                                        <p:tav tm="0">
                                          <p:val>
                                            <p:strVal val="0-#ppt_w/2"/>
                                          </p:val>
                                        </p:tav>
                                        <p:tav tm="100000">
                                          <p:val>
                                            <p:strVal val="#ppt_x"/>
                                          </p:val>
                                        </p:tav>
                                      </p:tavLst>
                                    </p:anim>
                                    <p:anim calcmode="lin" valueType="num">
                                      <p:cBhvr additive="base">
                                        <p:cTn id="13" dur="500" fill="hold"/>
                                        <p:tgtEl>
                                          <p:spTgt spid="66255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3"/>
                                        </p:tgtEl>
                                        <p:attrNameLst>
                                          <p:attrName>style.visibility</p:attrName>
                                        </p:attrNameLst>
                                      </p:cBhvr>
                                      <p:to>
                                        <p:strVal val="visible"/>
                                      </p:to>
                                    </p:set>
                                    <p:anim calcmode="lin" valueType="num">
                                      <p:cBhvr additive="base">
                                        <p:cTn id="18" dur="500" fill="hold"/>
                                        <p:tgtEl>
                                          <p:spTgt spid="662533"/>
                                        </p:tgtEl>
                                        <p:attrNameLst>
                                          <p:attrName>ppt_x</p:attrName>
                                        </p:attrNameLst>
                                      </p:cBhvr>
                                      <p:tavLst>
                                        <p:tav tm="0">
                                          <p:val>
                                            <p:strVal val="0-#ppt_w/2"/>
                                          </p:val>
                                        </p:tav>
                                        <p:tav tm="100000">
                                          <p:val>
                                            <p:strVal val="#ppt_x"/>
                                          </p:val>
                                        </p:tav>
                                      </p:tavLst>
                                    </p:anim>
                                    <p:anim calcmode="lin" valueType="num">
                                      <p:cBhvr additive="base">
                                        <p:cTn id="19"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662534"/>
                                        </p:tgtEl>
                                        <p:attrNameLst>
                                          <p:attrName>style.visibility</p:attrName>
                                        </p:attrNameLst>
                                      </p:cBhvr>
                                      <p:to>
                                        <p:strVal val="visible"/>
                                      </p:to>
                                    </p:set>
                                    <p:animEffect transition="in" filter="box(out)">
                                      <p:cBhvr>
                                        <p:cTn id="24" dur="500"/>
                                        <p:tgtEl>
                                          <p:spTgt spid="66253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62535"/>
                                        </p:tgtEl>
                                        <p:attrNameLst>
                                          <p:attrName>style.visibility</p:attrName>
                                        </p:attrNameLst>
                                      </p:cBhvr>
                                      <p:to>
                                        <p:strVal val="visible"/>
                                      </p:to>
                                    </p:set>
                                    <p:animEffect transition="in" filter="dissolve">
                                      <p:cBhvr>
                                        <p:cTn id="29" dur="500"/>
                                        <p:tgtEl>
                                          <p:spTgt spid="662535"/>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62542"/>
                                        </p:tgtEl>
                                        <p:attrNameLst>
                                          <p:attrName>style.visibility</p:attrName>
                                        </p:attrNameLst>
                                      </p:cBhvr>
                                      <p:to>
                                        <p:strVal val="visible"/>
                                      </p:to>
                                    </p:set>
                                    <p:anim calcmode="lin" valueType="num">
                                      <p:cBhvr additive="base">
                                        <p:cTn id="34" dur="500" fill="hold"/>
                                        <p:tgtEl>
                                          <p:spTgt spid="662542"/>
                                        </p:tgtEl>
                                        <p:attrNameLst>
                                          <p:attrName>ppt_x</p:attrName>
                                        </p:attrNameLst>
                                      </p:cBhvr>
                                      <p:tavLst>
                                        <p:tav tm="0">
                                          <p:val>
                                            <p:strVal val="0-#ppt_w/2"/>
                                          </p:val>
                                        </p:tav>
                                        <p:tav tm="100000">
                                          <p:val>
                                            <p:strVal val="#ppt_x"/>
                                          </p:val>
                                        </p:tav>
                                      </p:tavLst>
                                    </p:anim>
                                    <p:anim calcmode="lin" valueType="num">
                                      <p:cBhvr additive="base">
                                        <p:cTn id="35" dur="500" fill="hold"/>
                                        <p:tgtEl>
                                          <p:spTgt spid="66254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62543"/>
                                        </p:tgtEl>
                                        <p:attrNameLst>
                                          <p:attrName>style.visibility</p:attrName>
                                        </p:attrNameLst>
                                      </p:cBhvr>
                                      <p:to>
                                        <p:strVal val="visible"/>
                                      </p:to>
                                    </p:set>
                                    <p:animEffect transition="in" filter="fade">
                                      <p:cBhvr>
                                        <p:cTn id="40" dur="1000"/>
                                        <p:tgtEl>
                                          <p:spTgt spid="662543"/>
                                        </p:tgtEl>
                                      </p:cBhvr>
                                    </p:animEffect>
                                  </p:childTnLst>
                                </p:cTn>
                              </p:par>
                            </p:childTnLst>
                          </p:cTn>
                        </p:par>
                      </p:childTnLst>
                    </p:cTn>
                  </p:par>
                  <p:par>
                    <p:cTn id="41" fill="hold">
                      <p:stCondLst>
                        <p:cond delay="indefinite"/>
                      </p:stCondLst>
                      <p:childTnLst>
                        <p:par>
                          <p:cTn id="42" fill="hold">
                            <p:stCondLst>
                              <p:cond delay="0"/>
                            </p:stCondLst>
                            <p:childTnLst>
                              <p:par>
                                <p:cTn id="43" presetID="50" presetClass="entr" presetSubtype="0" decel="100000" fill="hold" grpId="0" nodeType="clickEffect">
                                  <p:stCondLst>
                                    <p:cond delay="0"/>
                                  </p:stCondLst>
                                  <p:childTnLst>
                                    <p:set>
                                      <p:cBhvr>
                                        <p:cTn id="44" dur="1" fill="hold">
                                          <p:stCondLst>
                                            <p:cond delay="0"/>
                                          </p:stCondLst>
                                        </p:cTn>
                                        <p:tgtEl>
                                          <p:spTgt spid="662553"/>
                                        </p:tgtEl>
                                        <p:attrNameLst>
                                          <p:attrName>style.visibility</p:attrName>
                                        </p:attrNameLst>
                                      </p:cBhvr>
                                      <p:to>
                                        <p:strVal val="visible"/>
                                      </p:to>
                                    </p:set>
                                    <p:anim calcmode="lin" valueType="num">
                                      <p:cBhvr>
                                        <p:cTn id="45" dur="1000" fill="hold"/>
                                        <p:tgtEl>
                                          <p:spTgt spid="662553"/>
                                        </p:tgtEl>
                                        <p:attrNameLst>
                                          <p:attrName>ppt_w</p:attrName>
                                        </p:attrNameLst>
                                      </p:cBhvr>
                                      <p:tavLst>
                                        <p:tav tm="0">
                                          <p:val>
                                            <p:strVal val="#ppt_w+.3"/>
                                          </p:val>
                                        </p:tav>
                                        <p:tav tm="100000">
                                          <p:val>
                                            <p:strVal val="#ppt_w"/>
                                          </p:val>
                                        </p:tav>
                                      </p:tavLst>
                                    </p:anim>
                                    <p:anim calcmode="lin" valueType="num">
                                      <p:cBhvr>
                                        <p:cTn id="46" dur="1000" fill="hold"/>
                                        <p:tgtEl>
                                          <p:spTgt spid="662553"/>
                                        </p:tgtEl>
                                        <p:attrNameLst>
                                          <p:attrName>ppt_h</p:attrName>
                                        </p:attrNameLst>
                                      </p:cBhvr>
                                      <p:tavLst>
                                        <p:tav tm="0">
                                          <p:val>
                                            <p:strVal val="#ppt_h"/>
                                          </p:val>
                                        </p:tav>
                                        <p:tav tm="100000">
                                          <p:val>
                                            <p:strVal val="#ppt_h"/>
                                          </p:val>
                                        </p:tav>
                                      </p:tavLst>
                                    </p:anim>
                                    <p:animEffect transition="in" filter="fade">
                                      <p:cBhvr>
                                        <p:cTn id="47" dur="1000"/>
                                        <p:tgtEl>
                                          <p:spTgt spid="66255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625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8" presetClass="entr" presetSubtype="16" fill="hold" grpId="0" nodeType="clickEffect">
                                  <p:stCondLst>
                                    <p:cond delay="0"/>
                                  </p:stCondLst>
                                  <p:childTnLst>
                                    <p:set>
                                      <p:cBhvr>
                                        <p:cTn id="55" dur="1" fill="hold">
                                          <p:stCondLst>
                                            <p:cond delay="0"/>
                                          </p:stCondLst>
                                        </p:cTn>
                                        <p:tgtEl>
                                          <p:spTgt spid="662556"/>
                                        </p:tgtEl>
                                        <p:attrNameLst>
                                          <p:attrName>style.visibility</p:attrName>
                                        </p:attrNameLst>
                                      </p:cBhvr>
                                      <p:to>
                                        <p:strVal val="visible"/>
                                      </p:to>
                                    </p:set>
                                    <p:animEffect transition="in" filter="diamond(in)">
                                      <p:cBhvr>
                                        <p:cTn id="56" dur="500"/>
                                        <p:tgtEl>
                                          <p:spTgt spid="662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2" grpId="0"/>
      <p:bldP spid="662533" grpId="0" autoUpdateAnimBg="0"/>
      <p:bldP spid="662534" grpId="0" autoUpdateAnimBg="0"/>
      <p:bldP spid="662542" grpId="0" autoUpdateAnimBg="0"/>
      <p:bldP spid="662553" grpId="0" animBg="1"/>
      <p:bldP spid="662554" grpId="0"/>
      <p:bldP spid="6625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lstStyle/>
          <a:p>
            <a:r>
              <a:rPr lang="en-US" altLang="en-US"/>
              <a:t>9.1 热力学的基本概念</a:t>
            </a:r>
            <a:endParaRPr lang="zh-CN" altLang="en-US"/>
          </a:p>
        </p:txBody>
      </p:sp>
      <p:sp>
        <p:nvSpPr>
          <p:cNvPr id="5" name="灯片编号占位符 4"/>
          <p:cNvSpPr>
            <a:spLocks noGrp="1"/>
          </p:cNvSpPr>
          <p:nvPr>
            <p:ph type="sldNum" sz="quarter" idx="12"/>
          </p:nvPr>
        </p:nvSpPr>
        <p:spPr/>
        <p:txBody>
          <a:bodyPr/>
          <a:lstStyle/>
          <a:p>
            <a:fld id="{F215E54B-314C-403D-BF85-052834C80904}" type="slidenum">
              <a:rPr lang="en-US" altLang="zh-CN"/>
              <a:pPr/>
              <a:t>15</a:t>
            </a:fld>
            <a:endParaRPr lang="en-US" altLang="zh-CN"/>
          </a:p>
        </p:txBody>
      </p:sp>
    </p:spTree>
    <p:controls>
      <mc:AlternateContent xmlns:mc="http://schemas.openxmlformats.org/markup-compatibility/2006">
        <mc:Choice xmlns:v="urn:schemas-microsoft-com:vml" Requires="v">
          <p:control r:id="rId1" imgW="7020905" imgH="5217667"/>
        </mc:Choice>
        <mc:Fallback>
          <p:control r:id="rId1" imgW="7020905" imgH="5217667">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7021513" cy="5218113"/>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ltLang="en-US"/>
              <a:t>9.1 热力学的基本概念</a:t>
            </a:r>
            <a:endParaRPr lang="zh-CN" altLang="en-US"/>
          </a:p>
        </p:txBody>
      </p:sp>
      <p:sp>
        <p:nvSpPr>
          <p:cNvPr id="15" name="灯片编号占位符 4"/>
          <p:cNvSpPr>
            <a:spLocks noGrp="1"/>
          </p:cNvSpPr>
          <p:nvPr>
            <p:ph type="sldNum" sz="quarter" idx="12"/>
          </p:nvPr>
        </p:nvSpPr>
        <p:spPr/>
        <p:txBody>
          <a:bodyPr/>
          <a:lstStyle/>
          <a:p>
            <a:fld id="{ED837A39-87A8-4271-BEB1-3CA75CC77130}" type="slidenum">
              <a:rPr lang="en-US" altLang="zh-CN"/>
              <a:pPr/>
              <a:t>16</a:t>
            </a:fld>
            <a:endParaRPr lang="en-US" altLang="zh-CN"/>
          </a:p>
        </p:txBody>
      </p:sp>
      <p:sp>
        <p:nvSpPr>
          <p:cNvPr id="654339"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理想气体状态方程</a:t>
            </a:r>
          </a:p>
        </p:txBody>
      </p:sp>
      <p:sp>
        <p:nvSpPr>
          <p:cNvPr id="654340" name="Text Box 4"/>
          <p:cNvSpPr txBox="1">
            <a:spLocks noChangeArrowheads="1"/>
          </p:cNvSpPr>
          <p:nvPr/>
        </p:nvSpPr>
        <p:spPr bwMode="auto">
          <a:xfrm>
            <a:off x="533400" y="1676400"/>
            <a:ext cx="8382000" cy="968375"/>
          </a:xfrm>
          <a:prstGeom prst="rect">
            <a:avLst/>
          </a:prstGeom>
          <a:noFill/>
          <a:ln w="12700" cap="sq">
            <a:noFill/>
            <a:miter lim="800000"/>
            <a:headEnd type="none" w="sm" len="sm"/>
            <a:tailEnd type="none" w="sm" len="sm"/>
          </a:ln>
          <a:effectLst/>
        </p:spPr>
        <p:txBody>
          <a:bodyPr>
            <a:spAutoFit/>
          </a:bodyPr>
          <a:lstStyle/>
          <a:p>
            <a:pPr>
              <a:lnSpc>
                <a:spcPct val="120000"/>
              </a:lnSpc>
              <a:spcBef>
                <a:spcPct val="20000"/>
              </a:spcBef>
            </a:pPr>
            <a:r>
              <a:rPr kumimoji="1" lang="zh-CN" altLang="en-US" sz="2400" dirty="0">
                <a:solidFill>
                  <a:srgbClr val="0000CC"/>
                </a:solidFill>
              </a:rPr>
              <a:t>理想气体</a:t>
            </a:r>
            <a:r>
              <a:rPr kumimoji="1" lang="zh-CN" altLang="en-US" sz="2400" dirty="0"/>
              <a:t>：在任何情况下都严格遵守“波意耳定律”、“盖</a:t>
            </a:r>
            <a:r>
              <a:rPr kumimoji="1" lang="en-US" altLang="zh-CN" sz="2400" dirty="0"/>
              <a:t>-</a:t>
            </a:r>
            <a:r>
              <a:rPr kumimoji="1" lang="zh-CN" altLang="en-US" sz="2400" dirty="0"/>
              <a:t>吕萨克定律”以及“查理定律”的气体。</a:t>
            </a:r>
          </a:p>
        </p:txBody>
      </p:sp>
      <p:sp>
        <p:nvSpPr>
          <p:cNvPr id="654341" name="Text Box 5"/>
          <p:cNvSpPr txBox="1">
            <a:spLocks noChangeArrowheads="1"/>
          </p:cNvSpPr>
          <p:nvPr/>
        </p:nvSpPr>
        <p:spPr bwMode="auto">
          <a:xfrm>
            <a:off x="533400" y="2743200"/>
            <a:ext cx="7632700" cy="549275"/>
          </a:xfrm>
          <a:prstGeom prst="rect">
            <a:avLst/>
          </a:prstGeom>
          <a:noFill/>
          <a:ln w="9525">
            <a:noFill/>
            <a:miter lim="800000"/>
            <a:headEnd/>
            <a:tailEnd/>
          </a:ln>
          <a:effectLst/>
        </p:spPr>
        <p:txBody>
          <a:bodyPr>
            <a:spAutoFit/>
          </a:bodyPr>
          <a:lstStyle/>
          <a:p>
            <a:pPr algn="just">
              <a:lnSpc>
                <a:spcPct val="125000"/>
              </a:lnSpc>
              <a:spcBef>
                <a:spcPct val="50000"/>
              </a:spcBef>
            </a:pPr>
            <a:r>
              <a:rPr kumimoji="1" lang="zh-CN" altLang="en-US" sz="2400">
                <a:solidFill>
                  <a:srgbClr val="0000CC"/>
                </a:solidFill>
              </a:rPr>
              <a:t>状态方程</a:t>
            </a:r>
            <a:r>
              <a:rPr kumimoji="1" lang="zh-CN" altLang="en-US" sz="2400"/>
              <a:t>：状态参量（</a:t>
            </a:r>
            <a:r>
              <a:rPr kumimoji="1" lang="en-US" altLang="zh-CN" sz="2400" i="1"/>
              <a:t>p</a:t>
            </a:r>
            <a:r>
              <a:rPr kumimoji="1" lang="zh-CN" altLang="en-US" sz="2400"/>
              <a:t>，</a:t>
            </a:r>
            <a:r>
              <a:rPr kumimoji="1" lang="en-US" altLang="zh-CN" sz="2400" i="1"/>
              <a:t>V</a:t>
            </a:r>
            <a:r>
              <a:rPr kumimoji="1" lang="zh-CN" altLang="en-US" sz="2400"/>
              <a:t>，</a:t>
            </a:r>
            <a:r>
              <a:rPr kumimoji="1" lang="en-US" altLang="zh-CN" sz="2400" i="1"/>
              <a:t>T</a:t>
            </a:r>
            <a:r>
              <a:rPr kumimoji="1" lang="zh-CN" altLang="en-US" sz="2400"/>
              <a:t>）之间的关系，即 </a:t>
            </a:r>
          </a:p>
        </p:txBody>
      </p:sp>
      <p:sp>
        <p:nvSpPr>
          <p:cNvPr id="654342" name="Text Box 6"/>
          <p:cNvSpPr txBox="1">
            <a:spLocks noChangeArrowheads="1"/>
          </p:cNvSpPr>
          <p:nvPr/>
        </p:nvSpPr>
        <p:spPr bwMode="auto">
          <a:xfrm>
            <a:off x="2362200" y="3429000"/>
            <a:ext cx="2438400" cy="457200"/>
          </a:xfrm>
          <a:prstGeom prst="rect">
            <a:avLst/>
          </a:prstGeom>
          <a:noFill/>
          <a:ln w="9525">
            <a:noFill/>
            <a:miter lim="800000"/>
            <a:headEnd/>
            <a:tailEnd/>
          </a:ln>
          <a:effectLst/>
        </p:spPr>
        <p:txBody>
          <a:bodyPr>
            <a:spAutoFit/>
          </a:bodyPr>
          <a:lstStyle/>
          <a:p>
            <a:pPr algn="just">
              <a:spcBef>
                <a:spcPct val="50000"/>
              </a:spcBef>
            </a:pPr>
            <a:r>
              <a:rPr kumimoji="1" lang="en-US" altLang="zh-CN" sz="2400"/>
              <a:t> </a:t>
            </a:r>
            <a:r>
              <a:rPr kumimoji="1" lang="en-US" altLang="zh-CN" sz="2400" i="1"/>
              <a:t>f</a:t>
            </a:r>
            <a:r>
              <a:rPr kumimoji="1" lang="zh-CN" altLang="en-US" sz="2400"/>
              <a:t>（</a:t>
            </a:r>
            <a:r>
              <a:rPr kumimoji="1" lang="en-US" altLang="zh-CN" sz="2400" i="1"/>
              <a:t>p</a:t>
            </a:r>
            <a:r>
              <a:rPr kumimoji="1" lang="en-US" altLang="zh-CN" sz="2400"/>
              <a:t>, </a:t>
            </a:r>
            <a:r>
              <a:rPr kumimoji="1" lang="en-US" altLang="zh-CN" sz="2400" i="1"/>
              <a:t>V</a:t>
            </a:r>
            <a:r>
              <a:rPr kumimoji="1" lang="en-US" altLang="zh-CN" sz="2400"/>
              <a:t>, </a:t>
            </a:r>
            <a:r>
              <a:rPr kumimoji="1" lang="en-US" altLang="zh-CN" sz="2400" i="1"/>
              <a:t>T</a:t>
            </a:r>
            <a:r>
              <a:rPr kumimoji="1" lang="zh-CN" altLang="en-US" sz="2400"/>
              <a:t>）</a:t>
            </a:r>
            <a:r>
              <a:rPr kumimoji="1" lang="en-US" altLang="zh-CN" sz="2400"/>
              <a:t>=0</a:t>
            </a:r>
          </a:p>
        </p:txBody>
      </p:sp>
      <p:sp>
        <p:nvSpPr>
          <p:cNvPr id="654343" name="Rectangle 7"/>
          <p:cNvSpPr>
            <a:spLocks noChangeArrowheads="1"/>
          </p:cNvSpPr>
          <p:nvPr/>
        </p:nvSpPr>
        <p:spPr bwMode="auto">
          <a:xfrm>
            <a:off x="533400" y="4038600"/>
            <a:ext cx="3810000" cy="457200"/>
          </a:xfrm>
          <a:prstGeom prst="rect">
            <a:avLst/>
          </a:prstGeom>
          <a:noFill/>
          <a:ln w="9525">
            <a:noFill/>
            <a:miter lim="800000"/>
            <a:headEnd/>
            <a:tailEnd/>
          </a:ln>
          <a:effectLst/>
        </p:spPr>
        <p:txBody>
          <a:bodyPr>
            <a:spAutoFit/>
          </a:bodyPr>
          <a:lstStyle/>
          <a:p>
            <a:pPr algn="just"/>
            <a:r>
              <a:rPr kumimoji="1" lang="zh-CN" altLang="en-US" sz="2400" dirty="0">
                <a:solidFill>
                  <a:srgbClr val="0000CC"/>
                </a:solidFill>
              </a:rPr>
              <a:t>理想气体状态方程</a:t>
            </a:r>
          </a:p>
        </p:txBody>
      </p:sp>
      <p:graphicFrame>
        <p:nvGraphicFramePr>
          <p:cNvPr id="654344" name="Object 8"/>
          <p:cNvGraphicFramePr>
            <a:graphicFrameLocks noChangeAspect="1"/>
          </p:cNvGraphicFramePr>
          <p:nvPr/>
        </p:nvGraphicFramePr>
        <p:xfrm>
          <a:off x="4191000" y="3886200"/>
          <a:ext cx="2047875" cy="989013"/>
        </p:xfrm>
        <a:graphic>
          <a:graphicData uri="http://schemas.openxmlformats.org/presentationml/2006/ole">
            <mc:AlternateContent xmlns:mc="http://schemas.openxmlformats.org/markup-compatibility/2006">
              <mc:Choice xmlns:v="urn:schemas-microsoft-com:vml" Requires="v">
                <p:oleObj name="公式" r:id="rId3" imgW="812520" imgH="393480" progId="Equation.3">
                  <p:embed/>
                </p:oleObj>
              </mc:Choice>
              <mc:Fallback>
                <p:oleObj name="公式" r:id="rId3" imgW="812520" imgH="39348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886200"/>
                        <a:ext cx="2047875" cy="989013"/>
                      </a:xfrm>
                      <a:prstGeom prst="rect">
                        <a:avLst/>
                      </a:prstGeom>
                      <a:solidFill>
                        <a:srgbClr val="CC99FF">
                          <a:alpha val="50000"/>
                        </a:srgbClr>
                      </a:solidFill>
                      <a:ln>
                        <a:noFill/>
                      </a:ln>
                      <a:effectLst/>
                      <a:extLs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654345" name="Object 9"/>
          <p:cNvGraphicFramePr>
            <a:graphicFrameLocks noChangeAspect="1"/>
          </p:cNvGraphicFramePr>
          <p:nvPr/>
        </p:nvGraphicFramePr>
        <p:xfrm>
          <a:off x="2514600" y="5257800"/>
          <a:ext cx="2817813" cy="455613"/>
        </p:xfrm>
        <a:graphic>
          <a:graphicData uri="http://schemas.openxmlformats.org/presentationml/2006/ole">
            <mc:AlternateContent xmlns:mc="http://schemas.openxmlformats.org/markup-compatibility/2006">
              <mc:Choice xmlns:v="urn:schemas-microsoft-com:vml" Requires="v">
                <p:oleObj name="公式" r:id="rId5" imgW="1409400" imgH="228600" progId="Equation.3">
                  <p:embed/>
                </p:oleObj>
              </mc:Choice>
              <mc:Fallback>
                <p:oleObj name="公式" r:id="rId5" imgW="1409400" imgH="2286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257800"/>
                        <a:ext cx="28178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4346" name="Rectangle 10"/>
          <p:cNvSpPr>
            <a:spLocks noChangeArrowheads="1"/>
          </p:cNvSpPr>
          <p:nvPr/>
        </p:nvSpPr>
        <p:spPr bwMode="auto">
          <a:xfrm>
            <a:off x="2438400" y="5791200"/>
            <a:ext cx="2895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400"/>
              <a:t>“</a:t>
            </a:r>
            <a:r>
              <a:rPr kumimoji="1" lang="zh-CN" altLang="en-US" sz="2400"/>
              <a:t>摩尔气体常量</a:t>
            </a:r>
            <a:r>
              <a:rPr kumimoji="1" lang="zh-CN" altLang="en-US" sz="2400" i="1"/>
              <a:t> </a:t>
            </a:r>
            <a:r>
              <a:rPr kumimoji="1" lang="zh-CN" altLang="en-US" sz="2400"/>
              <a:t>”</a:t>
            </a:r>
          </a:p>
        </p:txBody>
      </p:sp>
      <p:graphicFrame>
        <p:nvGraphicFramePr>
          <p:cNvPr id="654347" name="Object 11"/>
          <p:cNvGraphicFramePr>
            <a:graphicFrameLocks noChangeAspect="1"/>
          </p:cNvGraphicFramePr>
          <p:nvPr/>
        </p:nvGraphicFramePr>
        <p:xfrm>
          <a:off x="6248400" y="4876800"/>
          <a:ext cx="2705100" cy="741363"/>
        </p:xfrm>
        <a:graphic>
          <a:graphicData uri="http://schemas.openxmlformats.org/presentationml/2006/ole">
            <mc:AlternateContent xmlns:mc="http://schemas.openxmlformats.org/markup-compatibility/2006">
              <mc:Choice xmlns:v="urn:schemas-microsoft-com:vml" Requires="v">
                <p:oleObj name="公式" r:id="rId7" imgW="1371600" imgH="368280" progId="Equation.3">
                  <p:embed/>
                </p:oleObj>
              </mc:Choice>
              <mc:Fallback>
                <p:oleObj name="公式" r:id="rId7" imgW="1371600" imgH="3682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4876800"/>
                        <a:ext cx="2705100"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4348" name="Object 12"/>
          <p:cNvGraphicFramePr>
            <a:graphicFrameLocks noChangeAspect="1"/>
          </p:cNvGraphicFramePr>
          <p:nvPr/>
        </p:nvGraphicFramePr>
        <p:xfrm>
          <a:off x="6781800" y="4419600"/>
          <a:ext cx="1347788" cy="404813"/>
        </p:xfrm>
        <a:graphic>
          <a:graphicData uri="http://schemas.openxmlformats.org/presentationml/2006/ole">
            <mc:AlternateContent xmlns:mc="http://schemas.openxmlformats.org/markup-compatibility/2006">
              <mc:Choice xmlns:v="urn:schemas-microsoft-com:vml" Requires="v">
                <p:oleObj name="公式" r:id="rId9" imgW="672840" imgH="203040" progId="Equation.3">
                  <p:embed/>
                </p:oleObj>
              </mc:Choice>
              <mc:Fallback>
                <p:oleObj name="公式" r:id="rId9" imgW="672840" imgH="203040" progId="Equation.3">
                  <p:embed/>
                  <p:pic>
                    <p:nvPicPr>
                      <p:cNvPr id="0"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81800" y="4419600"/>
                        <a:ext cx="1347788" cy="404813"/>
                      </a:xfrm>
                      <a:prstGeom prst="rect">
                        <a:avLst/>
                      </a:prstGeom>
                      <a:noFill/>
                      <a:ln>
                        <a:noFill/>
                      </a:ln>
                      <a:effectLst/>
                      <a:extLst>
                        <a:ext uri="{909E8E84-426E-40DD-AFC4-6F175D3DCCD1}">
                          <a14:hiddenFill xmlns:a14="http://schemas.microsoft.com/office/drawing/2010/main">
                            <a:solidFill>
                              <a:srgbClr val="CC99FF">
                                <a:alpha val="50000"/>
                              </a:srgbClr>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54340"/>
                                        </p:tgtEl>
                                        <p:attrNameLst>
                                          <p:attrName>style.visibility</p:attrName>
                                        </p:attrNameLst>
                                      </p:cBhvr>
                                      <p:to>
                                        <p:strVal val="visible"/>
                                      </p:to>
                                    </p:set>
                                    <p:animEffect transition="in" filter="strips(upRight)">
                                      <p:cBhvr>
                                        <p:cTn id="7" dur="500"/>
                                        <p:tgtEl>
                                          <p:spTgt spid="654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54341"/>
                                        </p:tgtEl>
                                        <p:attrNameLst>
                                          <p:attrName>style.visibility</p:attrName>
                                        </p:attrNameLst>
                                      </p:cBhvr>
                                      <p:to>
                                        <p:strVal val="visible"/>
                                      </p:to>
                                    </p:set>
                                    <p:anim calcmode="lin" valueType="num">
                                      <p:cBhvr additive="base">
                                        <p:cTn id="12" dur="500" fill="hold"/>
                                        <p:tgtEl>
                                          <p:spTgt spid="654341"/>
                                        </p:tgtEl>
                                        <p:attrNameLst>
                                          <p:attrName>ppt_x</p:attrName>
                                        </p:attrNameLst>
                                      </p:cBhvr>
                                      <p:tavLst>
                                        <p:tav tm="0">
                                          <p:val>
                                            <p:strVal val="0-#ppt_w/2"/>
                                          </p:val>
                                        </p:tav>
                                        <p:tav tm="100000">
                                          <p:val>
                                            <p:strVal val="#ppt_x"/>
                                          </p:val>
                                        </p:tav>
                                      </p:tavLst>
                                    </p:anim>
                                    <p:anim calcmode="lin" valueType="num">
                                      <p:cBhvr additive="base">
                                        <p:cTn id="13" dur="500" fill="hold"/>
                                        <p:tgtEl>
                                          <p:spTgt spid="65434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4342"/>
                                        </p:tgtEl>
                                        <p:attrNameLst>
                                          <p:attrName>style.visibility</p:attrName>
                                        </p:attrNameLst>
                                      </p:cBhvr>
                                      <p:to>
                                        <p:strVal val="visible"/>
                                      </p:to>
                                    </p:set>
                                    <p:anim calcmode="lin" valueType="num">
                                      <p:cBhvr additive="base">
                                        <p:cTn id="18" dur="500" fill="hold"/>
                                        <p:tgtEl>
                                          <p:spTgt spid="654342"/>
                                        </p:tgtEl>
                                        <p:attrNameLst>
                                          <p:attrName>ppt_x</p:attrName>
                                        </p:attrNameLst>
                                      </p:cBhvr>
                                      <p:tavLst>
                                        <p:tav tm="0">
                                          <p:val>
                                            <p:strVal val="0-#ppt_w/2"/>
                                          </p:val>
                                        </p:tav>
                                        <p:tav tm="100000">
                                          <p:val>
                                            <p:strVal val="#ppt_x"/>
                                          </p:val>
                                        </p:tav>
                                      </p:tavLst>
                                    </p:anim>
                                    <p:anim calcmode="lin" valueType="num">
                                      <p:cBhvr additive="base">
                                        <p:cTn id="19" dur="500" fill="hold"/>
                                        <p:tgtEl>
                                          <p:spTgt spid="65434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54343"/>
                                        </p:tgtEl>
                                        <p:attrNameLst>
                                          <p:attrName>style.visibility</p:attrName>
                                        </p:attrNameLst>
                                      </p:cBhvr>
                                      <p:to>
                                        <p:strVal val="visible"/>
                                      </p:to>
                                    </p:set>
                                    <p:anim calcmode="lin" valueType="num">
                                      <p:cBhvr additive="base">
                                        <p:cTn id="24" dur="500" fill="hold"/>
                                        <p:tgtEl>
                                          <p:spTgt spid="654343"/>
                                        </p:tgtEl>
                                        <p:attrNameLst>
                                          <p:attrName>ppt_x</p:attrName>
                                        </p:attrNameLst>
                                      </p:cBhvr>
                                      <p:tavLst>
                                        <p:tav tm="0">
                                          <p:val>
                                            <p:strVal val="0-#ppt_w/2"/>
                                          </p:val>
                                        </p:tav>
                                        <p:tav tm="100000">
                                          <p:val>
                                            <p:strVal val="#ppt_x"/>
                                          </p:val>
                                        </p:tav>
                                      </p:tavLst>
                                    </p:anim>
                                    <p:anim calcmode="lin" valueType="num">
                                      <p:cBhvr additive="base">
                                        <p:cTn id="25" dur="500" fill="hold"/>
                                        <p:tgtEl>
                                          <p:spTgt spid="65434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654344"/>
                                        </p:tgtEl>
                                        <p:attrNameLst>
                                          <p:attrName>style.visibility</p:attrName>
                                        </p:attrNameLst>
                                      </p:cBhvr>
                                      <p:to>
                                        <p:strVal val="visible"/>
                                      </p:to>
                                    </p:set>
                                    <p:animEffect transition="in" filter="box(out)">
                                      <p:cBhvr>
                                        <p:cTn id="30" dur="500"/>
                                        <p:tgtEl>
                                          <p:spTgt spid="654344"/>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54345"/>
                                        </p:tgtEl>
                                        <p:attrNameLst>
                                          <p:attrName>style.visibility</p:attrName>
                                        </p:attrNameLst>
                                      </p:cBhvr>
                                      <p:to>
                                        <p:strVal val="visible"/>
                                      </p:to>
                                    </p:set>
                                    <p:animEffect transition="in" filter="wipe(left)">
                                      <p:cBhvr>
                                        <p:cTn id="35" dur="1000"/>
                                        <p:tgtEl>
                                          <p:spTgt spid="65434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54346"/>
                                        </p:tgtEl>
                                        <p:attrNameLst>
                                          <p:attrName>style.visibility</p:attrName>
                                        </p:attrNameLst>
                                      </p:cBhvr>
                                      <p:to>
                                        <p:strVal val="visible"/>
                                      </p:to>
                                    </p:set>
                                    <p:animEffect transition="in" filter="wipe(left)">
                                      <p:cBhvr>
                                        <p:cTn id="38" dur="1000"/>
                                        <p:tgtEl>
                                          <p:spTgt spid="654346"/>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654348"/>
                                        </p:tgtEl>
                                        <p:attrNameLst>
                                          <p:attrName>style.visibility</p:attrName>
                                        </p:attrNameLst>
                                      </p:cBhvr>
                                      <p:to>
                                        <p:strVal val="visible"/>
                                      </p:to>
                                    </p:set>
                                    <p:animEffect transition="in" filter="box(out)">
                                      <p:cBhvr>
                                        <p:cTn id="43" dur="500"/>
                                        <p:tgtEl>
                                          <p:spTgt spid="654348"/>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54347"/>
                                        </p:tgtEl>
                                        <p:attrNameLst>
                                          <p:attrName>style.visibility</p:attrName>
                                        </p:attrNameLst>
                                      </p:cBhvr>
                                      <p:to>
                                        <p:strVal val="visible"/>
                                      </p:to>
                                    </p:set>
                                    <p:animEffect transition="in" filter="wipe(left)">
                                      <p:cBhvr>
                                        <p:cTn id="48" dur="1000"/>
                                        <p:tgtEl>
                                          <p:spTgt spid="654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0" grpId="0" autoUpdateAnimBg="0"/>
      <p:bldP spid="654341" grpId="0" autoUpdateAnimBg="0"/>
      <p:bldP spid="654342" grpId="0" autoUpdateAnimBg="0"/>
      <p:bldP spid="654343" grpId="0" autoUpdateAnimBg="0"/>
      <p:bldP spid="6543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p:cNvSpPr>
            <a:spLocks noGrp="1" noChangeArrowheads="1"/>
          </p:cNvSpPr>
          <p:nvPr>
            <p:ph type="title"/>
          </p:nvPr>
        </p:nvSpPr>
        <p:spPr/>
        <p:txBody>
          <a:bodyPr/>
          <a:lstStyle/>
          <a:p>
            <a:r>
              <a:rPr lang="en-US" altLang="en-US"/>
              <a:t>9.1 热力学的基本概念</a:t>
            </a:r>
            <a:endParaRPr lang="zh-CN" altLang="en-US"/>
          </a:p>
        </p:txBody>
      </p:sp>
      <p:sp>
        <p:nvSpPr>
          <p:cNvPr id="18" name="灯片编号占位符 4"/>
          <p:cNvSpPr>
            <a:spLocks noGrp="1"/>
          </p:cNvSpPr>
          <p:nvPr>
            <p:ph type="sldNum" sz="quarter" idx="12"/>
          </p:nvPr>
        </p:nvSpPr>
        <p:spPr/>
        <p:txBody>
          <a:bodyPr/>
          <a:lstStyle/>
          <a:p>
            <a:fld id="{D6759B95-9653-48CC-8E67-B037E91F7D91}" type="slidenum">
              <a:rPr lang="en-US" altLang="zh-CN"/>
              <a:pPr/>
              <a:t>17</a:t>
            </a:fld>
            <a:endParaRPr lang="en-US" altLang="zh-CN"/>
          </a:p>
        </p:txBody>
      </p:sp>
      <p:graphicFrame>
        <p:nvGraphicFramePr>
          <p:cNvPr id="655363" name="Object 3"/>
          <p:cNvGraphicFramePr>
            <a:graphicFrameLocks noChangeAspect="1"/>
          </p:cNvGraphicFramePr>
          <p:nvPr/>
        </p:nvGraphicFramePr>
        <p:xfrm>
          <a:off x="2590800" y="4751388"/>
          <a:ext cx="1014413" cy="860425"/>
        </p:xfrm>
        <a:graphic>
          <a:graphicData uri="http://schemas.openxmlformats.org/presentationml/2006/ole">
            <mc:AlternateContent xmlns:mc="http://schemas.openxmlformats.org/markup-compatibility/2006">
              <mc:Choice xmlns:v="urn:schemas-microsoft-com:vml" Requires="v">
                <p:oleObj name="公式" r:id="rId2" imgW="507960" imgH="431640" progId="Equation.3">
                  <p:embed/>
                </p:oleObj>
              </mc:Choice>
              <mc:Fallback>
                <p:oleObj name="公式" r:id="rId2" imgW="507960" imgH="43164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4751388"/>
                        <a:ext cx="1014413" cy="860425"/>
                      </a:xfrm>
                      <a:prstGeom prst="rect">
                        <a:avLst/>
                      </a:prstGeom>
                      <a:noFill/>
                      <a:ln>
                        <a:noFill/>
                      </a:ln>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76200" cmpd="tri">
                            <a:solidFill>
                              <a:schemeClr val="tx1"/>
                            </a:solidFill>
                            <a:miter lim="800000"/>
                            <a:headEnd/>
                            <a:tailEnd/>
                          </a14:hiddenLine>
                        </a:ext>
                      </a:extLst>
                    </p:spPr>
                  </p:pic>
                </p:oleObj>
              </mc:Fallback>
            </mc:AlternateContent>
          </a:graphicData>
        </a:graphic>
      </p:graphicFrame>
      <p:sp>
        <p:nvSpPr>
          <p:cNvPr id="655364" name="Text Box 4"/>
          <p:cNvSpPr txBox="1">
            <a:spLocks noChangeArrowheads="1"/>
          </p:cNvSpPr>
          <p:nvPr/>
        </p:nvSpPr>
        <p:spPr bwMode="auto">
          <a:xfrm>
            <a:off x="381000" y="1295400"/>
            <a:ext cx="68580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dirty="0"/>
              <a:t>分子质量为</a:t>
            </a:r>
            <a:r>
              <a:rPr kumimoji="1" lang="zh-CN" altLang="en-US" sz="2400" i="1" dirty="0"/>
              <a:t> </a:t>
            </a:r>
            <a:r>
              <a:rPr kumimoji="1" lang="en-US" altLang="zh-CN" sz="2400" i="1" dirty="0"/>
              <a:t>m</a:t>
            </a:r>
            <a:r>
              <a:rPr kumimoji="1" lang="en-US" altLang="zh-CN" sz="2400" baseline="-25000" dirty="0"/>
              <a:t>0</a:t>
            </a:r>
            <a:r>
              <a:rPr kumimoji="1" lang="zh-CN" altLang="en-US" sz="2400" dirty="0">
                <a:sym typeface="Symbol" pitchFamily="18" charset="2"/>
              </a:rPr>
              <a:t>，气体分子数为</a:t>
            </a:r>
            <a:r>
              <a:rPr kumimoji="1" lang="en-US" altLang="zh-CN" sz="2400" i="1" dirty="0">
                <a:sym typeface="Symbol" pitchFamily="18" charset="2"/>
              </a:rPr>
              <a:t>N</a:t>
            </a:r>
            <a:r>
              <a:rPr kumimoji="1" lang="zh-CN" altLang="en-US" sz="2400" dirty="0">
                <a:sym typeface="Symbol" pitchFamily="18" charset="2"/>
              </a:rPr>
              <a:t>，分子数密度</a:t>
            </a:r>
            <a:r>
              <a:rPr kumimoji="1" lang="zh-CN" altLang="en-US" sz="2400" i="1" dirty="0">
                <a:sym typeface="Symbol" pitchFamily="18" charset="2"/>
              </a:rPr>
              <a:t> </a:t>
            </a:r>
            <a:r>
              <a:rPr kumimoji="1" lang="en-US" altLang="zh-CN" sz="2400" i="1" dirty="0">
                <a:sym typeface="Symbol" pitchFamily="18" charset="2"/>
              </a:rPr>
              <a:t>n</a:t>
            </a:r>
            <a:r>
              <a:rPr kumimoji="1" lang="zh-CN" altLang="en-US" sz="2400" dirty="0">
                <a:sym typeface="Symbol" pitchFamily="18" charset="2"/>
              </a:rPr>
              <a:t>。</a:t>
            </a:r>
            <a:endParaRPr kumimoji="1" lang="zh-CN" altLang="en-US" sz="2400" dirty="0"/>
          </a:p>
        </p:txBody>
      </p:sp>
      <p:graphicFrame>
        <p:nvGraphicFramePr>
          <p:cNvPr id="655365" name="Object 5"/>
          <p:cNvGraphicFramePr>
            <a:graphicFrameLocks noChangeAspect="1"/>
          </p:cNvGraphicFramePr>
          <p:nvPr/>
        </p:nvGraphicFramePr>
        <p:xfrm>
          <a:off x="549275" y="3148012"/>
          <a:ext cx="1736725" cy="457200"/>
        </p:xfrm>
        <a:graphic>
          <a:graphicData uri="http://schemas.openxmlformats.org/presentationml/2006/ole">
            <mc:AlternateContent xmlns:mc="http://schemas.openxmlformats.org/markup-compatibility/2006">
              <mc:Choice xmlns:v="urn:schemas-microsoft-com:vml" Requires="v">
                <p:oleObj name="公式" r:id="rId4" imgW="863280" imgH="228600" progId="Equation.3">
                  <p:embed/>
                </p:oleObj>
              </mc:Choice>
              <mc:Fallback>
                <p:oleObj name="公式" r:id="rId4" imgW="863280" imgH="2286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3148012"/>
                        <a:ext cx="17367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6" name="Object 6"/>
          <p:cNvGraphicFramePr>
            <a:graphicFrameLocks noChangeAspect="1"/>
          </p:cNvGraphicFramePr>
          <p:nvPr/>
        </p:nvGraphicFramePr>
        <p:xfrm>
          <a:off x="2946400" y="3148012"/>
          <a:ext cx="1403350" cy="457200"/>
        </p:xfrm>
        <a:graphic>
          <a:graphicData uri="http://schemas.openxmlformats.org/presentationml/2006/ole">
            <mc:AlternateContent xmlns:mc="http://schemas.openxmlformats.org/markup-compatibility/2006">
              <mc:Choice xmlns:v="urn:schemas-microsoft-com:vml" Requires="v">
                <p:oleObj name="公式" r:id="rId6" imgW="698400" imgH="228600" progId="Equation.3">
                  <p:embed/>
                </p:oleObj>
              </mc:Choice>
              <mc:Fallback>
                <p:oleObj name="公式" r:id="rId6" imgW="698400" imgH="2286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6400" y="3148012"/>
                        <a:ext cx="14033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7" name="Object 7"/>
          <p:cNvGraphicFramePr>
            <a:graphicFrameLocks noChangeAspect="1"/>
          </p:cNvGraphicFramePr>
          <p:nvPr/>
        </p:nvGraphicFramePr>
        <p:xfrm>
          <a:off x="3048000" y="2262187"/>
          <a:ext cx="1627188" cy="785813"/>
        </p:xfrm>
        <a:graphic>
          <a:graphicData uri="http://schemas.openxmlformats.org/presentationml/2006/ole">
            <mc:AlternateContent xmlns:mc="http://schemas.openxmlformats.org/markup-compatibility/2006">
              <mc:Choice xmlns:v="urn:schemas-microsoft-com:vml" Requires="v">
                <p:oleObj name="公式" r:id="rId8" imgW="812520" imgH="393480" progId="Equation.3">
                  <p:embed/>
                </p:oleObj>
              </mc:Choice>
              <mc:Fallback>
                <p:oleObj name="公式" r:id="rId8" imgW="812520" imgH="39348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2262187"/>
                        <a:ext cx="1627188" cy="785813"/>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76200" cmpd="tri">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655368" name="Object 8"/>
          <p:cNvGraphicFramePr>
            <a:graphicFrameLocks noChangeAspect="1"/>
          </p:cNvGraphicFramePr>
          <p:nvPr/>
        </p:nvGraphicFramePr>
        <p:xfrm>
          <a:off x="7467600" y="4787106"/>
          <a:ext cx="868363" cy="788988"/>
        </p:xfrm>
        <a:graphic>
          <a:graphicData uri="http://schemas.openxmlformats.org/presentationml/2006/ole">
            <mc:AlternateContent xmlns:mc="http://schemas.openxmlformats.org/markup-compatibility/2006">
              <mc:Choice xmlns:v="urn:schemas-microsoft-com:vml" Requires="v">
                <p:oleObj name="公式" r:id="rId10" imgW="431640" imgH="393480" progId="Equation.3">
                  <p:embed/>
                </p:oleObj>
              </mc:Choice>
              <mc:Fallback>
                <p:oleObj name="公式" r:id="rId10" imgW="431640" imgH="39348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7600" y="4787106"/>
                        <a:ext cx="868363"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69" name="Object 9"/>
          <p:cNvGraphicFramePr>
            <a:graphicFrameLocks noChangeAspect="1"/>
          </p:cNvGraphicFramePr>
          <p:nvPr/>
        </p:nvGraphicFramePr>
        <p:xfrm>
          <a:off x="2209800" y="3778250"/>
          <a:ext cx="2339975" cy="869950"/>
        </p:xfrm>
        <a:graphic>
          <a:graphicData uri="http://schemas.openxmlformats.org/presentationml/2006/ole">
            <mc:AlternateContent xmlns:mc="http://schemas.openxmlformats.org/markup-compatibility/2006">
              <mc:Choice xmlns:v="urn:schemas-microsoft-com:vml" Requires="v">
                <p:oleObj name="公式" r:id="rId12" imgW="1155600" imgH="431640" progId="Equation.3">
                  <p:embed/>
                </p:oleObj>
              </mc:Choice>
              <mc:Fallback>
                <p:oleObj name="公式" r:id="rId12" imgW="1155600" imgH="431640"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09800" y="3778250"/>
                        <a:ext cx="2339975"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70" name="Object 10"/>
          <p:cNvGraphicFramePr>
            <a:graphicFrameLocks noChangeAspect="1"/>
          </p:cNvGraphicFramePr>
          <p:nvPr/>
        </p:nvGraphicFramePr>
        <p:xfrm>
          <a:off x="5105400" y="2943225"/>
          <a:ext cx="1690688" cy="866775"/>
        </p:xfrm>
        <a:graphic>
          <a:graphicData uri="http://schemas.openxmlformats.org/presentationml/2006/ole">
            <mc:AlternateContent xmlns:mc="http://schemas.openxmlformats.org/markup-compatibility/2006">
              <mc:Choice xmlns:v="urn:schemas-microsoft-com:vml" Requires="v">
                <p:oleObj name="公式" r:id="rId14" imgW="838080" imgH="431640" progId="Equation.3">
                  <p:embed/>
                </p:oleObj>
              </mc:Choice>
              <mc:Fallback>
                <p:oleObj name="公式" r:id="rId14" imgW="838080" imgH="431640" progId="Equation.3">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05400" y="2943225"/>
                        <a:ext cx="1690688" cy="866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71" name="Text Box 11"/>
          <p:cNvSpPr txBox="1">
            <a:spLocks noChangeArrowheads="1"/>
          </p:cNvSpPr>
          <p:nvPr/>
        </p:nvSpPr>
        <p:spPr bwMode="auto">
          <a:xfrm>
            <a:off x="381000" y="1881187"/>
            <a:ext cx="3311525" cy="457200"/>
          </a:xfrm>
          <a:prstGeom prst="rect">
            <a:avLst/>
          </a:prstGeom>
          <a:noFill/>
          <a:ln w="9525">
            <a:noFill/>
            <a:miter lim="800000"/>
            <a:headEnd/>
            <a:tailEnd/>
          </a:ln>
          <a:effectLst/>
        </p:spPr>
        <p:txBody>
          <a:bodyPr>
            <a:spAutoFit/>
          </a:bodyPr>
          <a:lstStyle/>
          <a:p>
            <a:pPr>
              <a:spcBef>
                <a:spcPct val="50000"/>
              </a:spcBef>
            </a:pPr>
            <a:r>
              <a:rPr lang="zh-CN" altLang="en-US" sz="2400"/>
              <a:t>阿伏伽德罗常量 </a:t>
            </a:r>
          </a:p>
        </p:txBody>
      </p:sp>
      <p:graphicFrame>
        <p:nvGraphicFramePr>
          <p:cNvPr id="655372" name="Object 12"/>
          <p:cNvGraphicFramePr>
            <a:graphicFrameLocks noChangeAspect="1"/>
          </p:cNvGraphicFramePr>
          <p:nvPr/>
        </p:nvGraphicFramePr>
        <p:xfrm>
          <a:off x="3048000" y="1881187"/>
          <a:ext cx="2916238" cy="457200"/>
        </p:xfrm>
        <a:graphic>
          <a:graphicData uri="http://schemas.openxmlformats.org/presentationml/2006/ole">
            <mc:AlternateContent xmlns:mc="http://schemas.openxmlformats.org/markup-compatibility/2006">
              <mc:Choice xmlns:v="urn:schemas-microsoft-com:vml" Requires="v">
                <p:oleObj name="公式" r:id="rId16" imgW="1460160" imgH="228600" progId="Equation.3">
                  <p:embed/>
                </p:oleObj>
              </mc:Choice>
              <mc:Fallback>
                <p:oleObj name="公式" r:id="rId16" imgW="1460160" imgH="228600" progId="Equation.3">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8000" y="1881187"/>
                        <a:ext cx="2916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73" name="Object 13"/>
          <p:cNvGraphicFramePr>
            <a:graphicFrameLocks noChangeAspect="1"/>
          </p:cNvGraphicFramePr>
          <p:nvPr/>
        </p:nvGraphicFramePr>
        <p:xfrm>
          <a:off x="3605213" y="4933950"/>
          <a:ext cx="3024187" cy="495300"/>
        </p:xfrm>
        <a:graphic>
          <a:graphicData uri="http://schemas.openxmlformats.org/presentationml/2006/ole">
            <mc:AlternateContent xmlns:mc="http://schemas.openxmlformats.org/markup-compatibility/2006">
              <mc:Choice xmlns:v="urn:schemas-microsoft-com:vml" Requires="v">
                <p:oleObj name="公式" r:id="rId18" imgW="1218671" imgH="203112" progId="Equation.3">
                  <p:embed/>
                </p:oleObj>
              </mc:Choice>
              <mc:Fallback>
                <p:oleObj name="公式" r:id="rId18" imgW="1218671" imgH="203112" progId="Equation.3">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05213" y="4933950"/>
                        <a:ext cx="30241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374" name="Text Box 14"/>
          <p:cNvSpPr txBox="1">
            <a:spLocks noChangeArrowheads="1"/>
          </p:cNvSpPr>
          <p:nvPr/>
        </p:nvSpPr>
        <p:spPr bwMode="auto">
          <a:xfrm>
            <a:off x="381000" y="4953000"/>
            <a:ext cx="2663825" cy="457200"/>
          </a:xfrm>
          <a:prstGeom prst="rect">
            <a:avLst/>
          </a:prstGeom>
          <a:noFill/>
          <a:ln w="9525">
            <a:noFill/>
            <a:miter lim="800000"/>
            <a:headEnd/>
            <a:tailEnd/>
          </a:ln>
          <a:effectLst/>
        </p:spPr>
        <p:txBody>
          <a:bodyPr>
            <a:spAutoFit/>
          </a:bodyPr>
          <a:lstStyle/>
          <a:p>
            <a:pPr>
              <a:spcBef>
                <a:spcPct val="50000"/>
              </a:spcBef>
            </a:pPr>
            <a:r>
              <a:rPr lang="zh-CN" altLang="en-US" sz="2400" dirty="0">
                <a:solidFill>
                  <a:srgbClr val="0000CC"/>
                </a:solidFill>
              </a:rPr>
              <a:t>玻耳兹曼常量 </a:t>
            </a:r>
          </a:p>
        </p:txBody>
      </p:sp>
      <p:graphicFrame>
        <p:nvGraphicFramePr>
          <p:cNvPr id="655375" name="Object 15"/>
          <p:cNvGraphicFramePr>
            <a:graphicFrameLocks noChangeAspect="1"/>
          </p:cNvGraphicFramePr>
          <p:nvPr/>
        </p:nvGraphicFramePr>
        <p:xfrm>
          <a:off x="2895600" y="5638800"/>
          <a:ext cx="1644650" cy="612775"/>
        </p:xfrm>
        <a:graphic>
          <a:graphicData uri="http://schemas.openxmlformats.org/presentationml/2006/ole">
            <mc:AlternateContent xmlns:mc="http://schemas.openxmlformats.org/markup-compatibility/2006">
              <mc:Choice xmlns:v="urn:schemas-microsoft-com:vml" Requires="v">
                <p:oleObj name="公式" r:id="rId20" imgW="545760" imgH="203040" progId="Equation.3">
                  <p:embed/>
                </p:oleObj>
              </mc:Choice>
              <mc:Fallback>
                <p:oleObj name="公式" r:id="rId20" imgW="545760" imgH="203040" progId="Equation.3">
                  <p:embed/>
                  <p:pic>
                    <p:nvPicPr>
                      <p:cNvPr id="0" name="Picture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895600" y="5638800"/>
                        <a:ext cx="1644650" cy="612775"/>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64"/>
                                        </p:tgtEl>
                                        <p:attrNameLst>
                                          <p:attrName>style.visibility</p:attrName>
                                        </p:attrNameLst>
                                      </p:cBhvr>
                                      <p:to>
                                        <p:strVal val="visible"/>
                                      </p:to>
                                    </p:set>
                                    <p:animEffect transition="in" filter="blinds(horizontal)">
                                      <p:cBhvr>
                                        <p:cTn id="7" dur="500"/>
                                        <p:tgtEl>
                                          <p:spTgt spid="655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71"/>
                                        </p:tgtEl>
                                        <p:attrNameLst>
                                          <p:attrName>style.visibility</p:attrName>
                                        </p:attrNameLst>
                                      </p:cBhvr>
                                      <p:to>
                                        <p:strVal val="visible"/>
                                      </p:to>
                                    </p:set>
                                    <p:animEffect transition="in" filter="wipe(left)">
                                      <p:cBhvr>
                                        <p:cTn id="12" dur="500"/>
                                        <p:tgtEl>
                                          <p:spTgt spid="655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72"/>
                                        </p:tgtEl>
                                        <p:attrNameLst>
                                          <p:attrName>style.visibility</p:attrName>
                                        </p:attrNameLst>
                                      </p:cBhvr>
                                      <p:to>
                                        <p:strVal val="visible"/>
                                      </p:to>
                                    </p:set>
                                    <p:animEffect transition="in" filter="wipe(left)">
                                      <p:cBhvr>
                                        <p:cTn id="17" dur="500"/>
                                        <p:tgtEl>
                                          <p:spTgt spid="65537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55367"/>
                                        </p:tgtEl>
                                        <p:attrNameLst>
                                          <p:attrName>style.visibility</p:attrName>
                                        </p:attrNameLst>
                                      </p:cBhvr>
                                      <p:to>
                                        <p:strVal val="visible"/>
                                      </p:to>
                                    </p:set>
                                    <p:animEffect transition="in" filter="strips(upRight)">
                                      <p:cBhvr>
                                        <p:cTn id="22" dur="500"/>
                                        <p:tgtEl>
                                          <p:spTgt spid="65536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55365"/>
                                        </p:tgtEl>
                                        <p:attrNameLst>
                                          <p:attrName>style.visibility</p:attrName>
                                        </p:attrNameLst>
                                      </p:cBhvr>
                                      <p:to>
                                        <p:strVal val="visible"/>
                                      </p:to>
                                    </p:set>
                                    <p:animEffect transition="in" filter="strips(upRight)">
                                      <p:cBhvr>
                                        <p:cTn id="27" dur="500"/>
                                        <p:tgtEl>
                                          <p:spTgt spid="65536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655366"/>
                                        </p:tgtEl>
                                        <p:attrNameLst>
                                          <p:attrName>style.visibility</p:attrName>
                                        </p:attrNameLst>
                                      </p:cBhvr>
                                      <p:to>
                                        <p:strVal val="visible"/>
                                      </p:to>
                                    </p:set>
                                    <p:animEffect transition="in" filter="strips(upRight)">
                                      <p:cBhvr>
                                        <p:cTn id="32" dur="500"/>
                                        <p:tgtEl>
                                          <p:spTgt spid="6553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55370"/>
                                        </p:tgtEl>
                                        <p:attrNameLst>
                                          <p:attrName>style.visibility</p:attrName>
                                        </p:attrNameLst>
                                      </p:cBhvr>
                                      <p:to>
                                        <p:strVal val="visible"/>
                                      </p:to>
                                    </p:set>
                                    <p:animEffect transition="in" filter="wipe(left)">
                                      <p:cBhvr>
                                        <p:cTn id="37" dur="500"/>
                                        <p:tgtEl>
                                          <p:spTgt spid="6553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55369"/>
                                        </p:tgtEl>
                                        <p:attrNameLst>
                                          <p:attrName>style.visibility</p:attrName>
                                        </p:attrNameLst>
                                      </p:cBhvr>
                                      <p:to>
                                        <p:strVal val="visible"/>
                                      </p:to>
                                    </p:set>
                                    <p:animEffect transition="in" filter="wipe(left)">
                                      <p:cBhvr>
                                        <p:cTn id="42" dur="500"/>
                                        <p:tgtEl>
                                          <p:spTgt spid="6553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5374"/>
                                        </p:tgtEl>
                                        <p:attrNameLst>
                                          <p:attrName>style.visibility</p:attrName>
                                        </p:attrNameLst>
                                      </p:cBhvr>
                                      <p:to>
                                        <p:strVal val="visible"/>
                                      </p:to>
                                    </p:set>
                                    <p:animEffect transition="in" filter="wipe(left)">
                                      <p:cBhvr>
                                        <p:cTn id="47" dur="500"/>
                                        <p:tgtEl>
                                          <p:spTgt spid="65537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55363"/>
                                        </p:tgtEl>
                                        <p:attrNameLst>
                                          <p:attrName>style.visibility</p:attrName>
                                        </p:attrNameLst>
                                      </p:cBhvr>
                                      <p:to>
                                        <p:strVal val="visible"/>
                                      </p:to>
                                    </p:set>
                                    <p:animEffect transition="in" filter="wipe(left)">
                                      <p:cBhvr>
                                        <p:cTn id="52" dur="500"/>
                                        <p:tgtEl>
                                          <p:spTgt spid="6553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55373"/>
                                        </p:tgtEl>
                                        <p:attrNameLst>
                                          <p:attrName>style.visibility</p:attrName>
                                        </p:attrNameLst>
                                      </p:cBhvr>
                                      <p:to>
                                        <p:strVal val="visible"/>
                                      </p:to>
                                    </p:set>
                                    <p:animEffect transition="in" filter="wipe(left)">
                                      <p:cBhvr>
                                        <p:cTn id="57" dur="500"/>
                                        <p:tgtEl>
                                          <p:spTgt spid="6553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55368"/>
                                        </p:tgtEl>
                                        <p:attrNameLst>
                                          <p:attrName>style.visibility</p:attrName>
                                        </p:attrNameLst>
                                      </p:cBhvr>
                                      <p:to>
                                        <p:strVal val="visible"/>
                                      </p:to>
                                    </p:set>
                                    <p:animEffect transition="in" filter="wipe(left)">
                                      <p:cBhvr>
                                        <p:cTn id="62" dur="500"/>
                                        <p:tgtEl>
                                          <p:spTgt spid="65536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55375"/>
                                        </p:tgtEl>
                                        <p:attrNameLst>
                                          <p:attrName>style.visibility</p:attrName>
                                        </p:attrNameLst>
                                      </p:cBhvr>
                                      <p:to>
                                        <p:strVal val="visible"/>
                                      </p:to>
                                    </p:set>
                                    <p:animEffect transition="in" filter="wipe(left)">
                                      <p:cBhvr>
                                        <p:cTn id="67" dur="500"/>
                                        <p:tgtEl>
                                          <p:spTgt spid="65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4" grpId="0" autoUpdateAnimBg="0"/>
      <p:bldP spid="655371" grpId="0"/>
      <p:bldP spid="65537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ltLang="en-US"/>
              <a:t>9.1 热力学的基本概念</a:t>
            </a:r>
            <a:endParaRPr lang="zh-CN" altLang="en-US"/>
          </a:p>
        </p:txBody>
      </p:sp>
      <p:sp>
        <p:nvSpPr>
          <p:cNvPr id="13" name="灯片编号占位符 4"/>
          <p:cNvSpPr>
            <a:spLocks noGrp="1"/>
          </p:cNvSpPr>
          <p:nvPr>
            <p:ph type="sldNum" sz="quarter" idx="12"/>
          </p:nvPr>
        </p:nvSpPr>
        <p:spPr/>
        <p:txBody>
          <a:bodyPr/>
          <a:lstStyle/>
          <a:p>
            <a:fld id="{8F5EC84A-50D4-4555-B4D7-FB1E15FB599C}" type="slidenum">
              <a:rPr lang="en-US" altLang="zh-CN"/>
              <a:pPr/>
              <a:t>18</a:t>
            </a:fld>
            <a:endParaRPr lang="en-US" altLang="zh-CN"/>
          </a:p>
        </p:txBody>
      </p:sp>
      <p:graphicFrame>
        <p:nvGraphicFramePr>
          <p:cNvPr id="656387" name="Object 3"/>
          <p:cNvGraphicFramePr>
            <a:graphicFrameLocks noChangeAspect="1"/>
          </p:cNvGraphicFramePr>
          <p:nvPr/>
        </p:nvGraphicFramePr>
        <p:xfrm>
          <a:off x="3276600" y="1219200"/>
          <a:ext cx="1644650" cy="612775"/>
        </p:xfrm>
        <a:graphic>
          <a:graphicData uri="http://schemas.openxmlformats.org/presentationml/2006/ole">
            <mc:AlternateContent xmlns:mc="http://schemas.openxmlformats.org/markup-compatibility/2006">
              <mc:Choice xmlns:v="urn:schemas-microsoft-com:vml" Requires="v">
                <p:oleObj name="公式" r:id="rId2" imgW="545760" imgH="203040" progId="Equation.3">
                  <p:embed/>
                </p:oleObj>
              </mc:Choice>
              <mc:Fallback>
                <p:oleObj name="公式" r:id="rId2" imgW="545760" imgH="20304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19200"/>
                        <a:ext cx="1644650" cy="612775"/>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656388" name="Rectangle 4"/>
          <p:cNvSpPr>
            <a:spLocks noChangeArrowheads="1"/>
          </p:cNvSpPr>
          <p:nvPr/>
        </p:nvSpPr>
        <p:spPr bwMode="auto">
          <a:xfrm>
            <a:off x="685800" y="4267200"/>
            <a:ext cx="5616575" cy="519113"/>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800"/>
              <a:t>标准状态下的</a:t>
            </a:r>
            <a:r>
              <a:rPr kumimoji="1" lang="zh-CN" altLang="en-US" sz="2800">
                <a:solidFill>
                  <a:srgbClr val="0000CC"/>
                </a:solidFill>
              </a:rPr>
              <a:t>分子数密度</a:t>
            </a:r>
            <a:r>
              <a:rPr kumimoji="1" lang="zh-CN" altLang="en-US" sz="2800"/>
              <a:t>：</a:t>
            </a:r>
          </a:p>
        </p:txBody>
      </p:sp>
      <p:sp>
        <p:nvSpPr>
          <p:cNvPr id="656389" name="Text Box 5"/>
          <p:cNvSpPr txBox="1">
            <a:spLocks noChangeArrowheads="1"/>
          </p:cNvSpPr>
          <p:nvPr/>
        </p:nvSpPr>
        <p:spPr bwMode="auto">
          <a:xfrm>
            <a:off x="3505200" y="5867400"/>
            <a:ext cx="3313113"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t>称为</a:t>
            </a:r>
            <a:r>
              <a:rPr kumimoji="1" lang="zh-CN" altLang="en-US" sz="2800">
                <a:solidFill>
                  <a:srgbClr val="0000CC"/>
                </a:solidFill>
              </a:rPr>
              <a:t>洛施密特常量</a:t>
            </a:r>
          </a:p>
        </p:txBody>
      </p:sp>
      <p:graphicFrame>
        <p:nvGraphicFramePr>
          <p:cNvPr id="656390" name="Object 6"/>
          <p:cNvGraphicFramePr>
            <a:graphicFrameLocks noChangeAspect="1"/>
          </p:cNvGraphicFramePr>
          <p:nvPr/>
        </p:nvGraphicFramePr>
        <p:xfrm>
          <a:off x="3505200" y="5105400"/>
          <a:ext cx="2436813" cy="482600"/>
        </p:xfrm>
        <a:graphic>
          <a:graphicData uri="http://schemas.openxmlformats.org/presentationml/2006/ole">
            <mc:AlternateContent xmlns:mc="http://schemas.openxmlformats.org/markup-compatibility/2006">
              <mc:Choice xmlns:v="urn:schemas-microsoft-com:vml" Requires="v">
                <p:oleObj name="公式" r:id="rId4" imgW="1218960" imgH="241200" progId="Equation.3">
                  <p:embed/>
                </p:oleObj>
              </mc:Choice>
              <mc:Fallback>
                <p:oleObj name="公式" r:id="rId4" imgW="1218960" imgH="2412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5105400"/>
                        <a:ext cx="24368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6391" name="Text Box 7"/>
          <p:cNvSpPr txBox="1">
            <a:spLocks noChangeArrowheads="1"/>
          </p:cNvSpPr>
          <p:nvPr/>
        </p:nvSpPr>
        <p:spPr bwMode="auto">
          <a:xfrm>
            <a:off x="666750" y="1884363"/>
            <a:ext cx="2286000" cy="51911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solidFill>
                  <a:srgbClr val="0000CC"/>
                </a:solidFill>
              </a:rPr>
              <a:t>标准状态</a:t>
            </a:r>
            <a:r>
              <a:rPr kumimoji="1" lang="zh-CN" altLang="en-US" sz="2800"/>
              <a:t>：</a:t>
            </a:r>
          </a:p>
        </p:txBody>
      </p:sp>
      <p:graphicFrame>
        <p:nvGraphicFramePr>
          <p:cNvPr id="656392" name="Object 8"/>
          <p:cNvGraphicFramePr>
            <a:graphicFrameLocks noChangeAspect="1"/>
          </p:cNvGraphicFramePr>
          <p:nvPr/>
        </p:nvGraphicFramePr>
        <p:xfrm>
          <a:off x="3459163" y="1905000"/>
          <a:ext cx="2690812" cy="482600"/>
        </p:xfrm>
        <a:graphic>
          <a:graphicData uri="http://schemas.openxmlformats.org/presentationml/2006/ole">
            <mc:AlternateContent xmlns:mc="http://schemas.openxmlformats.org/markup-compatibility/2006">
              <mc:Choice xmlns:v="urn:schemas-microsoft-com:vml" Requires="v">
                <p:oleObj name="公式" r:id="rId6" imgW="1346040" imgH="241200" progId="Equation.3">
                  <p:embed/>
                </p:oleObj>
              </mc:Choice>
              <mc:Fallback>
                <p:oleObj name="公式" r:id="rId6" imgW="1346040" imgH="241200" progId="Equation.3">
                  <p:embed/>
                  <p:pic>
                    <p:nvPicPr>
                      <p:cNvPr id="0"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59163" y="1905000"/>
                        <a:ext cx="26908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393" name="Object 9"/>
          <p:cNvGraphicFramePr>
            <a:graphicFrameLocks noChangeAspect="1"/>
          </p:cNvGraphicFramePr>
          <p:nvPr/>
        </p:nvGraphicFramePr>
        <p:xfrm>
          <a:off x="3459163" y="2667000"/>
          <a:ext cx="1801813" cy="457200"/>
        </p:xfrm>
        <a:graphic>
          <a:graphicData uri="http://schemas.openxmlformats.org/presentationml/2006/ole">
            <mc:AlternateContent xmlns:mc="http://schemas.openxmlformats.org/markup-compatibility/2006">
              <mc:Choice xmlns:v="urn:schemas-microsoft-com:vml" Requires="v">
                <p:oleObj name="公式" r:id="rId8" imgW="901440" imgH="228600" progId="Equation.3">
                  <p:embed/>
                </p:oleObj>
              </mc:Choice>
              <mc:Fallback>
                <p:oleObj name="公式" r:id="rId8" imgW="901440" imgH="22860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9163" y="2667000"/>
                        <a:ext cx="1801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6394" name="Object 10"/>
          <p:cNvGraphicFramePr>
            <a:graphicFrameLocks noChangeAspect="1"/>
          </p:cNvGraphicFramePr>
          <p:nvPr/>
        </p:nvGraphicFramePr>
        <p:xfrm>
          <a:off x="3459163" y="3429000"/>
          <a:ext cx="2538413" cy="482600"/>
        </p:xfrm>
        <a:graphic>
          <a:graphicData uri="http://schemas.openxmlformats.org/presentationml/2006/ole">
            <mc:AlternateContent xmlns:mc="http://schemas.openxmlformats.org/markup-compatibility/2006">
              <mc:Choice xmlns:v="urn:schemas-microsoft-com:vml" Requires="v">
                <p:oleObj name="公式" r:id="rId10" imgW="1269720" imgH="241200" progId="Equation.3">
                  <p:embed/>
                </p:oleObj>
              </mc:Choice>
              <mc:Fallback>
                <p:oleObj name="公式" r:id="rId10" imgW="1269720" imgH="241200" progId="Equation.3">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59163" y="3429000"/>
                        <a:ext cx="2538413"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6387"/>
                                        </p:tgtEl>
                                        <p:attrNameLst>
                                          <p:attrName>style.visibility</p:attrName>
                                        </p:attrNameLst>
                                      </p:cBhvr>
                                      <p:to>
                                        <p:strVal val="visible"/>
                                      </p:to>
                                    </p:set>
                                    <p:animEffect transition="in" filter="wipe(left)">
                                      <p:cBhvr>
                                        <p:cTn id="7" dur="500"/>
                                        <p:tgtEl>
                                          <p:spTgt spid="65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6391"/>
                                        </p:tgtEl>
                                        <p:attrNameLst>
                                          <p:attrName>style.visibility</p:attrName>
                                        </p:attrNameLst>
                                      </p:cBhvr>
                                      <p:to>
                                        <p:strVal val="visible"/>
                                      </p:to>
                                    </p:set>
                                    <p:animEffect transition="in" filter="wipe(left)">
                                      <p:cBhvr>
                                        <p:cTn id="12" dur="500"/>
                                        <p:tgtEl>
                                          <p:spTgt spid="65639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56392"/>
                                        </p:tgtEl>
                                        <p:attrNameLst>
                                          <p:attrName>style.visibility</p:attrName>
                                        </p:attrNameLst>
                                      </p:cBhvr>
                                      <p:to>
                                        <p:strVal val="visible"/>
                                      </p:to>
                                    </p:set>
                                    <p:animEffect transition="in" filter="strips(upRight)">
                                      <p:cBhvr>
                                        <p:cTn id="17" dur="500"/>
                                        <p:tgtEl>
                                          <p:spTgt spid="65639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56393"/>
                                        </p:tgtEl>
                                        <p:attrNameLst>
                                          <p:attrName>style.visibility</p:attrName>
                                        </p:attrNameLst>
                                      </p:cBhvr>
                                      <p:to>
                                        <p:strVal val="visible"/>
                                      </p:to>
                                    </p:set>
                                    <p:animEffect transition="in" filter="strips(upRight)">
                                      <p:cBhvr>
                                        <p:cTn id="22" dur="500"/>
                                        <p:tgtEl>
                                          <p:spTgt spid="65639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56394"/>
                                        </p:tgtEl>
                                        <p:attrNameLst>
                                          <p:attrName>style.visibility</p:attrName>
                                        </p:attrNameLst>
                                      </p:cBhvr>
                                      <p:to>
                                        <p:strVal val="visible"/>
                                      </p:to>
                                    </p:set>
                                    <p:animEffect transition="in" filter="strips(upRight)">
                                      <p:cBhvr>
                                        <p:cTn id="27" dur="500"/>
                                        <p:tgtEl>
                                          <p:spTgt spid="656394"/>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56388"/>
                                        </p:tgtEl>
                                        <p:attrNameLst>
                                          <p:attrName>style.visibility</p:attrName>
                                        </p:attrNameLst>
                                      </p:cBhvr>
                                      <p:to>
                                        <p:strVal val="visible"/>
                                      </p:to>
                                    </p:set>
                                    <p:anim calcmode="lin" valueType="num">
                                      <p:cBhvr additive="base">
                                        <p:cTn id="32" dur="500" fill="hold"/>
                                        <p:tgtEl>
                                          <p:spTgt spid="656388"/>
                                        </p:tgtEl>
                                        <p:attrNameLst>
                                          <p:attrName>ppt_x</p:attrName>
                                        </p:attrNameLst>
                                      </p:cBhvr>
                                      <p:tavLst>
                                        <p:tav tm="0">
                                          <p:val>
                                            <p:strVal val="0-#ppt_w/2"/>
                                          </p:val>
                                        </p:tav>
                                        <p:tav tm="100000">
                                          <p:val>
                                            <p:strVal val="#ppt_x"/>
                                          </p:val>
                                        </p:tav>
                                      </p:tavLst>
                                    </p:anim>
                                    <p:anim calcmode="lin" valueType="num">
                                      <p:cBhvr additive="base">
                                        <p:cTn id="33" dur="500" fill="hold"/>
                                        <p:tgtEl>
                                          <p:spTgt spid="65638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56390"/>
                                        </p:tgtEl>
                                        <p:attrNameLst>
                                          <p:attrName>style.visibility</p:attrName>
                                        </p:attrNameLst>
                                      </p:cBhvr>
                                      <p:to>
                                        <p:strVal val="visible"/>
                                      </p:to>
                                    </p:set>
                                    <p:animEffect transition="in" filter="wipe(left)">
                                      <p:cBhvr>
                                        <p:cTn id="38" dur="500"/>
                                        <p:tgtEl>
                                          <p:spTgt spid="65639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56389"/>
                                        </p:tgtEl>
                                        <p:attrNameLst>
                                          <p:attrName>style.visibility</p:attrName>
                                        </p:attrNameLst>
                                      </p:cBhvr>
                                      <p:to>
                                        <p:strVal val="visible"/>
                                      </p:to>
                                    </p:set>
                                    <p:anim calcmode="lin" valueType="num">
                                      <p:cBhvr additive="base">
                                        <p:cTn id="43" dur="500" fill="hold"/>
                                        <p:tgtEl>
                                          <p:spTgt spid="656389"/>
                                        </p:tgtEl>
                                        <p:attrNameLst>
                                          <p:attrName>ppt_x</p:attrName>
                                        </p:attrNameLst>
                                      </p:cBhvr>
                                      <p:tavLst>
                                        <p:tav tm="0">
                                          <p:val>
                                            <p:strVal val="0-#ppt_w/2"/>
                                          </p:val>
                                        </p:tav>
                                        <p:tav tm="100000">
                                          <p:val>
                                            <p:strVal val="#ppt_x"/>
                                          </p:val>
                                        </p:tav>
                                      </p:tavLst>
                                    </p:anim>
                                    <p:anim calcmode="lin" valueType="num">
                                      <p:cBhvr additive="base">
                                        <p:cTn id="44" dur="500" fill="hold"/>
                                        <p:tgtEl>
                                          <p:spTgt spid="65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8" grpId="0" autoUpdateAnimBg="0"/>
      <p:bldP spid="656389" grpId="0" autoUpdateAnimBg="0"/>
      <p:bldP spid="6563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2"/>
          <p:cNvSpPr>
            <a:spLocks noGrp="1" noChangeArrowheads="1"/>
          </p:cNvSpPr>
          <p:nvPr>
            <p:ph type="title"/>
          </p:nvPr>
        </p:nvSpPr>
        <p:spPr/>
        <p:txBody>
          <a:bodyPr/>
          <a:lstStyle/>
          <a:p>
            <a:r>
              <a:rPr lang="en-US" altLang="en-US"/>
              <a:t>9.1 热力学的基本概念</a:t>
            </a:r>
            <a:endParaRPr lang="zh-CN" altLang="en-US"/>
          </a:p>
        </p:txBody>
      </p:sp>
      <p:sp>
        <p:nvSpPr>
          <p:cNvPr id="6" name="灯片编号占位符 4"/>
          <p:cNvSpPr>
            <a:spLocks noGrp="1"/>
          </p:cNvSpPr>
          <p:nvPr>
            <p:ph type="sldNum" sz="quarter" idx="12"/>
          </p:nvPr>
        </p:nvSpPr>
        <p:spPr/>
        <p:txBody>
          <a:bodyPr/>
          <a:lstStyle/>
          <a:p>
            <a:fld id="{49537244-C2CA-4EDE-B959-FAF8948EF399}" type="slidenum">
              <a:rPr lang="en-US" altLang="zh-CN"/>
              <a:pPr/>
              <a:t>19</a:t>
            </a:fld>
            <a:endParaRPr lang="en-US" altLang="zh-CN"/>
          </a:p>
        </p:txBody>
      </p:sp>
      <p:sp>
        <p:nvSpPr>
          <p:cNvPr id="657412" name="Text Box 4"/>
          <p:cNvSpPr txBox="1">
            <a:spLocks noChangeArrowheads="1"/>
          </p:cNvSpPr>
          <p:nvPr/>
        </p:nvSpPr>
        <p:spPr bwMode="auto">
          <a:xfrm>
            <a:off x="457200" y="1219200"/>
            <a:ext cx="8305800" cy="1917700"/>
          </a:xfrm>
          <a:prstGeom prst="rect">
            <a:avLst/>
          </a:prstGeom>
          <a:noFill/>
          <a:ln w="9525">
            <a:noFill/>
            <a:miter lim="800000"/>
            <a:headEnd/>
            <a:tailEnd/>
          </a:ln>
          <a:effectLst/>
        </p:spPr>
        <p:txBody>
          <a:bodyPr>
            <a:spAutoFit/>
          </a:bodyPr>
          <a:lstStyle/>
          <a:p>
            <a:r>
              <a:rPr lang="zh-CN" altLang="en-US" sz="2400" dirty="0"/>
              <a:t>例</a:t>
            </a:r>
            <a:r>
              <a:rPr lang="en-US" altLang="zh-CN" sz="2400" dirty="0"/>
              <a:t>9.1  </a:t>
            </a:r>
            <a:r>
              <a:rPr lang="zh-CN" altLang="en-US" sz="2400" dirty="0"/>
              <a:t>一容器内贮有氧气</a:t>
            </a:r>
            <a:r>
              <a:rPr lang="en-US" altLang="zh-CN" sz="2400" dirty="0"/>
              <a:t>0.10kg</a:t>
            </a:r>
            <a:r>
              <a:rPr lang="zh-CN" altLang="en-US" sz="2400" dirty="0"/>
              <a:t>，压强为</a:t>
            </a:r>
            <a:r>
              <a:rPr lang="en-US" altLang="zh-CN" sz="2400" dirty="0"/>
              <a:t>10atm</a:t>
            </a:r>
            <a:r>
              <a:rPr lang="zh-CN" altLang="en-US" sz="2400" dirty="0"/>
              <a:t>，温度为</a:t>
            </a:r>
            <a:r>
              <a:rPr lang="en-US" altLang="zh-CN" sz="2400" dirty="0"/>
              <a:t>47 º</a:t>
            </a:r>
            <a:r>
              <a:rPr lang="en-US" altLang="zh-CN" sz="2400" i="1" dirty="0"/>
              <a:t>C</a:t>
            </a:r>
            <a:r>
              <a:rPr lang="zh-CN" altLang="en-US" sz="2400" dirty="0"/>
              <a:t>。因容器漏气，过一段时间后，压强减到原来的</a:t>
            </a:r>
            <a:r>
              <a:rPr lang="en-US" altLang="zh-CN" sz="2400" dirty="0"/>
              <a:t>5/8</a:t>
            </a:r>
            <a:r>
              <a:rPr lang="zh-CN" altLang="en-US" sz="2400" dirty="0"/>
              <a:t>，温度降到</a:t>
            </a:r>
            <a:r>
              <a:rPr lang="en-US" altLang="zh-CN" sz="2400" dirty="0"/>
              <a:t>27 º</a:t>
            </a:r>
            <a:r>
              <a:rPr lang="en-US" altLang="zh-CN" sz="2400" i="1" dirty="0"/>
              <a:t>C</a:t>
            </a:r>
            <a:r>
              <a:rPr lang="zh-CN" altLang="en-US" sz="2400" dirty="0"/>
              <a:t>。问：</a:t>
            </a:r>
          </a:p>
          <a:p>
            <a:r>
              <a:rPr lang="zh-CN" altLang="en-US" sz="2400" dirty="0"/>
              <a:t>（</a:t>
            </a:r>
            <a:r>
              <a:rPr lang="en-US" altLang="zh-CN" sz="2400" dirty="0"/>
              <a:t>1</a:t>
            </a:r>
            <a:r>
              <a:rPr lang="zh-CN" altLang="en-US" sz="2400" dirty="0"/>
              <a:t>）容器体积为多大？</a:t>
            </a:r>
          </a:p>
          <a:p>
            <a:r>
              <a:rPr lang="zh-CN" altLang="en-US" sz="2400" dirty="0"/>
              <a:t>（</a:t>
            </a:r>
            <a:r>
              <a:rPr lang="en-US" altLang="zh-CN" sz="2400" dirty="0"/>
              <a:t>2</a:t>
            </a:r>
            <a:r>
              <a:rPr lang="zh-CN" altLang="en-US" sz="2400" dirty="0"/>
              <a:t>）</a:t>
            </a:r>
            <a:r>
              <a:rPr lang="zh-CN" altLang="en-US" sz="2400" dirty="0">
                <a:solidFill>
                  <a:srgbClr val="0000CC"/>
                </a:solidFill>
              </a:rPr>
              <a:t>漏去了</a:t>
            </a:r>
            <a:r>
              <a:rPr lang="zh-CN" altLang="en-US" sz="2400" dirty="0"/>
              <a:t>多少氧气？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6" name="灯片编号占位符 4"/>
          <p:cNvSpPr>
            <a:spLocks noGrp="1"/>
          </p:cNvSpPr>
          <p:nvPr>
            <p:ph type="sldNum" sz="quarter" idx="12"/>
          </p:nvPr>
        </p:nvSpPr>
        <p:spPr/>
        <p:txBody>
          <a:bodyPr/>
          <a:lstStyle/>
          <a:p>
            <a:fld id="{B11A01E2-00B1-4A1D-AD76-D50EF379399D}" type="slidenum">
              <a:rPr lang="en-US" altLang="zh-CN"/>
              <a:pPr/>
              <a:t>2</a:t>
            </a:fld>
            <a:endParaRPr lang="en-US" altLang="zh-CN"/>
          </a:p>
        </p:txBody>
      </p:sp>
      <p:pic>
        <p:nvPicPr>
          <p:cNvPr id="664581" name="Picture 5" descr="0100 Phase_change_zh"/>
          <p:cNvPicPr>
            <a:picLocks noChangeAspect="1" noChangeArrowheads="1"/>
          </p:cNvPicPr>
          <p:nvPr/>
        </p:nvPicPr>
        <p:blipFill>
          <a:blip r:embed="rId2"/>
          <a:srcRect/>
          <a:stretch>
            <a:fillRect/>
          </a:stretch>
        </p:blipFill>
        <p:spPr bwMode="auto">
          <a:xfrm>
            <a:off x="2362200" y="1905000"/>
            <a:ext cx="4000500" cy="408622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en-US"/>
              <a:t>9.1 热力学的基本概念</a:t>
            </a:r>
            <a:endParaRPr lang="zh-CN" altLang="en-US"/>
          </a:p>
        </p:txBody>
      </p:sp>
      <p:sp>
        <p:nvSpPr>
          <p:cNvPr id="12" name="灯片编号占位符 4"/>
          <p:cNvSpPr>
            <a:spLocks noGrp="1"/>
          </p:cNvSpPr>
          <p:nvPr>
            <p:ph type="sldNum" sz="quarter" idx="12"/>
          </p:nvPr>
        </p:nvSpPr>
        <p:spPr/>
        <p:txBody>
          <a:bodyPr/>
          <a:lstStyle/>
          <a:p>
            <a:fld id="{BACF749D-83AD-4018-A55A-68306BC380B3}" type="slidenum">
              <a:rPr lang="en-US" altLang="zh-CN"/>
              <a:pPr/>
              <a:t>20</a:t>
            </a:fld>
            <a:endParaRPr lang="en-US" altLang="zh-CN"/>
          </a:p>
        </p:txBody>
      </p:sp>
      <p:graphicFrame>
        <p:nvGraphicFramePr>
          <p:cNvPr id="668680" name="Object 8"/>
          <p:cNvGraphicFramePr>
            <a:graphicFrameLocks noChangeAspect="1"/>
          </p:cNvGraphicFramePr>
          <p:nvPr/>
        </p:nvGraphicFramePr>
        <p:xfrm>
          <a:off x="1905000" y="1562100"/>
          <a:ext cx="1293813" cy="304800"/>
        </p:xfrm>
        <a:graphic>
          <a:graphicData uri="http://schemas.openxmlformats.org/presentationml/2006/ole">
            <mc:AlternateContent xmlns:mc="http://schemas.openxmlformats.org/markup-compatibility/2006">
              <mc:Choice xmlns:v="urn:schemas-microsoft-com:vml" Requires="v">
                <p:oleObj name="公式" r:id="rId2" imgW="863280" imgH="203040" progId="Equation.3">
                  <p:embed/>
                </p:oleObj>
              </mc:Choice>
              <mc:Fallback>
                <p:oleObj name="公式" r:id="rId2" imgW="863280" imgH="203040" progId="Equation.3">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62100"/>
                        <a:ext cx="12938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9" name="Object 7"/>
          <p:cNvGraphicFramePr>
            <a:graphicFrameLocks noChangeAspect="1"/>
          </p:cNvGraphicFramePr>
          <p:nvPr/>
        </p:nvGraphicFramePr>
        <p:xfrm>
          <a:off x="1828800" y="1905000"/>
          <a:ext cx="4132263" cy="1257300"/>
        </p:xfrm>
        <a:graphic>
          <a:graphicData uri="http://schemas.openxmlformats.org/presentationml/2006/ole">
            <mc:AlternateContent xmlns:mc="http://schemas.openxmlformats.org/markup-compatibility/2006">
              <mc:Choice xmlns:v="urn:schemas-microsoft-com:vml" Requires="v">
                <p:oleObj name="公式" r:id="rId4" imgW="2755900" imgH="838200" progId="Equation.3">
                  <p:embed/>
                </p:oleObj>
              </mc:Choice>
              <mc:Fallback>
                <p:oleObj name="公式" r:id="rId4" imgW="2755900" imgH="83820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1905000"/>
                        <a:ext cx="4132263" cy="1257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8" name="Object 6"/>
          <p:cNvGraphicFramePr>
            <a:graphicFrameLocks noChangeAspect="1"/>
          </p:cNvGraphicFramePr>
          <p:nvPr/>
        </p:nvGraphicFramePr>
        <p:xfrm>
          <a:off x="1905000" y="3657600"/>
          <a:ext cx="1981200" cy="552450"/>
        </p:xfrm>
        <a:graphic>
          <a:graphicData uri="http://schemas.openxmlformats.org/presentationml/2006/ole">
            <mc:AlternateContent xmlns:mc="http://schemas.openxmlformats.org/markup-compatibility/2006">
              <mc:Choice xmlns:v="urn:schemas-microsoft-com:vml" Requires="v">
                <p:oleObj name="公式" r:id="rId6" imgW="1320800" imgH="368300" progId="Equation.3">
                  <p:embed/>
                </p:oleObj>
              </mc:Choice>
              <mc:Fallback>
                <p:oleObj name="公式" r:id="rId6" imgW="1320800" imgH="3683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3657600"/>
                        <a:ext cx="198120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7" name="Object 5"/>
          <p:cNvGraphicFramePr>
            <a:graphicFrameLocks noChangeAspect="1"/>
          </p:cNvGraphicFramePr>
          <p:nvPr/>
        </p:nvGraphicFramePr>
        <p:xfrm>
          <a:off x="1828800" y="4476750"/>
          <a:ext cx="4989513" cy="971550"/>
        </p:xfrm>
        <a:graphic>
          <a:graphicData uri="http://schemas.openxmlformats.org/presentationml/2006/ole">
            <mc:AlternateContent xmlns:mc="http://schemas.openxmlformats.org/markup-compatibility/2006">
              <mc:Choice xmlns:v="urn:schemas-microsoft-com:vml" Requires="v">
                <p:oleObj name="公式" r:id="rId8" imgW="3327400" imgH="647700" progId="Equation.3">
                  <p:embed/>
                </p:oleObj>
              </mc:Choice>
              <mc:Fallback>
                <p:oleObj name="公式" r:id="rId8" imgW="3327400" imgH="6477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28800" y="4476750"/>
                        <a:ext cx="498951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6" name="Object 4"/>
          <p:cNvGraphicFramePr>
            <a:graphicFrameLocks noChangeAspect="1"/>
          </p:cNvGraphicFramePr>
          <p:nvPr/>
        </p:nvGraphicFramePr>
        <p:xfrm>
          <a:off x="1905000" y="5848350"/>
          <a:ext cx="4151313" cy="323850"/>
        </p:xfrm>
        <a:graphic>
          <a:graphicData uri="http://schemas.openxmlformats.org/presentationml/2006/ole">
            <mc:AlternateContent xmlns:mc="http://schemas.openxmlformats.org/markup-compatibility/2006">
              <mc:Choice xmlns:v="urn:schemas-microsoft-com:vml" Requires="v">
                <p:oleObj name="公式" r:id="rId10" imgW="2768600" imgH="215900" progId="Equation.3">
                  <p:embed/>
                </p:oleObj>
              </mc:Choice>
              <mc:Fallback>
                <p:oleObj name="公式" r:id="rId10" imgW="2768600" imgH="2159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5848350"/>
                        <a:ext cx="415131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8681" name="Rectangle 9"/>
          <p:cNvSpPr>
            <a:spLocks noChangeArrowheads="1"/>
          </p:cNvSpPr>
          <p:nvPr/>
        </p:nvSpPr>
        <p:spPr bwMode="auto">
          <a:xfrm>
            <a:off x="228600" y="1447800"/>
            <a:ext cx="1447800" cy="457200"/>
          </a:xfrm>
          <a:prstGeom prst="rect">
            <a:avLst/>
          </a:prstGeom>
          <a:noFill/>
          <a:ln w="9525">
            <a:noFill/>
            <a:miter lim="800000"/>
            <a:headEnd/>
            <a:tailEnd/>
          </a:ln>
          <a:effectLst/>
        </p:spPr>
        <p:txBody>
          <a:bodyPr anchor="ctr">
            <a:spAutoFit/>
          </a:bodyPr>
          <a:lstStyle/>
          <a:p>
            <a:r>
              <a:rPr lang="zh-CN" altLang="en-US" sz="2400"/>
              <a:t>解：（</a:t>
            </a:r>
            <a:r>
              <a:rPr lang="en-US" altLang="zh-CN" sz="2400"/>
              <a:t>1</a:t>
            </a:r>
            <a:r>
              <a:rPr lang="zh-CN" altLang="en-US" sz="2400"/>
              <a:t>）</a:t>
            </a:r>
            <a:endParaRPr lang="zh-CN" altLang="en-US" sz="2400">
              <a:latin typeface="Arial" charset="0"/>
            </a:endParaRPr>
          </a:p>
        </p:txBody>
      </p:sp>
      <p:sp>
        <p:nvSpPr>
          <p:cNvPr id="668683" name="Rectangle 11"/>
          <p:cNvSpPr>
            <a:spLocks noChangeArrowheads="1"/>
          </p:cNvSpPr>
          <p:nvPr/>
        </p:nvSpPr>
        <p:spPr bwMode="auto">
          <a:xfrm>
            <a:off x="838200" y="3714750"/>
            <a:ext cx="946150" cy="457200"/>
          </a:xfrm>
          <a:prstGeom prst="rect">
            <a:avLst/>
          </a:prstGeom>
          <a:noFill/>
          <a:ln w="9525">
            <a:noFill/>
            <a:miter lim="800000"/>
            <a:headEnd/>
            <a:tailEnd/>
          </a:ln>
          <a:effectLst/>
        </p:spPr>
        <p:txBody>
          <a:bodyPr wrap="none" anchor="ctr">
            <a:spAutoFit/>
          </a:bodyPr>
          <a:lstStyle/>
          <a:p>
            <a:r>
              <a:rPr lang="zh-CN" altLang="en-US" sz="2400"/>
              <a:t>（</a:t>
            </a:r>
            <a:r>
              <a:rPr lang="en-US" altLang="zh-CN" sz="2400"/>
              <a:t>2</a:t>
            </a:r>
            <a:r>
              <a:rPr lang="zh-CN" altLang="en-US" sz="2400"/>
              <a:t>）</a:t>
            </a:r>
            <a:endParaRPr lang="zh-CN" altLang="en-US" sz="2400">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altLang="zh-CN"/>
              <a:t>9.2 </a:t>
            </a:r>
            <a:r>
              <a:rPr lang="zh-CN" altLang="en-US"/>
              <a:t>热力学第一定律</a:t>
            </a:r>
          </a:p>
        </p:txBody>
      </p:sp>
      <p:sp>
        <p:nvSpPr>
          <p:cNvPr id="13" name="灯片编号占位符 4"/>
          <p:cNvSpPr>
            <a:spLocks noGrp="1"/>
          </p:cNvSpPr>
          <p:nvPr>
            <p:ph type="sldNum" sz="quarter" idx="12"/>
          </p:nvPr>
        </p:nvSpPr>
        <p:spPr/>
        <p:txBody>
          <a:bodyPr/>
          <a:lstStyle/>
          <a:p>
            <a:fld id="{1290E751-2730-4B86-BED0-7B83E27E4D02}" type="slidenum">
              <a:rPr lang="en-US" altLang="zh-CN"/>
              <a:pPr/>
              <a:t>21</a:t>
            </a:fld>
            <a:endParaRPr lang="en-US" altLang="zh-CN"/>
          </a:p>
        </p:txBody>
      </p:sp>
      <p:sp>
        <p:nvSpPr>
          <p:cNvPr id="537603" name="Rectangle 3"/>
          <p:cNvSpPr>
            <a:spLocks noChangeArrowheads="1"/>
          </p:cNvSpPr>
          <p:nvPr/>
        </p:nvSpPr>
        <p:spPr bwMode="auto">
          <a:xfrm>
            <a:off x="501650" y="1219200"/>
            <a:ext cx="793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内能</a:t>
            </a:r>
          </a:p>
        </p:txBody>
      </p:sp>
      <p:sp>
        <p:nvSpPr>
          <p:cNvPr id="537604" name="Text Box 4"/>
          <p:cNvSpPr txBox="1">
            <a:spLocks noChangeArrowheads="1"/>
          </p:cNvSpPr>
          <p:nvPr/>
        </p:nvSpPr>
        <p:spPr bwMode="auto">
          <a:xfrm>
            <a:off x="533400" y="1676400"/>
            <a:ext cx="8064500" cy="9683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a:t>内能</a:t>
            </a:r>
            <a:r>
              <a:rPr lang="zh-CN" altLang="en-US" sz="2400"/>
              <a:t>：系统内分子热运动的动能和分子之间的相互作用势能之总和：</a:t>
            </a:r>
          </a:p>
        </p:txBody>
      </p:sp>
      <p:graphicFrame>
        <p:nvGraphicFramePr>
          <p:cNvPr id="537605" name="Object 5"/>
          <p:cNvGraphicFramePr>
            <a:graphicFrameLocks noChangeAspect="1"/>
          </p:cNvGraphicFramePr>
          <p:nvPr/>
        </p:nvGraphicFramePr>
        <p:xfrm>
          <a:off x="3124200" y="2286000"/>
          <a:ext cx="1946275" cy="511175"/>
        </p:xfrm>
        <a:graphic>
          <a:graphicData uri="http://schemas.openxmlformats.org/presentationml/2006/ole">
            <mc:AlternateContent xmlns:mc="http://schemas.openxmlformats.org/markup-compatibility/2006">
              <mc:Choice xmlns:v="urn:schemas-microsoft-com:vml" Requires="v">
                <p:oleObj name="公式" r:id="rId2" imgW="774360" imgH="203040" progId="Equation.3">
                  <p:embed/>
                </p:oleObj>
              </mc:Choice>
              <mc:Fallback>
                <p:oleObj name="公式" r:id="rId2" imgW="774360" imgH="203040" progId="Equation.3">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286000"/>
                        <a:ext cx="194627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6" name="Text Box 6"/>
          <p:cNvSpPr txBox="1">
            <a:spLocks noChangeArrowheads="1"/>
          </p:cNvSpPr>
          <p:nvPr/>
        </p:nvSpPr>
        <p:spPr bwMode="auto">
          <a:xfrm>
            <a:off x="533400" y="2819400"/>
            <a:ext cx="7993062" cy="96837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b="1" dirty="0"/>
              <a:t>理想气体内能</a:t>
            </a:r>
            <a:r>
              <a:rPr lang="zh-CN" altLang="en-US" sz="2400" dirty="0"/>
              <a:t>： 理想气体的内能只与分子热运动的动能有关，是温度的单值函 数。</a:t>
            </a:r>
          </a:p>
        </p:txBody>
      </p:sp>
      <p:graphicFrame>
        <p:nvGraphicFramePr>
          <p:cNvPr id="537607" name="Object 7"/>
          <p:cNvGraphicFramePr>
            <a:graphicFrameLocks noChangeAspect="1"/>
          </p:cNvGraphicFramePr>
          <p:nvPr/>
        </p:nvGraphicFramePr>
        <p:xfrm>
          <a:off x="2286000" y="4267200"/>
          <a:ext cx="5010150" cy="990600"/>
        </p:xfrm>
        <a:graphic>
          <a:graphicData uri="http://schemas.openxmlformats.org/presentationml/2006/ole">
            <mc:AlternateContent xmlns:mc="http://schemas.openxmlformats.org/markup-compatibility/2006">
              <mc:Choice xmlns:v="urn:schemas-microsoft-com:vml" Requires="v">
                <p:oleObj name="公式" r:id="rId4" imgW="1993680" imgH="393480" progId="Equation.3">
                  <p:embed/>
                </p:oleObj>
              </mc:Choice>
              <mc:Fallback>
                <p:oleObj name="公式" r:id="rId4" imgW="1993680" imgH="39348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267200"/>
                        <a:ext cx="501015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7608" name="Rectangle 8"/>
          <p:cNvSpPr>
            <a:spLocks noChangeArrowheads="1"/>
          </p:cNvSpPr>
          <p:nvPr/>
        </p:nvSpPr>
        <p:spPr bwMode="auto">
          <a:xfrm>
            <a:off x="692150" y="5334000"/>
            <a:ext cx="2667000" cy="457200"/>
          </a:xfrm>
          <a:prstGeom prst="rect">
            <a:avLst/>
          </a:prstGeom>
          <a:noFill/>
          <a:ln w="9525">
            <a:noFill/>
            <a:miter lim="800000"/>
            <a:headEnd/>
            <a:tailEnd/>
          </a:ln>
          <a:effectLst/>
        </p:spPr>
        <p:txBody>
          <a:bodyPr>
            <a:spAutoFit/>
          </a:bodyPr>
          <a:lstStyle/>
          <a:p>
            <a:pPr>
              <a:buClr>
                <a:schemeClr val="folHlink"/>
              </a:buClr>
              <a:buFont typeface="Wingdings" pitchFamily="2" charset="2"/>
              <a:buChar char="n"/>
            </a:pPr>
            <a:r>
              <a:rPr kumimoji="1" lang="en-US" altLang="zh-CN" sz="2400" dirty="0"/>
              <a:t> </a:t>
            </a:r>
            <a:r>
              <a:rPr kumimoji="1" lang="zh-CN" altLang="en-US" sz="2400" dirty="0"/>
              <a:t>内能是状态量</a:t>
            </a:r>
          </a:p>
        </p:txBody>
      </p:sp>
      <p:sp>
        <p:nvSpPr>
          <p:cNvPr id="537609" name="Rectangle 9"/>
          <p:cNvSpPr>
            <a:spLocks noChangeArrowheads="1"/>
          </p:cNvSpPr>
          <p:nvPr/>
        </p:nvSpPr>
        <p:spPr bwMode="auto">
          <a:xfrm>
            <a:off x="692150" y="3810000"/>
            <a:ext cx="4413250" cy="457200"/>
          </a:xfrm>
          <a:prstGeom prst="rect">
            <a:avLst/>
          </a:prstGeom>
          <a:noFill/>
          <a:ln w="9525">
            <a:noFill/>
            <a:miter lim="800000"/>
            <a:headEnd/>
            <a:tailEnd/>
          </a:ln>
          <a:effectLst/>
        </p:spPr>
        <p:txBody>
          <a:bodyPr>
            <a:spAutoFit/>
          </a:bodyPr>
          <a:lstStyle/>
          <a:p>
            <a:r>
              <a:rPr kumimoji="1" lang="zh-CN" altLang="en-US" sz="2400" dirty="0"/>
              <a:t>内能是温度的单值函数：</a:t>
            </a:r>
          </a:p>
        </p:txBody>
      </p:sp>
      <p:sp>
        <p:nvSpPr>
          <p:cNvPr id="537611" name="Text Box 11"/>
          <p:cNvSpPr txBox="1">
            <a:spLocks noChangeArrowheads="1"/>
          </p:cNvSpPr>
          <p:nvPr/>
        </p:nvSpPr>
        <p:spPr bwMode="auto">
          <a:xfrm>
            <a:off x="692150" y="5867400"/>
            <a:ext cx="4818063" cy="457200"/>
          </a:xfrm>
          <a:prstGeom prst="rect">
            <a:avLst/>
          </a:prstGeom>
          <a:noFill/>
          <a:ln w="9525" algn="ctr">
            <a:noFill/>
            <a:miter lim="800000"/>
            <a:headEnd/>
            <a:tailEnd/>
          </a:ln>
          <a:effectLst/>
        </p:spPr>
        <p:txBody>
          <a:bodyPr>
            <a:spAutoFit/>
          </a:bodyPr>
          <a:lstStyle/>
          <a:p>
            <a:pPr>
              <a:buClr>
                <a:schemeClr val="folHlink"/>
              </a:buClr>
              <a:buFont typeface="Wingdings" pitchFamily="2" charset="2"/>
              <a:buChar char="n"/>
            </a:pPr>
            <a:r>
              <a:rPr kumimoji="1" lang="en-US" altLang="zh-CN" sz="2400"/>
              <a:t> </a:t>
            </a:r>
            <a:r>
              <a:rPr kumimoji="1" lang="zh-CN" altLang="en-US" sz="2400"/>
              <a:t>内能不包括系统整体的机械能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7604"/>
                                        </p:tgtEl>
                                        <p:attrNameLst>
                                          <p:attrName>style.visibility</p:attrName>
                                        </p:attrNameLst>
                                      </p:cBhvr>
                                      <p:to>
                                        <p:strVal val="visible"/>
                                      </p:to>
                                    </p:set>
                                    <p:animEffect transition="in" filter="wipe(left)">
                                      <p:cBhvr>
                                        <p:cTn id="7" dur="500"/>
                                        <p:tgtEl>
                                          <p:spTgt spid="53760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37605"/>
                                        </p:tgtEl>
                                        <p:attrNameLst>
                                          <p:attrName>style.visibility</p:attrName>
                                        </p:attrNameLst>
                                      </p:cBhvr>
                                      <p:to>
                                        <p:strVal val="visible"/>
                                      </p:to>
                                    </p:set>
                                    <p:animEffect transition="in" filter="strips(downRight)">
                                      <p:cBhvr>
                                        <p:cTn id="12" dur="500"/>
                                        <p:tgtEl>
                                          <p:spTgt spid="537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7606"/>
                                        </p:tgtEl>
                                        <p:attrNameLst>
                                          <p:attrName>style.visibility</p:attrName>
                                        </p:attrNameLst>
                                      </p:cBhvr>
                                      <p:to>
                                        <p:strVal val="visible"/>
                                      </p:to>
                                    </p:set>
                                    <p:animEffect transition="in" filter="wipe(left)">
                                      <p:cBhvr>
                                        <p:cTn id="17" dur="500"/>
                                        <p:tgtEl>
                                          <p:spTgt spid="53760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37609"/>
                                        </p:tgtEl>
                                        <p:attrNameLst>
                                          <p:attrName>style.visibility</p:attrName>
                                        </p:attrNameLst>
                                      </p:cBhvr>
                                      <p:to>
                                        <p:strVal val="visible"/>
                                      </p:to>
                                    </p:set>
                                    <p:anim calcmode="lin" valueType="num">
                                      <p:cBhvr additive="base">
                                        <p:cTn id="22" dur="500" fill="hold"/>
                                        <p:tgtEl>
                                          <p:spTgt spid="537609"/>
                                        </p:tgtEl>
                                        <p:attrNameLst>
                                          <p:attrName>ppt_x</p:attrName>
                                        </p:attrNameLst>
                                      </p:cBhvr>
                                      <p:tavLst>
                                        <p:tav tm="0">
                                          <p:val>
                                            <p:strVal val="0-#ppt_w/2"/>
                                          </p:val>
                                        </p:tav>
                                        <p:tav tm="100000">
                                          <p:val>
                                            <p:strVal val="#ppt_x"/>
                                          </p:val>
                                        </p:tav>
                                      </p:tavLst>
                                    </p:anim>
                                    <p:anim calcmode="lin" valueType="num">
                                      <p:cBhvr additive="base">
                                        <p:cTn id="23" dur="500" fill="hold"/>
                                        <p:tgtEl>
                                          <p:spTgt spid="53760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537607"/>
                                        </p:tgtEl>
                                        <p:attrNameLst>
                                          <p:attrName>style.visibility</p:attrName>
                                        </p:attrNameLst>
                                      </p:cBhvr>
                                      <p:to>
                                        <p:strVal val="visible"/>
                                      </p:to>
                                    </p:set>
                                    <p:animEffect transition="in" filter="strips(downRight)">
                                      <p:cBhvr>
                                        <p:cTn id="28" dur="500"/>
                                        <p:tgtEl>
                                          <p:spTgt spid="537607"/>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537608"/>
                                        </p:tgtEl>
                                        <p:attrNameLst>
                                          <p:attrName>style.visibility</p:attrName>
                                        </p:attrNameLst>
                                      </p:cBhvr>
                                      <p:to>
                                        <p:strVal val="visible"/>
                                      </p:to>
                                    </p:set>
                                    <p:animEffect transition="in" filter="slide(fromBottom)">
                                      <p:cBhvr>
                                        <p:cTn id="33" dur="500"/>
                                        <p:tgtEl>
                                          <p:spTgt spid="537608"/>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37611"/>
                                        </p:tgtEl>
                                        <p:attrNameLst>
                                          <p:attrName>style.visibility</p:attrName>
                                        </p:attrNameLst>
                                      </p:cBhvr>
                                      <p:to>
                                        <p:strVal val="visible"/>
                                      </p:to>
                                    </p:set>
                                    <p:anim calcmode="lin" valueType="num">
                                      <p:cBhvr additive="base">
                                        <p:cTn id="38" dur="500" fill="hold"/>
                                        <p:tgtEl>
                                          <p:spTgt spid="537611"/>
                                        </p:tgtEl>
                                        <p:attrNameLst>
                                          <p:attrName>ppt_x</p:attrName>
                                        </p:attrNameLst>
                                      </p:cBhvr>
                                      <p:tavLst>
                                        <p:tav tm="0">
                                          <p:val>
                                            <p:strVal val="0-#ppt_w/2"/>
                                          </p:val>
                                        </p:tav>
                                        <p:tav tm="100000">
                                          <p:val>
                                            <p:strVal val="#ppt_x"/>
                                          </p:val>
                                        </p:tav>
                                      </p:tavLst>
                                    </p:anim>
                                    <p:anim calcmode="lin" valueType="num">
                                      <p:cBhvr additive="base">
                                        <p:cTn id="39" dur="500" fill="hold"/>
                                        <p:tgtEl>
                                          <p:spTgt spid="5376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4" grpId="0"/>
      <p:bldP spid="537606" grpId="0"/>
      <p:bldP spid="537608" grpId="0"/>
      <p:bldP spid="537609" grpId="0" autoUpdateAnimBg="0"/>
      <p:bldP spid="5376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7F004A2C-9D7A-48A2-81FF-4FBE2BF961CB}" type="slidenum">
              <a:rPr lang="en-US" altLang="zh-CN"/>
              <a:pPr/>
              <a:t>22</a:t>
            </a:fld>
            <a:endParaRPr lang="en-US" altLang="zh-CN"/>
          </a:p>
        </p:txBody>
      </p:sp>
      <p:sp>
        <p:nvSpPr>
          <p:cNvPr id="539651"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改变系统内能的两条途径</a:t>
            </a:r>
          </a:p>
        </p:txBody>
      </p:sp>
      <p:sp>
        <p:nvSpPr>
          <p:cNvPr id="539659" name="Text Box 11"/>
          <p:cNvSpPr txBox="1">
            <a:spLocks noChangeArrowheads="1"/>
          </p:cNvSpPr>
          <p:nvPr/>
        </p:nvSpPr>
        <p:spPr bwMode="auto">
          <a:xfrm>
            <a:off x="533400" y="1676400"/>
            <a:ext cx="4114800" cy="28352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b="1">
                <a:solidFill>
                  <a:srgbClr val="0000CC"/>
                </a:solidFill>
                <a:latin typeface="黑体" pitchFamily="49" charset="-122"/>
              </a:rPr>
              <a:t>做功</a:t>
            </a:r>
            <a:r>
              <a:rPr kumimoji="1" lang="zh-CN" altLang="en-US" sz="2400">
                <a:latin typeface="黑体" pitchFamily="49" charset="-122"/>
              </a:rPr>
              <a:t>：</a:t>
            </a:r>
            <a:r>
              <a:rPr kumimoji="1" lang="zh-CN" altLang="en-US" sz="2400">
                <a:latin typeface="宋体" pitchFamily="2" charset="-122"/>
              </a:rPr>
              <a:t>通过宏观力的作用使系统与外界之间产生</a:t>
            </a:r>
            <a:r>
              <a:rPr kumimoji="1" lang="zh-CN" altLang="en-US" sz="2400">
                <a:solidFill>
                  <a:srgbClr val="0000CC"/>
                </a:solidFill>
                <a:latin typeface="宋体" pitchFamily="2" charset="-122"/>
              </a:rPr>
              <a:t>能量交换</a:t>
            </a:r>
            <a:r>
              <a:rPr kumimoji="1" lang="zh-CN" altLang="en-US" sz="2400">
                <a:latin typeface="宋体" pitchFamily="2" charset="-122"/>
              </a:rPr>
              <a:t>，从而使系统的状态发生改变。做功的大小等于此过程中系统与外界之间交换的能量。</a:t>
            </a:r>
          </a:p>
        </p:txBody>
      </p:sp>
      <p:grpSp>
        <p:nvGrpSpPr>
          <p:cNvPr id="539664" name="Group 16"/>
          <p:cNvGrpSpPr>
            <a:grpSpLocks/>
          </p:cNvGrpSpPr>
          <p:nvPr/>
        </p:nvGrpSpPr>
        <p:grpSpPr bwMode="auto">
          <a:xfrm>
            <a:off x="5791200" y="1905000"/>
            <a:ext cx="2651125" cy="3886200"/>
            <a:chOff x="3024" y="1776"/>
            <a:chExt cx="1670" cy="2448"/>
          </a:xfrm>
        </p:grpSpPr>
        <p:pic>
          <p:nvPicPr>
            <p:cNvPr id="539661" name="Picture 13" descr="钻木取火-1"/>
            <p:cNvPicPr>
              <a:picLocks noChangeAspect="1" noChangeArrowheads="1"/>
            </p:cNvPicPr>
            <p:nvPr/>
          </p:nvPicPr>
          <p:blipFill>
            <a:blip r:embed="rId2"/>
            <a:srcRect l="28769" t="15147" r="25642" b="44586"/>
            <a:stretch>
              <a:fillRect/>
            </a:stretch>
          </p:blipFill>
          <p:spPr bwMode="auto">
            <a:xfrm>
              <a:off x="3024" y="1776"/>
              <a:ext cx="1670" cy="2163"/>
            </a:xfrm>
            <a:prstGeom prst="rect">
              <a:avLst/>
            </a:prstGeom>
            <a:noFill/>
          </p:spPr>
        </p:pic>
        <p:sp>
          <p:nvSpPr>
            <p:cNvPr id="539663" name="Rectangle 15"/>
            <p:cNvSpPr>
              <a:spLocks noChangeArrowheads="1"/>
            </p:cNvSpPr>
            <p:nvPr/>
          </p:nvSpPr>
          <p:spPr bwMode="auto">
            <a:xfrm>
              <a:off x="3314" y="3936"/>
              <a:ext cx="884" cy="288"/>
            </a:xfrm>
            <a:prstGeom prst="rect">
              <a:avLst/>
            </a:prstGeom>
            <a:noFill/>
            <a:ln w="9525">
              <a:noFill/>
              <a:miter lim="800000"/>
              <a:headEnd/>
              <a:tailEnd/>
            </a:ln>
            <a:effectLst/>
          </p:spPr>
          <p:txBody>
            <a:bodyPr wrap="none">
              <a:spAutoFit/>
            </a:bodyPr>
            <a:lstStyle/>
            <a:p>
              <a:r>
                <a:rPr lang="zh-CN" altLang="en-US" sz="2400"/>
                <a:t>钻木取火</a:t>
              </a:r>
            </a:p>
          </p:txBody>
        </p:sp>
      </p:grpSp>
      <p:grpSp>
        <p:nvGrpSpPr>
          <p:cNvPr id="539665" name="Group 17"/>
          <p:cNvGrpSpPr>
            <a:grpSpLocks/>
          </p:cNvGrpSpPr>
          <p:nvPr/>
        </p:nvGrpSpPr>
        <p:grpSpPr bwMode="auto">
          <a:xfrm>
            <a:off x="1600200" y="4267200"/>
            <a:ext cx="3576638" cy="1981200"/>
            <a:chOff x="612" y="2205"/>
            <a:chExt cx="2253" cy="1248"/>
          </a:xfrm>
        </p:grpSpPr>
        <p:sp>
          <p:nvSpPr>
            <p:cNvPr id="539666" name="Rectangle 18" descr="5%"/>
            <p:cNvSpPr>
              <a:spLocks noChangeArrowheads="1"/>
            </p:cNvSpPr>
            <p:nvPr/>
          </p:nvSpPr>
          <p:spPr bwMode="auto">
            <a:xfrm>
              <a:off x="756" y="2312"/>
              <a:ext cx="1565" cy="1005"/>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539667" name="Rectangle 19"/>
            <p:cNvSpPr>
              <a:spLocks noChangeArrowheads="1"/>
            </p:cNvSpPr>
            <p:nvPr/>
          </p:nvSpPr>
          <p:spPr bwMode="auto">
            <a:xfrm>
              <a:off x="1958" y="2311"/>
              <a:ext cx="154" cy="1006"/>
            </a:xfrm>
            <a:prstGeom prst="rect">
              <a:avLst/>
            </a:prstGeom>
            <a:noFill/>
            <a:ln w="9525" algn="ctr">
              <a:solidFill>
                <a:srgbClr val="000066"/>
              </a:solidFill>
              <a:prstDash val="dash"/>
              <a:miter lim="800000"/>
              <a:headEnd/>
              <a:tailEnd/>
            </a:ln>
            <a:effectLst/>
          </p:spPr>
          <p:txBody>
            <a:bodyPr wrap="none" anchor="ctr"/>
            <a:lstStyle/>
            <a:p>
              <a:pPr algn="ctr"/>
              <a:endParaRPr kumimoji="1" lang="zh-CN" altLang="zh-CN" sz="2000" b="1" i="1">
                <a:solidFill>
                  <a:srgbClr val="FF3300"/>
                </a:solidFill>
              </a:endParaRPr>
            </a:p>
          </p:txBody>
        </p:sp>
        <p:sp>
          <p:nvSpPr>
            <p:cNvPr id="539668" name="Rectangle 20"/>
            <p:cNvSpPr>
              <a:spLocks noChangeArrowheads="1"/>
            </p:cNvSpPr>
            <p:nvPr/>
          </p:nvSpPr>
          <p:spPr bwMode="auto">
            <a:xfrm>
              <a:off x="1519" y="2702"/>
              <a:ext cx="212"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p>
          </p:txBody>
        </p:sp>
        <p:sp>
          <p:nvSpPr>
            <p:cNvPr id="539669" name="Rectangle 21"/>
            <p:cNvSpPr>
              <a:spLocks noChangeArrowheads="1"/>
            </p:cNvSpPr>
            <p:nvPr/>
          </p:nvSpPr>
          <p:spPr bwMode="auto">
            <a:xfrm>
              <a:off x="2321" y="2319"/>
              <a:ext cx="136" cy="998"/>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539670" name="Line 22"/>
            <p:cNvSpPr>
              <a:spLocks noChangeShapeType="1"/>
            </p:cNvSpPr>
            <p:nvPr/>
          </p:nvSpPr>
          <p:spPr bwMode="auto">
            <a:xfrm flipH="1">
              <a:off x="2475" y="2866"/>
              <a:ext cx="390" cy="0"/>
            </a:xfrm>
            <a:prstGeom prst="line">
              <a:avLst/>
            </a:prstGeom>
            <a:noFill/>
            <a:ln w="57150">
              <a:solidFill>
                <a:srgbClr val="FF3300"/>
              </a:solidFill>
              <a:round/>
              <a:headEnd/>
              <a:tailEnd type="triangle" w="sm" len="lg"/>
            </a:ln>
            <a:effectLst/>
          </p:spPr>
          <p:txBody>
            <a:bodyPr wrap="none" anchor="ctr"/>
            <a:lstStyle/>
            <a:p>
              <a:endParaRPr lang="zh-CN" altLang="en-US"/>
            </a:p>
          </p:txBody>
        </p:sp>
        <p:sp>
          <p:nvSpPr>
            <p:cNvPr id="539671" name="Rectangle 23"/>
            <p:cNvSpPr>
              <a:spLocks noChangeArrowheads="1"/>
            </p:cNvSpPr>
            <p:nvPr/>
          </p:nvSpPr>
          <p:spPr bwMode="auto">
            <a:xfrm>
              <a:off x="2548" y="2566"/>
              <a:ext cx="244" cy="288"/>
            </a:xfrm>
            <a:prstGeom prst="rect">
              <a:avLst/>
            </a:prstGeom>
            <a:noFill/>
            <a:ln w="9525">
              <a:noFill/>
              <a:miter lim="800000"/>
              <a:headEnd/>
              <a:tailEnd/>
            </a:ln>
            <a:effectLst/>
          </p:spPr>
          <p:txBody>
            <a:bodyPr wrap="none">
              <a:spAutoFit/>
            </a:bodyPr>
            <a:lstStyle/>
            <a:p>
              <a:r>
                <a:rPr kumimoji="1" lang="en-US" altLang="zh-CN" sz="2400" b="1" i="1">
                  <a:solidFill>
                    <a:srgbClr val="FF3300"/>
                  </a:solidFill>
                  <a:ea typeface="幼圆" pitchFamily="49" charset="-122"/>
                </a:rPr>
                <a:t>F</a:t>
              </a:r>
            </a:p>
          </p:txBody>
        </p:sp>
        <p:sp>
          <p:nvSpPr>
            <p:cNvPr id="539672" name="Freeform 24" descr="50%"/>
            <p:cNvSpPr>
              <a:spLocks/>
            </p:cNvSpPr>
            <p:nvPr/>
          </p:nvSpPr>
          <p:spPr bwMode="auto">
            <a:xfrm>
              <a:off x="612" y="2205"/>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9659"/>
                                        </p:tgtEl>
                                        <p:attrNameLst>
                                          <p:attrName>style.visibility</p:attrName>
                                        </p:attrNameLst>
                                      </p:cBhvr>
                                      <p:to>
                                        <p:strVal val="visible"/>
                                      </p:to>
                                    </p:set>
                                    <p:anim calcmode="lin" valueType="num">
                                      <p:cBhvr additive="base">
                                        <p:cTn id="7" dur="500" fill="hold"/>
                                        <p:tgtEl>
                                          <p:spTgt spid="539659"/>
                                        </p:tgtEl>
                                        <p:attrNameLst>
                                          <p:attrName>ppt_x</p:attrName>
                                        </p:attrNameLst>
                                      </p:cBhvr>
                                      <p:tavLst>
                                        <p:tav tm="0">
                                          <p:val>
                                            <p:strVal val="0-#ppt_w/2"/>
                                          </p:val>
                                        </p:tav>
                                        <p:tav tm="100000">
                                          <p:val>
                                            <p:strVal val="#ppt_x"/>
                                          </p:val>
                                        </p:tav>
                                      </p:tavLst>
                                    </p:anim>
                                    <p:anim calcmode="lin" valueType="num">
                                      <p:cBhvr additive="base">
                                        <p:cTn id="8" dur="500" fill="hold"/>
                                        <p:tgtEl>
                                          <p:spTgt spid="5396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39664"/>
                                        </p:tgtEl>
                                        <p:attrNameLst>
                                          <p:attrName>style.visibility</p:attrName>
                                        </p:attrNameLst>
                                      </p:cBhvr>
                                      <p:to>
                                        <p:strVal val="visible"/>
                                      </p:to>
                                    </p:set>
                                    <p:animEffect transition="in" filter="wipe(left)">
                                      <p:cBhvr>
                                        <p:cTn id="13" dur="500"/>
                                        <p:tgtEl>
                                          <p:spTgt spid="53966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539665"/>
                                        </p:tgtEl>
                                        <p:attrNameLst>
                                          <p:attrName>style.visibility</p:attrName>
                                        </p:attrNameLst>
                                      </p:cBhvr>
                                      <p:to>
                                        <p:strVal val="visible"/>
                                      </p:to>
                                    </p:set>
                                    <p:animEffect transition="in" filter="slide(fromBottom)">
                                      <p:cBhvr>
                                        <p:cTn id="18" dur="500"/>
                                        <p:tgtEl>
                                          <p:spTgt spid="539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ltLang="zh-CN"/>
              <a:t>9.2 </a:t>
            </a:r>
            <a:r>
              <a:rPr lang="zh-CN" altLang="en-US"/>
              <a:t>热力学第一定律</a:t>
            </a:r>
          </a:p>
        </p:txBody>
      </p:sp>
      <p:sp>
        <p:nvSpPr>
          <p:cNvPr id="14" name="灯片编号占位符 4"/>
          <p:cNvSpPr>
            <a:spLocks noGrp="1"/>
          </p:cNvSpPr>
          <p:nvPr>
            <p:ph type="sldNum" sz="quarter" idx="12"/>
          </p:nvPr>
        </p:nvSpPr>
        <p:spPr/>
        <p:txBody>
          <a:bodyPr/>
          <a:lstStyle/>
          <a:p>
            <a:fld id="{DA7F6CFB-2EF0-48BF-9FBF-FF1922D85C5C}" type="slidenum">
              <a:rPr lang="en-US" altLang="zh-CN"/>
              <a:pPr/>
              <a:t>23</a:t>
            </a:fld>
            <a:endParaRPr lang="en-US" altLang="zh-CN"/>
          </a:p>
        </p:txBody>
      </p:sp>
      <p:sp>
        <p:nvSpPr>
          <p:cNvPr id="540675"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改变系统内能的两条途径</a:t>
            </a:r>
          </a:p>
        </p:txBody>
      </p:sp>
      <p:sp>
        <p:nvSpPr>
          <p:cNvPr id="540676" name="Text Box 4"/>
          <p:cNvSpPr txBox="1">
            <a:spLocks noChangeArrowheads="1"/>
          </p:cNvSpPr>
          <p:nvPr/>
        </p:nvSpPr>
        <p:spPr bwMode="auto">
          <a:xfrm>
            <a:off x="609600" y="1752600"/>
            <a:ext cx="8281988" cy="1463675"/>
          </a:xfrm>
          <a:prstGeom prst="rect">
            <a:avLst/>
          </a:prstGeom>
          <a:noFill/>
          <a:ln w="9525">
            <a:noFill/>
            <a:miter lim="800000"/>
            <a:headEnd/>
            <a:tailEnd/>
          </a:ln>
          <a:effectLst/>
        </p:spPr>
        <p:txBody>
          <a:bodyPr>
            <a:spAutoFit/>
          </a:bodyPr>
          <a:lstStyle/>
          <a:p>
            <a:pPr>
              <a:lnSpc>
                <a:spcPct val="125000"/>
              </a:lnSpc>
              <a:spcBef>
                <a:spcPct val="50000"/>
              </a:spcBef>
            </a:pPr>
            <a:r>
              <a:rPr kumimoji="1" lang="zh-CN" altLang="en-US" sz="2400" b="1">
                <a:solidFill>
                  <a:srgbClr val="0000CC"/>
                </a:solidFill>
                <a:latin typeface="黑体" pitchFamily="49" charset="-122"/>
              </a:rPr>
              <a:t>热传递</a:t>
            </a:r>
            <a:r>
              <a:rPr kumimoji="1" lang="zh-CN" altLang="en-US" sz="2400">
                <a:latin typeface="黑体" pitchFamily="49" charset="-122"/>
              </a:rPr>
              <a:t>：</a:t>
            </a:r>
            <a:r>
              <a:rPr kumimoji="1" lang="zh-CN" altLang="en-US" sz="2400">
                <a:latin typeface="宋体" pitchFamily="2" charset="-122"/>
              </a:rPr>
              <a:t>通过</a:t>
            </a:r>
            <a:r>
              <a:rPr kumimoji="1" lang="zh-CN" altLang="en-US" sz="2400">
                <a:solidFill>
                  <a:srgbClr val="0000CC"/>
                </a:solidFill>
                <a:latin typeface="宋体" pitchFamily="2" charset="-122"/>
              </a:rPr>
              <a:t>热相互作用</a:t>
            </a:r>
            <a:r>
              <a:rPr kumimoji="1" lang="zh-CN" altLang="en-US" sz="2400">
                <a:latin typeface="宋体" pitchFamily="2" charset="-122"/>
              </a:rPr>
              <a:t>使系统与外界之间产生能量交换，从而使系统的状态发生改变的方式。此过程中</a:t>
            </a:r>
            <a:r>
              <a:rPr kumimoji="1" lang="zh-CN" altLang="en-US" sz="2400">
                <a:latin typeface="Arial" charset="0"/>
              </a:rPr>
              <a:t>系统与外界之间交换的能量，称为</a:t>
            </a:r>
            <a:r>
              <a:rPr kumimoji="1" lang="zh-CN" altLang="en-US" sz="2400" b="1">
                <a:solidFill>
                  <a:srgbClr val="0000CC"/>
                </a:solidFill>
                <a:latin typeface="Arial" charset="0"/>
              </a:rPr>
              <a:t>热量</a:t>
            </a:r>
            <a:r>
              <a:rPr kumimoji="1" lang="zh-CN" altLang="en-US" sz="2400">
                <a:latin typeface="Arial" charset="0"/>
              </a:rPr>
              <a:t>。</a:t>
            </a:r>
          </a:p>
        </p:txBody>
      </p:sp>
      <p:grpSp>
        <p:nvGrpSpPr>
          <p:cNvPr id="540677" name="Group 5"/>
          <p:cNvGrpSpPr>
            <a:grpSpLocks/>
          </p:cNvGrpSpPr>
          <p:nvPr/>
        </p:nvGrpSpPr>
        <p:grpSpPr bwMode="auto">
          <a:xfrm>
            <a:off x="838200" y="3276600"/>
            <a:ext cx="3457575" cy="2305050"/>
            <a:chOff x="611" y="2387"/>
            <a:chExt cx="2178" cy="1452"/>
          </a:xfrm>
        </p:grpSpPr>
        <p:sp>
          <p:nvSpPr>
            <p:cNvPr id="540678" name="Rectangle 6" descr="大纸屑"/>
            <p:cNvSpPr>
              <a:spLocks noChangeArrowheads="1"/>
            </p:cNvSpPr>
            <p:nvPr/>
          </p:nvSpPr>
          <p:spPr bwMode="auto">
            <a:xfrm>
              <a:off x="1336" y="2614"/>
              <a:ext cx="1453" cy="1001"/>
            </a:xfrm>
            <a:prstGeom prst="rect">
              <a:avLst/>
            </a:prstGeom>
            <a:pattFill prst="lgConfetti">
              <a:fgClr>
                <a:srgbClr val="0000FF"/>
              </a:fgClr>
              <a:bgClr>
                <a:schemeClr val="bg1"/>
              </a:bgClr>
            </a:pattFill>
            <a:ln w="76200">
              <a:solidFill>
                <a:srgbClr val="008080"/>
              </a:solidFill>
              <a:miter lim="800000"/>
              <a:headEnd/>
              <a:tailEnd/>
            </a:ln>
            <a:effectLst/>
          </p:spPr>
          <p:txBody>
            <a:bodyPr wrap="none" anchor="ctr"/>
            <a:lstStyle/>
            <a:p>
              <a:endParaRPr lang="zh-CN" altLang="en-US"/>
            </a:p>
          </p:txBody>
        </p:sp>
        <p:sp>
          <p:nvSpPr>
            <p:cNvPr id="540679" name="Rectangle 7" descr="大纸屑"/>
            <p:cNvSpPr>
              <a:spLocks noChangeArrowheads="1"/>
            </p:cNvSpPr>
            <p:nvPr/>
          </p:nvSpPr>
          <p:spPr bwMode="auto">
            <a:xfrm>
              <a:off x="611" y="2387"/>
              <a:ext cx="679" cy="1452"/>
            </a:xfrm>
            <a:prstGeom prst="rect">
              <a:avLst/>
            </a:prstGeom>
            <a:pattFill prst="lgConfetti">
              <a:fgClr>
                <a:srgbClr val="FF0000"/>
              </a:fgClr>
              <a:bgClr>
                <a:schemeClr val="bg1"/>
              </a:bgClr>
            </a:pattFill>
            <a:ln w="76200">
              <a:solidFill>
                <a:srgbClr val="FF0000"/>
              </a:solidFill>
              <a:miter lim="800000"/>
              <a:headEnd/>
              <a:tailEnd/>
            </a:ln>
            <a:effectLst/>
          </p:spPr>
          <p:txBody>
            <a:bodyPr wrap="none" anchor="ctr"/>
            <a:lstStyle/>
            <a:p>
              <a:endParaRPr lang="zh-CN" altLang="en-US"/>
            </a:p>
          </p:txBody>
        </p:sp>
        <p:sp>
          <p:nvSpPr>
            <p:cNvPr id="540680" name="Line 8"/>
            <p:cNvSpPr>
              <a:spLocks noChangeShapeType="1"/>
            </p:cNvSpPr>
            <p:nvPr/>
          </p:nvSpPr>
          <p:spPr bwMode="auto">
            <a:xfrm>
              <a:off x="884" y="3113"/>
              <a:ext cx="866" cy="0"/>
            </a:xfrm>
            <a:prstGeom prst="line">
              <a:avLst/>
            </a:prstGeom>
            <a:noFill/>
            <a:ln w="57150">
              <a:solidFill>
                <a:srgbClr val="000066"/>
              </a:solidFill>
              <a:round/>
              <a:headEnd/>
              <a:tailEnd type="triangle" w="sm" len="lg"/>
            </a:ln>
            <a:effectLst/>
          </p:spPr>
          <p:txBody>
            <a:bodyPr/>
            <a:lstStyle/>
            <a:p>
              <a:endParaRPr lang="zh-CN" altLang="en-US"/>
            </a:p>
          </p:txBody>
        </p:sp>
        <p:sp>
          <p:nvSpPr>
            <p:cNvPr id="540681" name="Text Box 9"/>
            <p:cNvSpPr txBox="1">
              <a:spLocks noChangeArrowheads="1"/>
            </p:cNvSpPr>
            <p:nvPr/>
          </p:nvSpPr>
          <p:spPr bwMode="auto">
            <a:xfrm>
              <a:off x="1745" y="2931"/>
              <a:ext cx="867"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0000"/>
                  </a:solidFill>
                </a:rPr>
                <a:t>Q</a:t>
              </a:r>
            </a:p>
          </p:txBody>
        </p:sp>
      </p:grpSp>
      <p:pic>
        <p:nvPicPr>
          <p:cNvPr id="540682" name="Picture 10" descr="烤火-2"/>
          <p:cNvPicPr>
            <a:picLocks noChangeAspect="1" noChangeArrowheads="1"/>
          </p:cNvPicPr>
          <p:nvPr/>
        </p:nvPicPr>
        <p:blipFill>
          <a:blip r:embed="rId2"/>
          <a:srcRect/>
          <a:stretch>
            <a:fillRect/>
          </a:stretch>
        </p:blipFill>
        <p:spPr bwMode="auto">
          <a:xfrm>
            <a:off x="5105400" y="2971800"/>
            <a:ext cx="3802063" cy="2605088"/>
          </a:xfrm>
          <a:prstGeom prst="rect">
            <a:avLst/>
          </a:prstGeom>
          <a:noFill/>
          <a:ln w="9525">
            <a:solidFill>
              <a:schemeClr val="tx1"/>
            </a:solidFill>
            <a:miter lim="800000"/>
            <a:headEnd/>
            <a:tailEnd/>
          </a:ln>
        </p:spPr>
      </p:pic>
      <p:sp>
        <p:nvSpPr>
          <p:cNvPr id="540683" name="Text Box 11"/>
          <p:cNvSpPr txBox="1">
            <a:spLocks noChangeArrowheads="1"/>
          </p:cNvSpPr>
          <p:nvPr/>
        </p:nvSpPr>
        <p:spPr bwMode="auto">
          <a:xfrm>
            <a:off x="609600" y="5791200"/>
            <a:ext cx="7848600"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CC"/>
                </a:solidFill>
              </a:rPr>
              <a:t>热量</a:t>
            </a:r>
            <a:r>
              <a:rPr lang="en-US" altLang="zh-CN" sz="2400" b="1">
                <a:solidFill>
                  <a:srgbClr val="0000CC"/>
                </a:solidFill>
              </a:rPr>
              <a:t>(</a:t>
            </a:r>
            <a:r>
              <a:rPr lang="en-US" altLang="zh-CN" sz="2400" b="1" i="1">
                <a:solidFill>
                  <a:srgbClr val="0000CC"/>
                </a:solidFill>
              </a:rPr>
              <a:t>Q</a:t>
            </a:r>
            <a:r>
              <a:rPr lang="en-US" altLang="zh-CN" sz="2400" b="1">
                <a:solidFill>
                  <a:srgbClr val="0000CC"/>
                </a:solidFill>
              </a:rPr>
              <a:t>)</a:t>
            </a:r>
            <a:r>
              <a:rPr lang="en-US" altLang="zh-CN" sz="2400" i="1"/>
              <a:t> </a:t>
            </a:r>
            <a:r>
              <a:rPr lang="zh-CN" altLang="en-US" sz="2400"/>
              <a:t>： 系统之间由于</a:t>
            </a:r>
            <a:r>
              <a:rPr lang="zh-CN" altLang="en-US" sz="2400">
                <a:solidFill>
                  <a:srgbClr val="0000CC"/>
                </a:solidFill>
              </a:rPr>
              <a:t>热相互作用</a:t>
            </a:r>
            <a:r>
              <a:rPr lang="zh-CN" altLang="en-US" sz="2400"/>
              <a:t>而传递的能量。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82"/>
                                        </p:tgtEl>
                                        <p:attrNameLst>
                                          <p:attrName>style.visibility</p:attrName>
                                        </p:attrNameLst>
                                      </p:cBhvr>
                                      <p:to>
                                        <p:strVal val="visible"/>
                                      </p:to>
                                    </p:set>
                                    <p:animEffect transition="in" filter="blinds(horizontal)">
                                      <p:cBhvr>
                                        <p:cTn id="7" dur="500"/>
                                        <p:tgtEl>
                                          <p:spTgt spid="5406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40677"/>
                                        </p:tgtEl>
                                        <p:attrNameLst>
                                          <p:attrName>style.visibility</p:attrName>
                                        </p:attrNameLst>
                                      </p:cBhvr>
                                      <p:to>
                                        <p:strVal val="visible"/>
                                      </p:to>
                                    </p:set>
                                    <p:animEffect transition="in" filter="slide(fromBottom)">
                                      <p:cBhvr>
                                        <p:cTn id="12" dur="500"/>
                                        <p:tgtEl>
                                          <p:spTgt spid="5406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0683"/>
                                        </p:tgtEl>
                                        <p:attrNameLst>
                                          <p:attrName>style.visibility</p:attrName>
                                        </p:attrNameLst>
                                      </p:cBhvr>
                                      <p:to>
                                        <p:strVal val="visible"/>
                                      </p:to>
                                    </p:set>
                                    <p:animEffect transition="in" filter="wipe(left)">
                                      <p:cBhvr>
                                        <p:cTn id="17" dur="500"/>
                                        <p:tgtEl>
                                          <p:spTgt spid="540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8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p:txBody>
          <a:bodyPr/>
          <a:lstStyle/>
          <a:p>
            <a:r>
              <a:rPr lang="en-US" altLang="zh-CN"/>
              <a:t>9.2 </a:t>
            </a:r>
            <a:r>
              <a:rPr lang="zh-CN" altLang="en-US"/>
              <a:t>热力学第一定律</a:t>
            </a:r>
          </a:p>
        </p:txBody>
      </p:sp>
      <p:sp>
        <p:nvSpPr>
          <p:cNvPr id="12" name="灯片编号占位符 4"/>
          <p:cNvSpPr>
            <a:spLocks noGrp="1"/>
          </p:cNvSpPr>
          <p:nvPr>
            <p:ph type="sldNum" sz="quarter" idx="12"/>
          </p:nvPr>
        </p:nvSpPr>
        <p:spPr/>
        <p:txBody>
          <a:bodyPr/>
          <a:lstStyle/>
          <a:p>
            <a:fld id="{41D592B1-84C1-47C7-8A7A-C7C30387160F}" type="slidenum">
              <a:rPr lang="en-US" altLang="zh-CN"/>
              <a:pPr/>
              <a:t>24</a:t>
            </a:fld>
            <a:endParaRPr lang="en-US" altLang="zh-CN"/>
          </a:p>
        </p:txBody>
      </p:sp>
      <p:sp>
        <p:nvSpPr>
          <p:cNvPr id="54169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热功当量</a:t>
            </a:r>
          </a:p>
        </p:txBody>
      </p:sp>
      <p:sp>
        <p:nvSpPr>
          <p:cNvPr id="541700" name="Text Box 4"/>
          <p:cNvSpPr txBox="1">
            <a:spLocks noChangeArrowheads="1"/>
          </p:cNvSpPr>
          <p:nvPr/>
        </p:nvSpPr>
        <p:spPr bwMode="auto">
          <a:xfrm>
            <a:off x="457200" y="1674812"/>
            <a:ext cx="8364538" cy="1296988"/>
          </a:xfrm>
          <a:prstGeom prst="rect">
            <a:avLst/>
          </a:prstGeom>
          <a:noFill/>
          <a:ln w="9525">
            <a:noFill/>
            <a:miter lim="800000"/>
            <a:headEnd/>
            <a:tailEnd/>
          </a:ln>
          <a:effectLst/>
        </p:spPr>
        <p:txBody>
          <a:bodyPr>
            <a:spAutoFit/>
          </a:bodyPr>
          <a:lstStyle/>
          <a:p>
            <a:pPr algn="just">
              <a:lnSpc>
                <a:spcPct val="110000"/>
              </a:lnSpc>
              <a:spcBef>
                <a:spcPct val="50000"/>
              </a:spcBef>
            </a:pPr>
            <a:r>
              <a:rPr kumimoji="1" lang="zh-CN" altLang="en-US" sz="2400" dirty="0">
                <a:latin typeface="黑体" pitchFamily="49" charset="-122"/>
              </a:rPr>
              <a:t>热功当量：</a:t>
            </a:r>
            <a:r>
              <a:rPr kumimoji="1" lang="zh-CN" altLang="en-US" sz="2400" dirty="0">
                <a:latin typeface="宋体" pitchFamily="2" charset="-122"/>
              </a:rPr>
              <a:t>热量与其它形式的能量（机械能、电能、化学能等）可以相互转换。一定热量的产生（消失）总是伴随着其它形式的能量的消失（产生）。</a:t>
            </a:r>
          </a:p>
        </p:txBody>
      </p:sp>
      <p:sp>
        <p:nvSpPr>
          <p:cNvPr id="541701" name="Text Box 5"/>
          <p:cNvSpPr txBox="1">
            <a:spLocks noChangeArrowheads="1"/>
          </p:cNvSpPr>
          <p:nvPr/>
        </p:nvSpPr>
        <p:spPr bwMode="auto">
          <a:xfrm>
            <a:off x="685800" y="2971800"/>
            <a:ext cx="1981200" cy="457200"/>
          </a:xfrm>
          <a:prstGeom prst="rect">
            <a:avLst/>
          </a:prstGeom>
          <a:noFill/>
          <a:ln w="9525">
            <a:noFill/>
            <a:miter lim="800000"/>
            <a:headEnd/>
            <a:tailEnd/>
          </a:ln>
          <a:effectLst/>
        </p:spPr>
        <p:txBody>
          <a:bodyPr>
            <a:spAutoFit/>
          </a:bodyPr>
          <a:lstStyle/>
          <a:p>
            <a:pPr>
              <a:spcBef>
                <a:spcPct val="50000"/>
              </a:spcBef>
            </a:pPr>
            <a:r>
              <a:rPr lang="zh-CN" altLang="en-US" sz="2400" b="1"/>
              <a:t>热功当量</a:t>
            </a:r>
            <a:r>
              <a:rPr lang="zh-CN" altLang="en-US" sz="2400"/>
              <a:t>：</a:t>
            </a:r>
          </a:p>
        </p:txBody>
      </p:sp>
      <p:graphicFrame>
        <p:nvGraphicFramePr>
          <p:cNvPr id="541704" name="Object 8"/>
          <p:cNvGraphicFramePr>
            <a:graphicFrameLocks noChangeAspect="1"/>
          </p:cNvGraphicFramePr>
          <p:nvPr/>
        </p:nvGraphicFramePr>
        <p:xfrm>
          <a:off x="1524000" y="3505200"/>
          <a:ext cx="2349500" cy="539750"/>
        </p:xfrm>
        <a:graphic>
          <a:graphicData uri="http://schemas.openxmlformats.org/presentationml/2006/ole">
            <mc:AlternateContent xmlns:mc="http://schemas.openxmlformats.org/markup-compatibility/2006">
              <mc:Choice xmlns:v="urn:schemas-microsoft-com:vml" Requires="v">
                <p:oleObj name="公式" r:id="rId2" imgW="939600" imgH="215640" progId="Equation.3">
                  <p:embed/>
                </p:oleObj>
              </mc:Choice>
              <mc:Fallback>
                <p:oleObj name="公式" r:id="rId2" imgW="939600" imgH="215640" progId="Equation.3">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05200"/>
                        <a:ext cx="2349500"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41705" name="Picture 9" descr="x"/>
          <p:cNvPicPr>
            <a:picLocks noChangeAspect="1" noChangeArrowheads="1"/>
          </p:cNvPicPr>
          <p:nvPr/>
        </p:nvPicPr>
        <p:blipFill>
          <a:blip r:embed="rId4"/>
          <a:srcRect l="10747" t="15320" r="11719" b="10052"/>
          <a:stretch>
            <a:fillRect/>
          </a:stretch>
        </p:blipFill>
        <p:spPr bwMode="auto">
          <a:xfrm>
            <a:off x="5867400" y="2514600"/>
            <a:ext cx="2914650" cy="3019425"/>
          </a:xfrm>
          <a:prstGeom prst="rect">
            <a:avLst/>
          </a:prstGeom>
          <a:noFill/>
          <a:ln w="9525">
            <a:noFill/>
            <a:miter lim="800000"/>
            <a:headEnd/>
            <a:tailEnd/>
          </a:ln>
        </p:spPr>
      </p:pic>
      <p:sp>
        <p:nvSpPr>
          <p:cNvPr id="541706" name="Text Box 10"/>
          <p:cNvSpPr txBox="1">
            <a:spLocks noChangeArrowheads="1"/>
          </p:cNvSpPr>
          <p:nvPr/>
        </p:nvSpPr>
        <p:spPr bwMode="auto">
          <a:xfrm>
            <a:off x="6019800" y="5410200"/>
            <a:ext cx="2901950"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latin typeface="Arial" charset="0"/>
              </a:rPr>
              <a:t>焦耳用于测定热功当量的实验装置。</a:t>
            </a:r>
          </a:p>
        </p:txBody>
      </p:sp>
      <p:sp>
        <p:nvSpPr>
          <p:cNvPr id="541707" name="Text Box 11"/>
          <p:cNvSpPr txBox="1">
            <a:spLocks noChangeArrowheads="1"/>
          </p:cNvSpPr>
          <p:nvPr/>
        </p:nvSpPr>
        <p:spPr bwMode="auto">
          <a:xfrm>
            <a:off x="636587" y="4343400"/>
            <a:ext cx="4392613" cy="1920875"/>
          </a:xfrm>
          <a:prstGeom prst="rect">
            <a:avLst/>
          </a:prstGeom>
          <a:noFill/>
          <a:ln w="9525">
            <a:noFill/>
            <a:miter lim="800000"/>
            <a:headEnd/>
            <a:tailEnd/>
          </a:ln>
          <a:effectLst/>
        </p:spPr>
        <p:txBody>
          <a:bodyPr>
            <a:spAutoFit/>
          </a:bodyPr>
          <a:lstStyle/>
          <a:p>
            <a:pPr>
              <a:lnSpc>
                <a:spcPct val="125000"/>
              </a:lnSpc>
            </a:pPr>
            <a:r>
              <a:rPr lang="zh-CN" altLang="en-US" sz="2400" dirty="0"/>
              <a:t>注意：</a:t>
            </a:r>
            <a:r>
              <a:rPr lang="zh-CN" altLang="en-US" sz="2400" dirty="0">
                <a:solidFill>
                  <a:srgbClr val="0000CC"/>
                </a:solidFill>
              </a:rPr>
              <a:t>功和热量</a:t>
            </a:r>
            <a:r>
              <a:rPr lang="zh-CN" altLang="en-US" sz="2400" dirty="0"/>
              <a:t>都是</a:t>
            </a:r>
            <a:r>
              <a:rPr lang="zh-CN" altLang="en-US" sz="2400" dirty="0">
                <a:solidFill>
                  <a:srgbClr val="0000CC"/>
                </a:solidFill>
              </a:rPr>
              <a:t>过程量</a:t>
            </a:r>
            <a:r>
              <a:rPr lang="zh-CN" altLang="en-US" sz="2400" dirty="0"/>
              <a:t>，而</a:t>
            </a:r>
            <a:r>
              <a:rPr lang="zh-CN" altLang="en-US" sz="2400" dirty="0">
                <a:solidFill>
                  <a:srgbClr val="0000CC"/>
                </a:solidFill>
              </a:rPr>
              <a:t>内能</a:t>
            </a:r>
            <a:r>
              <a:rPr lang="zh-CN" altLang="en-US" sz="2400" dirty="0"/>
              <a:t>是</a:t>
            </a:r>
            <a:r>
              <a:rPr lang="zh-CN" altLang="en-US" sz="2400" dirty="0">
                <a:solidFill>
                  <a:srgbClr val="FF3300"/>
                </a:solidFill>
              </a:rPr>
              <a:t>状态量</a:t>
            </a:r>
            <a:r>
              <a:rPr lang="zh-CN" altLang="en-US" sz="2400" dirty="0"/>
              <a:t>，通过做功或传递热量的过程使系统的状态（内能）发生变化。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1701"/>
                                        </p:tgtEl>
                                        <p:attrNameLst>
                                          <p:attrName>style.visibility</p:attrName>
                                        </p:attrNameLst>
                                      </p:cBhvr>
                                      <p:to>
                                        <p:strVal val="visible"/>
                                      </p:to>
                                    </p:set>
                                    <p:animEffect transition="in" filter="wipe(left)">
                                      <p:cBhvr>
                                        <p:cTn id="7" dur="500"/>
                                        <p:tgtEl>
                                          <p:spTgt spid="5417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1704"/>
                                        </p:tgtEl>
                                        <p:attrNameLst>
                                          <p:attrName>style.visibility</p:attrName>
                                        </p:attrNameLst>
                                      </p:cBhvr>
                                      <p:to>
                                        <p:strVal val="visible"/>
                                      </p:to>
                                    </p:set>
                                    <p:animEffect transition="in" filter="wipe(left)">
                                      <p:cBhvr>
                                        <p:cTn id="12" dur="500"/>
                                        <p:tgtEl>
                                          <p:spTgt spid="54170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541705"/>
                                        </p:tgtEl>
                                        <p:attrNameLst>
                                          <p:attrName>style.visibility</p:attrName>
                                        </p:attrNameLst>
                                      </p:cBhvr>
                                      <p:to>
                                        <p:strVal val="visible"/>
                                      </p:to>
                                    </p:set>
                                    <p:animEffect transition="in" filter="box(out)">
                                      <p:cBhvr>
                                        <p:cTn id="17" dur="500"/>
                                        <p:tgtEl>
                                          <p:spTgt spid="541705"/>
                                        </p:tgtEl>
                                      </p:cBhvr>
                                    </p:animEffect>
                                  </p:childTnLst>
                                </p:cTn>
                              </p:par>
                              <p:par>
                                <p:cTn id="18" presetID="4" presetClass="entr" presetSubtype="32" fill="hold" grpId="0" nodeType="withEffect">
                                  <p:stCondLst>
                                    <p:cond delay="0"/>
                                  </p:stCondLst>
                                  <p:childTnLst>
                                    <p:set>
                                      <p:cBhvr>
                                        <p:cTn id="19" dur="1" fill="hold">
                                          <p:stCondLst>
                                            <p:cond delay="0"/>
                                          </p:stCondLst>
                                        </p:cTn>
                                        <p:tgtEl>
                                          <p:spTgt spid="541706"/>
                                        </p:tgtEl>
                                        <p:attrNameLst>
                                          <p:attrName>style.visibility</p:attrName>
                                        </p:attrNameLst>
                                      </p:cBhvr>
                                      <p:to>
                                        <p:strVal val="visible"/>
                                      </p:to>
                                    </p:set>
                                    <p:animEffect transition="in" filter="box(out)">
                                      <p:cBhvr>
                                        <p:cTn id="20" dur="500"/>
                                        <p:tgtEl>
                                          <p:spTgt spid="54170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41707"/>
                                        </p:tgtEl>
                                        <p:attrNameLst>
                                          <p:attrName>style.visibility</p:attrName>
                                        </p:attrNameLst>
                                      </p:cBhvr>
                                      <p:to>
                                        <p:strVal val="visible"/>
                                      </p:to>
                                    </p:set>
                                    <p:animEffect transition="in" filter="blinds(horizontal)">
                                      <p:cBhvr>
                                        <p:cTn id="25" dur="500"/>
                                        <p:tgtEl>
                                          <p:spTgt spid="54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p:bldP spid="541706" grpId="0"/>
      <p:bldP spid="54170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r>
              <a:rPr lang="en-US" altLang="zh-CN"/>
              <a:t>9.2 </a:t>
            </a:r>
            <a:r>
              <a:rPr lang="zh-CN" altLang="en-US"/>
              <a:t>热力学第一定律</a:t>
            </a:r>
          </a:p>
        </p:txBody>
      </p:sp>
      <p:sp>
        <p:nvSpPr>
          <p:cNvPr id="31" name="灯片编号占位符 4"/>
          <p:cNvSpPr>
            <a:spLocks noGrp="1"/>
          </p:cNvSpPr>
          <p:nvPr>
            <p:ph type="sldNum" sz="quarter" idx="12"/>
          </p:nvPr>
        </p:nvSpPr>
        <p:spPr/>
        <p:txBody>
          <a:bodyPr/>
          <a:lstStyle/>
          <a:p>
            <a:fld id="{2D4DBE5D-A935-4183-8139-6F165144356E}" type="slidenum">
              <a:rPr lang="en-US" altLang="zh-CN"/>
              <a:pPr/>
              <a:t>25</a:t>
            </a:fld>
            <a:endParaRPr lang="en-US" altLang="zh-CN"/>
          </a:p>
        </p:txBody>
      </p:sp>
      <p:sp>
        <p:nvSpPr>
          <p:cNvPr id="685059"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热力学第一定律</a:t>
            </a:r>
          </a:p>
        </p:txBody>
      </p:sp>
      <p:sp>
        <p:nvSpPr>
          <p:cNvPr id="685060" name="Rectangle 4"/>
          <p:cNvSpPr>
            <a:spLocks noChangeArrowheads="1"/>
          </p:cNvSpPr>
          <p:nvPr/>
        </p:nvSpPr>
        <p:spPr bwMode="auto">
          <a:xfrm>
            <a:off x="609600" y="1695450"/>
            <a:ext cx="8077200" cy="895350"/>
          </a:xfrm>
          <a:prstGeom prst="rect">
            <a:avLst/>
          </a:prstGeom>
          <a:noFill/>
          <a:ln w="9525">
            <a:noFill/>
            <a:miter lim="800000"/>
            <a:headEnd/>
            <a:tailEnd/>
          </a:ln>
          <a:effectLst/>
        </p:spPr>
        <p:txBody>
          <a:bodyPr>
            <a:spAutoFit/>
          </a:bodyPr>
          <a:lstStyle/>
          <a:p>
            <a:pPr>
              <a:lnSpc>
                <a:spcPct val="110000"/>
              </a:lnSpc>
            </a:pPr>
            <a:r>
              <a:rPr kumimoji="1" lang="zh-CN" altLang="en-US" sz="2400" dirty="0"/>
              <a:t>系统所</a:t>
            </a:r>
            <a:r>
              <a:rPr kumimoji="1" lang="zh-CN" altLang="en-US" sz="2400" b="1" dirty="0">
                <a:solidFill>
                  <a:srgbClr val="0000CC"/>
                </a:solidFill>
              </a:rPr>
              <a:t>吸收的热量</a:t>
            </a:r>
            <a:r>
              <a:rPr kumimoji="1" lang="zh-CN" altLang="en-US" sz="2400" dirty="0"/>
              <a:t>，一部分使系统的</a:t>
            </a:r>
            <a:r>
              <a:rPr kumimoji="1" lang="zh-CN" altLang="en-US" sz="2400" b="1" dirty="0">
                <a:solidFill>
                  <a:srgbClr val="0000CC"/>
                </a:solidFill>
              </a:rPr>
              <a:t>内能</a:t>
            </a:r>
            <a:r>
              <a:rPr kumimoji="1" lang="zh-CN" altLang="en-US" sz="2400" dirty="0">
                <a:solidFill>
                  <a:srgbClr val="0000CC"/>
                </a:solidFill>
              </a:rPr>
              <a:t>增加</a:t>
            </a:r>
            <a:r>
              <a:rPr kumimoji="1" lang="zh-CN" altLang="en-US" sz="2400" dirty="0"/>
              <a:t>，另一部分用于系统</a:t>
            </a:r>
            <a:r>
              <a:rPr kumimoji="1" lang="zh-CN" altLang="en-US" sz="2400" b="1" dirty="0">
                <a:solidFill>
                  <a:srgbClr val="0000CC"/>
                </a:solidFill>
              </a:rPr>
              <a:t>对外做功</a:t>
            </a:r>
            <a:r>
              <a:rPr kumimoji="1" lang="zh-CN" altLang="en-US" sz="2400" dirty="0"/>
              <a:t>： </a:t>
            </a:r>
          </a:p>
        </p:txBody>
      </p:sp>
      <p:graphicFrame>
        <p:nvGraphicFramePr>
          <p:cNvPr id="685061" name="Object 5"/>
          <p:cNvGraphicFramePr>
            <a:graphicFrameLocks noChangeAspect="1"/>
          </p:cNvGraphicFramePr>
          <p:nvPr/>
        </p:nvGraphicFramePr>
        <p:xfrm>
          <a:off x="1905000" y="2667000"/>
          <a:ext cx="1965325" cy="504825"/>
        </p:xfrm>
        <a:graphic>
          <a:graphicData uri="http://schemas.openxmlformats.org/presentationml/2006/ole">
            <mc:AlternateContent xmlns:mc="http://schemas.openxmlformats.org/markup-compatibility/2006">
              <mc:Choice xmlns:v="urn:schemas-microsoft-com:vml" Requires="v">
                <p:oleObj name="公式" r:id="rId2" imgW="787320" imgH="203040" progId="Equation.3">
                  <p:embed/>
                </p:oleObj>
              </mc:Choice>
              <mc:Fallback>
                <p:oleObj name="公式" r:id="rId2" imgW="78732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667000"/>
                        <a:ext cx="1965325" cy="504825"/>
                      </a:xfrm>
                      <a:prstGeom prst="rect">
                        <a:avLst/>
                      </a:prstGeom>
                      <a:noFill/>
                      <a:ln>
                        <a:noFill/>
                      </a:ln>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85062" name="Text Box 6"/>
          <p:cNvSpPr txBox="1">
            <a:spLocks noChangeArrowheads="1"/>
          </p:cNvSpPr>
          <p:nvPr/>
        </p:nvSpPr>
        <p:spPr bwMode="auto">
          <a:xfrm>
            <a:off x="5029200" y="2133600"/>
            <a:ext cx="3810000" cy="1370013"/>
          </a:xfrm>
          <a:prstGeom prst="rect">
            <a:avLst/>
          </a:prstGeom>
          <a:noFill/>
          <a:ln w="9525">
            <a:noFill/>
            <a:miter lim="800000"/>
            <a:headEnd/>
            <a:tailEnd/>
          </a:ln>
          <a:effectLst/>
        </p:spPr>
        <p:txBody>
          <a:bodyPr>
            <a:spAutoFit/>
          </a:bodyPr>
          <a:lstStyle/>
          <a:p>
            <a:pPr>
              <a:lnSpc>
                <a:spcPct val="110000"/>
              </a:lnSpc>
              <a:spcBef>
                <a:spcPct val="10000"/>
              </a:spcBef>
            </a:pPr>
            <a:r>
              <a:rPr kumimoji="1" lang="en-US" altLang="zh-CN" sz="2400" i="1" dirty="0"/>
              <a:t>Q </a:t>
            </a:r>
            <a:r>
              <a:rPr kumimoji="1" lang="zh-CN" altLang="en-US" sz="2400" dirty="0"/>
              <a:t>表示系统</a:t>
            </a:r>
            <a:r>
              <a:rPr kumimoji="1" lang="zh-CN" altLang="en-US" sz="2400" dirty="0">
                <a:solidFill>
                  <a:srgbClr val="FF3300"/>
                </a:solidFill>
              </a:rPr>
              <a:t>吸收</a:t>
            </a:r>
            <a:r>
              <a:rPr kumimoji="1" lang="zh-CN" altLang="en-US" sz="2400" dirty="0"/>
              <a:t>的热量</a:t>
            </a:r>
          </a:p>
          <a:p>
            <a:pPr>
              <a:lnSpc>
                <a:spcPct val="110000"/>
              </a:lnSpc>
              <a:spcBef>
                <a:spcPct val="10000"/>
              </a:spcBef>
            </a:pPr>
            <a:r>
              <a:rPr kumimoji="1" lang="en-US" altLang="zh-CN" sz="2400" i="1" dirty="0"/>
              <a:t>W </a:t>
            </a:r>
            <a:r>
              <a:rPr kumimoji="1" lang="zh-CN" altLang="en-US" sz="2400" dirty="0"/>
              <a:t>表示系统</a:t>
            </a:r>
            <a:r>
              <a:rPr kumimoji="1" lang="zh-CN" altLang="en-US" sz="2400" dirty="0">
                <a:solidFill>
                  <a:srgbClr val="FF3300"/>
                </a:solidFill>
              </a:rPr>
              <a:t>对外</a:t>
            </a:r>
            <a:r>
              <a:rPr kumimoji="1" lang="zh-CN" altLang="en-US" sz="2400" dirty="0"/>
              <a:t>所做的功</a:t>
            </a:r>
          </a:p>
          <a:p>
            <a:pPr>
              <a:lnSpc>
                <a:spcPct val="110000"/>
              </a:lnSpc>
              <a:spcBef>
                <a:spcPct val="10000"/>
              </a:spcBef>
            </a:pPr>
            <a:r>
              <a:rPr kumimoji="1" lang="zh-CN" altLang="en-US" sz="2400" dirty="0">
                <a:sym typeface="Symbol" pitchFamily="18" charset="2"/>
              </a:rPr>
              <a:t></a:t>
            </a:r>
            <a:r>
              <a:rPr kumimoji="1" lang="en-US" altLang="zh-CN" sz="2400" i="1" dirty="0">
                <a:sym typeface="Symbol" pitchFamily="18" charset="2"/>
              </a:rPr>
              <a:t>E </a:t>
            </a:r>
            <a:r>
              <a:rPr kumimoji="1" lang="zh-CN" altLang="en-US" sz="2400" dirty="0">
                <a:sym typeface="Symbol" pitchFamily="18" charset="2"/>
              </a:rPr>
              <a:t>表示系统内能的</a:t>
            </a:r>
            <a:r>
              <a:rPr kumimoji="1" lang="zh-CN" altLang="en-US" sz="2400" dirty="0">
                <a:solidFill>
                  <a:srgbClr val="FF3300"/>
                </a:solidFill>
                <a:sym typeface="Symbol" pitchFamily="18" charset="2"/>
              </a:rPr>
              <a:t>增量</a:t>
            </a:r>
          </a:p>
        </p:txBody>
      </p:sp>
      <p:sp>
        <p:nvSpPr>
          <p:cNvPr id="685063" name="Rectangle 7"/>
          <p:cNvSpPr>
            <a:spLocks noChangeArrowheads="1"/>
          </p:cNvSpPr>
          <p:nvPr/>
        </p:nvSpPr>
        <p:spPr bwMode="auto">
          <a:xfrm>
            <a:off x="685800" y="3373437"/>
            <a:ext cx="5867400" cy="457200"/>
          </a:xfrm>
          <a:prstGeom prst="rect">
            <a:avLst/>
          </a:prstGeom>
          <a:noFill/>
          <a:ln w="9525" algn="ctr">
            <a:noFill/>
            <a:miter lim="800000"/>
            <a:headEnd/>
            <a:tailEnd/>
          </a:ln>
          <a:effectLst/>
        </p:spPr>
        <p:txBody>
          <a:bodyPr>
            <a:spAutoFit/>
          </a:bodyPr>
          <a:lstStyle/>
          <a:p>
            <a:r>
              <a:rPr kumimoji="1" lang="zh-CN" altLang="en-US" sz="2400" dirty="0"/>
              <a:t>热力学第一定律</a:t>
            </a:r>
            <a:r>
              <a:rPr kumimoji="1" lang="zh-CN" altLang="en-US" sz="2400" b="1" dirty="0"/>
              <a:t>微分式</a:t>
            </a:r>
            <a:r>
              <a:rPr kumimoji="1" lang="zh-CN" altLang="en-US" sz="2400" dirty="0"/>
              <a:t>（无限小过程）：</a:t>
            </a:r>
          </a:p>
        </p:txBody>
      </p:sp>
      <p:graphicFrame>
        <p:nvGraphicFramePr>
          <p:cNvPr id="685064" name="Object 8"/>
          <p:cNvGraphicFramePr>
            <a:graphicFrameLocks noChangeAspect="1"/>
          </p:cNvGraphicFramePr>
          <p:nvPr/>
        </p:nvGraphicFramePr>
        <p:xfrm>
          <a:off x="1828800" y="3830637"/>
          <a:ext cx="2359025" cy="512763"/>
        </p:xfrm>
        <a:graphic>
          <a:graphicData uri="http://schemas.openxmlformats.org/presentationml/2006/ole">
            <mc:AlternateContent xmlns:mc="http://schemas.openxmlformats.org/markup-compatibility/2006">
              <mc:Choice xmlns:v="urn:schemas-microsoft-com:vml" Requires="v">
                <p:oleObj name="公式" r:id="rId4" imgW="927000" imgH="203040" progId="Equation.3">
                  <p:embed/>
                </p:oleObj>
              </mc:Choice>
              <mc:Fallback>
                <p:oleObj name="公式" r:id="rId4" imgW="9270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830637"/>
                        <a:ext cx="2359025" cy="51276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nvGrpSpPr>
          <p:cNvPr id="685065" name="Group 9"/>
          <p:cNvGrpSpPr>
            <a:grpSpLocks/>
          </p:cNvGrpSpPr>
          <p:nvPr/>
        </p:nvGrpSpPr>
        <p:grpSpPr bwMode="auto">
          <a:xfrm>
            <a:off x="533400" y="4343400"/>
            <a:ext cx="7848600" cy="1981200"/>
            <a:chOff x="431" y="2795"/>
            <a:chExt cx="4944" cy="1248"/>
          </a:xfrm>
        </p:grpSpPr>
        <p:sp>
          <p:nvSpPr>
            <p:cNvPr id="685066" name="Text Box 10"/>
            <p:cNvSpPr txBox="1">
              <a:spLocks noChangeArrowheads="1"/>
            </p:cNvSpPr>
            <p:nvPr/>
          </p:nvSpPr>
          <p:spPr bwMode="auto">
            <a:xfrm>
              <a:off x="477" y="2915"/>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Q</a:t>
              </a:r>
            </a:p>
          </p:txBody>
        </p:sp>
        <p:sp>
          <p:nvSpPr>
            <p:cNvPr id="685067" name="Text Box 11"/>
            <p:cNvSpPr txBox="1">
              <a:spLocks noChangeArrowheads="1"/>
            </p:cNvSpPr>
            <p:nvPr/>
          </p:nvSpPr>
          <p:spPr bwMode="auto">
            <a:xfrm>
              <a:off x="2563" y="2991"/>
              <a:ext cx="771" cy="327"/>
            </a:xfrm>
            <a:prstGeom prst="rect">
              <a:avLst/>
            </a:prstGeom>
            <a:noFill/>
            <a:ln w="9525">
              <a:noFill/>
              <a:miter lim="800000"/>
              <a:headEnd/>
              <a:tailEnd/>
            </a:ln>
            <a:effectLst/>
          </p:spPr>
          <p:txBody>
            <a:bodyPr>
              <a:spAutoFit/>
            </a:bodyPr>
            <a:lstStyle/>
            <a:p>
              <a:pPr>
                <a:spcBef>
                  <a:spcPct val="50000"/>
                </a:spcBef>
              </a:pPr>
              <a:r>
                <a:rPr lang="en-US" altLang="zh-CN" sz="2800" i="1">
                  <a:solidFill>
                    <a:srgbClr val="FF0000"/>
                  </a:solidFill>
                </a:rPr>
                <a:t>W</a:t>
              </a:r>
            </a:p>
          </p:txBody>
        </p:sp>
        <p:sp>
          <p:nvSpPr>
            <p:cNvPr id="685068" name="Line 12"/>
            <p:cNvSpPr>
              <a:spLocks noChangeShapeType="1"/>
            </p:cNvSpPr>
            <p:nvPr/>
          </p:nvSpPr>
          <p:spPr bwMode="auto">
            <a:xfrm>
              <a:off x="2971" y="3408"/>
              <a:ext cx="408" cy="0"/>
            </a:xfrm>
            <a:prstGeom prst="line">
              <a:avLst/>
            </a:prstGeom>
            <a:noFill/>
            <a:ln w="38100">
              <a:solidFill>
                <a:srgbClr val="0000FF"/>
              </a:solidFill>
              <a:round/>
              <a:headEnd/>
              <a:tailEnd type="triangle" w="sm" len="lg"/>
            </a:ln>
            <a:effectLst/>
          </p:spPr>
          <p:txBody>
            <a:bodyPr/>
            <a:lstStyle/>
            <a:p>
              <a:endParaRPr lang="zh-CN" altLang="en-US"/>
            </a:p>
          </p:txBody>
        </p:sp>
        <p:sp>
          <p:nvSpPr>
            <p:cNvPr id="685069" name="Rectangle 13" descr="5%"/>
            <p:cNvSpPr>
              <a:spLocks noChangeArrowheads="1"/>
            </p:cNvSpPr>
            <p:nvPr/>
          </p:nvSpPr>
          <p:spPr bwMode="auto">
            <a:xfrm>
              <a:off x="938" y="2939"/>
              <a:ext cx="1398" cy="960"/>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685070" name="Rectangle 14"/>
            <p:cNvSpPr>
              <a:spLocks noChangeArrowheads="1"/>
            </p:cNvSpPr>
            <p:nvPr/>
          </p:nvSpPr>
          <p:spPr bwMode="auto">
            <a:xfrm>
              <a:off x="2472" y="3332"/>
              <a:ext cx="318" cy="145"/>
            </a:xfrm>
            <a:prstGeom prst="rect">
              <a:avLst/>
            </a:prstGeom>
            <a:gradFill rotWithShape="0">
              <a:gsLst>
                <a:gs pos="0">
                  <a:srgbClr val="993366"/>
                </a:gs>
                <a:gs pos="100000">
                  <a:schemeClr val="bg1"/>
                </a:gs>
              </a:gsLst>
              <a:lin ang="5400000" scaled="1"/>
            </a:gradFill>
            <a:ln w="9525" algn="ctr">
              <a:solidFill>
                <a:srgbClr val="993366"/>
              </a:solidFill>
              <a:miter lim="800000"/>
              <a:headEnd/>
              <a:tailEnd/>
            </a:ln>
            <a:effectLst/>
          </p:spPr>
          <p:txBody>
            <a:bodyPr wrap="none" anchor="ctr"/>
            <a:lstStyle/>
            <a:p>
              <a:endParaRPr lang="zh-CN" altLang="en-US"/>
            </a:p>
          </p:txBody>
        </p:sp>
        <p:sp>
          <p:nvSpPr>
            <p:cNvPr id="685071" name="Freeform 15" descr="50%"/>
            <p:cNvSpPr>
              <a:spLocks/>
            </p:cNvSpPr>
            <p:nvPr/>
          </p:nvSpPr>
          <p:spPr bwMode="auto">
            <a:xfrm>
              <a:off x="794" y="2795"/>
              <a:ext cx="1950"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sp>
          <p:nvSpPr>
            <p:cNvPr id="685072" name="Line 16"/>
            <p:cNvSpPr>
              <a:spLocks noChangeShapeType="1"/>
            </p:cNvSpPr>
            <p:nvPr/>
          </p:nvSpPr>
          <p:spPr bwMode="auto">
            <a:xfrm>
              <a:off x="1904" y="3423"/>
              <a:ext cx="432" cy="0"/>
            </a:xfrm>
            <a:prstGeom prst="line">
              <a:avLst/>
            </a:prstGeom>
            <a:noFill/>
            <a:ln w="28575">
              <a:solidFill>
                <a:srgbClr val="FF3300"/>
              </a:solidFill>
              <a:round/>
              <a:headEnd/>
              <a:tailEnd type="triangle" w="sm" len="lg"/>
            </a:ln>
            <a:effectLst/>
          </p:spPr>
          <p:txBody>
            <a:bodyPr wrap="none" anchor="ctr"/>
            <a:lstStyle/>
            <a:p>
              <a:endParaRPr lang="zh-CN" altLang="en-US"/>
            </a:p>
          </p:txBody>
        </p:sp>
        <p:sp>
          <p:nvSpPr>
            <p:cNvPr id="685073" name="Rectangle 17"/>
            <p:cNvSpPr>
              <a:spLocks noChangeArrowheads="1"/>
            </p:cNvSpPr>
            <p:nvPr/>
          </p:nvSpPr>
          <p:spPr bwMode="auto">
            <a:xfrm>
              <a:off x="2018" y="3097"/>
              <a:ext cx="276"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r>
                <a:rPr kumimoji="1" lang="en-US" altLang="zh-CN" sz="2400" baseline="-25000">
                  <a:solidFill>
                    <a:srgbClr val="FF3300"/>
                  </a:solidFill>
                  <a:ea typeface="幼圆" pitchFamily="49" charset="-122"/>
                </a:rPr>
                <a:t>1</a:t>
              </a:r>
              <a:endParaRPr kumimoji="1" lang="en-US" altLang="zh-CN" sz="2400">
                <a:solidFill>
                  <a:srgbClr val="FF3300"/>
                </a:solidFill>
                <a:ea typeface="幼圆" pitchFamily="49" charset="-122"/>
              </a:endParaRPr>
            </a:p>
          </p:txBody>
        </p:sp>
        <p:sp>
          <p:nvSpPr>
            <p:cNvPr id="685074" name="Rectangle 18"/>
            <p:cNvSpPr>
              <a:spLocks noChangeArrowheads="1"/>
            </p:cNvSpPr>
            <p:nvPr/>
          </p:nvSpPr>
          <p:spPr bwMode="auto">
            <a:xfrm>
              <a:off x="2336" y="2935"/>
              <a:ext cx="154" cy="960"/>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685075" name="Text Box 19"/>
            <p:cNvSpPr txBox="1">
              <a:spLocks noChangeArrowheads="1"/>
            </p:cNvSpPr>
            <p:nvPr/>
          </p:nvSpPr>
          <p:spPr bwMode="auto">
            <a:xfrm>
              <a:off x="1520" y="3257"/>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E</a:t>
              </a:r>
              <a:r>
                <a:rPr lang="en-US" altLang="zh-CN" sz="2400" baseline="-25000">
                  <a:solidFill>
                    <a:srgbClr val="FF0000"/>
                  </a:solidFill>
                </a:rPr>
                <a:t>1</a:t>
              </a:r>
              <a:endParaRPr lang="en-US" altLang="zh-CN" sz="2400">
                <a:solidFill>
                  <a:srgbClr val="FF0000"/>
                </a:solidFill>
              </a:endParaRPr>
            </a:p>
          </p:txBody>
        </p:sp>
        <p:sp>
          <p:nvSpPr>
            <p:cNvPr id="685076" name="Line 20"/>
            <p:cNvSpPr>
              <a:spLocks noChangeShapeType="1"/>
            </p:cNvSpPr>
            <p:nvPr/>
          </p:nvSpPr>
          <p:spPr bwMode="auto">
            <a:xfrm>
              <a:off x="2472" y="3412"/>
              <a:ext cx="408" cy="0"/>
            </a:xfrm>
            <a:prstGeom prst="line">
              <a:avLst/>
            </a:prstGeom>
            <a:noFill/>
            <a:ln w="38100">
              <a:solidFill>
                <a:srgbClr val="FF0000"/>
              </a:solidFill>
              <a:round/>
              <a:headEnd/>
              <a:tailEnd type="triangle" w="med" len="lg"/>
            </a:ln>
            <a:effectLst/>
          </p:spPr>
          <p:txBody>
            <a:bodyPr/>
            <a:lstStyle/>
            <a:p>
              <a:endParaRPr lang="zh-CN" altLang="en-US"/>
            </a:p>
          </p:txBody>
        </p:sp>
        <p:sp>
          <p:nvSpPr>
            <p:cNvPr id="685077" name="Arc 21"/>
            <p:cNvSpPr>
              <a:spLocks/>
            </p:cNvSpPr>
            <p:nvPr/>
          </p:nvSpPr>
          <p:spPr bwMode="auto">
            <a:xfrm>
              <a:off x="431" y="3249"/>
              <a:ext cx="589" cy="355"/>
            </a:xfrm>
            <a:custGeom>
              <a:avLst/>
              <a:gdLst>
                <a:gd name="G0" fmla="+- 0 0 0"/>
                <a:gd name="G1" fmla="+- 21111 0 0"/>
                <a:gd name="G2" fmla="+- 21600 0 0"/>
                <a:gd name="T0" fmla="*/ 4569 w 21600"/>
                <a:gd name="T1" fmla="*/ 0 h 21111"/>
                <a:gd name="T2" fmla="*/ 21600 w 21600"/>
                <a:gd name="T3" fmla="*/ 21111 h 21111"/>
                <a:gd name="T4" fmla="*/ 0 w 21600"/>
                <a:gd name="T5" fmla="*/ 21111 h 21111"/>
              </a:gdLst>
              <a:ahLst/>
              <a:cxnLst>
                <a:cxn ang="0">
                  <a:pos x="T0" y="T1"/>
                </a:cxn>
                <a:cxn ang="0">
                  <a:pos x="T2" y="T3"/>
                </a:cxn>
                <a:cxn ang="0">
                  <a:pos x="T4" y="T5"/>
                </a:cxn>
              </a:cxnLst>
              <a:rect l="0" t="0" r="r" b="b"/>
              <a:pathLst>
                <a:path w="21600" h="21111" fill="none" extrusionOk="0">
                  <a:moveTo>
                    <a:pt x="4569" y="-1"/>
                  </a:moveTo>
                  <a:cubicBezTo>
                    <a:pt x="14507" y="2150"/>
                    <a:pt x="21600" y="10942"/>
                    <a:pt x="21600" y="21111"/>
                  </a:cubicBezTo>
                </a:path>
                <a:path w="21600" h="21111" stroke="0" extrusionOk="0">
                  <a:moveTo>
                    <a:pt x="4569" y="-1"/>
                  </a:moveTo>
                  <a:cubicBezTo>
                    <a:pt x="14507" y="2150"/>
                    <a:pt x="21600" y="10942"/>
                    <a:pt x="21600" y="21111"/>
                  </a:cubicBezTo>
                  <a:lnTo>
                    <a:pt x="0" y="21111"/>
                  </a:lnTo>
                  <a:close/>
                </a:path>
              </a:pathLst>
            </a:custGeom>
            <a:noFill/>
            <a:ln w="38100">
              <a:solidFill>
                <a:srgbClr val="FF0000"/>
              </a:solidFill>
              <a:round/>
              <a:headEnd/>
              <a:tailEnd type="triangle" w="med" len="lg"/>
            </a:ln>
            <a:effectLst/>
          </p:spPr>
          <p:txBody>
            <a:bodyPr wrap="none" anchor="ctr"/>
            <a:lstStyle/>
            <a:p>
              <a:endParaRPr lang="zh-CN" altLang="en-US"/>
            </a:p>
          </p:txBody>
        </p:sp>
        <p:sp>
          <p:nvSpPr>
            <p:cNvPr id="685078" name="Rectangle 22" descr="5%"/>
            <p:cNvSpPr>
              <a:spLocks noChangeArrowheads="1"/>
            </p:cNvSpPr>
            <p:nvPr/>
          </p:nvSpPr>
          <p:spPr bwMode="auto">
            <a:xfrm>
              <a:off x="3583" y="2939"/>
              <a:ext cx="1157" cy="960"/>
            </a:xfrm>
            <a:prstGeom prst="rect">
              <a:avLst/>
            </a:prstGeom>
            <a:pattFill prst="pct5">
              <a:fgClr>
                <a:srgbClr val="FF0000"/>
              </a:fgClr>
              <a:bgClr>
                <a:schemeClr val="bg1"/>
              </a:bgClr>
            </a:pattFill>
            <a:ln w="9525">
              <a:noFill/>
              <a:miter lim="800000"/>
              <a:headEnd/>
              <a:tailEnd/>
            </a:ln>
            <a:effectLst/>
          </p:spPr>
          <p:txBody>
            <a:bodyPr wrap="none" anchor="ctr"/>
            <a:lstStyle/>
            <a:p>
              <a:endParaRPr lang="zh-CN" altLang="en-US"/>
            </a:p>
          </p:txBody>
        </p:sp>
        <p:sp>
          <p:nvSpPr>
            <p:cNvPr id="685079" name="Rectangle 23"/>
            <p:cNvSpPr>
              <a:spLocks noChangeArrowheads="1"/>
            </p:cNvSpPr>
            <p:nvPr/>
          </p:nvSpPr>
          <p:spPr bwMode="auto">
            <a:xfrm>
              <a:off x="4876" y="3318"/>
              <a:ext cx="318" cy="145"/>
            </a:xfrm>
            <a:prstGeom prst="rect">
              <a:avLst/>
            </a:prstGeom>
            <a:gradFill rotWithShape="0">
              <a:gsLst>
                <a:gs pos="0">
                  <a:srgbClr val="993366"/>
                </a:gs>
                <a:gs pos="100000">
                  <a:schemeClr val="bg1"/>
                </a:gs>
              </a:gsLst>
              <a:lin ang="5400000" scaled="1"/>
            </a:gradFill>
            <a:ln w="9525" algn="ctr">
              <a:solidFill>
                <a:srgbClr val="993366"/>
              </a:solidFill>
              <a:miter lim="800000"/>
              <a:headEnd/>
              <a:tailEnd/>
            </a:ln>
            <a:effectLst/>
          </p:spPr>
          <p:txBody>
            <a:bodyPr wrap="none" anchor="ctr"/>
            <a:lstStyle/>
            <a:p>
              <a:endParaRPr lang="zh-CN" altLang="en-US"/>
            </a:p>
          </p:txBody>
        </p:sp>
        <p:sp>
          <p:nvSpPr>
            <p:cNvPr id="685080" name="Freeform 24" descr="50%"/>
            <p:cNvSpPr>
              <a:spLocks/>
            </p:cNvSpPr>
            <p:nvPr/>
          </p:nvSpPr>
          <p:spPr bwMode="auto">
            <a:xfrm>
              <a:off x="3439" y="2795"/>
              <a:ext cx="1936"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a:solidFill>
                <a:srgbClr val="993366"/>
              </a:solidFill>
              <a:round/>
              <a:headEnd/>
              <a:tailEnd/>
            </a:ln>
            <a:effectLst/>
          </p:spPr>
          <p:txBody>
            <a:bodyPr wrap="none" anchor="ctr"/>
            <a:lstStyle/>
            <a:p>
              <a:endParaRPr lang="zh-CN" altLang="en-US"/>
            </a:p>
          </p:txBody>
        </p:sp>
        <p:sp>
          <p:nvSpPr>
            <p:cNvPr id="685081" name="Line 25"/>
            <p:cNvSpPr>
              <a:spLocks noChangeShapeType="1"/>
            </p:cNvSpPr>
            <p:nvPr/>
          </p:nvSpPr>
          <p:spPr bwMode="auto">
            <a:xfrm>
              <a:off x="4308" y="3423"/>
              <a:ext cx="432" cy="1"/>
            </a:xfrm>
            <a:prstGeom prst="line">
              <a:avLst/>
            </a:prstGeom>
            <a:noFill/>
            <a:ln w="28575">
              <a:solidFill>
                <a:srgbClr val="FF3300"/>
              </a:solidFill>
              <a:round/>
              <a:headEnd/>
              <a:tailEnd type="triangle" w="sm" len="lg"/>
            </a:ln>
            <a:effectLst/>
          </p:spPr>
          <p:txBody>
            <a:bodyPr wrap="none" anchor="ctr"/>
            <a:lstStyle/>
            <a:p>
              <a:endParaRPr lang="zh-CN" altLang="en-US"/>
            </a:p>
          </p:txBody>
        </p:sp>
        <p:sp>
          <p:nvSpPr>
            <p:cNvPr id="685082" name="Rectangle 26"/>
            <p:cNvSpPr>
              <a:spLocks noChangeArrowheads="1"/>
            </p:cNvSpPr>
            <p:nvPr/>
          </p:nvSpPr>
          <p:spPr bwMode="auto">
            <a:xfrm>
              <a:off x="4419" y="3097"/>
              <a:ext cx="276" cy="288"/>
            </a:xfrm>
            <a:prstGeom prst="rect">
              <a:avLst/>
            </a:prstGeom>
            <a:noFill/>
            <a:ln w="9525">
              <a:noFill/>
              <a:miter lim="800000"/>
              <a:headEnd/>
              <a:tailEnd/>
            </a:ln>
            <a:effectLst/>
          </p:spPr>
          <p:txBody>
            <a:bodyPr wrap="none">
              <a:spAutoFit/>
            </a:bodyPr>
            <a:lstStyle/>
            <a:p>
              <a:r>
                <a:rPr kumimoji="1" lang="en-US" altLang="zh-CN" sz="2400" i="1">
                  <a:solidFill>
                    <a:srgbClr val="FF3300"/>
                  </a:solidFill>
                  <a:ea typeface="幼圆" pitchFamily="49" charset="-122"/>
                </a:rPr>
                <a:t>p</a:t>
              </a:r>
              <a:r>
                <a:rPr kumimoji="1" lang="en-US" altLang="zh-CN" sz="2400" baseline="-25000">
                  <a:solidFill>
                    <a:srgbClr val="FF3300"/>
                  </a:solidFill>
                  <a:ea typeface="幼圆" pitchFamily="49" charset="-122"/>
                </a:rPr>
                <a:t>2</a:t>
              </a:r>
              <a:endParaRPr kumimoji="1" lang="en-US" altLang="zh-CN" sz="2400">
                <a:solidFill>
                  <a:srgbClr val="FF3300"/>
                </a:solidFill>
                <a:ea typeface="幼圆" pitchFamily="49" charset="-122"/>
              </a:endParaRPr>
            </a:p>
          </p:txBody>
        </p:sp>
        <p:sp>
          <p:nvSpPr>
            <p:cNvPr id="685083" name="Rectangle 27"/>
            <p:cNvSpPr>
              <a:spLocks noChangeArrowheads="1"/>
            </p:cNvSpPr>
            <p:nvPr/>
          </p:nvSpPr>
          <p:spPr bwMode="auto">
            <a:xfrm>
              <a:off x="4740" y="2935"/>
              <a:ext cx="154" cy="960"/>
            </a:xfrm>
            <a:prstGeom prst="rect">
              <a:avLst/>
            </a:prstGeom>
            <a:gradFill rotWithShape="0">
              <a:gsLst>
                <a:gs pos="0">
                  <a:srgbClr val="003366"/>
                </a:gs>
                <a:gs pos="100000">
                  <a:schemeClr val="bg1"/>
                </a:gs>
              </a:gsLst>
              <a:lin ang="5400000" scaled="1"/>
            </a:gradFill>
            <a:ln w="9525" algn="ctr">
              <a:solidFill>
                <a:srgbClr val="000066"/>
              </a:solidFill>
              <a:miter lim="800000"/>
              <a:headEnd/>
              <a:tailEnd/>
            </a:ln>
            <a:effectLst/>
          </p:spPr>
          <p:txBody>
            <a:bodyPr wrap="none" anchor="ctr"/>
            <a:lstStyle/>
            <a:p>
              <a:pPr algn="ctr"/>
              <a:endParaRPr kumimoji="1" lang="zh-CN" altLang="zh-CN" sz="2000" b="1" i="1">
                <a:solidFill>
                  <a:srgbClr val="FF3300"/>
                </a:solidFill>
              </a:endParaRPr>
            </a:p>
          </p:txBody>
        </p:sp>
        <p:sp>
          <p:nvSpPr>
            <p:cNvPr id="685084" name="Text Box 28"/>
            <p:cNvSpPr txBox="1">
              <a:spLocks noChangeArrowheads="1"/>
            </p:cNvSpPr>
            <p:nvPr/>
          </p:nvSpPr>
          <p:spPr bwMode="auto">
            <a:xfrm>
              <a:off x="3924" y="3257"/>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FF0000"/>
                  </a:solidFill>
                </a:rPr>
                <a:t>E</a:t>
              </a:r>
              <a:r>
                <a:rPr lang="en-US" altLang="zh-CN" sz="2400" baseline="-25000">
                  <a:solidFill>
                    <a:srgbClr val="FF0000"/>
                  </a:solidFill>
                </a:rPr>
                <a:t>2</a:t>
              </a:r>
              <a:endParaRPr lang="en-US" altLang="zh-CN" sz="2400">
                <a:solidFill>
                  <a:srgbClr val="FF0000"/>
                </a:solidFill>
              </a:endParaRPr>
            </a:p>
          </p:txBody>
        </p:sp>
      </p:grpSp>
    </p:spTree>
    <p:extLst>
      <p:ext uri="{BB962C8B-B14F-4D97-AF65-F5344CB8AC3E}">
        <p14:creationId xmlns:p14="http://schemas.microsoft.com/office/powerpoint/2010/main" val="291514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5060"/>
                                        </p:tgtEl>
                                        <p:attrNameLst>
                                          <p:attrName>style.visibility</p:attrName>
                                        </p:attrNameLst>
                                      </p:cBhvr>
                                      <p:to>
                                        <p:strVal val="visible"/>
                                      </p:to>
                                    </p:set>
                                    <p:anim calcmode="lin" valueType="num">
                                      <p:cBhvr additive="base">
                                        <p:cTn id="7" dur="500" fill="hold"/>
                                        <p:tgtEl>
                                          <p:spTgt spid="685060"/>
                                        </p:tgtEl>
                                        <p:attrNameLst>
                                          <p:attrName>ppt_x</p:attrName>
                                        </p:attrNameLst>
                                      </p:cBhvr>
                                      <p:tavLst>
                                        <p:tav tm="0">
                                          <p:val>
                                            <p:strVal val="0-#ppt_w/2"/>
                                          </p:val>
                                        </p:tav>
                                        <p:tav tm="100000">
                                          <p:val>
                                            <p:strVal val="#ppt_x"/>
                                          </p:val>
                                        </p:tav>
                                      </p:tavLst>
                                    </p:anim>
                                    <p:anim calcmode="lin" valueType="num">
                                      <p:cBhvr additive="base">
                                        <p:cTn id="8" dur="500" fill="hold"/>
                                        <p:tgtEl>
                                          <p:spTgt spid="685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85061"/>
                                        </p:tgtEl>
                                        <p:attrNameLst>
                                          <p:attrName>style.visibility</p:attrName>
                                        </p:attrNameLst>
                                      </p:cBhvr>
                                      <p:to>
                                        <p:strVal val="visible"/>
                                      </p:to>
                                    </p:set>
                                    <p:animEffect transition="in" filter="wipe(left)">
                                      <p:cBhvr>
                                        <p:cTn id="13" dur="500"/>
                                        <p:tgtEl>
                                          <p:spTgt spid="68506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685062"/>
                                        </p:tgtEl>
                                        <p:attrNameLst>
                                          <p:attrName>style.visibility</p:attrName>
                                        </p:attrNameLst>
                                      </p:cBhvr>
                                      <p:to>
                                        <p:strVal val="visible"/>
                                      </p:to>
                                    </p:set>
                                    <p:animEffect transition="in" filter="strips(downRight)">
                                      <p:cBhvr>
                                        <p:cTn id="18" dur="500"/>
                                        <p:tgtEl>
                                          <p:spTgt spid="68506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85063"/>
                                        </p:tgtEl>
                                        <p:attrNameLst>
                                          <p:attrName>style.visibility</p:attrName>
                                        </p:attrNameLst>
                                      </p:cBhvr>
                                      <p:to>
                                        <p:strVal val="visible"/>
                                      </p:to>
                                    </p:set>
                                    <p:anim calcmode="lin" valueType="num">
                                      <p:cBhvr additive="base">
                                        <p:cTn id="23" dur="500" fill="hold"/>
                                        <p:tgtEl>
                                          <p:spTgt spid="685063"/>
                                        </p:tgtEl>
                                        <p:attrNameLst>
                                          <p:attrName>ppt_x</p:attrName>
                                        </p:attrNameLst>
                                      </p:cBhvr>
                                      <p:tavLst>
                                        <p:tav tm="0">
                                          <p:val>
                                            <p:strVal val="0-#ppt_w/2"/>
                                          </p:val>
                                        </p:tav>
                                        <p:tav tm="100000">
                                          <p:val>
                                            <p:strVal val="#ppt_x"/>
                                          </p:val>
                                        </p:tav>
                                      </p:tavLst>
                                    </p:anim>
                                    <p:anim calcmode="lin" valueType="num">
                                      <p:cBhvr additive="base">
                                        <p:cTn id="24" dur="500" fill="hold"/>
                                        <p:tgtEl>
                                          <p:spTgt spid="68506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85064"/>
                                        </p:tgtEl>
                                        <p:attrNameLst>
                                          <p:attrName>style.visibility</p:attrName>
                                        </p:attrNameLst>
                                      </p:cBhvr>
                                      <p:to>
                                        <p:strVal val="visible"/>
                                      </p:to>
                                    </p:set>
                                    <p:animEffect transition="in" filter="wipe(left)">
                                      <p:cBhvr>
                                        <p:cTn id="29" dur="500"/>
                                        <p:tgtEl>
                                          <p:spTgt spid="685064"/>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685065"/>
                                        </p:tgtEl>
                                        <p:attrNameLst>
                                          <p:attrName>style.visibility</p:attrName>
                                        </p:attrNameLst>
                                      </p:cBhvr>
                                      <p:to>
                                        <p:strVal val="visible"/>
                                      </p:to>
                                    </p:set>
                                    <p:animEffect transition="in" filter="slide(fromBottom)">
                                      <p:cBhvr>
                                        <p:cTn id="34" dur="500"/>
                                        <p:tgtEl>
                                          <p:spTgt spid="68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60" grpId="0" autoUpdateAnimBg="0"/>
      <p:bldP spid="685062" grpId="0" autoUpdateAnimBg="0"/>
      <p:bldP spid="6850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8" name="Rectangle 2"/>
          <p:cNvSpPr>
            <a:spLocks noGrp="1" noChangeArrowheads="1"/>
          </p:cNvSpPr>
          <p:nvPr>
            <p:ph type="title"/>
          </p:nvPr>
        </p:nvSpPr>
        <p:spPr/>
        <p:txBody>
          <a:bodyPr/>
          <a:lstStyle/>
          <a:p>
            <a:r>
              <a:rPr lang="en-US" altLang="zh-CN"/>
              <a:t>9.2 </a:t>
            </a:r>
            <a:r>
              <a:rPr lang="zh-CN" altLang="en-US"/>
              <a:t>热力学第一定律</a:t>
            </a:r>
          </a:p>
        </p:txBody>
      </p:sp>
      <p:sp>
        <p:nvSpPr>
          <p:cNvPr id="87" name="灯片编号占位符 4"/>
          <p:cNvSpPr>
            <a:spLocks noGrp="1"/>
          </p:cNvSpPr>
          <p:nvPr>
            <p:ph type="sldNum" sz="quarter" idx="12"/>
          </p:nvPr>
        </p:nvSpPr>
        <p:spPr/>
        <p:txBody>
          <a:bodyPr/>
          <a:lstStyle/>
          <a:p>
            <a:fld id="{78B71B6E-1EC8-4502-925B-DD97945B5112}" type="slidenum">
              <a:rPr lang="en-US" altLang="zh-CN"/>
              <a:pPr/>
              <a:t>26</a:t>
            </a:fld>
            <a:endParaRPr lang="en-US" altLang="zh-CN"/>
          </a:p>
        </p:txBody>
      </p:sp>
      <p:sp>
        <p:nvSpPr>
          <p:cNvPr id="664579"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664580" name="Text Box 4"/>
          <p:cNvSpPr txBox="1">
            <a:spLocks noChangeArrowheads="1"/>
          </p:cNvSpPr>
          <p:nvPr/>
        </p:nvSpPr>
        <p:spPr bwMode="auto">
          <a:xfrm>
            <a:off x="457200" y="1676400"/>
            <a:ext cx="4114800" cy="457200"/>
          </a:xfrm>
          <a:prstGeom prst="rect">
            <a:avLst/>
          </a:prstGeom>
          <a:noFill/>
          <a:ln w="9525">
            <a:noFill/>
            <a:miter lim="800000"/>
            <a:headEnd/>
            <a:tailEnd/>
          </a:ln>
          <a:effectLst/>
        </p:spPr>
        <p:txBody>
          <a:bodyPr>
            <a:spAutoFit/>
          </a:bodyPr>
          <a:lstStyle/>
          <a:p>
            <a:pPr>
              <a:spcBef>
                <a:spcPct val="50000"/>
              </a:spcBef>
            </a:pPr>
            <a:r>
              <a:rPr lang="zh-CN" altLang="en-US" sz="2400" dirty="0"/>
              <a:t>（</a:t>
            </a:r>
            <a:r>
              <a:rPr lang="en-US" altLang="zh-CN" sz="2400" dirty="0"/>
              <a:t>1</a:t>
            </a:r>
            <a:r>
              <a:rPr lang="zh-CN" altLang="en-US" sz="2400" dirty="0"/>
              <a:t>） 准静态过程中</a:t>
            </a:r>
            <a:r>
              <a:rPr lang="zh-CN" altLang="en-US" sz="2400" b="1" dirty="0"/>
              <a:t>功</a:t>
            </a:r>
            <a:r>
              <a:rPr lang="zh-CN" altLang="en-US" sz="2400" dirty="0"/>
              <a:t>的计算</a:t>
            </a:r>
          </a:p>
        </p:txBody>
      </p:sp>
      <p:graphicFrame>
        <p:nvGraphicFramePr>
          <p:cNvPr id="664581" name="Object 5"/>
          <p:cNvGraphicFramePr>
            <a:graphicFrameLocks noChangeAspect="1"/>
          </p:cNvGraphicFramePr>
          <p:nvPr/>
        </p:nvGraphicFramePr>
        <p:xfrm>
          <a:off x="838200" y="4572000"/>
          <a:ext cx="2919413" cy="508000"/>
        </p:xfrm>
        <a:graphic>
          <a:graphicData uri="http://schemas.openxmlformats.org/presentationml/2006/ole">
            <mc:AlternateContent xmlns:mc="http://schemas.openxmlformats.org/markup-compatibility/2006">
              <mc:Choice xmlns:v="urn:schemas-microsoft-com:vml" Requires="v">
                <p:oleObj name="公式" r:id="rId2" imgW="1168200" imgH="203040" progId="Equation.3">
                  <p:embed/>
                </p:oleObj>
              </mc:Choice>
              <mc:Fallback>
                <p:oleObj name="公式" r:id="rId2" imgW="116820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572000"/>
                        <a:ext cx="2919413"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4582" name="Object 6"/>
          <p:cNvGraphicFramePr>
            <a:graphicFrameLocks noChangeAspect="1"/>
          </p:cNvGraphicFramePr>
          <p:nvPr/>
        </p:nvGraphicFramePr>
        <p:xfrm>
          <a:off x="1143000" y="5410200"/>
          <a:ext cx="2030413" cy="889000"/>
        </p:xfrm>
        <a:graphic>
          <a:graphicData uri="http://schemas.openxmlformats.org/presentationml/2006/ole">
            <mc:AlternateContent xmlns:mc="http://schemas.openxmlformats.org/markup-compatibility/2006">
              <mc:Choice xmlns:v="urn:schemas-microsoft-com:vml" Requires="v">
                <p:oleObj name="公式" r:id="rId4" imgW="812447" imgH="355446" progId="Equation.3">
                  <p:embed/>
                </p:oleObj>
              </mc:Choice>
              <mc:Fallback>
                <p:oleObj name="公式" r:id="rId4" imgW="812447" imgH="3554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410200"/>
                        <a:ext cx="20304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4583" name="Group 7"/>
          <p:cNvGrpSpPr>
            <a:grpSpLocks/>
          </p:cNvGrpSpPr>
          <p:nvPr/>
        </p:nvGrpSpPr>
        <p:grpSpPr bwMode="auto">
          <a:xfrm>
            <a:off x="876300" y="2257425"/>
            <a:ext cx="2781300" cy="2195513"/>
            <a:chOff x="552" y="1422"/>
            <a:chExt cx="1752" cy="1383"/>
          </a:xfrm>
        </p:grpSpPr>
        <p:sp>
          <p:nvSpPr>
            <p:cNvPr id="664584" name="Line 8"/>
            <p:cNvSpPr>
              <a:spLocks noChangeShapeType="1"/>
            </p:cNvSpPr>
            <p:nvPr/>
          </p:nvSpPr>
          <p:spPr bwMode="auto">
            <a:xfrm>
              <a:off x="2064" y="2432"/>
              <a:ext cx="0" cy="144"/>
            </a:xfrm>
            <a:prstGeom prst="line">
              <a:avLst/>
            </a:prstGeom>
            <a:noFill/>
            <a:ln w="19050">
              <a:solidFill>
                <a:schemeClr val="tx1"/>
              </a:solidFill>
              <a:round/>
              <a:headEnd/>
              <a:tailEnd/>
            </a:ln>
            <a:effectLst/>
          </p:spPr>
          <p:txBody>
            <a:bodyPr wrap="none" anchor="ctr"/>
            <a:lstStyle/>
            <a:p>
              <a:endParaRPr lang="zh-CN" altLang="en-US"/>
            </a:p>
          </p:txBody>
        </p:sp>
        <p:sp>
          <p:nvSpPr>
            <p:cNvPr id="664585" name="Line 9"/>
            <p:cNvSpPr>
              <a:spLocks noChangeShapeType="1"/>
            </p:cNvSpPr>
            <p:nvPr/>
          </p:nvSpPr>
          <p:spPr bwMode="auto">
            <a:xfrm>
              <a:off x="1610" y="2432"/>
              <a:ext cx="0" cy="144"/>
            </a:xfrm>
            <a:prstGeom prst="line">
              <a:avLst/>
            </a:prstGeom>
            <a:noFill/>
            <a:ln w="19050">
              <a:solidFill>
                <a:schemeClr val="tx1"/>
              </a:solidFill>
              <a:round/>
              <a:headEnd/>
              <a:tailEnd/>
            </a:ln>
            <a:effectLst/>
          </p:spPr>
          <p:txBody>
            <a:bodyPr wrap="none" anchor="ctr"/>
            <a:lstStyle/>
            <a:p>
              <a:endParaRPr lang="zh-CN" altLang="en-US"/>
            </a:p>
          </p:txBody>
        </p:sp>
        <p:sp>
          <p:nvSpPr>
            <p:cNvPr id="664586" name="Line 10"/>
            <p:cNvSpPr>
              <a:spLocks noChangeShapeType="1"/>
            </p:cNvSpPr>
            <p:nvPr/>
          </p:nvSpPr>
          <p:spPr bwMode="auto">
            <a:xfrm flipV="1">
              <a:off x="1610" y="2523"/>
              <a:ext cx="454"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664587" name="Rectangle 11"/>
            <p:cNvSpPr>
              <a:spLocks noChangeArrowheads="1"/>
            </p:cNvSpPr>
            <p:nvPr/>
          </p:nvSpPr>
          <p:spPr bwMode="auto">
            <a:xfrm>
              <a:off x="1655" y="2478"/>
              <a:ext cx="290" cy="327"/>
            </a:xfrm>
            <a:prstGeom prst="rect">
              <a:avLst/>
            </a:prstGeom>
            <a:noFill/>
            <a:ln w="9525">
              <a:noFill/>
              <a:miter lim="800000"/>
              <a:headEnd/>
              <a:tailEnd/>
            </a:ln>
            <a:effectLst/>
          </p:spPr>
          <p:txBody>
            <a:bodyPr wrap="none">
              <a:spAutoFit/>
            </a:bodyPr>
            <a:lstStyle/>
            <a:p>
              <a:r>
                <a:rPr kumimoji="1" lang="en-US" altLang="zh-CN" sz="2800"/>
                <a:t>d</a:t>
              </a:r>
              <a:r>
                <a:rPr kumimoji="1" lang="en-US" altLang="zh-CN" sz="2800" i="1"/>
                <a:t>l</a:t>
              </a:r>
            </a:p>
          </p:txBody>
        </p:sp>
        <p:sp>
          <p:nvSpPr>
            <p:cNvPr id="664588" name="Rectangle 12"/>
            <p:cNvSpPr>
              <a:spLocks noChangeArrowheads="1"/>
            </p:cNvSpPr>
            <p:nvPr/>
          </p:nvSpPr>
          <p:spPr bwMode="auto">
            <a:xfrm>
              <a:off x="1637" y="1860"/>
              <a:ext cx="667" cy="124"/>
            </a:xfrm>
            <a:prstGeom prst="rect">
              <a:avLst/>
            </a:prstGeom>
            <a:gradFill rotWithShape="1">
              <a:gsLst>
                <a:gs pos="0">
                  <a:srgbClr val="808080"/>
                </a:gs>
                <a:gs pos="50000">
                  <a:srgbClr val="FFFFFF"/>
                </a:gs>
                <a:gs pos="100000">
                  <a:srgbClr val="808080"/>
                </a:gs>
              </a:gsLst>
              <a:lin ang="5400000" scaled="1"/>
            </a:gradFill>
            <a:ln w="9525">
              <a:solidFill>
                <a:srgbClr val="666699"/>
              </a:solidFill>
              <a:miter lim="800000"/>
              <a:headEnd/>
              <a:tailEnd/>
            </a:ln>
          </p:spPr>
          <p:txBody>
            <a:bodyPr/>
            <a:lstStyle/>
            <a:p>
              <a:endParaRPr lang="zh-CN" altLang="en-US"/>
            </a:p>
          </p:txBody>
        </p:sp>
        <p:sp>
          <p:nvSpPr>
            <p:cNvPr id="664589" name="Rectangle 13"/>
            <p:cNvSpPr>
              <a:spLocks noChangeArrowheads="1"/>
            </p:cNvSpPr>
            <p:nvPr/>
          </p:nvSpPr>
          <p:spPr bwMode="auto">
            <a:xfrm>
              <a:off x="1887" y="1547"/>
              <a:ext cx="167" cy="746"/>
            </a:xfrm>
            <a:prstGeom prst="rect">
              <a:avLst/>
            </a:prstGeom>
            <a:gradFill rotWithShape="1">
              <a:gsLst>
                <a:gs pos="0">
                  <a:srgbClr val="808080"/>
                </a:gs>
                <a:gs pos="50000">
                  <a:srgbClr val="FFFFFF"/>
                </a:gs>
                <a:gs pos="100000">
                  <a:srgbClr val="808080"/>
                </a:gs>
              </a:gsLst>
              <a:lin ang="5400000" scaled="1"/>
            </a:gradFill>
            <a:ln w="9525" algn="ctr">
              <a:solidFill>
                <a:schemeClr val="tx1"/>
              </a:solidFill>
              <a:prstDash val="dash"/>
              <a:miter lim="800000"/>
              <a:headEnd/>
              <a:tailEnd/>
            </a:ln>
            <a:effectLst/>
          </p:spPr>
          <p:txBody>
            <a:bodyPr/>
            <a:lstStyle/>
            <a:p>
              <a:endParaRPr lang="zh-CN" altLang="en-US"/>
            </a:p>
          </p:txBody>
        </p:sp>
        <p:sp>
          <p:nvSpPr>
            <p:cNvPr id="664590" name="Rectangle 14"/>
            <p:cNvSpPr>
              <a:spLocks noChangeArrowheads="1"/>
            </p:cNvSpPr>
            <p:nvPr/>
          </p:nvSpPr>
          <p:spPr bwMode="auto">
            <a:xfrm>
              <a:off x="1470" y="1547"/>
              <a:ext cx="167" cy="746"/>
            </a:xfrm>
            <a:prstGeom prst="rect">
              <a:avLst/>
            </a:prstGeom>
            <a:gradFill rotWithShape="1">
              <a:gsLst>
                <a:gs pos="0">
                  <a:srgbClr val="808080"/>
                </a:gs>
                <a:gs pos="50000">
                  <a:srgbClr val="FFFFFF"/>
                </a:gs>
                <a:gs pos="100000">
                  <a:srgbClr val="808080"/>
                </a:gs>
              </a:gsLst>
              <a:lin ang="5400000" scaled="1"/>
            </a:gradFill>
            <a:ln w="9525">
              <a:solidFill>
                <a:srgbClr val="666699"/>
              </a:solidFill>
              <a:miter lim="800000"/>
              <a:headEnd/>
              <a:tailEnd/>
            </a:ln>
          </p:spPr>
          <p:txBody>
            <a:bodyPr/>
            <a:lstStyle/>
            <a:p>
              <a:endParaRPr lang="zh-CN" altLang="en-US"/>
            </a:p>
          </p:txBody>
        </p:sp>
        <p:sp>
          <p:nvSpPr>
            <p:cNvPr id="664591" name="Rectangle 15" descr="大纸屑"/>
            <p:cNvSpPr>
              <a:spLocks noChangeArrowheads="1"/>
            </p:cNvSpPr>
            <p:nvPr/>
          </p:nvSpPr>
          <p:spPr bwMode="auto">
            <a:xfrm>
              <a:off x="719" y="1547"/>
              <a:ext cx="751" cy="746"/>
            </a:xfrm>
            <a:prstGeom prst="rect">
              <a:avLst/>
            </a:prstGeom>
            <a:pattFill prst="lgConfetti">
              <a:fgClr>
                <a:srgbClr val="99CCFF"/>
              </a:fgClr>
              <a:bgClr>
                <a:srgbClr val="FFFFFF"/>
              </a:bgClr>
            </a:pattFill>
            <a:ln w="9525">
              <a:noFill/>
              <a:miter lim="800000"/>
              <a:headEnd/>
              <a:tailEnd/>
            </a:ln>
          </p:spPr>
          <p:txBody>
            <a:bodyPr/>
            <a:lstStyle/>
            <a:p>
              <a:endParaRPr lang="zh-CN" altLang="en-US"/>
            </a:p>
          </p:txBody>
        </p:sp>
        <p:sp>
          <p:nvSpPr>
            <p:cNvPr id="664592" name="Freeform 16" descr="深色上对角线"/>
            <p:cNvSpPr>
              <a:spLocks/>
            </p:cNvSpPr>
            <p:nvPr/>
          </p:nvSpPr>
          <p:spPr bwMode="auto">
            <a:xfrm>
              <a:off x="552" y="1422"/>
              <a:ext cx="1752" cy="995"/>
            </a:xfrm>
            <a:custGeom>
              <a:avLst/>
              <a:gdLst/>
              <a:ahLst/>
              <a:cxnLst>
                <a:cxn ang="0">
                  <a:pos x="0" y="0"/>
                </a:cxn>
                <a:cxn ang="0">
                  <a:pos x="2205" y="0"/>
                </a:cxn>
                <a:cxn ang="0">
                  <a:pos x="2205" y="156"/>
                </a:cxn>
                <a:cxn ang="0">
                  <a:pos x="210" y="156"/>
                </a:cxn>
                <a:cxn ang="0">
                  <a:pos x="210" y="936"/>
                </a:cxn>
                <a:cxn ang="0">
                  <a:pos x="2205" y="936"/>
                </a:cxn>
                <a:cxn ang="0">
                  <a:pos x="2205" y="1092"/>
                </a:cxn>
                <a:cxn ang="0">
                  <a:pos x="0" y="1092"/>
                </a:cxn>
                <a:cxn ang="0">
                  <a:pos x="0" y="0"/>
                </a:cxn>
              </a:cxnLst>
              <a:rect l="0" t="0" r="r" b="b"/>
              <a:pathLst>
                <a:path w="2205" h="1092">
                  <a:moveTo>
                    <a:pt x="0" y="0"/>
                  </a:moveTo>
                  <a:lnTo>
                    <a:pt x="2205" y="0"/>
                  </a:lnTo>
                  <a:lnTo>
                    <a:pt x="2205" y="156"/>
                  </a:lnTo>
                  <a:lnTo>
                    <a:pt x="210" y="156"/>
                  </a:lnTo>
                  <a:lnTo>
                    <a:pt x="210" y="936"/>
                  </a:lnTo>
                  <a:lnTo>
                    <a:pt x="2205" y="936"/>
                  </a:lnTo>
                  <a:lnTo>
                    <a:pt x="2205" y="1092"/>
                  </a:lnTo>
                  <a:lnTo>
                    <a:pt x="0" y="1092"/>
                  </a:lnTo>
                  <a:lnTo>
                    <a:pt x="0" y="0"/>
                  </a:lnTo>
                  <a:close/>
                </a:path>
              </a:pathLst>
            </a:custGeom>
            <a:pattFill prst="dkUpDiag">
              <a:fgClr>
                <a:srgbClr val="FF6600"/>
              </a:fgClr>
              <a:bgClr>
                <a:srgbClr val="FFFFFF"/>
              </a:bgClr>
            </a:pattFill>
            <a:ln w="9525">
              <a:solidFill>
                <a:srgbClr val="993300"/>
              </a:solidFill>
              <a:round/>
              <a:headEnd/>
              <a:tailEnd/>
            </a:ln>
          </p:spPr>
          <p:txBody>
            <a:bodyPr/>
            <a:lstStyle/>
            <a:p>
              <a:endParaRPr lang="zh-CN" altLang="en-US"/>
            </a:p>
          </p:txBody>
        </p:sp>
        <p:graphicFrame>
          <p:nvGraphicFramePr>
            <p:cNvPr id="664593" name="Object 17"/>
            <p:cNvGraphicFramePr>
              <a:graphicFrameLocks noChangeAspect="1"/>
            </p:cNvGraphicFramePr>
            <p:nvPr/>
          </p:nvGraphicFramePr>
          <p:xfrm>
            <a:off x="1472" y="1825"/>
            <a:ext cx="143" cy="179"/>
          </p:xfrm>
          <a:graphic>
            <a:graphicData uri="http://schemas.openxmlformats.org/presentationml/2006/ole">
              <mc:AlternateContent xmlns:mc="http://schemas.openxmlformats.org/markup-compatibility/2006">
                <mc:Choice xmlns:v="urn:schemas-microsoft-com:vml" Requires="v">
                  <p:oleObj name="公式" r:id="rId6" imgW="139680" imgH="177480" progId="Equation.3">
                    <p:embed/>
                  </p:oleObj>
                </mc:Choice>
                <mc:Fallback>
                  <p:oleObj name="公式" r:id="rId6" imgW="1396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2" y="1825"/>
                          <a:ext cx="143" cy="1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4594" name="AutoShape 18"/>
            <p:cNvSpPr>
              <a:spLocks noChangeArrowheads="1"/>
            </p:cNvSpPr>
            <p:nvPr/>
          </p:nvSpPr>
          <p:spPr bwMode="auto">
            <a:xfrm>
              <a:off x="1219" y="1795"/>
              <a:ext cx="251" cy="249"/>
            </a:xfrm>
            <a:prstGeom prst="rightArrow">
              <a:avLst>
                <a:gd name="adj1" fmla="val 50000"/>
                <a:gd name="adj2" fmla="val 25201"/>
              </a:avLst>
            </a:prstGeom>
            <a:gradFill rotWithShape="1">
              <a:gsLst>
                <a:gs pos="0">
                  <a:srgbClr val="FFFFFF"/>
                </a:gs>
                <a:gs pos="100000">
                  <a:srgbClr val="FF0000"/>
                </a:gs>
              </a:gsLst>
              <a:lin ang="0" scaled="1"/>
            </a:gradFill>
            <a:ln w="9525">
              <a:noFill/>
              <a:miter lim="800000"/>
              <a:headEnd/>
              <a:tailEnd/>
            </a:ln>
          </p:spPr>
          <p:txBody>
            <a:bodyPr/>
            <a:lstStyle/>
            <a:p>
              <a:endParaRPr lang="zh-CN" altLang="en-US"/>
            </a:p>
          </p:txBody>
        </p:sp>
        <p:graphicFrame>
          <p:nvGraphicFramePr>
            <p:cNvPr id="664595" name="Object 19"/>
            <p:cNvGraphicFramePr>
              <a:graphicFrameLocks noChangeAspect="1"/>
            </p:cNvGraphicFramePr>
            <p:nvPr/>
          </p:nvGraphicFramePr>
          <p:xfrm>
            <a:off x="1062" y="1570"/>
            <a:ext cx="253" cy="294"/>
          </p:xfrm>
          <a:graphic>
            <a:graphicData uri="http://schemas.openxmlformats.org/presentationml/2006/ole">
              <mc:AlternateContent xmlns:mc="http://schemas.openxmlformats.org/markup-compatibility/2006">
                <mc:Choice xmlns:v="urn:schemas-microsoft-com:vml" Requires="v">
                  <p:oleObj name="公式" r:id="rId8" imgW="164880" imgH="190440" progId="Equation.3">
                    <p:embed/>
                  </p:oleObj>
                </mc:Choice>
                <mc:Fallback>
                  <p:oleObj name="公式" r:id="rId8" imgW="164880" imgH="1904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2" y="1570"/>
                          <a:ext cx="253" cy="29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4596" name="Object 20"/>
            <p:cNvGraphicFramePr>
              <a:graphicFrameLocks noChangeAspect="1"/>
            </p:cNvGraphicFramePr>
            <p:nvPr/>
          </p:nvGraphicFramePr>
          <p:xfrm>
            <a:off x="1634" y="2039"/>
            <a:ext cx="293" cy="219"/>
          </p:xfrm>
          <a:graphic>
            <a:graphicData uri="http://schemas.openxmlformats.org/presentationml/2006/ole">
              <mc:AlternateContent xmlns:mc="http://schemas.openxmlformats.org/markup-compatibility/2006">
                <mc:Choice xmlns:v="urn:schemas-microsoft-com:vml" Requires="v">
                  <p:oleObj name="公式" r:id="rId10" imgW="241200" imgH="177480" progId="Equation.3">
                    <p:embed/>
                  </p:oleObj>
                </mc:Choice>
                <mc:Fallback>
                  <p:oleObj name="公式" r:id="rId10" imgW="24120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34" y="2039"/>
                          <a:ext cx="293"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4597" name="Object 21"/>
            <p:cNvGraphicFramePr>
              <a:graphicFrameLocks noChangeAspect="1"/>
            </p:cNvGraphicFramePr>
            <p:nvPr/>
          </p:nvGraphicFramePr>
          <p:xfrm>
            <a:off x="883" y="1956"/>
            <a:ext cx="455" cy="287"/>
          </p:xfrm>
          <a:graphic>
            <a:graphicData uri="http://schemas.openxmlformats.org/presentationml/2006/ole">
              <mc:AlternateContent xmlns:mc="http://schemas.openxmlformats.org/markup-compatibility/2006">
                <mc:Choice xmlns:v="urn:schemas-microsoft-com:vml" Requires="v">
                  <p:oleObj name="公式" r:id="rId12" imgW="304560" imgH="203040" progId="Equation.3">
                    <p:embed/>
                  </p:oleObj>
                </mc:Choice>
                <mc:Fallback>
                  <p:oleObj name="公式" r:id="rId12" imgW="30456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83" y="1956"/>
                          <a:ext cx="455"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64598" name="Group 22"/>
          <p:cNvGrpSpPr>
            <a:grpSpLocks/>
          </p:cNvGrpSpPr>
          <p:nvPr/>
        </p:nvGrpSpPr>
        <p:grpSpPr bwMode="auto">
          <a:xfrm>
            <a:off x="4475163" y="2351088"/>
            <a:ext cx="4495800" cy="3948112"/>
            <a:chOff x="2928" y="1833"/>
            <a:chExt cx="2832" cy="2487"/>
          </a:xfrm>
        </p:grpSpPr>
        <p:sp>
          <p:nvSpPr>
            <p:cNvPr id="664599" name="Freeform 23"/>
            <p:cNvSpPr>
              <a:spLocks/>
            </p:cNvSpPr>
            <p:nvPr/>
          </p:nvSpPr>
          <p:spPr bwMode="auto">
            <a:xfrm>
              <a:off x="3552" y="2217"/>
              <a:ext cx="1536" cy="1008"/>
            </a:xfrm>
            <a:custGeom>
              <a:avLst/>
              <a:gdLst/>
              <a:ahLst/>
              <a:cxnLst>
                <a:cxn ang="0">
                  <a:pos x="0" y="0"/>
                </a:cxn>
                <a:cxn ang="0">
                  <a:pos x="432" y="432"/>
                </a:cxn>
                <a:cxn ang="0">
                  <a:pos x="963" y="754"/>
                </a:cxn>
                <a:cxn ang="0">
                  <a:pos x="1441" y="943"/>
                </a:cxn>
                <a:cxn ang="0">
                  <a:pos x="1776" y="1008"/>
                </a:cxn>
              </a:cxnLst>
              <a:rect l="0" t="0" r="r" b="b"/>
              <a:pathLst>
                <a:path w="1776" h="1008">
                  <a:moveTo>
                    <a:pt x="0" y="0"/>
                  </a:moveTo>
                  <a:cubicBezTo>
                    <a:pt x="136" y="156"/>
                    <a:pt x="272" y="306"/>
                    <a:pt x="432" y="432"/>
                  </a:cubicBezTo>
                  <a:cubicBezTo>
                    <a:pt x="592" y="558"/>
                    <a:pt x="795" y="669"/>
                    <a:pt x="963" y="754"/>
                  </a:cubicBezTo>
                  <a:cubicBezTo>
                    <a:pt x="1131" y="839"/>
                    <a:pt x="1306" y="901"/>
                    <a:pt x="1441" y="943"/>
                  </a:cubicBezTo>
                  <a:cubicBezTo>
                    <a:pt x="1576" y="985"/>
                    <a:pt x="1706" y="994"/>
                    <a:pt x="1776" y="1008"/>
                  </a:cubicBezTo>
                </a:path>
              </a:pathLst>
            </a:custGeom>
            <a:noFill/>
            <a:ln w="28575" cmpd="sng">
              <a:solidFill>
                <a:srgbClr val="0000FF"/>
              </a:solidFill>
              <a:round/>
              <a:headEnd type="oval" w="med" len="med"/>
              <a:tailEnd type="oval" w="med" len="med"/>
            </a:ln>
            <a:effectLst/>
          </p:spPr>
          <p:txBody>
            <a:bodyPr wrap="none" anchor="ctr"/>
            <a:lstStyle/>
            <a:p>
              <a:endParaRPr lang="zh-CN" altLang="en-US"/>
            </a:p>
          </p:txBody>
        </p:sp>
        <p:grpSp>
          <p:nvGrpSpPr>
            <p:cNvPr id="664600" name="Group 24"/>
            <p:cNvGrpSpPr>
              <a:grpSpLocks/>
            </p:cNvGrpSpPr>
            <p:nvPr/>
          </p:nvGrpSpPr>
          <p:grpSpPr bwMode="auto">
            <a:xfrm>
              <a:off x="2928" y="1833"/>
              <a:ext cx="2832" cy="2487"/>
              <a:chOff x="2928" y="1833"/>
              <a:chExt cx="2832" cy="2487"/>
            </a:xfrm>
          </p:grpSpPr>
          <p:sp>
            <p:nvSpPr>
              <p:cNvPr id="664601" name="Text Box 25"/>
              <p:cNvSpPr txBox="1">
                <a:spLocks noChangeArrowheads="1"/>
              </p:cNvSpPr>
              <p:nvPr/>
            </p:nvSpPr>
            <p:spPr bwMode="auto">
              <a:xfrm>
                <a:off x="4752" y="2880"/>
                <a:ext cx="1008" cy="288"/>
              </a:xfrm>
              <a:prstGeom prst="rect">
                <a:avLst/>
              </a:prstGeom>
              <a:noFill/>
              <a:ln w="9525">
                <a:noFill/>
                <a:miter lim="800000"/>
                <a:headEnd/>
                <a:tailEnd/>
              </a:ln>
              <a:effectLst/>
            </p:spPr>
            <p:txBody>
              <a:bodyPr>
                <a:spAutoFit/>
              </a:bodyPr>
              <a:lstStyle/>
              <a:p>
                <a:pPr>
                  <a:spcBef>
                    <a:spcPct val="50000"/>
                  </a:spcBef>
                </a:pPr>
                <a:r>
                  <a:rPr kumimoji="1" lang="en-US" altLang="zh-CN" sz="2400" dirty="0"/>
                  <a:t>(</a:t>
                </a:r>
                <a:r>
                  <a:rPr kumimoji="1" lang="en-US" altLang="zh-CN" sz="2400" i="1" dirty="0"/>
                  <a:t>p</a:t>
                </a:r>
                <a:r>
                  <a:rPr kumimoji="1" lang="en-US" altLang="zh-CN" sz="2400" baseline="-25000" dirty="0"/>
                  <a:t>2</a:t>
                </a:r>
                <a:r>
                  <a:rPr kumimoji="1" lang="en-US" altLang="zh-CN" sz="2400" dirty="0"/>
                  <a:t>,</a:t>
                </a:r>
                <a:r>
                  <a:rPr kumimoji="1" lang="en-US" altLang="zh-CN" sz="2400" i="1" dirty="0"/>
                  <a:t>V</a:t>
                </a:r>
                <a:r>
                  <a:rPr kumimoji="1" lang="en-US" altLang="zh-CN" sz="2400" baseline="-25000" dirty="0"/>
                  <a:t>2</a:t>
                </a:r>
                <a:r>
                  <a:rPr kumimoji="1" lang="en-US" altLang="zh-CN" sz="2400" dirty="0"/>
                  <a:t>,</a:t>
                </a:r>
                <a:r>
                  <a:rPr kumimoji="1" lang="en-US" altLang="zh-CN" sz="2400" i="1" dirty="0"/>
                  <a:t>T</a:t>
                </a:r>
                <a:r>
                  <a:rPr kumimoji="1" lang="en-US" altLang="zh-CN" sz="2400" baseline="-25000" dirty="0"/>
                  <a:t>2</a:t>
                </a:r>
                <a:r>
                  <a:rPr kumimoji="1" lang="en-US" altLang="zh-CN" sz="2400" dirty="0"/>
                  <a:t>)</a:t>
                </a:r>
              </a:p>
            </p:txBody>
          </p:sp>
          <p:grpSp>
            <p:nvGrpSpPr>
              <p:cNvPr id="664602" name="Group 26"/>
              <p:cNvGrpSpPr>
                <a:grpSpLocks/>
              </p:cNvGrpSpPr>
              <p:nvPr/>
            </p:nvGrpSpPr>
            <p:grpSpPr bwMode="auto">
              <a:xfrm>
                <a:off x="2928" y="1833"/>
                <a:ext cx="2617" cy="2487"/>
                <a:chOff x="2928" y="1833"/>
                <a:chExt cx="2617" cy="2487"/>
              </a:xfrm>
            </p:grpSpPr>
            <p:sp>
              <p:nvSpPr>
                <p:cNvPr id="664603" name="Line 27"/>
                <p:cNvSpPr>
                  <a:spLocks noChangeShapeType="1"/>
                </p:cNvSpPr>
                <p:nvPr/>
              </p:nvSpPr>
              <p:spPr bwMode="auto">
                <a:xfrm flipV="1">
                  <a:off x="3216" y="1929"/>
                  <a:ext cx="0" cy="2064"/>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4604" name="Line 28"/>
                <p:cNvSpPr>
                  <a:spLocks noChangeShapeType="1"/>
                </p:cNvSpPr>
                <p:nvPr/>
              </p:nvSpPr>
              <p:spPr bwMode="auto">
                <a:xfrm>
                  <a:off x="3216" y="3993"/>
                  <a:ext cx="2304" cy="0"/>
                </a:xfrm>
                <a:prstGeom prst="line">
                  <a:avLst/>
                </a:prstGeom>
                <a:noFill/>
                <a:ln w="28575">
                  <a:solidFill>
                    <a:schemeClr val="tx1"/>
                  </a:solidFill>
                  <a:round/>
                  <a:headEnd/>
                  <a:tailEnd type="triangle" w="med" len="lg"/>
                </a:ln>
                <a:effectLst/>
              </p:spPr>
              <p:txBody>
                <a:bodyPr wrap="none" anchor="ctr"/>
                <a:lstStyle/>
                <a:p>
                  <a:endParaRPr lang="zh-CN" altLang="en-US"/>
                </a:p>
              </p:txBody>
            </p:sp>
            <p:sp>
              <p:nvSpPr>
                <p:cNvPr id="664605" name="Text Box 29"/>
                <p:cNvSpPr txBox="1">
                  <a:spLocks noChangeArrowheads="1"/>
                </p:cNvSpPr>
                <p:nvPr/>
              </p:nvSpPr>
              <p:spPr bwMode="auto">
                <a:xfrm>
                  <a:off x="3456" y="1929"/>
                  <a:ext cx="1008" cy="288"/>
                </a:xfrm>
                <a:prstGeom prst="rect">
                  <a:avLst/>
                </a:prstGeom>
                <a:noFill/>
                <a:ln w="9525">
                  <a:noFill/>
                  <a:miter lim="800000"/>
                  <a:headEnd/>
                  <a:tailEnd/>
                </a:ln>
                <a:effectLst/>
              </p:spPr>
              <p:txBody>
                <a:bodyPr>
                  <a:spAutoFit/>
                </a:bodyPr>
                <a:lstStyle/>
                <a:p>
                  <a:pPr>
                    <a:spcBef>
                      <a:spcPct val="50000"/>
                    </a:spcBef>
                  </a:pPr>
                  <a:r>
                    <a:rPr kumimoji="1" lang="en-US" altLang="zh-CN" sz="2400" dirty="0"/>
                    <a:t>(</a:t>
                  </a:r>
                  <a:r>
                    <a:rPr kumimoji="1" lang="en-US" altLang="zh-CN" sz="2400" i="1" dirty="0"/>
                    <a:t>p</a:t>
                  </a:r>
                  <a:r>
                    <a:rPr kumimoji="1" lang="en-US" altLang="zh-CN" sz="2400" baseline="-25000" dirty="0"/>
                    <a:t>1</a:t>
                  </a:r>
                  <a:r>
                    <a:rPr kumimoji="1" lang="en-US" altLang="zh-CN" sz="2400" dirty="0"/>
                    <a:t>,</a:t>
                  </a:r>
                  <a:r>
                    <a:rPr kumimoji="1" lang="en-US" altLang="zh-CN" sz="2400" i="1" dirty="0"/>
                    <a:t>V</a:t>
                  </a:r>
                  <a:r>
                    <a:rPr kumimoji="1" lang="en-US" altLang="zh-CN" sz="2400" baseline="-25000" dirty="0"/>
                    <a:t>1</a:t>
                  </a:r>
                  <a:r>
                    <a:rPr kumimoji="1" lang="en-US" altLang="zh-CN" sz="2400" dirty="0"/>
                    <a:t>,</a:t>
                  </a:r>
                  <a:r>
                    <a:rPr kumimoji="1" lang="en-US" altLang="zh-CN" sz="2400" i="1" dirty="0"/>
                    <a:t>T</a:t>
                  </a:r>
                  <a:r>
                    <a:rPr kumimoji="1" lang="en-US" altLang="zh-CN" sz="2400" baseline="-25000" dirty="0"/>
                    <a:t>1</a:t>
                  </a:r>
                  <a:r>
                    <a:rPr kumimoji="1" lang="en-US" altLang="zh-CN" sz="2400" dirty="0"/>
                    <a:t>)</a:t>
                  </a:r>
                </a:p>
              </p:txBody>
            </p:sp>
            <p:sp>
              <p:nvSpPr>
                <p:cNvPr id="664606" name="Rectangle 30"/>
                <p:cNvSpPr>
                  <a:spLocks noChangeArrowheads="1"/>
                </p:cNvSpPr>
                <p:nvPr/>
              </p:nvSpPr>
              <p:spPr bwMode="auto">
                <a:xfrm>
                  <a:off x="2928" y="1833"/>
                  <a:ext cx="228" cy="327"/>
                </a:xfrm>
                <a:prstGeom prst="rect">
                  <a:avLst/>
                </a:prstGeom>
                <a:noFill/>
                <a:ln w="9525">
                  <a:noFill/>
                  <a:miter lim="800000"/>
                  <a:headEnd/>
                  <a:tailEnd/>
                </a:ln>
                <a:effectLst/>
              </p:spPr>
              <p:txBody>
                <a:bodyPr wrap="none">
                  <a:spAutoFit/>
                </a:bodyPr>
                <a:lstStyle/>
                <a:p>
                  <a:r>
                    <a:rPr kumimoji="1" lang="en-US" altLang="zh-CN" sz="2800" b="1" i="1"/>
                    <a:t>p</a:t>
                  </a:r>
                </a:p>
              </p:txBody>
            </p:sp>
            <p:sp>
              <p:nvSpPr>
                <p:cNvPr id="664607" name="Rectangle 31"/>
                <p:cNvSpPr>
                  <a:spLocks noChangeArrowheads="1"/>
                </p:cNvSpPr>
                <p:nvPr/>
              </p:nvSpPr>
              <p:spPr bwMode="auto">
                <a:xfrm>
                  <a:off x="5280" y="3993"/>
                  <a:ext cx="265" cy="327"/>
                </a:xfrm>
                <a:prstGeom prst="rect">
                  <a:avLst/>
                </a:prstGeom>
                <a:noFill/>
                <a:ln w="9525">
                  <a:noFill/>
                  <a:miter lim="800000"/>
                  <a:headEnd/>
                  <a:tailEnd/>
                </a:ln>
                <a:effectLst/>
              </p:spPr>
              <p:txBody>
                <a:bodyPr wrap="none">
                  <a:spAutoFit/>
                </a:bodyPr>
                <a:lstStyle/>
                <a:p>
                  <a:r>
                    <a:rPr kumimoji="1" lang="en-US" altLang="zh-CN" sz="2800" b="1" i="1"/>
                    <a:t>V</a:t>
                  </a:r>
                </a:p>
              </p:txBody>
            </p:sp>
            <p:sp>
              <p:nvSpPr>
                <p:cNvPr id="664608" name="Rectangle 32"/>
                <p:cNvSpPr>
                  <a:spLocks noChangeArrowheads="1"/>
                </p:cNvSpPr>
                <p:nvPr/>
              </p:nvSpPr>
              <p:spPr bwMode="auto">
                <a:xfrm>
                  <a:off x="3024" y="3945"/>
                  <a:ext cx="326" cy="327"/>
                </a:xfrm>
                <a:prstGeom prst="rect">
                  <a:avLst/>
                </a:prstGeom>
                <a:noFill/>
                <a:ln w="9525">
                  <a:noFill/>
                  <a:miter lim="800000"/>
                  <a:headEnd/>
                  <a:tailEnd/>
                </a:ln>
                <a:effectLst/>
              </p:spPr>
              <p:txBody>
                <a:bodyPr wrap="none">
                  <a:spAutoFit/>
                </a:bodyPr>
                <a:lstStyle/>
                <a:p>
                  <a:r>
                    <a:rPr kumimoji="1" lang="en-US" altLang="zh-CN" sz="2800" b="1" i="1"/>
                    <a:t>O</a:t>
                  </a:r>
                  <a:r>
                    <a:rPr kumimoji="1" lang="en-US" altLang="zh-CN" sz="2400" b="1"/>
                    <a:t> </a:t>
                  </a:r>
                </a:p>
              </p:txBody>
            </p:sp>
          </p:grpSp>
        </p:grpSp>
      </p:grpSp>
      <p:grpSp>
        <p:nvGrpSpPr>
          <p:cNvPr id="664609" name="Group 33"/>
          <p:cNvGrpSpPr>
            <a:grpSpLocks/>
          </p:cNvGrpSpPr>
          <p:nvPr/>
        </p:nvGrpSpPr>
        <p:grpSpPr bwMode="auto">
          <a:xfrm>
            <a:off x="6227763" y="3860800"/>
            <a:ext cx="731837" cy="2438400"/>
            <a:chOff x="4032" y="2784"/>
            <a:chExt cx="461" cy="1536"/>
          </a:xfrm>
        </p:grpSpPr>
        <p:sp>
          <p:nvSpPr>
            <p:cNvPr id="664610" name="Rectangle 34"/>
            <p:cNvSpPr>
              <a:spLocks noChangeArrowheads="1"/>
            </p:cNvSpPr>
            <p:nvPr/>
          </p:nvSpPr>
          <p:spPr bwMode="auto">
            <a:xfrm>
              <a:off x="4032" y="2784"/>
              <a:ext cx="144" cy="1200"/>
            </a:xfrm>
            <a:prstGeom prst="rect">
              <a:avLst/>
            </a:prstGeom>
            <a:solidFill>
              <a:srgbClr val="FF9933"/>
            </a:solidFill>
            <a:ln w="9525">
              <a:solidFill>
                <a:schemeClr val="tx1"/>
              </a:solidFill>
              <a:miter lim="800000"/>
              <a:headEnd/>
              <a:tailEnd/>
            </a:ln>
            <a:effectLst/>
          </p:spPr>
          <p:txBody>
            <a:bodyPr wrap="none" anchor="ctr"/>
            <a:lstStyle/>
            <a:p>
              <a:endParaRPr lang="zh-CN" altLang="en-US"/>
            </a:p>
          </p:txBody>
        </p:sp>
        <p:grpSp>
          <p:nvGrpSpPr>
            <p:cNvPr id="664611" name="Group 35"/>
            <p:cNvGrpSpPr>
              <a:grpSpLocks/>
            </p:cNvGrpSpPr>
            <p:nvPr/>
          </p:nvGrpSpPr>
          <p:grpSpPr bwMode="auto">
            <a:xfrm>
              <a:off x="4032" y="3984"/>
              <a:ext cx="461" cy="336"/>
              <a:chOff x="4032" y="3984"/>
              <a:chExt cx="461" cy="336"/>
            </a:xfrm>
          </p:grpSpPr>
          <p:sp>
            <p:nvSpPr>
              <p:cNvPr id="664612" name="Line 36"/>
              <p:cNvSpPr>
                <a:spLocks noChangeShapeType="1"/>
              </p:cNvSpPr>
              <p:nvPr/>
            </p:nvSpPr>
            <p:spPr bwMode="auto">
              <a:xfrm>
                <a:off x="4032" y="39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64613" name="Line 37"/>
              <p:cNvSpPr>
                <a:spLocks noChangeShapeType="1"/>
              </p:cNvSpPr>
              <p:nvPr/>
            </p:nvSpPr>
            <p:spPr bwMode="auto">
              <a:xfrm>
                <a:off x="4176" y="3984"/>
                <a:ext cx="0" cy="144"/>
              </a:xfrm>
              <a:prstGeom prst="line">
                <a:avLst/>
              </a:prstGeom>
              <a:noFill/>
              <a:ln w="9525">
                <a:solidFill>
                  <a:schemeClr val="tx1"/>
                </a:solidFill>
                <a:round/>
                <a:headEnd/>
                <a:tailEnd/>
              </a:ln>
              <a:effectLst/>
            </p:spPr>
            <p:txBody>
              <a:bodyPr wrap="none" anchor="ctr"/>
              <a:lstStyle/>
              <a:p>
                <a:endParaRPr lang="zh-CN" altLang="en-US"/>
              </a:p>
            </p:txBody>
          </p:sp>
          <p:sp>
            <p:nvSpPr>
              <p:cNvPr id="664614" name="Line 38"/>
              <p:cNvSpPr>
                <a:spLocks noChangeShapeType="1"/>
              </p:cNvSpPr>
              <p:nvPr/>
            </p:nvSpPr>
            <p:spPr bwMode="auto">
              <a:xfrm>
                <a:off x="4032" y="4080"/>
                <a:ext cx="144" cy="0"/>
              </a:xfrm>
              <a:prstGeom prst="line">
                <a:avLst/>
              </a:prstGeom>
              <a:noFill/>
              <a:ln w="9525">
                <a:solidFill>
                  <a:schemeClr val="tx1"/>
                </a:solidFill>
                <a:round/>
                <a:headEnd type="arrow" w="med" len="med"/>
                <a:tailEnd type="arrow" w="med" len="med"/>
              </a:ln>
              <a:effectLst/>
            </p:spPr>
            <p:txBody>
              <a:bodyPr wrap="none" anchor="ctr"/>
              <a:lstStyle/>
              <a:p>
                <a:endParaRPr lang="zh-CN" altLang="en-US"/>
              </a:p>
            </p:txBody>
          </p:sp>
          <p:sp>
            <p:nvSpPr>
              <p:cNvPr id="664615" name="Rectangle 39"/>
              <p:cNvSpPr>
                <a:spLocks noChangeArrowheads="1"/>
              </p:cNvSpPr>
              <p:nvPr/>
            </p:nvSpPr>
            <p:spPr bwMode="auto">
              <a:xfrm>
                <a:off x="4128" y="3993"/>
                <a:ext cx="365" cy="327"/>
              </a:xfrm>
              <a:prstGeom prst="rect">
                <a:avLst/>
              </a:prstGeom>
              <a:noFill/>
              <a:ln w="9525">
                <a:noFill/>
                <a:miter lim="800000"/>
                <a:headEnd/>
                <a:tailEnd/>
              </a:ln>
              <a:effectLst/>
            </p:spPr>
            <p:txBody>
              <a:bodyPr wrap="none">
                <a:spAutoFit/>
              </a:bodyPr>
              <a:lstStyle/>
              <a:p>
                <a:r>
                  <a:rPr kumimoji="1" lang="en-US" altLang="zh-CN" sz="2800"/>
                  <a:t>d</a:t>
                </a:r>
                <a:r>
                  <a:rPr kumimoji="1" lang="en-US" altLang="zh-CN" sz="2800" i="1"/>
                  <a:t>V</a:t>
                </a:r>
              </a:p>
            </p:txBody>
          </p:sp>
        </p:grpSp>
      </p:grpSp>
      <p:grpSp>
        <p:nvGrpSpPr>
          <p:cNvPr id="664616" name="Group 40"/>
          <p:cNvGrpSpPr>
            <a:grpSpLocks/>
          </p:cNvGrpSpPr>
          <p:nvPr/>
        </p:nvGrpSpPr>
        <p:grpSpPr bwMode="auto">
          <a:xfrm>
            <a:off x="5237163" y="3022601"/>
            <a:ext cx="2978150" cy="3281363"/>
            <a:chOff x="3408" y="2256"/>
            <a:chExt cx="1876" cy="2067"/>
          </a:xfrm>
        </p:grpSpPr>
        <p:grpSp>
          <p:nvGrpSpPr>
            <p:cNvPr id="664617" name="Group 41"/>
            <p:cNvGrpSpPr>
              <a:grpSpLocks/>
            </p:cNvGrpSpPr>
            <p:nvPr/>
          </p:nvGrpSpPr>
          <p:grpSpPr bwMode="auto">
            <a:xfrm>
              <a:off x="3552" y="2256"/>
              <a:ext cx="1536" cy="1728"/>
              <a:chOff x="3552" y="2256"/>
              <a:chExt cx="1536" cy="1728"/>
            </a:xfrm>
          </p:grpSpPr>
          <p:sp>
            <p:nvSpPr>
              <p:cNvPr id="664618" name="Line 42"/>
              <p:cNvSpPr>
                <a:spLocks noChangeShapeType="1"/>
              </p:cNvSpPr>
              <p:nvPr/>
            </p:nvSpPr>
            <p:spPr bwMode="auto">
              <a:xfrm>
                <a:off x="3552" y="2256"/>
                <a:ext cx="0" cy="1728"/>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664619" name="Line 43"/>
              <p:cNvSpPr>
                <a:spLocks noChangeShapeType="1"/>
              </p:cNvSpPr>
              <p:nvPr/>
            </p:nvSpPr>
            <p:spPr bwMode="auto">
              <a:xfrm>
                <a:off x="5088" y="3264"/>
                <a:ext cx="0" cy="720"/>
              </a:xfrm>
              <a:prstGeom prst="line">
                <a:avLst/>
              </a:prstGeom>
              <a:noFill/>
              <a:ln w="9525">
                <a:solidFill>
                  <a:schemeClr val="tx1"/>
                </a:solidFill>
                <a:prstDash val="dash"/>
                <a:round/>
                <a:headEnd/>
                <a:tailEnd/>
              </a:ln>
              <a:effectLst/>
            </p:spPr>
            <p:txBody>
              <a:bodyPr wrap="none" anchor="ctr"/>
              <a:lstStyle/>
              <a:p>
                <a:endParaRPr lang="zh-CN" altLang="en-US"/>
              </a:p>
            </p:txBody>
          </p:sp>
        </p:grpSp>
        <p:sp>
          <p:nvSpPr>
            <p:cNvPr id="664620" name="Rectangle 44"/>
            <p:cNvSpPr>
              <a:spLocks noChangeArrowheads="1"/>
            </p:cNvSpPr>
            <p:nvPr/>
          </p:nvSpPr>
          <p:spPr bwMode="auto">
            <a:xfrm>
              <a:off x="3408" y="4032"/>
              <a:ext cx="310" cy="291"/>
            </a:xfrm>
            <a:prstGeom prst="rect">
              <a:avLst/>
            </a:prstGeom>
            <a:noFill/>
            <a:ln w="9525">
              <a:noFill/>
              <a:miter lim="800000"/>
              <a:headEnd/>
              <a:tailEnd/>
            </a:ln>
            <a:effectLst/>
          </p:spPr>
          <p:txBody>
            <a:bodyPr wrap="none">
              <a:spAutoFit/>
            </a:bodyPr>
            <a:lstStyle/>
            <a:p>
              <a:r>
                <a:rPr kumimoji="1" lang="en-US" altLang="zh-CN" sz="2400" b="1" i="1" dirty="0"/>
                <a:t>V</a:t>
              </a:r>
              <a:r>
                <a:rPr kumimoji="1" lang="en-US" altLang="zh-CN" sz="2400" b="1" baseline="-25000" dirty="0"/>
                <a:t>1</a:t>
              </a:r>
            </a:p>
          </p:txBody>
        </p:sp>
        <p:sp>
          <p:nvSpPr>
            <p:cNvPr id="664621" name="Rectangle 45"/>
            <p:cNvSpPr>
              <a:spLocks noChangeArrowheads="1"/>
            </p:cNvSpPr>
            <p:nvPr/>
          </p:nvSpPr>
          <p:spPr bwMode="auto">
            <a:xfrm>
              <a:off x="4944" y="4032"/>
              <a:ext cx="340" cy="288"/>
            </a:xfrm>
            <a:prstGeom prst="rect">
              <a:avLst/>
            </a:prstGeom>
            <a:noFill/>
            <a:ln w="9525">
              <a:noFill/>
              <a:miter lim="800000"/>
              <a:headEnd/>
              <a:tailEnd/>
            </a:ln>
            <a:effectLst/>
          </p:spPr>
          <p:txBody>
            <a:bodyPr>
              <a:spAutoFit/>
            </a:bodyPr>
            <a:lstStyle/>
            <a:p>
              <a:r>
                <a:rPr kumimoji="1" lang="en-US" altLang="zh-CN" sz="2400" b="1" i="1" dirty="0"/>
                <a:t>V</a:t>
              </a:r>
              <a:r>
                <a:rPr kumimoji="1" lang="en-US" altLang="zh-CN" sz="2400" b="1" baseline="-25000" dirty="0"/>
                <a:t>2</a:t>
              </a:r>
            </a:p>
          </p:txBody>
        </p:sp>
      </p:grpSp>
      <p:grpSp>
        <p:nvGrpSpPr>
          <p:cNvPr id="664622" name="Group 46"/>
          <p:cNvGrpSpPr>
            <a:grpSpLocks/>
          </p:cNvGrpSpPr>
          <p:nvPr/>
        </p:nvGrpSpPr>
        <p:grpSpPr bwMode="auto">
          <a:xfrm>
            <a:off x="6781304" y="152400"/>
            <a:ext cx="2212479" cy="2166298"/>
            <a:chOff x="1676" y="2140"/>
            <a:chExt cx="2062" cy="2018"/>
          </a:xfrm>
        </p:grpSpPr>
        <p:sp>
          <p:nvSpPr>
            <p:cNvPr id="664623" name="Line 47"/>
            <p:cNvSpPr>
              <a:spLocks noChangeShapeType="1"/>
            </p:cNvSpPr>
            <p:nvPr/>
          </p:nvSpPr>
          <p:spPr bwMode="auto">
            <a:xfrm>
              <a:off x="1948" y="3804"/>
              <a:ext cx="1775" cy="2"/>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64624" name="Arc 48"/>
            <p:cNvSpPr>
              <a:spLocks/>
            </p:cNvSpPr>
            <p:nvPr/>
          </p:nvSpPr>
          <p:spPr bwMode="auto">
            <a:xfrm flipH="1" flipV="1">
              <a:off x="2286" y="2601"/>
              <a:ext cx="929" cy="768"/>
            </a:xfrm>
            <a:custGeom>
              <a:avLst/>
              <a:gdLst>
                <a:gd name="G0" fmla="+- 822 0 0"/>
                <a:gd name="G1" fmla="+- 21600 0 0"/>
                <a:gd name="G2" fmla="+- 21600 0 0"/>
                <a:gd name="T0" fmla="*/ 0 w 22422"/>
                <a:gd name="T1" fmla="*/ 16 h 21600"/>
                <a:gd name="T2" fmla="*/ 22422 w 22422"/>
                <a:gd name="T3" fmla="*/ 21501 h 21600"/>
                <a:gd name="T4" fmla="*/ 822 w 22422"/>
                <a:gd name="T5" fmla="*/ 21600 h 21600"/>
              </a:gdLst>
              <a:ahLst/>
              <a:cxnLst>
                <a:cxn ang="0">
                  <a:pos x="T0" y="T1"/>
                </a:cxn>
                <a:cxn ang="0">
                  <a:pos x="T2" y="T3"/>
                </a:cxn>
                <a:cxn ang="0">
                  <a:pos x="T4" y="T5"/>
                </a:cxn>
              </a:cxnLst>
              <a:rect l="0" t="0" r="r" b="b"/>
              <a:pathLst>
                <a:path w="22422" h="21600" fill="none" extrusionOk="0">
                  <a:moveTo>
                    <a:pt x="-1" y="15"/>
                  </a:moveTo>
                  <a:cubicBezTo>
                    <a:pt x="273" y="5"/>
                    <a:pt x="547" y="-1"/>
                    <a:pt x="822" y="0"/>
                  </a:cubicBezTo>
                  <a:cubicBezTo>
                    <a:pt x="12712" y="0"/>
                    <a:pt x="22367" y="9610"/>
                    <a:pt x="22421" y="21501"/>
                  </a:cubicBezTo>
                </a:path>
                <a:path w="22422" h="21600" stroke="0" extrusionOk="0">
                  <a:moveTo>
                    <a:pt x="-1" y="15"/>
                  </a:moveTo>
                  <a:cubicBezTo>
                    <a:pt x="273" y="5"/>
                    <a:pt x="547" y="-1"/>
                    <a:pt x="822" y="0"/>
                  </a:cubicBezTo>
                  <a:cubicBezTo>
                    <a:pt x="12712" y="0"/>
                    <a:pt x="22367" y="9610"/>
                    <a:pt x="22421" y="21501"/>
                  </a:cubicBezTo>
                  <a:lnTo>
                    <a:pt x="822" y="21600"/>
                  </a:lnTo>
                  <a:close/>
                </a:path>
              </a:pathLst>
            </a:custGeom>
            <a:noFill/>
            <a:ln w="19050">
              <a:solidFill>
                <a:srgbClr val="FF0000"/>
              </a:solidFill>
              <a:round/>
              <a:headEnd/>
              <a:tailEnd/>
            </a:ln>
            <a:effectLst/>
          </p:spPr>
          <p:txBody>
            <a:bodyPr/>
            <a:lstStyle/>
            <a:p>
              <a:endParaRPr lang="zh-CN" altLang="en-US"/>
            </a:p>
          </p:txBody>
        </p:sp>
        <p:sp>
          <p:nvSpPr>
            <p:cNvPr id="664625" name="Arc 49"/>
            <p:cNvSpPr>
              <a:spLocks/>
            </p:cNvSpPr>
            <p:nvPr/>
          </p:nvSpPr>
          <p:spPr bwMode="auto">
            <a:xfrm>
              <a:off x="2301" y="2609"/>
              <a:ext cx="917" cy="762"/>
            </a:xfrm>
            <a:custGeom>
              <a:avLst/>
              <a:gdLst>
                <a:gd name="G0" fmla="+- 456 0 0"/>
                <a:gd name="G1" fmla="+- 21600 0 0"/>
                <a:gd name="G2" fmla="+- 21600 0 0"/>
                <a:gd name="T0" fmla="*/ 0 w 22056"/>
                <a:gd name="T1" fmla="*/ 5 h 22144"/>
                <a:gd name="T2" fmla="*/ 22049 w 22056"/>
                <a:gd name="T3" fmla="*/ 22144 h 22144"/>
                <a:gd name="T4" fmla="*/ 456 w 22056"/>
                <a:gd name="T5" fmla="*/ 21600 h 22144"/>
              </a:gdLst>
              <a:ahLst/>
              <a:cxnLst>
                <a:cxn ang="0">
                  <a:pos x="T0" y="T1"/>
                </a:cxn>
                <a:cxn ang="0">
                  <a:pos x="T2" y="T3"/>
                </a:cxn>
                <a:cxn ang="0">
                  <a:pos x="T4" y="T5"/>
                </a:cxn>
              </a:cxnLst>
              <a:rect l="0" t="0" r="r" b="b"/>
              <a:pathLst>
                <a:path w="22056" h="22144" fill="none" extrusionOk="0">
                  <a:moveTo>
                    <a:pt x="-1" y="4"/>
                  </a:moveTo>
                  <a:cubicBezTo>
                    <a:pt x="151" y="1"/>
                    <a:pt x="303" y="-1"/>
                    <a:pt x="456" y="0"/>
                  </a:cubicBezTo>
                  <a:cubicBezTo>
                    <a:pt x="12385" y="0"/>
                    <a:pt x="22056" y="9670"/>
                    <a:pt x="22056" y="21600"/>
                  </a:cubicBezTo>
                  <a:cubicBezTo>
                    <a:pt x="22056" y="21781"/>
                    <a:pt x="22053" y="21962"/>
                    <a:pt x="22049" y="22144"/>
                  </a:cubicBezTo>
                </a:path>
                <a:path w="22056" h="22144" stroke="0" extrusionOk="0">
                  <a:moveTo>
                    <a:pt x="-1" y="4"/>
                  </a:moveTo>
                  <a:cubicBezTo>
                    <a:pt x="151" y="1"/>
                    <a:pt x="303" y="-1"/>
                    <a:pt x="456" y="0"/>
                  </a:cubicBezTo>
                  <a:cubicBezTo>
                    <a:pt x="12385" y="0"/>
                    <a:pt x="22056" y="9670"/>
                    <a:pt x="22056" y="21600"/>
                  </a:cubicBezTo>
                  <a:cubicBezTo>
                    <a:pt x="22056" y="21781"/>
                    <a:pt x="22053" y="21962"/>
                    <a:pt x="22049" y="22144"/>
                  </a:cubicBezTo>
                  <a:lnTo>
                    <a:pt x="456" y="21600"/>
                  </a:lnTo>
                  <a:close/>
                </a:path>
              </a:pathLst>
            </a:custGeom>
            <a:noFill/>
            <a:ln w="19050">
              <a:solidFill>
                <a:srgbClr val="006666"/>
              </a:solidFill>
              <a:round/>
              <a:headEnd type="oval" w="sm" len="sm"/>
              <a:tailEnd type="oval" w="sm" len="sm"/>
            </a:ln>
            <a:effectLst/>
          </p:spPr>
          <p:txBody>
            <a:bodyPr/>
            <a:lstStyle/>
            <a:p>
              <a:endParaRPr lang="zh-CN" altLang="en-US"/>
            </a:p>
          </p:txBody>
        </p:sp>
        <p:sp>
          <p:nvSpPr>
            <p:cNvPr id="664626" name="Line 50"/>
            <p:cNvSpPr>
              <a:spLocks noChangeShapeType="1"/>
            </p:cNvSpPr>
            <p:nvPr/>
          </p:nvSpPr>
          <p:spPr bwMode="auto">
            <a:xfrm>
              <a:off x="3215" y="3382"/>
              <a:ext cx="1" cy="415"/>
            </a:xfrm>
            <a:prstGeom prst="line">
              <a:avLst/>
            </a:prstGeom>
            <a:noFill/>
            <a:ln w="19050">
              <a:solidFill>
                <a:srgbClr val="CC0066"/>
              </a:solidFill>
              <a:round/>
              <a:headEnd type="none" w="sm" len="sm"/>
              <a:tailEnd type="none" w="sm" len="sm"/>
            </a:ln>
            <a:effectLst/>
          </p:spPr>
          <p:txBody>
            <a:bodyPr/>
            <a:lstStyle/>
            <a:p>
              <a:endParaRPr lang="zh-CN" altLang="en-US"/>
            </a:p>
          </p:txBody>
        </p:sp>
        <p:sp>
          <p:nvSpPr>
            <p:cNvPr id="664627" name="Line 51"/>
            <p:cNvSpPr>
              <a:spLocks noChangeShapeType="1"/>
            </p:cNvSpPr>
            <p:nvPr/>
          </p:nvSpPr>
          <p:spPr bwMode="auto">
            <a:xfrm flipV="1">
              <a:off x="1948" y="2208"/>
              <a:ext cx="0" cy="15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64628" name="Rectangle 52"/>
            <p:cNvSpPr>
              <a:spLocks noChangeArrowheads="1"/>
            </p:cNvSpPr>
            <p:nvPr/>
          </p:nvSpPr>
          <p:spPr bwMode="auto">
            <a:xfrm>
              <a:off x="2135" y="2367"/>
              <a:ext cx="382" cy="331"/>
            </a:xfrm>
            <a:prstGeom prst="rect">
              <a:avLst/>
            </a:prstGeom>
            <a:noFill/>
            <a:ln w="19050">
              <a:noFill/>
              <a:miter lim="800000"/>
              <a:headEnd/>
              <a:tailEnd/>
            </a:ln>
            <a:effectLst/>
          </p:spPr>
          <p:txBody>
            <a:bodyPr lIns="12700" tIns="12700" rIns="12700" bIns="12700"/>
            <a:lstStyle/>
            <a:p>
              <a:pPr algn="just"/>
              <a:r>
                <a:rPr kumimoji="1" lang="en-US" altLang="zh-CN" sz="2000">
                  <a:solidFill>
                    <a:srgbClr val="000066"/>
                  </a:solidFill>
                </a:rPr>
                <a:t> 1</a:t>
              </a:r>
            </a:p>
          </p:txBody>
        </p:sp>
        <p:sp>
          <p:nvSpPr>
            <p:cNvPr id="664629" name="Rectangle 53"/>
            <p:cNvSpPr>
              <a:spLocks noChangeArrowheads="1"/>
            </p:cNvSpPr>
            <p:nvPr/>
          </p:nvSpPr>
          <p:spPr bwMode="auto">
            <a:xfrm>
              <a:off x="3269" y="3273"/>
              <a:ext cx="382" cy="330"/>
            </a:xfrm>
            <a:prstGeom prst="rect">
              <a:avLst/>
            </a:prstGeom>
            <a:noFill/>
            <a:ln w="19050">
              <a:noFill/>
              <a:miter lim="800000"/>
              <a:headEnd/>
              <a:tailEnd/>
            </a:ln>
            <a:effectLst/>
          </p:spPr>
          <p:txBody>
            <a:bodyPr lIns="12700" tIns="12700" rIns="12700" bIns="12700"/>
            <a:lstStyle/>
            <a:p>
              <a:pPr algn="just"/>
              <a:r>
                <a:rPr kumimoji="1" lang="en-US" altLang="zh-CN" sz="2000">
                  <a:solidFill>
                    <a:srgbClr val="000066"/>
                  </a:solidFill>
                </a:rPr>
                <a:t>2</a:t>
              </a:r>
            </a:p>
          </p:txBody>
        </p:sp>
        <p:sp>
          <p:nvSpPr>
            <p:cNvPr id="664630" name="Rectangle 54"/>
            <p:cNvSpPr>
              <a:spLocks noChangeArrowheads="1"/>
            </p:cNvSpPr>
            <p:nvPr/>
          </p:nvSpPr>
          <p:spPr bwMode="auto">
            <a:xfrm>
              <a:off x="2664" y="3025"/>
              <a:ext cx="382" cy="329"/>
            </a:xfrm>
            <a:prstGeom prst="rect">
              <a:avLst/>
            </a:prstGeom>
            <a:noFill/>
            <a:ln w="19050">
              <a:noFill/>
              <a:miter lim="800000"/>
              <a:headEnd/>
              <a:tailEnd/>
            </a:ln>
            <a:effectLst/>
          </p:spPr>
          <p:txBody>
            <a:bodyPr lIns="12700" tIns="12700" rIns="12700" bIns="12700"/>
            <a:lstStyle/>
            <a:p>
              <a:pPr algn="just"/>
              <a:r>
                <a:rPr kumimoji="1" lang="en-US" altLang="zh-CN" sz="2000" i="1">
                  <a:solidFill>
                    <a:srgbClr val="FF0000"/>
                  </a:solidFill>
                </a:rPr>
                <a:t>m</a:t>
              </a:r>
              <a:endParaRPr kumimoji="1" lang="en-US" altLang="zh-CN" sz="2000">
                <a:solidFill>
                  <a:srgbClr val="FF0000"/>
                </a:solidFill>
              </a:endParaRPr>
            </a:p>
          </p:txBody>
        </p:sp>
        <p:sp>
          <p:nvSpPr>
            <p:cNvPr id="664631" name="Rectangle 55"/>
            <p:cNvSpPr>
              <a:spLocks noChangeArrowheads="1"/>
            </p:cNvSpPr>
            <p:nvPr/>
          </p:nvSpPr>
          <p:spPr bwMode="auto">
            <a:xfrm>
              <a:off x="2961" y="2617"/>
              <a:ext cx="255" cy="331"/>
            </a:xfrm>
            <a:prstGeom prst="rect">
              <a:avLst/>
            </a:prstGeom>
            <a:noFill/>
            <a:ln w="19050">
              <a:noFill/>
              <a:miter lim="800000"/>
              <a:headEnd/>
              <a:tailEnd/>
            </a:ln>
            <a:effectLst/>
          </p:spPr>
          <p:txBody>
            <a:bodyPr lIns="12700" tIns="12700" rIns="12700" bIns="12700"/>
            <a:lstStyle/>
            <a:p>
              <a:pPr algn="just"/>
              <a:r>
                <a:rPr kumimoji="1" lang="en-US" altLang="zh-CN" sz="2000" i="1">
                  <a:solidFill>
                    <a:srgbClr val="006666"/>
                  </a:solidFill>
                </a:rPr>
                <a:t>n</a:t>
              </a:r>
              <a:endParaRPr kumimoji="1" lang="en-US" altLang="zh-CN" sz="2000">
                <a:solidFill>
                  <a:srgbClr val="006666"/>
                </a:solidFill>
              </a:endParaRPr>
            </a:p>
          </p:txBody>
        </p:sp>
        <p:sp>
          <p:nvSpPr>
            <p:cNvPr id="664632" name="Line 56"/>
            <p:cNvSpPr>
              <a:spLocks noChangeShapeType="1"/>
            </p:cNvSpPr>
            <p:nvPr/>
          </p:nvSpPr>
          <p:spPr bwMode="auto">
            <a:xfrm flipH="1">
              <a:off x="2286" y="2959"/>
              <a:ext cx="84" cy="85"/>
            </a:xfrm>
            <a:prstGeom prst="line">
              <a:avLst/>
            </a:prstGeom>
            <a:noFill/>
            <a:ln w="19050">
              <a:solidFill>
                <a:srgbClr val="3399FF"/>
              </a:solidFill>
              <a:round/>
              <a:headEnd/>
              <a:tailEnd/>
            </a:ln>
            <a:effectLst/>
          </p:spPr>
          <p:txBody>
            <a:bodyPr wrap="none" anchor="ctr"/>
            <a:lstStyle/>
            <a:p>
              <a:endParaRPr lang="zh-CN" altLang="en-US"/>
            </a:p>
          </p:txBody>
        </p:sp>
        <p:sp>
          <p:nvSpPr>
            <p:cNvPr id="664633" name="Line 57"/>
            <p:cNvSpPr>
              <a:spLocks noChangeShapeType="1"/>
            </p:cNvSpPr>
            <p:nvPr/>
          </p:nvSpPr>
          <p:spPr bwMode="auto">
            <a:xfrm flipH="1">
              <a:off x="2286" y="2995"/>
              <a:ext cx="125" cy="133"/>
            </a:xfrm>
            <a:prstGeom prst="line">
              <a:avLst/>
            </a:prstGeom>
            <a:noFill/>
            <a:ln w="19050">
              <a:solidFill>
                <a:srgbClr val="3399FF"/>
              </a:solidFill>
              <a:round/>
              <a:headEnd/>
              <a:tailEnd/>
            </a:ln>
            <a:effectLst/>
          </p:spPr>
          <p:txBody>
            <a:bodyPr wrap="none" anchor="ctr"/>
            <a:lstStyle/>
            <a:p>
              <a:endParaRPr lang="zh-CN" altLang="en-US"/>
            </a:p>
          </p:txBody>
        </p:sp>
        <p:sp>
          <p:nvSpPr>
            <p:cNvPr id="664634" name="Line 58"/>
            <p:cNvSpPr>
              <a:spLocks noChangeShapeType="1"/>
            </p:cNvSpPr>
            <p:nvPr/>
          </p:nvSpPr>
          <p:spPr bwMode="auto">
            <a:xfrm flipH="1">
              <a:off x="2286" y="3073"/>
              <a:ext cx="146" cy="140"/>
            </a:xfrm>
            <a:prstGeom prst="line">
              <a:avLst/>
            </a:prstGeom>
            <a:noFill/>
            <a:ln w="19050">
              <a:solidFill>
                <a:srgbClr val="3399FF"/>
              </a:solidFill>
              <a:round/>
              <a:headEnd/>
              <a:tailEnd/>
            </a:ln>
            <a:effectLst/>
          </p:spPr>
          <p:txBody>
            <a:bodyPr wrap="none" anchor="ctr"/>
            <a:lstStyle/>
            <a:p>
              <a:endParaRPr lang="zh-CN" altLang="en-US"/>
            </a:p>
          </p:txBody>
        </p:sp>
        <p:sp>
          <p:nvSpPr>
            <p:cNvPr id="664635" name="Line 59"/>
            <p:cNvSpPr>
              <a:spLocks noChangeShapeType="1"/>
            </p:cNvSpPr>
            <p:nvPr/>
          </p:nvSpPr>
          <p:spPr bwMode="auto">
            <a:xfrm flipH="1">
              <a:off x="2286" y="3103"/>
              <a:ext cx="202" cy="194"/>
            </a:xfrm>
            <a:prstGeom prst="line">
              <a:avLst/>
            </a:prstGeom>
            <a:noFill/>
            <a:ln w="19050">
              <a:solidFill>
                <a:srgbClr val="3399FF"/>
              </a:solidFill>
              <a:round/>
              <a:headEnd/>
              <a:tailEnd/>
            </a:ln>
            <a:effectLst/>
          </p:spPr>
          <p:txBody>
            <a:bodyPr wrap="none" anchor="ctr"/>
            <a:lstStyle/>
            <a:p>
              <a:endParaRPr lang="zh-CN" altLang="en-US"/>
            </a:p>
          </p:txBody>
        </p:sp>
        <p:sp>
          <p:nvSpPr>
            <p:cNvPr id="664636" name="Line 60"/>
            <p:cNvSpPr>
              <a:spLocks noChangeShapeType="1"/>
            </p:cNvSpPr>
            <p:nvPr/>
          </p:nvSpPr>
          <p:spPr bwMode="auto">
            <a:xfrm flipH="1">
              <a:off x="2286" y="3139"/>
              <a:ext cx="259" cy="243"/>
            </a:xfrm>
            <a:prstGeom prst="line">
              <a:avLst/>
            </a:prstGeom>
            <a:noFill/>
            <a:ln w="19050">
              <a:solidFill>
                <a:srgbClr val="3399FF"/>
              </a:solidFill>
              <a:round/>
              <a:headEnd/>
              <a:tailEnd/>
            </a:ln>
            <a:effectLst/>
          </p:spPr>
          <p:txBody>
            <a:bodyPr wrap="none" anchor="ctr"/>
            <a:lstStyle/>
            <a:p>
              <a:endParaRPr lang="zh-CN" altLang="en-US"/>
            </a:p>
          </p:txBody>
        </p:sp>
        <p:sp>
          <p:nvSpPr>
            <p:cNvPr id="664637" name="Line 61"/>
            <p:cNvSpPr>
              <a:spLocks noChangeShapeType="1"/>
            </p:cNvSpPr>
            <p:nvPr/>
          </p:nvSpPr>
          <p:spPr bwMode="auto">
            <a:xfrm flipH="1">
              <a:off x="2286" y="3180"/>
              <a:ext cx="286" cy="286"/>
            </a:xfrm>
            <a:prstGeom prst="line">
              <a:avLst/>
            </a:prstGeom>
            <a:noFill/>
            <a:ln w="19050">
              <a:solidFill>
                <a:srgbClr val="3399FF"/>
              </a:solidFill>
              <a:round/>
              <a:headEnd/>
              <a:tailEnd/>
            </a:ln>
            <a:effectLst/>
          </p:spPr>
          <p:txBody>
            <a:bodyPr wrap="none" anchor="ctr"/>
            <a:lstStyle/>
            <a:p>
              <a:endParaRPr lang="zh-CN" altLang="en-US"/>
            </a:p>
          </p:txBody>
        </p:sp>
        <p:sp>
          <p:nvSpPr>
            <p:cNvPr id="664638" name="Line 62"/>
            <p:cNvSpPr>
              <a:spLocks noChangeShapeType="1"/>
            </p:cNvSpPr>
            <p:nvPr/>
          </p:nvSpPr>
          <p:spPr bwMode="auto">
            <a:xfrm flipH="1">
              <a:off x="2286" y="3213"/>
              <a:ext cx="338" cy="337"/>
            </a:xfrm>
            <a:prstGeom prst="line">
              <a:avLst/>
            </a:prstGeom>
            <a:noFill/>
            <a:ln w="19050">
              <a:solidFill>
                <a:srgbClr val="3399FF"/>
              </a:solidFill>
              <a:round/>
              <a:headEnd/>
              <a:tailEnd/>
            </a:ln>
            <a:effectLst/>
          </p:spPr>
          <p:txBody>
            <a:bodyPr wrap="none" anchor="ctr"/>
            <a:lstStyle/>
            <a:p>
              <a:endParaRPr lang="zh-CN" altLang="en-US"/>
            </a:p>
          </p:txBody>
        </p:sp>
        <p:sp>
          <p:nvSpPr>
            <p:cNvPr id="664639" name="Line 63"/>
            <p:cNvSpPr>
              <a:spLocks noChangeShapeType="1"/>
            </p:cNvSpPr>
            <p:nvPr/>
          </p:nvSpPr>
          <p:spPr bwMode="auto">
            <a:xfrm flipH="1">
              <a:off x="2286" y="3248"/>
              <a:ext cx="403" cy="387"/>
            </a:xfrm>
            <a:prstGeom prst="line">
              <a:avLst/>
            </a:prstGeom>
            <a:noFill/>
            <a:ln w="19050">
              <a:solidFill>
                <a:srgbClr val="3399FF"/>
              </a:solidFill>
              <a:round/>
              <a:headEnd/>
              <a:tailEnd/>
            </a:ln>
            <a:effectLst/>
          </p:spPr>
          <p:txBody>
            <a:bodyPr wrap="none" anchor="ctr"/>
            <a:lstStyle/>
            <a:p>
              <a:endParaRPr lang="zh-CN" altLang="en-US"/>
            </a:p>
          </p:txBody>
        </p:sp>
        <p:sp>
          <p:nvSpPr>
            <p:cNvPr id="664640" name="Line 64"/>
            <p:cNvSpPr>
              <a:spLocks noChangeShapeType="1"/>
            </p:cNvSpPr>
            <p:nvPr/>
          </p:nvSpPr>
          <p:spPr bwMode="auto">
            <a:xfrm flipH="1">
              <a:off x="2286" y="3273"/>
              <a:ext cx="455" cy="446"/>
            </a:xfrm>
            <a:prstGeom prst="line">
              <a:avLst/>
            </a:prstGeom>
            <a:noFill/>
            <a:ln w="19050">
              <a:solidFill>
                <a:srgbClr val="3399FF"/>
              </a:solidFill>
              <a:round/>
              <a:headEnd/>
              <a:tailEnd/>
            </a:ln>
            <a:effectLst/>
          </p:spPr>
          <p:txBody>
            <a:bodyPr wrap="none" anchor="ctr"/>
            <a:lstStyle/>
            <a:p>
              <a:endParaRPr lang="zh-CN" altLang="en-US"/>
            </a:p>
          </p:txBody>
        </p:sp>
        <p:sp>
          <p:nvSpPr>
            <p:cNvPr id="664641" name="Line 65"/>
            <p:cNvSpPr>
              <a:spLocks noChangeShapeType="1"/>
            </p:cNvSpPr>
            <p:nvPr/>
          </p:nvSpPr>
          <p:spPr bwMode="auto">
            <a:xfrm flipH="1">
              <a:off x="2286" y="3297"/>
              <a:ext cx="507" cy="507"/>
            </a:xfrm>
            <a:prstGeom prst="line">
              <a:avLst/>
            </a:prstGeom>
            <a:noFill/>
            <a:ln w="19050">
              <a:solidFill>
                <a:srgbClr val="3399FF"/>
              </a:solidFill>
              <a:round/>
              <a:headEnd/>
              <a:tailEnd/>
            </a:ln>
            <a:effectLst/>
          </p:spPr>
          <p:txBody>
            <a:bodyPr wrap="none" anchor="ctr"/>
            <a:lstStyle/>
            <a:p>
              <a:endParaRPr lang="zh-CN" altLang="en-US"/>
            </a:p>
          </p:txBody>
        </p:sp>
        <p:sp>
          <p:nvSpPr>
            <p:cNvPr id="664642" name="Line 66"/>
            <p:cNvSpPr>
              <a:spLocks noChangeShapeType="1"/>
            </p:cNvSpPr>
            <p:nvPr/>
          </p:nvSpPr>
          <p:spPr bwMode="auto">
            <a:xfrm flipH="1">
              <a:off x="2370" y="3332"/>
              <a:ext cx="465" cy="472"/>
            </a:xfrm>
            <a:prstGeom prst="line">
              <a:avLst/>
            </a:prstGeom>
            <a:noFill/>
            <a:ln w="19050">
              <a:solidFill>
                <a:srgbClr val="3399FF"/>
              </a:solidFill>
              <a:round/>
              <a:headEnd/>
              <a:tailEnd/>
            </a:ln>
            <a:effectLst/>
          </p:spPr>
          <p:txBody>
            <a:bodyPr wrap="none" anchor="ctr"/>
            <a:lstStyle/>
            <a:p>
              <a:endParaRPr lang="zh-CN" altLang="en-US"/>
            </a:p>
          </p:txBody>
        </p:sp>
        <p:sp>
          <p:nvSpPr>
            <p:cNvPr id="664643" name="Line 67"/>
            <p:cNvSpPr>
              <a:spLocks noChangeShapeType="1"/>
            </p:cNvSpPr>
            <p:nvPr/>
          </p:nvSpPr>
          <p:spPr bwMode="auto">
            <a:xfrm flipH="1">
              <a:off x="2455" y="3341"/>
              <a:ext cx="463" cy="463"/>
            </a:xfrm>
            <a:prstGeom prst="line">
              <a:avLst/>
            </a:prstGeom>
            <a:noFill/>
            <a:ln w="19050">
              <a:solidFill>
                <a:srgbClr val="3399FF"/>
              </a:solidFill>
              <a:round/>
              <a:headEnd/>
              <a:tailEnd/>
            </a:ln>
            <a:effectLst/>
          </p:spPr>
          <p:txBody>
            <a:bodyPr wrap="none" anchor="ctr"/>
            <a:lstStyle/>
            <a:p>
              <a:endParaRPr lang="zh-CN" altLang="en-US"/>
            </a:p>
          </p:txBody>
        </p:sp>
        <p:sp>
          <p:nvSpPr>
            <p:cNvPr id="664644" name="Line 68"/>
            <p:cNvSpPr>
              <a:spLocks noChangeShapeType="1"/>
            </p:cNvSpPr>
            <p:nvPr/>
          </p:nvSpPr>
          <p:spPr bwMode="auto">
            <a:xfrm flipH="1">
              <a:off x="2539" y="3374"/>
              <a:ext cx="422" cy="430"/>
            </a:xfrm>
            <a:prstGeom prst="line">
              <a:avLst/>
            </a:prstGeom>
            <a:noFill/>
            <a:ln w="19050">
              <a:solidFill>
                <a:srgbClr val="3399FF"/>
              </a:solidFill>
              <a:round/>
              <a:headEnd/>
              <a:tailEnd/>
            </a:ln>
            <a:effectLst/>
          </p:spPr>
          <p:txBody>
            <a:bodyPr wrap="none" anchor="ctr"/>
            <a:lstStyle/>
            <a:p>
              <a:endParaRPr lang="zh-CN" altLang="en-US"/>
            </a:p>
          </p:txBody>
        </p:sp>
        <p:sp>
          <p:nvSpPr>
            <p:cNvPr id="664645" name="Line 69"/>
            <p:cNvSpPr>
              <a:spLocks noChangeShapeType="1"/>
            </p:cNvSpPr>
            <p:nvPr/>
          </p:nvSpPr>
          <p:spPr bwMode="auto">
            <a:xfrm flipH="1">
              <a:off x="2624"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4646" name="Line 70"/>
            <p:cNvSpPr>
              <a:spLocks noChangeShapeType="1"/>
            </p:cNvSpPr>
            <p:nvPr/>
          </p:nvSpPr>
          <p:spPr bwMode="auto">
            <a:xfrm flipH="1">
              <a:off x="2708"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4647" name="Line 71"/>
            <p:cNvSpPr>
              <a:spLocks noChangeShapeType="1"/>
            </p:cNvSpPr>
            <p:nvPr/>
          </p:nvSpPr>
          <p:spPr bwMode="auto">
            <a:xfrm flipH="1">
              <a:off x="2793"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4648" name="Line 72"/>
            <p:cNvSpPr>
              <a:spLocks noChangeShapeType="1"/>
            </p:cNvSpPr>
            <p:nvPr/>
          </p:nvSpPr>
          <p:spPr bwMode="auto">
            <a:xfrm flipH="1">
              <a:off x="2877" y="3466"/>
              <a:ext cx="338" cy="338"/>
            </a:xfrm>
            <a:prstGeom prst="line">
              <a:avLst/>
            </a:prstGeom>
            <a:noFill/>
            <a:ln w="19050">
              <a:solidFill>
                <a:srgbClr val="3399FF"/>
              </a:solidFill>
              <a:round/>
              <a:headEnd/>
              <a:tailEnd/>
            </a:ln>
            <a:effectLst/>
          </p:spPr>
          <p:txBody>
            <a:bodyPr wrap="none" anchor="ctr"/>
            <a:lstStyle/>
            <a:p>
              <a:endParaRPr lang="zh-CN" altLang="en-US"/>
            </a:p>
          </p:txBody>
        </p:sp>
        <p:sp>
          <p:nvSpPr>
            <p:cNvPr id="664649" name="Line 73"/>
            <p:cNvSpPr>
              <a:spLocks noChangeShapeType="1"/>
            </p:cNvSpPr>
            <p:nvPr/>
          </p:nvSpPr>
          <p:spPr bwMode="auto">
            <a:xfrm flipH="1">
              <a:off x="2961" y="3550"/>
              <a:ext cx="254" cy="254"/>
            </a:xfrm>
            <a:prstGeom prst="line">
              <a:avLst/>
            </a:prstGeom>
            <a:noFill/>
            <a:ln w="19050">
              <a:solidFill>
                <a:srgbClr val="3399FF"/>
              </a:solidFill>
              <a:round/>
              <a:headEnd/>
              <a:tailEnd/>
            </a:ln>
            <a:effectLst/>
          </p:spPr>
          <p:txBody>
            <a:bodyPr wrap="none" anchor="ctr"/>
            <a:lstStyle/>
            <a:p>
              <a:endParaRPr lang="zh-CN" altLang="en-US"/>
            </a:p>
          </p:txBody>
        </p:sp>
        <p:sp>
          <p:nvSpPr>
            <p:cNvPr id="664650" name="Line 74"/>
            <p:cNvSpPr>
              <a:spLocks noChangeShapeType="1"/>
            </p:cNvSpPr>
            <p:nvPr/>
          </p:nvSpPr>
          <p:spPr bwMode="auto">
            <a:xfrm flipH="1">
              <a:off x="3046" y="3635"/>
              <a:ext cx="169" cy="169"/>
            </a:xfrm>
            <a:prstGeom prst="line">
              <a:avLst/>
            </a:prstGeom>
            <a:noFill/>
            <a:ln w="19050">
              <a:solidFill>
                <a:srgbClr val="3399FF"/>
              </a:solidFill>
              <a:round/>
              <a:headEnd/>
              <a:tailEnd/>
            </a:ln>
            <a:effectLst/>
          </p:spPr>
          <p:txBody>
            <a:bodyPr wrap="none" anchor="ctr"/>
            <a:lstStyle/>
            <a:p>
              <a:endParaRPr lang="zh-CN" altLang="en-US"/>
            </a:p>
          </p:txBody>
        </p:sp>
        <p:sp>
          <p:nvSpPr>
            <p:cNvPr id="664651" name="Line 75"/>
            <p:cNvSpPr>
              <a:spLocks noChangeShapeType="1"/>
            </p:cNvSpPr>
            <p:nvPr/>
          </p:nvSpPr>
          <p:spPr bwMode="auto">
            <a:xfrm flipH="1">
              <a:off x="3130" y="3719"/>
              <a:ext cx="85" cy="85"/>
            </a:xfrm>
            <a:prstGeom prst="line">
              <a:avLst/>
            </a:prstGeom>
            <a:noFill/>
            <a:ln w="19050">
              <a:solidFill>
                <a:srgbClr val="3399FF"/>
              </a:solidFill>
              <a:round/>
              <a:headEnd/>
              <a:tailEnd/>
            </a:ln>
            <a:effectLst/>
          </p:spPr>
          <p:txBody>
            <a:bodyPr wrap="none" anchor="ctr"/>
            <a:lstStyle/>
            <a:p>
              <a:endParaRPr lang="zh-CN" altLang="en-US"/>
            </a:p>
          </p:txBody>
        </p:sp>
        <p:sp>
          <p:nvSpPr>
            <p:cNvPr id="664652" name="Text Box 76"/>
            <p:cNvSpPr txBox="1">
              <a:spLocks noChangeArrowheads="1"/>
            </p:cNvSpPr>
            <p:nvPr/>
          </p:nvSpPr>
          <p:spPr bwMode="auto">
            <a:xfrm>
              <a:off x="3452" y="3504"/>
              <a:ext cx="286" cy="654"/>
            </a:xfrm>
            <a:prstGeom prst="rect">
              <a:avLst/>
            </a:prstGeom>
            <a:noFill/>
            <a:ln w="19050">
              <a:noFill/>
              <a:miter lim="800000"/>
              <a:headEnd/>
              <a:tailEnd/>
            </a:ln>
            <a:effectLst/>
          </p:spPr>
          <p:txBody>
            <a:bodyPr>
              <a:spAutoFit/>
            </a:bodyPr>
            <a:lstStyle/>
            <a:p>
              <a:pPr>
                <a:spcBef>
                  <a:spcPct val="50000"/>
                </a:spcBef>
              </a:pPr>
              <a:r>
                <a:rPr kumimoji="1" lang="en-US" altLang="zh-CN" sz="2000" i="1" dirty="0">
                  <a:solidFill>
                    <a:srgbClr val="000066"/>
                  </a:solidFill>
                </a:rPr>
                <a:t> V</a:t>
              </a:r>
            </a:p>
          </p:txBody>
        </p:sp>
        <p:sp>
          <p:nvSpPr>
            <p:cNvPr id="664653" name="Text Box 77"/>
            <p:cNvSpPr txBox="1">
              <a:spLocks noChangeArrowheads="1"/>
            </p:cNvSpPr>
            <p:nvPr/>
          </p:nvSpPr>
          <p:spPr bwMode="auto">
            <a:xfrm>
              <a:off x="3086" y="3769"/>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V</a:t>
              </a:r>
              <a:r>
                <a:rPr kumimoji="1" lang="en-US" altLang="zh-CN" sz="2000" baseline="-25000">
                  <a:solidFill>
                    <a:srgbClr val="000066"/>
                  </a:solidFill>
                </a:rPr>
                <a:t>2</a:t>
              </a:r>
              <a:endParaRPr kumimoji="1" lang="en-US" altLang="zh-CN" sz="2000" i="1">
                <a:solidFill>
                  <a:srgbClr val="000066"/>
                </a:solidFill>
              </a:endParaRPr>
            </a:p>
          </p:txBody>
        </p:sp>
        <p:sp>
          <p:nvSpPr>
            <p:cNvPr id="664654" name="Text Box 78"/>
            <p:cNvSpPr txBox="1">
              <a:spLocks noChangeArrowheads="1"/>
            </p:cNvSpPr>
            <p:nvPr/>
          </p:nvSpPr>
          <p:spPr bwMode="auto">
            <a:xfrm>
              <a:off x="2157" y="3778"/>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a:solidFill>
                    <a:srgbClr val="000066"/>
                  </a:solidFill>
                </a:rPr>
                <a:t>V</a:t>
              </a:r>
              <a:r>
                <a:rPr kumimoji="1" lang="en-US" altLang="zh-CN" sz="2000" baseline="-25000">
                  <a:solidFill>
                    <a:srgbClr val="000066"/>
                  </a:solidFill>
                </a:rPr>
                <a:t>1</a:t>
              </a:r>
              <a:endParaRPr kumimoji="1" lang="en-US" altLang="zh-CN" sz="2000" i="1">
                <a:solidFill>
                  <a:srgbClr val="000066"/>
                </a:solidFill>
              </a:endParaRPr>
            </a:p>
          </p:txBody>
        </p:sp>
        <p:sp>
          <p:nvSpPr>
            <p:cNvPr id="664655" name="Text Box 79"/>
            <p:cNvSpPr txBox="1">
              <a:spLocks noChangeArrowheads="1"/>
            </p:cNvSpPr>
            <p:nvPr/>
          </p:nvSpPr>
          <p:spPr bwMode="auto">
            <a:xfrm>
              <a:off x="1746" y="3705"/>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a:solidFill>
                    <a:srgbClr val="000066"/>
                  </a:solidFill>
                </a:rPr>
                <a:t>O</a:t>
              </a:r>
            </a:p>
          </p:txBody>
        </p:sp>
        <p:sp>
          <p:nvSpPr>
            <p:cNvPr id="664656" name="Text Box 80"/>
            <p:cNvSpPr txBox="1">
              <a:spLocks noChangeArrowheads="1"/>
            </p:cNvSpPr>
            <p:nvPr/>
          </p:nvSpPr>
          <p:spPr bwMode="auto">
            <a:xfrm>
              <a:off x="1676" y="2140"/>
              <a:ext cx="422" cy="370"/>
            </a:xfrm>
            <a:prstGeom prst="rect">
              <a:avLst/>
            </a:prstGeom>
            <a:noFill/>
            <a:ln w="19050">
              <a:noFill/>
              <a:miter lim="800000"/>
              <a:headEnd/>
              <a:tailEnd/>
            </a:ln>
            <a:effectLst/>
          </p:spPr>
          <p:txBody>
            <a:bodyPr>
              <a:spAutoFit/>
            </a:bodyPr>
            <a:lstStyle/>
            <a:p>
              <a:pPr>
                <a:spcBef>
                  <a:spcPct val="50000"/>
                </a:spcBef>
              </a:pPr>
              <a:r>
                <a:rPr kumimoji="1" lang="en-US" altLang="zh-CN" sz="2000" i="1" dirty="0">
                  <a:solidFill>
                    <a:srgbClr val="000066"/>
                  </a:solidFill>
                </a:rPr>
                <a:t>p</a:t>
              </a:r>
            </a:p>
          </p:txBody>
        </p:sp>
        <p:sp>
          <p:nvSpPr>
            <p:cNvPr id="664657" name="Line 81"/>
            <p:cNvSpPr>
              <a:spLocks noChangeShapeType="1"/>
            </p:cNvSpPr>
            <p:nvPr/>
          </p:nvSpPr>
          <p:spPr bwMode="auto">
            <a:xfrm>
              <a:off x="2877" y="2769"/>
              <a:ext cx="74" cy="53"/>
            </a:xfrm>
            <a:prstGeom prst="line">
              <a:avLst/>
            </a:prstGeom>
            <a:noFill/>
            <a:ln w="19050">
              <a:solidFill>
                <a:srgbClr val="006666"/>
              </a:solidFill>
              <a:round/>
              <a:headEnd/>
              <a:tailEnd type="triangle" w="sm" len="lg"/>
            </a:ln>
            <a:effectLst/>
          </p:spPr>
          <p:txBody>
            <a:bodyPr wrap="none" anchor="ctr"/>
            <a:lstStyle/>
            <a:p>
              <a:endParaRPr lang="zh-CN" altLang="en-US"/>
            </a:p>
          </p:txBody>
        </p:sp>
        <p:sp>
          <p:nvSpPr>
            <p:cNvPr id="664658" name="Line 82"/>
            <p:cNvSpPr>
              <a:spLocks noChangeShapeType="1"/>
            </p:cNvSpPr>
            <p:nvPr/>
          </p:nvSpPr>
          <p:spPr bwMode="auto">
            <a:xfrm>
              <a:off x="2560" y="3157"/>
              <a:ext cx="74" cy="5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664659" name="Line 83"/>
            <p:cNvSpPr>
              <a:spLocks noChangeShapeType="1"/>
            </p:cNvSpPr>
            <p:nvPr/>
          </p:nvSpPr>
          <p:spPr bwMode="auto">
            <a:xfrm flipH="1">
              <a:off x="2290" y="2904"/>
              <a:ext cx="56" cy="70"/>
            </a:xfrm>
            <a:prstGeom prst="line">
              <a:avLst/>
            </a:prstGeom>
            <a:noFill/>
            <a:ln w="19050">
              <a:solidFill>
                <a:srgbClr val="3399FF"/>
              </a:solidFill>
              <a:round/>
              <a:headEnd/>
              <a:tailEnd/>
            </a:ln>
            <a:effectLst/>
          </p:spPr>
          <p:txBody>
            <a:bodyPr wrap="none" anchor="ctr"/>
            <a:lstStyle/>
            <a:p>
              <a:endParaRPr lang="zh-CN" altLang="en-US"/>
            </a:p>
          </p:txBody>
        </p:sp>
        <p:sp>
          <p:nvSpPr>
            <p:cNvPr id="664660" name="Line 84"/>
            <p:cNvSpPr>
              <a:spLocks noChangeShapeType="1"/>
            </p:cNvSpPr>
            <p:nvPr/>
          </p:nvSpPr>
          <p:spPr bwMode="auto">
            <a:xfrm>
              <a:off x="2286" y="2622"/>
              <a:ext cx="2" cy="1175"/>
            </a:xfrm>
            <a:prstGeom prst="line">
              <a:avLst/>
            </a:prstGeom>
            <a:noFill/>
            <a:ln w="19050">
              <a:solidFill>
                <a:srgbClr val="CC0066"/>
              </a:solidFill>
              <a:round/>
              <a:headEnd type="none" w="sm" len="sm"/>
              <a:tailEnd type="none" w="sm" len="sm"/>
            </a:ln>
            <a:effectLst/>
          </p:spPr>
          <p:txBody>
            <a:bodyPr/>
            <a:lstStyle/>
            <a:p>
              <a:endParaRPr lang="zh-CN" altLang="en-US"/>
            </a:p>
          </p:txBody>
        </p:sp>
      </p:grpSp>
    </p:spTree>
    <p:extLst>
      <p:ext uri="{BB962C8B-B14F-4D97-AF65-F5344CB8AC3E}">
        <p14:creationId xmlns:p14="http://schemas.microsoft.com/office/powerpoint/2010/main" val="247900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45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664581"/>
                                        </p:tgtEl>
                                        <p:attrNameLst>
                                          <p:attrName>style.visibility</p:attrName>
                                        </p:attrNameLst>
                                      </p:cBhvr>
                                      <p:to>
                                        <p:strVal val="visible"/>
                                      </p:to>
                                    </p:set>
                                    <p:animEffect transition="in" filter="strips(upRight)">
                                      <p:cBhvr>
                                        <p:cTn id="11" dur="500"/>
                                        <p:tgtEl>
                                          <p:spTgt spid="66458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64582"/>
                                        </p:tgtEl>
                                        <p:attrNameLst>
                                          <p:attrName>style.visibility</p:attrName>
                                        </p:attrNameLst>
                                      </p:cBhvr>
                                      <p:to>
                                        <p:strVal val="visible"/>
                                      </p:to>
                                    </p:set>
                                    <p:animEffect transition="in" filter="wipe(left)">
                                      <p:cBhvr>
                                        <p:cTn id="16" dur="500"/>
                                        <p:tgtEl>
                                          <p:spTgt spid="66458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64598"/>
                                        </p:tgtEl>
                                        <p:attrNameLst>
                                          <p:attrName>style.visibility</p:attrName>
                                        </p:attrNameLst>
                                      </p:cBhvr>
                                      <p:to>
                                        <p:strVal val="visible"/>
                                      </p:to>
                                    </p:set>
                                    <p:animEffect transition="in" filter="wipe(left)">
                                      <p:cBhvr>
                                        <p:cTn id="21" dur="500"/>
                                        <p:tgtEl>
                                          <p:spTgt spid="6645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64609"/>
                                        </p:tgtEl>
                                        <p:attrNameLst>
                                          <p:attrName>style.visibility</p:attrName>
                                        </p:attrNameLst>
                                      </p:cBhvr>
                                      <p:to>
                                        <p:strVal val="visible"/>
                                      </p:to>
                                    </p:set>
                                    <p:animEffect transition="in" filter="wipe(up)">
                                      <p:cBhvr>
                                        <p:cTn id="26" dur="500"/>
                                        <p:tgtEl>
                                          <p:spTgt spid="66460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664616"/>
                                        </p:tgtEl>
                                        <p:attrNameLst>
                                          <p:attrName>style.visibility</p:attrName>
                                        </p:attrNameLst>
                                      </p:cBhvr>
                                      <p:to>
                                        <p:strVal val="visible"/>
                                      </p:to>
                                    </p:set>
                                    <p:animEffect transition="in" filter="wipe(up)">
                                      <p:cBhvr>
                                        <p:cTn id="31" dur="500"/>
                                        <p:tgtEl>
                                          <p:spTgt spid="66461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4" fill="hold" nodeType="clickEffect">
                                  <p:stCondLst>
                                    <p:cond delay="0"/>
                                  </p:stCondLst>
                                  <p:childTnLst>
                                    <p:set>
                                      <p:cBhvr>
                                        <p:cTn id="35" dur="1" fill="hold">
                                          <p:stCondLst>
                                            <p:cond delay="0"/>
                                          </p:stCondLst>
                                        </p:cTn>
                                        <p:tgtEl>
                                          <p:spTgt spid="664622"/>
                                        </p:tgtEl>
                                        <p:attrNameLst>
                                          <p:attrName>style.visibility</p:attrName>
                                        </p:attrNameLst>
                                      </p:cBhvr>
                                      <p:to>
                                        <p:strVal val="visible"/>
                                      </p:to>
                                    </p:set>
                                    <p:animEffect transition="in" filter="slide(fromBottom)">
                                      <p:cBhvr>
                                        <p:cTn id="36" dur="500"/>
                                        <p:tgtEl>
                                          <p:spTgt spid="664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ltLang="zh-CN"/>
              <a:t>9.2 </a:t>
            </a:r>
            <a:r>
              <a:rPr lang="zh-CN" altLang="en-US"/>
              <a:t>热力学第一定律</a:t>
            </a:r>
          </a:p>
        </p:txBody>
      </p:sp>
      <p:sp>
        <p:nvSpPr>
          <p:cNvPr id="51" name="灯片编号占位符 4"/>
          <p:cNvSpPr>
            <a:spLocks noGrp="1"/>
          </p:cNvSpPr>
          <p:nvPr>
            <p:ph type="sldNum" sz="quarter" idx="12"/>
          </p:nvPr>
        </p:nvSpPr>
        <p:spPr/>
        <p:txBody>
          <a:bodyPr/>
          <a:lstStyle/>
          <a:p>
            <a:fld id="{48480287-8950-492A-BC54-F60360A88BEE}" type="slidenum">
              <a:rPr lang="en-US" altLang="zh-CN"/>
              <a:pPr/>
              <a:t>27</a:t>
            </a:fld>
            <a:endParaRPr lang="en-US" altLang="zh-CN"/>
          </a:p>
        </p:txBody>
      </p:sp>
      <p:sp>
        <p:nvSpPr>
          <p:cNvPr id="665603"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665604"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a:t>
            </a:r>
            <a:r>
              <a:rPr lang="zh-CN" altLang="en-US" sz="2400" b="1" dirty="0"/>
              <a:t>热量</a:t>
            </a:r>
            <a:r>
              <a:rPr lang="zh-CN" altLang="en-US" sz="2400" dirty="0"/>
              <a:t>的计算 </a:t>
            </a:r>
          </a:p>
        </p:txBody>
      </p:sp>
      <p:sp>
        <p:nvSpPr>
          <p:cNvPr id="665605" name="Text Box 5"/>
          <p:cNvSpPr txBox="1">
            <a:spLocks noChangeArrowheads="1"/>
          </p:cNvSpPr>
          <p:nvPr/>
        </p:nvSpPr>
        <p:spPr bwMode="auto">
          <a:xfrm>
            <a:off x="533400" y="2286000"/>
            <a:ext cx="3581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a:t>准静态过程中的热量：</a:t>
            </a:r>
          </a:p>
        </p:txBody>
      </p:sp>
      <p:graphicFrame>
        <p:nvGraphicFramePr>
          <p:cNvPr id="665606" name="Object 6"/>
          <p:cNvGraphicFramePr>
            <a:graphicFrameLocks noChangeAspect="1"/>
          </p:cNvGraphicFramePr>
          <p:nvPr/>
        </p:nvGraphicFramePr>
        <p:xfrm>
          <a:off x="990600" y="2971800"/>
          <a:ext cx="1965325" cy="504825"/>
        </p:xfrm>
        <a:graphic>
          <a:graphicData uri="http://schemas.openxmlformats.org/presentationml/2006/ole">
            <mc:AlternateContent xmlns:mc="http://schemas.openxmlformats.org/markup-compatibility/2006">
              <mc:Choice xmlns:v="urn:schemas-microsoft-com:vml" Requires="v">
                <p:oleObj name="公式" r:id="rId2" imgW="787320" imgH="203040" progId="Equation.3">
                  <p:embed/>
                </p:oleObj>
              </mc:Choice>
              <mc:Fallback>
                <p:oleObj name="公式" r:id="rId2" imgW="78732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1965325" cy="504825"/>
                      </a:xfrm>
                      <a:prstGeom prst="rect">
                        <a:avLst/>
                      </a:prstGeom>
                      <a:noFill/>
                      <a:ln>
                        <a:noFill/>
                      </a:ln>
                      <a:extLst>
                        <a:ext uri="{909E8E84-426E-40DD-AFC4-6F175D3DCCD1}">
                          <a14:hiddenFill xmlns:a14="http://schemas.microsoft.com/office/drawing/2010/main">
                            <a:solidFill>
                              <a:srgbClr val="0033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665607" name="Object 7"/>
          <p:cNvGraphicFramePr>
            <a:graphicFrameLocks noChangeAspect="1"/>
          </p:cNvGraphicFramePr>
          <p:nvPr/>
        </p:nvGraphicFramePr>
        <p:xfrm>
          <a:off x="990600" y="3733800"/>
          <a:ext cx="2359025" cy="512763"/>
        </p:xfrm>
        <a:graphic>
          <a:graphicData uri="http://schemas.openxmlformats.org/presentationml/2006/ole">
            <mc:AlternateContent xmlns:mc="http://schemas.openxmlformats.org/markup-compatibility/2006">
              <mc:Choice xmlns:v="urn:schemas-microsoft-com:vml" Requires="v">
                <p:oleObj name="公式" r:id="rId4" imgW="927000" imgH="203040" progId="Equation.3">
                  <p:embed/>
                </p:oleObj>
              </mc:Choice>
              <mc:Fallback>
                <p:oleObj name="公式" r:id="rId4" imgW="9270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733800"/>
                        <a:ext cx="2359025" cy="51276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pSp>
        <p:nvGrpSpPr>
          <p:cNvPr id="665608" name="Group 8"/>
          <p:cNvGrpSpPr>
            <a:grpSpLocks/>
          </p:cNvGrpSpPr>
          <p:nvPr/>
        </p:nvGrpSpPr>
        <p:grpSpPr bwMode="auto">
          <a:xfrm>
            <a:off x="4800600" y="2438400"/>
            <a:ext cx="3598863" cy="3529013"/>
            <a:chOff x="3334" y="1207"/>
            <a:chExt cx="2267" cy="2223"/>
          </a:xfrm>
        </p:grpSpPr>
        <p:sp>
          <p:nvSpPr>
            <p:cNvPr id="665609" name="Rectangle 9"/>
            <p:cNvSpPr>
              <a:spLocks noChangeArrowheads="1"/>
            </p:cNvSpPr>
            <p:nvPr/>
          </p:nvSpPr>
          <p:spPr bwMode="auto">
            <a:xfrm>
              <a:off x="3334" y="1207"/>
              <a:ext cx="2267" cy="2223"/>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665610" name="Group 10"/>
            <p:cNvGrpSpPr>
              <a:grpSpLocks/>
            </p:cNvGrpSpPr>
            <p:nvPr/>
          </p:nvGrpSpPr>
          <p:grpSpPr bwMode="auto">
            <a:xfrm>
              <a:off x="3424" y="1207"/>
              <a:ext cx="2132" cy="2152"/>
              <a:chOff x="1746" y="1913"/>
              <a:chExt cx="2132" cy="2152"/>
            </a:xfrm>
          </p:grpSpPr>
          <p:sp>
            <p:nvSpPr>
              <p:cNvPr id="665611" name="Line 11"/>
              <p:cNvSpPr>
                <a:spLocks noChangeShapeType="1"/>
              </p:cNvSpPr>
              <p:nvPr/>
            </p:nvSpPr>
            <p:spPr bwMode="auto">
              <a:xfrm>
                <a:off x="1948" y="3804"/>
                <a:ext cx="1775" cy="2"/>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65612" name="Arc 12"/>
              <p:cNvSpPr>
                <a:spLocks/>
              </p:cNvSpPr>
              <p:nvPr/>
            </p:nvSpPr>
            <p:spPr bwMode="auto">
              <a:xfrm flipH="1" flipV="1">
                <a:off x="2286" y="2601"/>
                <a:ext cx="929" cy="768"/>
              </a:xfrm>
              <a:custGeom>
                <a:avLst/>
                <a:gdLst>
                  <a:gd name="G0" fmla="+- 822 0 0"/>
                  <a:gd name="G1" fmla="+- 21600 0 0"/>
                  <a:gd name="G2" fmla="+- 21600 0 0"/>
                  <a:gd name="T0" fmla="*/ 0 w 22422"/>
                  <a:gd name="T1" fmla="*/ 16 h 21600"/>
                  <a:gd name="T2" fmla="*/ 22422 w 22422"/>
                  <a:gd name="T3" fmla="*/ 21501 h 21600"/>
                  <a:gd name="T4" fmla="*/ 822 w 22422"/>
                  <a:gd name="T5" fmla="*/ 21600 h 21600"/>
                </a:gdLst>
                <a:ahLst/>
                <a:cxnLst>
                  <a:cxn ang="0">
                    <a:pos x="T0" y="T1"/>
                  </a:cxn>
                  <a:cxn ang="0">
                    <a:pos x="T2" y="T3"/>
                  </a:cxn>
                  <a:cxn ang="0">
                    <a:pos x="T4" y="T5"/>
                  </a:cxn>
                </a:cxnLst>
                <a:rect l="0" t="0" r="r" b="b"/>
                <a:pathLst>
                  <a:path w="22422" h="21600" fill="none" extrusionOk="0">
                    <a:moveTo>
                      <a:pt x="-1" y="15"/>
                    </a:moveTo>
                    <a:cubicBezTo>
                      <a:pt x="273" y="5"/>
                      <a:pt x="547" y="-1"/>
                      <a:pt x="822" y="0"/>
                    </a:cubicBezTo>
                    <a:cubicBezTo>
                      <a:pt x="12712" y="0"/>
                      <a:pt x="22367" y="9610"/>
                      <a:pt x="22421" y="21501"/>
                    </a:cubicBezTo>
                  </a:path>
                  <a:path w="22422" h="21600" stroke="0" extrusionOk="0">
                    <a:moveTo>
                      <a:pt x="-1" y="15"/>
                    </a:moveTo>
                    <a:cubicBezTo>
                      <a:pt x="273" y="5"/>
                      <a:pt x="547" y="-1"/>
                      <a:pt x="822" y="0"/>
                    </a:cubicBezTo>
                    <a:cubicBezTo>
                      <a:pt x="12712" y="0"/>
                      <a:pt x="22367" y="9610"/>
                      <a:pt x="22421" y="21501"/>
                    </a:cubicBezTo>
                    <a:lnTo>
                      <a:pt x="822" y="21600"/>
                    </a:lnTo>
                    <a:close/>
                  </a:path>
                </a:pathLst>
              </a:custGeom>
              <a:noFill/>
              <a:ln w="19050">
                <a:solidFill>
                  <a:srgbClr val="FF0000"/>
                </a:solidFill>
                <a:round/>
                <a:headEnd/>
                <a:tailEnd/>
              </a:ln>
              <a:effectLst/>
            </p:spPr>
            <p:txBody>
              <a:bodyPr/>
              <a:lstStyle/>
              <a:p>
                <a:endParaRPr lang="zh-CN" altLang="en-US"/>
              </a:p>
            </p:txBody>
          </p:sp>
          <p:sp>
            <p:nvSpPr>
              <p:cNvPr id="665613" name="Arc 13"/>
              <p:cNvSpPr>
                <a:spLocks/>
              </p:cNvSpPr>
              <p:nvPr/>
            </p:nvSpPr>
            <p:spPr bwMode="auto">
              <a:xfrm>
                <a:off x="2301" y="2609"/>
                <a:ext cx="917" cy="762"/>
              </a:xfrm>
              <a:custGeom>
                <a:avLst/>
                <a:gdLst>
                  <a:gd name="G0" fmla="+- 456 0 0"/>
                  <a:gd name="G1" fmla="+- 21600 0 0"/>
                  <a:gd name="G2" fmla="+- 21600 0 0"/>
                  <a:gd name="T0" fmla="*/ 0 w 22056"/>
                  <a:gd name="T1" fmla="*/ 5 h 22144"/>
                  <a:gd name="T2" fmla="*/ 22049 w 22056"/>
                  <a:gd name="T3" fmla="*/ 22144 h 22144"/>
                  <a:gd name="T4" fmla="*/ 456 w 22056"/>
                  <a:gd name="T5" fmla="*/ 21600 h 22144"/>
                </a:gdLst>
                <a:ahLst/>
                <a:cxnLst>
                  <a:cxn ang="0">
                    <a:pos x="T0" y="T1"/>
                  </a:cxn>
                  <a:cxn ang="0">
                    <a:pos x="T2" y="T3"/>
                  </a:cxn>
                  <a:cxn ang="0">
                    <a:pos x="T4" y="T5"/>
                  </a:cxn>
                </a:cxnLst>
                <a:rect l="0" t="0" r="r" b="b"/>
                <a:pathLst>
                  <a:path w="22056" h="22144" fill="none" extrusionOk="0">
                    <a:moveTo>
                      <a:pt x="-1" y="4"/>
                    </a:moveTo>
                    <a:cubicBezTo>
                      <a:pt x="151" y="1"/>
                      <a:pt x="303" y="-1"/>
                      <a:pt x="456" y="0"/>
                    </a:cubicBezTo>
                    <a:cubicBezTo>
                      <a:pt x="12385" y="0"/>
                      <a:pt x="22056" y="9670"/>
                      <a:pt x="22056" y="21600"/>
                    </a:cubicBezTo>
                    <a:cubicBezTo>
                      <a:pt x="22056" y="21781"/>
                      <a:pt x="22053" y="21962"/>
                      <a:pt x="22049" y="22144"/>
                    </a:cubicBezTo>
                  </a:path>
                  <a:path w="22056" h="22144" stroke="0" extrusionOk="0">
                    <a:moveTo>
                      <a:pt x="-1" y="4"/>
                    </a:moveTo>
                    <a:cubicBezTo>
                      <a:pt x="151" y="1"/>
                      <a:pt x="303" y="-1"/>
                      <a:pt x="456" y="0"/>
                    </a:cubicBezTo>
                    <a:cubicBezTo>
                      <a:pt x="12385" y="0"/>
                      <a:pt x="22056" y="9670"/>
                      <a:pt x="22056" y="21600"/>
                    </a:cubicBezTo>
                    <a:cubicBezTo>
                      <a:pt x="22056" y="21781"/>
                      <a:pt x="22053" y="21962"/>
                      <a:pt x="22049" y="22144"/>
                    </a:cubicBezTo>
                    <a:lnTo>
                      <a:pt x="456" y="21600"/>
                    </a:lnTo>
                    <a:close/>
                  </a:path>
                </a:pathLst>
              </a:custGeom>
              <a:noFill/>
              <a:ln w="19050">
                <a:solidFill>
                  <a:srgbClr val="006666"/>
                </a:solidFill>
                <a:round/>
                <a:headEnd type="oval" w="sm" len="sm"/>
                <a:tailEnd type="oval" w="sm" len="sm"/>
              </a:ln>
              <a:effectLst/>
            </p:spPr>
            <p:txBody>
              <a:bodyPr/>
              <a:lstStyle/>
              <a:p>
                <a:endParaRPr lang="zh-CN" altLang="en-US"/>
              </a:p>
            </p:txBody>
          </p:sp>
          <p:sp>
            <p:nvSpPr>
              <p:cNvPr id="665614" name="Line 14"/>
              <p:cNvSpPr>
                <a:spLocks noChangeShapeType="1"/>
              </p:cNvSpPr>
              <p:nvPr/>
            </p:nvSpPr>
            <p:spPr bwMode="auto">
              <a:xfrm>
                <a:off x="3215" y="3382"/>
                <a:ext cx="1" cy="415"/>
              </a:xfrm>
              <a:prstGeom prst="line">
                <a:avLst/>
              </a:prstGeom>
              <a:noFill/>
              <a:ln w="19050">
                <a:solidFill>
                  <a:srgbClr val="CC0066"/>
                </a:solidFill>
                <a:round/>
                <a:headEnd type="none" w="sm" len="sm"/>
                <a:tailEnd type="none" w="sm" len="sm"/>
              </a:ln>
              <a:effectLst/>
            </p:spPr>
            <p:txBody>
              <a:bodyPr/>
              <a:lstStyle/>
              <a:p>
                <a:endParaRPr lang="zh-CN" altLang="en-US"/>
              </a:p>
            </p:txBody>
          </p:sp>
          <p:sp>
            <p:nvSpPr>
              <p:cNvPr id="665615" name="Line 15"/>
              <p:cNvSpPr>
                <a:spLocks noChangeShapeType="1"/>
              </p:cNvSpPr>
              <p:nvPr/>
            </p:nvSpPr>
            <p:spPr bwMode="auto">
              <a:xfrm flipV="1">
                <a:off x="1948" y="2208"/>
                <a:ext cx="0" cy="15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65616" name="Rectangle 16"/>
              <p:cNvSpPr>
                <a:spLocks noChangeArrowheads="1"/>
              </p:cNvSpPr>
              <p:nvPr/>
            </p:nvSpPr>
            <p:spPr bwMode="auto">
              <a:xfrm>
                <a:off x="2135" y="2367"/>
                <a:ext cx="382" cy="331"/>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66"/>
                    </a:solidFill>
                  </a:rPr>
                  <a:t> 1</a:t>
                </a:r>
              </a:p>
            </p:txBody>
          </p:sp>
          <p:sp>
            <p:nvSpPr>
              <p:cNvPr id="665617" name="Rectangle 17"/>
              <p:cNvSpPr>
                <a:spLocks noChangeArrowheads="1"/>
              </p:cNvSpPr>
              <p:nvPr/>
            </p:nvSpPr>
            <p:spPr bwMode="auto">
              <a:xfrm>
                <a:off x="3269" y="3273"/>
                <a:ext cx="382" cy="330"/>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66"/>
                    </a:solidFill>
                  </a:rPr>
                  <a:t>2</a:t>
                </a:r>
              </a:p>
            </p:txBody>
          </p:sp>
          <p:sp>
            <p:nvSpPr>
              <p:cNvPr id="665618" name="Rectangle 18"/>
              <p:cNvSpPr>
                <a:spLocks noChangeArrowheads="1"/>
              </p:cNvSpPr>
              <p:nvPr/>
            </p:nvSpPr>
            <p:spPr bwMode="auto">
              <a:xfrm>
                <a:off x="2664" y="3025"/>
                <a:ext cx="382" cy="329"/>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FF0000"/>
                    </a:solidFill>
                  </a:rPr>
                  <a:t>m</a:t>
                </a:r>
                <a:endParaRPr kumimoji="1" lang="en-US" altLang="zh-CN" sz="2400">
                  <a:solidFill>
                    <a:srgbClr val="FF0000"/>
                  </a:solidFill>
                </a:endParaRPr>
              </a:p>
            </p:txBody>
          </p:sp>
          <p:sp>
            <p:nvSpPr>
              <p:cNvPr id="665619" name="Rectangle 19"/>
              <p:cNvSpPr>
                <a:spLocks noChangeArrowheads="1"/>
              </p:cNvSpPr>
              <p:nvPr/>
            </p:nvSpPr>
            <p:spPr bwMode="auto">
              <a:xfrm>
                <a:off x="2961" y="2617"/>
                <a:ext cx="255" cy="331"/>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6666"/>
                    </a:solidFill>
                  </a:rPr>
                  <a:t>n</a:t>
                </a:r>
                <a:endParaRPr kumimoji="1" lang="en-US" altLang="zh-CN" sz="2400">
                  <a:solidFill>
                    <a:srgbClr val="006666"/>
                  </a:solidFill>
                </a:endParaRPr>
              </a:p>
            </p:txBody>
          </p:sp>
          <p:sp>
            <p:nvSpPr>
              <p:cNvPr id="665620" name="Line 20"/>
              <p:cNvSpPr>
                <a:spLocks noChangeShapeType="1"/>
              </p:cNvSpPr>
              <p:nvPr/>
            </p:nvSpPr>
            <p:spPr bwMode="auto">
              <a:xfrm flipH="1">
                <a:off x="2286" y="2959"/>
                <a:ext cx="84" cy="85"/>
              </a:xfrm>
              <a:prstGeom prst="line">
                <a:avLst/>
              </a:prstGeom>
              <a:noFill/>
              <a:ln w="19050">
                <a:solidFill>
                  <a:srgbClr val="3399FF"/>
                </a:solidFill>
                <a:round/>
                <a:headEnd/>
                <a:tailEnd/>
              </a:ln>
              <a:effectLst/>
            </p:spPr>
            <p:txBody>
              <a:bodyPr wrap="none" anchor="ctr"/>
              <a:lstStyle/>
              <a:p>
                <a:endParaRPr lang="zh-CN" altLang="en-US"/>
              </a:p>
            </p:txBody>
          </p:sp>
          <p:sp>
            <p:nvSpPr>
              <p:cNvPr id="665621" name="Line 21"/>
              <p:cNvSpPr>
                <a:spLocks noChangeShapeType="1"/>
              </p:cNvSpPr>
              <p:nvPr/>
            </p:nvSpPr>
            <p:spPr bwMode="auto">
              <a:xfrm flipH="1">
                <a:off x="2286" y="2995"/>
                <a:ext cx="125" cy="133"/>
              </a:xfrm>
              <a:prstGeom prst="line">
                <a:avLst/>
              </a:prstGeom>
              <a:noFill/>
              <a:ln w="19050">
                <a:solidFill>
                  <a:srgbClr val="3399FF"/>
                </a:solidFill>
                <a:round/>
                <a:headEnd/>
                <a:tailEnd/>
              </a:ln>
              <a:effectLst/>
            </p:spPr>
            <p:txBody>
              <a:bodyPr wrap="none" anchor="ctr"/>
              <a:lstStyle/>
              <a:p>
                <a:endParaRPr lang="zh-CN" altLang="en-US"/>
              </a:p>
            </p:txBody>
          </p:sp>
          <p:sp>
            <p:nvSpPr>
              <p:cNvPr id="665622" name="Line 22"/>
              <p:cNvSpPr>
                <a:spLocks noChangeShapeType="1"/>
              </p:cNvSpPr>
              <p:nvPr/>
            </p:nvSpPr>
            <p:spPr bwMode="auto">
              <a:xfrm flipH="1">
                <a:off x="2286" y="3073"/>
                <a:ext cx="146" cy="140"/>
              </a:xfrm>
              <a:prstGeom prst="line">
                <a:avLst/>
              </a:prstGeom>
              <a:noFill/>
              <a:ln w="19050">
                <a:solidFill>
                  <a:srgbClr val="3399FF"/>
                </a:solidFill>
                <a:round/>
                <a:headEnd/>
                <a:tailEnd/>
              </a:ln>
              <a:effectLst/>
            </p:spPr>
            <p:txBody>
              <a:bodyPr wrap="none" anchor="ctr"/>
              <a:lstStyle/>
              <a:p>
                <a:endParaRPr lang="zh-CN" altLang="en-US"/>
              </a:p>
            </p:txBody>
          </p:sp>
          <p:sp>
            <p:nvSpPr>
              <p:cNvPr id="665623" name="Line 23"/>
              <p:cNvSpPr>
                <a:spLocks noChangeShapeType="1"/>
              </p:cNvSpPr>
              <p:nvPr/>
            </p:nvSpPr>
            <p:spPr bwMode="auto">
              <a:xfrm flipH="1">
                <a:off x="2286" y="3103"/>
                <a:ext cx="202" cy="194"/>
              </a:xfrm>
              <a:prstGeom prst="line">
                <a:avLst/>
              </a:prstGeom>
              <a:noFill/>
              <a:ln w="19050">
                <a:solidFill>
                  <a:srgbClr val="3399FF"/>
                </a:solidFill>
                <a:round/>
                <a:headEnd/>
                <a:tailEnd/>
              </a:ln>
              <a:effectLst/>
            </p:spPr>
            <p:txBody>
              <a:bodyPr wrap="none" anchor="ctr"/>
              <a:lstStyle/>
              <a:p>
                <a:endParaRPr lang="zh-CN" altLang="en-US"/>
              </a:p>
            </p:txBody>
          </p:sp>
          <p:sp>
            <p:nvSpPr>
              <p:cNvPr id="665624" name="Line 24"/>
              <p:cNvSpPr>
                <a:spLocks noChangeShapeType="1"/>
              </p:cNvSpPr>
              <p:nvPr/>
            </p:nvSpPr>
            <p:spPr bwMode="auto">
              <a:xfrm flipH="1">
                <a:off x="2286" y="3139"/>
                <a:ext cx="259" cy="243"/>
              </a:xfrm>
              <a:prstGeom prst="line">
                <a:avLst/>
              </a:prstGeom>
              <a:noFill/>
              <a:ln w="19050">
                <a:solidFill>
                  <a:srgbClr val="3399FF"/>
                </a:solidFill>
                <a:round/>
                <a:headEnd/>
                <a:tailEnd/>
              </a:ln>
              <a:effectLst/>
            </p:spPr>
            <p:txBody>
              <a:bodyPr wrap="none" anchor="ctr"/>
              <a:lstStyle/>
              <a:p>
                <a:endParaRPr lang="zh-CN" altLang="en-US"/>
              </a:p>
            </p:txBody>
          </p:sp>
          <p:sp>
            <p:nvSpPr>
              <p:cNvPr id="665625" name="Line 25"/>
              <p:cNvSpPr>
                <a:spLocks noChangeShapeType="1"/>
              </p:cNvSpPr>
              <p:nvPr/>
            </p:nvSpPr>
            <p:spPr bwMode="auto">
              <a:xfrm flipH="1">
                <a:off x="2286" y="3180"/>
                <a:ext cx="286" cy="286"/>
              </a:xfrm>
              <a:prstGeom prst="line">
                <a:avLst/>
              </a:prstGeom>
              <a:noFill/>
              <a:ln w="19050">
                <a:solidFill>
                  <a:srgbClr val="3399FF"/>
                </a:solidFill>
                <a:round/>
                <a:headEnd/>
                <a:tailEnd/>
              </a:ln>
              <a:effectLst/>
            </p:spPr>
            <p:txBody>
              <a:bodyPr wrap="none" anchor="ctr"/>
              <a:lstStyle/>
              <a:p>
                <a:endParaRPr lang="zh-CN" altLang="en-US"/>
              </a:p>
            </p:txBody>
          </p:sp>
          <p:sp>
            <p:nvSpPr>
              <p:cNvPr id="665626" name="Line 26"/>
              <p:cNvSpPr>
                <a:spLocks noChangeShapeType="1"/>
              </p:cNvSpPr>
              <p:nvPr/>
            </p:nvSpPr>
            <p:spPr bwMode="auto">
              <a:xfrm flipH="1">
                <a:off x="2286" y="3213"/>
                <a:ext cx="338" cy="337"/>
              </a:xfrm>
              <a:prstGeom prst="line">
                <a:avLst/>
              </a:prstGeom>
              <a:noFill/>
              <a:ln w="19050">
                <a:solidFill>
                  <a:srgbClr val="3399FF"/>
                </a:solidFill>
                <a:round/>
                <a:headEnd/>
                <a:tailEnd/>
              </a:ln>
              <a:effectLst/>
            </p:spPr>
            <p:txBody>
              <a:bodyPr wrap="none" anchor="ctr"/>
              <a:lstStyle/>
              <a:p>
                <a:endParaRPr lang="zh-CN" altLang="en-US"/>
              </a:p>
            </p:txBody>
          </p:sp>
          <p:sp>
            <p:nvSpPr>
              <p:cNvPr id="665627" name="Line 27"/>
              <p:cNvSpPr>
                <a:spLocks noChangeShapeType="1"/>
              </p:cNvSpPr>
              <p:nvPr/>
            </p:nvSpPr>
            <p:spPr bwMode="auto">
              <a:xfrm flipH="1">
                <a:off x="2286" y="3248"/>
                <a:ext cx="403" cy="387"/>
              </a:xfrm>
              <a:prstGeom prst="line">
                <a:avLst/>
              </a:prstGeom>
              <a:noFill/>
              <a:ln w="19050">
                <a:solidFill>
                  <a:srgbClr val="3399FF"/>
                </a:solidFill>
                <a:round/>
                <a:headEnd/>
                <a:tailEnd/>
              </a:ln>
              <a:effectLst/>
            </p:spPr>
            <p:txBody>
              <a:bodyPr wrap="none" anchor="ctr"/>
              <a:lstStyle/>
              <a:p>
                <a:endParaRPr lang="zh-CN" altLang="en-US"/>
              </a:p>
            </p:txBody>
          </p:sp>
          <p:sp>
            <p:nvSpPr>
              <p:cNvPr id="665628" name="Line 28"/>
              <p:cNvSpPr>
                <a:spLocks noChangeShapeType="1"/>
              </p:cNvSpPr>
              <p:nvPr/>
            </p:nvSpPr>
            <p:spPr bwMode="auto">
              <a:xfrm flipH="1">
                <a:off x="2286" y="3273"/>
                <a:ext cx="455" cy="446"/>
              </a:xfrm>
              <a:prstGeom prst="line">
                <a:avLst/>
              </a:prstGeom>
              <a:noFill/>
              <a:ln w="19050">
                <a:solidFill>
                  <a:srgbClr val="3399FF"/>
                </a:solidFill>
                <a:round/>
                <a:headEnd/>
                <a:tailEnd/>
              </a:ln>
              <a:effectLst/>
            </p:spPr>
            <p:txBody>
              <a:bodyPr wrap="none" anchor="ctr"/>
              <a:lstStyle/>
              <a:p>
                <a:endParaRPr lang="zh-CN" altLang="en-US"/>
              </a:p>
            </p:txBody>
          </p:sp>
          <p:sp>
            <p:nvSpPr>
              <p:cNvPr id="665629" name="Line 29"/>
              <p:cNvSpPr>
                <a:spLocks noChangeShapeType="1"/>
              </p:cNvSpPr>
              <p:nvPr/>
            </p:nvSpPr>
            <p:spPr bwMode="auto">
              <a:xfrm flipH="1">
                <a:off x="2286" y="3297"/>
                <a:ext cx="507" cy="507"/>
              </a:xfrm>
              <a:prstGeom prst="line">
                <a:avLst/>
              </a:prstGeom>
              <a:noFill/>
              <a:ln w="19050">
                <a:solidFill>
                  <a:srgbClr val="3399FF"/>
                </a:solidFill>
                <a:round/>
                <a:headEnd/>
                <a:tailEnd/>
              </a:ln>
              <a:effectLst/>
            </p:spPr>
            <p:txBody>
              <a:bodyPr wrap="none" anchor="ctr"/>
              <a:lstStyle/>
              <a:p>
                <a:endParaRPr lang="zh-CN" altLang="en-US"/>
              </a:p>
            </p:txBody>
          </p:sp>
          <p:sp>
            <p:nvSpPr>
              <p:cNvPr id="665630" name="Line 30"/>
              <p:cNvSpPr>
                <a:spLocks noChangeShapeType="1"/>
              </p:cNvSpPr>
              <p:nvPr/>
            </p:nvSpPr>
            <p:spPr bwMode="auto">
              <a:xfrm flipH="1">
                <a:off x="2370" y="3332"/>
                <a:ext cx="465" cy="472"/>
              </a:xfrm>
              <a:prstGeom prst="line">
                <a:avLst/>
              </a:prstGeom>
              <a:noFill/>
              <a:ln w="19050">
                <a:solidFill>
                  <a:srgbClr val="3399FF"/>
                </a:solidFill>
                <a:round/>
                <a:headEnd/>
                <a:tailEnd/>
              </a:ln>
              <a:effectLst/>
            </p:spPr>
            <p:txBody>
              <a:bodyPr wrap="none" anchor="ctr"/>
              <a:lstStyle/>
              <a:p>
                <a:endParaRPr lang="zh-CN" altLang="en-US"/>
              </a:p>
            </p:txBody>
          </p:sp>
          <p:sp>
            <p:nvSpPr>
              <p:cNvPr id="665631" name="Line 31"/>
              <p:cNvSpPr>
                <a:spLocks noChangeShapeType="1"/>
              </p:cNvSpPr>
              <p:nvPr/>
            </p:nvSpPr>
            <p:spPr bwMode="auto">
              <a:xfrm flipH="1">
                <a:off x="2455" y="3341"/>
                <a:ext cx="463" cy="463"/>
              </a:xfrm>
              <a:prstGeom prst="line">
                <a:avLst/>
              </a:prstGeom>
              <a:noFill/>
              <a:ln w="19050">
                <a:solidFill>
                  <a:srgbClr val="3399FF"/>
                </a:solidFill>
                <a:round/>
                <a:headEnd/>
                <a:tailEnd/>
              </a:ln>
              <a:effectLst/>
            </p:spPr>
            <p:txBody>
              <a:bodyPr wrap="none" anchor="ctr"/>
              <a:lstStyle/>
              <a:p>
                <a:endParaRPr lang="zh-CN" altLang="en-US"/>
              </a:p>
            </p:txBody>
          </p:sp>
          <p:sp>
            <p:nvSpPr>
              <p:cNvPr id="665632" name="Line 32"/>
              <p:cNvSpPr>
                <a:spLocks noChangeShapeType="1"/>
              </p:cNvSpPr>
              <p:nvPr/>
            </p:nvSpPr>
            <p:spPr bwMode="auto">
              <a:xfrm flipH="1">
                <a:off x="2539" y="3374"/>
                <a:ext cx="422" cy="430"/>
              </a:xfrm>
              <a:prstGeom prst="line">
                <a:avLst/>
              </a:prstGeom>
              <a:noFill/>
              <a:ln w="19050">
                <a:solidFill>
                  <a:srgbClr val="3399FF"/>
                </a:solidFill>
                <a:round/>
                <a:headEnd/>
                <a:tailEnd/>
              </a:ln>
              <a:effectLst/>
            </p:spPr>
            <p:txBody>
              <a:bodyPr wrap="none" anchor="ctr"/>
              <a:lstStyle/>
              <a:p>
                <a:endParaRPr lang="zh-CN" altLang="en-US"/>
              </a:p>
            </p:txBody>
          </p:sp>
          <p:sp>
            <p:nvSpPr>
              <p:cNvPr id="665633" name="Line 33"/>
              <p:cNvSpPr>
                <a:spLocks noChangeShapeType="1"/>
              </p:cNvSpPr>
              <p:nvPr/>
            </p:nvSpPr>
            <p:spPr bwMode="auto">
              <a:xfrm flipH="1">
                <a:off x="2624"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5634" name="Line 34"/>
              <p:cNvSpPr>
                <a:spLocks noChangeShapeType="1"/>
              </p:cNvSpPr>
              <p:nvPr/>
            </p:nvSpPr>
            <p:spPr bwMode="auto">
              <a:xfrm flipH="1">
                <a:off x="2708"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5635" name="Line 35"/>
              <p:cNvSpPr>
                <a:spLocks noChangeShapeType="1"/>
              </p:cNvSpPr>
              <p:nvPr/>
            </p:nvSpPr>
            <p:spPr bwMode="auto">
              <a:xfrm flipH="1">
                <a:off x="2793" y="3382"/>
                <a:ext cx="422" cy="422"/>
              </a:xfrm>
              <a:prstGeom prst="line">
                <a:avLst/>
              </a:prstGeom>
              <a:noFill/>
              <a:ln w="19050">
                <a:solidFill>
                  <a:srgbClr val="3399FF"/>
                </a:solidFill>
                <a:round/>
                <a:headEnd/>
                <a:tailEnd/>
              </a:ln>
              <a:effectLst/>
            </p:spPr>
            <p:txBody>
              <a:bodyPr wrap="none" anchor="ctr"/>
              <a:lstStyle/>
              <a:p>
                <a:endParaRPr lang="zh-CN" altLang="en-US"/>
              </a:p>
            </p:txBody>
          </p:sp>
          <p:sp>
            <p:nvSpPr>
              <p:cNvPr id="665636" name="Line 36"/>
              <p:cNvSpPr>
                <a:spLocks noChangeShapeType="1"/>
              </p:cNvSpPr>
              <p:nvPr/>
            </p:nvSpPr>
            <p:spPr bwMode="auto">
              <a:xfrm flipH="1">
                <a:off x="2877" y="3466"/>
                <a:ext cx="338" cy="338"/>
              </a:xfrm>
              <a:prstGeom prst="line">
                <a:avLst/>
              </a:prstGeom>
              <a:noFill/>
              <a:ln w="19050">
                <a:solidFill>
                  <a:srgbClr val="3399FF"/>
                </a:solidFill>
                <a:round/>
                <a:headEnd/>
                <a:tailEnd/>
              </a:ln>
              <a:effectLst/>
            </p:spPr>
            <p:txBody>
              <a:bodyPr wrap="none" anchor="ctr"/>
              <a:lstStyle/>
              <a:p>
                <a:endParaRPr lang="zh-CN" altLang="en-US"/>
              </a:p>
            </p:txBody>
          </p:sp>
          <p:sp>
            <p:nvSpPr>
              <p:cNvPr id="665637" name="Line 37"/>
              <p:cNvSpPr>
                <a:spLocks noChangeShapeType="1"/>
              </p:cNvSpPr>
              <p:nvPr/>
            </p:nvSpPr>
            <p:spPr bwMode="auto">
              <a:xfrm flipH="1">
                <a:off x="2961" y="3550"/>
                <a:ext cx="254" cy="254"/>
              </a:xfrm>
              <a:prstGeom prst="line">
                <a:avLst/>
              </a:prstGeom>
              <a:noFill/>
              <a:ln w="19050">
                <a:solidFill>
                  <a:srgbClr val="3399FF"/>
                </a:solidFill>
                <a:round/>
                <a:headEnd/>
                <a:tailEnd/>
              </a:ln>
              <a:effectLst/>
            </p:spPr>
            <p:txBody>
              <a:bodyPr wrap="none" anchor="ctr"/>
              <a:lstStyle/>
              <a:p>
                <a:endParaRPr lang="zh-CN" altLang="en-US"/>
              </a:p>
            </p:txBody>
          </p:sp>
          <p:sp>
            <p:nvSpPr>
              <p:cNvPr id="665638" name="Line 38"/>
              <p:cNvSpPr>
                <a:spLocks noChangeShapeType="1"/>
              </p:cNvSpPr>
              <p:nvPr/>
            </p:nvSpPr>
            <p:spPr bwMode="auto">
              <a:xfrm flipH="1">
                <a:off x="3046" y="3635"/>
                <a:ext cx="169" cy="169"/>
              </a:xfrm>
              <a:prstGeom prst="line">
                <a:avLst/>
              </a:prstGeom>
              <a:noFill/>
              <a:ln w="19050">
                <a:solidFill>
                  <a:srgbClr val="3399FF"/>
                </a:solidFill>
                <a:round/>
                <a:headEnd/>
                <a:tailEnd/>
              </a:ln>
              <a:effectLst/>
            </p:spPr>
            <p:txBody>
              <a:bodyPr wrap="none" anchor="ctr"/>
              <a:lstStyle/>
              <a:p>
                <a:endParaRPr lang="zh-CN" altLang="en-US"/>
              </a:p>
            </p:txBody>
          </p:sp>
          <p:sp>
            <p:nvSpPr>
              <p:cNvPr id="665639" name="Line 39"/>
              <p:cNvSpPr>
                <a:spLocks noChangeShapeType="1"/>
              </p:cNvSpPr>
              <p:nvPr/>
            </p:nvSpPr>
            <p:spPr bwMode="auto">
              <a:xfrm flipH="1">
                <a:off x="3130" y="3719"/>
                <a:ext cx="85" cy="85"/>
              </a:xfrm>
              <a:prstGeom prst="line">
                <a:avLst/>
              </a:prstGeom>
              <a:noFill/>
              <a:ln w="19050">
                <a:solidFill>
                  <a:srgbClr val="3399FF"/>
                </a:solidFill>
                <a:round/>
                <a:headEnd/>
                <a:tailEnd/>
              </a:ln>
              <a:effectLst/>
            </p:spPr>
            <p:txBody>
              <a:bodyPr wrap="none" anchor="ctr"/>
              <a:lstStyle/>
              <a:p>
                <a:endParaRPr lang="zh-CN" altLang="en-US"/>
              </a:p>
            </p:txBody>
          </p:sp>
          <p:sp>
            <p:nvSpPr>
              <p:cNvPr id="665640" name="Text Box 40"/>
              <p:cNvSpPr txBox="1">
                <a:spLocks noChangeArrowheads="1"/>
              </p:cNvSpPr>
              <p:nvPr/>
            </p:nvSpPr>
            <p:spPr bwMode="auto">
              <a:xfrm>
                <a:off x="3592" y="3773"/>
                <a:ext cx="286"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 V</a:t>
                </a:r>
              </a:p>
            </p:txBody>
          </p:sp>
          <p:sp>
            <p:nvSpPr>
              <p:cNvPr id="665641" name="Text Box 41"/>
              <p:cNvSpPr txBox="1">
                <a:spLocks noChangeArrowheads="1"/>
              </p:cNvSpPr>
              <p:nvPr/>
            </p:nvSpPr>
            <p:spPr bwMode="auto">
              <a:xfrm>
                <a:off x="3086" y="3769"/>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baseline="-25000">
                    <a:solidFill>
                      <a:srgbClr val="000066"/>
                    </a:solidFill>
                  </a:rPr>
                  <a:t>2</a:t>
                </a:r>
                <a:endParaRPr kumimoji="1" lang="en-US" altLang="zh-CN" sz="2400" i="1">
                  <a:solidFill>
                    <a:srgbClr val="000066"/>
                  </a:solidFill>
                </a:endParaRPr>
              </a:p>
            </p:txBody>
          </p:sp>
          <p:sp>
            <p:nvSpPr>
              <p:cNvPr id="665642" name="Text Box 42"/>
              <p:cNvSpPr txBox="1">
                <a:spLocks noChangeArrowheads="1"/>
              </p:cNvSpPr>
              <p:nvPr/>
            </p:nvSpPr>
            <p:spPr bwMode="auto">
              <a:xfrm>
                <a:off x="2157" y="3777"/>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baseline="-25000">
                    <a:solidFill>
                      <a:srgbClr val="000066"/>
                    </a:solidFill>
                  </a:rPr>
                  <a:t>1</a:t>
                </a:r>
                <a:endParaRPr kumimoji="1" lang="en-US" altLang="zh-CN" sz="2400" i="1">
                  <a:solidFill>
                    <a:srgbClr val="000066"/>
                  </a:solidFill>
                </a:endParaRPr>
              </a:p>
            </p:txBody>
          </p:sp>
          <p:sp>
            <p:nvSpPr>
              <p:cNvPr id="665643" name="Text Box 43"/>
              <p:cNvSpPr txBox="1">
                <a:spLocks noChangeArrowheads="1"/>
              </p:cNvSpPr>
              <p:nvPr/>
            </p:nvSpPr>
            <p:spPr bwMode="auto">
              <a:xfrm>
                <a:off x="1746" y="3705"/>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O</a:t>
                </a:r>
              </a:p>
            </p:txBody>
          </p:sp>
          <p:sp>
            <p:nvSpPr>
              <p:cNvPr id="665644" name="Text Box 44"/>
              <p:cNvSpPr txBox="1">
                <a:spLocks noChangeArrowheads="1"/>
              </p:cNvSpPr>
              <p:nvPr/>
            </p:nvSpPr>
            <p:spPr bwMode="auto">
              <a:xfrm>
                <a:off x="1836" y="1913"/>
                <a:ext cx="42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p</a:t>
                </a:r>
              </a:p>
            </p:txBody>
          </p:sp>
          <p:sp>
            <p:nvSpPr>
              <p:cNvPr id="665645" name="Line 45"/>
              <p:cNvSpPr>
                <a:spLocks noChangeShapeType="1"/>
              </p:cNvSpPr>
              <p:nvPr/>
            </p:nvSpPr>
            <p:spPr bwMode="auto">
              <a:xfrm>
                <a:off x="2877" y="2769"/>
                <a:ext cx="74" cy="53"/>
              </a:xfrm>
              <a:prstGeom prst="line">
                <a:avLst/>
              </a:prstGeom>
              <a:noFill/>
              <a:ln w="19050">
                <a:solidFill>
                  <a:srgbClr val="006666"/>
                </a:solidFill>
                <a:round/>
                <a:headEnd/>
                <a:tailEnd type="triangle" w="sm" len="lg"/>
              </a:ln>
              <a:effectLst/>
            </p:spPr>
            <p:txBody>
              <a:bodyPr wrap="none" anchor="ctr"/>
              <a:lstStyle/>
              <a:p>
                <a:endParaRPr lang="zh-CN" altLang="en-US"/>
              </a:p>
            </p:txBody>
          </p:sp>
          <p:sp>
            <p:nvSpPr>
              <p:cNvPr id="665646" name="Line 46"/>
              <p:cNvSpPr>
                <a:spLocks noChangeShapeType="1"/>
              </p:cNvSpPr>
              <p:nvPr/>
            </p:nvSpPr>
            <p:spPr bwMode="auto">
              <a:xfrm>
                <a:off x="2560" y="3157"/>
                <a:ext cx="74" cy="53"/>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665647" name="Line 47"/>
              <p:cNvSpPr>
                <a:spLocks noChangeShapeType="1"/>
              </p:cNvSpPr>
              <p:nvPr/>
            </p:nvSpPr>
            <p:spPr bwMode="auto">
              <a:xfrm flipH="1">
                <a:off x="2290" y="2904"/>
                <a:ext cx="56" cy="70"/>
              </a:xfrm>
              <a:prstGeom prst="line">
                <a:avLst/>
              </a:prstGeom>
              <a:noFill/>
              <a:ln w="19050">
                <a:solidFill>
                  <a:srgbClr val="3399FF"/>
                </a:solidFill>
                <a:round/>
                <a:headEnd/>
                <a:tailEnd/>
              </a:ln>
              <a:effectLst/>
            </p:spPr>
            <p:txBody>
              <a:bodyPr wrap="none" anchor="ctr"/>
              <a:lstStyle/>
              <a:p>
                <a:endParaRPr lang="zh-CN" altLang="en-US"/>
              </a:p>
            </p:txBody>
          </p:sp>
          <p:sp>
            <p:nvSpPr>
              <p:cNvPr id="665648" name="Line 48"/>
              <p:cNvSpPr>
                <a:spLocks noChangeShapeType="1"/>
              </p:cNvSpPr>
              <p:nvPr/>
            </p:nvSpPr>
            <p:spPr bwMode="auto">
              <a:xfrm>
                <a:off x="2286" y="2622"/>
                <a:ext cx="2" cy="1175"/>
              </a:xfrm>
              <a:prstGeom prst="line">
                <a:avLst/>
              </a:prstGeom>
              <a:noFill/>
              <a:ln w="19050">
                <a:solidFill>
                  <a:srgbClr val="CC0066"/>
                </a:solidFill>
                <a:round/>
                <a:headEnd type="none" w="sm" len="sm"/>
                <a:tailEnd type="none" w="sm" len="sm"/>
              </a:ln>
              <a:effectLst/>
            </p:spPr>
            <p:txBody>
              <a:bodyPr/>
              <a:lstStyle/>
              <a:p>
                <a:endParaRPr lang="zh-CN" altLang="en-US"/>
              </a:p>
            </p:txBody>
          </p:sp>
        </p:grpSp>
      </p:grpSp>
    </p:spTree>
    <p:extLst>
      <p:ext uri="{BB962C8B-B14F-4D97-AF65-F5344CB8AC3E}">
        <p14:creationId xmlns:p14="http://schemas.microsoft.com/office/powerpoint/2010/main" val="25690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5605"/>
                                        </p:tgtEl>
                                        <p:attrNameLst>
                                          <p:attrName>style.visibility</p:attrName>
                                        </p:attrNameLst>
                                      </p:cBhvr>
                                      <p:to>
                                        <p:strVal val="visible"/>
                                      </p:to>
                                    </p:set>
                                    <p:animEffect transition="in" filter="slide(fromBottom)">
                                      <p:cBhvr>
                                        <p:cTn id="7" dur="500"/>
                                        <p:tgtEl>
                                          <p:spTgt spid="6656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5606"/>
                                        </p:tgtEl>
                                        <p:attrNameLst>
                                          <p:attrName>style.visibility</p:attrName>
                                        </p:attrNameLst>
                                      </p:cBhvr>
                                      <p:to>
                                        <p:strVal val="visible"/>
                                      </p:to>
                                    </p:set>
                                    <p:animEffect transition="in" filter="wipe(left)">
                                      <p:cBhvr>
                                        <p:cTn id="12" dur="500"/>
                                        <p:tgtEl>
                                          <p:spTgt spid="6656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5607"/>
                                        </p:tgtEl>
                                        <p:attrNameLst>
                                          <p:attrName>style.visibility</p:attrName>
                                        </p:attrNameLst>
                                      </p:cBhvr>
                                      <p:to>
                                        <p:strVal val="visible"/>
                                      </p:to>
                                    </p:set>
                                    <p:animEffect transition="in" filter="wipe(left)">
                                      <p:cBhvr>
                                        <p:cTn id="17" dur="500"/>
                                        <p:tgtEl>
                                          <p:spTgt spid="66560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65608"/>
                                        </p:tgtEl>
                                        <p:attrNameLst>
                                          <p:attrName>style.visibility</p:attrName>
                                        </p:attrNameLst>
                                      </p:cBhvr>
                                      <p:to>
                                        <p:strVal val="visible"/>
                                      </p:to>
                                    </p:set>
                                    <p:animEffect transition="in" filter="slide(fromBottom)">
                                      <p:cBhvr>
                                        <p:cTn id="22" dur="500"/>
                                        <p:tgtEl>
                                          <p:spTgt spid="665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ltLang="zh-CN"/>
              <a:t>9.2 </a:t>
            </a:r>
            <a:r>
              <a:rPr lang="zh-CN" altLang="en-US"/>
              <a:t>热力学第一定律</a:t>
            </a:r>
          </a:p>
        </p:txBody>
      </p:sp>
      <p:sp>
        <p:nvSpPr>
          <p:cNvPr id="22" name="灯片编号占位符 4"/>
          <p:cNvSpPr>
            <a:spLocks noGrp="1"/>
          </p:cNvSpPr>
          <p:nvPr>
            <p:ph type="sldNum" sz="quarter" idx="12"/>
          </p:nvPr>
        </p:nvSpPr>
        <p:spPr/>
        <p:txBody>
          <a:bodyPr/>
          <a:lstStyle/>
          <a:p>
            <a:fld id="{BB1E9630-494C-45E5-8A5C-7A9B9EA791EF}" type="slidenum">
              <a:rPr lang="en-US" altLang="zh-CN"/>
              <a:pPr/>
              <a:t>28</a:t>
            </a:fld>
            <a:endParaRPr lang="en-US" altLang="zh-CN"/>
          </a:p>
        </p:txBody>
      </p:sp>
      <p:sp>
        <p:nvSpPr>
          <p:cNvPr id="666627"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666628"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a:t>
            </a:r>
            <a:r>
              <a:rPr lang="zh-CN" altLang="en-US" sz="2400" b="1" dirty="0"/>
              <a:t>热量</a:t>
            </a:r>
            <a:r>
              <a:rPr lang="zh-CN" altLang="en-US" sz="2400" dirty="0"/>
              <a:t>的计算 </a:t>
            </a:r>
          </a:p>
        </p:txBody>
      </p:sp>
      <p:sp>
        <p:nvSpPr>
          <p:cNvPr id="666629" name="Text Box 5"/>
          <p:cNvSpPr txBox="1">
            <a:spLocks noChangeArrowheads="1"/>
          </p:cNvSpPr>
          <p:nvPr/>
        </p:nvSpPr>
        <p:spPr bwMode="auto">
          <a:xfrm>
            <a:off x="609600" y="2133600"/>
            <a:ext cx="7848600" cy="457200"/>
          </a:xfrm>
          <a:prstGeom prst="rect">
            <a:avLst/>
          </a:prstGeom>
          <a:noFill/>
          <a:ln w="9525">
            <a:noFill/>
            <a:miter lim="800000"/>
            <a:headEnd/>
            <a:tailEnd/>
          </a:ln>
          <a:effectLst/>
        </p:spPr>
        <p:txBody>
          <a:bodyPr>
            <a:spAutoFit/>
          </a:bodyPr>
          <a:lstStyle/>
          <a:p>
            <a:pPr>
              <a:spcBef>
                <a:spcPct val="50000"/>
              </a:spcBef>
            </a:pPr>
            <a:r>
              <a:rPr kumimoji="1" lang="zh-CN" altLang="en-US" sz="2400"/>
              <a:t>热容：物体温度升高</a:t>
            </a:r>
            <a:r>
              <a:rPr kumimoji="1" lang="en-US" altLang="zh-CN" sz="2400"/>
              <a:t>1 K </a:t>
            </a:r>
            <a:r>
              <a:rPr kumimoji="1" lang="zh-CN" altLang="en-US" sz="2400"/>
              <a:t>所需要吸收的热量。</a:t>
            </a:r>
          </a:p>
        </p:txBody>
      </p:sp>
      <p:graphicFrame>
        <p:nvGraphicFramePr>
          <p:cNvPr id="666630" name="Object 6"/>
          <p:cNvGraphicFramePr>
            <a:graphicFrameLocks noChangeAspect="1"/>
          </p:cNvGraphicFramePr>
          <p:nvPr/>
        </p:nvGraphicFramePr>
        <p:xfrm>
          <a:off x="2209800" y="2590800"/>
          <a:ext cx="1041400" cy="787400"/>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90800"/>
                        <a:ext cx="1041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6631" name="Group 7"/>
          <p:cNvGrpSpPr>
            <a:grpSpLocks/>
          </p:cNvGrpSpPr>
          <p:nvPr/>
        </p:nvGrpSpPr>
        <p:grpSpPr bwMode="auto">
          <a:xfrm>
            <a:off x="4038600" y="2737644"/>
            <a:ext cx="2162175" cy="493713"/>
            <a:chOff x="3061" y="2260"/>
            <a:chExt cx="1362" cy="311"/>
          </a:xfrm>
        </p:grpSpPr>
        <p:sp>
          <p:nvSpPr>
            <p:cNvPr id="666632" name="Text Box 8"/>
            <p:cNvSpPr txBox="1">
              <a:spLocks noChangeArrowheads="1"/>
            </p:cNvSpPr>
            <p:nvPr/>
          </p:nvSpPr>
          <p:spPr bwMode="auto">
            <a:xfrm>
              <a:off x="3061" y="2272"/>
              <a:ext cx="817" cy="288"/>
            </a:xfrm>
            <a:prstGeom prst="rect">
              <a:avLst/>
            </a:prstGeom>
            <a:noFill/>
            <a:ln w="9525">
              <a:noFill/>
              <a:miter lim="800000"/>
              <a:headEnd/>
              <a:tailEnd/>
            </a:ln>
            <a:effectLst/>
          </p:spPr>
          <p:txBody>
            <a:bodyPr>
              <a:spAutoFit/>
            </a:bodyPr>
            <a:lstStyle/>
            <a:p>
              <a:pPr>
                <a:spcBef>
                  <a:spcPct val="50000"/>
                </a:spcBef>
              </a:pPr>
              <a:r>
                <a:rPr lang="zh-CN" altLang="en-US" sz="2400" dirty="0"/>
                <a:t>单位：</a:t>
              </a:r>
            </a:p>
          </p:txBody>
        </p:sp>
        <p:graphicFrame>
          <p:nvGraphicFramePr>
            <p:cNvPr id="666633" name="Object 9"/>
            <p:cNvGraphicFramePr>
              <a:graphicFrameLocks noChangeAspect="1"/>
            </p:cNvGraphicFramePr>
            <p:nvPr/>
          </p:nvGraphicFramePr>
          <p:xfrm>
            <a:off x="3824" y="2260"/>
            <a:ext cx="599" cy="311"/>
          </p:xfrm>
          <a:graphic>
            <a:graphicData uri="http://schemas.openxmlformats.org/presentationml/2006/ole">
              <mc:AlternateContent xmlns:mc="http://schemas.openxmlformats.org/markup-compatibility/2006">
                <mc:Choice xmlns:v="urn:schemas-microsoft-com:vml" Requires="v">
                  <p:oleObj name="公式" r:id="rId4" imgW="393480" imgH="203040" progId="Equation.3">
                    <p:embed/>
                  </p:oleObj>
                </mc:Choice>
                <mc:Fallback>
                  <p:oleObj name="公式" r:id="rId4" imgW="39348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4" y="2260"/>
                          <a:ext cx="599" cy="3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66634" name="Rectangle 10"/>
          <p:cNvSpPr>
            <a:spLocks noChangeArrowheads="1"/>
          </p:cNvSpPr>
          <p:nvPr/>
        </p:nvSpPr>
        <p:spPr bwMode="auto">
          <a:xfrm>
            <a:off x="609600" y="3429000"/>
            <a:ext cx="5060950" cy="457200"/>
          </a:xfrm>
          <a:prstGeom prst="rect">
            <a:avLst/>
          </a:prstGeom>
          <a:noFill/>
          <a:ln w="9525">
            <a:noFill/>
            <a:miter lim="800000"/>
            <a:headEnd/>
            <a:tailEnd/>
          </a:ln>
          <a:effectLst/>
        </p:spPr>
        <p:txBody>
          <a:bodyPr wrap="none">
            <a:spAutoFit/>
          </a:bodyPr>
          <a:lstStyle/>
          <a:p>
            <a:r>
              <a:rPr kumimoji="1" lang="zh-CN" altLang="en-US" sz="2400" dirty="0"/>
              <a:t>比热容：单位质量的物质的热容量。</a:t>
            </a:r>
          </a:p>
        </p:txBody>
      </p:sp>
      <p:graphicFrame>
        <p:nvGraphicFramePr>
          <p:cNvPr id="666635" name="Object 11"/>
          <p:cNvGraphicFramePr>
            <a:graphicFrameLocks noChangeAspect="1"/>
          </p:cNvGraphicFramePr>
          <p:nvPr/>
        </p:nvGraphicFramePr>
        <p:xfrm>
          <a:off x="2209800" y="3937000"/>
          <a:ext cx="1268413" cy="787400"/>
        </p:xfrm>
        <a:graphic>
          <a:graphicData uri="http://schemas.openxmlformats.org/presentationml/2006/ole">
            <mc:AlternateContent xmlns:mc="http://schemas.openxmlformats.org/markup-compatibility/2006">
              <mc:Choice xmlns:v="urn:schemas-microsoft-com:vml" Requires="v">
                <p:oleObj name="公式" r:id="rId6" imgW="634680" imgH="393480" progId="Equation.3">
                  <p:embed/>
                </p:oleObj>
              </mc:Choice>
              <mc:Fallback>
                <p:oleObj name="公式" r:id="rId6" imgW="634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937000"/>
                        <a:ext cx="1268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6636" name="Group 12"/>
          <p:cNvGrpSpPr>
            <a:grpSpLocks/>
          </p:cNvGrpSpPr>
          <p:nvPr/>
        </p:nvGrpSpPr>
        <p:grpSpPr bwMode="auto">
          <a:xfrm>
            <a:off x="4267200" y="4053681"/>
            <a:ext cx="3024188" cy="554038"/>
            <a:chOff x="3107" y="3446"/>
            <a:chExt cx="1905" cy="349"/>
          </a:xfrm>
        </p:grpSpPr>
        <p:graphicFrame>
          <p:nvGraphicFramePr>
            <p:cNvPr id="666637" name="Object 13"/>
            <p:cNvGraphicFramePr>
              <a:graphicFrameLocks noChangeAspect="1"/>
            </p:cNvGraphicFramePr>
            <p:nvPr/>
          </p:nvGraphicFramePr>
          <p:xfrm>
            <a:off x="3833" y="3446"/>
            <a:ext cx="1179" cy="349"/>
          </p:xfrm>
          <a:graphic>
            <a:graphicData uri="http://schemas.openxmlformats.org/presentationml/2006/ole">
              <mc:AlternateContent xmlns:mc="http://schemas.openxmlformats.org/markup-compatibility/2006">
                <mc:Choice xmlns:v="urn:schemas-microsoft-com:vml" Requires="v">
                  <p:oleObj name="公式" r:id="rId8" imgW="774364" imgH="228501" progId="Equation.3">
                    <p:embed/>
                  </p:oleObj>
                </mc:Choice>
                <mc:Fallback>
                  <p:oleObj name="公式" r:id="rId8" imgW="774364"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3" y="3446"/>
                          <a:ext cx="1179" cy="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638" name="Text Box 14"/>
            <p:cNvSpPr txBox="1">
              <a:spLocks noChangeArrowheads="1"/>
            </p:cNvSpPr>
            <p:nvPr/>
          </p:nvSpPr>
          <p:spPr bwMode="auto">
            <a:xfrm>
              <a:off x="3107" y="3477"/>
              <a:ext cx="817" cy="288"/>
            </a:xfrm>
            <a:prstGeom prst="rect">
              <a:avLst/>
            </a:prstGeom>
            <a:noFill/>
            <a:ln w="9525">
              <a:noFill/>
              <a:miter lim="800000"/>
              <a:headEnd/>
              <a:tailEnd/>
            </a:ln>
            <a:effectLst/>
          </p:spPr>
          <p:txBody>
            <a:bodyPr>
              <a:spAutoFit/>
            </a:bodyPr>
            <a:lstStyle/>
            <a:p>
              <a:pPr>
                <a:spcBef>
                  <a:spcPct val="50000"/>
                </a:spcBef>
              </a:pPr>
              <a:r>
                <a:rPr lang="zh-CN" altLang="en-US" sz="2400" dirty="0">
                  <a:latin typeface="Arial" charset="0"/>
                </a:rPr>
                <a:t>单位：</a:t>
              </a:r>
            </a:p>
          </p:txBody>
        </p:sp>
      </p:grpSp>
      <p:sp>
        <p:nvSpPr>
          <p:cNvPr id="666639" name="Rectangle 15"/>
          <p:cNvSpPr>
            <a:spLocks noChangeArrowheads="1"/>
          </p:cNvSpPr>
          <p:nvPr/>
        </p:nvSpPr>
        <p:spPr bwMode="auto">
          <a:xfrm>
            <a:off x="609600" y="4876800"/>
            <a:ext cx="4800600" cy="457200"/>
          </a:xfrm>
          <a:prstGeom prst="rect">
            <a:avLst/>
          </a:prstGeom>
          <a:noFill/>
          <a:ln w="9525">
            <a:noFill/>
            <a:miter lim="800000"/>
            <a:headEnd/>
            <a:tailEnd/>
          </a:ln>
          <a:effectLst/>
        </p:spPr>
        <p:txBody>
          <a:bodyPr>
            <a:spAutoFit/>
          </a:bodyPr>
          <a:lstStyle/>
          <a:p>
            <a:r>
              <a:rPr kumimoji="1" lang="zh-CN" altLang="en-US" sz="2400" dirty="0"/>
              <a:t>摩尔热容：</a:t>
            </a:r>
            <a:r>
              <a:rPr kumimoji="1" lang="en-US" altLang="zh-CN" sz="2400" dirty="0"/>
              <a:t>1 mol </a:t>
            </a:r>
            <a:r>
              <a:rPr kumimoji="1" lang="zh-CN" altLang="en-US" sz="2400" dirty="0"/>
              <a:t>物质的热容量。</a:t>
            </a:r>
          </a:p>
        </p:txBody>
      </p:sp>
      <p:graphicFrame>
        <p:nvGraphicFramePr>
          <p:cNvPr id="666640" name="Object 16"/>
          <p:cNvGraphicFramePr>
            <a:graphicFrameLocks noChangeAspect="1"/>
          </p:cNvGraphicFramePr>
          <p:nvPr/>
        </p:nvGraphicFramePr>
        <p:xfrm>
          <a:off x="2209800" y="5334000"/>
          <a:ext cx="1776413" cy="887413"/>
        </p:xfrm>
        <a:graphic>
          <a:graphicData uri="http://schemas.openxmlformats.org/presentationml/2006/ole">
            <mc:AlternateContent xmlns:mc="http://schemas.openxmlformats.org/markup-compatibility/2006">
              <mc:Choice xmlns:v="urn:schemas-microsoft-com:vml" Requires="v">
                <p:oleObj name="公式" r:id="rId10" imgW="888840" imgH="444240" progId="Equation.3">
                  <p:embed/>
                </p:oleObj>
              </mc:Choice>
              <mc:Fallback>
                <p:oleObj name="公式" r:id="rId10" imgW="88884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5334000"/>
                        <a:ext cx="1776413"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6641" name="Object 17"/>
          <p:cNvGraphicFramePr>
            <a:graphicFrameLocks noChangeAspect="1"/>
          </p:cNvGraphicFramePr>
          <p:nvPr/>
        </p:nvGraphicFramePr>
        <p:xfrm>
          <a:off x="5562600" y="4876800"/>
          <a:ext cx="2030413" cy="455613"/>
        </p:xfrm>
        <a:graphic>
          <a:graphicData uri="http://schemas.openxmlformats.org/presentationml/2006/ole">
            <mc:AlternateContent xmlns:mc="http://schemas.openxmlformats.org/markup-compatibility/2006">
              <mc:Choice xmlns:v="urn:schemas-microsoft-com:vml" Requires="v">
                <p:oleObj name="公式" r:id="rId12" imgW="1015920" imgH="228600" progId="Equation.3">
                  <p:embed/>
                </p:oleObj>
              </mc:Choice>
              <mc:Fallback>
                <p:oleObj name="公式" r:id="rId12" imgW="101592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4876800"/>
                        <a:ext cx="2030413"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6642" name="Object 18"/>
          <p:cNvGraphicFramePr>
            <a:graphicFrameLocks noChangeAspect="1"/>
          </p:cNvGraphicFramePr>
          <p:nvPr/>
        </p:nvGraphicFramePr>
        <p:xfrm>
          <a:off x="5562600" y="5410200"/>
          <a:ext cx="1141413" cy="355600"/>
        </p:xfrm>
        <a:graphic>
          <a:graphicData uri="http://schemas.openxmlformats.org/presentationml/2006/ole">
            <mc:AlternateContent xmlns:mc="http://schemas.openxmlformats.org/markup-compatibility/2006">
              <mc:Choice xmlns:v="urn:schemas-microsoft-com:vml" Requires="v">
                <p:oleObj name="公式" r:id="rId14" imgW="571320" imgH="177480" progId="Equation.3">
                  <p:embed/>
                </p:oleObj>
              </mc:Choice>
              <mc:Fallback>
                <p:oleObj name="公式" r:id="rId14" imgW="57132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562600" y="5410200"/>
                        <a:ext cx="1141413"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6643" name="Text Box 19"/>
          <p:cNvSpPr txBox="1">
            <a:spLocks noChangeArrowheads="1"/>
          </p:cNvSpPr>
          <p:nvPr/>
        </p:nvSpPr>
        <p:spPr bwMode="auto">
          <a:xfrm>
            <a:off x="5562600" y="5867400"/>
            <a:ext cx="3429000" cy="457200"/>
          </a:xfrm>
          <a:prstGeom prst="rect">
            <a:avLst/>
          </a:prstGeom>
          <a:noFill/>
          <a:ln w="9525">
            <a:noFill/>
            <a:miter lim="800000"/>
            <a:headEnd/>
            <a:tailEnd/>
          </a:ln>
          <a:effectLst/>
        </p:spPr>
        <p:txBody>
          <a:bodyPr>
            <a:spAutoFit/>
          </a:bodyPr>
          <a:lstStyle/>
          <a:p>
            <a:pPr>
              <a:spcBef>
                <a:spcPct val="50000"/>
              </a:spcBef>
              <a:buFont typeface="Wingdings" pitchFamily="2" charset="2"/>
              <a:buChar char="Ø"/>
            </a:pPr>
            <a:r>
              <a:rPr kumimoji="1" lang="en-US" altLang="zh-CN" sz="2400" i="1" dirty="0"/>
              <a:t>  C</a:t>
            </a:r>
            <a:r>
              <a:rPr kumimoji="1" lang="zh-CN" altLang="en-US" sz="2400" i="1" dirty="0"/>
              <a:t>、</a:t>
            </a:r>
            <a:r>
              <a:rPr kumimoji="1" lang="en-US" altLang="zh-CN" sz="2400" i="1" dirty="0"/>
              <a:t>c</a:t>
            </a:r>
            <a:r>
              <a:rPr kumimoji="1" lang="zh-CN" altLang="en-US" sz="2400" dirty="0"/>
              <a:t>和</a:t>
            </a:r>
            <a:r>
              <a:rPr kumimoji="1" lang="en-US" altLang="zh-CN" sz="2400" i="1" dirty="0"/>
              <a:t>C</a:t>
            </a:r>
            <a:r>
              <a:rPr kumimoji="1" lang="en-US" altLang="zh-CN" sz="2400" i="1" baseline="-25000" dirty="0"/>
              <a:t>m</a:t>
            </a:r>
            <a:r>
              <a:rPr kumimoji="1" lang="zh-CN" altLang="en-US" sz="2400" dirty="0"/>
              <a:t>与过程有关 </a:t>
            </a:r>
          </a:p>
        </p:txBody>
      </p:sp>
    </p:spTree>
    <p:extLst>
      <p:ext uri="{BB962C8B-B14F-4D97-AF65-F5344CB8AC3E}">
        <p14:creationId xmlns:p14="http://schemas.microsoft.com/office/powerpoint/2010/main" val="389819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strips(downRight)">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strips(downRight)">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6631"/>
                                        </p:tgtEl>
                                        <p:attrNameLst>
                                          <p:attrName>style.visibility</p:attrName>
                                        </p:attrNameLst>
                                      </p:cBhvr>
                                      <p:to>
                                        <p:strVal val="visible"/>
                                      </p:to>
                                    </p:set>
                                    <p:animEffect transition="in" filter="wipe(left)">
                                      <p:cBhvr>
                                        <p:cTn id="17" dur="500"/>
                                        <p:tgtEl>
                                          <p:spTgt spid="666631"/>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66634"/>
                                        </p:tgtEl>
                                        <p:attrNameLst>
                                          <p:attrName>style.visibility</p:attrName>
                                        </p:attrNameLst>
                                      </p:cBhvr>
                                      <p:to>
                                        <p:strVal val="visible"/>
                                      </p:to>
                                    </p:set>
                                    <p:animEffect transition="in" filter="strips(downRight)">
                                      <p:cBhvr>
                                        <p:cTn id="22" dur="500"/>
                                        <p:tgtEl>
                                          <p:spTgt spid="66663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666635"/>
                                        </p:tgtEl>
                                        <p:attrNameLst>
                                          <p:attrName>style.visibility</p:attrName>
                                        </p:attrNameLst>
                                      </p:cBhvr>
                                      <p:to>
                                        <p:strVal val="visible"/>
                                      </p:to>
                                    </p:set>
                                    <p:animEffect transition="in" filter="strips(downRight)">
                                      <p:cBhvr>
                                        <p:cTn id="27" dur="500"/>
                                        <p:tgtEl>
                                          <p:spTgt spid="6666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66636"/>
                                        </p:tgtEl>
                                        <p:attrNameLst>
                                          <p:attrName>style.visibility</p:attrName>
                                        </p:attrNameLst>
                                      </p:cBhvr>
                                      <p:to>
                                        <p:strVal val="visible"/>
                                      </p:to>
                                    </p:set>
                                    <p:animEffect transition="in" filter="wipe(left)">
                                      <p:cBhvr>
                                        <p:cTn id="32" dur="500"/>
                                        <p:tgtEl>
                                          <p:spTgt spid="666636"/>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666639"/>
                                        </p:tgtEl>
                                        <p:attrNameLst>
                                          <p:attrName>style.visibility</p:attrName>
                                        </p:attrNameLst>
                                      </p:cBhvr>
                                      <p:to>
                                        <p:strVal val="visible"/>
                                      </p:to>
                                    </p:set>
                                    <p:animEffect transition="in" filter="strips(downRight)">
                                      <p:cBhvr>
                                        <p:cTn id="37" dur="500"/>
                                        <p:tgtEl>
                                          <p:spTgt spid="6666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66640"/>
                                        </p:tgtEl>
                                        <p:attrNameLst>
                                          <p:attrName>style.visibility</p:attrName>
                                        </p:attrNameLst>
                                      </p:cBhvr>
                                      <p:to>
                                        <p:strVal val="visible"/>
                                      </p:to>
                                    </p:set>
                                    <p:animEffect transition="in" filter="wipe(left)">
                                      <p:cBhvr>
                                        <p:cTn id="42" dur="500"/>
                                        <p:tgtEl>
                                          <p:spTgt spid="6666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66641"/>
                                        </p:tgtEl>
                                        <p:attrNameLst>
                                          <p:attrName>style.visibility</p:attrName>
                                        </p:attrNameLst>
                                      </p:cBhvr>
                                      <p:to>
                                        <p:strVal val="visible"/>
                                      </p:to>
                                    </p:set>
                                    <p:animEffect transition="in" filter="wipe(left)">
                                      <p:cBhvr>
                                        <p:cTn id="47" dur="500"/>
                                        <p:tgtEl>
                                          <p:spTgt spid="66664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66642"/>
                                        </p:tgtEl>
                                        <p:attrNameLst>
                                          <p:attrName>style.visibility</p:attrName>
                                        </p:attrNameLst>
                                      </p:cBhvr>
                                      <p:to>
                                        <p:strVal val="visible"/>
                                      </p:to>
                                    </p:set>
                                    <p:animEffect transition="in" filter="wipe(left)">
                                      <p:cBhvr>
                                        <p:cTn id="52" dur="500"/>
                                        <p:tgtEl>
                                          <p:spTgt spid="666642"/>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666643"/>
                                        </p:tgtEl>
                                        <p:attrNameLst>
                                          <p:attrName>style.visibility</p:attrName>
                                        </p:attrNameLst>
                                      </p:cBhvr>
                                      <p:to>
                                        <p:strVal val="visible"/>
                                      </p:to>
                                    </p:set>
                                    <p:anim calcmode="lin" valueType="num">
                                      <p:cBhvr additive="base">
                                        <p:cTn id="57" dur="500" fill="hold"/>
                                        <p:tgtEl>
                                          <p:spTgt spid="666643"/>
                                        </p:tgtEl>
                                        <p:attrNameLst>
                                          <p:attrName>ppt_x</p:attrName>
                                        </p:attrNameLst>
                                      </p:cBhvr>
                                      <p:tavLst>
                                        <p:tav tm="0">
                                          <p:val>
                                            <p:strVal val="0-#ppt_w/2"/>
                                          </p:val>
                                        </p:tav>
                                        <p:tav tm="100000">
                                          <p:val>
                                            <p:strVal val="#ppt_x"/>
                                          </p:val>
                                        </p:tav>
                                      </p:tavLst>
                                    </p:anim>
                                    <p:anim calcmode="lin" valueType="num">
                                      <p:cBhvr additive="base">
                                        <p:cTn id="58" dur="500" fill="hold"/>
                                        <p:tgtEl>
                                          <p:spTgt spid="666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9" grpId="0" autoUpdateAnimBg="0"/>
      <p:bldP spid="666634" grpId="0" autoUpdateAnimBg="0"/>
      <p:bldP spid="666639" grpId="0" autoUpdateAnimBg="0"/>
      <p:bldP spid="66664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p:txBody>
          <a:bodyPr/>
          <a:lstStyle/>
          <a:p>
            <a:r>
              <a:rPr lang="en-US" altLang="zh-CN"/>
              <a:t>9.2 </a:t>
            </a:r>
            <a:r>
              <a:rPr lang="zh-CN" altLang="en-US"/>
              <a:t>热力学第一定律</a:t>
            </a:r>
          </a:p>
        </p:txBody>
      </p:sp>
      <p:sp>
        <p:nvSpPr>
          <p:cNvPr id="12" name="灯片编号占位符 4"/>
          <p:cNvSpPr>
            <a:spLocks noGrp="1"/>
          </p:cNvSpPr>
          <p:nvPr>
            <p:ph type="sldNum" sz="quarter" idx="12"/>
          </p:nvPr>
        </p:nvSpPr>
        <p:spPr/>
        <p:txBody>
          <a:bodyPr/>
          <a:lstStyle/>
          <a:p>
            <a:fld id="{D6A5A39F-B4DF-48A6-B834-2083EB44948A}" type="slidenum">
              <a:rPr lang="en-US" altLang="zh-CN"/>
              <a:pPr/>
              <a:t>29</a:t>
            </a:fld>
            <a:endParaRPr lang="en-US" altLang="zh-CN"/>
          </a:p>
        </p:txBody>
      </p:sp>
      <p:sp>
        <p:nvSpPr>
          <p:cNvPr id="667651"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准静态过程中热量、功和内能</a:t>
            </a:r>
          </a:p>
        </p:txBody>
      </p:sp>
      <p:sp>
        <p:nvSpPr>
          <p:cNvPr id="667652"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）准静态过程中热量的计算 </a:t>
            </a:r>
          </a:p>
        </p:txBody>
      </p:sp>
      <p:sp>
        <p:nvSpPr>
          <p:cNvPr id="667653" name="Rectangle 5"/>
          <p:cNvSpPr>
            <a:spLocks noChangeArrowheads="1"/>
          </p:cNvSpPr>
          <p:nvPr/>
        </p:nvSpPr>
        <p:spPr bwMode="auto">
          <a:xfrm>
            <a:off x="533400" y="2057400"/>
            <a:ext cx="8229600" cy="968375"/>
          </a:xfrm>
          <a:prstGeom prst="rect">
            <a:avLst/>
          </a:prstGeom>
          <a:noFill/>
          <a:ln w="9525">
            <a:noFill/>
            <a:miter lim="800000"/>
            <a:headEnd/>
            <a:tailEnd/>
          </a:ln>
          <a:effectLst/>
        </p:spPr>
        <p:txBody>
          <a:bodyPr>
            <a:spAutoFit/>
          </a:bodyPr>
          <a:lstStyle/>
          <a:p>
            <a:pPr>
              <a:lnSpc>
                <a:spcPct val="120000"/>
              </a:lnSpc>
            </a:pPr>
            <a:r>
              <a:rPr kumimoji="1" lang="zh-CN" altLang="en-US" sz="2400" dirty="0">
                <a:solidFill>
                  <a:srgbClr val="0000CC"/>
                </a:solidFill>
              </a:rPr>
              <a:t>定容摩尔热容</a:t>
            </a:r>
            <a:r>
              <a:rPr kumimoji="1" lang="zh-CN" altLang="en-US" sz="2400" dirty="0"/>
              <a:t>：</a:t>
            </a:r>
            <a:r>
              <a:rPr kumimoji="1" lang="en-US" altLang="zh-CN" sz="2400" dirty="0"/>
              <a:t>1 mol </a:t>
            </a:r>
            <a:r>
              <a:rPr kumimoji="1" lang="zh-CN" altLang="en-US" sz="2400" dirty="0"/>
              <a:t>理想气体在体积不变的状态下，温度升高</a:t>
            </a:r>
            <a:r>
              <a:rPr kumimoji="1" lang="en-US" altLang="zh-CN" sz="2400" dirty="0"/>
              <a:t>1 K </a:t>
            </a:r>
            <a:r>
              <a:rPr kumimoji="1" lang="zh-CN" altLang="en-US" sz="2400" dirty="0"/>
              <a:t>所需要吸收的热量。</a:t>
            </a:r>
          </a:p>
        </p:txBody>
      </p:sp>
      <p:graphicFrame>
        <p:nvGraphicFramePr>
          <p:cNvPr id="667654" name="Object 6"/>
          <p:cNvGraphicFramePr>
            <a:graphicFrameLocks noChangeAspect="1"/>
          </p:cNvGraphicFramePr>
          <p:nvPr/>
        </p:nvGraphicFramePr>
        <p:xfrm>
          <a:off x="2286000" y="3124200"/>
          <a:ext cx="2933700" cy="914400"/>
        </p:xfrm>
        <a:graphic>
          <a:graphicData uri="http://schemas.openxmlformats.org/presentationml/2006/ole">
            <mc:AlternateContent xmlns:mc="http://schemas.openxmlformats.org/markup-compatibility/2006">
              <mc:Choice xmlns:v="urn:schemas-microsoft-com:vml" Requires="v">
                <p:oleObj name="公式" r:id="rId2" imgW="1460160" imgH="457200" progId="Equation.3">
                  <p:embed/>
                </p:oleObj>
              </mc:Choice>
              <mc:Fallback>
                <p:oleObj name="公式" r:id="rId2" imgW="1460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124200"/>
                        <a:ext cx="2933700" cy="914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67655" name="Rectangle 7"/>
          <p:cNvSpPr>
            <a:spLocks noChangeArrowheads="1"/>
          </p:cNvSpPr>
          <p:nvPr/>
        </p:nvSpPr>
        <p:spPr bwMode="auto">
          <a:xfrm>
            <a:off x="609600" y="4037013"/>
            <a:ext cx="8153400" cy="968375"/>
          </a:xfrm>
          <a:prstGeom prst="rect">
            <a:avLst/>
          </a:prstGeom>
          <a:noFill/>
          <a:ln w="9525">
            <a:noFill/>
            <a:miter lim="800000"/>
            <a:headEnd/>
            <a:tailEnd/>
          </a:ln>
          <a:effectLst/>
        </p:spPr>
        <p:txBody>
          <a:bodyPr>
            <a:spAutoFit/>
          </a:bodyPr>
          <a:lstStyle/>
          <a:p>
            <a:pPr>
              <a:lnSpc>
                <a:spcPct val="120000"/>
              </a:lnSpc>
            </a:pPr>
            <a:r>
              <a:rPr kumimoji="1" lang="zh-CN" altLang="en-US" sz="2400">
                <a:solidFill>
                  <a:srgbClr val="0000CC"/>
                </a:solidFill>
              </a:rPr>
              <a:t>定压摩尔热容</a:t>
            </a:r>
            <a:r>
              <a:rPr kumimoji="1" lang="zh-CN" altLang="en-US" sz="2400"/>
              <a:t>：</a:t>
            </a:r>
            <a:r>
              <a:rPr kumimoji="1" lang="en-US" altLang="zh-CN" sz="2400"/>
              <a:t>1mol </a:t>
            </a:r>
            <a:r>
              <a:rPr kumimoji="1" lang="zh-CN" altLang="en-US" sz="2400"/>
              <a:t>理想气体在压强不变的物态下，温度升高</a:t>
            </a:r>
            <a:r>
              <a:rPr kumimoji="1" lang="en-US" altLang="zh-CN" sz="2400"/>
              <a:t>1 K </a:t>
            </a:r>
            <a:r>
              <a:rPr kumimoji="1" lang="zh-CN" altLang="en-US" sz="2400"/>
              <a:t>所需要吸收的热量。</a:t>
            </a:r>
          </a:p>
        </p:txBody>
      </p:sp>
      <p:graphicFrame>
        <p:nvGraphicFramePr>
          <p:cNvPr id="667656" name="Object 8"/>
          <p:cNvGraphicFramePr>
            <a:graphicFrameLocks noChangeAspect="1"/>
          </p:cNvGraphicFramePr>
          <p:nvPr/>
        </p:nvGraphicFramePr>
        <p:xfrm>
          <a:off x="2286000" y="5029200"/>
          <a:ext cx="3536950" cy="915988"/>
        </p:xfrm>
        <a:graphic>
          <a:graphicData uri="http://schemas.openxmlformats.org/presentationml/2006/ole">
            <mc:AlternateContent xmlns:mc="http://schemas.openxmlformats.org/markup-compatibility/2006">
              <mc:Choice xmlns:v="urn:schemas-microsoft-com:vml" Requires="v">
                <p:oleObj name="公式" r:id="rId4" imgW="1765080" imgH="457200" progId="Equation.3">
                  <p:embed/>
                </p:oleObj>
              </mc:Choice>
              <mc:Fallback>
                <p:oleObj name="公式" r:id="rId4" imgW="176508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029200"/>
                        <a:ext cx="3536950" cy="9159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67657" name="Text Box 9"/>
          <p:cNvSpPr txBox="1">
            <a:spLocks noChangeArrowheads="1"/>
          </p:cNvSpPr>
          <p:nvPr/>
        </p:nvSpPr>
        <p:spPr bwMode="auto">
          <a:xfrm>
            <a:off x="2590800" y="5943600"/>
            <a:ext cx="3657600"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 </a:t>
            </a:r>
            <a:r>
              <a:rPr kumimoji="1" lang="en-US" altLang="zh-CN" sz="2400" i="1" dirty="0" err="1"/>
              <a:t>i</a:t>
            </a:r>
            <a:r>
              <a:rPr kumimoji="1" lang="en-US" altLang="zh-CN" sz="2400" i="1" dirty="0"/>
              <a:t> </a:t>
            </a:r>
            <a:r>
              <a:rPr kumimoji="1" lang="zh-CN" altLang="en-US" sz="2400" dirty="0"/>
              <a:t>为分子的自由度数）</a:t>
            </a:r>
          </a:p>
        </p:txBody>
      </p:sp>
    </p:spTree>
    <p:extLst>
      <p:ext uri="{BB962C8B-B14F-4D97-AF65-F5344CB8AC3E}">
        <p14:creationId xmlns:p14="http://schemas.microsoft.com/office/powerpoint/2010/main" val="339683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67653"/>
                                        </p:tgtEl>
                                        <p:attrNameLst>
                                          <p:attrName>style.visibility</p:attrName>
                                        </p:attrNameLst>
                                      </p:cBhvr>
                                      <p:to>
                                        <p:strVal val="visible"/>
                                      </p:to>
                                    </p:set>
                                    <p:animEffect transition="in" filter="strips(downRight)">
                                      <p:cBhvr>
                                        <p:cTn id="7" dur="500"/>
                                        <p:tgtEl>
                                          <p:spTgt spid="6676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67654"/>
                                        </p:tgtEl>
                                        <p:attrNameLst>
                                          <p:attrName>style.visibility</p:attrName>
                                        </p:attrNameLst>
                                      </p:cBhvr>
                                      <p:to>
                                        <p:strVal val="visible"/>
                                      </p:to>
                                    </p:set>
                                    <p:animEffect transition="in" filter="strips(downRight)">
                                      <p:cBhvr>
                                        <p:cTn id="12" dur="500"/>
                                        <p:tgtEl>
                                          <p:spTgt spid="66765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67655"/>
                                        </p:tgtEl>
                                        <p:attrNameLst>
                                          <p:attrName>style.visibility</p:attrName>
                                        </p:attrNameLst>
                                      </p:cBhvr>
                                      <p:to>
                                        <p:strVal val="visible"/>
                                      </p:to>
                                    </p:set>
                                    <p:animEffect transition="in" filter="strips(downRight)">
                                      <p:cBhvr>
                                        <p:cTn id="17" dur="500"/>
                                        <p:tgtEl>
                                          <p:spTgt spid="667655"/>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67656"/>
                                        </p:tgtEl>
                                        <p:attrNameLst>
                                          <p:attrName>style.visibility</p:attrName>
                                        </p:attrNameLst>
                                      </p:cBhvr>
                                      <p:to>
                                        <p:strVal val="visible"/>
                                      </p:to>
                                    </p:set>
                                    <p:animEffect transition="in" filter="strips(downRight)">
                                      <p:cBhvr>
                                        <p:cTn id="22" dur="500"/>
                                        <p:tgtEl>
                                          <p:spTgt spid="6676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7657"/>
                                        </p:tgtEl>
                                        <p:attrNameLst>
                                          <p:attrName>style.visibility</p:attrName>
                                        </p:attrNameLst>
                                      </p:cBhvr>
                                      <p:to>
                                        <p:strVal val="visible"/>
                                      </p:to>
                                    </p:set>
                                    <p:animEffect transition="in" filter="wipe(left)">
                                      <p:cBhvr>
                                        <p:cTn id="27" dur="500"/>
                                        <p:tgtEl>
                                          <p:spTgt spid="66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3" grpId="0" autoUpdateAnimBg="0"/>
      <p:bldP spid="667655" grpId="0" autoUpdateAnimBg="0"/>
      <p:bldP spid="66765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13" name="灯片编号占位符 4"/>
          <p:cNvSpPr>
            <a:spLocks noGrp="1"/>
          </p:cNvSpPr>
          <p:nvPr>
            <p:ph type="sldNum" sz="quarter" idx="12"/>
          </p:nvPr>
        </p:nvSpPr>
        <p:spPr/>
        <p:txBody>
          <a:bodyPr/>
          <a:lstStyle/>
          <a:p>
            <a:fld id="{64A97961-2723-4643-B784-DD272FB8E677}" type="slidenum">
              <a:rPr lang="en-US" altLang="zh-CN"/>
              <a:pPr/>
              <a:t>3</a:t>
            </a:fld>
            <a:endParaRPr lang="en-US" altLang="zh-CN"/>
          </a:p>
        </p:txBody>
      </p:sp>
      <p:sp>
        <p:nvSpPr>
          <p:cNvPr id="643075"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常见的一些现象</a:t>
            </a:r>
          </a:p>
        </p:txBody>
      </p:sp>
      <p:pic>
        <p:nvPicPr>
          <p:cNvPr id="643076" name="Picture 4" descr="结冰-1"/>
          <p:cNvPicPr>
            <a:picLocks noChangeAspect="1" noChangeArrowheads="1"/>
          </p:cNvPicPr>
          <p:nvPr/>
        </p:nvPicPr>
        <p:blipFill>
          <a:blip r:embed="rId3"/>
          <a:srcRect/>
          <a:stretch>
            <a:fillRect/>
          </a:stretch>
        </p:blipFill>
        <p:spPr bwMode="auto">
          <a:xfrm>
            <a:off x="5472113" y="0"/>
            <a:ext cx="3671887" cy="2359025"/>
          </a:xfrm>
          <a:prstGeom prst="rect">
            <a:avLst/>
          </a:prstGeom>
          <a:noFill/>
        </p:spPr>
      </p:pic>
      <p:sp>
        <p:nvSpPr>
          <p:cNvPr id="643077" name="Text Box 5"/>
          <p:cNvSpPr txBox="1">
            <a:spLocks noChangeArrowheads="1"/>
          </p:cNvSpPr>
          <p:nvPr/>
        </p:nvSpPr>
        <p:spPr bwMode="auto">
          <a:xfrm>
            <a:off x="533400" y="2224088"/>
            <a:ext cx="7467600" cy="519112"/>
          </a:xfrm>
          <a:prstGeom prst="rect">
            <a:avLst/>
          </a:prstGeom>
          <a:noFill/>
          <a:ln w="9525">
            <a:noFill/>
            <a:miter lim="800000"/>
            <a:headEnd/>
            <a:tailEnd/>
          </a:ln>
          <a:effectLst/>
        </p:spPr>
        <p:txBody>
          <a:bodyPr>
            <a:spAutoFit/>
          </a:bodyPr>
          <a:lstStyle/>
          <a:p>
            <a:pPr>
              <a:spcBef>
                <a:spcPct val="50000"/>
              </a:spcBef>
            </a:pPr>
            <a:r>
              <a:rPr kumimoji="1" lang="en-US" altLang="zh-CN" sz="2800"/>
              <a:t>1.  </a:t>
            </a:r>
            <a:r>
              <a:rPr kumimoji="1" lang="zh-CN" altLang="en-US" sz="2800"/>
              <a:t>一壶水开了，水变成了水蒸气。</a:t>
            </a:r>
          </a:p>
        </p:txBody>
      </p:sp>
      <p:sp>
        <p:nvSpPr>
          <p:cNvPr id="643078" name="Text Box 6"/>
          <p:cNvSpPr txBox="1">
            <a:spLocks noChangeArrowheads="1"/>
          </p:cNvSpPr>
          <p:nvPr/>
        </p:nvSpPr>
        <p:spPr bwMode="auto">
          <a:xfrm>
            <a:off x="533400" y="3062288"/>
            <a:ext cx="8458200" cy="519112"/>
          </a:xfrm>
          <a:prstGeom prst="rect">
            <a:avLst/>
          </a:prstGeom>
          <a:noFill/>
          <a:ln w="9525">
            <a:noFill/>
            <a:miter lim="800000"/>
            <a:headEnd/>
            <a:tailEnd/>
          </a:ln>
          <a:effectLst/>
        </p:spPr>
        <p:txBody>
          <a:bodyPr>
            <a:spAutoFit/>
          </a:bodyPr>
          <a:lstStyle/>
          <a:p>
            <a:pPr>
              <a:spcBef>
                <a:spcPct val="50000"/>
              </a:spcBef>
            </a:pPr>
            <a:r>
              <a:rPr kumimoji="1" lang="en-US" altLang="zh-CN" sz="2800"/>
              <a:t>2.  </a:t>
            </a:r>
            <a:r>
              <a:rPr kumimoji="1" lang="zh-CN" altLang="en-US" sz="2800"/>
              <a:t>温度降到</a:t>
            </a:r>
            <a:r>
              <a:rPr kumimoji="1" lang="en-US" altLang="zh-CN" sz="2800"/>
              <a:t>0℃</a:t>
            </a:r>
            <a:r>
              <a:rPr kumimoji="1" lang="zh-CN" altLang="en-US" sz="2800"/>
              <a:t>以下，液态的水变成了固体的冰块。</a:t>
            </a:r>
          </a:p>
        </p:txBody>
      </p:sp>
      <p:sp>
        <p:nvSpPr>
          <p:cNvPr id="643079" name="Text Box 7"/>
          <p:cNvSpPr txBox="1">
            <a:spLocks noChangeArrowheads="1"/>
          </p:cNvSpPr>
          <p:nvPr/>
        </p:nvSpPr>
        <p:spPr bwMode="auto">
          <a:xfrm>
            <a:off x="533400" y="3824288"/>
            <a:ext cx="7315200" cy="519112"/>
          </a:xfrm>
          <a:prstGeom prst="rect">
            <a:avLst/>
          </a:prstGeom>
          <a:noFill/>
          <a:ln w="9525">
            <a:noFill/>
            <a:miter lim="800000"/>
            <a:headEnd/>
            <a:tailEnd/>
          </a:ln>
          <a:effectLst/>
        </p:spPr>
        <p:txBody>
          <a:bodyPr>
            <a:spAutoFit/>
          </a:bodyPr>
          <a:lstStyle/>
          <a:p>
            <a:pPr>
              <a:spcBef>
                <a:spcPct val="50000"/>
              </a:spcBef>
            </a:pPr>
            <a:r>
              <a:rPr kumimoji="1" lang="en-US" altLang="zh-CN" sz="2800"/>
              <a:t>3.  </a:t>
            </a:r>
            <a:r>
              <a:rPr kumimoji="1" lang="zh-CN" altLang="en-US" sz="2800"/>
              <a:t>气体被压缩，压强增强。</a:t>
            </a:r>
          </a:p>
        </p:txBody>
      </p:sp>
      <p:sp>
        <p:nvSpPr>
          <p:cNvPr id="643080" name="Text Box 8"/>
          <p:cNvSpPr txBox="1">
            <a:spLocks noChangeArrowheads="1"/>
          </p:cNvSpPr>
          <p:nvPr/>
        </p:nvSpPr>
        <p:spPr bwMode="auto">
          <a:xfrm>
            <a:off x="533400" y="4510088"/>
            <a:ext cx="6705600" cy="519112"/>
          </a:xfrm>
          <a:prstGeom prst="rect">
            <a:avLst/>
          </a:prstGeom>
          <a:noFill/>
          <a:ln w="9525">
            <a:noFill/>
            <a:miter lim="800000"/>
            <a:headEnd/>
            <a:tailEnd/>
          </a:ln>
          <a:effectLst/>
        </p:spPr>
        <p:txBody>
          <a:bodyPr>
            <a:spAutoFit/>
          </a:bodyPr>
          <a:lstStyle/>
          <a:p>
            <a:pPr>
              <a:spcBef>
                <a:spcPct val="50000"/>
              </a:spcBef>
            </a:pPr>
            <a:r>
              <a:rPr kumimoji="1" lang="en-US" altLang="zh-CN" sz="2800"/>
              <a:t>4.  </a:t>
            </a:r>
            <a:r>
              <a:rPr kumimoji="1" lang="zh-CN" altLang="en-US" sz="2800"/>
              <a:t>物体被加热，物体的温度升高。</a:t>
            </a:r>
          </a:p>
        </p:txBody>
      </p:sp>
      <p:sp>
        <p:nvSpPr>
          <p:cNvPr id="643081" name="AutoShape 9"/>
          <p:cNvSpPr>
            <a:spLocks noChangeArrowheads="1"/>
          </p:cNvSpPr>
          <p:nvPr/>
        </p:nvSpPr>
        <p:spPr bwMode="auto">
          <a:xfrm>
            <a:off x="4572000" y="4953000"/>
            <a:ext cx="4343400" cy="1371600"/>
          </a:xfrm>
          <a:prstGeom prst="irregularSeal2">
            <a:avLst/>
          </a:prstGeom>
          <a:gradFill rotWithShape="0">
            <a:gsLst>
              <a:gs pos="0">
                <a:srgbClr val="FFF200"/>
              </a:gs>
              <a:gs pos="45000">
                <a:srgbClr val="FF7A00"/>
              </a:gs>
              <a:gs pos="70000">
                <a:srgbClr val="FF0300"/>
              </a:gs>
              <a:gs pos="100000">
                <a:srgbClr val="4D0808"/>
              </a:gs>
            </a:gsLst>
            <a:lin ang="5400000" scaled="1"/>
          </a:gradFill>
          <a:ln w="12700" cap="sq">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gn="ctr"/>
            <a:r>
              <a:rPr kumimoji="1" lang="zh-CN" altLang="en-US" sz="3600"/>
              <a:t>热现象</a:t>
            </a:r>
          </a:p>
        </p:txBody>
      </p:sp>
      <p:pic>
        <p:nvPicPr>
          <p:cNvPr id="643082" name="Picture 10" descr="热气球-1"/>
          <p:cNvPicPr>
            <a:picLocks noChangeAspect="1" noChangeArrowheads="1"/>
          </p:cNvPicPr>
          <p:nvPr/>
        </p:nvPicPr>
        <p:blipFill>
          <a:blip r:embed="rId4"/>
          <a:srcRect/>
          <a:stretch>
            <a:fillRect/>
          </a:stretch>
        </p:blipFill>
        <p:spPr bwMode="auto">
          <a:xfrm>
            <a:off x="0" y="5033963"/>
            <a:ext cx="2735263" cy="18240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43077"/>
                                        </p:tgtEl>
                                        <p:attrNameLst>
                                          <p:attrName>style.visibility</p:attrName>
                                        </p:attrNameLst>
                                      </p:cBhvr>
                                      <p:to>
                                        <p:strVal val="visible"/>
                                      </p:to>
                                    </p:set>
                                    <p:animEffect transition="in" filter="strips(upRight)">
                                      <p:cBhvr>
                                        <p:cTn id="7" dur="500"/>
                                        <p:tgtEl>
                                          <p:spTgt spid="64307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43078"/>
                                        </p:tgtEl>
                                        <p:attrNameLst>
                                          <p:attrName>style.visibility</p:attrName>
                                        </p:attrNameLst>
                                      </p:cBhvr>
                                      <p:to>
                                        <p:strVal val="visible"/>
                                      </p:to>
                                    </p:set>
                                    <p:animEffect transition="in" filter="strips(upRight)">
                                      <p:cBhvr>
                                        <p:cTn id="12" dur="500"/>
                                        <p:tgtEl>
                                          <p:spTgt spid="64307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43079"/>
                                        </p:tgtEl>
                                        <p:attrNameLst>
                                          <p:attrName>style.visibility</p:attrName>
                                        </p:attrNameLst>
                                      </p:cBhvr>
                                      <p:to>
                                        <p:strVal val="visible"/>
                                      </p:to>
                                    </p:set>
                                    <p:animEffect transition="in" filter="strips(upRight)">
                                      <p:cBhvr>
                                        <p:cTn id="17" dur="500"/>
                                        <p:tgtEl>
                                          <p:spTgt spid="64307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43080"/>
                                        </p:tgtEl>
                                        <p:attrNameLst>
                                          <p:attrName>style.visibility</p:attrName>
                                        </p:attrNameLst>
                                      </p:cBhvr>
                                      <p:to>
                                        <p:strVal val="visible"/>
                                      </p:to>
                                    </p:set>
                                    <p:animEffect transition="in" filter="strips(upRight)">
                                      <p:cBhvr>
                                        <p:cTn id="22" dur="500"/>
                                        <p:tgtEl>
                                          <p:spTgt spid="6430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3082"/>
                                        </p:tgtEl>
                                        <p:attrNameLst>
                                          <p:attrName>style.visibility</p:attrName>
                                        </p:attrNameLst>
                                      </p:cBhvr>
                                      <p:to>
                                        <p:strVal val="visible"/>
                                      </p:to>
                                    </p:set>
                                    <p:animEffect transition="in" filter="fade">
                                      <p:cBhvr>
                                        <p:cTn id="27" dur="1000"/>
                                        <p:tgtEl>
                                          <p:spTgt spid="64308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643081"/>
                                        </p:tgtEl>
                                        <p:attrNameLst>
                                          <p:attrName>style.visibility</p:attrName>
                                        </p:attrNameLst>
                                      </p:cBhvr>
                                      <p:to>
                                        <p:strVal val="visible"/>
                                      </p:to>
                                    </p:set>
                                    <p:animEffect transition="in" filter="box(out)">
                                      <p:cBhvr>
                                        <p:cTn id="32" dur="500"/>
                                        <p:tgtEl>
                                          <p:spTgt spid="643081"/>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7" grpId="0" autoUpdateAnimBg="0"/>
      <p:bldP spid="643078" grpId="0" autoUpdateAnimBg="0"/>
      <p:bldP spid="643079" grpId="0" autoUpdateAnimBg="0"/>
      <p:bldP spid="643080" grpId="0" autoUpdateAnimBg="0"/>
      <p:bldP spid="643081"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37102679-0CFF-4CFE-A2D0-B8B6A527C845}" type="slidenum">
              <a:rPr lang="en-US" altLang="zh-CN"/>
              <a:pPr/>
              <a:t>30</a:t>
            </a:fld>
            <a:endParaRPr lang="en-US" altLang="zh-CN"/>
          </a:p>
        </p:txBody>
      </p:sp>
      <p:sp>
        <p:nvSpPr>
          <p:cNvPr id="668675"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668676" name="Text Box 4"/>
          <p:cNvSpPr txBox="1">
            <a:spLocks noChangeArrowheads="1"/>
          </p:cNvSpPr>
          <p:nvPr/>
        </p:nvSpPr>
        <p:spPr bwMode="auto">
          <a:xfrm>
            <a:off x="420688" y="1676400"/>
            <a:ext cx="55991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定容摩尔热容与定压摩尔热容的关系 </a:t>
            </a:r>
          </a:p>
        </p:txBody>
      </p:sp>
      <p:graphicFrame>
        <p:nvGraphicFramePr>
          <p:cNvPr id="668677" name="Object 5"/>
          <p:cNvGraphicFramePr>
            <a:graphicFrameLocks noChangeAspect="1"/>
          </p:cNvGraphicFramePr>
          <p:nvPr/>
        </p:nvGraphicFramePr>
        <p:xfrm>
          <a:off x="2667000" y="3325813"/>
          <a:ext cx="2020888" cy="484187"/>
        </p:xfrm>
        <a:graphic>
          <a:graphicData uri="http://schemas.openxmlformats.org/presentationml/2006/ole">
            <mc:AlternateContent xmlns:mc="http://schemas.openxmlformats.org/markup-compatibility/2006">
              <mc:Choice xmlns:v="urn:schemas-microsoft-com:vml" Requires="v">
                <p:oleObj name="公式" r:id="rId2" imgW="990360" imgH="241200" progId="Equation.3">
                  <p:embed/>
                </p:oleObj>
              </mc:Choice>
              <mc:Fallback>
                <p:oleObj name="公式" r:id="rId2" imgW="990360" imgH="241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3325813"/>
                        <a:ext cx="2020888"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8" name="Object 6"/>
          <p:cNvGraphicFramePr>
            <a:graphicFrameLocks noChangeAspect="1"/>
          </p:cNvGraphicFramePr>
          <p:nvPr/>
        </p:nvGraphicFramePr>
        <p:xfrm>
          <a:off x="1600200" y="2265363"/>
          <a:ext cx="1398588" cy="788987"/>
        </p:xfrm>
        <a:graphic>
          <a:graphicData uri="http://schemas.openxmlformats.org/presentationml/2006/ole">
            <mc:AlternateContent xmlns:mc="http://schemas.openxmlformats.org/markup-compatibility/2006">
              <mc:Choice xmlns:v="urn:schemas-microsoft-com:vml" Requires="v">
                <p:oleObj name="公式" r:id="rId4" imgW="698400" imgH="393480" progId="Equation.3">
                  <p:embed/>
                </p:oleObj>
              </mc:Choice>
              <mc:Fallback>
                <p:oleObj name="公式" r:id="rId4" imgW="6984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265363"/>
                        <a:ext cx="1398588"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8679" name="Object 7"/>
          <p:cNvGraphicFramePr>
            <a:graphicFrameLocks noChangeAspect="1"/>
          </p:cNvGraphicFramePr>
          <p:nvPr/>
        </p:nvGraphicFramePr>
        <p:xfrm>
          <a:off x="3810000" y="2265363"/>
          <a:ext cx="1992313" cy="858837"/>
        </p:xfrm>
        <a:graphic>
          <a:graphicData uri="http://schemas.openxmlformats.org/presentationml/2006/ole">
            <mc:AlternateContent xmlns:mc="http://schemas.openxmlformats.org/markup-compatibility/2006">
              <mc:Choice xmlns:v="urn:schemas-microsoft-com:vml" Requires="v">
                <p:oleObj name="公式" r:id="rId6" imgW="1002960" imgH="431640" progId="Equation.3">
                  <p:embed/>
                </p:oleObj>
              </mc:Choice>
              <mc:Fallback>
                <p:oleObj name="公式" r:id="rId6" imgW="10029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265363"/>
                        <a:ext cx="1992313"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8680" name="Text Box 8"/>
          <p:cNvSpPr txBox="1">
            <a:spLocks noChangeArrowheads="1"/>
          </p:cNvSpPr>
          <p:nvPr/>
        </p:nvSpPr>
        <p:spPr bwMode="auto">
          <a:xfrm>
            <a:off x="685800" y="3325813"/>
            <a:ext cx="2743200" cy="457200"/>
          </a:xfrm>
          <a:prstGeom prst="rect">
            <a:avLst/>
          </a:prstGeom>
          <a:noFill/>
          <a:ln w="9525">
            <a:noFill/>
            <a:miter lim="800000"/>
            <a:headEnd/>
            <a:tailEnd/>
          </a:ln>
          <a:effectLst/>
        </p:spPr>
        <p:txBody>
          <a:bodyPr>
            <a:spAutoFit/>
          </a:bodyPr>
          <a:lstStyle/>
          <a:p>
            <a:pPr>
              <a:spcBef>
                <a:spcPct val="50000"/>
              </a:spcBef>
            </a:pPr>
            <a:r>
              <a:rPr kumimoji="1" lang="zh-CN" altLang="en-US" sz="2400"/>
              <a:t>迈耶公式：</a:t>
            </a:r>
          </a:p>
        </p:txBody>
      </p:sp>
      <p:sp>
        <p:nvSpPr>
          <p:cNvPr id="668681" name="Text Box 9"/>
          <p:cNvSpPr txBox="1">
            <a:spLocks noChangeArrowheads="1"/>
          </p:cNvSpPr>
          <p:nvPr/>
        </p:nvSpPr>
        <p:spPr bwMode="auto">
          <a:xfrm>
            <a:off x="457200" y="3981450"/>
            <a:ext cx="8064500" cy="895350"/>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400" dirty="0"/>
              <a:t>结论：同一状态下</a:t>
            </a:r>
            <a:r>
              <a:rPr lang="en-US" altLang="zh-CN" sz="2400" dirty="0"/>
              <a:t>1 mol </a:t>
            </a:r>
            <a:r>
              <a:rPr lang="zh-CN" altLang="en-US" sz="2400" dirty="0"/>
              <a:t>的理想气体温度升高</a:t>
            </a:r>
            <a:r>
              <a:rPr lang="en-US" altLang="zh-CN" sz="2400" dirty="0"/>
              <a:t>1K</a:t>
            </a:r>
            <a:r>
              <a:rPr lang="zh-CN" altLang="en-US" sz="2400" dirty="0"/>
              <a:t>，等压过程需要吸收的热量比等体过程吸收的热量多</a:t>
            </a:r>
            <a:r>
              <a:rPr lang="en-US" altLang="zh-CN" sz="2400" dirty="0"/>
              <a:t>8.31 J</a:t>
            </a:r>
            <a:r>
              <a:rPr lang="zh-CN" altLang="en-US" sz="2400" dirty="0"/>
              <a:t>。 </a:t>
            </a:r>
          </a:p>
        </p:txBody>
      </p:sp>
      <p:sp>
        <p:nvSpPr>
          <p:cNvPr id="668682" name="Rectangle 10"/>
          <p:cNvSpPr>
            <a:spLocks noChangeArrowheads="1"/>
          </p:cNvSpPr>
          <p:nvPr/>
        </p:nvSpPr>
        <p:spPr bwMode="auto">
          <a:xfrm>
            <a:off x="533400" y="5347493"/>
            <a:ext cx="2806700" cy="457200"/>
          </a:xfrm>
          <a:prstGeom prst="rect">
            <a:avLst/>
          </a:prstGeom>
          <a:noFill/>
          <a:ln w="9525">
            <a:noFill/>
            <a:miter lim="800000"/>
            <a:headEnd/>
            <a:tailEnd/>
          </a:ln>
          <a:effectLst/>
        </p:spPr>
        <p:txBody>
          <a:bodyPr>
            <a:spAutoFit/>
          </a:bodyPr>
          <a:lstStyle/>
          <a:p>
            <a:pPr>
              <a:spcBef>
                <a:spcPct val="50000"/>
              </a:spcBef>
            </a:pPr>
            <a:r>
              <a:rPr kumimoji="1" lang="zh-CN" altLang="en-US" sz="2400">
                <a:solidFill>
                  <a:srgbClr val="FF3300"/>
                </a:solidFill>
              </a:rPr>
              <a:t>比热容比</a:t>
            </a:r>
            <a:r>
              <a:rPr kumimoji="1" lang="zh-CN" altLang="en-US" sz="2400"/>
              <a:t>：</a:t>
            </a:r>
          </a:p>
        </p:txBody>
      </p:sp>
      <p:graphicFrame>
        <p:nvGraphicFramePr>
          <p:cNvPr id="668683" name="Object 11"/>
          <p:cNvGraphicFramePr>
            <a:graphicFrameLocks noChangeAspect="1"/>
          </p:cNvGraphicFramePr>
          <p:nvPr/>
        </p:nvGraphicFramePr>
        <p:xfrm>
          <a:off x="2286000" y="5105400"/>
          <a:ext cx="2057400" cy="941387"/>
        </p:xfrm>
        <a:graphic>
          <a:graphicData uri="http://schemas.openxmlformats.org/presentationml/2006/ole">
            <mc:AlternateContent xmlns:mc="http://schemas.openxmlformats.org/markup-compatibility/2006">
              <mc:Choice xmlns:v="urn:schemas-microsoft-com:vml" Requires="v">
                <p:oleObj name="公式" r:id="rId8" imgW="1015920" imgH="469800" progId="Equation.3">
                  <p:embed/>
                </p:oleObj>
              </mc:Choice>
              <mc:Fallback>
                <p:oleObj name="公式" r:id="rId8" imgW="1015920" imgH="469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5105400"/>
                        <a:ext cx="2057400" cy="941387"/>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68684" name="Text Box 12"/>
          <p:cNvSpPr txBox="1">
            <a:spLocks noChangeArrowheads="1"/>
          </p:cNvSpPr>
          <p:nvPr/>
        </p:nvSpPr>
        <p:spPr bwMode="auto">
          <a:xfrm>
            <a:off x="4973638" y="5029200"/>
            <a:ext cx="2447925" cy="457200"/>
          </a:xfrm>
          <a:prstGeom prst="rect">
            <a:avLst/>
          </a:prstGeom>
          <a:noFill/>
          <a:ln w="9525">
            <a:noFill/>
            <a:miter lim="800000"/>
            <a:headEnd/>
            <a:tailEnd/>
          </a:ln>
          <a:effectLst/>
        </p:spPr>
        <p:txBody>
          <a:bodyPr>
            <a:spAutoFit/>
          </a:bodyPr>
          <a:lstStyle/>
          <a:p>
            <a:pPr>
              <a:spcBef>
                <a:spcPct val="50000"/>
              </a:spcBef>
            </a:pPr>
            <a:r>
              <a:rPr lang="zh-CN" altLang="en-US" sz="2400" dirty="0">
                <a:latin typeface="Arial" charset="0"/>
              </a:rPr>
              <a:t>单原子分子：</a:t>
            </a:r>
            <a:endParaRPr lang="zh-CN" altLang="en-US" sz="2400" dirty="0">
              <a:latin typeface="Book Antiqua" pitchFamily="18" charset="0"/>
            </a:endParaRPr>
          </a:p>
        </p:txBody>
      </p:sp>
      <p:graphicFrame>
        <p:nvGraphicFramePr>
          <p:cNvPr id="668685" name="Object 13"/>
          <p:cNvGraphicFramePr>
            <a:graphicFrameLocks noChangeAspect="1"/>
          </p:cNvGraphicFramePr>
          <p:nvPr/>
        </p:nvGraphicFramePr>
        <p:xfrm>
          <a:off x="7086600" y="5052219"/>
          <a:ext cx="989013" cy="411163"/>
        </p:xfrm>
        <a:graphic>
          <a:graphicData uri="http://schemas.openxmlformats.org/presentationml/2006/ole">
            <mc:AlternateContent xmlns:mc="http://schemas.openxmlformats.org/markup-compatibility/2006">
              <mc:Choice xmlns:v="urn:schemas-microsoft-com:vml" Requires="v">
                <p:oleObj name="公式" r:id="rId10" imgW="495000" imgH="203040" progId="Equation.3">
                  <p:embed/>
                </p:oleObj>
              </mc:Choice>
              <mc:Fallback>
                <p:oleObj name="公式" r:id="rId10" imgW="49500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86600" y="5052219"/>
                        <a:ext cx="989013"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8686" name="Text Box 14"/>
          <p:cNvSpPr txBox="1">
            <a:spLocks noChangeArrowheads="1"/>
          </p:cNvSpPr>
          <p:nvPr/>
        </p:nvSpPr>
        <p:spPr bwMode="auto">
          <a:xfrm>
            <a:off x="4973638" y="5749925"/>
            <a:ext cx="2736850" cy="457200"/>
          </a:xfrm>
          <a:prstGeom prst="rect">
            <a:avLst/>
          </a:prstGeom>
          <a:noFill/>
          <a:ln w="9525">
            <a:noFill/>
            <a:miter lim="800000"/>
            <a:headEnd/>
            <a:tailEnd/>
          </a:ln>
          <a:effectLst/>
        </p:spPr>
        <p:txBody>
          <a:bodyPr>
            <a:spAutoFit/>
          </a:bodyPr>
          <a:lstStyle/>
          <a:p>
            <a:pPr>
              <a:spcBef>
                <a:spcPct val="50000"/>
              </a:spcBef>
            </a:pPr>
            <a:r>
              <a:rPr lang="zh-CN" altLang="en-US" sz="2400" dirty="0">
                <a:latin typeface="Arial" charset="0"/>
              </a:rPr>
              <a:t>双原子分子：</a:t>
            </a:r>
            <a:endParaRPr lang="zh-CN" altLang="en-US" sz="2400" dirty="0">
              <a:latin typeface="Book Antiqua" pitchFamily="18" charset="0"/>
            </a:endParaRPr>
          </a:p>
        </p:txBody>
      </p:sp>
      <p:graphicFrame>
        <p:nvGraphicFramePr>
          <p:cNvPr id="668687" name="Object 15"/>
          <p:cNvGraphicFramePr>
            <a:graphicFrameLocks noChangeAspect="1"/>
          </p:cNvGraphicFramePr>
          <p:nvPr/>
        </p:nvGraphicFramePr>
        <p:xfrm>
          <a:off x="7086600" y="5772944"/>
          <a:ext cx="838200" cy="411163"/>
        </p:xfrm>
        <a:graphic>
          <a:graphicData uri="http://schemas.openxmlformats.org/presentationml/2006/ole">
            <mc:AlternateContent xmlns:mc="http://schemas.openxmlformats.org/markup-compatibility/2006">
              <mc:Choice xmlns:v="urn:schemas-microsoft-com:vml" Requires="v">
                <p:oleObj name="公式" r:id="rId12" imgW="419040" imgH="203040" progId="Equation.3">
                  <p:embed/>
                </p:oleObj>
              </mc:Choice>
              <mc:Fallback>
                <p:oleObj name="公式" r:id="rId12" imgW="41904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86600" y="5772944"/>
                        <a:ext cx="83820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1750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8678"/>
                                        </p:tgtEl>
                                        <p:attrNameLst>
                                          <p:attrName>style.visibility</p:attrName>
                                        </p:attrNameLst>
                                      </p:cBhvr>
                                      <p:to>
                                        <p:strVal val="visible"/>
                                      </p:to>
                                    </p:set>
                                    <p:animEffect transition="in" filter="wipe(left)">
                                      <p:cBhvr>
                                        <p:cTn id="7" dur="500"/>
                                        <p:tgtEl>
                                          <p:spTgt spid="66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68679"/>
                                        </p:tgtEl>
                                        <p:attrNameLst>
                                          <p:attrName>style.visibility</p:attrName>
                                        </p:attrNameLst>
                                      </p:cBhvr>
                                      <p:to>
                                        <p:strVal val="visible"/>
                                      </p:to>
                                    </p:set>
                                    <p:animEffect transition="in" filter="wipe(left)">
                                      <p:cBhvr>
                                        <p:cTn id="12" dur="500"/>
                                        <p:tgtEl>
                                          <p:spTgt spid="66867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68680"/>
                                        </p:tgtEl>
                                        <p:attrNameLst>
                                          <p:attrName>style.visibility</p:attrName>
                                        </p:attrNameLst>
                                      </p:cBhvr>
                                      <p:to>
                                        <p:strVal val="visible"/>
                                      </p:to>
                                    </p:set>
                                    <p:anim calcmode="lin" valueType="num">
                                      <p:cBhvr additive="base">
                                        <p:cTn id="17" dur="500" fill="hold"/>
                                        <p:tgtEl>
                                          <p:spTgt spid="668680"/>
                                        </p:tgtEl>
                                        <p:attrNameLst>
                                          <p:attrName>ppt_x</p:attrName>
                                        </p:attrNameLst>
                                      </p:cBhvr>
                                      <p:tavLst>
                                        <p:tav tm="0">
                                          <p:val>
                                            <p:strVal val="0-#ppt_w/2"/>
                                          </p:val>
                                        </p:tav>
                                        <p:tav tm="100000">
                                          <p:val>
                                            <p:strVal val="#ppt_x"/>
                                          </p:val>
                                        </p:tav>
                                      </p:tavLst>
                                    </p:anim>
                                    <p:anim calcmode="lin" valueType="num">
                                      <p:cBhvr additive="base">
                                        <p:cTn id="18" dur="500" fill="hold"/>
                                        <p:tgtEl>
                                          <p:spTgt spid="66868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68677"/>
                                        </p:tgtEl>
                                        <p:attrNameLst>
                                          <p:attrName>style.visibility</p:attrName>
                                        </p:attrNameLst>
                                      </p:cBhvr>
                                      <p:to>
                                        <p:strVal val="visible"/>
                                      </p:to>
                                    </p:set>
                                    <p:animEffect transition="in" filter="wipe(left)">
                                      <p:cBhvr>
                                        <p:cTn id="23" dur="500"/>
                                        <p:tgtEl>
                                          <p:spTgt spid="66867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68681"/>
                                        </p:tgtEl>
                                        <p:attrNameLst>
                                          <p:attrName>style.visibility</p:attrName>
                                        </p:attrNameLst>
                                      </p:cBhvr>
                                      <p:to>
                                        <p:strVal val="visible"/>
                                      </p:to>
                                    </p:set>
                                    <p:animEffect transition="in" filter="blinds(horizontal)">
                                      <p:cBhvr>
                                        <p:cTn id="28" dur="500"/>
                                        <p:tgtEl>
                                          <p:spTgt spid="66868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668682"/>
                                        </p:tgtEl>
                                        <p:attrNameLst>
                                          <p:attrName>style.visibility</p:attrName>
                                        </p:attrNameLst>
                                      </p:cBhvr>
                                      <p:to>
                                        <p:strVal val="visible"/>
                                      </p:to>
                                    </p:set>
                                    <p:anim calcmode="lin" valueType="num">
                                      <p:cBhvr additive="base">
                                        <p:cTn id="33" dur="500" fill="hold"/>
                                        <p:tgtEl>
                                          <p:spTgt spid="668682"/>
                                        </p:tgtEl>
                                        <p:attrNameLst>
                                          <p:attrName>ppt_x</p:attrName>
                                        </p:attrNameLst>
                                      </p:cBhvr>
                                      <p:tavLst>
                                        <p:tav tm="0">
                                          <p:val>
                                            <p:strVal val="0-#ppt_w/2"/>
                                          </p:val>
                                        </p:tav>
                                        <p:tav tm="100000">
                                          <p:val>
                                            <p:strVal val="#ppt_x"/>
                                          </p:val>
                                        </p:tav>
                                      </p:tavLst>
                                    </p:anim>
                                    <p:anim calcmode="lin" valueType="num">
                                      <p:cBhvr additive="base">
                                        <p:cTn id="34" dur="500" fill="hold"/>
                                        <p:tgtEl>
                                          <p:spTgt spid="66868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68683"/>
                                        </p:tgtEl>
                                        <p:attrNameLst>
                                          <p:attrName>style.visibility</p:attrName>
                                        </p:attrNameLst>
                                      </p:cBhvr>
                                      <p:to>
                                        <p:strVal val="visible"/>
                                      </p:to>
                                    </p:set>
                                    <p:animEffect transition="in" filter="wipe(left)">
                                      <p:cBhvr>
                                        <p:cTn id="39" dur="500"/>
                                        <p:tgtEl>
                                          <p:spTgt spid="66868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68685"/>
                                        </p:tgtEl>
                                        <p:attrNameLst>
                                          <p:attrName>style.visibility</p:attrName>
                                        </p:attrNameLst>
                                      </p:cBhvr>
                                      <p:to>
                                        <p:strVal val="visible"/>
                                      </p:to>
                                    </p:set>
                                    <p:animEffect transition="in" filter="wipe(left)">
                                      <p:cBhvr>
                                        <p:cTn id="44" dur="500"/>
                                        <p:tgtEl>
                                          <p:spTgt spid="66868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68684"/>
                                        </p:tgtEl>
                                        <p:attrNameLst>
                                          <p:attrName>style.visibility</p:attrName>
                                        </p:attrNameLst>
                                      </p:cBhvr>
                                      <p:to>
                                        <p:strVal val="visible"/>
                                      </p:to>
                                    </p:set>
                                    <p:animEffect transition="in" filter="wipe(left)">
                                      <p:cBhvr>
                                        <p:cTn id="47" dur="500"/>
                                        <p:tgtEl>
                                          <p:spTgt spid="6686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68686"/>
                                        </p:tgtEl>
                                        <p:attrNameLst>
                                          <p:attrName>style.visibility</p:attrName>
                                        </p:attrNameLst>
                                      </p:cBhvr>
                                      <p:to>
                                        <p:strVal val="visible"/>
                                      </p:to>
                                    </p:set>
                                    <p:animEffect transition="in" filter="wipe(left)">
                                      <p:cBhvr>
                                        <p:cTn id="52" dur="500"/>
                                        <p:tgtEl>
                                          <p:spTgt spid="668686"/>
                                        </p:tgtEl>
                                      </p:cBhvr>
                                    </p:animEffect>
                                  </p:childTnLst>
                                </p:cTn>
                              </p:par>
                              <p:par>
                                <p:cTn id="53" presetID="22" presetClass="entr" presetSubtype="8" fill="hold" nodeType="withEffect">
                                  <p:stCondLst>
                                    <p:cond delay="0"/>
                                  </p:stCondLst>
                                  <p:childTnLst>
                                    <p:set>
                                      <p:cBhvr>
                                        <p:cTn id="54" dur="1" fill="hold">
                                          <p:stCondLst>
                                            <p:cond delay="0"/>
                                          </p:stCondLst>
                                        </p:cTn>
                                        <p:tgtEl>
                                          <p:spTgt spid="668687"/>
                                        </p:tgtEl>
                                        <p:attrNameLst>
                                          <p:attrName>style.visibility</p:attrName>
                                        </p:attrNameLst>
                                      </p:cBhvr>
                                      <p:to>
                                        <p:strVal val="visible"/>
                                      </p:to>
                                    </p:set>
                                    <p:animEffect transition="in" filter="wipe(left)">
                                      <p:cBhvr>
                                        <p:cTn id="55" dur="500"/>
                                        <p:tgtEl>
                                          <p:spTgt spid="668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80" grpId="0" autoUpdateAnimBg="0"/>
      <p:bldP spid="668681" grpId="0"/>
      <p:bldP spid="668682" grpId="0" autoUpdateAnimBg="0"/>
      <p:bldP spid="668684" grpId="0"/>
      <p:bldP spid="66868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en-US" altLang="zh-CN"/>
              <a:t>9.2 </a:t>
            </a:r>
            <a:r>
              <a:rPr lang="zh-CN" altLang="en-US"/>
              <a:t>热力学第一定律</a:t>
            </a:r>
          </a:p>
        </p:txBody>
      </p:sp>
      <p:sp>
        <p:nvSpPr>
          <p:cNvPr id="13" name="灯片编号占位符 4"/>
          <p:cNvSpPr>
            <a:spLocks noGrp="1"/>
          </p:cNvSpPr>
          <p:nvPr>
            <p:ph type="sldNum" sz="quarter" idx="12"/>
          </p:nvPr>
        </p:nvSpPr>
        <p:spPr/>
        <p:txBody>
          <a:bodyPr/>
          <a:lstStyle/>
          <a:p>
            <a:fld id="{EC6AE06B-8ED7-4C62-A6CF-7EB234069377}" type="slidenum">
              <a:rPr lang="en-US" altLang="zh-CN"/>
              <a:pPr/>
              <a:t>31</a:t>
            </a:fld>
            <a:endParaRPr lang="en-US" altLang="zh-CN"/>
          </a:p>
        </p:txBody>
      </p:sp>
      <p:sp>
        <p:nvSpPr>
          <p:cNvPr id="669699"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准静态过程中热量、功和内能</a:t>
            </a:r>
          </a:p>
        </p:txBody>
      </p:sp>
      <p:sp>
        <p:nvSpPr>
          <p:cNvPr id="669700" name="Text Box 4"/>
          <p:cNvSpPr txBox="1">
            <a:spLocks noChangeArrowheads="1"/>
          </p:cNvSpPr>
          <p:nvPr/>
        </p:nvSpPr>
        <p:spPr bwMode="auto">
          <a:xfrm>
            <a:off x="420688" y="1676400"/>
            <a:ext cx="4684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2</a:t>
            </a:r>
            <a:r>
              <a:rPr lang="zh-CN" altLang="en-US" sz="2400" dirty="0"/>
              <a:t>）准静态过程中热量的计算 </a:t>
            </a:r>
          </a:p>
        </p:txBody>
      </p:sp>
      <p:sp>
        <p:nvSpPr>
          <p:cNvPr id="669701" name="Rectangle 5"/>
          <p:cNvSpPr>
            <a:spLocks noChangeArrowheads="1"/>
          </p:cNvSpPr>
          <p:nvPr/>
        </p:nvSpPr>
        <p:spPr bwMode="auto">
          <a:xfrm>
            <a:off x="457200" y="2133600"/>
            <a:ext cx="3816350" cy="457200"/>
          </a:xfrm>
          <a:prstGeom prst="rect">
            <a:avLst/>
          </a:prstGeom>
          <a:noFill/>
          <a:ln w="9525">
            <a:noFill/>
            <a:miter lim="800000"/>
            <a:headEnd/>
            <a:tailEnd/>
          </a:ln>
          <a:effectLst/>
        </p:spPr>
        <p:txBody>
          <a:bodyPr anchor="ctr">
            <a:spAutoFit/>
          </a:bodyPr>
          <a:lstStyle/>
          <a:p>
            <a:r>
              <a:rPr lang="zh-CN" altLang="en-US" sz="2400" dirty="0"/>
              <a:t>微过程的热量计算式： </a:t>
            </a:r>
          </a:p>
        </p:txBody>
      </p:sp>
      <p:graphicFrame>
        <p:nvGraphicFramePr>
          <p:cNvPr id="669702" name="Object 6"/>
          <p:cNvGraphicFramePr>
            <a:graphicFrameLocks noChangeAspect="1"/>
          </p:cNvGraphicFramePr>
          <p:nvPr/>
        </p:nvGraphicFramePr>
        <p:xfrm>
          <a:off x="1579563" y="2667000"/>
          <a:ext cx="3789362" cy="987425"/>
        </p:xfrm>
        <a:graphic>
          <a:graphicData uri="http://schemas.openxmlformats.org/presentationml/2006/ole">
            <mc:AlternateContent xmlns:mc="http://schemas.openxmlformats.org/markup-compatibility/2006">
              <mc:Choice xmlns:v="urn:schemas-microsoft-com:vml" Requires="v">
                <p:oleObj name="公式" r:id="rId2" imgW="1498320" imgH="393480" progId="Equation.3">
                  <p:embed/>
                </p:oleObj>
              </mc:Choice>
              <mc:Fallback>
                <p:oleObj name="公式" r:id="rId2" imgW="149832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9563" y="2667000"/>
                        <a:ext cx="3789362" cy="98742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graphicFrame>
        <p:nvGraphicFramePr>
          <p:cNvPr id="669703" name="Object 7"/>
          <p:cNvGraphicFramePr>
            <a:graphicFrameLocks noChangeAspect="1"/>
          </p:cNvGraphicFramePr>
          <p:nvPr/>
        </p:nvGraphicFramePr>
        <p:xfrm>
          <a:off x="2209800" y="5715000"/>
          <a:ext cx="6602413" cy="571500"/>
        </p:xfrm>
        <a:graphic>
          <a:graphicData uri="http://schemas.openxmlformats.org/presentationml/2006/ole">
            <mc:AlternateContent xmlns:mc="http://schemas.openxmlformats.org/markup-compatibility/2006">
              <mc:Choice xmlns:v="urn:schemas-microsoft-com:vml" Requires="v">
                <p:oleObj name="公式" r:id="rId4" imgW="2616120" imgH="228600" progId="Equation.3">
                  <p:embed/>
                </p:oleObj>
              </mc:Choice>
              <mc:Fallback>
                <p:oleObj name="公式" r:id="rId4" imgW="26161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5715000"/>
                        <a:ext cx="66024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9704" name="Rectangle 8"/>
          <p:cNvSpPr>
            <a:spLocks noChangeArrowheads="1"/>
          </p:cNvSpPr>
          <p:nvPr/>
        </p:nvSpPr>
        <p:spPr bwMode="auto">
          <a:xfrm>
            <a:off x="381000" y="5772150"/>
            <a:ext cx="2590800" cy="457200"/>
          </a:xfrm>
          <a:prstGeom prst="rect">
            <a:avLst/>
          </a:prstGeom>
          <a:noFill/>
          <a:ln w="9525">
            <a:noFill/>
            <a:miter lim="800000"/>
            <a:headEnd/>
            <a:tailEnd/>
          </a:ln>
          <a:effectLst/>
        </p:spPr>
        <p:txBody>
          <a:bodyPr anchor="ctr">
            <a:spAutoFit/>
          </a:bodyPr>
          <a:lstStyle/>
          <a:p>
            <a:r>
              <a:rPr lang="zh-CN" altLang="en-US" sz="2400" dirty="0"/>
              <a:t>热量计算式： </a:t>
            </a:r>
          </a:p>
        </p:txBody>
      </p:sp>
      <p:graphicFrame>
        <p:nvGraphicFramePr>
          <p:cNvPr id="669705" name="Object 9"/>
          <p:cNvGraphicFramePr>
            <a:graphicFrameLocks noChangeAspect="1"/>
          </p:cNvGraphicFramePr>
          <p:nvPr/>
        </p:nvGraphicFramePr>
        <p:xfrm>
          <a:off x="457200" y="5029200"/>
          <a:ext cx="3168650" cy="544513"/>
        </p:xfrm>
        <a:graphic>
          <a:graphicData uri="http://schemas.openxmlformats.org/presentationml/2006/ole">
            <mc:AlternateContent xmlns:mc="http://schemas.openxmlformats.org/markup-compatibility/2006">
              <mc:Choice xmlns:v="urn:schemas-microsoft-com:vml" Requires="v">
                <p:oleObj name="Equation" r:id="rId6" imgW="1333440" imgH="228600" progId="">
                  <p:embed/>
                </p:oleObj>
              </mc:Choice>
              <mc:Fallback>
                <p:oleObj name="Equation" r:id="rId6" imgW="1333440" imgH="2286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029200"/>
                        <a:ext cx="3168650" cy="54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000066"/>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9706" name="Object 10"/>
          <p:cNvGraphicFramePr>
            <a:graphicFrameLocks noChangeAspect="1"/>
          </p:cNvGraphicFramePr>
          <p:nvPr/>
        </p:nvGraphicFramePr>
        <p:xfrm>
          <a:off x="1600200" y="3886200"/>
          <a:ext cx="2601913" cy="987425"/>
        </p:xfrm>
        <a:graphic>
          <a:graphicData uri="http://schemas.openxmlformats.org/presentationml/2006/ole">
            <mc:AlternateContent xmlns:mc="http://schemas.openxmlformats.org/markup-compatibility/2006">
              <mc:Choice xmlns:v="urn:schemas-microsoft-com:vml" Requires="v">
                <p:oleObj name="公式" r:id="rId8" imgW="1028520" imgH="393480" progId="Equation.3">
                  <p:embed/>
                </p:oleObj>
              </mc:Choice>
              <mc:Fallback>
                <p:oleObj name="公式" r:id="rId8" imgW="102852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0200" y="3886200"/>
                        <a:ext cx="2601913" cy="987425"/>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3366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9700"/>
                                        </p:tgtEl>
                                        <p:attrNameLst>
                                          <p:attrName>style.visibility</p:attrName>
                                        </p:attrNameLst>
                                      </p:cBhvr>
                                      <p:to>
                                        <p:strVal val="visible"/>
                                      </p:to>
                                    </p:set>
                                    <p:animEffect transition="in" filter="wipe(left)">
                                      <p:cBhvr>
                                        <p:cTn id="7" dur="500"/>
                                        <p:tgtEl>
                                          <p:spTgt spid="6697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9701"/>
                                        </p:tgtEl>
                                        <p:attrNameLst>
                                          <p:attrName>style.visibility</p:attrName>
                                        </p:attrNameLst>
                                      </p:cBhvr>
                                      <p:to>
                                        <p:strVal val="visible"/>
                                      </p:to>
                                    </p:set>
                                    <p:animEffect transition="in" filter="wipe(left)">
                                      <p:cBhvr>
                                        <p:cTn id="12" dur="500"/>
                                        <p:tgtEl>
                                          <p:spTgt spid="6697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69702"/>
                                        </p:tgtEl>
                                        <p:attrNameLst>
                                          <p:attrName>style.visibility</p:attrName>
                                        </p:attrNameLst>
                                      </p:cBhvr>
                                      <p:to>
                                        <p:strVal val="visible"/>
                                      </p:to>
                                    </p:set>
                                    <p:animEffect transition="in" filter="wipe(left)">
                                      <p:cBhvr>
                                        <p:cTn id="17" dur="500"/>
                                        <p:tgtEl>
                                          <p:spTgt spid="6697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69706"/>
                                        </p:tgtEl>
                                        <p:attrNameLst>
                                          <p:attrName>style.visibility</p:attrName>
                                        </p:attrNameLst>
                                      </p:cBhvr>
                                      <p:to>
                                        <p:strVal val="visible"/>
                                      </p:to>
                                    </p:set>
                                    <p:animEffect transition="in" filter="wipe(left)">
                                      <p:cBhvr>
                                        <p:cTn id="22" dur="500"/>
                                        <p:tgtEl>
                                          <p:spTgt spid="66970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69705"/>
                                        </p:tgtEl>
                                        <p:attrNameLst>
                                          <p:attrName>style.visibility</p:attrName>
                                        </p:attrNameLst>
                                      </p:cBhvr>
                                      <p:to>
                                        <p:strVal val="visible"/>
                                      </p:to>
                                    </p:set>
                                    <p:animEffect transition="in" filter="slide(fromBottom)">
                                      <p:cBhvr>
                                        <p:cTn id="27" dur="500"/>
                                        <p:tgtEl>
                                          <p:spTgt spid="6697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9704"/>
                                        </p:tgtEl>
                                        <p:attrNameLst>
                                          <p:attrName>style.visibility</p:attrName>
                                        </p:attrNameLst>
                                      </p:cBhvr>
                                      <p:to>
                                        <p:strVal val="visible"/>
                                      </p:to>
                                    </p:set>
                                    <p:animEffect transition="in" filter="wipe(left)">
                                      <p:cBhvr>
                                        <p:cTn id="32" dur="500"/>
                                        <p:tgtEl>
                                          <p:spTgt spid="6697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69703"/>
                                        </p:tgtEl>
                                        <p:attrNameLst>
                                          <p:attrName>style.visibility</p:attrName>
                                        </p:attrNameLst>
                                      </p:cBhvr>
                                      <p:to>
                                        <p:strVal val="visible"/>
                                      </p:to>
                                    </p:set>
                                    <p:animEffect transition="in" filter="wipe(left)">
                                      <p:cBhvr>
                                        <p:cTn id="37" dur="500"/>
                                        <p:tgtEl>
                                          <p:spTgt spid="66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p:bldP spid="669701" grpId="0"/>
      <p:bldP spid="66970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p:cNvSpPr>
            <a:spLocks noGrp="1" noChangeArrowheads="1"/>
          </p:cNvSpPr>
          <p:nvPr>
            <p:ph type="title"/>
          </p:nvPr>
        </p:nvSpPr>
        <p:spPr/>
        <p:txBody>
          <a:bodyPr/>
          <a:lstStyle/>
          <a:p>
            <a:r>
              <a:rPr lang="en-US" altLang="zh-CN"/>
              <a:t>9.2 </a:t>
            </a:r>
            <a:r>
              <a:rPr lang="zh-CN" altLang="en-US"/>
              <a:t>热力学第一定律</a:t>
            </a:r>
          </a:p>
        </p:txBody>
      </p:sp>
      <p:sp>
        <p:nvSpPr>
          <p:cNvPr id="18" name="灯片编号占位符 4"/>
          <p:cNvSpPr>
            <a:spLocks noGrp="1"/>
          </p:cNvSpPr>
          <p:nvPr>
            <p:ph type="sldNum" sz="quarter" idx="12"/>
          </p:nvPr>
        </p:nvSpPr>
        <p:spPr/>
        <p:txBody>
          <a:bodyPr/>
          <a:lstStyle/>
          <a:p>
            <a:fld id="{4EB75815-188E-470D-B256-56670939E1A4}" type="slidenum">
              <a:rPr lang="en-US" altLang="zh-CN"/>
              <a:pPr/>
              <a:t>32</a:t>
            </a:fld>
            <a:endParaRPr lang="en-US" altLang="zh-CN"/>
          </a:p>
        </p:txBody>
      </p:sp>
      <p:sp>
        <p:nvSpPr>
          <p:cNvPr id="670723"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准静态过程中热量、功和内能</a:t>
            </a:r>
          </a:p>
        </p:txBody>
      </p:sp>
      <p:sp>
        <p:nvSpPr>
          <p:cNvPr id="670724" name="Text Box 4"/>
          <p:cNvSpPr txBox="1">
            <a:spLocks noChangeArrowheads="1"/>
          </p:cNvSpPr>
          <p:nvPr/>
        </p:nvSpPr>
        <p:spPr bwMode="auto">
          <a:xfrm>
            <a:off x="420688" y="1676400"/>
            <a:ext cx="5065712" cy="457200"/>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3</a:t>
            </a:r>
            <a:r>
              <a:rPr lang="zh-CN" altLang="en-US" sz="2400" dirty="0"/>
              <a:t>）准静态过程中内能变化的计算 </a:t>
            </a:r>
          </a:p>
        </p:txBody>
      </p:sp>
      <p:sp>
        <p:nvSpPr>
          <p:cNvPr id="670725" name="Text Box 5"/>
          <p:cNvSpPr txBox="1">
            <a:spLocks noChangeArrowheads="1"/>
          </p:cNvSpPr>
          <p:nvPr/>
        </p:nvSpPr>
        <p:spPr bwMode="auto">
          <a:xfrm>
            <a:off x="457200" y="2133600"/>
            <a:ext cx="8281988" cy="457200"/>
          </a:xfrm>
          <a:prstGeom prst="rect">
            <a:avLst/>
          </a:prstGeom>
          <a:noFill/>
          <a:ln w="9525">
            <a:noFill/>
            <a:miter lim="800000"/>
            <a:headEnd/>
            <a:tailEnd/>
          </a:ln>
          <a:effectLst/>
        </p:spPr>
        <p:txBody>
          <a:bodyPr>
            <a:spAutoFit/>
          </a:bodyPr>
          <a:lstStyle/>
          <a:p>
            <a:pPr>
              <a:spcBef>
                <a:spcPct val="50000"/>
              </a:spcBef>
            </a:pPr>
            <a:r>
              <a:rPr lang="zh-CN" altLang="en-US" sz="2400" dirty="0"/>
              <a:t>设想一个状态变化过程，过程中系统的体积不变。</a:t>
            </a:r>
          </a:p>
        </p:txBody>
      </p:sp>
      <p:graphicFrame>
        <p:nvGraphicFramePr>
          <p:cNvPr id="670726" name="Object 6"/>
          <p:cNvGraphicFramePr>
            <a:graphicFrameLocks noChangeAspect="1"/>
          </p:cNvGraphicFramePr>
          <p:nvPr/>
        </p:nvGraphicFramePr>
        <p:xfrm>
          <a:off x="914400" y="2717800"/>
          <a:ext cx="2335213" cy="406400"/>
        </p:xfrm>
        <a:graphic>
          <a:graphicData uri="http://schemas.openxmlformats.org/presentationml/2006/ole">
            <mc:AlternateContent xmlns:mc="http://schemas.openxmlformats.org/markup-compatibility/2006">
              <mc:Choice xmlns:v="urn:schemas-microsoft-com:vml" Requires="v">
                <p:oleObj name="公式" r:id="rId2" imgW="1168200" imgH="203040" progId="Equation.3">
                  <p:embed/>
                </p:oleObj>
              </mc:Choice>
              <mc:Fallback>
                <p:oleObj name="公式" r:id="rId2" imgW="116820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17800"/>
                        <a:ext cx="2335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0727" name="Object 7"/>
          <p:cNvGraphicFramePr>
            <a:graphicFrameLocks noChangeAspect="1"/>
          </p:cNvGraphicFramePr>
          <p:nvPr/>
        </p:nvGraphicFramePr>
        <p:xfrm>
          <a:off x="4191000" y="2641600"/>
          <a:ext cx="1725613" cy="457200"/>
        </p:xfrm>
        <a:graphic>
          <a:graphicData uri="http://schemas.openxmlformats.org/presentationml/2006/ole">
            <mc:AlternateContent xmlns:mc="http://schemas.openxmlformats.org/markup-compatibility/2006">
              <mc:Choice xmlns:v="urn:schemas-microsoft-com:vml" Requires="v">
                <p:oleObj name="公式" r:id="rId4" imgW="863280" imgH="228600" progId="Equation.3">
                  <p:embed/>
                </p:oleObj>
              </mc:Choice>
              <mc:Fallback>
                <p:oleObj name="公式" r:id="rId4" imgW="8632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2641600"/>
                        <a:ext cx="1725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0728" name="Object 8"/>
          <p:cNvGraphicFramePr>
            <a:graphicFrameLocks noChangeAspect="1"/>
          </p:cNvGraphicFramePr>
          <p:nvPr/>
        </p:nvGraphicFramePr>
        <p:xfrm>
          <a:off x="1828800" y="3124200"/>
          <a:ext cx="3254375" cy="787400"/>
        </p:xfrm>
        <a:graphic>
          <a:graphicData uri="http://schemas.openxmlformats.org/presentationml/2006/ole">
            <mc:AlternateContent xmlns:mc="http://schemas.openxmlformats.org/markup-compatibility/2006">
              <mc:Choice xmlns:v="urn:schemas-microsoft-com:vml" Requires="v">
                <p:oleObj name="公式" r:id="rId6" imgW="1612800" imgH="393480" progId="Equation.3">
                  <p:embed/>
                </p:oleObj>
              </mc:Choice>
              <mc:Fallback>
                <p:oleObj name="公式" r:id="rId6" imgW="16128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3124200"/>
                        <a:ext cx="32543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0729" name="Text Box 9"/>
          <p:cNvSpPr txBox="1">
            <a:spLocks noChangeArrowheads="1"/>
          </p:cNvSpPr>
          <p:nvPr/>
        </p:nvSpPr>
        <p:spPr bwMode="auto">
          <a:xfrm>
            <a:off x="762000" y="3352800"/>
            <a:ext cx="1584325" cy="457200"/>
          </a:xfrm>
          <a:prstGeom prst="rect">
            <a:avLst/>
          </a:prstGeom>
          <a:noFill/>
          <a:ln w="9525">
            <a:noFill/>
            <a:miter lim="800000"/>
            <a:headEnd/>
            <a:tailEnd/>
          </a:ln>
          <a:effectLst/>
        </p:spPr>
        <p:txBody>
          <a:bodyPr>
            <a:spAutoFit/>
          </a:bodyPr>
          <a:lstStyle/>
          <a:p>
            <a:pPr>
              <a:spcBef>
                <a:spcPct val="50000"/>
              </a:spcBef>
            </a:pPr>
            <a:r>
              <a:rPr lang="zh-CN" altLang="en-US" sz="2400" dirty="0"/>
              <a:t>即有</a:t>
            </a:r>
          </a:p>
        </p:txBody>
      </p:sp>
      <p:graphicFrame>
        <p:nvGraphicFramePr>
          <p:cNvPr id="670730" name="Object 10"/>
          <p:cNvGraphicFramePr>
            <a:graphicFrameLocks noChangeAspect="1"/>
          </p:cNvGraphicFramePr>
          <p:nvPr/>
        </p:nvGraphicFramePr>
        <p:xfrm>
          <a:off x="2819400" y="4090987"/>
          <a:ext cx="2668588" cy="785813"/>
        </p:xfrm>
        <a:graphic>
          <a:graphicData uri="http://schemas.openxmlformats.org/presentationml/2006/ole">
            <mc:AlternateContent xmlns:mc="http://schemas.openxmlformats.org/markup-compatibility/2006">
              <mc:Choice xmlns:v="urn:schemas-microsoft-com:vml" Requires="v">
                <p:oleObj name="公式" r:id="rId8" imgW="1320227" imgH="393529" progId="Equation.3">
                  <p:embed/>
                </p:oleObj>
              </mc:Choice>
              <mc:Fallback>
                <p:oleObj name="公式" r:id="rId8" imgW="1320227"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4090987"/>
                        <a:ext cx="2668588" cy="785813"/>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670731" name="Text Box 11"/>
          <p:cNvSpPr txBox="1">
            <a:spLocks noChangeArrowheads="1"/>
          </p:cNvSpPr>
          <p:nvPr/>
        </p:nvSpPr>
        <p:spPr bwMode="auto">
          <a:xfrm>
            <a:off x="990600" y="4255293"/>
            <a:ext cx="1905000" cy="457200"/>
          </a:xfrm>
          <a:prstGeom prst="rect">
            <a:avLst/>
          </a:prstGeom>
          <a:noFill/>
          <a:ln w="9525">
            <a:noFill/>
            <a:miter lim="800000"/>
            <a:headEnd/>
            <a:tailEnd/>
          </a:ln>
          <a:effectLst/>
        </p:spPr>
        <p:txBody>
          <a:bodyPr>
            <a:spAutoFit/>
          </a:bodyPr>
          <a:lstStyle/>
          <a:p>
            <a:pPr>
              <a:spcBef>
                <a:spcPct val="50000"/>
              </a:spcBef>
            </a:pPr>
            <a:r>
              <a:rPr lang="zh-CN" altLang="en-US" sz="2400" dirty="0"/>
              <a:t>内能增量：</a:t>
            </a:r>
          </a:p>
        </p:txBody>
      </p:sp>
      <p:sp>
        <p:nvSpPr>
          <p:cNvPr id="670732" name="Text Box 12"/>
          <p:cNvSpPr txBox="1">
            <a:spLocks noChangeArrowheads="1"/>
          </p:cNvSpPr>
          <p:nvPr/>
        </p:nvSpPr>
        <p:spPr bwMode="auto">
          <a:xfrm>
            <a:off x="5715000" y="4114800"/>
            <a:ext cx="3276600" cy="169862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400" dirty="0"/>
              <a:t>注意：内能是</a:t>
            </a:r>
            <a:r>
              <a:rPr lang="zh-CN" altLang="en-US" sz="2400" dirty="0">
                <a:solidFill>
                  <a:srgbClr val="FF0000"/>
                </a:solidFill>
              </a:rPr>
              <a:t>状态量</a:t>
            </a:r>
            <a:r>
              <a:rPr lang="zh-CN" altLang="en-US" sz="2400" dirty="0"/>
              <a:t>，内能的增量与过程无关，因此左式适合于任意过程。</a:t>
            </a:r>
          </a:p>
        </p:txBody>
      </p:sp>
      <p:sp>
        <p:nvSpPr>
          <p:cNvPr id="670733" name="Text Box 13"/>
          <p:cNvSpPr txBox="1">
            <a:spLocks noChangeArrowheads="1"/>
          </p:cNvSpPr>
          <p:nvPr/>
        </p:nvSpPr>
        <p:spPr bwMode="auto">
          <a:xfrm>
            <a:off x="1066800" y="5244306"/>
            <a:ext cx="1728788" cy="457200"/>
          </a:xfrm>
          <a:prstGeom prst="rect">
            <a:avLst/>
          </a:prstGeom>
          <a:noFill/>
          <a:ln w="9525">
            <a:noFill/>
            <a:miter lim="800000"/>
            <a:headEnd/>
            <a:tailEnd/>
          </a:ln>
          <a:effectLst/>
        </p:spPr>
        <p:txBody>
          <a:bodyPr>
            <a:spAutoFit/>
          </a:bodyPr>
          <a:lstStyle/>
          <a:p>
            <a:pPr>
              <a:spcBef>
                <a:spcPct val="50000"/>
              </a:spcBef>
            </a:pPr>
            <a:r>
              <a:rPr lang="zh-CN" altLang="en-US" sz="2400" dirty="0"/>
              <a:t>内能：</a:t>
            </a:r>
          </a:p>
        </p:txBody>
      </p:sp>
      <p:graphicFrame>
        <p:nvGraphicFramePr>
          <p:cNvPr id="670734" name="Object 14"/>
          <p:cNvGraphicFramePr>
            <a:graphicFrameLocks noChangeAspect="1"/>
          </p:cNvGraphicFramePr>
          <p:nvPr/>
        </p:nvGraphicFramePr>
        <p:xfrm>
          <a:off x="2819400" y="5078412"/>
          <a:ext cx="1673225" cy="788988"/>
        </p:xfrm>
        <a:graphic>
          <a:graphicData uri="http://schemas.openxmlformats.org/presentationml/2006/ole">
            <mc:AlternateContent xmlns:mc="http://schemas.openxmlformats.org/markup-compatibility/2006">
              <mc:Choice xmlns:v="urn:schemas-microsoft-com:vml" Requires="v">
                <p:oleObj name="公式" r:id="rId10" imgW="825480" imgH="393480" progId="Equation.3">
                  <p:embed/>
                </p:oleObj>
              </mc:Choice>
              <mc:Fallback>
                <p:oleObj name="公式" r:id="rId10" imgW="82548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9400" y="5078412"/>
                        <a:ext cx="1673225" cy="788988"/>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670735" name="Text Box 15"/>
          <p:cNvSpPr txBox="1">
            <a:spLocks noChangeArrowheads="1"/>
          </p:cNvSpPr>
          <p:nvPr/>
        </p:nvSpPr>
        <p:spPr bwMode="auto">
          <a:xfrm>
            <a:off x="685800" y="5943600"/>
            <a:ext cx="6707188" cy="457200"/>
          </a:xfrm>
          <a:prstGeom prst="rect">
            <a:avLst/>
          </a:prstGeom>
          <a:noFill/>
          <a:ln w="9525">
            <a:noFill/>
            <a:miter lim="800000"/>
            <a:headEnd/>
            <a:tailEnd/>
          </a:ln>
          <a:effectLst/>
        </p:spPr>
        <p:txBody>
          <a:bodyPr>
            <a:spAutoFit/>
          </a:bodyPr>
          <a:lstStyle/>
          <a:p>
            <a:pPr>
              <a:spcBef>
                <a:spcPct val="50000"/>
              </a:spcBef>
            </a:pPr>
            <a:r>
              <a:rPr lang="zh-CN" altLang="en-US" sz="2400" dirty="0"/>
              <a:t>结论：理想气体的内能只是温度的单值函数。 </a:t>
            </a:r>
          </a:p>
        </p:txBody>
      </p:sp>
    </p:spTree>
    <p:extLst>
      <p:ext uri="{BB962C8B-B14F-4D97-AF65-F5344CB8AC3E}">
        <p14:creationId xmlns:p14="http://schemas.microsoft.com/office/powerpoint/2010/main" val="100341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0724"/>
                                        </p:tgtEl>
                                        <p:attrNameLst>
                                          <p:attrName>style.visibility</p:attrName>
                                        </p:attrNameLst>
                                      </p:cBhvr>
                                      <p:to>
                                        <p:strVal val="visible"/>
                                      </p:to>
                                    </p:set>
                                    <p:animEffect transition="in" filter="wipe(left)">
                                      <p:cBhvr>
                                        <p:cTn id="7" dur="500"/>
                                        <p:tgtEl>
                                          <p:spTgt spid="670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0725"/>
                                        </p:tgtEl>
                                        <p:attrNameLst>
                                          <p:attrName>style.visibility</p:attrName>
                                        </p:attrNameLst>
                                      </p:cBhvr>
                                      <p:to>
                                        <p:strVal val="visible"/>
                                      </p:to>
                                    </p:set>
                                    <p:animEffect transition="in" filter="wipe(left)">
                                      <p:cBhvr>
                                        <p:cTn id="12" dur="500"/>
                                        <p:tgtEl>
                                          <p:spTgt spid="6707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70726"/>
                                        </p:tgtEl>
                                        <p:attrNameLst>
                                          <p:attrName>style.visibility</p:attrName>
                                        </p:attrNameLst>
                                      </p:cBhvr>
                                      <p:to>
                                        <p:strVal val="visible"/>
                                      </p:to>
                                    </p:set>
                                    <p:animEffect transition="in" filter="strips(downRight)">
                                      <p:cBhvr>
                                        <p:cTn id="17" dur="500"/>
                                        <p:tgtEl>
                                          <p:spTgt spid="67072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70727"/>
                                        </p:tgtEl>
                                        <p:attrNameLst>
                                          <p:attrName>style.visibility</p:attrName>
                                        </p:attrNameLst>
                                      </p:cBhvr>
                                      <p:to>
                                        <p:strVal val="visible"/>
                                      </p:to>
                                    </p:set>
                                    <p:animEffect transition="in" filter="strips(downRight)">
                                      <p:cBhvr>
                                        <p:cTn id="22" dur="500"/>
                                        <p:tgtEl>
                                          <p:spTgt spid="6707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0728"/>
                                        </p:tgtEl>
                                        <p:attrNameLst>
                                          <p:attrName>style.visibility</p:attrName>
                                        </p:attrNameLst>
                                      </p:cBhvr>
                                      <p:to>
                                        <p:strVal val="visible"/>
                                      </p:to>
                                    </p:set>
                                    <p:animEffect transition="in" filter="wipe(left)">
                                      <p:cBhvr>
                                        <p:cTn id="27" dur="500"/>
                                        <p:tgtEl>
                                          <p:spTgt spid="67072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70729"/>
                                        </p:tgtEl>
                                        <p:attrNameLst>
                                          <p:attrName>style.visibility</p:attrName>
                                        </p:attrNameLst>
                                      </p:cBhvr>
                                      <p:to>
                                        <p:strVal val="visible"/>
                                      </p:to>
                                    </p:set>
                                    <p:animEffect transition="in" filter="wipe(left)">
                                      <p:cBhvr>
                                        <p:cTn id="30" dur="500"/>
                                        <p:tgtEl>
                                          <p:spTgt spid="67072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670731"/>
                                        </p:tgtEl>
                                        <p:attrNameLst>
                                          <p:attrName>style.visibility</p:attrName>
                                        </p:attrNameLst>
                                      </p:cBhvr>
                                      <p:to>
                                        <p:strVal val="visible"/>
                                      </p:to>
                                    </p:set>
                                    <p:animEffect transition="in" filter="wipe(left)">
                                      <p:cBhvr>
                                        <p:cTn id="35" dur="500"/>
                                        <p:tgtEl>
                                          <p:spTgt spid="670731"/>
                                        </p:tgtEl>
                                      </p:cBhvr>
                                    </p:animEffect>
                                  </p:childTnLst>
                                </p:cTn>
                              </p:par>
                              <p:par>
                                <p:cTn id="36" presetID="22" presetClass="entr" presetSubtype="8" fill="hold" nodeType="withEffect">
                                  <p:stCondLst>
                                    <p:cond delay="0"/>
                                  </p:stCondLst>
                                  <p:childTnLst>
                                    <p:set>
                                      <p:cBhvr>
                                        <p:cTn id="37" dur="1" fill="hold">
                                          <p:stCondLst>
                                            <p:cond delay="0"/>
                                          </p:stCondLst>
                                        </p:cTn>
                                        <p:tgtEl>
                                          <p:spTgt spid="670730"/>
                                        </p:tgtEl>
                                        <p:attrNameLst>
                                          <p:attrName>style.visibility</p:attrName>
                                        </p:attrNameLst>
                                      </p:cBhvr>
                                      <p:to>
                                        <p:strVal val="visible"/>
                                      </p:to>
                                    </p:set>
                                    <p:animEffect transition="in" filter="wipe(left)">
                                      <p:cBhvr>
                                        <p:cTn id="38" dur="500"/>
                                        <p:tgtEl>
                                          <p:spTgt spid="67073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0732"/>
                                        </p:tgtEl>
                                        <p:attrNameLst>
                                          <p:attrName>style.visibility</p:attrName>
                                        </p:attrNameLst>
                                      </p:cBhvr>
                                      <p:to>
                                        <p:strVal val="visible"/>
                                      </p:to>
                                    </p:set>
                                    <p:animEffect transition="in" filter="wipe(left)">
                                      <p:cBhvr>
                                        <p:cTn id="43" dur="500"/>
                                        <p:tgtEl>
                                          <p:spTgt spid="67073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0733"/>
                                        </p:tgtEl>
                                        <p:attrNameLst>
                                          <p:attrName>style.visibility</p:attrName>
                                        </p:attrNameLst>
                                      </p:cBhvr>
                                      <p:to>
                                        <p:strVal val="visible"/>
                                      </p:to>
                                    </p:set>
                                    <p:animEffect transition="in" filter="wipe(left)">
                                      <p:cBhvr>
                                        <p:cTn id="48" dur="500"/>
                                        <p:tgtEl>
                                          <p:spTgt spid="670733"/>
                                        </p:tgtEl>
                                      </p:cBhvr>
                                    </p:animEffect>
                                  </p:childTnLst>
                                </p:cTn>
                              </p:par>
                              <p:par>
                                <p:cTn id="49" presetID="22" presetClass="entr" presetSubtype="8" fill="hold" nodeType="withEffect">
                                  <p:stCondLst>
                                    <p:cond delay="0"/>
                                  </p:stCondLst>
                                  <p:childTnLst>
                                    <p:set>
                                      <p:cBhvr>
                                        <p:cTn id="50" dur="1" fill="hold">
                                          <p:stCondLst>
                                            <p:cond delay="0"/>
                                          </p:stCondLst>
                                        </p:cTn>
                                        <p:tgtEl>
                                          <p:spTgt spid="670734"/>
                                        </p:tgtEl>
                                        <p:attrNameLst>
                                          <p:attrName>style.visibility</p:attrName>
                                        </p:attrNameLst>
                                      </p:cBhvr>
                                      <p:to>
                                        <p:strVal val="visible"/>
                                      </p:to>
                                    </p:set>
                                    <p:animEffect transition="in" filter="wipe(left)">
                                      <p:cBhvr>
                                        <p:cTn id="51" dur="500"/>
                                        <p:tgtEl>
                                          <p:spTgt spid="67073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70735"/>
                                        </p:tgtEl>
                                        <p:attrNameLst>
                                          <p:attrName>style.visibility</p:attrName>
                                        </p:attrNameLst>
                                      </p:cBhvr>
                                      <p:to>
                                        <p:strVal val="visible"/>
                                      </p:to>
                                    </p:set>
                                    <p:animEffect transition="in" filter="wipe(left)">
                                      <p:cBhvr>
                                        <p:cTn id="56" dur="500"/>
                                        <p:tgtEl>
                                          <p:spTgt spid="6707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4" grpId="0"/>
      <p:bldP spid="670725" grpId="0"/>
      <p:bldP spid="670729" grpId="0"/>
      <p:bldP spid="670731" grpId="0"/>
      <p:bldP spid="670732" grpId="0"/>
      <p:bldP spid="670733" grpId="0"/>
      <p:bldP spid="6707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4" name="灯片编号占位符 4"/>
          <p:cNvSpPr>
            <a:spLocks noGrp="1"/>
          </p:cNvSpPr>
          <p:nvPr>
            <p:ph type="sldNum" sz="quarter" idx="12"/>
          </p:nvPr>
        </p:nvSpPr>
        <p:spPr/>
        <p:txBody>
          <a:bodyPr/>
          <a:lstStyle/>
          <a:p>
            <a:fld id="{D6E3F7DC-31B5-4A6F-8024-E52AFCEE0975}" type="slidenum">
              <a:rPr lang="en-US" altLang="zh-CN"/>
              <a:pPr/>
              <a:t>33</a:t>
            </a:fld>
            <a:endParaRPr lang="en-US" altLang="zh-CN"/>
          </a:p>
        </p:txBody>
      </p:sp>
      <p:sp>
        <p:nvSpPr>
          <p:cNvPr id="67174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等容过程</a:t>
            </a:r>
          </a:p>
        </p:txBody>
      </p:sp>
      <p:grpSp>
        <p:nvGrpSpPr>
          <p:cNvPr id="671748" name="Group 4"/>
          <p:cNvGrpSpPr>
            <a:grpSpLocks/>
          </p:cNvGrpSpPr>
          <p:nvPr/>
        </p:nvGrpSpPr>
        <p:grpSpPr bwMode="auto">
          <a:xfrm>
            <a:off x="381000" y="4343400"/>
            <a:ext cx="3960813" cy="1981200"/>
            <a:chOff x="521" y="2467"/>
            <a:chExt cx="2495" cy="1248"/>
          </a:xfrm>
        </p:grpSpPr>
        <p:sp>
          <p:nvSpPr>
            <p:cNvPr id="671749" name="Rectangle 5" descr="5%"/>
            <p:cNvSpPr>
              <a:spLocks noChangeArrowheads="1"/>
            </p:cNvSpPr>
            <p:nvPr/>
          </p:nvSpPr>
          <p:spPr bwMode="auto">
            <a:xfrm>
              <a:off x="952" y="2611"/>
              <a:ext cx="1332"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671750" name="Rectangle 6"/>
            <p:cNvSpPr>
              <a:spLocks noChangeArrowheads="1"/>
            </p:cNvSpPr>
            <p:nvPr/>
          </p:nvSpPr>
          <p:spPr bwMode="auto">
            <a:xfrm>
              <a:off x="2396" y="3041"/>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671751" name="Freeform 7" descr="50%"/>
            <p:cNvSpPr>
              <a:spLocks/>
            </p:cNvSpPr>
            <p:nvPr/>
          </p:nvSpPr>
          <p:spPr bwMode="auto">
            <a:xfrm>
              <a:off x="808" y="2467"/>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671752" name="Rectangle 8"/>
            <p:cNvSpPr>
              <a:spLocks noChangeArrowheads="1"/>
            </p:cNvSpPr>
            <p:nvPr/>
          </p:nvSpPr>
          <p:spPr bwMode="auto">
            <a:xfrm>
              <a:off x="2234" y="2611"/>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671753" name="Text Box 9"/>
            <p:cNvSpPr txBox="1">
              <a:spLocks noChangeArrowheads="1"/>
            </p:cNvSpPr>
            <p:nvPr/>
          </p:nvSpPr>
          <p:spPr bwMode="auto">
            <a:xfrm>
              <a:off x="1273" y="2974"/>
              <a:ext cx="130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zh-CN" altLang="en-US" sz="2400">
                  <a:solidFill>
                    <a:srgbClr val="000066"/>
                  </a:solidFill>
                </a:rPr>
                <a:t>＝</a:t>
              </a:r>
              <a:r>
                <a:rPr kumimoji="1" lang="en-US" altLang="zh-CN" sz="2400">
                  <a:solidFill>
                    <a:srgbClr val="000066"/>
                  </a:solidFill>
                </a:rPr>
                <a:t>const.</a:t>
              </a:r>
            </a:p>
          </p:txBody>
        </p:sp>
        <p:sp>
          <p:nvSpPr>
            <p:cNvPr id="671754" name="Text Box 10"/>
            <p:cNvSpPr txBox="1">
              <a:spLocks noChangeArrowheads="1"/>
            </p:cNvSpPr>
            <p:nvPr/>
          </p:nvSpPr>
          <p:spPr bwMode="auto">
            <a:xfrm>
              <a:off x="521" y="2792"/>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671755" name="Line 11"/>
            <p:cNvSpPr>
              <a:spLocks noChangeShapeType="1"/>
            </p:cNvSpPr>
            <p:nvPr/>
          </p:nvSpPr>
          <p:spPr bwMode="auto">
            <a:xfrm>
              <a:off x="626" y="3125"/>
              <a:ext cx="499" cy="0"/>
            </a:xfrm>
            <a:prstGeom prst="line">
              <a:avLst/>
            </a:prstGeom>
            <a:noFill/>
            <a:ln w="28575">
              <a:solidFill>
                <a:srgbClr val="FF0000"/>
              </a:solidFill>
              <a:round/>
              <a:headEnd/>
              <a:tailEnd type="triangle" w="sm" len="lg"/>
            </a:ln>
            <a:effectLst/>
          </p:spPr>
          <p:txBody>
            <a:bodyPr/>
            <a:lstStyle/>
            <a:p>
              <a:endParaRPr lang="zh-CN" altLang="en-US"/>
            </a:p>
          </p:txBody>
        </p:sp>
      </p:grpSp>
      <p:grpSp>
        <p:nvGrpSpPr>
          <p:cNvPr id="671756" name="Group 12"/>
          <p:cNvGrpSpPr>
            <a:grpSpLocks/>
          </p:cNvGrpSpPr>
          <p:nvPr/>
        </p:nvGrpSpPr>
        <p:grpSpPr bwMode="auto">
          <a:xfrm>
            <a:off x="5181600" y="3124200"/>
            <a:ext cx="3671888" cy="3529013"/>
            <a:chOff x="3198" y="1888"/>
            <a:chExt cx="2313" cy="2223"/>
          </a:xfrm>
        </p:grpSpPr>
        <p:sp>
          <p:nvSpPr>
            <p:cNvPr id="671757" name="Rectangle 13"/>
            <p:cNvSpPr>
              <a:spLocks noChangeArrowheads="1"/>
            </p:cNvSpPr>
            <p:nvPr/>
          </p:nvSpPr>
          <p:spPr bwMode="auto">
            <a:xfrm>
              <a:off x="3198" y="1888"/>
              <a:ext cx="2313" cy="2223"/>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671758" name="Group 14"/>
            <p:cNvGrpSpPr>
              <a:grpSpLocks/>
            </p:cNvGrpSpPr>
            <p:nvPr/>
          </p:nvGrpSpPr>
          <p:grpSpPr bwMode="auto">
            <a:xfrm>
              <a:off x="3243" y="1979"/>
              <a:ext cx="2131" cy="2025"/>
              <a:chOff x="3243" y="1979"/>
              <a:chExt cx="2131" cy="2025"/>
            </a:xfrm>
          </p:grpSpPr>
          <p:sp>
            <p:nvSpPr>
              <p:cNvPr id="671759" name="Line 15"/>
              <p:cNvSpPr>
                <a:spLocks noChangeShapeType="1"/>
              </p:cNvSpPr>
              <p:nvPr/>
            </p:nvSpPr>
            <p:spPr bwMode="auto">
              <a:xfrm>
                <a:off x="3447" y="3558"/>
                <a:ext cx="1770"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1760" name="Line 16"/>
              <p:cNvSpPr>
                <a:spLocks noChangeShapeType="1"/>
              </p:cNvSpPr>
              <p:nvPr/>
            </p:nvSpPr>
            <p:spPr bwMode="auto">
              <a:xfrm flipV="1">
                <a:off x="3447" y="2260"/>
                <a:ext cx="2" cy="1298"/>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1761" name="Line 17"/>
              <p:cNvSpPr>
                <a:spLocks noChangeShapeType="1"/>
              </p:cNvSpPr>
              <p:nvPr/>
            </p:nvSpPr>
            <p:spPr bwMode="auto">
              <a:xfrm>
                <a:off x="4035" y="2496"/>
                <a:ext cx="2" cy="709"/>
              </a:xfrm>
              <a:prstGeom prst="line">
                <a:avLst/>
              </a:prstGeom>
              <a:noFill/>
              <a:ln w="19050">
                <a:solidFill>
                  <a:srgbClr val="FF0000"/>
                </a:solidFill>
                <a:round/>
                <a:headEnd type="oval" w="sm" len="sm"/>
                <a:tailEnd type="oval" w="sm" len="sm"/>
              </a:ln>
              <a:effectLst/>
            </p:spPr>
            <p:txBody>
              <a:bodyPr/>
              <a:lstStyle/>
              <a:p>
                <a:endParaRPr lang="zh-CN" altLang="en-US"/>
              </a:p>
            </p:txBody>
          </p:sp>
          <p:sp>
            <p:nvSpPr>
              <p:cNvPr id="671762" name="Rectangle 18"/>
              <p:cNvSpPr>
                <a:spLocks noChangeArrowheads="1"/>
              </p:cNvSpPr>
              <p:nvPr/>
            </p:nvSpPr>
            <p:spPr bwMode="auto">
              <a:xfrm>
                <a:off x="4036" y="3210"/>
                <a:ext cx="1090" cy="355"/>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1(</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a:t>
                </a:r>
              </a:p>
            </p:txBody>
          </p:sp>
          <p:sp>
            <p:nvSpPr>
              <p:cNvPr id="671763" name="Rectangle 19"/>
              <p:cNvSpPr>
                <a:spLocks noChangeArrowheads="1"/>
              </p:cNvSpPr>
              <p:nvPr/>
            </p:nvSpPr>
            <p:spPr bwMode="auto">
              <a:xfrm>
                <a:off x="3992" y="2244"/>
                <a:ext cx="1043" cy="353"/>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 2(</a:t>
                </a:r>
                <a:r>
                  <a:rPr kumimoji="1" lang="en-US" altLang="zh-CN" sz="2400" i="1">
                    <a:solidFill>
                      <a:srgbClr val="0000CC"/>
                    </a:solidFill>
                  </a:rPr>
                  <a:t>p</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2</a:t>
                </a:r>
                <a:r>
                  <a:rPr kumimoji="1" lang="en-US" altLang="zh-CN" sz="2400">
                    <a:solidFill>
                      <a:srgbClr val="0000CC"/>
                    </a:solidFill>
                  </a:rPr>
                  <a:t>) </a:t>
                </a:r>
              </a:p>
            </p:txBody>
          </p:sp>
          <p:sp>
            <p:nvSpPr>
              <p:cNvPr id="671764" name="Rectangle 20"/>
              <p:cNvSpPr>
                <a:spLocks noChangeArrowheads="1"/>
              </p:cNvSpPr>
              <p:nvPr/>
            </p:nvSpPr>
            <p:spPr bwMode="auto">
              <a:xfrm>
                <a:off x="3484" y="1979"/>
                <a:ext cx="410" cy="355"/>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p</a:t>
                </a:r>
                <a:endParaRPr kumimoji="1" lang="en-US" altLang="zh-CN" sz="2400">
                  <a:solidFill>
                    <a:srgbClr val="000066"/>
                  </a:solidFill>
                </a:endParaRPr>
              </a:p>
            </p:txBody>
          </p:sp>
          <p:sp>
            <p:nvSpPr>
              <p:cNvPr id="671765" name="Rectangle 21"/>
              <p:cNvSpPr>
                <a:spLocks noChangeArrowheads="1"/>
              </p:cNvSpPr>
              <p:nvPr/>
            </p:nvSpPr>
            <p:spPr bwMode="auto">
              <a:xfrm>
                <a:off x="3243" y="3508"/>
                <a:ext cx="274" cy="219"/>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O </a:t>
                </a:r>
              </a:p>
            </p:txBody>
          </p:sp>
          <p:sp>
            <p:nvSpPr>
              <p:cNvPr id="671766" name="Rectangle 22"/>
              <p:cNvSpPr>
                <a:spLocks noChangeArrowheads="1"/>
              </p:cNvSpPr>
              <p:nvPr/>
            </p:nvSpPr>
            <p:spPr bwMode="auto">
              <a:xfrm>
                <a:off x="5236" y="3533"/>
                <a:ext cx="138" cy="2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V</a:t>
                </a:r>
                <a:endParaRPr kumimoji="1" lang="en-US" altLang="zh-CN" sz="2400">
                  <a:solidFill>
                    <a:srgbClr val="000066"/>
                  </a:solidFill>
                </a:endParaRPr>
              </a:p>
            </p:txBody>
          </p:sp>
          <p:sp>
            <p:nvSpPr>
              <p:cNvPr id="671767" name="Line 23"/>
              <p:cNvSpPr>
                <a:spLocks noChangeShapeType="1"/>
              </p:cNvSpPr>
              <p:nvPr/>
            </p:nvSpPr>
            <p:spPr bwMode="auto">
              <a:xfrm flipV="1">
                <a:off x="4037" y="2795"/>
                <a:ext cx="0" cy="85"/>
              </a:xfrm>
              <a:prstGeom prst="line">
                <a:avLst/>
              </a:prstGeom>
              <a:noFill/>
              <a:ln w="19050">
                <a:solidFill>
                  <a:srgbClr val="FF0000"/>
                </a:solidFill>
                <a:round/>
                <a:headEnd/>
                <a:tailEnd type="triangle" w="sm" len="lg"/>
              </a:ln>
              <a:effectLst/>
            </p:spPr>
            <p:txBody>
              <a:bodyPr/>
              <a:lstStyle/>
              <a:p>
                <a:endParaRPr lang="zh-CN" altLang="en-US"/>
              </a:p>
            </p:txBody>
          </p:sp>
          <p:sp>
            <p:nvSpPr>
              <p:cNvPr id="671768" name="Rectangle 24"/>
              <p:cNvSpPr>
                <a:spLocks noChangeArrowheads="1"/>
              </p:cNvSpPr>
              <p:nvPr/>
            </p:nvSpPr>
            <p:spPr bwMode="auto">
              <a:xfrm>
                <a:off x="3700" y="3616"/>
                <a:ext cx="994" cy="3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2</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2</a:t>
                </a:r>
                <a:r>
                  <a:rPr kumimoji="1" lang="en-US" altLang="zh-CN" sz="2400" dirty="0">
                    <a:solidFill>
                      <a:srgbClr val="000066"/>
                    </a:solidFill>
                  </a:rPr>
                  <a:t>)</a:t>
                </a:r>
              </a:p>
            </p:txBody>
          </p:sp>
        </p:grpSp>
      </p:grpSp>
      <p:sp>
        <p:nvSpPr>
          <p:cNvPr id="671769" name="Rectangle 25"/>
          <p:cNvSpPr>
            <a:spLocks noChangeArrowheads="1"/>
          </p:cNvSpPr>
          <p:nvPr/>
        </p:nvSpPr>
        <p:spPr bwMode="auto">
          <a:xfrm>
            <a:off x="444500" y="1689100"/>
            <a:ext cx="2376488" cy="457200"/>
          </a:xfrm>
          <a:prstGeom prst="rect">
            <a:avLst/>
          </a:prstGeom>
          <a:noFill/>
          <a:ln w="9525" algn="ctr">
            <a:noFill/>
            <a:miter lim="800000"/>
            <a:headEnd/>
            <a:tailEnd/>
          </a:ln>
          <a:effectLst/>
        </p:spPr>
        <p:txBody>
          <a:bodyPr>
            <a:spAutoFit/>
          </a:bodyPr>
          <a:lstStyle/>
          <a:p>
            <a:r>
              <a:rPr kumimoji="1" lang="zh-CN" altLang="en-US" sz="2400" dirty="0"/>
              <a:t>吸收热量：</a:t>
            </a:r>
          </a:p>
        </p:txBody>
      </p:sp>
      <p:graphicFrame>
        <p:nvGraphicFramePr>
          <p:cNvPr id="671770" name="Object 26"/>
          <p:cNvGraphicFramePr>
            <a:graphicFrameLocks noChangeAspect="1"/>
          </p:cNvGraphicFramePr>
          <p:nvPr/>
        </p:nvGraphicFramePr>
        <p:xfrm>
          <a:off x="2338387" y="1524000"/>
          <a:ext cx="2690813" cy="787400"/>
        </p:xfrm>
        <a:graphic>
          <a:graphicData uri="http://schemas.openxmlformats.org/presentationml/2006/ole">
            <mc:AlternateContent xmlns:mc="http://schemas.openxmlformats.org/markup-compatibility/2006">
              <mc:Choice xmlns:v="urn:schemas-microsoft-com:vml" Requires="v">
                <p:oleObj name="公式" r:id="rId2" imgW="1346040" imgH="393480" progId="Equation.3">
                  <p:embed/>
                </p:oleObj>
              </mc:Choice>
              <mc:Fallback>
                <p:oleObj name="公式" r:id="rId2" imgW="134604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8387" y="1524000"/>
                        <a:ext cx="2690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1771" name="Object 27"/>
          <p:cNvGraphicFramePr>
            <a:graphicFrameLocks noChangeAspect="1"/>
          </p:cNvGraphicFramePr>
          <p:nvPr/>
        </p:nvGraphicFramePr>
        <p:xfrm>
          <a:off x="2338387" y="2286000"/>
          <a:ext cx="2614613" cy="787400"/>
        </p:xfrm>
        <a:graphic>
          <a:graphicData uri="http://schemas.openxmlformats.org/presentationml/2006/ole">
            <mc:AlternateContent xmlns:mc="http://schemas.openxmlformats.org/markup-compatibility/2006">
              <mc:Choice xmlns:v="urn:schemas-microsoft-com:vml" Requires="v">
                <p:oleObj name="公式" r:id="rId4" imgW="1307880" imgH="393480" progId="Equation.3">
                  <p:embed/>
                </p:oleObj>
              </mc:Choice>
              <mc:Fallback>
                <p:oleObj name="公式" r:id="rId4" imgW="13078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387" y="2286000"/>
                        <a:ext cx="2614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72" name="Text Box 28"/>
          <p:cNvSpPr txBox="1">
            <a:spLocks noChangeArrowheads="1"/>
          </p:cNvSpPr>
          <p:nvPr/>
        </p:nvSpPr>
        <p:spPr bwMode="auto">
          <a:xfrm>
            <a:off x="444500" y="2451100"/>
            <a:ext cx="1981200" cy="457200"/>
          </a:xfrm>
          <a:prstGeom prst="rect">
            <a:avLst/>
          </a:prstGeom>
          <a:noFill/>
          <a:ln w="9525" algn="ctr">
            <a:noFill/>
            <a:miter lim="800000"/>
            <a:headEnd/>
            <a:tailEnd/>
          </a:ln>
          <a:effectLst/>
        </p:spPr>
        <p:txBody>
          <a:bodyPr>
            <a:spAutoFit/>
          </a:bodyPr>
          <a:lstStyle/>
          <a:p>
            <a:r>
              <a:rPr kumimoji="1" lang="zh-CN" altLang="en-US" sz="2400" dirty="0"/>
              <a:t>内能增量：</a:t>
            </a:r>
          </a:p>
        </p:txBody>
      </p:sp>
      <p:sp>
        <p:nvSpPr>
          <p:cNvPr id="671773" name="Rectangle 29"/>
          <p:cNvSpPr>
            <a:spLocks noChangeArrowheads="1"/>
          </p:cNvSpPr>
          <p:nvPr/>
        </p:nvSpPr>
        <p:spPr bwMode="auto">
          <a:xfrm>
            <a:off x="444500" y="3149600"/>
            <a:ext cx="3670300" cy="457200"/>
          </a:xfrm>
          <a:prstGeom prst="rect">
            <a:avLst/>
          </a:prstGeom>
          <a:noFill/>
          <a:ln w="9525">
            <a:noFill/>
            <a:miter lim="800000"/>
            <a:headEnd/>
            <a:tailEnd/>
          </a:ln>
          <a:effectLst/>
        </p:spPr>
        <p:txBody>
          <a:bodyPr>
            <a:spAutoFit/>
          </a:bodyPr>
          <a:lstStyle/>
          <a:p>
            <a:r>
              <a:rPr kumimoji="1" lang="zh-CN" altLang="en-US" sz="2400" dirty="0"/>
              <a:t>系统做功：</a:t>
            </a:r>
          </a:p>
        </p:txBody>
      </p:sp>
      <p:graphicFrame>
        <p:nvGraphicFramePr>
          <p:cNvPr id="671774" name="Object 30"/>
          <p:cNvGraphicFramePr>
            <a:graphicFrameLocks noChangeAspect="1"/>
          </p:cNvGraphicFramePr>
          <p:nvPr/>
        </p:nvGraphicFramePr>
        <p:xfrm>
          <a:off x="2338387" y="3251200"/>
          <a:ext cx="811212" cy="355600"/>
        </p:xfrm>
        <a:graphic>
          <a:graphicData uri="http://schemas.openxmlformats.org/presentationml/2006/ole">
            <mc:AlternateContent xmlns:mc="http://schemas.openxmlformats.org/markup-compatibility/2006">
              <mc:Choice xmlns:v="urn:schemas-microsoft-com:vml" Requires="v">
                <p:oleObj name="公式" r:id="rId6" imgW="406080" imgH="177480" progId="Equation.3">
                  <p:embed/>
                </p:oleObj>
              </mc:Choice>
              <mc:Fallback>
                <p:oleObj name="公式" r:id="rId6" imgW="40608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8387" y="3251200"/>
                        <a:ext cx="811212"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1775" name="Text Box 31"/>
          <p:cNvSpPr txBox="1">
            <a:spLocks noChangeArrowheads="1"/>
          </p:cNvSpPr>
          <p:nvPr/>
        </p:nvSpPr>
        <p:spPr bwMode="auto">
          <a:xfrm>
            <a:off x="5486400" y="1412875"/>
            <a:ext cx="3429000" cy="1406525"/>
          </a:xfrm>
          <a:prstGeom prst="rect">
            <a:avLst/>
          </a:prstGeom>
          <a:noFill/>
          <a:ln w="9525">
            <a:noFill/>
            <a:miter lim="800000"/>
            <a:headEnd/>
            <a:tailEnd/>
          </a:ln>
          <a:effectLst/>
        </p:spPr>
        <p:txBody>
          <a:bodyPr>
            <a:spAutoFit/>
          </a:bodyPr>
          <a:lstStyle/>
          <a:p>
            <a:pPr>
              <a:lnSpc>
                <a:spcPct val="120000"/>
              </a:lnSpc>
              <a:spcBef>
                <a:spcPct val="50000"/>
              </a:spcBef>
            </a:pPr>
            <a:r>
              <a:rPr kumimoji="1" lang="zh-CN" altLang="en-US" sz="2400" dirty="0"/>
              <a:t>结论：在等体过程中，系统吸收的热量完全用来增加自身的内能。</a:t>
            </a:r>
          </a:p>
        </p:txBody>
      </p:sp>
    </p:spTree>
    <p:extLst>
      <p:ext uri="{BB962C8B-B14F-4D97-AF65-F5344CB8AC3E}">
        <p14:creationId xmlns:p14="http://schemas.microsoft.com/office/powerpoint/2010/main" val="45392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71748"/>
                                        </p:tgtEl>
                                        <p:attrNameLst>
                                          <p:attrName>style.visibility</p:attrName>
                                        </p:attrNameLst>
                                      </p:cBhvr>
                                      <p:to>
                                        <p:strVal val="visible"/>
                                      </p:to>
                                    </p:set>
                                    <p:animEffect transition="in" filter="slide(fromBottom)">
                                      <p:cBhvr>
                                        <p:cTn id="7" dur="500"/>
                                        <p:tgtEl>
                                          <p:spTgt spid="67174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71756"/>
                                        </p:tgtEl>
                                        <p:attrNameLst>
                                          <p:attrName>style.visibility</p:attrName>
                                        </p:attrNameLst>
                                      </p:cBhvr>
                                      <p:to>
                                        <p:strVal val="visible"/>
                                      </p:to>
                                    </p:set>
                                    <p:animEffect transition="in" filter="checkerboard(across)">
                                      <p:cBhvr>
                                        <p:cTn id="12" dur="500"/>
                                        <p:tgtEl>
                                          <p:spTgt spid="67175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1769"/>
                                        </p:tgtEl>
                                        <p:attrNameLst>
                                          <p:attrName>style.visibility</p:attrName>
                                        </p:attrNameLst>
                                      </p:cBhvr>
                                      <p:to>
                                        <p:strVal val="visible"/>
                                      </p:to>
                                    </p:set>
                                    <p:anim calcmode="lin" valueType="num">
                                      <p:cBhvr additive="base">
                                        <p:cTn id="17" dur="500" fill="hold"/>
                                        <p:tgtEl>
                                          <p:spTgt spid="671769"/>
                                        </p:tgtEl>
                                        <p:attrNameLst>
                                          <p:attrName>ppt_x</p:attrName>
                                        </p:attrNameLst>
                                      </p:cBhvr>
                                      <p:tavLst>
                                        <p:tav tm="0">
                                          <p:val>
                                            <p:strVal val="0-#ppt_w/2"/>
                                          </p:val>
                                        </p:tav>
                                        <p:tav tm="100000">
                                          <p:val>
                                            <p:strVal val="#ppt_x"/>
                                          </p:val>
                                        </p:tav>
                                      </p:tavLst>
                                    </p:anim>
                                    <p:anim calcmode="lin" valueType="num">
                                      <p:cBhvr additive="base">
                                        <p:cTn id="18" dur="500" fill="hold"/>
                                        <p:tgtEl>
                                          <p:spTgt spid="67176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671770"/>
                                        </p:tgtEl>
                                        <p:attrNameLst>
                                          <p:attrName>style.visibility</p:attrName>
                                        </p:attrNameLst>
                                      </p:cBhvr>
                                      <p:to>
                                        <p:strVal val="visible"/>
                                      </p:to>
                                    </p:set>
                                    <p:animEffect transition="in" filter="strips(downRight)">
                                      <p:cBhvr>
                                        <p:cTn id="23" dur="500"/>
                                        <p:tgtEl>
                                          <p:spTgt spid="67177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71772"/>
                                        </p:tgtEl>
                                        <p:attrNameLst>
                                          <p:attrName>style.visibility</p:attrName>
                                        </p:attrNameLst>
                                      </p:cBhvr>
                                      <p:to>
                                        <p:strVal val="visible"/>
                                      </p:to>
                                    </p:set>
                                    <p:animEffect transition="in" filter="wipe(left)">
                                      <p:cBhvr>
                                        <p:cTn id="28" dur="500"/>
                                        <p:tgtEl>
                                          <p:spTgt spid="671772"/>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671771"/>
                                        </p:tgtEl>
                                        <p:attrNameLst>
                                          <p:attrName>style.visibility</p:attrName>
                                        </p:attrNameLst>
                                      </p:cBhvr>
                                      <p:to>
                                        <p:strVal val="visible"/>
                                      </p:to>
                                    </p:set>
                                    <p:animEffect transition="in" filter="strips(downRight)">
                                      <p:cBhvr>
                                        <p:cTn id="33" dur="500"/>
                                        <p:tgtEl>
                                          <p:spTgt spid="67177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671773"/>
                                        </p:tgtEl>
                                        <p:attrNameLst>
                                          <p:attrName>style.visibility</p:attrName>
                                        </p:attrNameLst>
                                      </p:cBhvr>
                                      <p:to>
                                        <p:strVal val="visible"/>
                                      </p:to>
                                    </p:set>
                                    <p:anim calcmode="lin" valueType="num">
                                      <p:cBhvr additive="base">
                                        <p:cTn id="38" dur="500" fill="hold"/>
                                        <p:tgtEl>
                                          <p:spTgt spid="671773"/>
                                        </p:tgtEl>
                                        <p:attrNameLst>
                                          <p:attrName>ppt_x</p:attrName>
                                        </p:attrNameLst>
                                      </p:cBhvr>
                                      <p:tavLst>
                                        <p:tav tm="0">
                                          <p:val>
                                            <p:strVal val="0-#ppt_w/2"/>
                                          </p:val>
                                        </p:tav>
                                        <p:tav tm="100000">
                                          <p:val>
                                            <p:strVal val="#ppt_x"/>
                                          </p:val>
                                        </p:tav>
                                      </p:tavLst>
                                    </p:anim>
                                    <p:anim calcmode="lin" valueType="num">
                                      <p:cBhvr additive="base">
                                        <p:cTn id="39" dur="500" fill="hold"/>
                                        <p:tgtEl>
                                          <p:spTgt spid="67177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1774"/>
                                        </p:tgtEl>
                                        <p:attrNameLst>
                                          <p:attrName>style.visibility</p:attrName>
                                        </p:attrNameLst>
                                      </p:cBhvr>
                                      <p:to>
                                        <p:strVal val="visible"/>
                                      </p:to>
                                    </p:set>
                                    <p:animEffect transition="in" filter="wipe(left)">
                                      <p:cBhvr>
                                        <p:cTn id="44" dur="500"/>
                                        <p:tgtEl>
                                          <p:spTgt spid="671774"/>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671775"/>
                                        </p:tgtEl>
                                        <p:attrNameLst>
                                          <p:attrName>style.visibility</p:attrName>
                                        </p:attrNameLst>
                                      </p:cBhvr>
                                      <p:to>
                                        <p:strVal val="visible"/>
                                      </p:to>
                                    </p:set>
                                    <p:animEffect transition="in" filter="strips(downRight)">
                                      <p:cBhvr>
                                        <p:cTn id="49" dur="500"/>
                                        <p:tgtEl>
                                          <p:spTgt spid="671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69" grpId="0" autoUpdateAnimBg="0"/>
      <p:bldP spid="671772" grpId="0"/>
      <p:bldP spid="671773" grpId="0" autoUpdateAnimBg="0"/>
      <p:bldP spid="67177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5" name="灯片编号占位符 4"/>
          <p:cNvSpPr>
            <a:spLocks noGrp="1"/>
          </p:cNvSpPr>
          <p:nvPr>
            <p:ph type="sldNum" sz="quarter" idx="12"/>
          </p:nvPr>
        </p:nvSpPr>
        <p:spPr/>
        <p:txBody>
          <a:bodyPr/>
          <a:lstStyle/>
          <a:p>
            <a:fld id="{7D7EEB8B-4EE2-4099-8CD3-F023B6167F78}" type="slidenum">
              <a:rPr lang="en-US" altLang="zh-CN"/>
              <a:pPr/>
              <a:t>34</a:t>
            </a:fld>
            <a:endParaRPr lang="en-US" altLang="zh-CN"/>
          </a:p>
        </p:txBody>
      </p:sp>
      <p:sp>
        <p:nvSpPr>
          <p:cNvPr id="672771"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等压过程</a:t>
            </a:r>
          </a:p>
        </p:txBody>
      </p:sp>
      <p:grpSp>
        <p:nvGrpSpPr>
          <p:cNvPr id="672772" name="Group 4"/>
          <p:cNvGrpSpPr>
            <a:grpSpLocks/>
          </p:cNvGrpSpPr>
          <p:nvPr/>
        </p:nvGrpSpPr>
        <p:grpSpPr bwMode="auto">
          <a:xfrm>
            <a:off x="477838" y="4343400"/>
            <a:ext cx="3865562" cy="1981200"/>
            <a:chOff x="476" y="2519"/>
            <a:chExt cx="2435" cy="1248"/>
          </a:xfrm>
        </p:grpSpPr>
        <p:sp>
          <p:nvSpPr>
            <p:cNvPr id="672773" name="Rectangle 5"/>
            <p:cNvSpPr>
              <a:spLocks noChangeArrowheads="1"/>
            </p:cNvSpPr>
            <p:nvPr/>
          </p:nvSpPr>
          <p:spPr bwMode="auto">
            <a:xfrm>
              <a:off x="2291" y="3093"/>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672774" name="Rectangle 6" descr="5%"/>
            <p:cNvSpPr>
              <a:spLocks noChangeArrowheads="1"/>
            </p:cNvSpPr>
            <p:nvPr/>
          </p:nvSpPr>
          <p:spPr bwMode="auto">
            <a:xfrm>
              <a:off x="847" y="2663"/>
              <a:ext cx="1289"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672775" name="Freeform 7" descr="50%"/>
            <p:cNvSpPr>
              <a:spLocks/>
            </p:cNvSpPr>
            <p:nvPr/>
          </p:nvSpPr>
          <p:spPr bwMode="auto">
            <a:xfrm>
              <a:off x="703" y="2519"/>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672776" name="Rectangle 8"/>
            <p:cNvSpPr>
              <a:spLocks noChangeArrowheads="1"/>
            </p:cNvSpPr>
            <p:nvPr/>
          </p:nvSpPr>
          <p:spPr bwMode="auto">
            <a:xfrm>
              <a:off x="2129" y="2663"/>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672777" name="Text Box 9"/>
            <p:cNvSpPr txBox="1">
              <a:spLocks noChangeArrowheads="1"/>
            </p:cNvSpPr>
            <p:nvPr/>
          </p:nvSpPr>
          <p:spPr bwMode="auto">
            <a:xfrm>
              <a:off x="1157" y="2996"/>
              <a:ext cx="896"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p</a:t>
              </a:r>
              <a:r>
                <a:rPr kumimoji="1" lang="zh-CN" altLang="en-US" sz="2400">
                  <a:solidFill>
                    <a:srgbClr val="000066"/>
                  </a:solidFill>
                </a:rPr>
                <a:t>＝</a:t>
              </a:r>
              <a:r>
                <a:rPr kumimoji="1" lang="en-US" altLang="zh-CN" sz="2400">
                  <a:solidFill>
                    <a:srgbClr val="000066"/>
                  </a:solidFill>
                </a:rPr>
                <a:t>const.</a:t>
              </a:r>
            </a:p>
          </p:txBody>
        </p:sp>
        <p:sp>
          <p:nvSpPr>
            <p:cNvPr id="672778" name="Text Box 10"/>
            <p:cNvSpPr txBox="1">
              <a:spLocks noChangeArrowheads="1"/>
            </p:cNvSpPr>
            <p:nvPr/>
          </p:nvSpPr>
          <p:spPr bwMode="auto">
            <a:xfrm>
              <a:off x="476" y="2860"/>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672779" name="Line 11"/>
            <p:cNvSpPr>
              <a:spLocks noChangeShapeType="1"/>
            </p:cNvSpPr>
            <p:nvPr/>
          </p:nvSpPr>
          <p:spPr bwMode="auto">
            <a:xfrm>
              <a:off x="521" y="3154"/>
              <a:ext cx="499" cy="0"/>
            </a:xfrm>
            <a:prstGeom prst="line">
              <a:avLst/>
            </a:prstGeom>
            <a:noFill/>
            <a:ln w="28575">
              <a:solidFill>
                <a:srgbClr val="FF0000"/>
              </a:solidFill>
              <a:round/>
              <a:headEnd/>
              <a:tailEnd type="triangle" w="sm" len="lg"/>
            </a:ln>
            <a:effectLst/>
          </p:spPr>
          <p:txBody>
            <a:bodyPr/>
            <a:lstStyle/>
            <a:p>
              <a:endParaRPr lang="zh-CN" altLang="en-US"/>
            </a:p>
          </p:txBody>
        </p:sp>
        <p:sp>
          <p:nvSpPr>
            <p:cNvPr id="672780" name="Line 12"/>
            <p:cNvSpPr>
              <a:spLocks noChangeShapeType="1"/>
            </p:cNvSpPr>
            <p:nvPr/>
          </p:nvSpPr>
          <p:spPr bwMode="auto">
            <a:xfrm>
              <a:off x="2336" y="3018"/>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672781" name="Text Box 13"/>
            <p:cNvSpPr txBox="1">
              <a:spLocks noChangeArrowheads="1"/>
            </p:cNvSpPr>
            <p:nvPr/>
          </p:nvSpPr>
          <p:spPr bwMode="auto">
            <a:xfrm>
              <a:off x="2408" y="2724"/>
              <a:ext cx="408"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grpSp>
        <p:nvGrpSpPr>
          <p:cNvPr id="672782" name="Group 14"/>
          <p:cNvGrpSpPr>
            <a:grpSpLocks/>
          </p:cNvGrpSpPr>
          <p:nvPr/>
        </p:nvGrpSpPr>
        <p:grpSpPr bwMode="auto">
          <a:xfrm>
            <a:off x="4876800" y="3581400"/>
            <a:ext cx="4105275" cy="3168650"/>
            <a:chOff x="3016" y="2160"/>
            <a:chExt cx="2586" cy="1996"/>
          </a:xfrm>
        </p:grpSpPr>
        <p:sp>
          <p:nvSpPr>
            <p:cNvPr id="672783" name="Rectangle 15"/>
            <p:cNvSpPr>
              <a:spLocks noChangeArrowheads="1"/>
            </p:cNvSpPr>
            <p:nvPr/>
          </p:nvSpPr>
          <p:spPr bwMode="auto">
            <a:xfrm>
              <a:off x="3016" y="2160"/>
              <a:ext cx="2586" cy="1996"/>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672784" name="Group 16"/>
            <p:cNvGrpSpPr>
              <a:grpSpLocks/>
            </p:cNvGrpSpPr>
            <p:nvPr/>
          </p:nvGrpSpPr>
          <p:grpSpPr bwMode="auto">
            <a:xfrm>
              <a:off x="3089" y="2225"/>
              <a:ext cx="2467" cy="1788"/>
              <a:chOff x="3089" y="2225"/>
              <a:chExt cx="2467" cy="1788"/>
            </a:xfrm>
          </p:grpSpPr>
          <p:sp>
            <p:nvSpPr>
              <p:cNvPr id="672785" name="Line 17"/>
              <p:cNvSpPr>
                <a:spLocks noChangeShapeType="1"/>
              </p:cNvSpPr>
              <p:nvPr/>
            </p:nvSpPr>
            <p:spPr bwMode="auto">
              <a:xfrm>
                <a:off x="3654" y="3140"/>
                <a:ext cx="926" cy="0"/>
              </a:xfrm>
              <a:prstGeom prst="line">
                <a:avLst/>
              </a:prstGeom>
              <a:noFill/>
              <a:ln w="19050">
                <a:solidFill>
                  <a:srgbClr val="FF0000"/>
                </a:solidFill>
                <a:round/>
                <a:headEnd type="oval" w="sm" len="sm"/>
                <a:tailEnd type="oval" w="sm" len="sm"/>
              </a:ln>
              <a:effectLst/>
            </p:spPr>
            <p:txBody>
              <a:bodyPr/>
              <a:lstStyle/>
              <a:p>
                <a:endParaRPr lang="zh-CN" altLang="en-US"/>
              </a:p>
            </p:txBody>
          </p:sp>
          <p:sp>
            <p:nvSpPr>
              <p:cNvPr id="672786" name="Rectangle 18"/>
              <p:cNvSpPr>
                <a:spLocks noChangeArrowheads="1"/>
              </p:cNvSpPr>
              <p:nvPr/>
            </p:nvSpPr>
            <p:spPr bwMode="auto">
              <a:xfrm>
                <a:off x="3334" y="2815"/>
                <a:ext cx="1030" cy="338"/>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1(</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1</a:t>
                </a:r>
                <a:r>
                  <a:rPr kumimoji="1" lang="en-US" altLang="zh-CN" sz="2400">
                    <a:solidFill>
                      <a:srgbClr val="0000CC"/>
                    </a:solidFill>
                  </a:rPr>
                  <a:t>)</a:t>
                </a:r>
              </a:p>
            </p:txBody>
          </p:sp>
          <p:sp>
            <p:nvSpPr>
              <p:cNvPr id="672787" name="Rectangle 19"/>
              <p:cNvSpPr>
                <a:spLocks noChangeArrowheads="1"/>
              </p:cNvSpPr>
              <p:nvPr/>
            </p:nvSpPr>
            <p:spPr bwMode="auto">
              <a:xfrm>
                <a:off x="4468" y="2853"/>
                <a:ext cx="1088" cy="325"/>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00CC"/>
                    </a:solidFill>
                  </a:rPr>
                  <a:t>2(</a:t>
                </a:r>
                <a:r>
                  <a:rPr kumimoji="1" lang="en-US" altLang="zh-CN" sz="2400" i="1">
                    <a:solidFill>
                      <a:srgbClr val="0000CC"/>
                    </a:solidFill>
                  </a:rPr>
                  <a:t>p</a:t>
                </a:r>
                <a:r>
                  <a:rPr kumimoji="1" lang="en-US" altLang="zh-CN" sz="2400" baseline="-25000">
                    <a:solidFill>
                      <a:srgbClr val="0000CC"/>
                    </a:solidFill>
                  </a:rPr>
                  <a:t>1</a:t>
                </a:r>
                <a:r>
                  <a:rPr kumimoji="1" lang="en-US" altLang="zh-CN" sz="2400">
                    <a:solidFill>
                      <a:srgbClr val="0000CC"/>
                    </a:solidFill>
                  </a:rPr>
                  <a:t>, </a:t>
                </a:r>
                <a:r>
                  <a:rPr kumimoji="1" lang="en-US" altLang="zh-CN" sz="2400" i="1">
                    <a:solidFill>
                      <a:srgbClr val="0000CC"/>
                    </a:solidFill>
                  </a:rPr>
                  <a:t>V</a:t>
                </a:r>
                <a:r>
                  <a:rPr kumimoji="1" lang="en-US" altLang="zh-CN" sz="2400" baseline="-25000">
                    <a:solidFill>
                      <a:srgbClr val="0000CC"/>
                    </a:solidFill>
                  </a:rPr>
                  <a:t>2</a:t>
                </a:r>
                <a:r>
                  <a:rPr kumimoji="1" lang="en-US" altLang="zh-CN" sz="2400">
                    <a:solidFill>
                      <a:srgbClr val="0000CC"/>
                    </a:solidFill>
                  </a:rPr>
                  <a:t>, </a:t>
                </a:r>
                <a:r>
                  <a:rPr kumimoji="1" lang="en-US" altLang="zh-CN" sz="2400" i="1">
                    <a:solidFill>
                      <a:srgbClr val="0000CC"/>
                    </a:solidFill>
                  </a:rPr>
                  <a:t>T</a:t>
                </a:r>
                <a:r>
                  <a:rPr kumimoji="1" lang="en-US" altLang="zh-CN" sz="2400" baseline="-25000">
                    <a:solidFill>
                      <a:srgbClr val="0000CC"/>
                    </a:solidFill>
                  </a:rPr>
                  <a:t>2</a:t>
                </a:r>
                <a:r>
                  <a:rPr kumimoji="1" lang="en-US" altLang="zh-CN" sz="2400">
                    <a:solidFill>
                      <a:srgbClr val="0000CC"/>
                    </a:solidFill>
                  </a:rPr>
                  <a:t>)</a:t>
                </a:r>
              </a:p>
            </p:txBody>
          </p:sp>
          <p:sp>
            <p:nvSpPr>
              <p:cNvPr id="672788" name="Line 20"/>
              <p:cNvSpPr>
                <a:spLocks noChangeShapeType="1"/>
              </p:cNvSpPr>
              <p:nvPr/>
            </p:nvSpPr>
            <p:spPr bwMode="auto">
              <a:xfrm>
                <a:off x="3240" y="3640"/>
                <a:ext cx="2089"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2789" name="Line 21"/>
              <p:cNvSpPr>
                <a:spLocks noChangeShapeType="1"/>
              </p:cNvSpPr>
              <p:nvPr/>
            </p:nvSpPr>
            <p:spPr bwMode="auto">
              <a:xfrm flipV="1">
                <a:off x="3240" y="2457"/>
                <a:ext cx="2" cy="1194"/>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2790" name="Rectangle 22"/>
              <p:cNvSpPr>
                <a:spLocks noChangeArrowheads="1"/>
              </p:cNvSpPr>
              <p:nvPr/>
            </p:nvSpPr>
            <p:spPr bwMode="auto">
              <a:xfrm>
                <a:off x="3134" y="2225"/>
                <a:ext cx="530" cy="3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 p</a:t>
                </a:r>
                <a:endParaRPr kumimoji="1" lang="en-US" altLang="zh-CN" sz="2400">
                  <a:solidFill>
                    <a:srgbClr val="000066"/>
                  </a:solidFill>
                </a:endParaRPr>
              </a:p>
            </p:txBody>
          </p:sp>
          <p:sp>
            <p:nvSpPr>
              <p:cNvPr id="672791" name="Rectangle 23"/>
              <p:cNvSpPr>
                <a:spLocks noChangeArrowheads="1"/>
              </p:cNvSpPr>
              <p:nvPr/>
            </p:nvSpPr>
            <p:spPr bwMode="auto">
              <a:xfrm>
                <a:off x="3089" y="3631"/>
                <a:ext cx="266" cy="218"/>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O  </a:t>
                </a:r>
              </a:p>
            </p:txBody>
          </p:sp>
          <p:sp>
            <p:nvSpPr>
              <p:cNvPr id="672792" name="Rectangle 24"/>
              <p:cNvSpPr>
                <a:spLocks noChangeArrowheads="1"/>
              </p:cNvSpPr>
              <p:nvPr/>
            </p:nvSpPr>
            <p:spPr bwMode="auto">
              <a:xfrm>
                <a:off x="5348" y="3610"/>
                <a:ext cx="175" cy="203"/>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V</a:t>
                </a:r>
                <a:endParaRPr kumimoji="1" lang="en-US" altLang="zh-CN" sz="2400">
                  <a:solidFill>
                    <a:srgbClr val="000066"/>
                  </a:solidFill>
                </a:endParaRPr>
              </a:p>
            </p:txBody>
          </p:sp>
          <p:sp>
            <p:nvSpPr>
              <p:cNvPr id="672793" name="Line 25"/>
              <p:cNvSpPr>
                <a:spLocks noChangeShapeType="1"/>
              </p:cNvSpPr>
              <p:nvPr/>
            </p:nvSpPr>
            <p:spPr bwMode="auto">
              <a:xfrm>
                <a:off x="4081" y="3140"/>
                <a:ext cx="84" cy="0"/>
              </a:xfrm>
              <a:prstGeom prst="line">
                <a:avLst/>
              </a:prstGeom>
              <a:noFill/>
              <a:ln w="9525">
                <a:solidFill>
                  <a:srgbClr val="FF0000"/>
                </a:solidFill>
                <a:round/>
                <a:headEnd/>
                <a:tailEnd type="triangle" w="sm" len="lg"/>
              </a:ln>
              <a:effectLst/>
            </p:spPr>
            <p:txBody>
              <a:bodyPr/>
              <a:lstStyle/>
              <a:p>
                <a:endParaRPr lang="zh-CN" altLang="en-US"/>
              </a:p>
            </p:txBody>
          </p:sp>
          <p:sp>
            <p:nvSpPr>
              <p:cNvPr id="672794" name="Rectangle 26"/>
              <p:cNvSpPr>
                <a:spLocks noChangeArrowheads="1"/>
              </p:cNvSpPr>
              <p:nvPr/>
            </p:nvSpPr>
            <p:spPr bwMode="auto">
              <a:xfrm>
                <a:off x="3696" y="3625"/>
                <a:ext cx="1089" cy="3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66"/>
                    </a:solidFill>
                  </a:rPr>
                  <a:t>(</a:t>
                </a:r>
                <a:r>
                  <a:rPr kumimoji="1" lang="en-US" altLang="zh-CN" sz="2400" i="1" dirty="0">
                    <a:solidFill>
                      <a:srgbClr val="000066"/>
                    </a:solidFill>
                  </a:rPr>
                  <a:t>V</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V</a:t>
                </a:r>
                <a:r>
                  <a:rPr kumimoji="1" lang="en-US" altLang="zh-CN" sz="2400" baseline="-25000" dirty="0">
                    <a:solidFill>
                      <a:srgbClr val="000066"/>
                    </a:solidFill>
                  </a:rPr>
                  <a:t>2</a:t>
                </a:r>
                <a:r>
                  <a:rPr kumimoji="1" lang="en-US" altLang="zh-CN" sz="2400" dirty="0">
                    <a:solidFill>
                      <a:srgbClr val="000066"/>
                    </a:solidFill>
                  </a:rPr>
                  <a:t>/</a:t>
                </a:r>
                <a:r>
                  <a:rPr kumimoji="1" lang="en-US" altLang="zh-CN" sz="2400" i="1" dirty="0">
                    <a:solidFill>
                      <a:srgbClr val="000066"/>
                    </a:solidFill>
                  </a:rPr>
                  <a:t>T</a:t>
                </a:r>
                <a:r>
                  <a:rPr kumimoji="1" lang="en-US" altLang="zh-CN" sz="2400" baseline="-25000" dirty="0">
                    <a:solidFill>
                      <a:srgbClr val="000066"/>
                    </a:solidFill>
                  </a:rPr>
                  <a:t>2</a:t>
                </a:r>
                <a:r>
                  <a:rPr kumimoji="1" lang="en-US" altLang="zh-CN" sz="2400" dirty="0">
                    <a:solidFill>
                      <a:srgbClr val="000066"/>
                    </a:solidFill>
                  </a:rPr>
                  <a:t>)</a:t>
                </a:r>
              </a:p>
            </p:txBody>
          </p:sp>
        </p:grpSp>
      </p:grpSp>
      <p:graphicFrame>
        <p:nvGraphicFramePr>
          <p:cNvPr id="672795" name="Object 27"/>
          <p:cNvGraphicFramePr>
            <a:graphicFrameLocks noChangeAspect="1"/>
          </p:cNvGraphicFramePr>
          <p:nvPr/>
        </p:nvGraphicFramePr>
        <p:xfrm>
          <a:off x="2362200" y="1574800"/>
          <a:ext cx="2678113" cy="785813"/>
        </p:xfrm>
        <a:graphic>
          <a:graphicData uri="http://schemas.openxmlformats.org/presentationml/2006/ole">
            <mc:AlternateContent xmlns:mc="http://schemas.openxmlformats.org/markup-compatibility/2006">
              <mc:Choice xmlns:v="urn:schemas-microsoft-com:vml" Requires="v">
                <p:oleObj name="公式" r:id="rId2" imgW="1333440" imgH="393480" progId="Equation.3">
                  <p:embed/>
                </p:oleObj>
              </mc:Choice>
              <mc:Fallback>
                <p:oleObj name="公式" r:id="rId2" imgW="133344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574800"/>
                        <a:ext cx="2678113"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72796" name="Rectangle 28"/>
          <p:cNvSpPr>
            <a:spLocks noChangeArrowheads="1"/>
          </p:cNvSpPr>
          <p:nvPr/>
        </p:nvSpPr>
        <p:spPr bwMode="auto">
          <a:xfrm>
            <a:off x="457200" y="1739106"/>
            <a:ext cx="1098550" cy="457200"/>
          </a:xfrm>
          <a:prstGeom prst="rect">
            <a:avLst/>
          </a:prstGeom>
          <a:noFill/>
          <a:ln w="9525">
            <a:noFill/>
            <a:miter lim="800000"/>
            <a:headEnd/>
            <a:tailEnd/>
          </a:ln>
          <a:effectLst/>
        </p:spPr>
        <p:txBody>
          <a:bodyPr wrap="none">
            <a:spAutoFit/>
          </a:bodyPr>
          <a:lstStyle/>
          <a:p>
            <a:r>
              <a:rPr kumimoji="1" lang="zh-CN" altLang="en-US" sz="2400" dirty="0"/>
              <a:t>吸热：</a:t>
            </a:r>
          </a:p>
        </p:txBody>
      </p:sp>
      <p:sp>
        <p:nvSpPr>
          <p:cNvPr id="672797" name="Rectangle 29"/>
          <p:cNvSpPr>
            <a:spLocks noChangeArrowheads="1"/>
          </p:cNvSpPr>
          <p:nvPr/>
        </p:nvSpPr>
        <p:spPr bwMode="auto">
          <a:xfrm>
            <a:off x="457200" y="2477294"/>
            <a:ext cx="1708150" cy="457200"/>
          </a:xfrm>
          <a:prstGeom prst="rect">
            <a:avLst/>
          </a:prstGeom>
          <a:noFill/>
          <a:ln w="9525" algn="ctr">
            <a:noFill/>
            <a:miter lim="800000"/>
            <a:headEnd/>
            <a:tailEnd/>
          </a:ln>
          <a:effectLst/>
        </p:spPr>
        <p:txBody>
          <a:bodyPr wrap="none">
            <a:spAutoFit/>
          </a:bodyPr>
          <a:lstStyle/>
          <a:p>
            <a:r>
              <a:rPr kumimoji="1" lang="zh-CN" altLang="en-US" sz="2400" dirty="0"/>
              <a:t>内能增量：</a:t>
            </a:r>
          </a:p>
        </p:txBody>
      </p:sp>
      <p:graphicFrame>
        <p:nvGraphicFramePr>
          <p:cNvPr id="672798" name="Object 30"/>
          <p:cNvGraphicFramePr>
            <a:graphicFrameLocks noChangeAspect="1"/>
          </p:cNvGraphicFramePr>
          <p:nvPr/>
        </p:nvGraphicFramePr>
        <p:xfrm>
          <a:off x="2362200" y="2312988"/>
          <a:ext cx="2624138" cy="785812"/>
        </p:xfrm>
        <a:graphic>
          <a:graphicData uri="http://schemas.openxmlformats.org/presentationml/2006/ole">
            <mc:AlternateContent xmlns:mc="http://schemas.openxmlformats.org/markup-compatibility/2006">
              <mc:Choice xmlns:v="urn:schemas-microsoft-com:vml" Requires="v">
                <p:oleObj name="公式" r:id="rId4" imgW="1307880" imgH="393480" progId="Equation.3">
                  <p:embed/>
                </p:oleObj>
              </mc:Choice>
              <mc:Fallback>
                <p:oleObj name="公式" r:id="rId4" imgW="13078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312988"/>
                        <a:ext cx="2624138" cy="785812"/>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72799" name="Rectangle 31"/>
          <p:cNvSpPr>
            <a:spLocks noChangeArrowheads="1"/>
          </p:cNvSpPr>
          <p:nvPr/>
        </p:nvSpPr>
        <p:spPr bwMode="auto">
          <a:xfrm>
            <a:off x="457200" y="3187700"/>
            <a:ext cx="1708150" cy="457200"/>
          </a:xfrm>
          <a:prstGeom prst="rect">
            <a:avLst/>
          </a:prstGeom>
          <a:noFill/>
          <a:ln w="9525" algn="ctr">
            <a:noFill/>
            <a:miter lim="800000"/>
            <a:headEnd/>
            <a:tailEnd/>
          </a:ln>
          <a:effectLst/>
        </p:spPr>
        <p:txBody>
          <a:bodyPr wrap="none">
            <a:spAutoFit/>
          </a:bodyPr>
          <a:lstStyle/>
          <a:p>
            <a:r>
              <a:rPr kumimoji="1" lang="zh-CN" altLang="en-US" sz="2400" dirty="0"/>
              <a:t>系统做功：</a:t>
            </a:r>
          </a:p>
        </p:txBody>
      </p:sp>
      <p:graphicFrame>
        <p:nvGraphicFramePr>
          <p:cNvPr id="672800" name="Object 32"/>
          <p:cNvGraphicFramePr>
            <a:graphicFrameLocks noChangeAspect="1"/>
          </p:cNvGraphicFramePr>
          <p:nvPr/>
        </p:nvGraphicFramePr>
        <p:xfrm>
          <a:off x="2362200" y="3022600"/>
          <a:ext cx="5049838" cy="787400"/>
        </p:xfrm>
        <a:graphic>
          <a:graphicData uri="http://schemas.openxmlformats.org/presentationml/2006/ole">
            <mc:AlternateContent xmlns:mc="http://schemas.openxmlformats.org/markup-compatibility/2006">
              <mc:Choice xmlns:v="urn:schemas-microsoft-com:vml" Requires="v">
                <p:oleObj name="公式" r:id="rId6" imgW="2514600" imgH="393480" progId="Equation.3">
                  <p:embed/>
                </p:oleObj>
              </mc:Choice>
              <mc:Fallback>
                <p:oleObj name="公式" r:id="rId6" imgW="25146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3022600"/>
                        <a:ext cx="5049838" cy="787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0293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72772"/>
                                        </p:tgtEl>
                                        <p:attrNameLst>
                                          <p:attrName>style.visibility</p:attrName>
                                        </p:attrNameLst>
                                      </p:cBhvr>
                                      <p:to>
                                        <p:strVal val="visible"/>
                                      </p:to>
                                    </p:set>
                                    <p:animEffect transition="in" filter="slide(fromBottom)">
                                      <p:cBhvr>
                                        <p:cTn id="7" dur="500"/>
                                        <p:tgtEl>
                                          <p:spTgt spid="67277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72782"/>
                                        </p:tgtEl>
                                        <p:attrNameLst>
                                          <p:attrName>style.visibility</p:attrName>
                                        </p:attrNameLst>
                                      </p:cBhvr>
                                      <p:to>
                                        <p:strVal val="visible"/>
                                      </p:to>
                                    </p:set>
                                    <p:animEffect transition="in" filter="box(in)">
                                      <p:cBhvr>
                                        <p:cTn id="12" dur="500"/>
                                        <p:tgtEl>
                                          <p:spTgt spid="67278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2796"/>
                                        </p:tgtEl>
                                        <p:attrNameLst>
                                          <p:attrName>style.visibility</p:attrName>
                                        </p:attrNameLst>
                                      </p:cBhvr>
                                      <p:to>
                                        <p:strVal val="visible"/>
                                      </p:to>
                                    </p:set>
                                    <p:anim calcmode="lin" valueType="num">
                                      <p:cBhvr additive="base">
                                        <p:cTn id="17" dur="500" fill="hold"/>
                                        <p:tgtEl>
                                          <p:spTgt spid="672796"/>
                                        </p:tgtEl>
                                        <p:attrNameLst>
                                          <p:attrName>ppt_x</p:attrName>
                                        </p:attrNameLst>
                                      </p:cBhvr>
                                      <p:tavLst>
                                        <p:tav tm="0">
                                          <p:val>
                                            <p:strVal val="0-#ppt_w/2"/>
                                          </p:val>
                                        </p:tav>
                                        <p:tav tm="100000">
                                          <p:val>
                                            <p:strVal val="#ppt_x"/>
                                          </p:val>
                                        </p:tav>
                                      </p:tavLst>
                                    </p:anim>
                                    <p:anim calcmode="lin" valueType="num">
                                      <p:cBhvr additive="base">
                                        <p:cTn id="18" dur="500" fill="hold"/>
                                        <p:tgtEl>
                                          <p:spTgt spid="67279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672795"/>
                                        </p:tgtEl>
                                        <p:attrNameLst>
                                          <p:attrName>style.visibility</p:attrName>
                                        </p:attrNameLst>
                                      </p:cBhvr>
                                      <p:to>
                                        <p:strVal val="visible"/>
                                      </p:to>
                                    </p:set>
                                    <p:animEffect transition="in" filter="strips(downRight)">
                                      <p:cBhvr>
                                        <p:cTn id="23" dur="500"/>
                                        <p:tgtEl>
                                          <p:spTgt spid="67279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72797"/>
                                        </p:tgtEl>
                                        <p:attrNameLst>
                                          <p:attrName>style.visibility</p:attrName>
                                        </p:attrNameLst>
                                      </p:cBhvr>
                                      <p:to>
                                        <p:strVal val="visible"/>
                                      </p:to>
                                    </p:set>
                                    <p:anim calcmode="lin" valueType="num">
                                      <p:cBhvr additive="base">
                                        <p:cTn id="28" dur="500" fill="hold"/>
                                        <p:tgtEl>
                                          <p:spTgt spid="672797"/>
                                        </p:tgtEl>
                                        <p:attrNameLst>
                                          <p:attrName>ppt_x</p:attrName>
                                        </p:attrNameLst>
                                      </p:cBhvr>
                                      <p:tavLst>
                                        <p:tav tm="0">
                                          <p:val>
                                            <p:strVal val="0-#ppt_w/2"/>
                                          </p:val>
                                        </p:tav>
                                        <p:tav tm="100000">
                                          <p:val>
                                            <p:strVal val="#ppt_x"/>
                                          </p:val>
                                        </p:tav>
                                      </p:tavLst>
                                    </p:anim>
                                    <p:anim calcmode="lin" valueType="num">
                                      <p:cBhvr additive="base">
                                        <p:cTn id="29" dur="500" fill="hold"/>
                                        <p:tgtEl>
                                          <p:spTgt spid="67279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672798"/>
                                        </p:tgtEl>
                                        <p:attrNameLst>
                                          <p:attrName>style.visibility</p:attrName>
                                        </p:attrNameLst>
                                      </p:cBhvr>
                                      <p:to>
                                        <p:strVal val="visible"/>
                                      </p:to>
                                    </p:set>
                                    <p:animEffect transition="in" filter="strips(downRight)">
                                      <p:cBhvr>
                                        <p:cTn id="34" dur="500"/>
                                        <p:tgtEl>
                                          <p:spTgt spid="67279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672799"/>
                                        </p:tgtEl>
                                        <p:attrNameLst>
                                          <p:attrName>style.visibility</p:attrName>
                                        </p:attrNameLst>
                                      </p:cBhvr>
                                      <p:to>
                                        <p:strVal val="visible"/>
                                      </p:to>
                                    </p:set>
                                    <p:anim calcmode="lin" valueType="num">
                                      <p:cBhvr additive="base">
                                        <p:cTn id="39" dur="500" fill="hold"/>
                                        <p:tgtEl>
                                          <p:spTgt spid="672799"/>
                                        </p:tgtEl>
                                        <p:attrNameLst>
                                          <p:attrName>ppt_x</p:attrName>
                                        </p:attrNameLst>
                                      </p:cBhvr>
                                      <p:tavLst>
                                        <p:tav tm="0">
                                          <p:val>
                                            <p:strVal val="0-#ppt_w/2"/>
                                          </p:val>
                                        </p:tav>
                                        <p:tav tm="100000">
                                          <p:val>
                                            <p:strVal val="#ppt_x"/>
                                          </p:val>
                                        </p:tav>
                                      </p:tavLst>
                                    </p:anim>
                                    <p:anim calcmode="lin" valueType="num">
                                      <p:cBhvr additive="base">
                                        <p:cTn id="40" dur="500" fill="hold"/>
                                        <p:tgtEl>
                                          <p:spTgt spid="67279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672800"/>
                                        </p:tgtEl>
                                        <p:attrNameLst>
                                          <p:attrName>style.visibility</p:attrName>
                                        </p:attrNameLst>
                                      </p:cBhvr>
                                      <p:to>
                                        <p:strVal val="visible"/>
                                      </p:to>
                                    </p:set>
                                    <p:animEffect transition="in" filter="strips(downRight)">
                                      <p:cBhvr>
                                        <p:cTn id="45" dur="500"/>
                                        <p:tgtEl>
                                          <p:spTgt spid="672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96" grpId="0" autoUpdateAnimBg="0"/>
      <p:bldP spid="672797" grpId="0" autoUpdateAnimBg="0"/>
      <p:bldP spid="672799"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2" name="灯片编号占位符 4"/>
          <p:cNvSpPr>
            <a:spLocks noGrp="1"/>
          </p:cNvSpPr>
          <p:nvPr>
            <p:ph type="sldNum" sz="quarter" idx="12"/>
          </p:nvPr>
        </p:nvSpPr>
        <p:spPr/>
        <p:txBody>
          <a:bodyPr/>
          <a:lstStyle/>
          <a:p>
            <a:fld id="{B410C9B7-EE3C-454A-94A4-5A3A14FFB3CF}" type="slidenum">
              <a:rPr lang="en-US" altLang="zh-CN"/>
              <a:pPr/>
              <a:t>35</a:t>
            </a:fld>
            <a:endParaRPr lang="en-US" altLang="zh-CN"/>
          </a:p>
        </p:txBody>
      </p:sp>
      <p:sp>
        <p:nvSpPr>
          <p:cNvPr id="67379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等温过程</a:t>
            </a:r>
          </a:p>
        </p:txBody>
      </p:sp>
      <p:grpSp>
        <p:nvGrpSpPr>
          <p:cNvPr id="673796" name="Group 4"/>
          <p:cNvGrpSpPr>
            <a:grpSpLocks/>
          </p:cNvGrpSpPr>
          <p:nvPr/>
        </p:nvGrpSpPr>
        <p:grpSpPr bwMode="auto">
          <a:xfrm>
            <a:off x="457200" y="4343400"/>
            <a:ext cx="4321175" cy="1981200"/>
            <a:chOff x="431" y="2478"/>
            <a:chExt cx="2722" cy="1248"/>
          </a:xfrm>
        </p:grpSpPr>
        <p:sp>
          <p:nvSpPr>
            <p:cNvPr id="673797" name="Rectangle 5"/>
            <p:cNvSpPr>
              <a:spLocks noChangeArrowheads="1"/>
            </p:cNvSpPr>
            <p:nvPr/>
          </p:nvSpPr>
          <p:spPr bwMode="auto">
            <a:xfrm>
              <a:off x="2255" y="3052"/>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673798" name="Rectangle 6" descr="5%"/>
            <p:cNvSpPr>
              <a:spLocks noChangeArrowheads="1"/>
            </p:cNvSpPr>
            <p:nvPr/>
          </p:nvSpPr>
          <p:spPr bwMode="auto">
            <a:xfrm>
              <a:off x="826" y="2622"/>
              <a:ext cx="1329"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673799" name="Freeform 7" descr="50%"/>
            <p:cNvSpPr>
              <a:spLocks/>
            </p:cNvSpPr>
            <p:nvPr/>
          </p:nvSpPr>
          <p:spPr bwMode="auto">
            <a:xfrm>
              <a:off x="682" y="2478"/>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673800" name="Rectangle 8"/>
            <p:cNvSpPr>
              <a:spLocks noChangeArrowheads="1"/>
            </p:cNvSpPr>
            <p:nvPr/>
          </p:nvSpPr>
          <p:spPr bwMode="auto">
            <a:xfrm>
              <a:off x="2108" y="2622"/>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673801" name="Text Box 9"/>
            <p:cNvSpPr txBox="1">
              <a:spLocks noChangeArrowheads="1"/>
            </p:cNvSpPr>
            <p:nvPr/>
          </p:nvSpPr>
          <p:spPr bwMode="auto">
            <a:xfrm>
              <a:off x="1147" y="2954"/>
              <a:ext cx="1304"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T</a:t>
              </a:r>
              <a:r>
                <a:rPr kumimoji="1" lang="zh-CN" altLang="en-US" sz="2400">
                  <a:solidFill>
                    <a:srgbClr val="000066"/>
                  </a:solidFill>
                </a:rPr>
                <a:t>＝</a:t>
              </a:r>
              <a:r>
                <a:rPr kumimoji="1" lang="en-US" altLang="zh-CN" sz="2400">
                  <a:solidFill>
                    <a:srgbClr val="000066"/>
                  </a:solidFill>
                </a:rPr>
                <a:t>const.</a:t>
              </a:r>
            </a:p>
          </p:txBody>
        </p:sp>
        <p:sp>
          <p:nvSpPr>
            <p:cNvPr id="673802" name="Text Box 10"/>
            <p:cNvSpPr txBox="1">
              <a:spLocks noChangeArrowheads="1"/>
            </p:cNvSpPr>
            <p:nvPr/>
          </p:nvSpPr>
          <p:spPr bwMode="auto">
            <a:xfrm>
              <a:off x="431" y="2803"/>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Q</a:t>
              </a:r>
            </a:p>
          </p:txBody>
        </p:sp>
        <p:sp>
          <p:nvSpPr>
            <p:cNvPr id="673803" name="Line 11"/>
            <p:cNvSpPr>
              <a:spLocks noChangeShapeType="1"/>
            </p:cNvSpPr>
            <p:nvPr/>
          </p:nvSpPr>
          <p:spPr bwMode="auto">
            <a:xfrm>
              <a:off x="485" y="3113"/>
              <a:ext cx="499" cy="0"/>
            </a:xfrm>
            <a:prstGeom prst="line">
              <a:avLst/>
            </a:prstGeom>
            <a:noFill/>
            <a:ln w="28575">
              <a:solidFill>
                <a:srgbClr val="FF0000"/>
              </a:solidFill>
              <a:round/>
              <a:headEnd/>
              <a:tailEnd type="triangle" w="sm" len="lg"/>
            </a:ln>
            <a:effectLst/>
          </p:spPr>
          <p:txBody>
            <a:bodyPr/>
            <a:lstStyle/>
            <a:p>
              <a:endParaRPr lang="zh-CN" altLang="en-US"/>
            </a:p>
          </p:txBody>
        </p:sp>
        <p:sp>
          <p:nvSpPr>
            <p:cNvPr id="673804" name="Line 12"/>
            <p:cNvSpPr>
              <a:spLocks noChangeShapeType="1"/>
            </p:cNvSpPr>
            <p:nvPr/>
          </p:nvSpPr>
          <p:spPr bwMode="auto">
            <a:xfrm>
              <a:off x="2300" y="2977"/>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673805" name="Text Box 13"/>
            <p:cNvSpPr txBox="1">
              <a:spLocks noChangeArrowheads="1"/>
            </p:cNvSpPr>
            <p:nvPr/>
          </p:nvSpPr>
          <p:spPr bwMode="auto">
            <a:xfrm>
              <a:off x="2382" y="2682"/>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grpSp>
        <p:nvGrpSpPr>
          <p:cNvPr id="673806" name="Group 14"/>
          <p:cNvGrpSpPr>
            <a:grpSpLocks/>
          </p:cNvGrpSpPr>
          <p:nvPr/>
        </p:nvGrpSpPr>
        <p:grpSpPr bwMode="auto">
          <a:xfrm>
            <a:off x="4932363" y="3200400"/>
            <a:ext cx="3906837" cy="3500437"/>
            <a:chOff x="2736" y="1008"/>
            <a:chExt cx="2461" cy="2205"/>
          </a:xfrm>
        </p:grpSpPr>
        <p:sp>
          <p:nvSpPr>
            <p:cNvPr id="673807" name="Rectangle 15"/>
            <p:cNvSpPr>
              <a:spLocks noChangeArrowheads="1"/>
            </p:cNvSpPr>
            <p:nvPr/>
          </p:nvSpPr>
          <p:spPr bwMode="auto">
            <a:xfrm>
              <a:off x="2736" y="1008"/>
              <a:ext cx="2449" cy="2205"/>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sp>
          <p:nvSpPr>
            <p:cNvPr id="673808" name="Rectangle 16"/>
            <p:cNvSpPr>
              <a:spLocks noChangeArrowheads="1"/>
            </p:cNvSpPr>
            <p:nvPr/>
          </p:nvSpPr>
          <p:spPr bwMode="auto">
            <a:xfrm>
              <a:off x="3325" y="2679"/>
              <a:ext cx="994" cy="2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1</a:t>
              </a:r>
              <a:r>
                <a:rPr kumimoji="1" lang="en-US" altLang="zh-CN" sz="2400" i="1" dirty="0">
                  <a:solidFill>
                    <a:srgbClr val="000066"/>
                  </a:solidFill>
                </a:rPr>
                <a:t>V</a:t>
              </a:r>
              <a:r>
                <a:rPr kumimoji="1" lang="en-US" altLang="zh-CN" sz="2400" baseline="-25000" dirty="0">
                  <a:solidFill>
                    <a:srgbClr val="000066"/>
                  </a:solidFill>
                </a:rPr>
                <a:t>1</a:t>
              </a:r>
              <a:r>
                <a:rPr kumimoji="1" lang="en-US" altLang="zh-CN" sz="2400" dirty="0">
                  <a:solidFill>
                    <a:srgbClr val="000066"/>
                  </a:solidFill>
                </a:rPr>
                <a:t>=</a:t>
              </a:r>
              <a:r>
                <a:rPr kumimoji="1" lang="en-US" altLang="zh-CN" sz="2400" i="1" dirty="0">
                  <a:solidFill>
                    <a:srgbClr val="000066"/>
                  </a:solidFill>
                </a:rPr>
                <a:t>p</a:t>
              </a:r>
              <a:r>
                <a:rPr kumimoji="1" lang="en-US" altLang="zh-CN" sz="2400" baseline="-25000" dirty="0">
                  <a:solidFill>
                    <a:srgbClr val="000066"/>
                  </a:solidFill>
                </a:rPr>
                <a:t>2</a:t>
              </a:r>
              <a:r>
                <a:rPr kumimoji="1" lang="en-US" altLang="zh-CN" sz="2400" i="1" dirty="0">
                  <a:solidFill>
                    <a:srgbClr val="000066"/>
                  </a:solidFill>
                </a:rPr>
                <a:t>V</a:t>
              </a:r>
              <a:r>
                <a:rPr kumimoji="1" lang="en-US" altLang="zh-CN" sz="2400" baseline="-25000" dirty="0">
                  <a:solidFill>
                    <a:srgbClr val="000066"/>
                  </a:solidFill>
                </a:rPr>
                <a:t>2</a:t>
              </a:r>
              <a:r>
                <a:rPr kumimoji="1" lang="en-US" altLang="zh-CN" sz="2400" dirty="0">
                  <a:solidFill>
                    <a:srgbClr val="000066"/>
                  </a:solidFill>
                </a:rPr>
                <a:t>)</a:t>
              </a:r>
            </a:p>
          </p:txBody>
        </p:sp>
        <p:sp>
          <p:nvSpPr>
            <p:cNvPr id="673809" name="Line 17"/>
            <p:cNvSpPr>
              <a:spLocks noChangeShapeType="1"/>
            </p:cNvSpPr>
            <p:nvPr/>
          </p:nvSpPr>
          <p:spPr bwMode="auto">
            <a:xfrm>
              <a:off x="3045" y="2725"/>
              <a:ext cx="1787"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3810" name="Line 18"/>
            <p:cNvSpPr>
              <a:spLocks noChangeShapeType="1"/>
            </p:cNvSpPr>
            <p:nvPr/>
          </p:nvSpPr>
          <p:spPr bwMode="auto">
            <a:xfrm flipV="1">
              <a:off x="3051" y="1280"/>
              <a:ext cx="2" cy="1443"/>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3811" name="Arc 19"/>
            <p:cNvSpPr>
              <a:spLocks/>
            </p:cNvSpPr>
            <p:nvPr/>
          </p:nvSpPr>
          <p:spPr bwMode="auto">
            <a:xfrm flipH="1" flipV="1">
              <a:off x="3310" y="1626"/>
              <a:ext cx="886" cy="87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FF0000"/>
              </a:solidFill>
              <a:round/>
              <a:headEnd type="oval" w="sm" len="sm"/>
              <a:tailEnd type="oval" w="sm" len="sm"/>
            </a:ln>
            <a:effectLst/>
          </p:spPr>
          <p:txBody>
            <a:bodyPr/>
            <a:lstStyle/>
            <a:p>
              <a:endParaRPr lang="zh-CN" altLang="en-US"/>
            </a:p>
          </p:txBody>
        </p:sp>
        <p:sp>
          <p:nvSpPr>
            <p:cNvPr id="673812" name="Rectangle 20"/>
            <p:cNvSpPr>
              <a:spLocks noChangeArrowheads="1"/>
            </p:cNvSpPr>
            <p:nvPr/>
          </p:nvSpPr>
          <p:spPr bwMode="auto">
            <a:xfrm>
              <a:off x="3269" y="1371"/>
              <a:ext cx="1249" cy="388"/>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CC"/>
                  </a:solidFill>
                </a:rPr>
                <a:t>1(</a:t>
              </a:r>
              <a:r>
                <a:rPr kumimoji="1" lang="en-US" altLang="zh-CN" sz="2400" i="1" dirty="0">
                  <a:solidFill>
                    <a:srgbClr val="0000CC"/>
                  </a:solidFill>
                </a:rPr>
                <a:t>p</a:t>
              </a:r>
              <a:r>
                <a:rPr kumimoji="1" lang="en-US" altLang="zh-CN" sz="2400" baseline="-25000" dirty="0">
                  <a:solidFill>
                    <a:srgbClr val="0000CC"/>
                  </a:solidFill>
                </a:rPr>
                <a:t>1</a:t>
              </a:r>
              <a:r>
                <a:rPr kumimoji="1" lang="en-US" altLang="zh-CN" sz="2400" dirty="0">
                  <a:solidFill>
                    <a:srgbClr val="0000CC"/>
                  </a:solidFill>
                </a:rPr>
                <a:t>, </a:t>
              </a:r>
              <a:r>
                <a:rPr kumimoji="1" lang="en-US" altLang="zh-CN" sz="2400" i="1" dirty="0">
                  <a:solidFill>
                    <a:srgbClr val="0000CC"/>
                  </a:solidFill>
                </a:rPr>
                <a:t>V</a:t>
              </a:r>
              <a:r>
                <a:rPr kumimoji="1" lang="en-US" altLang="zh-CN" sz="2400" baseline="-25000" dirty="0">
                  <a:solidFill>
                    <a:srgbClr val="0000CC"/>
                  </a:solidFill>
                </a:rPr>
                <a:t>1</a:t>
              </a:r>
              <a:r>
                <a:rPr kumimoji="1" lang="en-US" altLang="zh-CN" sz="2400" dirty="0">
                  <a:solidFill>
                    <a:srgbClr val="0000CC"/>
                  </a:solidFill>
                </a:rPr>
                <a:t>, </a:t>
              </a:r>
              <a:r>
                <a:rPr kumimoji="1" lang="en-US" altLang="zh-CN" sz="2400" i="1" dirty="0">
                  <a:solidFill>
                    <a:srgbClr val="0000CC"/>
                  </a:solidFill>
                </a:rPr>
                <a:t>T</a:t>
              </a:r>
              <a:r>
                <a:rPr kumimoji="1" lang="en-US" altLang="zh-CN" sz="2400" baseline="-25000" dirty="0">
                  <a:solidFill>
                    <a:srgbClr val="0000CC"/>
                  </a:solidFill>
                </a:rPr>
                <a:t>1</a:t>
              </a:r>
              <a:r>
                <a:rPr kumimoji="1" lang="en-US" altLang="zh-CN" sz="2400" dirty="0">
                  <a:solidFill>
                    <a:srgbClr val="0000CC"/>
                  </a:solidFill>
                </a:rPr>
                <a:t>)</a:t>
              </a:r>
            </a:p>
          </p:txBody>
        </p:sp>
        <p:sp>
          <p:nvSpPr>
            <p:cNvPr id="673813" name="Rectangle 21"/>
            <p:cNvSpPr>
              <a:spLocks noChangeArrowheads="1"/>
            </p:cNvSpPr>
            <p:nvPr/>
          </p:nvSpPr>
          <p:spPr bwMode="auto">
            <a:xfrm>
              <a:off x="4158" y="2232"/>
              <a:ext cx="1039" cy="351"/>
            </a:xfrm>
            <a:prstGeom prst="rect">
              <a:avLst/>
            </a:prstGeom>
            <a:noFill/>
            <a:ln w="19050">
              <a:noFill/>
              <a:miter lim="800000"/>
              <a:headEnd/>
              <a:tailEnd/>
            </a:ln>
            <a:effectLst/>
          </p:spPr>
          <p:txBody>
            <a:bodyPr lIns="12700" tIns="12700" rIns="12700" bIns="12700"/>
            <a:lstStyle/>
            <a:p>
              <a:pPr algn="just"/>
              <a:r>
                <a:rPr kumimoji="1" lang="en-US" altLang="zh-CN" sz="2400" dirty="0">
                  <a:solidFill>
                    <a:srgbClr val="0000CC"/>
                  </a:solidFill>
                </a:rPr>
                <a:t>2(</a:t>
              </a:r>
              <a:r>
                <a:rPr kumimoji="1" lang="en-US" altLang="zh-CN" sz="2400" i="1" dirty="0">
                  <a:solidFill>
                    <a:srgbClr val="0000CC"/>
                  </a:solidFill>
                </a:rPr>
                <a:t>p</a:t>
              </a:r>
              <a:r>
                <a:rPr kumimoji="1" lang="en-US" altLang="zh-CN" sz="2400" baseline="-25000" dirty="0">
                  <a:solidFill>
                    <a:srgbClr val="0000CC"/>
                  </a:solidFill>
                </a:rPr>
                <a:t>2</a:t>
              </a:r>
              <a:r>
                <a:rPr kumimoji="1" lang="en-US" altLang="zh-CN" sz="2400" dirty="0">
                  <a:solidFill>
                    <a:srgbClr val="0000CC"/>
                  </a:solidFill>
                </a:rPr>
                <a:t>, </a:t>
              </a:r>
              <a:r>
                <a:rPr kumimoji="1" lang="en-US" altLang="zh-CN" sz="2400" i="1" dirty="0">
                  <a:solidFill>
                    <a:srgbClr val="0000CC"/>
                  </a:solidFill>
                </a:rPr>
                <a:t>V</a:t>
              </a:r>
              <a:r>
                <a:rPr kumimoji="1" lang="en-US" altLang="zh-CN" sz="2400" baseline="-25000" dirty="0">
                  <a:solidFill>
                    <a:srgbClr val="0000CC"/>
                  </a:solidFill>
                </a:rPr>
                <a:t>2</a:t>
              </a:r>
              <a:r>
                <a:rPr kumimoji="1" lang="en-US" altLang="zh-CN" sz="2400" dirty="0">
                  <a:solidFill>
                    <a:srgbClr val="0000CC"/>
                  </a:solidFill>
                </a:rPr>
                <a:t>, </a:t>
              </a:r>
              <a:r>
                <a:rPr kumimoji="1" lang="en-US" altLang="zh-CN" sz="2400" i="1" dirty="0">
                  <a:solidFill>
                    <a:srgbClr val="0000CC"/>
                  </a:solidFill>
                </a:rPr>
                <a:t>T</a:t>
              </a:r>
              <a:r>
                <a:rPr kumimoji="1" lang="en-US" altLang="zh-CN" sz="2400" baseline="-25000" dirty="0">
                  <a:solidFill>
                    <a:srgbClr val="0000CC"/>
                  </a:solidFill>
                </a:rPr>
                <a:t>1</a:t>
              </a:r>
              <a:r>
                <a:rPr kumimoji="1" lang="en-US" altLang="zh-CN" sz="2400" dirty="0">
                  <a:solidFill>
                    <a:srgbClr val="0000CC"/>
                  </a:solidFill>
                </a:rPr>
                <a:t>) </a:t>
              </a:r>
            </a:p>
          </p:txBody>
        </p:sp>
        <p:sp>
          <p:nvSpPr>
            <p:cNvPr id="673814" name="Rectangle 22"/>
            <p:cNvSpPr>
              <a:spLocks noChangeArrowheads="1"/>
            </p:cNvSpPr>
            <p:nvPr/>
          </p:nvSpPr>
          <p:spPr bwMode="auto">
            <a:xfrm>
              <a:off x="4854" y="2686"/>
              <a:ext cx="174" cy="227"/>
            </a:xfrm>
            <a:prstGeom prst="rect">
              <a:avLst/>
            </a:prstGeom>
            <a:noFill/>
            <a:ln w="19050">
              <a:noFill/>
              <a:miter lim="800000"/>
              <a:headEnd/>
              <a:tailEnd/>
            </a:ln>
            <a:effectLst/>
          </p:spPr>
          <p:txBody>
            <a:bodyPr lIns="12700" tIns="12700" rIns="12700" bIns="12700"/>
            <a:lstStyle/>
            <a:p>
              <a:pPr algn="just"/>
              <a:r>
                <a:rPr kumimoji="1" lang="en-US" altLang="zh-CN" sz="2400" i="1" dirty="0">
                  <a:solidFill>
                    <a:srgbClr val="000066"/>
                  </a:solidFill>
                </a:rPr>
                <a:t>V</a:t>
              </a:r>
              <a:r>
                <a:rPr kumimoji="1" lang="en-US" altLang="zh-CN" sz="2400" dirty="0">
                  <a:solidFill>
                    <a:srgbClr val="000066"/>
                  </a:solidFill>
                </a:rPr>
                <a:t> </a:t>
              </a:r>
            </a:p>
          </p:txBody>
        </p:sp>
        <p:sp>
          <p:nvSpPr>
            <p:cNvPr id="673815" name="Rectangle 23"/>
            <p:cNvSpPr>
              <a:spLocks noChangeArrowheads="1"/>
            </p:cNvSpPr>
            <p:nvPr/>
          </p:nvSpPr>
          <p:spPr bwMode="auto">
            <a:xfrm>
              <a:off x="2872" y="2680"/>
              <a:ext cx="300" cy="227"/>
            </a:xfrm>
            <a:prstGeom prst="rect">
              <a:avLst/>
            </a:prstGeom>
            <a:noFill/>
            <a:ln w="19050">
              <a:noFill/>
              <a:miter lim="800000"/>
              <a:headEnd/>
              <a:tailEnd/>
            </a:ln>
            <a:effectLst/>
          </p:spPr>
          <p:txBody>
            <a:bodyPr lIns="12700" tIns="12700" rIns="12700" bIns="12700"/>
            <a:lstStyle/>
            <a:p>
              <a:pPr algn="just"/>
              <a:r>
                <a:rPr kumimoji="1" lang="en-US" altLang="zh-CN" sz="2400" i="1">
                  <a:solidFill>
                    <a:srgbClr val="000066"/>
                  </a:solidFill>
                </a:rPr>
                <a:t>O</a:t>
              </a:r>
            </a:p>
          </p:txBody>
        </p:sp>
        <p:sp>
          <p:nvSpPr>
            <p:cNvPr id="673816" name="Rectangle 24"/>
            <p:cNvSpPr>
              <a:spLocks noChangeArrowheads="1"/>
            </p:cNvSpPr>
            <p:nvPr/>
          </p:nvSpPr>
          <p:spPr bwMode="auto">
            <a:xfrm>
              <a:off x="2845" y="1124"/>
              <a:ext cx="448" cy="355"/>
            </a:xfrm>
            <a:prstGeom prst="rect">
              <a:avLst/>
            </a:prstGeom>
            <a:noFill/>
            <a:ln w="19050">
              <a:noFill/>
              <a:miter lim="800000"/>
              <a:headEnd/>
              <a:tailEnd/>
            </a:ln>
            <a:effectLst/>
          </p:spPr>
          <p:txBody>
            <a:bodyPr lIns="12700" tIns="12700" rIns="12700" bIns="12700"/>
            <a:lstStyle/>
            <a:p>
              <a:pPr algn="just"/>
              <a:r>
                <a:rPr kumimoji="1" lang="en-US" altLang="zh-CN" sz="2400" i="1" dirty="0">
                  <a:solidFill>
                    <a:srgbClr val="000066"/>
                  </a:solidFill>
                </a:rPr>
                <a:t> p</a:t>
              </a:r>
              <a:endParaRPr kumimoji="1" lang="en-US" altLang="zh-CN" sz="2400" dirty="0">
                <a:solidFill>
                  <a:srgbClr val="000066"/>
                </a:solidFill>
              </a:endParaRPr>
            </a:p>
          </p:txBody>
        </p:sp>
        <p:sp>
          <p:nvSpPr>
            <p:cNvPr id="673817" name="Line 25"/>
            <p:cNvSpPr>
              <a:spLocks noChangeShapeType="1"/>
            </p:cNvSpPr>
            <p:nvPr/>
          </p:nvSpPr>
          <p:spPr bwMode="auto">
            <a:xfrm>
              <a:off x="3498" y="2158"/>
              <a:ext cx="48" cy="64"/>
            </a:xfrm>
            <a:prstGeom prst="line">
              <a:avLst/>
            </a:prstGeom>
            <a:noFill/>
            <a:ln w="9525">
              <a:solidFill>
                <a:srgbClr val="FF0000"/>
              </a:solidFill>
              <a:round/>
              <a:headEnd/>
              <a:tailEnd type="triangle" w="sm" len="lg"/>
            </a:ln>
            <a:effectLst/>
          </p:spPr>
          <p:txBody>
            <a:bodyPr/>
            <a:lstStyle/>
            <a:p>
              <a:endParaRPr lang="zh-CN" altLang="en-US"/>
            </a:p>
          </p:txBody>
        </p:sp>
      </p:grpSp>
      <p:sp>
        <p:nvSpPr>
          <p:cNvPr id="673818" name="Rectangle 26"/>
          <p:cNvSpPr>
            <a:spLocks noChangeArrowheads="1"/>
          </p:cNvSpPr>
          <p:nvPr/>
        </p:nvSpPr>
        <p:spPr bwMode="auto">
          <a:xfrm>
            <a:off x="5486400" y="1295400"/>
            <a:ext cx="2012950" cy="457200"/>
          </a:xfrm>
          <a:prstGeom prst="rect">
            <a:avLst/>
          </a:prstGeom>
          <a:noFill/>
          <a:ln w="9525">
            <a:noFill/>
            <a:miter lim="800000"/>
            <a:headEnd/>
            <a:tailEnd/>
          </a:ln>
          <a:effectLst/>
        </p:spPr>
        <p:txBody>
          <a:bodyPr wrap="none">
            <a:spAutoFit/>
          </a:bodyPr>
          <a:lstStyle/>
          <a:p>
            <a:r>
              <a:rPr kumimoji="1" lang="zh-CN" altLang="en-US" sz="2400"/>
              <a:t>内能的增量：</a:t>
            </a:r>
          </a:p>
        </p:txBody>
      </p:sp>
      <p:graphicFrame>
        <p:nvGraphicFramePr>
          <p:cNvPr id="673819" name="Object 27"/>
          <p:cNvGraphicFramePr>
            <a:graphicFrameLocks noChangeAspect="1"/>
          </p:cNvGraphicFramePr>
          <p:nvPr/>
        </p:nvGraphicFramePr>
        <p:xfrm>
          <a:off x="5943600" y="2057400"/>
          <a:ext cx="950913" cy="357188"/>
        </p:xfrm>
        <a:graphic>
          <a:graphicData uri="http://schemas.openxmlformats.org/presentationml/2006/ole">
            <mc:AlternateContent xmlns:mc="http://schemas.openxmlformats.org/markup-compatibility/2006">
              <mc:Choice xmlns:v="urn:schemas-microsoft-com:vml" Requires="v">
                <p:oleObj name="公式" r:id="rId2" imgW="469800" imgH="177480" progId="Equation.3">
                  <p:embed/>
                </p:oleObj>
              </mc:Choice>
              <mc:Fallback>
                <p:oleObj name="公式" r:id="rId2" imgW="469800" imgH="177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057400"/>
                        <a:ext cx="950913" cy="3571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73820" name="Rectangle 28"/>
          <p:cNvSpPr>
            <a:spLocks noChangeArrowheads="1"/>
          </p:cNvSpPr>
          <p:nvPr/>
        </p:nvSpPr>
        <p:spPr bwMode="auto">
          <a:xfrm>
            <a:off x="533400" y="1752600"/>
            <a:ext cx="2622550" cy="457200"/>
          </a:xfrm>
          <a:prstGeom prst="rect">
            <a:avLst/>
          </a:prstGeom>
          <a:noFill/>
          <a:ln w="9525">
            <a:noFill/>
            <a:miter lim="800000"/>
            <a:headEnd/>
            <a:tailEnd/>
          </a:ln>
          <a:effectLst/>
        </p:spPr>
        <p:txBody>
          <a:bodyPr wrap="none">
            <a:spAutoFit/>
          </a:bodyPr>
          <a:lstStyle/>
          <a:p>
            <a:r>
              <a:rPr kumimoji="1" lang="zh-CN" altLang="en-US" sz="2400"/>
              <a:t>系统做功和吸热：</a:t>
            </a:r>
          </a:p>
        </p:txBody>
      </p:sp>
      <p:graphicFrame>
        <p:nvGraphicFramePr>
          <p:cNvPr id="673821" name="Object 29"/>
          <p:cNvGraphicFramePr>
            <a:graphicFrameLocks noChangeAspect="1"/>
          </p:cNvGraphicFramePr>
          <p:nvPr/>
        </p:nvGraphicFramePr>
        <p:xfrm>
          <a:off x="685800" y="2362200"/>
          <a:ext cx="3902075" cy="1666875"/>
        </p:xfrm>
        <a:graphic>
          <a:graphicData uri="http://schemas.openxmlformats.org/presentationml/2006/ole">
            <mc:AlternateContent xmlns:mc="http://schemas.openxmlformats.org/markup-compatibility/2006">
              <mc:Choice xmlns:v="urn:schemas-microsoft-com:vml" Requires="v">
                <p:oleObj name="公式" r:id="rId4" imgW="1955520" imgH="838080" progId="Equation.3">
                  <p:embed/>
                </p:oleObj>
              </mc:Choice>
              <mc:Fallback>
                <p:oleObj name="公式" r:id="rId4" imgW="1955520" imgH="838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362200"/>
                        <a:ext cx="3902075" cy="1666875"/>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9414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73796"/>
                                        </p:tgtEl>
                                        <p:attrNameLst>
                                          <p:attrName>style.visibility</p:attrName>
                                        </p:attrNameLst>
                                      </p:cBhvr>
                                      <p:to>
                                        <p:strVal val="visible"/>
                                      </p:to>
                                    </p:set>
                                    <p:animEffect transition="in" filter="slide(fromBottom)">
                                      <p:cBhvr>
                                        <p:cTn id="7" dur="500"/>
                                        <p:tgtEl>
                                          <p:spTgt spid="67379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73818"/>
                                        </p:tgtEl>
                                        <p:attrNameLst>
                                          <p:attrName>style.visibility</p:attrName>
                                        </p:attrNameLst>
                                      </p:cBhvr>
                                      <p:to>
                                        <p:strVal val="visible"/>
                                      </p:to>
                                    </p:set>
                                    <p:anim calcmode="lin" valueType="num">
                                      <p:cBhvr additive="base">
                                        <p:cTn id="12" dur="500" fill="hold"/>
                                        <p:tgtEl>
                                          <p:spTgt spid="673818"/>
                                        </p:tgtEl>
                                        <p:attrNameLst>
                                          <p:attrName>ppt_x</p:attrName>
                                        </p:attrNameLst>
                                      </p:cBhvr>
                                      <p:tavLst>
                                        <p:tav tm="0">
                                          <p:val>
                                            <p:strVal val="0-#ppt_w/2"/>
                                          </p:val>
                                        </p:tav>
                                        <p:tav tm="100000">
                                          <p:val>
                                            <p:strVal val="#ppt_x"/>
                                          </p:val>
                                        </p:tav>
                                      </p:tavLst>
                                    </p:anim>
                                    <p:anim calcmode="lin" valueType="num">
                                      <p:cBhvr additive="base">
                                        <p:cTn id="13" dur="500" fill="hold"/>
                                        <p:tgtEl>
                                          <p:spTgt spid="6738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73819"/>
                                        </p:tgtEl>
                                        <p:attrNameLst>
                                          <p:attrName>style.visibility</p:attrName>
                                        </p:attrNameLst>
                                      </p:cBhvr>
                                      <p:to>
                                        <p:strVal val="visible"/>
                                      </p:to>
                                    </p:set>
                                    <p:animEffect transition="in" filter="strips(downRight)">
                                      <p:cBhvr>
                                        <p:cTn id="18" dur="500"/>
                                        <p:tgtEl>
                                          <p:spTgt spid="67381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73820"/>
                                        </p:tgtEl>
                                        <p:attrNameLst>
                                          <p:attrName>style.visibility</p:attrName>
                                        </p:attrNameLst>
                                      </p:cBhvr>
                                      <p:to>
                                        <p:strVal val="visible"/>
                                      </p:to>
                                    </p:set>
                                    <p:anim calcmode="lin" valueType="num">
                                      <p:cBhvr additive="base">
                                        <p:cTn id="23" dur="500" fill="hold"/>
                                        <p:tgtEl>
                                          <p:spTgt spid="673820"/>
                                        </p:tgtEl>
                                        <p:attrNameLst>
                                          <p:attrName>ppt_x</p:attrName>
                                        </p:attrNameLst>
                                      </p:cBhvr>
                                      <p:tavLst>
                                        <p:tav tm="0">
                                          <p:val>
                                            <p:strVal val="0-#ppt_w/2"/>
                                          </p:val>
                                        </p:tav>
                                        <p:tav tm="100000">
                                          <p:val>
                                            <p:strVal val="#ppt_x"/>
                                          </p:val>
                                        </p:tav>
                                      </p:tavLst>
                                    </p:anim>
                                    <p:anim calcmode="lin" valueType="num">
                                      <p:cBhvr additive="base">
                                        <p:cTn id="24" dur="500" fill="hold"/>
                                        <p:tgtEl>
                                          <p:spTgt spid="67382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nodeType="clickEffect">
                                  <p:stCondLst>
                                    <p:cond delay="0"/>
                                  </p:stCondLst>
                                  <p:childTnLst>
                                    <p:set>
                                      <p:cBhvr>
                                        <p:cTn id="28" dur="1" fill="hold">
                                          <p:stCondLst>
                                            <p:cond delay="0"/>
                                          </p:stCondLst>
                                        </p:cTn>
                                        <p:tgtEl>
                                          <p:spTgt spid="673821"/>
                                        </p:tgtEl>
                                        <p:attrNameLst>
                                          <p:attrName>style.visibility</p:attrName>
                                        </p:attrNameLst>
                                      </p:cBhvr>
                                      <p:to>
                                        <p:strVal val="visible"/>
                                      </p:to>
                                    </p:set>
                                    <p:animEffect transition="in" filter="strips(downRight)">
                                      <p:cBhvr>
                                        <p:cTn id="29" dur="500"/>
                                        <p:tgtEl>
                                          <p:spTgt spid="673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18" grpId="0" autoUpdateAnimBg="0"/>
      <p:bldP spid="67382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1" name="灯片编号占位符 4"/>
          <p:cNvSpPr>
            <a:spLocks noGrp="1"/>
          </p:cNvSpPr>
          <p:nvPr>
            <p:ph type="sldNum" sz="quarter" idx="12"/>
          </p:nvPr>
        </p:nvSpPr>
        <p:spPr/>
        <p:txBody>
          <a:bodyPr/>
          <a:lstStyle/>
          <a:p>
            <a:fld id="{BA426ECA-C004-4D1A-BC97-0D9E64A9BD2A}" type="slidenum">
              <a:rPr lang="en-US" altLang="zh-CN"/>
              <a:pPr/>
              <a:t>36</a:t>
            </a:fld>
            <a:endParaRPr lang="en-US" altLang="zh-CN"/>
          </a:p>
        </p:txBody>
      </p:sp>
      <p:sp>
        <p:nvSpPr>
          <p:cNvPr id="67481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grpSp>
        <p:nvGrpSpPr>
          <p:cNvPr id="674820" name="Group 4"/>
          <p:cNvGrpSpPr>
            <a:grpSpLocks/>
          </p:cNvGrpSpPr>
          <p:nvPr/>
        </p:nvGrpSpPr>
        <p:grpSpPr bwMode="auto">
          <a:xfrm>
            <a:off x="838200" y="4343400"/>
            <a:ext cx="3919538" cy="1981200"/>
            <a:chOff x="3291" y="436"/>
            <a:chExt cx="2469" cy="1248"/>
          </a:xfrm>
        </p:grpSpPr>
        <p:sp>
          <p:nvSpPr>
            <p:cNvPr id="674821" name="Rectangle 5"/>
            <p:cNvSpPr>
              <a:spLocks noChangeArrowheads="1"/>
            </p:cNvSpPr>
            <p:nvPr/>
          </p:nvSpPr>
          <p:spPr bwMode="auto">
            <a:xfrm>
              <a:off x="4853" y="1018"/>
              <a:ext cx="453" cy="152"/>
            </a:xfrm>
            <a:prstGeom prst="rect">
              <a:avLst/>
            </a:prstGeom>
            <a:gradFill rotWithShape="0">
              <a:gsLst>
                <a:gs pos="0">
                  <a:srgbClr val="993366"/>
                </a:gs>
                <a:gs pos="50000">
                  <a:schemeClr val="bg1"/>
                </a:gs>
                <a:gs pos="100000">
                  <a:srgbClr val="993366"/>
                </a:gs>
              </a:gsLst>
              <a:lin ang="5400000" scaled="1"/>
            </a:gradFill>
            <a:ln w="9525" algn="ctr">
              <a:solidFill>
                <a:srgbClr val="993366"/>
              </a:solidFill>
              <a:miter lim="800000"/>
              <a:headEnd/>
              <a:tailEnd/>
            </a:ln>
            <a:effectLst/>
          </p:spPr>
          <p:txBody>
            <a:bodyPr wrap="none" anchor="ctr"/>
            <a:lstStyle/>
            <a:p>
              <a:endParaRPr lang="zh-CN" altLang="en-US"/>
            </a:p>
          </p:txBody>
        </p:sp>
        <p:sp>
          <p:nvSpPr>
            <p:cNvPr id="674822" name="Rectangle 6" descr="5%"/>
            <p:cNvSpPr>
              <a:spLocks noChangeArrowheads="1"/>
            </p:cNvSpPr>
            <p:nvPr/>
          </p:nvSpPr>
          <p:spPr bwMode="auto">
            <a:xfrm>
              <a:off x="3435" y="580"/>
              <a:ext cx="1307" cy="960"/>
            </a:xfrm>
            <a:prstGeom prst="rect">
              <a:avLst/>
            </a:prstGeom>
            <a:pattFill prst="pct5">
              <a:fgClr>
                <a:srgbClr val="FF0000"/>
              </a:fgClr>
              <a:bgClr>
                <a:schemeClr val="bg1"/>
              </a:bgClr>
            </a:pattFill>
            <a:ln w="9525" algn="ctr">
              <a:noFill/>
              <a:miter lim="800000"/>
              <a:headEnd/>
              <a:tailEnd/>
            </a:ln>
            <a:effectLst/>
          </p:spPr>
          <p:txBody>
            <a:bodyPr wrap="none" anchor="ctr"/>
            <a:lstStyle/>
            <a:p>
              <a:endParaRPr lang="zh-CN" altLang="en-US"/>
            </a:p>
          </p:txBody>
        </p:sp>
        <p:sp>
          <p:nvSpPr>
            <p:cNvPr id="674823" name="Freeform 7" descr="50%"/>
            <p:cNvSpPr>
              <a:spLocks/>
            </p:cNvSpPr>
            <p:nvPr/>
          </p:nvSpPr>
          <p:spPr bwMode="auto">
            <a:xfrm>
              <a:off x="3291" y="436"/>
              <a:ext cx="2208" cy="1248"/>
            </a:xfrm>
            <a:custGeom>
              <a:avLst/>
              <a:gdLst/>
              <a:ahLst/>
              <a:cxnLst>
                <a:cxn ang="0">
                  <a:pos x="0" y="0"/>
                </a:cxn>
                <a:cxn ang="0">
                  <a:pos x="2208" y="0"/>
                </a:cxn>
                <a:cxn ang="0">
                  <a:pos x="2208" y="144"/>
                </a:cxn>
                <a:cxn ang="0">
                  <a:pos x="144" y="144"/>
                </a:cxn>
                <a:cxn ang="0">
                  <a:pos x="144" y="1104"/>
                </a:cxn>
                <a:cxn ang="0">
                  <a:pos x="2208" y="1104"/>
                </a:cxn>
                <a:cxn ang="0">
                  <a:pos x="2208" y="1248"/>
                </a:cxn>
                <a:cxn ang="0">
                  <a:pos x="0" y="1248"/>
                </a:cxn>
                <a:cxn ang="0">
                  <a:pos x="0" y="0"/>
                </a:cxn>
              </a:cxnLst>
              <a:rect l="0" t="0" r="r" b="b"/>
              <a:pathLst>
                <a:path w="2208" h="1248">
                  <a:moveTo>
                    <a:pt x="0" y="0"/>
                  </a:moveTo>
                  <a:lnTo>
                    <a:pt x="2208" y="0"/>
                  </a:lnTo>
                  <a:lnTo>
                    <a:pt x="2208" y="144"/>
                  </a:lnTo>
                  <a:lnTo>
                    <a:pt x="144" y="144"/>
                  </a:lnTo>
                  <a:lnTo>
                    <a:pt x="144" y="1104"/>
                  </a:lnTo>
                  <a:lnTo>
                    <a:pt x="2208" y="1104"/>
                  </a:lnTo>
                  <a:lnTo>
                    <a:pt x="2208" y="1248"/>
                  </a:lnTo>
                  <a:lnTo>
                    <a:pt x="0" y="1248"/>
                  </a:lnTo>
                  <a:lnTo>
                    <a:pt x="0" y="0"/>
                  </a:lnTo>
                  <a:close/>
                </a:path>
              </a:pathLst>
            </a:custGeom>
            <a:pattFill prst="pct50">
              <a:fgClr>
                <a:srgbClr val="993366"/>
              </a:fgClr>
              <a:bgClr>
                <a:schemeClr val="bg1"/>
              </a:bgClr>
            </a:pattFill>
            <a:ln w="9525" cap="flat" cmpd="sng">
              <a:solidFill>
                <a:srgbClr val="993366"/>
              </a:solidFill>
              <a:prstDash val="solid"/>
              <a:round/>
              <a:headEnd type="none" w="med" len="med"/>
              <a:tailEnd type="none" w="med" len="med"/>
            </a:ln>
            <a:effectLst/>
          </p:spPr>
          <p:txBody>
            <a:bodyPr wrap="none" anchor="ctr"/>
            <a:lstStyle/>
            <a:p>
              <a:endParaRPr lang="zh-CN" altLang="en-US"/>
            </a:p>
          </p:txBody>
        </p:sp>
        <p:sp>
          <p:nvSpPr>
            <p:cNvPr id="674824" name="Rectangle 8"/>
            <p:cNvSpPr>
              <a:spLocks noChangeArrowheads="1"/>
            </p:cNvSpPr>
            <p:nvPr/>
          </p:nvSpPr>
          <p:spPr bwMode="auto">
            <a:xfrm>
              <a:off x="4717" y="580"/>
              <a:ext cx="161" cy="960"/>
            </a:xfrm>
            <a:prstGeom prst="rect">
              <a:avLst/>
            </a:prstGeom>
            <a:gradFill rotWithShape="0">
              <a:gsLst>
                <a:gs pos="0">
                  <a:srgbClr val="003366"/>
                </a:gs>
                <a:gs pos="50000">
                  <a:schemeClr val="bg1"/>
                </a:gs>
                <a:gs pos="100000">
                  <a:srgbClr val="003366"/>
                </a:gs>
              </a:gsLst>
              <a:lin ang="5400000" scaled="1"/>
            </a:gradFill>
            <a:ln w="9525" algn="ctr">
              <a:solidFill>
                <a:srgbClr val="000066"/>
              </a:solidFill>
              <a:miter lim="800000"/>
              <a:headEnd/>
              <a:tailEnd/>
            </a:ln>
            <a:effectLst/>
          </p:spPr>
          <p:txBody>
            <a:bodyPr wrap="none" anchor="ctr"/>
            <a:lstStyle/>
            <a:p>
              <a:pPr algn="ctr"/>
              <a:endParaRPr kumimoji="1" lang="zh-CN" altLang="zh-CN" sz="2400" i="1">
                <a:solidFill>
                  <a:srgbClr val="000066"/>
                </a:solidFill>
              </a:endParaRPr>
            </a:p>
          </p:txBody>
        </p:sp>
        <p:sp>
          <p:nvSpPr>
            <p:cNvPr id="674825" name="Text Box 9"/>
            <p:cNvSpPr txBox="1">
              <a:spLocks noChangeArrowheads="1"/>
            </p:cNvSpPr>
            <p:nvPr/>
          </p:nvSpPr>
          <p:spPr bwMode="auto">
            <a:xfrm>
              <a:off x="3844" y="913"/>
              <a:ext cx="896" cy="288"/>
            </a:xfrm>
            <a:prstGeom prst="rect">
              <a:avLst/>
            </a:prstGeom>
            <a:noFill/>
            <a:ln w="9525">
              <a:noFill/>
              <a:miter lim="800000"/>
              <a:headEnd/>
              <a:tailEnd/>
            </a:ln>
            <a:effectLst/>
          </p:spPr>
          <p:txBody>
            <a:bodyPr>
              <a:spAutoFit/>
            </a:bodyPr>
            <a:lstStyle/>
            <a:p>
              <a:pPr>
                <a:spcBef>
                  <a:spcPct val="50000"/>
                </a:spcBef>
              </a:pPr>
              <a:r>
                <a:rPr kumimoji="1" lang="en-US" altLang="zh-CN" sz="2400" i="1">
                  <a:solidFill>
                    <a:srgbClr val="000066"/>
                  </a:solidFill>
                </a:rPr>
                <a:t>Q</a:t>
              </a:r>
              <a:r>
                <a:rPr kumimoji="1" lang="zh-CN" altLang="en-US" sz="2400">
                  <a:solidFill>
                    <a:srgbClr val="000066"/>
                  </a:solidFill>
                </a:rPr>
                <a:t>＝</a:t>
              </a:r>
              <a:r>
                <a:rPr kumimoji="1" lang="en-US" altLang="zh-CN" sz="2400">
                  <a:solidFill>
                    <a:srgbClr val="000066"/>
                  </a:solidFill>
                </a:rPr>
                <a:t>0</a:t>
              </a:r>
            </a:p>
          </p:txBody>
        </p:sp>
        <p:sp>
          <p:nvSpPr>
            <p:cNvPr id="674826" name="Line 10"/>
            <p:cNvSpPr>
              <a:spLocks noChangeShapeType="1"/>
            </p:cNvSpPr>
            <p:nvPr/>
          </p:nvSpPr>
          <p:spPr bwMode="auto">
            <a:xfrm>
              <a:off x="4898" y="943"/>
              <a:ext cx="362" cy="0"/>
            </a:xfrm>
            <a:prstGeom prst="line">
              <a:avLst/>
            </a:prstGeom>
            <a:noFill/>
            <a:ln w="28575">
              <a:solidFill>
                <a:srgbClr val="FF0000"/>
              </a:solidFill>
              <a:round/>
              <a:headEnd/>
              <a:tailEnd type="triangle" w="sm" len="lg"/>
            </a:ln>
            <a:effectLst/>
          </p:spPr>
          <p:txBody>
            <a:bodyPr/>
            <a:lstStyle/>
            <a:p>
              <a:endParaRPr lang="zh-CN" altLang="en-US"/>
            </a:p>
          </p:txBody>
        </p:sp>
        <p:sp>
          <p:nvSpPr>
            <p:cNvPr id="674827" name="Text Box 11"/>
            <p:cNvSpPr txBox="1">
              <a:spLocks noChangeArrowheads="1"/>
            </p:cNvSpPr>
            <p:nvPr/>
          </p:nvSpPr>
          <p:spPr bwMode="auto">
            <a:xfrm>
              <a:off x="4989" y="670"/>
              <a:ext cx="771" cy="288"/>
            </a:xfrm>
            <a:prstGeom prst="rect">
              <a:avLst/>
            </a:prstGeom>
            <a:noFill/>
            <a:ln w="9525">
              <a:noFill/>
              <a:miter lim="800000"/>
              <a:headEnd/>
              <a:tailEnd/>
            </a:ln>
            <a:effectLst/>
          </p:spPr>
          <p:txBody>
            <a:bodyPr>
              <a:spAutoFit/>
            </a:bodyPr>
            <a:lstStyle/>
            <a:p>
              <a:pPr>
                <a:spcBef>
                  <a:spcPct val="50000"/>
                </a:spcBef>
              </a:pPr>
              <a:r>
                <a:rPr lang="en-US" altLang="zh-CN" sz="2400" i="1">
                  <a:solidFill>
                    <a:srgbClr val="000066"/>
                  </a:solidFill>
                </a:rPr>
                <a:t>W</a:t>
              </a:r>
            </a:p>
          </p:txBody>
        </p:sp>
      </p:grpSp>
      <p:sp>
        <p:nvSpPr>
          <p:cNvPr id="674828" name="Rectangle 12"/>
          <p:cNvSpPr>
            <a:spLocks noChangeArrowheads="1"/>
          </p:cNvSpPr>
          <p:nvPr/>
        </p:nvSpPr>
        <p:spPr bwMode="auto">
          <a:xfrm>
            <a:off x="3276600" y="1200150"/>
            <a:ext cx="4648200" cy="933450"/>
          </a:xfrm>
          <a:prstGeom prst="rect">
            <a:avLst/>
          </a:prstGeom>
          <a:noFill/>
          <a:ln w="9525">
            <a:noFill/>
            <a:miter lim="800000"/>
            <a:headEnd/>
            <a:tailEnd/>
          </a:ln>
          <a:effectLst/>
        </p:spPr>
        <p:txBody>
          <a:bodyPr>
            <a:spAutoFit/>
          </a:bodyPr>
          <a:lstStyle/>
          <a:p>
            <a:pPr>
              <a:lnSpc>
                <a:spcPct val="115000"/>
              </a:lnSpc>
            </a:pPr>
            <a:r>
              <a:rPr kumimoji="1" lang="zh-CN" altLang="en-US" sz="2400" dirty="0"/>
              <a:t>绝热过程</a:t>
            </a:r>
            <a:r>
              <a:rPr kumimoji="1" lang="en-US" altLang="zh-CN" sz="2400" dirty="0"/>
              <a:t>:</a:t>
            </a:r>
            <a:r>
              <a:rPr kumimoji="1" lang="zh-CN" altLang="en-US" sz="2400" dirty="0"/>
              <a:t>气体在状态变化过程中系统和外界没有热量的交换。</a:t>
            </a:r>
          </a:p>
        </p:txBody>
      </p:sp>
      <p:graphicFrame>
        <p:nvGraphicFramePr>
          <p:cNvPr id="674829" name="Object 13"/>
          <p:cNvGraphicFramePr>
            <a:graphicFrameLocks noChangeAspect="1"/>
          </p:cNvGraphicFramePr>
          <p:nvPr/>
        </p:nvGraphicFramePr>
        <p:xfrm>
          <a:off x="1003300" y="2209800"/>
          <a:ext cx="2878138" cy="787400"/>
        </p:xfrm>
        <a:graphic>
          <a:graphicData uri="http://schemas.openxmlformats.org/presentationml/2006/ole">
            <mc:AlternateContent xmlns:mc="http://schemas.openxmlformats.org/markup-compatibility/2006">
              <mc:Choice xmlns:v="urn:schemas-microsoft-com:vml" Requires="v">
                <p:oleObj name="公式" r:id="rId2" imgW="1434960" imgH="393480" progId="Equation.3">
                  <p:embed/>
                </p:oleObj>
              </mc:Choice>
              <mc:Fallback>
                <p:oleObj name="公式" r:id="rId2" imgW="143496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300" y="2209800"/>
                        <a:ext cx="2878138" cy="78740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74830" name="Rectangle 14"/>
          <p:cNvSpPr>
            <a:spLocks noChangeArrowheads="1"/>
          </p:cNvSpPr>
          <p:nvPr/>
        </p:nvSpPr>
        <p:spPr bwMode="auto">
          <a:xfrm>
            <a:off x="425450" y="1752600"/>
            <a:ext cx="1708150" cy="457200"/>
          </a:xfrm>
          <a:prstGeom prst="rect">
            <a:avLst/>
          </a:prstGeom>
          <a:noFill/>
          <a:ln w="9525">
            <a:noFill/>
            <a:miter lim="800000"/>
            <a:headEnd/>
            <a:tailEnd/>
          </a:ln>
          <a:effectLst/>
        </p:spPr>
        <p:txBody>
          <a:bodyPr wrap="none">
            <a:spAutoFit/>
          </a:bodyPr>
          <a:lstStyle/>
          <a:p>
            <a:r>
              <a:rPr kumimoji="1" lang="zh-CN" altLang="en-US" sz="2400"/>
              <a:t>内能增量：</a:t>
            </a:r>
          </a:p>
        </p:txBody>
      </p:sp>
      <p:graphicFrame>
        <p:nvGraphicFramePr>
          <p:cNvPr id="674831" name="Object 15"/>
          <p:cNvGraphicFramePr>
            <a:graphicFrameLocks noChangeAspect="1"/>
          </p:cNvGraphicFramePr>
          <p:nvPr/>
        </p:nvGraphicFramePr>
        <p:xfrm>
          <a:off x="762000" y="3429000"/>
          <a:ext cx="3844925" cy="785813"/>
        </p:xfrm>
        <a:graphic>
          <a:graphicData uri="http://schemas.openxmlformats.org/presentationml/2006/ole">
            <mc:AlternateContent xmlns:mc="http://schemas.openxmlformats.org/markup-compatibility/2006">
              <mc:Choice xmlns:v="urn:schemas-microsoft-com:vml" Requires="v">
                <p:oleObj name="公式" r:id="rId4" imgW="1917360" imgH="393480" progId="Equation.3">
                  <p:embed/>
                </p:oleObj>
              </mc:Choice>
              <mc:Fallback>
                <p:oleObj name="公式" r:id="rId4" imgW="19173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429000"/>
                        <a:ext cx="3844925"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
        <p:nvSpPr>
          <p:cNvPr id="674832" name="Rectangle 16"/>
          <p:cNvSpPr>
            <a:spLocks noChangeArrowheads="1"/>
          </p:cNvSpPr>
          <p:nvPr/>
        </p:nvSpPr>
        <p:spPr bwMode="auto">
          <a:xfrm>
            <a:off x="425450" y="2895600"/>
            <a:ext cx="1708150" cy="457200"/>
          </a:xfrm>
          <a:prstGeom prst="rect">
            <a:avLst/>
          </a:prstGeom>
          <a:noFill/>
          <a:ln w="9525">
            <a:noFill/>
            <a:miter lim="800000"/>
            <a:headEnd/>
            <a:tailEnd/>
          </a:ln>
          <a:effectLst/>
        </p:spPr>
        <p:txBody>
          <a:bodyPr wrap="none">
            <a:spAutoFit/>
          </a:bodyPr>
          <a:lstStyle/>
          <a:p>
            <a:r>
              <a:rPr kumimoji="1" lang="zh-CN" altLang="en-US" sz="2400" dirty="0"/>
              <a:t>系统做功：</a:t>
            </a:r>
          </a:p>
        </p:txBody>
      </p:sp>
      <p:sp>
        <p:nvSpPr>
          <p:cNvPr id="674833" name="Rectangle 17"/>
          <p:cNvSpPr>
            <a:spLocks noChangeArrowheads="1"/>
          </p:cNvSpPr>
          <p:nvPr/>
        </p:nvSpPr>
        <p:spPr bwMode="auto">
          <a:xfrm>
            <a:off x="5257800" y="3810000"/>
            <a:ext cx="3429000" cy="519113"/>
          </a:xfrm>
          <a:prstGeom prst="rect">
            <a:avLst/>
          </a:prstGeom>
          <a:noFill/>
          <a:ln w="19050" algn="ctr">
            <a:noFill/>
            <a:miter lim="800000"/>
            <a:headEnd/>
            <a:tailEnd/>
          </a:ln>
          <a:effectLst/>
        </p:spPr>
        <p:txBody>
          <a:bodyPr/>
          <a:lstStyle/>
          <a:p>
            <a:r>
              <a:rPr kumimoji="1" lang="zh-CN" altLang="en-US" sz="2400"/>
              <a:t>绝热方程（泊松公式）：</a:t>
            </a:r>
          </a:p>
        </p:txBody>
      </p:sp>
      <p:graphicFrame>
        <p:nvGraphicFramePr>
          <p:cNvPr id="674834" name="Object 18"/>
          <p:cNvGraphicFramePr>
            <a:graphicFrameLocks noChangeAspect="1"/>
          </p:cNvGraphicFramePr>
          <p:nvPr/>
        </p:nvGraphicFramePr>
        <p:xfrm>
          <a:off x="5715000" y="4648200"/>
          <a:ext cx="1617663" cy="1468438"/>
        </p:xfrm>
        <a:graphic>
          <a:graphicData uri="http://schemas.openxmlformats.org/presentationml/2006/ole">
            <mc:AlternateContent xmlns:mc="http://schemas.openxmlformats.org/markup-compatibility/2006">
              <mc:Choice xmlns:v="urn:schemas-microsoft-com:vml" Requires="v">
                <p:oleObj name="公式" r:id="rId6" imgW="812520" imgH="736560" progId="Equation.3">
                  <p:embed/>
                </p:oleObj>
              </mc:Choice>
              <mc:Fallback>
                <p:oleObj name="公式" r:id="rId6" imgW="812520" imgH="736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4648200"/>
                        <a:ext cx="1617663" cy="146843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57288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74828"/>
                                        </p:tgtEl>
                                        <p:attrNameLst>
                                          <p:attrName>style.visibility</p:attrName>
                                        </p:attrNameLst>
                                      </p:cBhvr>
                                      <p:to>
                                        <p:strVal val="visible"/>
                                      </p:to>
                                    </p:set>
                                    <p:animEffect transition="in" filter="strips(downRight)">
                                      <p:cBhvr>
                                        <p:cTn id="7" dur="500"/>
                                        <p:tgtEl>
                                          <p:spTgt spid="6748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74820"/>
                                        </p:tgtEl>
                                        <p:attrNameLst>
                                          <p:attrName>style.visibility</p:attrName>
                                        </p:attrNameLst>
                                      </p:cBhvr>
                                      <p:to>
                                        <p:strVal val="visible"/>
                                      </p:to>
                                    </p:set>
                                    <p:animEffect transition="in" filter="slide(fromBottom)">
                                      <p:cBhvr>
                                        <p:cTn id="12" dur="500"/>
                                        <p:tgtEl>
                                          <p:spTgt spid="6748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4830"/>
                                        </p:tgtEl>
                                        <p:attrNameLst>
                                          <p:attrName>style.visibility</p:attrName>
                                        </p:attrNameLst>
                                      </p:cBhvr>
                                      <p:to>
                                        <p:strVal val="visible"/>
                                      </p:to>
                                    </p:set>
                                    <p:animEffect transition="in" filter="wipe(left)">
                                      <p:cBhvr>
                                        <p:cTn id="17" dur="500"/>
                                        <p:tgtEl>
                                          <p:spTgt spid="6748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74829"/>
                                        </p:tgtEl>
                                        <p:attrNameLst>
                                          <p:attrName>style.visibility</p:attrName>
                                        </p:attrNameLst>
                                      </p:cBhvr>
                                      <p:to>
                                        <p:strVal val="visible"/>
                                      </p:to>
                                    </p:set>
                                    <p:animEffect transition="in" filter="wipe(left)">
                                      <p:cBhvr>
                                        <p:cTn id="22" dur="500"/>
                                        <p:tgtEl>
                                          <p:spTgt spid="6748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74832"/>
                                        </p:tgtEl>
                                        <p:attrNameLst>
                                          <p:attrName>style.visibility</p:attrName>
                                        </p:attrNameLst>
                                      </p:cBhvr>
                                      <p:to>
                                        <p:strVal val="visible"/>
                                      </p:to>
                                    </p:set>
                                    <p:animEffect transition="in" filter="wipe(left)">
                                      <p:cBhvr>
                                        <p:cTn id="27" dur="500"/>
                                        <p:tgtEl>
                                          <p:spTgt spid="6748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4831"/>
                                        </p:tgtEl>
                                        <p:attrNameLst>
                                          <p:attrName>style.visibility</p:attrName>
                                        </p:attrNameLst>
                                      </p:cBhvr>
                                      <p:to>
                                        <p:strVal val="visible"/>
                                      </p:to>
                                    </p:set>
                                    <p:animEffect transition="in" filter="wipe(left)">
                                      <p:cBhvr>
                                        <p:cTn id="32" dur="500"/>
                                        <p:tgtEl>
                                          <p:spTgt spid="6748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4833"/>
                                        </p:tgtEl>
                                        <p:attrNameLst>
                                          <p:attrName>style.visibility</p:attrName>
                                        </p:attrNameLst>
                                      </p:cBhvr>
                                      <p:to>
                                        <p:strVal val="visible"/>
                                      </p:to>
                                    </p:set>
                                    <p:animEffect transition="in" filter="wipe(left)">
                                      <p:cBhvr>
                                        <p:cTn id="37" dur="500"/>
                                        <p:tgtEl>
                                          <p:spTgt spid="67483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74834"/>
                                        </p:tgtEl>
                                        <p:attrNameLst>
                                          <p:attrName>style.visibility</p:attrName>
                                        </p:attrNameLst>
                                      </p:cBhvr>
                                      <p:to>
                                        <p:strVal val="visible"/>
                                      </p:to>
                                    </p:set>
                                    <p:animEffect transition="in" filter="blinds(horizontal)">
                                      <p:cBhvr>
                                        <p:cTn id="42" dur="500"/>
                                        <p:tgtEl>
                                          <p:spTgt spid="674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8" grpId="0" autoUpdateAnimBg="0"/>
      <p:bldP spid="674830" grpId="0"/>
      <p:bldP spid="674832" grpId="0"/>
      <p:bldP spid="6748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0" name="灯片编号占位符 4"/>
          <p:cNvSpPr>
            <a:spLocks noGrp="1"/>
          </p:cNvSpPr>
          <p:nvPr>
            <p:ph type="sldNum" sz="quarter" idx="12"/>
          </p:nvPr>
        </p:nvSpPr>
        <p:spPr/>
        <p:txBody>
          <a:bodyPr/>
          <a:lstStyle/>
          <a:p>
            <a:fld id="{B96102D8-1B31-48B7-BE73-7DE1B39F637C}" type="slidenum">
              <a:rPr lang="en-US" altLang="zh-CN"/>
              <a:pPr/>
              <a:t>37</a:t>
            </a:fld>
            <a:endParaRPr lang="en-US" altLang="zh-CN"/>
          </a:p>
        </p:txBody>
      </p:sp>
      <p:sp>
        <p:nvSpPr>
          <p:cNvPr id="67584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sp>
        <p:nvSpPr>
          <p:cNvPr id="675844" name="Rectangle 4"/>
          <p:cNvSpPr>
            <a:spLocks noChangeArrowheads="1"/>
          </p:cNvSpPr>
          <p:nvPr/>
        </p:nvSpPr>
        <p:spPr bwMode="auto">
          <a:xfrm>
            <a:off x="2590800" y="1143000"/>
            <a:ext cx="2622550" cy="457200"/>
          </a:xfrm>
          <a:prstGeom prst="rect">
            <a:avLst/>
          </a:prstGeom>
          <a:noFill/>
          <a:ln w="9525">
            <a:noFill/>
            <a:miter lim="800000"/>
            <a:headEnd/>
            <a:tailEnd/>
          </a:ln>
          <a:effectLst/>
        </p:spPr>
        <p:txBody>
          <a:bodyPr wrap="none">
            <a:spAutoFit/>
          </a:bodyPr>
          <a:lstStyle/>
          <a:p>
            <a:r>
              <a:rPr kumimoji="1" lang="zh-CN" altLang="en-US" sz="2400" dirty="0"/>
              <a:t>绝热方程的推导：</a:t>
            </a:r>
          </a:p>
        </p:txBody>
      </p:sp>
      <p:graphicFrame>
        <p:nvGraphicFramePr>
          <p:cNvPr id="675845" name="Object 5"/>
          <p:cNvGraphicFramePr>
            <a:graphicFrameLocks noChangeAspect="1"/>
          </p:cNvGraphicFramePr>
          <p:nvPr/>
        </p:nvGraphicFramePr>
        <p:xfrm>
          <a:off x="762000" y="1727200"/>
          <a:ext cx="1397000" cy="306388"/>
        </p:xfrm>
        <a:graphic>
          <a:graphicData uri="http://schemas.openxmlformats.org/presentationml/2006/ole">
            <mc:AlternateContent xmlns:mc="http://schemas.openxmlformats.org/markup-compatibility/2006">
              <mc:Choice xmlns:v="urn:schemas-microsoft-com:vml" Requires="v">
                <p:oleObj name="公式" r:id="rId2" imgW="927000" imgH="203040" progId="Equation.3">
                  <p:embed/>
                </p:oleObj>
              </mc:Choice>
              <mc:Fallback>
                <p:oleObj name="公式" r:id="rId2" imgW="927000" imgH="203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727200"/>
                        <a:ext cx="139700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46" name="Object 6"/>
          <p:cNvGraphicFramePr>
            <a:graphicFrameLocks noChangeAspect="1"/>
          </p:cNvGraphicFramePr>
          <p:nvPr/>
        </p:nvGraphicFramePr>
        <p:xfrm>
          <a:off x="762000" y="2108200"/>
          <a:ext cx="3536950" cy="588963"/>
        </p:xfrm>
        <a:graphic>
          <a:graphicData uri="http://schemas.openxmlformats.org/presentationml/2006/ole">
            <mc:AlternateContent xmlns:mc="http://schemas.openxmlformats.org/markup-compatibility/2006">
              <mc:Choice xmlns:v="urn:schemas-microsoft-com:vml" Requires="v">
                <p:oleObj name="公式" r:id="rId4" imgW="2361960" imgH="393480" progId="Equation.3">
                  <p:embed/>
                </p:oleObj>
              </mc:Choice>
              <mc:Fallback>
                <p:oleObj name="公式" r:id="rId4" imgW="23619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108200"/>
                        <a:ext cx="3536950" cy="588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47" name="Object 7"/>
          <p:cNvGraphicFramePr>
            <a:graphicFrameLocks noChangeAspect="1"/>
          </p:cNvGraphicFramePr>
          <p:nvPr/>
        </p:nvGraphicFramePr>
        <p:xfrm>
          <a:off x="5410200" y="1828800"/>
          <a:ext cx="1792288" cy="665163"/>
        </p:xfrm>
        <a:graphic>
          <a:graphicData uri="http://schemas.openxmlformats.org/presentationml/2006/ole">
            <mc:AlternateContent xmlns:mc="http://schemas.openxmlformats.org/markup-compatibility/2006">
              <mc:Choice xmlns:v="urn:schemas-microsoft-com:vml" Requires="v">
                <p:oleObj name="公式" r:id="rId6" imgW="1193760" imgH="444240" progId="Equation.3">
                  <p:embed/>
                </p:oleObj>
              </mc:Choice>
              <mc:Fallback>
                <p:oleObj name="公式" r:id="rId6" imgW="11937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0200" y="1828800"/>
                        <a:ext cx="1792288"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48" name="Text Box 8"/>
          <p:cNvSpPr txBox="1">
            <a:spLocks noChangeArrowheads="1"/>
          </p:cNvSpPr>
          <p:nvPr/>
        </p:nvSpPr>
        <p:spPr bwMode="auto">
          <a:xfrm>
            <a:off x="381000" y="2743200"/>
            <a:ext cx="3643313"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由理想气体的状态方程：</a:t>
            </a:r>
          </a:p>
        </p:txBody>
      </p:sp>
      <p:graphicFrame>
        <p:nvGraphicFramePr>
          <p:cNvPr id="675849" name="Object 9"/>
          <p:cNvGraphicFramePr>
            <a:graphicFrameLocks noChangeAspect="1"/>
          </p:cNvGraphicFramePr>
          <p:nvPr/>
        </p:nvGraphicFramePr>
        <p:xfrm>
          <a:off x="4114800" y="2676525"/>
          <a:ext cx="1323975" cy="590550"/>
        </p:xfrm>
        <a:graphic>
          <a:graphicData uri="http://schemas.openxmlformats.org/presentationml/2006/ole">
            <mc:AlternateContent xmlns:mc="http://schemas.openxmlformats.org/markup-compatibility/2006">
              <mc:Choice xmlns:v="urn:schemas-microsoft-com:vml" Requires="v">
                <p:oleObj name="公式" r:id="rId8" imgW="812520" imgH="393480" progId="Equation.3">
                  <p:embed/>
                </p:oleObj>
              </mc:Choice>
              <mc:Fallback>
                <p:oleObj name="公式" r:id="rId8" imgW="81252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2676525"/>
                        <a:ext cx="13239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850" name="Rectangle 10"/>
          <p:cNvSpPr>
            <a:spLocks noChangeArrowheads="1"/>
          </p:cNvSpPr>
          <p:nvPr/>
        </p:nvSpPr>
        <p:spPr bwMode="auto">
          <a:xfrm>
            <a:off x="425450" y="3343275"/>
            <a:ext cx="1708150" cy="457200"/>
          </a:xfrm>
          <a:prstGeom prst="rect">
            <a:avLst/>
          </a:prstGeom>
          <a:noFill/>
          <a:ln w="9525">
            <a:noFill/>
            <a:miter lim="800000"/>
            <a:headEnd/>
            <a:tailEnd/>
          </a:ln>
          <a:effectLst/>
        </p:spPr>
        <p:txBody>
          <a:bodyPr wrap="none">
            <a:spAutoFit/>
          </a:bodyPr>
          <a:lstStyle/>
          <a:p>
            <a:r>
              <a:rPr kumimoji="1" lang="zh-CN" altLang="en-US" sz="2400" dirty="0"/>
              <a:t>两边微分：</a:t>
            </a:r>
          </a:p>
        </p:txBody>
      </p:sp>
      <p:graphicFrame>
        <p:nvGraphicFramePr>
          <p:cNvPr id="675851" name="Object 11"/>
          <p:cNvGraphicFramePr>
            <a:graphicFrameLocks noChangeAspect="1"/>
          </p:cNvGraphicFramePr>
          <p:nvPr/>
        </p:nvGraphicFramePr>
        <p:xfrm>
          <a:off x="2286000" y="3276600"/>
          <a:ext cx="2008188" cy="590550"/>
        </p:xfrm>
        <a:graphic>
          <a:graphicData uri="http://schemas.openxmlformats.org/presentationml/2006/ole">
            <mc:AlternateContent xmlns:mc="http://schemas.openxmlformats.org/markup-compatibility/2006">
              <mc:Choice xmlns:v="urn:schemas-microsoft-com:vml" Requires="v">
                <p:oleObj name="公式" r:id="rId10" imgW="1333440" imgH="393480" progId="Equation.3">
                  <p:embed/>
                </p:oleObj>
              </mc:Choice>
              <mc:Fallback>
                <p:oleObj name="公式" r:id="rId10" imgW="133344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3276600"/>
                        <a:ext cx="2008188"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2" name="Object 12"/>
          <p:cNvGraphicFramePr>
            <a:graphicFrameLocks noChangeAspect="1"/>
          </p:cNvGraphicFramePr>
          <p:nvPr/>
        </p:nvGraphicFramePr>
        <p:xfrm>
          <a:off x="2286000" y="4058444"/>
          <a:ext cx="2036763" cy="665163"/>
        </p:xfrm>
        <a:graphic>
          <a:graphicData uri="http://schemas.openxmlformats.org/presentationml/2006/ole">
            <mc:AlternateContent xmlns:mc="http://schemas.openxmlformats.org/markup-compatibility/2006">
              <mc:Choice xmlns:v="urn:schemas-microsoft-com:vml" Requires="v">
                <p:oleObj name="公式" r:id="rId12" imgW="1358640" imgH="444240" progId="Equation.3">
                  <p:embed/>
                </p:oleObj>
              </mc:Choice>
              <mc:Fallback>
                <p:oleObj name="公式" r:id="rId12" imgW="1358640" imgH="4442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4058444"/>
                        <a:ext cx="2036763"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3" name="Object 13"/>
          <p:cNvGraphicFramePr>
            <a:graphicFrameLocks noChangeAspect="1"/>
          </p:cNvGraphicFramePr>
          <p:nvPr/>
        </p:nvGraphicFramePr>
        <p:xfrm>
          <a:off x="4419600" y="4038600"/>
          <a:ext cx="2076450" cy="704850"/>
        </p:xfrm>
        <a:graphic>
          <a:graphicData uri="http://schemas.openxmlformats.org/presentationml/2006/ole">
            <mc:AlternateContent xmlns:mc="http://schemas.openxmlformats.org/markup-compatibility/2006">
              <mc:Choice xmlns:v="urn:schemas-microsoft-com:vml" Requires="v">
                <p:oleObj name="公式" r:id="rId14" imgW="1384200" imgH="469800" progId="Equation.3">
                  <p:embed/>
                </p:oleObj>
              </mc:Choice>
              <mc:Fallback>
                <p:oleObj name="公式" r:id="rId14" imgW="1384200" imgH="4698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19600" y="4038600"/>
                        <a:ext cx="207645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4" name="Object 14"/>
          <p:cNvGraphicFramePr>
            <a:graphicFrameLocks noChangeAspect="1"/>
          </p:cNvGraphicFramePr>
          <p:nvPr/>
        </p:nvGraphicFramePr>
        <p:xfrm>
          <a:off x="2286000" y="4897437"/>
          <a:ext cx="3487738" cy="360363"/>
        </p:xfrm>
        <a:graphic>
          <a:graphicData uri="http://schemas.openxmlformats.org/presentationml/2006/ole">
            <mc:AlternateContent xmlns:mc="http://schemas.openxmlformats.org/markup-compatibility/2006">
              <mc:Choice xmlns:v="urn:schemas-microsoft-com:vml" Requires="v">
                <p:oleObj name="公式" r:id="rId16" imgW="2323800" imgH="241200" progId="Equation.3">
                  <p:embed/>
                </p:oleObj>
              </mc:Choice>
              <mc:Fallback>
                <p:oleObj name="公式" r:id="rId16" imgW="2323800" imgH="241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86000" y="4897437"/>
                        <a:ext cx="34877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5" name="Object 15"/>
          <p:cNvGraphicFramePr>
            <a:graphicFrameLocks noChangeAspect="1"/>
          </p:cNvGraphicFramePr>
          <p:nvPr/>
        </p:nvGraphicFramePr>
        <p:xfrm>
          <a:off x="2286000" y="5639594"/>
          <a:ext cx="2212975" cy="360363"/>
        </p:xfrm>
        <a:graphic>
          <a:graphicData uri="http://schemas.openxmlformats.org/presentationml/2006/ole">
            <mc:AlternateContent xmlns:mc="http://schemas.openxmlformats.org/markup-compatibility/2006">
              <mc:Choice xmlns:v="urn:schemas-microsoft-com:vml" Requires="v">
                <p:oleObj name="公式" r:id="rId18" imgW="1473120" imgH="241200" progId="Equation.3">
                  <p:embed/>
                </p:oleObj>
              </mc:Choice>
              <mc:Fallback>
                <p:oleObj name="公式" r:id="rId18" imgW="1473120" imgH="241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5639594"/>
                        <a:ext cx="2212975"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6" name="Object 16"/>
          <p:cNvGraphicFramePr>
            <a:graphicFrameLocks noChangeAspect="1"/>
          </p:cNvGraphicFramePr>
          <p:nvPr/>
        </p:nvGraphicFramePr>
        <p:xfrm>
          <a:off x="5105400" y="5467350"/>
          <a:ext cx="892175" cy="704850"/>
        </p:xfrm>
        <a:graphic>
          <a:graphicData uri="http://schemas.openxmlformats.org/presentationml/2006/ole">
            <mc:AlternateContent xmlns:mc="http://schemas.openxmlformats.org/markup-compatibility/2006">
              <mc:Choice xmlns:v="urn:schemas-microsoft-com:vml" Requires="v">
                <p:oleObj name="公式" r:id="rId20" imgW="596880" imgH="469800" progId="Equation.3">
                  <p:embed/>
                </p:oleObj>
              </mc:Choice>
              <mc:Fallback>
                <p:oleObj name="公式" r:id="rId20" imgW="596880" imgH="469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05400" y="5467350"/>
                        <a:ext cx="8921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57" name="Object 17"/>
          <p:cNvGraphicFramePr>
            <a:graphicFrameLocks noChangeAspect="1"/>
          </p:cNvGraphicFramePr>
          <p:nvPr/>
        </p:nvGraphicFramePr>
        <p:xfrm>
          <a:off x="6589712" y="5504656"/>
          <a:ext cx="1647825" cy="630238"/>
        </p:xfrm>
        <a:graphic>
          <a:graphicData uri="http://schemas.openxmlformats.org/presentationml/2006/ole">
            <mc:AlternateContent xmlns:mc="http://schemas.openxmlformats.org/markup-compatibility/2006">
              <mc:Choice xmlns:v="urn:schemas-microsoft-com:vml" Requires="v">
                <p:oleObj name="公式" r:id="rId22" imgW="1091880" imgH="419040" progId="Equation.3">
                  <p:embed/>
                </p:oleObj>
              </mc:Choice>
              <mc:Fallback>
                <p:oleObj name="公式" r:id="rId22" imgW="1091880" imgH="4190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589712" y="5504656"/>
                        <a:ext cx="16478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131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75845"/>
                                        </p:tgtEl>
                                        <p:attrNameLst>
                                          <p:attrName>style.visibility</p:attrName>
                                        </p:attrNameLst>
                                      </p:cBhvr>
                                      <p:to>
                                        <p:strVal val="visible"/>
                                      </p:to>
                                    </p:set>
                                    <p:animEffect transition="in" filter="strips(upRight)">
                                      <p:cBhvr>
                                        <p:cTn id="7" dur="500"/>
                                        <p:tgtEl>
                                          <p:spTgt spid="67584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675846"/>
                                        </p:tgtEl>
                                        <p:attrNameLst>
                                          <p:attrName>style.visibility</p:attrName>
                                        </p:attrNameLst>
                                      </p:cBhvr>
                                      <p:to>
                                        <p:strVal val="visible"/>
                                      </p:to>
                                    </p:set>
                                    <p:animEffect transition="in" filter="strips(upRight)">
                                      <p:cBhvr>
                                        <p:cTn id="12" dur="500"/>
                                        <p:tgtEl>
                                          <p:spTgt spid="67584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75847"/>
                                        </p:tgtEl>
                                        <p:attrNameLst>
                                          <p:attrName>style.visibility</p:attrName>
                                        </p:attrNameLst>
                                      </p:cBhvr>
                                      <p:to>
                                        <p:strVal val="visible"/>
                                      </p:to>
                                    </p:set>
                                    <p:animEffect transition="in" filter="strips(upRight)">
                                      <p:cBhvr>
                                        <p:cTn id="17" dur="500"/>
                                        <p:tgtEl>
                                          <p:spTgt spid="6758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5848"/>
                                        </p:tgtEl>
                                        <p:attrNameLst>
                                          <p:attrName>style.visibility</p:attrName>
                                        </p:attrNameLst>
                                      </p:cBhvr>
                                      <p:to>
                                        <p:strVal val="visible"/>
                                      </p:to>
                                    </p:set>
                                    <p:animEffect transition="in" filter="wipe(left)">
                                      <p:cBhvr>
                                        <p:cTn id="22" dur="500"/>
                                        <p:tgtEl>
                                          <p:spTgt spid="6758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75849"/>
                                        </p:tgtEl>
                                        <p:attrNameLst>
                                          <p:attrName>style.visibility</p:attrName>
                                        </p:attrNameLst>
                                      </p:cBhvr>
                                      <p:to>
                                        <p:strVal val="visible"/>
                                      </p:to>
                                    </p:set>
                                    <p:animEffect transition="in" filter="wipe(left)">
                                      <p:cBhvr>
                                        <p:cTn id="27" dur="500"/>
                                        <p:tgtEl>
                                          <p:spTgt spid="6758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50"/>
                                        </p:tgtEl>
                                        <p:attrNameLst>
                                          <p:attrName>style.visibility</p:attrName>
                                        </p:attrNameLst>
                                      </p:cBhvr>
                                      <p:to>
                                        <p:strVal val="visible"/>
                                      </p:to>
                                    </p:set>
                                    <p:animEffect transition="in" filter="wipe(left)">
                                      <p:cBhvr>
                                        <p:cTn id="32" dur="500"/>
                                        <p:tgtEl>
                                          <p:spTgt spid="6758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75851"/>
                                        </p:tgtEl>
                                        <p:attrNameLst>
                                          <p:attrName>style.visibility</p:attrName>
                                        </p:attrNameLst>
                                      </p:cBhvr>
                                      <p:to>
                                        <p:strVal val="visible"/>
                                      </p:to>
                                    </p:set>
                                    <p:animEffect transition="in" filter="wipe(left)">
                                      <p:cBhvr>
                                        <p:cTn id="37" dur="500"/>
                                        <p:tgtEl>
                                          <p:spTgt spid="675851"/>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675852"/>
                                        </p:tgtEl>
                                        <p:attrNameLst>
                                          <p:attrName>style.visibility</p:attrName>
                                        </p:attrNameLst>
                                      </p:cBhvr>
                                      <p:to>
                                        <p:strVal val="visible"/>
                                      </p:to>
                                    </p:set>
                                    <p:animEffect transition="in" filter="strips(upRight)">
                                      <p:cBhvr>
                                        <p:cTn id="42" dur="500"/>
                                        <p:tgtEl>
                                          <p:spTgt spid="67585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675853"/>
                                        </p:tgtEl>
                                        <p:attrNameLst>
                                          <p:attrName>style.visibility</p:attrName>
                                        </p:attrNameLst>
                                      </p:cBhvr>
                                      <p:to>
                                        <p:strVal val="visible"/>
                                      </p:to>
                                    </p:set>
                                    <p:animEffect transition="in" filter="strips(upRight)">
                                      <p:cBhvr>
                                        <p:cTn id="47" dur="500"/>
                                        <p:tgtEl>
                                          <p:spTgt spid="675853"/>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675854"/>
                                        </p:tgtEl>
                                        <p:attrNameLst>
                                          <p:attrName>style.visibility</p:attrName>
                                        </p:attrNameLst>
                                      </p:cBhvr>
                                      <p:to>
                                        <p:strVal val="visible"/>
                                      </p:to>
                                    </p:set>
                                    <p:animEffect transition="in" filter="strips(upRight)">
                                      <p:cBhvr>
                                        <p:cTn id="52" dur="500"/>
                                        <p:tgtEl>
                                          <p:spTgt spid="675854"/>
                                        </p:tgtEl>
                                      </p:cBhvr>
                                    </p:animEffect>
                                  </p:child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675855"/>
                                        </p:tgtEl>
                                        <p:attrNameLst>
                                          <p:attrName>style.visibility</p:attrName>
                                        </p:attrNameLst>
                                      </p:cBhvr>
                                      <p:to>
                                        <p:strVal val="visible"/>
                                      </p:to>
                                    </p:set>
                                    <p:animEffect transition="in" filter="strips(upRight)">
                                      <p:cBhvr>
                                        <p:cTn id="57" dur="500"/>
                                        <p:tgtEl>
                                          <p:spTgt spid="675855"/>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675856"/>
                                        </p:tgtEl>
                                        <p:attrNameLst>
                                          <p:attrName>style.visibility</p:attrName>
                                        </p:attrNameLst>
                                      </p:cBhvr>
                                      <p:to>
                                        <p:strVal val="visible"/>
                                      </p:to>
                                    </p:set>
                                    <p:animEffect transition="in" filter="strips(upRight)">
                                      <p:cBhvr>
                                        <p:cTn id="62" dur="500"/>
                                        <p:tgtEl>
                                          <p:spTgt spid="675856"/>
                                        </p:tgtEl>
                                      </p:cBhvr>
                                    </p:animEffect>
                                  </p:childTnLst>
                                </p:cTn>
                              </p:par>
                            </p:childTnLst>
                          </p:cTn>
                        </p:par>
                      </p:childTnLst>
                    </p:cTn>
                  </p:par>
                  <p:par>
                    <p:cTn id="63" fill="hold">
                      <p:stCondLst>
                        <p:cond delay="indefinite"/>
                      </p:stCondLst>
                      <p:childTnLst>
                        <p:par>
                          <p:cTn id="64" fill="hold">
                            <p:stCondLst>
                              <p:cond delay="0"/>
                            </p:stCondLst>
                            <p:childTnLst>
                              <p:par>
                                <p:cTn id="65" presetID="18" presetClass="entr" presetSubtype="3" fill="hold" nodeType="clickEffect">
                                  <p:stCondLst>
                                    <p:cond delay="0"/>
                                  </p:stCondLst>
                                  <p:childTnLst>
                                    <p:set>
                                      <p:cBhvr>
                                        <p:cTn id="66" dur="1" fill="hold">
                                          <p:stCondLst>
                                            <p:cond delay="0"/>
                                          </p:stCondLst>
                                        </p:cTn>
                                        <p:tgtEl>
                                          <p:spTgt spid="675857"/>
                                        </p:tgtEl>
                                        <p:attrNameLst>
                                          <p:attrName>style.visibility</p:attrName>
                                        </p:attrNameLst>
                                      </p:cBhvr>
                                      <p:to>
                                        <p:strVal val="visible"/>
                                      </p:to>
                                    </p:set>
                                    <p:animEffect transition="in" filter="strips(upRight)">
                                      <p:cBhvr>
                                        <p:cTn id="67" dur="500"/>
                                        <p:tgtEl>
                                          <p:spTgt spid="675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8" grpId="0"/>
      <p:bldP spid="67585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7" name="灯片编号占位符 4"/>
          <p:cNvSpPr>
            <a:spLocks noGrp="1"/>
          </p:cNvSpPr>
          <p:nvPr>
            <p:ph type="sldNum" sz="quarter" idx="12"/>
          </p:nvPr>
        </p:nvSpPr>
        <p:spPr/>
        <p:txBody>
          <a:bodyPr/>
          <a:lstStyle/>
          <a:p>
            <a:fld id="{D8790E8B-A68D-455A-A049-7230D55541D0}" type="slidenum">
              <a:rPr lang="en-US" altLang="zh-CN"/>
              <a:pPr/>
              <a:t>38</a:t>
            </a:fld>
            <a:endParaRPr lang="en-US" altLang="zh-CN"/>
          </a:p>
        </p:txBody>
      </p:sp>
      <p:sp>
        <p:nvSpPr>
          <p:cNvPr id="67686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绝热过程</a:t>
            </a:r>
          </a:p>
        </p:txBody>
      </p:sp>
      <p:sp>
        <p:nvSpPr>
          <p:cNvPr id="676868" name="Rectangle 4"/>
          <p:cNvSpPr>
            <a:spLocks noChangeArrowheads="1"/>
          </p:cNvSpPr>
          <p:nvPr/>
        </p:nvSpPr>
        <p:spPr bwMode="auto">
          <a:xfrm>
            <a:off x="2590800" y="1285081"/>
            <a:ext cx="2622550" cy="457200"/>
          </a:xfrm>
          <a:prstGeom prst="rect">
            <a:avLst/>
          </a:prstGeom>
          <a:noFill/>
          <a:ln w="9525">
            <a:noFill/>
            <a:miter lim="800000"/>
            <a:headEnd/>
            <a:tailEnd/>
          </a:ln>
          <a:effectLst/>
        </p:spPr>
        <p:txBody>
          <a:bodyPr wrap="none">
            <a:spAutoFit/>
          </a:bodyPr>
          <a:lstStyle/>
          <a:p>
            <a:r>
              <a:rPr kumimoji="1" lang="zh-CN" altLang="en-US" sz="2400"/>
              <a:t>绝热方程的推导：</a:t>
            </a:r>
          </a:p>
        </p:txBody>
      </p:sp>
      <p:graphicFrame>
        <p:nvGraphicFramePr>
          <p:cNvPr id="676869" name="Object 5"/>
          <p:cNvGraphicFramePr>
            <a:graphicFrameLocks noChangeAspect="1"/>
          </p:cNvGraphicFramePr>
          <p:nvPr/>
        </p:nvGraphicFramePr>
        <p:xfrm>
          <a:off x="5410200" y="1198562"/>
          <a:ext cx="1382713" cy="630238"/>
        </p:xfrm>
        <a:graphic>
          <a:graphicData uri="http://schemas.openxmlformats.org/presentationml/2006/ole">
            <mc:AlternateContent xmlns:mc="http://schemas.openxmlformats.org/markup-compatibility/2006">
              <mc:Choice xmlns:v="urn:schemas-microsoft-com:vml" Requires="v">
                <p:oleObj name="公式" r:id="rId2" imgW="914400" imgH="419040" progId="Equation.3">
                  <p:embed/>
                </p:oleObj>
              </mc:Choice>
              <mc:Fallback>
                <p:oleObj name="公式" r:id="rId2" imgW="914400" imgH="4190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98562"/>
                        <a:ext cx="1382713"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870" name="Rectangle 6"/>
          <p:cNvSpPr>
            <a:spLocks noChangeArrowheads="1"/>
          </p:cNvSpPr>
          <p:nvPr/>
        </p:nvSpPr>
        <p:spPr bwMode="auto">
          <a:xfrm>
            <a:off x="730250" y="1752600"/>
            <a:ext cx="1708150" cy="457200"/>
          </a:xfrm>
          <a:prstGeom prst="rect">
            <a:avLst/>
          </a:prstGeom>
          <a:noFill/>
          <a:ln w="9525">
            <a:noFill/>
            <a:miter lim="800000"/>
            <a:headEnd/>
            <a:tailEnd/>
          </a:ln>
          <a:effectLst/>
        </p:spPr>
        <p:txBody>
          <a:bodyPr wrap="none">
            <a:spAutoFit/>
          </a:bodyPr>
          <a:lstStyle/>
          <a:p>
            <a:r>
              <a:rPr kumimoji="1" lang="zh-CN" altLang="en-US" sz="2400" dirty="0"/>
              <a:t>两边积分：</a:t>
            </a:r>
          </a:p>
        </p:txBody>
      </p:sp>
      <p:graphicFrame>
        <p:nvGraphicFramePr>
          <p:cNvPr id="676871" name="Object 7"/>
          <p:cNvGraphicFramePr>
            <a:graphicFrameLocks noChangeAspect="1"/>
          </p:cNvGraphicFramePr>
          <p:nvPr/>
        </p:nvGraphicFramePr>
        <p:xfrm>
          <a:off x="2795587" y="1803400"/>
          <a:ext cx="2005013" cy="406400"/>
        </p:xfrm>
        <a:graphic>
          <a:graphicData uri="http://schemas.openxmlformats.org/presentationml/2006/ole">
            <mc:AlternateContent xmlns:mc="http://schemas.openxmlformats.org/markup-compatibility/2006">
              <mc:Choice xmlns:v="urn:schemas-microsoft-com:vml" Requires="v">
                <p:oleObj name="公式" r:id="rId4" imgW="1002960" imgH="203040" progId="Equation.3">
                  <p:embed/>
                </p:oleObj>
              </mc:Choice>
              <mc:Fallback>
                <p:oleObj name="公式" r:id="rId4" imgW="1002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95587" y="1803400"/>
                        <a:ext cx="2005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872" name="Object 8"/>
          <p:cNvGraphicFramePr>
            <a:graphicFrameLocks noChangeAspect="1"/>
          </p:cNvGraphicFramePr>
          <p:nvPr/>
        </p:nvGraphicFramePr>
        <p:xfrm>
          <a:off x="2795587" y="2438400"/>
          <a:ext cx="1598613" cy="457200"/>
        </p:xfrm>
        <a:graphic>
          <a:graphicData uri="http://schemas.openxmlformats.org/presentationml/2006/ole">
            <mc:AlternateContent xmlns:mc="http://schemas.openxmlformats.org/markup-compatibility/2006">
              <mc:Choice xmlns:v="urn:schemas-microsoft-com:vml" Requires="v">
                <p:oleObj name="公式" r:id="rId6" imgW="799920" imgH="228600" progId="Equation.3">
                  <p:embed/>
                </p:oleObj>
              </mc:Choice>
              <mc:Fallback>
                <p:oleObj name="公式" r:id="rId6" imgW="79992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587" y="2438400"/>
                        <a:ext cx="15986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6873" name="Object 9"/>
          <p:cNvGraphicFramePr>
            <a:graphicFrameLocks noChangeAspect="1"/>
          </p:cNvGraphicFramePr>
          <p:nvPr/>
        </p:nvGraphicFramePr>
        <p:xfrm>
          <a:off x="2795587" y="3124200"/>
          <a:ext cx="1193800" cy="457200"/>
        </p:xfrm>
        <a:graphic>
          <a:graphicData uri="http://schemas.openxmlformats.org/presentationml/2006/ole">
            <mc:AlternateContent xmlns:mc="http://schemas.openxmlformats.org/markup-compatibility/2006">
              <mc:Choice xmlns:v="urn:schemas-microsoft-com:vml" Requires="v">
                <p:oleObj name="公式" r:id="rId8" imgW="596880" imgH="228600" progId="Equation.3">
                  <p:embed/>
                </p:oleObj>
              </mc:Choice>
              <mc:Fallback>
                <p:oleObj name="公式" r:id="rId8" imgW="5968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587" y="3124200"/>
                        <a:ext cx="1193800" cy="457200"/>
                      </a:xfrm>
                      <a:prstGeom prst="rect">
                        <a:avLst/>
                      </a:prstGeom>
                      <a:solidFill>
                        <a:srgbClr val="CC99FF">
                          <a:alpha val="50000"/>
                        </a:srgbClr>
                      </a:solidFill>
                    </p:spPr>
                  </p:pic>
                </p:oleObj>
              </mc:Fallback>
            </mc:AlternateContent>
          </a:graphicData>
        </a:graphic>
      </p:graphicFrame>
      <p:graphicFrame>
        <p:nvGraphicFramePr>
          <p:cNvPr id="676874" name="Object 10"/>
          <p:cNvGraphicFramePr>
            <a:graphicFrameLocks noChangeAspect="1"/>
          </p:cNvGraphicFramePr>
          <p:nvPr/>
        </p:nvGraphicFramePr>
        <p:xfrm>
          <a:off x="2795587" y="3733800"/>
          <a:ext cx="2081213" cy="787400"/>
        </p:xfrm>
        <a:graphic>
          <a:graphicData uri="http://schemas.openxmlformats.org/presentationml/2006/ole">
            <mc:AlternateContent xmlns:mc="http://schemas.openxmlformats.org/markup-compatibility/2006">
              <mc:Choice xmlns:v="urn:schemas-microsoft-com:vml" Requires="v">
                <p:oleObj name="公式" r:id="rId10" imgW="1041120" imgH="393480" progId="Equation.3">
                  <p:embed/>
                </p:oleObj>
              </mc:Choice>
              <mc:Fallback>
                <p:oleObj name="公式" r:id="rId10" imgW="104112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5587" y="3733800"/>
                        <a:ext cx="20812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875" name="Rectangle 11"/>
          <p:cNvSpPr>
            <a:spLocks noChangeArrowheads="1"/>
          </p:cNvSpPr>
          <p:nvPr/>
        </p:nvSpPr>
        <p:spPr bwMode="auto">
          <a:xfrm>
            <a:off x="730250" y="4953000"/>
            <a:ext cx="1327150" cy="457200"/>
          </a:xfrm>
          <a:prstGeom prst="rect">
            <a:avLst/>
          </a:prstGeom>
          <a:noFill/>
          <a:ln w="9525" algn="ctr">
            <a:noFill/>
            <a:miter lim="800000"/>
            <a:headEnd/>
            <a:tailEnd/>
          </a:ln>
          <a:effectLst/>
        </p:spPr>
        <p:txBody>
          <a:bodyPr wrap="none">
            <a:spAutoFit/>
          </a:bodyPr>
          <a:lstStyle/>
          <a:p>
            <a:r>
              <a:rPr kumimoji="1" lang="zh-CN" altLang="en-US" sz="2400" dirty="0"/>
              <a:t>消去 </a:t>
            </a:r>
            <a:r>
              <a:rPr kumimoji="1" lang="en-US" altLang="zh-CN" sz="2400" i="1" dirty="0"/>
              <a:t>p</a:t>
            </a:r>
            <a:r>
              <a:rPr kumimoji="1" lang="zh-CN" altLang="en-US" sz="2400" dirty="0"/>
              <a:t>：</a:t>
            </a:r>
          </a:p>
        </p:txBody>
      </p:sp>
      <p:graphicFrame>
        <p:nvGraphicFramePr>
          <p:cNvPr id="676876" name="Object 12"/>
          <p:cNvGraphicFramePr>
            <a:graphicFrameLocks noChangeAspect="1"/>
          </p:cNvGraphicFramePr>
          <p:nvPr/>
        </p:nvGraphicFramePr>
        <p:xfrm>
          <a:off x="2795587" y="4953000"/>
          <a:ext cx="1371600" cy="457200"/>
        </p:xfrm>
        <a:graphic>
          <a:graphicData uri="http://schemas.openxmlformats.org/presentationml/2006/ole">
            <mc:AlternateContent xmlns:mc="http://schemas.openxmlformats.org/markup-compatibility/2006">
              <mc:Choice xmlns:v="urn:schemas-microsoft-com:vml" Requires="v">
                <p:oleObj name="公式" r:id="rId12" imgW="685800" imgH="228600" progId="Equation.3">
                  <p:embed/>
                </p:oleObj>
              </mc:Choice>
              <mc:Fallback>
                <p:oleObj name="公式" r:id="rId12" imgW="6858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95587" y="4953000"/>
                        <a:ext cx="1371600" cy="457200"/>
                      </a:xfrm>
                      <a:prstGeom prst="rect">
                        <a:avLst/>
                      </a:prstGeom>
                      <a:solidFill>
                        <a:srgbClr val="CC99FF">
                          <a:alpha val="50000"/>
                        </a:srgbClr>
                      </a:solidFill>
                      <a:ln>
                        <a:noFill/>
                      </a:ln>
                      <a:extLst>
                        <a:ext uri="{91240B29-F687-4F45-9708-019B960494DF}">
                          <a14:hiddenLine xmlns:a14="http://schemas.microsoft.com/office/drawing/2010/main" w="76200" cmpd="tri">
                            <a:solidFill>
                              <a:srgbClr val="66FF33"/>
                            </a:solidFill>
                            <a:miter lim="800000"/>
                            <a:headEnd/>
                            <a:tailEnd/>
                          </a14:hiddenLine>
                        </a:ext>
                      </a:extLst>
                    </p:spPr>
                  </p:pic>
                </p:oleObj>
              </mc:Fallback>
            </mc:AlternateContent>
          </a:graphicData>
        </a:graphic>
      </p:graphicFrame>
      <p:graphicFrame>
        <p:nvGraphicFramePr>
          <p:cNvPr id="676877" name="Object 13"/>
          <p:cNvGraphicFramePr>
            <a:graphicFrameLocks noChangeAspect="1"/>
          </p:cNvGraphicFramePr>
          <p:nvPr/>
        </p:nvGraphicFramePr>
        <p:xfrm>
          <a:off x="2795587" y="5715000"/>
          <a:ext cx="1574800" cy="482600"/>
        </p:xfrm>
        <a:graphic>
          <a:graphicData uri="http://schemas.openxmlformats.org/presentationml/2006/ole">
            <mc:AlternateContent xmlns:mc="http://schemas.openxmlformats.org/markup-compatibility/2006">
              <mc:Choice xmlns:v="urn:schemas-microsoft-com:vml" Requires="v">
                <p:oleObj name="公式" r:id="rId14" imgW="787320" imgH="241200" progId="Equation.3">
                  <p:embed/>
                </p:oleObj>
              </mc:Choice>
              <mc:Fallback>
                <p:oleObj name="公式" r:id="rId14" imgW="78732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95587" y="5715000"/>
                        <a:ext cx="1574800" cy="482600"/>
                      </a:xfrm>
                      <a:prstGeom prst="rect">
                        <a:avLst/>
                      </a:prstGeom>
                      <a:solidFill>
                        <a:srgbClr val="CC99FF">
                          <a:alpha val="50000"/>
                        </a:srgbClr>
                      </a:solidFill>
                      <a:ln>
                        <a:noFill/>
                      </a:ln>
                      <a:extLst>
                        <a:ext uri="{91240B29-F687-4F45-9708-019B960494DF}">
                          <a14:hiddenLine xmlns:a14="http://schemas.microsoft.com/office/drawing/2010/main" w="76200" cmpd="tri">
                            <a:solidFill>
                              <a:srgbClr val="66FF33"/>
                            </a:solidFill>
                            <a:miter lim="800000"/>
                            <a:headEnd/>
                            <a:tailEnd/>
                          </a14:hiddenLine>
                        </a:ext>
                      </a:extLst>
                    </p:spPr>
                  </p:pic>
                </p:oleObj>
              </mc:Fallback>
            </mc:AlternateContent>
          </a:graphicData>
        </a:graphic>
      </p:graphicFrame>
      <p:sp>
        <p:nvSpPr>
          <p:cNvPr id="676878" name="Rectangle 14"/>
          <p:cNvSpPr>
            <a:spLocks noChangeArrowheads="1"/>
          </p:cNvSpPr>
          <p:nvPr/>
        </p:nvSpPr>
        <p:spPr bwMode="auto">
          <a:xfrm>
            <a:off x="730250" y="5770563"/>
            <a:ext cx="1360487" cy="457200"/>
          </a:xfrm>
          <a:prstGeom prst="rect">
            <a:avLst/>
          </a:prstGeom>
          <a:noFill/>
          <a:ln w="9525">
            <a:noFill/>
            <a:miter lim="800000"/>
            <a:headEnd/>
            <a:tailEnd/>
          </a:ln>
          <a:effectLst/>
        </p:spPr>
        <p:txBody>
          <a:bodyPr wrap="none">
            <a:spAutoFit/>
          </a:bodyPr>
          <a:lstStyle/>
          <a:p>
            <a:r>
              <a:rPr kumimoji="1" lang="zh-CN" altLang="en-US" sz="2400" dirty="0"/>
              <a:t>消去 </a:t>
            </a:r>
            <a:r>
              <a:rPr kumimoji="1" lang="en-US" altLang="zh-CN" sz="2400" i="1" dirty="0"/>
              <a:t>V</a:t>
            </a:r>
            <a:r>
              <a:rPr kumimoji="1" lang="zh-CN" altLang="en-US" sz="2400" dirty="0"/>
              <a:t>：</a:t>
            </a:r>
          </a:p>
        </p:txBody>
      </p:sp>
    </p:spTree>
    <p:extLst>
      <p:ext uri="{BB962C8B-B14F-4D97-AF65-F5344CB8AC3E}">
        <p14:creationId xmlns:p14="http://schemas.microsoft.com/office/powerpoint/2010/main" val="64888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676869"/>
                                        </p:tgtEl>
                                        <p:attrNameLst>
                                          <p:attrName>style.visibility</p:attrName>
                                        </p:attrNameLst>
                                      </p:cBhvr>
                                      <p:to>
                                        <p:strVal val="visible"/>
                                      </p:to>
                                    </p:set>
                                    <p:animEffect transition="in" filter="strips(upRight)">
                                      <p:cBhvr>
                                        <p:cTn id="7" dur="500"/>
                                        <p:tgtEl>
                                          <p:spTgt spid="6768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76870"/>
                                        </p:tgtEl>
                                        <p:attrNameLst>
                                          <p:attrName>style.visibility</p:attrName>
                                        </p:attrNameLst>
                                      </p:cBhvr>
                                      <p:to>
                                        <p:strVal val="visible"/>
                                      </p:to>
                                    </p:set>
                                    <p:anim calcmode="lin" valueType="num">
                                      <p:cBhvr additive="base">
                                        <p:cTn id="12" dur="500" fill="hold"/>
                                        <p:tgtEl>
                                          <p:spTgt spid="676870"/>
                                        </p:tgtEl>
                                        <p:attrNameLst>
                                          <p:attrName>ppt_x</p:attrName>
                                        </p:attrNameLst>
                                      </p:cBhvr>
                                      <p:tavLst>
                                        <p:tav tm="0">
                                          <p:val>
                                            <p:strVal val="0-#ppt_w/2"/>
                                          </p:val>
                                        </p:tav>
                                        <p:tav tm="100000">
                                          <p:val>
                                            <p:strVal val="#ppt_x"/>
                                          </p:val>
                                        </p:tav>
                                      </p:tavLst>
                                    </p:anim>
                                    <p:anim calcmode="lin" valueType="num">
                                      <p:cBhvr additive="base">
                                        <p:cTn id="13" dur="500" fill="hold"/>
                                        <p:tgtEl>
                                          <p:spTgt spid="67687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676871"/>
                                        </p:tgtEl>
                                        <p:attrNameLst>
                                          <p:attrName>style.visibility</p:attrName>
                                        </p:attrNameLst>
                                      </p:cBhvr>
                                      <p:to>
                                        <p:strVal val="visible"/>
                                      </p:to>
                                    </p:set>
                                    <p:animEffect transition="in" filter="strips(upRight)">
                                      <p:cBhvr>
                                        <p:cTn id="18" dur="500"/>
                                        <p:tgtEl>
                                          <p:spTgt spid="67687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676872"/>
                                        </p:tgtEl>
                                        <p:attrNameLst>
                                          <p:attrName>style.visibility</p:attrName>
                                        </p:attrNameLst>
                                      </p:cBhvr>
                                      <p:to>
                                        <p:strVal val="visible"/>
                                      </p:to>
                                    </p:set>
                                    <p:animEffect transition="in" filter="strips(upRight)">
                                      <p:cBhvr>
                                        <p:cTn id="23" dur="500"/>
                                        <p:tgtEl>
                                          <p:spTgt spid="67687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676873"/>
                                        </p:tgtEl>
                                        <p:attrNameLst>
                                          <p:attrName>style.visibility</p:attrName>
                                        </p:attrNameLst>
                                      </p:cBhvr>
                                      <p:to>
                                        <p:strVal val="visible"/>
                                      </p:to>
                                    </p:set>
                                    <p:animEffect transition="in" filter="strips(upRight)">
                                      <p:cBhvr>
                                        <p:cTn id="28" dur="500"/>
                                        <p:tgtEl>
                                          <p:spTgt spid="67687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676874"/>
                                        </p:tgtEl>
                                        <p:attrNameLst>
                                          <p:attrName>style.visibility</p:attrName>
                                        </p:attrNameLst>
                                      </p:cBhvr>
                                      <p:to>
                                        <p:strVal val="visible"/>
                                      </p:to>
                                    </p:set>
                                    <p:animEffect transition="in" filter="strips(upRight)">
                                      <p:cBhvr>
                                        <p:cTn id="33" dur="500"/>
                                        <p:tgtEl>
                                          <p:spTgt spid="67687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676875"/>
                                        </p:tgtEl>
                                        <p:attrNameLst>
                                          <p:attrName>style.visibility</p:attrName>
                                        </p:attrNameLst>
                                      </p:cBhvr>
                                      <p:to>
                                        <p:strVal val="visible"/>
                                      </p:to>
                                    </p:set>
                                    <p:animEffect transition="in" filter="wipe(left)">
                                      <p:cBhvr>
                                        <p:cTn id="38" dur="500"/>
                                        <p:tgtEl>
                                          <p:spTgt spid="67687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76876"/>
                                        </p:tgtEl>
                                        <p:attrNameLst>
                                          <p:attrName>style.visibility</p:attrName>
                                        </p:attrNameLst>
                                      </p:cBhvr>
                                      <p:to>
                                        <p:strVal val="visible"/>
                                      </p:to>
                                    </p:set>
                                    <p:animEffect transition="in" filter="wipe(left)">
                                      <p:cBhvr>
                                        <p:cTn id="43" dur="500"/>
                                        <p:tgtEl>
                                          <p:spTgt spid="67687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76878"/>
                                        </p:tgtEl>
                                        <p:attrNameLst>
                                          <p:attrName>style.visibility</p:attrName>
                                        </p:attrNameLst>
                                      </p:cBhvr>
                                      <p:to>
                                        <p:strVal val="visible"/>
                                      </p:to>
                                    </p:set>
                                    <p:animEffect transition="in" filter="wipe(left)">
                                      <p:cBhvr>
                                        <p:cTn id="48" dur="500"/>
                                        <p:tgtEl>
                                          <p:spTgt spid="67687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676877"/>
                                        </p:tgtEl>
                                        <p:attrNameLst>
                                          <p:attrName>style.visibility</p:attrName>
                                        </p:attrNameLst>
                                      </p:cBhvr>
                                      <p:to>
                                        <p:strVal val="visible"/>
                                      </p:to>
                                    </p:set>
                                    <p:animEffect transition="in" filter="wipe(left)">
                                      <p:cBhvr>
                                        <p:cTn id="53" dur="500"/>
                                        <p:tgtEl>
                                          <p:spTgt spid="676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870" grpId="0" autoUpdateAnimBg="0"/>
      <p:bldP spid="676875" grpId="0"/>
      <p:bldP spid="6768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32" name="灯片编号占位符 4"/>
          <p:cNvSpPr>
            <a:spLocks noGrp="1"/>
          </p:cNvSpPr>
          <p:nvPr>
            <p:ph type="sldNum" sz="quarter" idx="12"/>
          </p:nvPr>
        </p:nvSpPr>
        <p:spPr/>
        <p:txBody>
          <a:bodyPr/>
          <a:lstStyle/>
          <a:p>
            <a:fld id="{CFF82E80-C265-4FEF-A886-62E7778CA46B}" type="slidenum">
              <a:rPr lang="en-US" altLang="zh-CN"/>
              <a:pPr/>
              <a:t>39</a:t>
            </a:fld>
            <a:endParaRPr lang="en-US" altLang="zh-CN"/>
          </a:p>
        </p:txBody>
      </p:sp>
      <p:sp>
        <p:nvSpPr>
          <p:cNvPr id="677891"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绝热线和等温线</a:t>
            </a:r>
          </a:p>
        </p:txBody>
      </p:sp>
      <p:grpSp>
        <p:nvGrpSpPr>
          <p:cNvPr id="677892" name="Group 4"/>
          <p:cNvGrpSpPr>
            <a:grpSpLocks/>
          </p:cNvGrpSpPr>
          <p:nvPr/>
        </p:nvGrpSpPr>
        <p:grpSpPr bwMode="auto">
          <a:xfrm>
            <a:off x="4670425" y="838200"/>
            <a:ext cx="4321175" cy="3744913"/>
            <a:chOff x="2970" y="1026"/>
            <a:chExt cx="2722" cy="2359"/>
          </a:xfrm>
        </p:grpSpPr>
        <p:sp>
          <p:nvSpPr>
            <p:cNvPr id="677893" name="Rectangle 5"/>
            <p:cNvSpPr>
              <a:spLocks noChangeArrowheads="1"/>
            </p:cNvSpPr>
            <p:nvPr/>
          </p:nvSpPr>
          <p:spPr bwMode="auto">
            <a:xfrm>
              <a:off x="2970" y="1026"/>
              <a:ext cx="2541" cy="2359"/>
            </a:xfrm>
            <a:prstGeom prst="rect">
              <a:avLst/>
            </a:prstGeom>
            <a:noFill/>
            <a:ln w="19050">
              <a:noFill/>
              <a:miter lim="800000"/>
              <a:headEnd/>
              <a:tailEnd type="none" w="sm" len="lg"/>
            </a:ln>
            <a:effectLst/>
          </p:spPr>
          <p:txBody>
            <a:bodyPr lIns="90000" tIns="46800" rIns="90000" bIns="46800" anchor="ctr">
              <a:spAutoFit/>
            </a:bodyPr>
            <a:lstStyle/>
            <a:p>
              <a:endParaRPr lang="zh-CN" altLang="en-US"/>
            </a:p>
          </p:txBody>
        </p:sp>
        <p:grpSp>
          <p:nvGrpSpPr>
            <p:cNvPr id="677894" name="Group 6"/>
            <p:cNvGrpSpPr>
              <a:grpSpLocks/>
            </p:cNvGrpSpPr>
            <p:nvPr/>
          </p:nvGrpSpPr>
          <p:grpSpPr bwMode="auto">
            <a:xfrm>
              <a:off x="2993" y="1274"/>
              <a:ext cx="2699" cy="1839"/>
              <a:chOff x="3084" y="1274"/>
              <a:chExt cx="2699" cy="1839"/>
            </a:xfrm>
          </p:grpSpPr>
          <p:sp>
            <p:nvSpPr>
              <p:cNvPr id="677895" name="Line 7"/>
              <p:cNvSpPr>
                <a:spLocks noChangeShapeType="1"/>
              </p:cNvSpPr>
              <p:nvPr/>
            </p:nvSpPr>
            <p:spPr bwMode="auto">
              <a:xfrm>
                <a:off x="3290" y="2981"/>
                <a:ext cx="2068" cy="3"/>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7896" name="Line 8"/>
              <p:cNvSpPr>
                <a:spLocks noChangeShapeType="1"/>
              </p:cNvSpPr>
              <p:nvPr/>
            </p:nvSpPr>
            <p:spPr bwMode="auto">
              <a:xfrm flipV="1">
                <a:off x="3290" y="1351"/>
                <a:ext cx="2" cy="163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677897" name="Arc 9"/>
              <p:cNvSpPr>
                <a:spLocks/>
              </p:cNvSpPr>
              <p:nvPr/>
            </p:nvSpPr>
            <p:spPr bwMode="auto">
              <a:xfrm flipH="1" flipV="1">
                <a:off x="3447" y="1345"/>
                <a:ext cx="1678" cy="1096"/>
              </a:xfrm>
              <a:custGeom>
                <a:avLst/>
                <a:gdLst>
                  <a:gd name="G0" fmla="+- 0 0 0"/>
                  <a:gd name="G1" fmla="+- 20988 0 0"/>
                  <a:gd name="G2" fmla="+- 21600 0 0"/>
                  <a:gd name="T0" fmla="*/ 5107 w 20881"/>
                  <a:gd name="T1" fmla="*/ 0 h 20988"/>
                  <a:gd name="T2" fmla="*/ 20881 w 20881"/>
                  <a:gd name="T3" fmla="*/ 15460 h 20988"/>
                  <a:gd name="T4" fmla="*/ 0 w 20881"/>
                  <a:gd name="T5" fmla="*/ 20988 h 20988"/>
                </a:gdLst>
                <a:ahLst/>
                <a:cxnLst>
                  <a:cxn ang="0">
                    <a:pos x="T0" y="T1"/>
                  </a:cxn>
                  <a:cxn ang="0">
                    <a:pos x="T2" y="T3"/>
                  </a:cxn>
                  <a:cxn ang="0">
                    <a:pos x="T4" y="T5"/>
                  </a:cxn>
                </a:cxnLst>
                <a:rect l="0" t="0" r="r" b="b"/>
                <a:pathLst>
                  <a:path w="20881" h="20988" fill="none" extrusionOk="0">
                    <a:moveTo>
                      <a:pt x="5106" y="0"/>
                    </a:moveTo>
                    <a:cubicBezTo>
                      <a:pt x="12801" y="1872"/>
                      <a:pt x="18854" y="7805"/>
                      <a:pt x="20880" y="15460"/>
                    </a:cubicBezTo>
                  </a:path>
                  <a:path w="20881" h="20988" stroke="0" extrusionOk="0">
                    <a:moveTo>
                      <a:pt x="5106" y="0"/>
                    </a:moveTo>
                    <a:cubicBezTo>
                      <a:pt x="12801" y="1872"/>
                      <a:pt x="18854" y="7805"/>
                      <a:pt x="20880" y="15460"/>
                    </a:cubicBezTo>
                    <a:lnTo>
                      <a:pt x="0" y="20988"/>
                    </a:lnTo>
                    <a:close/>
                  </a:path>
                </a:pathLst>
              </a:custGeom>
              <a:noFill/>
              <a:ln w="19050">
                <a:solidFill>
                  <a:srgbClr val="008080"/>
                </a:solidFill>
                <a:prstDash val="dash"/>
                <a:round/>
                <a:headEnd/>
                <a:tailEnd/>
              </a:ln>
              <a:effectLst/>
            </p:spPr>
            <p:txBody>
              <a:bodyPr/>
              <a:lstStyle/>
              <a:p>
                <a:endParaRPr lang="zh-CN" altLang="en-US"/>
              </a:p>
            </p:txBody>
          </p:sp>
          <p:sp>
            <p:nvSpPr>
              <p:cNvPr id="677898" name="Arc 10"/>
              <p:cNvSpPr>
                <a:spLocks/>
              </p:cNvSpPr>
              <p:nvPr/>
            </p:nvSpPr>
            <p:spPr bwMode="auto">
              <a:xfrm flipH="1" flipV="1">
                <a:off x="3628" y="1434"/>
                <a:ext cx="1187" cy="1330"/>
              </a:xfrm>
              <a:custGeom>
                <a:avLst/>
                <a:gdLst>
                  <a:gd name="G0" fmla="+- 0 0 0"/>
                  <a:gd name="G1" fmla="+- 21342 0 0"/>
                  <a:gd name="G2" fmla="+- 21600 0 0"/>
                  <a:gd name="T0" fmla="*/ 3331 w 21600"/>
                  <a:gd name="T1" fmla="*/ 0 h 21342"/>
                  <a:gd name="T2" fmla="*/ 21600 w 21600"/>
                  <a:gd name="T3" fmla="*/ 21342 h 21342"/>
                  <a:gd name="T4" fmla="*/ 0 w 21600"/>
                  <a:gd name="T5" fmla="*/ 21342 h 21342"/>
                </a:gdLst>
                <a:ahLst/>
                <a:cxnLst>
                  <a:cxn ang="0">
                    <a:pos x="T0" y="T1"/>
                  </a:cxn>
                  <a:cxn ang="0">
                    <a:pos x="T2" y="T3"/>
                  </a:cxn>
                  <a:cxn ang="0">
                    <a:pos x="T4" y="T5"/>
                  </a:cxn>
                </a:cxnLst>
                <a:rect l="0" t="0" r="r" b="b"/>
                <a:pathLst>
                  <a:path w="21600" h="21342" fill="none" extrusionOk="0">
                    <a:moveTo>
                      <a:pt x="3330" y="0"/>
                    </a:moveTo>
                    <a:cubicBezTo>
                      <a:pt x="13846" y="1641"/>
                      <a:pt x="21600" y="10698"/>
                      <a:pt x="21600" y="21342"/>
                    </a:cubicBezTo>
                  </a:path>
                  <a:path w="21600" h="21342" stroke="0" extrusionOk="0">
                    <a:moveTo>
                      <a:pt x="3330" y="0"/>
                    </a:moveTo>
                    <a:cubicBezTo>
                      <a:pt x="13846" y="1641"/>
                      <a:pt x="21600" y="10698"/>
                      <a:pt x="21600" y="21342"/>
                    </a:cubicBezTo>
                    <a:lnTo>
                      <a:pt x="0" y="21342"/>
                    </a:lnTo>
                    <a:close/>
                  </a:path>
                </a:pathLst>
              </a:custGeom>
              <a:noFill/>
              <a:ln w="19050">
                <a:solidFill>
                  <a:srgbClr val="FF0000"/>
                </a:solidFill>
                <a:round/>
                <a:headEnd/>
                <a:tailEnd type="none" w="sm" len="sm"/>
              </a:ln>
              <a:effectLst/>
            </p:spPr>
            <p:txBody>
              <a:bodyPr/>
              <a:lstStyle/>
              <a:p>
                <a:endParaRPr lang="zh-CN" altLang="en-US"/>
              </a:p>
            </p:txBody>
          </p:sp>
          <p:sp>
            <p:nvSpPr>
              <p:cNvPr id="677899" name="Rectangle 11"/>
              <p:cNvSpPr>
                <a:spLocks noChangeArrowheads="1"/>
              </p:cNvSpPr>
              <p:nvPr/>
            </p:nvSpPr>
            <p:spPr bwMode="auto">
              <a:xfrm>
                <a:off x="4671" y="2644"/>
                <a:ext cx="726" cy="378"/>
              </a:xfrm>
              <a:prstGeom prst="rect">
                <a:avLst/>
              </a:prstGeom>
              <a:noFill/>
              <a:ln w="19050">
                <a:noFill/>
                <a:miter lim="800000"/>
                <a:headEnd/>
                <a:tailEnd/>
              </a:ln>
              <a:effectLst/>
            </p:spPr>
            <p:txBody>
              <a:bodyPr lIns="12700" tIns="12700" rIns="12700" bIns="12700"/>
              <a:lstStyle/>
              <a:p>
                <a:pPr algn="just"/>
                <a:r>
                  <a:rPr kumimoji="1" lang="zh-CN" altLang="en-US" sz="2400">
                    <a:solidFill>
                      <a:srgbClr val="FF0000"/>
                    </a:solidFill>
                    <a:ea typeface="楷体_GB2312" pitchFamily="49" charset="-122"/>
                  </a:rPr>
                  <a:t>绝热线</a:t>
                </a:r>
              </a:p>
            </p:txBody>
          </p:sp>
          <p:sp>
            <p:nvSpPr>
              <p:cNvPr id="677900" name="Rectangle 12"/>
              <p:cNvSpPr>
                <a:spLocks noChangeArrowheads="1"/>
              </p:cNvSpPr>
              <p:nvPr/>
            </p:nvSpPr>
            <p:spPr bwMode="auto">
              <a:xfrm>
                <a:off x="4535" y="2159"/>
                <a:ext cx="870" cy="376"/>
              </a:xfrm>
              <a:prstGeom prst="rect">
                <a:avLst/>
              </a:prstGeom>
              <a:noFill/>
              <a:ln w="19050">
                <a:noFill/>
                <a:miter lim="800000"/>
                <a:headEnd/>
                <a:tailEnd/>
              </a:ln>
              <a:effectLst/>
            </p:spPr>
            <p:txBody>
              <a:bodyPr lIns="12700" tIns="12700" rIns="12700" bIns="12700"/>
              <a:lstStyle/>
              <a:p>
                <a:pPr algn="just"/>
                <a:r>
                  <a:rPr kumimoji="1" lang="en-US" altLang="zh-CN" sz="2400">
                    <a:solidFill>
                      <a:srgbClr val="008080"/>
                    </a:solidFill>
                    <a:latin typeface="楷体_GB2312" pitchFamily="49" charset="-122"/>
                    <a:ea typeface="楷体_GB2312" pitchFamily="49" charset="-122"/>
                  </a:rPr>
                  <a:t> </a:t>
                </a:r>
                <a:r>
                  <a:rPr kumimoji="1" lang="zh-CN" altLang="en-US" sz="2400">
                    <a:solidFill>
                      <a:srgbClr val="008080"/>
                    </a:solidFill>
                    <a:latin typeface="楷体_GB2312" pitchFamily="49" charset="-122"/>
                    <a:ea typeface="楷体_GB2312" pitchFamily="49" charset="-122"/>
                  </a:rPr>
                  <a:t>等温线 </a:t>
                </a:r>
              </a:p>
            </p:txBody>
          </p:sp>
          <p:sp>
            <p:nvSpPr>
              <p:cNvPr id="677901" name="Rectangle 13"/>
              <p:cNvSpPr>
                <a:spLocks noChangeArrowheads="1"/>
              </p:cNvSpPr>
              <p:nvPr/>
            </p:nvSpPr>
            <p:spPr bwMode="auto">
              <a:xfrm>
                <a:off x="3129" y="2976"/>
                <a:ext cx="2654" cy="137"/>
              </a:xfrm>
              <a:prstGeom prst="rect">
                <a:avLst/>
              </a:prstGeom>
              <a:noFill/>
              <a:ln w="19050">
                <a:noFill/>
                <a:miter lim="800000"/>
                <a:headEnd/>
                <a:tailEnd/>
              </a:ln>
              <a:effectLst/>
            </p:spPr>
            <p:txBody>
              <a:bodyPr lIns="12700" tIns="12700" rIns="12700" bIns="12700"/>
              <a:lstStyle/>
              <a:p>
                <a:pPr algn="just"/>
                <a:r>
                  <a:rPr kumimoji="1" lang="en-US" altLang="zh-CN" sz="2400" i="1" dirty="0">
                    <a:solidFill>
                      <a:srgbClr val="000066"/>
                    </a:solidFill>
                  </a:rPr>
                  <a:t> O</a:t>
                </a:r>
                <a:r>
                  <a:rPr kumimoji="1" lang="en-US" altLang="zh-CN" sz="2400" dirty="0">
                    <a:solidFill>
                      <a:srgbClr val="000066"/>
                    </a:solidFill>
                  </a:rPr>
                  <a:t>                                          </a:t>
                </a:r>
                <a:r>
                  <a:rPr kumimoji="1" lang="en-US" altLang="zh-CN" sz="2400" i="1" dirty="0">
                    <a:solidFill>
                      <a:srgbClr val="000066"/>
                    </a:solidFill>
                  </a:rPr>
                  <a:t>V</a:t>
                </a:r>
                <a:r>
                  <a:rPr kumimoji="1" lang="en-US" altLang="zh-CN" sz="2400" dirty="0">
                    <a:solidFill>
                      <a:srgbClr val="000066"/>
                    </a:solidFill>
                  </a:rPr>
                  <a:t> </a:t>
                </a:r>
              </a:p>
            </p:txBody>
          </p:sp>
          <p:sp>
            <p:nvSpPr>
              <p:cNvPr id="677902" name="Rectangle 14"/>
              <p:cNvSpPr>
                <a:spLocks noChangeArrowheads="1"/>
              </p:cNvSpPr>
              <p:nvPr/>
            </p:nvSpPr>
            <p:spPr bwMode="auto">
              <a:xfrm>
                <a:off x="3105" y="1274"/>
                <a:ext cx="292" cy="376"/>
              </a:xfrm>
              <a:prstGeom prst="rect">
                <a:avLst/>
              </a:prstGeom>
              <a:noFill/>
              <a:ln w="19050">
                <a:noFill/>
                <a:miter lim="800000"/>
                <a:headEnd/>
                <a:tailEnd/>
              </a:ln>
              <a:effectLst/>
            </p:spPr>
            <p:txBody>
              <a:bodyPr lIns="12700" tIns="12700" rIns="12700" bIns="12700"/>
              <a:lstStyle/>
              <a:p>
                <a:pPr algn="just"/>
                <a:r>
                  <a:rPr kumimoji="1" lang="en-US" altLang="zh-CN" sz="2400" i="1" dirty="0">
                    <a:solidFill>
                      <a:srgbClr val="000066"/>
                    </a:solidFill>
                  </a:rPr>
                  <a:t> p</a:t>
                </a:r>
                <a:endParaRPr kumimoji="1" lang="en-US" altLang="zh-CN" sz="2400" dirty="0">
                  <a:solidFill>
                    <a:srgbClr val="000066"/>
                  </a:solidFill>
                </a:endParaRPr>
              </a:p>
            </p:txBody>
          </p:sp>
          <p:sp>
            <p:nvSpPr>
              <p:cNvPr id="677903" name="Rectangle 15"/>
              <p:cNvSpPr>
                <a:spLocks noChangeArrowheads="1"/>
              </p:cNvSpPr>
              <p:nvPr/>
            </p:nvSpPr>
            <p:spPr bwMode="auto">
              <a:xfrm>
                <a:off x="3831" y="1797"/>
                <a:ext cx="1249" cy="388"/>
              </a:xfrm>
              <a:prstGeom prst="rect">
                <a:avLst/>
              </a:prstGeom>
              <a:noFill/>
              <a:ln w="19050">
                <a:noFill/>
                <a:miter lim="800000"/>
                <a:headEnd/>
                <a:tailEnd/>
              </a:ln>
              <a:effectLst/>
            </p:spPr>
            <p:txBody>
              <a:bodyPr lIns="12700" tIns="12700" rIns="12700" bIns="12700"/>
              <a:lstStyle/>
              <a:p>
                <a:pPr algn="just"/>
                <a:r>
                  <a:rPr kumimoji="1" lang="en-US" altLang="zh-CN" sz="2400" i="1" dirty="0">
                    <a:solidFill>
                      <a:srgbClr val="0000CC"/>
                    </a:solidFill>
                  </a:rPr>
                  <a:t>A</a:t>
                </a:r>
                <a:r>
                  <a:rPr kumimoji="1" lang="en-US" altLang="zh-CN" sz="2400" dirty="0">
                    <a:solidFill>
                      <a:srgbClr val="0000CC"/>
                    </a:solidFill>
                  </a:rPr>
                  <a:t>(</a:t>
                </a:r>
                <a:r>
                  <a:rPr kumimoji="1" lang="en-US" altLang="zh-CN" sz="2400" i="1" dirty="0" err="1">
                    <a:solidFill>
                      <a:srgbClr val="0000CC"/>
                    </a:solidFill>
                  </a:rPr>
                  <a:t>p</a:t>
                </a:r>
                <a:r>
                  <a:rPr kumimoji="1" lang="en-US" altLang="zh-CN" sz="2400" i="1" baseline="-25000" dirty="0" err="1">
                    <a:solidFill>
                      <a:srgbClr val="0000CC"/>
                    </a:solidFill>
                  </a:rPr>
                  <a:t>A</a:t>
                </a:r>
                <a:r>
                  <a:rPr kumimoji="1" lang="en-US" altLang="zh-CN" sz="2400" dirty="0">
                    <a:solidFill>
                      <a:srgbClr val="0000CC"/>
                    </a:solidFill>
                  </a:rPr>
                  <a:t>, </a:t>
                </a:r>
                <a:r>
                  <a:rPr kumimoji="1" lang="en-US" altLang="zh-CN" sz="2400" i="1" dirty="0">
                    <a:solidFill>
                      <a:srgbClr val="0000CC"/>
                    </a:solidFill>
                  </a:rPr>
                  <a:t>V</a:t>
                </a:r>
                <a:r>
                  <a:rPr kumimoji="1" lang="en-US" altLang="zh-CN" sz="2400" i="1" baseline="-25000" dirty="0">
                    <a:solidFill>
                      <a:srgbClr val="0000CC"/>
                    </a:solidFill>
                  </a:rPr>
                  <a:t>A</a:t>
                </a:r>
                <a:r>
                  <a:rPr kumimoji="1" lang="en-US" altLang="zh-CN" sz="2400" dirty="0">
                    <a:solidFill>
                      <a:srgbClr val="0000CC"/>
                    </a:solidFill>
                  </a:rPr>
                  <a:t>, </a:t>
                </a:r>
                <a:r>
                  <a:rPr kumimoji="1" lang="en-US" altLang="zh-CN" sz="2400" i="1" dirty="0">
                    <a:solidFill>
                      <a:srgbClr val="0000CC"/>
                    </a:solidFill>
                  </a:rPr>
                  <a:t>T</a:t>
                </a:r>
                <a:r>
                  <a:rPr kumimoji="1" lang="en-US" altLang="zh-CN" sz="2400" i="1" baseline="-25000" dirty="0">
                    <a:solidFill>
                      <a:srgbClr val="0000CC"/>
                    </a:solidFill>
                  </a:rPr>
                  <a:t>A</a:t>
                </a:r>
                <a:r>
                  <a:rPr kumimoji="1" lang="en-US" altLang="zh-CN" sz="2400" dirty="0">
                    <a:solidFill>
                      <a:srgbClr val="0000CC"/>
                    </a:solidFill>
                  </a:rPr>
                  <a:t>)</a:t>
                </a:r>
              </a:p>
            </p:txBody>
          </p:sp>
          <p:sp>
            <p:nvSpPr>
              <p:cNvPr id="677904" name="Text Box 16"/>
              <p:cNvSpPr txBox="1">
                <a:spLocks noChangeArrowheads="1"/>
              </p:cNvSpPr>
              <p:nvPr/>
            </p:nvSpPr>
            <p:spPr bwMode="auto">
              <a:xfrm>
                <a:off x="3084" y="2568"/>
                <a:ext cx="182"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sp>
            <p:nvSpPr>
              <p:cNvPr id="677905" name="Oval 17"/>
              <p:cNvSpPr>
                <a:spLocks noChangeArrowheads="1"/>
              </p:cNvSpPr>
              <p:nvPr/>
            </p:nvSpPr>
            <p:spPr bwMode="auto">
              <a:xfrm>
                <a:off x="3734" y="2015"/>
                <a:ext cx="34" cy="34"/>
              </a:xfrm>
              <a:prstGeom prst="ellipse">
                <a:avLst/>
              </a:prstGeom>
              <a:solidFill>
                <a:srgbClr val="0000FF"/>
              </a:solidFill>
              <a:ln w="9525">
                <a:solidFill>
                  <a:srgbClr val="000066"/>
                </a:solidFill>
                <a:round/>
                <a:headEnd/>
                <a:tailEnd/>
              </a:ln>
              <a:effectLst/>
            </p:spPr>
            <p:txBody>
              <a:bodyPr wrap="none" anchor="ctr"/>
              <a:lstStyle/>
              <a:p>
                <a:endParaRPr lang="zh-CN" altLang="en-US"/>
              </a:p>
            </p:txBody>
          </p:sp>
        </p:grpSp>
      </p:grpSp>
      <p:sp>
        <p:nvSpPr>
          <p:cNvPr id="677906" name="Rectangle 18"/>
          <p:cNvSpPr>
            <a:spLocks noChangeArrowheads="1"/>
          </p:cNvSpPr>
          <p:nvPr/>
        </p:nvSpPr>
        <p:spPr bwMode="auto">
          <a:xfrm>
            <a:off x="533400" y="1752600"/>
            <a:ext cx="1708150" cy="457200"/>
          </a:xfrm>
          <a:prstGeom prst="rect">
            <a:avLst/>
          </a:prstGeom>
          <a:noFill/>
          <a:ln w="9525">
            <a:noFill/>
            <a:miter lim="800000"/>
            <a:headEnd/>
            <a:tailEnd/>
          </a:ln>
          <a:effectLst/>
        </p:spPr>
        <p:txBody>
          <a:bodyPr wrap="none">
            <a:spAutoFit/>
          </a:bodyPr>
          <a:lstStyle/>
          <a:p>
            <a:r>
              <a:rPr kumimoji="1" lang="zh-CN" altLang="en-US" sz="2400" dirty="0">
                <a:solidFill>
                  <a:srgbClr val="0000CC"/>
                </a:solidFill>
              </a:rPr>
              <a:t>绝热</a:t>
            </a:r>
            <a:r>
              <a:rPr kumimoji="1" lang="zh-CN" altLang="en-US" sz="2400" dirty="0"/>
              <a:t>方程：</a:t>
            </a:r>
          </a:p>
        </p:txBody>
      </p:sp>
      <p:graphicFrame>
        <p:nvGraphicFramePr>
          <p:cNvPr id="677907" name="Object 19"/>
          <p:cNvGraphicFramePr>
            <a:graphicFrameLocks noChangeAspect="1"/>
          </p:cNvGraphicFramePr>
          <p:nvPr/>
        </p:nvGraphicFramePr>
        <p:xfrm>
          <a:off x="2209800" y="1752600"/>
          <a:ext cx="1193800" cy="457200"/>
        </p:xfrm>
        <a:graphic>
          <a:graphicData uri="http://schemas.openxmlformats.org/presentationml/2006/ole">
            <mc:AlternateContent xmlns:mc="http://schemas.openxmlformats.org/markup-compatibility/2006">
              <mc:Choice xmlns:v="urn:schemas-microsoft-com:vml" Requires="v">
                <p:oleObj name="公式" r:id="rId2" imgW="596880" imgH="228600" progId="Equation.3">
                  <p:embed/>
                </p:oleObj>
              </mc:Choice>
              <mc:Fallback>
                <p:oleObj name="公式" r:id="rId2" imgW="59688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752600"/>
                        <a:ext cx="1193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7908" name="Object 20"/>
          <p:cNvGraphicFramePr>
            <a:graphicFrameLocks noChangeAspect="1"/>
          </p:cNvGraphicFramePr>
          <p:nvPr/>
        </p:nvGraphicFramePr>
        <p:xfrm>
          <a:off x="762000" y="2286000"/>
          <a:ext cx="2690813" cy="457200"/>
        </p:xfrm>
        <a:graphic>
          <a:graphicData uri="http://schemas.openxmlformats.org/presentationml/2006/ole">
            <mc:AlternateContent xmlns:mc="http://schemas.openxmlformats.org/markup-compatibility/2006">
              <mc:Choice xmlns:v="urn:schemas-microsoft-com:vml" Requires="v">
                <p:oleObj name="公式" r:id="rId4" imgW="1346040" imgH="228600" progId="Equation.3">
                  <p:embed/>
                </p:oleObj>
              </mc:Choice>
              <mc:Fallback>
                <p:oleObj name="公式" r:id="rId4" imgW="13460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286000"/>
                        <a:ext cx="26908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7909" name="Object 21"/>
          <p:cNvGraphicFramePr>
            <a:graphicFrameLocks noChangeAspect="1"/>
          </p:cNvGraphicFramePr>
          <p:nvPr/>
        </p:nvGraphicFramePr>
        <p:xfrm>
          <a:off x="1676400" y="2895600"/>
          <a:ext cx="2081213" cy="406400"/>
        </p:xfrm>
        <a:graphic>
          <a:graphicData uri="http://schemas.openxmlformats.org/presentationml/2006/ole">
            <mc:AlternateContent xmlns:mc="http://schemas.openxmlformats.org/markup-compatibility/2006">
              <mc:Choice xmlns:v="urn:schemas-microsoft-com:vml" Requires="v">
                <p:oleObj name="公式" r:id="rId6" imgW="1041120" imgH="203040" progId="Equation.3">
                  <p:embed/>
                </p:oleObj>
              </mc:Choice>
              <mc:Fallback>
                <p:oleObj name="公式" r:id="rId6" imgW="104112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895600"/>
                        <a:ext cx="20812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7910" name="Text Box 22"/>
          <p:cNvSpPr txBox="1">
            <a:spLocks noChangeArrowheads="1"/>
          </p:cNvSpPr>
          <p:nvPr/>
        </p:nvSpPr>
        <p:spPr bwMode="auto">
          <a:xfrm>
            <a:off x="381000" y="2819400"/>
            <a:ext cx="1295400" cy="457200"/>
          </a:xfrm>
          <a:prstGeom prst="rect">
            <a:avLst/>
          </a:prstGeom>
          <a:noFill/>
          <a:ln w="9525">
            <a:noFill/>
            <a:miter lim="800000"/>
            <a:headEnd/>
            <a:tailEnd/>
          </a:ln>
          <a:effectLst/>
        </p:spPr>
        <p:txBody>
          <a:bodyPr>
            <a:spAutoFit/>
          </a:bodyPr>
          <a:lstStyle/>
          <a:p>
            <a:pPr>
              <a:spcBef>
                <a:spcPct val="50000"/>
              </a:spcBef>
            </a:pPr>
            <a:r>
              <a:rPr kumimoji="1" lang="zh-CN" altLang="en-US" sz="2400"/>
              <a:t>化简：</a:t>
            </a:r>
          </a:p>
        </p:txBody>
      </p:sp>
      <p:graphicFrame>
        <p:nvGraphicFramePr>
          <p:cNvPr id="677911" name="Object 23"/>
          <p:cNvGraphicFramePr>
            <a:graphicFrameLocks noChangeAspect="1"/>
          </p:cNvGraphicFramePr>
          <p:nvPr/>
        </p:nvGraphicFramePr>
        <p:xfrm>
          <a:off x="1295400" y="3352800"/>
          <a:ext cx="1571625" cy="857250"/>
        </p:xfrm>
        <a:graphic>
          <a:graphicData uri="http://schemas.openxmlformats.org/presentationml/2006/ole">
            <mc:AlternateContent xmlns:mc="http://schemas.openxmlformats.org/markup-compatibility/2006">
              <mc:Choice xmlns:v="urn:schemas-microsoft-com:vml" Requires="v">
                <p:oleObj name="公式" r:id="rId8" imgW="787320" imgH="431640" progId="Equation.3">
                  <p:embed/>
                </p:oleObj>
              </mc:Choice>
              <mc:Fallback>
                <p:oleObj name="公式" r:id="rId8" imgW="78732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352800"/>
                        <a:ext cx="1571625" cy="857250"/>
                      </a:xfrm>
                      <a:prstGeom prst="rect">
                        <a:avLst/>
                      </a:prstGeom>
                      <a:solidFill>
                        <a:srgbClr val="CC99FF">
                          <a:alpha val="50000"/>
                        </a:srgbClr>
                      </a:solidFill>
                    </p:spPr>
                  </p:pic>
                </p:oleObj>
              </mc:Fallback>
            </mc:AlternateContent>
          </a:graphicData>
        </a:graphic>
      </p:graphicFrame>
      <p:sp>
        <p:nvSpPr>
          <p:cNvPr id="677912" name="Rectangle 24"/>
          <p:cNvSpPr>
            <a:spLocks noChangeArrowheads="1"/>
          </p:cNvSpPr>
          <p:nvPr/>
        </p:nvSpPr>
        <p:spPr bwMode="auto">
          <a:xfrm>
            <a:off x="609600" y="4343400"/>
            <a:ext cx="1708150" cy="457200"/>
          </a:xfrm>
          <a:prstGeom prst="rect">
            <a:avLst/>
          </a:prstGeom>
          <a:noFill/>
          <a:ln w="9525">
            <a:noFill/>
            <a:miter lim="800000"/>
            <a:headEnd/>
            <a:tailEnd/>
          </a:ln>
          <a:effectLst/>
        </p:spPr>
        <p:txBody>
          <a:bodyPr wrap="none">
            <a:spAutoFit/>
          </a:bodyPr>
          <a:lstStyle/>
          <a:p>
            <a:r>
              <a:rPr kumimoji="1" lang="zh-CN" altLang="en-US" sz="2400" dirty="0">
                <a:solidFill>
                  <a:srgbClr val="0000CC"/>
                </a:solidFill>
              </a:rPr>
              <a:t>等温</a:t>
            </a:r>
            <a:r>
              <a:rPr kumimoji="1" lang="zh-CN" altLang="en-US" sz="2400" dirty="0"/>
              <a:t>方程：</a:t>
            </a:r>
          </a:p>
        </p:txBody>
      </p:sp>
      <p:graphicFrame>
        <p:nvGraphicFramePr>
          <p:cNvPr id="677913" name="Object 25"/>
          <p:cNvGraphicFramePr>
            <a:graphicFrameLocks noChangeAspect="1"/>
          </p:cNvGraphicFramePr>
          <p:nvPr/>
        </p:nvGraphicFramePr>
        <p:xfrm>
          <a:off x="2286000" y="4343400"/>
          <a:ext cx="1117600" cy="431800"/>
        </p:xfrm>
        <a:graphic>
          <a:graphicData uri="http://schemas.openxmlformats.org/presentationml/2006/ole">
            <mc:AlternateContent xmlns:mc="http://schemas.openxmlformats.org/markup-compatibility/2006">
              <mc:Choice xmlns:v="urn:schemas-microsoft-com:vml" Requires="v">
                <p:oleObj name="公式" r:id="rId10" imgW="558720" imgH="215640" progId="Equation.3">
                  <p:embed/>
                </p:oleObj>
              </mc:Choice>
              <mc:Fallback>
                <p:oleObj name="公式" r:id="rId10" imgW="5587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4343400"/>
                        <a:ext cx="1117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7914" name="Object 26"/>
          <p:cNvGraphicFramePr>
            <a:graphicFrameLocks noChangeAspect="1"/>
          </p:cNvGraphicFramePr>
          <p:nvPr/>
        </p:nvGraphicFramePr>
        <p:xfrm>
          <a:off x="990600" y="4876800"/>
          <a:ext cx="1854200" cy="406400"/>
        </p:xfrm>
        <a:graphic>
          <a:graphicData uri="http://schemas.openxmlformats.org/presentationml/2006/ole">
            <mc:AlternateContent xmlns:mc="http://schemas.openxmlformats.org/markup-compatibility/2006">
              <mc:Choice xmlns:v="urn:schemas-microsoft-com:vml" Requires="v">
                <p:oleObj name="公式" r:id="rId12" imgW="927000" imgH="203040" progId="Equation.3">
                  <p:embed/>
                </p:oleObj>
              </mc:Choice>
              <mc:Fallback>
                <p:oleObj name="公式" r:id="rId12" imgW="92700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4876800"/>
                        <a:ext cx="1854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7915" name="Object 27"/>
          <p:cNvGraphicFramePr>
            <a:graphicFrameLocks noChangeAspect="1"/>
          </p:cNvGraphicFramePr>
          <p:nvPr/>
        </p:nvGraphicFramePr>
        <p:xfrm>
          <a:off x="1295400" y="5410200"/>
          <a:ext cx="1444625" cy="857250"/>
        </p:xfrm>
        <a:graphic>
          <a:graphicData uri="http://schemas.openxmlformats.org/presentationml/2006/ole">
            <mc:AlternateContent xmlns:mc="http://schemas.openxmlformats.org/markup-compatibility/2006">
              <mc:Choice xmlns:v="urn:schemas-microsoft-com:vml" Requires="v">
                <p:oleObj name="公式" r:id="rId14" imgW="723600" imgH="431640" progId="Equation.3">
                  <p:embed/>
                </p:oleObj>
              </mc:Choice>
              <mc:Fallback>
                <p:oleObj name="公式" r:id="rId14" imgW="723600" imgH="431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95400" y="5410200"/>
                        <a:ext cx="1444625" cy="857250"/>
                      </a:xfrm>
                      <a:prstGeom prst="rect">
                        <a:avLst/>
                      </a:prstGeom>
                      <a:solidFill>
                        <a:srgbClr val="CC99FF">
                          <a:alpha val="50000"/>
                        </a:srgbClr>
                      </a:solidFill>
                    </p:spPr>
                  </p:pic>
                </p:oleObj>
              </mc:Fallback>
            </mc:AlternateContent>
          </a:graphicData>
        </a:graphic>
      </p:graphicFrame>
      <p:sp>
        <p:nvSpPr>
          <p:cNvPr id="677916" name="Text Box 28"/>
          <p:cNvSpPr txBox="1">
            <a:spLocks noChangeArrowheads="1"/>
          </p:cNvSpPr>
          <p:nvPr/>
        </p:nvSpPr>
        <p:spPr bwMode="auto">
          <a:xfrm>
            <a:off x="4800600" y="5410200"/>
            <a:ext cx="3733800" cy="822325"/>
          </a:xfrm>
          <a:prstGeom prst="rect">
            <a:avLst/>
          </a:prstGeom>
          <a:noFill/>
          <a:ln w="9525">
            <a:noFill/>
            <a:miter lim="800000"/>
            <a:headEnd/>
            <a:tailEnd/>
          </a:ln>
          <a:effectLst/>
        </p:spPr>
        <p:txBody>
          <a:bodyPr>
            <a:spAutoFit/>
          </a:bodyPr>
          <a:lstStyle/>
          <a:p>
            <a:pPr>
              <a:spcBef>
                <a:spcPct val="50000"/>
              </a:spcBef>
            </a:pPr>
            <a:r>
              <a:rPr kumimoji="1" lang="zh-CN" altLang="en-US" sz="2400" dirty="0"/>
              <a:t>结论：绝热线在</a:t>
            </a:r>
            <a:r>
              <a:rPr kumimoji="1" lang="en-US" altLang="zh-CN" sz="2400" i="1" dirty="0"/>
              <a:t>A</a:t>
            </a:r>
            <a:r>
              <a:rPr kumimoji="1" lang="zh-CN" altLang="en-US" sz="2400" dirty="0"/>
              <a:t>点的斜率大于等温线在</a:t>
            </a:r>
            <a:r>
              <a:rPr kumimoji="1" lang="en-US" altLang="zh-CN" sz="2400" i="1" dirty="0"/>
              <a:t>A</a:t>
            </a:r>
            <a:r>
              <a:rPr kumimoji="1" lang="zh-CN" altLang="en-US" sz="2400" dirty="0"/>
              <a:t>点的斜率。</a:t>
            </a:r>
          </a:p>
        </p:txBody>
      </p:sp>
      <p:graphicFrame>
        <p:nvGraphicFramePr>
          <p:cNvPr id="677917" name="Object 29"/>
          <p:cNvGraphicFramePr>
            <a:graphicFrameLocks noChangeAspect="1"/>
          </p:cNvGraphicFramePr>
          <p:nvPr/>
        </p:nvGraphicFramePr>
        <p:xfrm>
          <a:off x="4889500" y="4419600"/>
          <a:ext cx="2578100" cy="887413"/>
        </p:xfrm>
        <a:graphic>
          <a:graphicData uri="http://schemas.openxmlformats.org/presentationml/2006/ole">
            <mc:AlternateContent xmlns:mc="http://schemas.openxmlformats.org/markup-compatibility/2006">
              <mc:Choice xmlns:v="urn:schemas-microsoft-com:vml" Requires="v">
                <p:oleObj name="公式" r:id="rId16" imgW="1295280" imgH="444240" progId="Equation.3">
                  <p:embed/>
                </p:oleObj>
              </mc:Choice>
              <mc:Fallback>
                <p:oleObj name="公式" r:id="rId16" imgW="1295280" imgH="4442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89500" y="4419600"/>
                        <a:ext cx="25781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3748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77892"/>
                                        </p:tgtEl>
                                        <p:attrNameLst>
                                          <p:attrName>style.visibility</p:attrName>
                                        </p:attrNameLst>
                                      </p:cBhvr>
                                      <p:to>
                                        <p:strVal val="visible"/>
                                      </p:to>
                                    </p:set>
                                    <p:animEffect transition="in" filter="checkerboard(across)">
                                      <p:cBhvr>
                                        <p:cTn id="7" dur="500"/>
                                        <p:tgtEl>
                                          <p:spTgt spid="67789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77906"/>
                                        </p:tgtEl>
                                        <p:attrNameLst>
                                          <p:attrName>style.visibility</p:attrName>
                                        </p:attrNameLst>
                                      </p:cBhvr>
                                      <p:to>
                                        <p:strVal val="visible"/>
                                      </p:to>
                                    </p:set>
                                    <p:anim calcmode="lin" valueType="num">
                                      <p:cBhvr additive="base">
                                        <p:cTn id="12" dur="500" fill="hold"/>
                                        <p:tgtEl>
                                          <p:spTgt spid="677906"/>
                                        </p:tgtEl>
                                        <p:attrNameLst>
                                          <p:attrName>ppt_x</p:attrName>
                                        </p:attrNameLst>
                                      </p:cBhvr>
                                      <p:tavLst>
                                        <p:tav tm="0">
                                          <p:val>
                                            <p:strVal val="0-#ppt_w/2"/>
                                          </p:val>
                                        </p:tav>
                                        <p:tav tm="100000">
                                          <p:val>
                                            <p:strVal val="#ppt_x"/>
                                          </p:val>
                                        </p:tav>
                                      </p:tavLst>
                                    </p:anim>
                                    <p:anim calcmode="lin" valueType="num">
                                      <p:cBhvr additive="base">
                                        <p:cTn id="13" dur="500" fill="hold"/>
                                        <p:tgtEl>
                                          <p:spTgt spid="67790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677907"/>
                                        </p:tgtEl>
                                        <p:attrNameLst>
                                          <p:attrName>style.visibility</p:attrName>
                                        </p:attrNameLst>
                                      </p:cBhvr>
                                      <p:to>
                                        <p:strVal val="visible"/>
                                      </p:to>
                                    </p:set>
                                    <p:animEffect transition="in" filter="strips(downRight)">
                                      <p:cBhvr>
                                        <p:cTn id="18" dur="500"/>
                                        <p:tgtEl>
                                          <p:spTgt spid="67790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677908"/>
                                        </p:tgtEl>
                                        <p:attrNameLst>
                                          <p:attrName>style.visibility</p:attrName>
                                        </p:attrNameLst>
                                      </p:cBhvr>
                                      <p:to>
                                        <p:strVal val="visible"/>
                                      </p:to>
                                    </p:set>
                                    <p:animEffect transition="in" filter="strips(downRight)">
                                      <p:cBhvr>
                                        <p:cTn id="23" dur="500"/>
                                        <p:tgtEl>
                                          <p:spTgt spid="677908"/>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77910"/>
                                        </p:tgtEl>
                                        <p:attrNameLst>
                                          <p:attrName>style.visibility</p:attrName>
                                        </p:attrNameLst>
                                      </p:cBhvr>
                                      <p:to>
                                        <p:strVal val="visible"/>
                                      </p:to>
                                    </p:set>
                                    <p:anim calcmode="lin" valueType="num">
                                      <p:cBhvr additive="base">
                                        <p:cTn id="28" dur="500" fill="hold"/>
                                        <p:tgtEl>
                                          <p:spTgt spid="677910"/>
                                        </p:tgtEl>
                                        <p:attrNameLst>
                                          <p:attrName>ppt_x</p:attrName>
                                        </p:attrNameLst>
                                      </p:cBhvr>
                                      <p:tavLst>
                                        <p:tav tm="0">
                                          <p:val>
                                            <p:strVal val="0-#ppt_w/2"/>
                                          </p:val>
                                        </p:tav>
                                        <p:tav tm="100000">
                                          <p:val>
                                            <p:strVal val="#ppt_x"/>
                                          </p:val>
                                        </p:tav>
                                      </p:tavLst>
                                    </p:anim>
                                    <p:anim calcmode="lin" valueType="num">
                                      <p:cBhvr additive="base">
                                        <p:cTn id="29" dur="500" fill="hold"/>
                                        <p:tgtEl>
                                          <p:spTgt spid="67791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677909"/>
                                        </p:tgtEl>
                                        <p:attrNameLst>
                                          <p:attrName>style.visibility</p:attrName>
                                        </p:attrNameLst>
                                      </p:cBhvr>
                                      <p:to>
                                        <p:strVal val="visible"/>
                                      </p:to>
                                    </p:set>
                                    <p:animEffect transition="in" filter="strips(downRight)">
                                      <p:cBhvr>
                                        <p:cTn id="34" dur="500"/>
                                        <p:tgtEl>
                                          <p:spTgt spid="67790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677911"/>
                                        </p:tgtEl>
                                        <p:attrNameLst>
                                          <p:attrName>style.visibility</p:attrName>
                                        </p:attrNameLst>
                                      </p:cBhvr>
                                      <p:to>
                                        <p:strVal val="visible"/>
                                      </p:to>
                                    </p:set>
                                    <p:animEffect transition="in" filter="strips(downRight)">
                                      <p:cBhvr>
                                        <p:cTn id="39" dur="500"/>
                                        <p:tgtEl>
                                          <p:spTgt spid="677911"/>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677912"/>
                                        </p:tgtEl>
                                        <p:attrNameLst>
                                          <p:attrName>style.visibility</p:attrName>
                                        </p:attrNameLst>
                                      </p:cBhvr>
                                      <p:to>
                                        <p:strVal val="visible"/>
                                      </p:to>
                                    </p:set>
                                    <p:anim calcmode="lin" valueType="num">
                                      <p:cBhvr additive="base">
                                        <p:cTn id="44" dur="500" fill="hold"/>
                                        <p:tgtEl>
                                          <p:spTgt spid="677912"/>
                                        </p:tgtEl>
                                        <p:attrNameLst>
                                          <p:attrName>ppt_x</p:attrName>
                                        </p:attrNameLst>
                                      </p:cBhvr>
                                      <p:tavLst>
                                        <p:tav tm="0">
                                          <p:val>
                                            <p:strVal val="0-#ppt_w/2"/>
                                          </p:val>
                                        </p:tav>
                                        <p:tav tm="100000">
                                          <p:val>
                                            <p:strVal val="#ppt_x"/>
                                          </p:val>
                                        </p:tav>
                                      </p:tavLst>
                                    </p:anim>
                                    <p:anim calcmode="lin" valueType="num">
                                      <p:cBhvr additive="base">
                                        <p:cTn id="45" dur="500" fill="hold"/>
                                        <p:tgtEl>
                                          <p:spTgt spid="677912"/>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8" presetClass="entr" presetSubtype="6" fill="hold" nodeType="clickEffect">
                                  <p:stCondLst>
                                    <p:cond delay="0"/>
                                  </p:stCondLst>
                                  <p:childTnLst>
                                    <p:set>
                                      <p:cBhvr>
                                        <p:cTn id="49" dur="1" fill="hold">
                                          <p:stCondLst>
                                            <p:cond delay="0"/>
                                          </p:stCondLst>
                                        </p:cTn>
                                        <p:tgtEl>
                                          <p:spTgt spid="677913"/>
                                        </p:tgtEl>
                                        <p:attrNameLst>
                                          <p:attrName>style.visibility</p:attrName>
                                        </p:attrNameLst>
                                      </p:cBhvr>
                                      <p:to>
                                        <p:strVal val="visible"/>
                                      </p:to>
                                    </p:set>
                                    <p:animEffect transition="in" filter="strips(downRight)">
                                      <p:cBhvr>
                                        <p:cTn id="50" dur="500"/>
                                        <p:tgtEl>
                                          <p:spTgt spid="677913"/>
                                        </p:tgtEl>
                                      </p:cBhvr>
                                    </p:animEffect>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677914"/>
                                        </p:tgtEl>
                                        <p:attrNameLst>
                                          <p:attrName>style.visibility</p:attrName>
                                        </p:attrNameLst>
                                      </p:cBhvr>
                                      <p:to>
                                        <p:strVal val="visible"/>
                                      </p:to>
                                    </p:set>
                                    <p:animEffect transition="in" filter="strips(downRight)">
                                      <p:cBhvr>
                                        <p:cTn id="55" dur="500"/>
                                        <p:tgtEl>
                                          <p:spTgt spid="677914"/>
                                        </p:tgtEl>
                                      </p:cBhvr>
                                    </p:animEffect>
                                  </p:child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677915"/>
                                        </p:tgtEl>
                                        <p:attrNameLst>
                                          <p:attrName>style.visibility</p:attrName>
                                        </p:attrNameLst>
                                      </p:cBhvr>
                                      <p:to>
                                        <p:strVal val="visible"/>
                                      </p:to>
                                    </p:set>
                                    <p:animEffect transition="in" filter="strips(downRight)">
                                      <p:cBhvr>
                                        <p:cTn id="60" dur="500"/>
                                        <p:tgtEl>
                                          <p:spTgt spid="677915"/>
                                        </p:tgtEl>
                                      </p:cBhvr>
                                    </p:animEffect>
                                  </p:childTnLst>
                                </p:cTn>
                              </p:par>
                            </p:childTnLst>
                          </p:cTn>
                        </p:par>
                      </p:childTnLst>
                    </p:cTn>
                  </p:par>
                  <p:par>
                    <p:cTn id="61" fill="hold">
                      <p:stCondLst>
                        <p:cond delay="indefinite"/>
                      </p:stCondLst>
                      <p:childTnLst>
                        <p:par>
                          <p:cTn id="62" fill="hold">
                            <p:stCondLst>
                              <p:cond delay="0"/>
                            </p:stCondLst>
                            <p:childTnLst>
                              <p:par>
                                <p:cTn id="63" presetID="18" presetClass="entr" presetSubtype="3" fill="hold" nodeType="clickEffect">
                                  <p:stCondLst>
                                    <p:cond delay="0"/>
                                  </p:stCondLst>
                                  <p:childTnLst>
                                    <p:set>
                                      <p:cBhvr>
                                        <p:cTn id="64" dur="1" fill="hold">
                                          <p:stCondLst>
                                            <p:cond delay="0"/>
                                          </p:stCondLst>
                                        </p:cTn>
                                        <p:tgtEl>
                                          <p:spTgt spid="677917"/>
                                        </p:tgtEl>
                                        <p:attrNameLst>
                                          <p:attrName>style.visibility</p:attrName>
                                        </p:attrNameLst>
                                      </p:cBhvr>
                                      <p:to>
                                        <p:strVal val="visible"/>
                                      </p:to>
                                    </p:set>
                                    <p:animEffect transition="in" filter="strips(upRight)">
                                      <p:cBhvr>
                                        <p:cTn id="65" dur="500"/>
                                        <p:tgtEl>
                                          <p:spTgt spid="677917"/>
                                        </p:tgtEl>
                                      </p:cBhvr>
                                    </p:animEffect>
                                  </p:childTnLst>
                                </p:cTn>
                              </p:par>
                            </p:childTnLst>
                          </p:cTn>
                        </p:par>
                      </p:childTnLst>
                    </p:cTn>
                  </p:par>
                  <p:par>
                    <p:cTn id="66" fill="hold">
                      <p:stCondLst>
                        <p:cond delay="indefinite"/>
                      </p:stCondLst>
                      <p:childTnLst>
                        <p:par>
                          <p:cTn id="67" fill="hold">
                            <p:stCondLst>
                              <p:cond delay="0"/>
                            </p:stCondLst>
                            <p:childTnLst>
                              <p:par>
                                <p:cTn id="68" presetID="18" presetClass="entr" presetSubtype="6" fill="hold" grpId="0" nodeType="clickEffect">
                                  <p:stCondLst>
                                    <p:cond delay="0"/>
                                  </p:stCondLst>
                                  <p:childTnLst>
                                    <p:set>
                                      <p:cBhvr>
                                        <p:cTn id="69" dur="1" fill="hold">
                                          <p:stCondLst>
                                            <p:cond delay="0"/>
                                          </p:stCondLst>
                                        </p:cTn>
                                        <p:tgtEl>
                                          <p:spTgt spid="677916"/>
                                        </p:tgtEl>
                                        <p:attrNameLst>
                                          <p:attrName>style.visibility</p:attrName>
                                        </p:attrNameLst>
                                      </p:cBhvr>
                                      <p:to>
                                        <p:strVal val="visible"/>
                                      </p:to>
                                    </p:set>
                                    <p:animEffect transition="in" filter="strips(downRight)">
                                      <p:cBhvr>
                                        <p:cTn id="70" dur="500"/>
                                        <p:tgtEl>
                                          <p:spTgt spid="67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906" grpId="0" autoUpdateAnimBg="0"/>
      <p:bldP spid="677910" grpId="0" autoUpdateAnimBg="0"/>
      <p:bldP spid="677912" grpId="0" autoUpdateAnimBg="0"/>
      <p:bldP spid="67791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8" name="灯片编号占位符 4"/>
          <p:cNvSpPr>
            <a:spLocks noGrp="1"/>
          </p:cNvSpPr>
          <p:nvPr>
            <p:ph type="sldNum" sz="quarter" idx="12"/>
          </p:nvPr>
        </p:nvSpPr>
        <p:spPr/>
        <p:txBody>
          <a:bodyPr/>
          <a:lstStyle/>
          <a:p>
            <a:fld id="{8EE8D4AE-D6CD-40A6-ACC1-75CFA3C1CE0C}" type="slidenum">
              <a:rPr lang="en-US" altLang="zh-CN"/>
              <a:pPr/>
              <a:t>4</a:t>
            </a:fld>
            <a:endParaRPr lang="en-US" altLang="zh-CN"/>
          </a:p>
        </p:txBody>
      </p:sp>
      <p:sp>
        <p:nvSpPr>
          <p:cNvPr id="644099"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热学的研究对象</a:t>
            </a:r>
          </a:p>
        </p:txBody>
      </p:sp>
      <p:graphicFrame>
        <p:nvGraphicFramePr>
          <p:cNvPr id="644100" name="Object 4"/>
          <p:cNvGraphicFramePr>
            <a:graphicFrameLocks noChangeAspect="1"/>
          </p:cNvGraphicFramePr>
          <p:nvPr/>
        </p:nvGraphicFramePr>
        <p:xfrm>
          <a:off x="533400" y="3505200"/>
          <a:ext cx="8064500" cy="2146300"/>
        </p:xfrm>
        <a:graphic>
          <a:graphicData uri="http://schemas.openxmlformats.org/presentationml/2006/ole">
            <mc:AlternateContent xmlns:mc="http://schemas.openxmlformats.org/markup-compatibility/2006">
              <mc:Choice xmlns:v="urn:schemas-microsoft-com:vml" Requires="v">
                <p:oleObj name="文档" r:id="rId2" imgW="3268836" imgH="869009" progId="Word.Document.8">
                  <p:embed/>
                </p:oleObj>
              </mc:Choice>
              <mc:Fallback>
                <p:oleObj name="文档" r:id="rId2" imgW="3268836" imgH="869009"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505200"/>
                        <a:ext cx="8064500"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44101" name="Text Box 5"/>
          <p:cNvSpPr txBox="1">
            <a:spLocks noChangeArrowheads="1"/>
          </p:cNvSpPr>
          <p:nvPr/>
        </p:nvSpPr>
        <p:spPr bwMode="auto">
          <a:xfrm>
            <a:off x="457200" y="1905000"/>
            <a:ext cx="8305800" cy="1117600"/>
          </a:xfrm>
          <a:prstGeom prst="rect">
            <a:avLst/>
          </a:prstGeom>
          <a:noFill/>
          <a:ln w="9525">
            <a:noFill/>
            <a:miter lim="800000"/>
            <a:headEnd/>
            <a:tailEnd/>
          </a:ln>
          <a:effectLst/>
        </p:spPr>
        <p:txBody>
          <a:bodyPr>
            <a:spAutoFit/>
          </a:bodyPr>
          <a:lstStyle/>
          <a:p>
            <a:pPr algn="just">
              <a:lnSpc>
                <a:spcPct val="120000"/>
              </a:lnSpc>
              <a:spcBef>
                <a:spcPct val="50000"/>
              </a:spcBef>
            </a:pPr>
            <a:r>
              <a:rPr kumimoji="1" lang="zh-CN" altLang="en-US" sz="2800"/>
              <a:t>研究一个与温度有关的各种</a:t>
            </a:r>
            <a:r>
              <a:rPr kumimoji="1" lang="zh-CN" altLang="en-US" sz="2800">
                <a:solidFill>
                  <a:srgbClr val="FF3300"/>
                </a:solidFill>
              </a:rPr>
              <a:t>宏观现象</a:t>
            </a:r>
            <a:r>
              <a:rPr kumimoji="1" lang="en-US" altLang="zh-CN" sz="2800"/>
              <a:t>——</a:t>
            </a:r>
            <a:r>
              <a:rPr kumimoji="1" lang="zh-CN" altLang="en-US" sz="2800">
                <a:solidFill>
                  <a:srgbClr val="0000CC"/>
                </a:solidFill>
              </a:rPr>
              <a:t>热现象</a:t>
            </a:r>
            <a:r>
              <a:rPr kumimoji="1" lang="zh-CN" altLang="en-US" sz="2800"/>
              <a:t>，以及这些现象的</a:t>
            </a:r>
            <a:r>
              <a:rPr kumimoji="1" lang="zh-CN" altLang="en-US" sz="2800">
                <a:solidFill>
                  <a:srgbClr val="FF3300"/>
                </a:solidFill>
              </a:rPr>
              <a:t>微观机制</a:t>
            </a:r>
            <a:r>
              <a:rPr kumimoji="1"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101"/>
                                        </p:tgtEl>
                                        <p:attrNameLst>
                                          <p:attrName>style.visibility</p:attrName>
                                        </p:attrNameLst>
                                      </p:cBhvr>
                                      <p:to>
                                        <p:strVal val="visible"/>
                                      </p:to>
                                    </p:set>
                                    <p:anim calcmode="lin" valueType="num">
                                      <p:cBhvr additive="base">
                                        <p:cTn id="7" dur="500" fill="hold"/>
                                        <p:tgtEl>
                                          <p:spTgt spid="644101"/>
                                        </p:tgtEl>
                                        <p:attrNameLst>
                                          <p:attrName>ppt_x</p:attrName>
                                        </p:attrNameLst>
                                      </p:cBhvr>
                                      <p:tavLst>
                                        <p:tav tm="0">
                                          <p:val>
                                            <p:strVal val="0-#ppt_w/2"/>
                                          </p:val>
                                        </p:tav>
                                        <p:tav tm="100000">
                                          <p:val>
                                            <p:strVal val="#ppt_x"/>
                                          </p:val>
                                        </p:tav>
                                      </p:tavLst>
                                    </p:anim>
                                    <p:anim calcmode="lin" valueType="num">
                                      <p:cBhvr additive="base">
                                        <p:cTn id="8"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box(in)">
                                      <p:cBhvr>
                                        <p:cTn id="13" dur="500"/>
                                        <p:tgtEl>
                                          <p:spTgt spid="64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10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9" name="灯片编号占位符 4"/>
          <p:cNvSpPr>
            <a:spLocks noGrp="1"/>
          </p:cNvSpPr>
          <p:nvPr>
            <p:ph type="sldNum" sz="quarter" idx="12"/>
          </p:nvPr>
        </p:nvSpPr>
        <p:spPr/>
        <p:txBody>
          <a:bodyPr/>
          <a:lstStyle/>
          <a:p>
            <a:fld id="{6B61F807-29BC-466F-AA12-0617644737F4}" type="slidenum">
              <a:rPr lang="en-US" altLang="zh-CN"/>
              <a:pPr/>
              <a:t>40</a:t>
            </a:fld>
            <a:endParaRPr lang="en-US" altLang="zh-CN"/>
          </a:p>
        </p:txBody>
      </p:sp>
      <p:sp>
        <p:nvSpPr>
          <p:cNvPr id="67891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绝热过程</a:t>
            </a:r>
          </a:p>
        </p:txBody>
      </p:sp>
      <p:graphicFrame>
        <p:nvGraphicFramePr>
          <p:cNvPr id="678916" name="Object 4"/>
          <p:cNvGraphicFramePr>
            <a:graphicFrameLocks noChangeAspect="1"/>
          </p:cNvGraphicFramePr>
          <p:nvPr/>
        </p:nvGraphicFramePr>
        <p:xfrm>
          <a:off x="1752600" y="3581400"/>
          <a:ext cx="3802063" cy="2670175"/>
        </p:xfrm>
        <a:graphic>
          <a:graphicData uri="http://schemas.openxmlformats.org/presentationml/2006/ole">
            <mc:AlternateContent xmlns:mc="http://schemas.openxmlformats.org/markup-compatibility/2006">
              <mc:Choice xmlns:v="urn:schemas-microsoft-com:vml" Requires="v">
                <p:oleObj name="Equation" r:id="rId2" imgW="1904760" imgH="1333440" progId="">
                  <p:embed/>
                </p:oleObj>
              </mc:Choice>
              <mc:Fallback>
                <p:oleObj name="Equation" r:id="rId2" imgW="1904760" imgH="1333440"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3802063" cy="267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8917" name="Object 5"/>
          <p:cNvGraphicFramePr>
            <a:graphicFrameLocks noChangeAspect="1"/>
          </p:cNvGraphicFramePr>
          <p:nvPr/>
        </p:nvGraphicFramePr>
        <p:xfrm>
          <a:off x="990600" y="1728787"/>
          <a:ext cx="3844925" cy="785813"/>
        </p:xfrm>
        <a:graphic>
          <a:graphicData uri="http://schemas.openxmlformats.org/presentationml/2006/ole">
            <mc:AlternateContent xmlns:mc="http://schemas.openxmlformats.org/markup-compatibility/2006">
              <mc:Choice xmlns:v="urn:schemas-microsoft-com:vml" Requires="v">
                <p:oleObj name="公式" r:id="rId4" imgW="1917360" imgH="393480" progId="Equation.3">
                  <p:embed/>
                </p:oleObj>
              </mc:Choice>
              <mc:Fallback>
                <p:oleObj name="公式" r:id="rId4" imgW="19173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28787"/>
                        <a:ext cx="3844925"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678918" name="Object 6"/>
          <p:cNvGraphicFramePr>
            <a:graphicFrameLocks noChangeAspect="1"/>
          </p:cNvGraphicFramePr>
          <p:nvPr/>
        </p:nvGraphicFramePr>
        <p:xfrm>
          <a:off x="914400" y="2895600"/>
          <a:ext cx="4051300" cy="660400"/>
        </p:xfrm>
        <a:graphic>
          <a:graphicData uri="http://schemas.openxmlformats.org/presentationml/2006/ole">
            <mc:AlternateContent xmlns:mc="http://schemas.openxmlformats.org/markup-compatibility/2006">
              <mc:Choice xmlns:v="urn:schemas-microsoft-com:vml" Requires="v">
                <p:oleObj name="文档" r:id="rId6" imgW="2041763" imgH="331908" progId="Word.Document.8">
                  <p:embed/>
                </p:oleObj>
              </mc:Choice>
              <mc:Fallback>
                <p:oleObj name="文档" r:id="rId6" imgW="2041763" imgH="331908"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895600"/>
                        <a:ext cx="4051300" cy="66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9961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78917"/>
                                        </p:tgtEl>
                                        <p:attrNameLst>
                                          <p:attrName>style.visibility</p:attrName>
                                        </p:attrNameLst>
                                      </p:cBhvr>
                                      <p:to>
                                        <p:strVal val="visible"/>
                                      </p:to>
                                    </p:set>
                                    <p:animEffect transition="in" filter="wipe(left)">
                                      <p:cBhvr>
                                        <p:cTn id="7" dur="500"/>
                                        <p:tgtEl>
                                          <p:spTgt spid="6789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8918"/>
                                        </p:tgtEl>
                                        <p:attrNameLst>
                                          <p:attrName>style.visibility</p:attrName>
                                        </p:attrNameLst>
                                      </p:cBhvr>
                                      <p:to>
                                        <p:strVal val="visible"/>
                                      </p:to>
                                    </p:set>
                                    <p:animEffect transition="in" filter="wipe(left)">
                                      <p:cBhvr>
                                        <p:cTn id="12" dur="500"/>
                                        <p:tgtEl>
                                          <p:spTgt spid="67891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78916"/>
                                        </p:tgtEl>
                                        <p:attrNameLst>
                                          <p:attrName>style.visibility</p:attrName>
                                        </p:attrNameLst>
                                      </p:cBhvr>
                                      <p:to>
                                        <p:strVal val="visible"/>
                                      </p:to>
                                    </p:set>
                                    <p:animEffect transition="in" filter="wedge">
                                      <p:cBhvr>
                                        <p:cTn id="17" dur="500"/>
                                        <p:tgtEl>
                                          <p:spTgt spid="67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7" name="灯片编号占位符 4"/>
          <p:cNvSpPr>
            <a:spLocks noGrp="1"/>
          </p:cNvSpPr>
          <p:nvPr>
            <p:ph type="sldNum" sz="quarter" idx="12"/>
          </p:nvPr>
        </p:nvSpPr>
        <p:spPr/>
        <p:txBody>
          <a:bodyPr/>
          <a:lstStyle/>
          <a:p>
            <a:fld id="{79122B06-200F-4004-AB77-5D41C5C884E6}" type="slidenum">
              <a:rPr lang="en-US" altLang="zh-CN"/>
              <a:pPr/>
              <a:t>41</a:t>
            </a:fld>
            <a:endParaRPr lang="en-US" altLang="zh-CN"/>
          </a:p>
        </p:txBody>
      </p:sp>
      <p:sp>
        <p:nvSpPr>
          <p:cNvPr id="679939"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多方过程</a:t>
            </a:r>
          </a:p>
        </p:txBody>
      </p:sp>
      <p:graphicFrame>
        <p:nvGraphicFramePr>
          <p:cNvPr id="679940" name="Object 4"/>
          <p:cNvGraphicFramePr>
            <a:graphicFrameLocks noChangeAspect="1"/>
          </p:cNvGraphicFramePr>
          <p:nvPr/>
        </p:nvGraphicFramePr>
        <p:xfrm>
          <a:off x="2971800" y="1219200"/>
          <a:ext cx="1169988" cy="457200"/>
        </p:xfrm>
        <a:graphic>
          <a:graphicData uri="http://schemas.openxmlformats.org/presentationml/2006/ole">
            <mc:AlternateContent xmlns:mc="http://schemas.openxmlformats.org/markup-compatibility/2006">
              <mc:Choice xmlns:v="urn:schemas-microsoft-com:vml" Requires="v">
                <p:oleObj name="公式" r:id="rId2" imgW="583920" imgH="228600" progId="Equation.3">
                  <p:embed/>
                </p:oleObj>
              </mc:Choice>
              <mc:Fallback>
                <p:oleObj name="公式" r:id="rId2" imgW="58392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219200"/>
                        <a:ext cx="1169988" cy="457200"/>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
        <p:nvSpPr>
          <p:cNvPr id="679941" name="Rectangle 5"/>
          <p:cNvSpPr>
            <a:spLocks noChangeArrowheads="1"/>
          </p:cNvSpPr>
          <p:nvPr/>
        </p:nvSpPr>
        <p:spPr bwMode="auto">
          <a:xfrm>
            <a:off x="838200" y="1752600"/>
            <a:ext cx="3048000" cy="457200"/>
          </a:xfrm>
          <a:prstGeom prst="rect">
            <a:avLst/>
          </a:prstGeom>
          <a:noFill/>
          <a:ln w="9525">
            <a:noFill/>
            <a:miter lim="800000"/>
            <a:headEnd/>
            <a:tailEnd/>
          </a:ln>
          <a:effectLst/>
        </p:spPr>
        <p:txBody>
          <a:bodyPr>
            <a:spAutoFit/>
          </a:bodyPr>
          <a:lstStyle/>
          <a:p>
            <a:r>
              <a:rPr kumimoji="1" lang="zh-CN" altLang="en-US" sz="2400" dirty="0"/>
              <a:t>等压过程：</a:t>
            </a:r>
            <a:r>
              <a:rPr kumimoji="1" lang="en-US" altLang="zh-CN" sz="2400" i="1" dirty="0"/>
              <a:t>n</a:t>
            </a:r>
            <a:r>
              <a:rPr kumimoji="1" lang="en-US" altLang="zh-CN" sz="2400" dirty="0"/>
              <a:t> = 0</a:t>
            </a:r>
          </a:p>
        </p:txBody>
      </p:sp>
      <p:sp>
        <p:nvSpPr>
          <p:cNvPr id="679942" name="Rectangle 6"/>
          <p:cNvSpPr>
            <a:spLocks noChangeArrowheads="1"/>
          </p:cNvSpPr>
          <p:nvPr/>
        </p:nvSpPr>
        <p:spPr bwMode="auto">
          <a:xfrm>
            <a:off x="838200" y="2438400"/>
            <a:ext cx="2336800" cy="457200"/>
          </a:xfrm>
          <a:prstGeom prst="rect">
            <a:avLst/>
          </a:prstGeom>
          <a:noFill/>
          <a:ln w="9525">
            <a:noFill/>
            <a:miter lim="800000"/>
            <a:headEnd/>
            <a:tailEnd/>
          </a:ln>
          <a:effectLst/>
        </p:spPr>
        <p:txBody>
          <a:bodyPr wrap="none">
            <a:spAutoFit/>
          </a:bodyPr>
          <a:lstStyle/>
          <a:p>
            <a:r>
              <a:rPr kumimoji="1" lang="zh-CN" altLang="en-US" sz="2400" dirty="0"/>
              <a:t>等温过程：</a:t>
            </a:r>
            <a:r>
              <a:rPr kumimoji="1" lang="en-US" altLang="zh-CN" sz="2400" i="1" dirty="0"/>
              <a:t>n</a:t>
            </a:r>
            <a:r>
              <a:rPr kumimoji="1" lang="en-US" altLang="zh-CN" sz="2400" dirty="0"/>
              <a:t> = 1</a:t>
            </a:r>
          </a:p>
        </p:txBody>
      </p:sp>
      <p:sp>
        <p:nvSpPr>
          <p:cNvPr id="679943" name="Rectangle 7"/>
          <p:cNvSpPr>
            <a:spLocks noChangeArrowheads="1"/>
          </p:cNvSpPr>
          <p:nvPr/>
        </p:nvSpPr>
        <p:spPr bwMode="auto">
          <a:xfrm>
            <a:off x="838200" y="3810000"/>
            <a:ext cx="2489200" cy="457200"/>
          </a:xfrm>
          <a:prstGeom prst="rect">
            <a:avLst/>
          </a:prstGeom>
          <a:noFill/>
          <a:ln w="9525">
            <a:noFill/>
            <a:miter lim="800000"/>
            <a:headEnd/>
            <a:tailEnd/>
          </a:ln>
          <a:effectLst/>
        </p:spPr>
        <p:txBody>
          <a:bodyPr wrap="none">
            <a:spAutoFit/>
          </a:bodyPr>
          <a:lstStyle/>
          <a:p>
            <a:r>
              <a:rPr kumimoji="1" lang="zh-CN" altLang="en-US" sz="2400" dirty="0"/>
              <a:t>等容过程：</a:t>
            </a:r>
            <a:r>
              <a:rPr kumimoji="1" lang="en-US" altLang="zh-CN" sz="2400" i="1" dirty="0"/>
              <a:t>n</a:t>
            </a:r>
            <a:r>
              <a:rPr kumimoji="1" lang="en-US" altLang="zh-CN" sz="2400" dirty="0"/>
              <a:t> = ∞</a:t>
            </a:r>
          </a:p>
        </p:txBody>
      </p:sp>
      <p:sp>
        <p:nvSpPr>
          <p:cNvPr id="679944" name="Rectangle 8"/>
          <p:cNvSpPr>
            <a:spLocks noChangeArrowheads="1"/>
          </p:cNvSpPr>
          <p:nvPr/>
        </p:nvSpPr>
        <p:spPr bwMode="auto">
          <a:xfrm>
            <a:off x="838200" y="3124200"/>
            <a:ext cx="2489200" cy="457200"/>
          </a:xfrm>
          <a:prstGeom prst="rect">
            <a:avLst/>
          </a:prstGeom>
          <a:noFill/>
          <a:ln w="9525">
            <a:noFill/>
            <a:miter lim="800000"/>
            <a:headEnd/>
            <a:tailEnd/>
          </a:ln>
          <a:effectLst/>
        </p:spPr>
        <p:txBody>
          <a:bodyPr wrap="none">
            <a:spAutoFit/>
          </a:bodyPr>
          <a:lstStyle/>
          <a:p>
            <a:r>
              <a:rPr kumimoji="1" lang="zh-CN" altLang="en-US" sz="2400"/>
              <a:t>绝热过程：</a:t>
            </a:r>
            <a:r>
              <a:rPr kumimoji="1" lang="en-US" altLang="zh-CN" sz="2400" i="1"/>
              <a:t>n</a:t>
            </a:r>
            <a:r>
              <a:rPr kumimoji="1" lang="en-US" altLang="zh-CN" sz="2400"/>
              <a:t> = </a:t>
            </a:r>
            <a:r>
              <a:rPr kumimoji="1" lang="en-US" altLang="zh-CN" sz="2400" i="1"/>
              <a:t>γ</a:t>
            </a:r>
          </a:p>
        </p:txBody>
      </p:sp>
      <p:graphicFrame>
        <p:nvGraphicFramePr>
          <p:cNvPr id="679945" name="Object 9"/>
          <p:cNvGraphicFramePr>
            <a:graphicFrameLocks noChangeAspect="1"/>
          </p:cNvGraphicFramePr>
          <p:nvPr/>
        </p:nvGraphicFramePr>
        <p:xfrm>
          <a:off x="4724400" y="3124200"/>
          <a:ext cx="1673225" cy="512763"/>
        </p:xfrm>
        <a:graphic>
          <a:graphicData uri="http://schemas.openxmlformats.org/presentationml/2006/ole">
            <mc:AlternateContent xmlns:mc="http://schemas.openxmlformats.org/markup-compatibility/2006">
              <mc:Choice xmlns:v="urn:schemas-microsoft-com:vml" Requires="v">
                <p:oleObj name="公式" r:id="rId4" imgW="838080" imgH="253800" progId="Equation.3">
                  <p:embed/>
                </p:oleObj>
              </mc:Choice>
              <mc:Fallback>
                <p:oleObj name="公式" r:id="rId4" imgW="83808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3124200"/>
                        <a:ext cx="1673225" cy="512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46" name="Text Box 10"/>
          <p:cNvSpPr txBox="1">
            <a:spLocks noChangeArrowheads="1"/>
          </p:cNvSpPr>
          <p:nvPr/>
        </p:nvSpPr>
        <p:spPr bwMode="auto">
          <a:xfrm>
            <a:off x="4648200" y="3733800"/>
            <a:ext cx="3352800"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当 </a:t>
            </a:r>
            <a:r>
              <a:rPr kumimoji="1" lang="en-US" altLang="zh-CN" sz="2400" i="1" dirty="0"/>
              <a:t>n</a:t>
            </a:r>
            <a:r>
              <a:rPr kumimoji="1" lang="en-US" altLang="zh-CN" sz="2400" dirty="0"/>
              <a:t> = ∞ </a:t>
            </a:r>
            <a:r>
              <a:rPr kumimoji="1" lang="zh-CN" altLang="en-US" sz="2400" dirty="0"/>
              <a:t>时，</a:t>
            </a:r>
            <a:r>
              <a:rPr kumimoji="1" lang="en-US" altLang="zh-CN" sz="2400" i="1" dirty="0"/>
              <a:t>V</a:t>
            </a:r>
            <a:r>
              <a:rPr kumimoji="1" lang="en-US" altLang="zh-CN" sz="2400" dirty="0"/>
              <a:t> = </a:t>
            </a:r>
            <a:r>
              <a:rPr kumimoji="1" lang="zh-CN" altLang="en-US" sz="2400" dirty="0"/>
              <a:t>常数</a:t>
            </a:r>
          </a:p>
        </p:txBody>
      </p:sp>
      <p:sp>
        <p:nvSpPr>
          <p:cNvPr id="679947" name="Rectangle 11"/>
          <p:cNvSpPr>
            <a:spLocks noChangeArrowheads="1"/>
          </p:cNvSpPr>
          <p:nvPr/>
        </p:nvSpPr>
        <p:spPr bwMode="auto">
          <a:xfrm>
            <a:off x="850900" y="4548187"/>
            <a:ext cx="1708150" cy="457200"/>
          </a:xfrm>
          <a:prstGeom prst="rect">
            <a:avLst/>
          </a:prstGeom>
          <a:noFill/>
          <a:ln w="9525">
            <a:noFill/>
            <a:miter lim="800000"/>
            <a:headEnd/>
            <a:tailEnd/>
          </a:ln>
          <a:effectLst/>
        </p:spPr>
        <p:txBody>
          <a:bodyPr wrap="none">
            <a:spAutoFit/>
          </a:bodyPr>
          <a:lstStyle/>
          <a:p>
            <a:r>
              <a:rPr kumimoji="1" lang="zh-CN" altLang="en-US" sz="2400"/>
              <a:t>系统做功：</a:t>
            </a:r>
          </a:p>
        </p:txBody>
      </p:sp>
      <p:graphicFrame>
        <p:nvGraphicFramePr>
          <p:cNvPr id="679948" name="Object 12"/>
          <p:cNvGraphicFramePr>
            <a:graphicFrameLocks noChangeAspect="1"/>
          </p:cNvGraphicFramePr>
          <p:nvPr/>
        </p:nvGraphicFramePr>
        <p:xfrm>
          <a:off x="2603500" y="4395787"/>
          <a:ext cx="3382963" cy="812800"/>
        </p:xfrm>
        <a:graphic>
          <a:graphicData uri="http://schemas.openxmlformats.org/presentationml/2006/ole">
            <mc:AlternateContent xmlns:mc="http://schemas.openxmlformats.org/markup-compatibility/2006">
              <mc:Choice xmlns:v="urn:schemas-microsoft-com:vml" Requires="v">
                <p:oleObj name="公式" r:id="rId6" imgW="1701800" imgH="406400" progId="Equation.3">
                  <p:embed/>
                </p:oleObj>
              </mc:Choice>
              <mc:Fallback>
                <p:oleObj name="公式" r:id="rId6" imgW="17018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3500" y="4395787"/>
                        <a:ext cx="3382963"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9949" name="Rectangle 13"/>
          <p:cNvSpPr>
            <a:spLocks noChangeArrowheads="1"/>
          </p:cNvSpPr>
          <p:nvPr/>
        </p:nvSpPr>
        <p:spPr bwMode="auto">
          <a:xfrm>
            <a:off x="850900" y="5614987"/>
            <a:ext cx="1708150" cy="457200"/>
          </a:xfrm>
          <a:prstGeom prst="rect">
            <a:avLst/>
          </a:prstGeom>
          <a:noFill/>
          <a:ln w="9525">
            <a:noFill/>
            <a:miter lim="800000"/>
            <a:headEnd/>
            <a:tailEnd/>
          </a:ln>
          <a:effectLst/>
        </p:spPr>
        <p:txBody>
          <a:bodyPr wrap="none">
            <a:spAutoFit/>
          </a:bodyPr>
          <a:lstStyle/>
          <a:p>
            <a:r>
              <a:rPr kumimoji="1" lang="zh-CN" altLang="en-US" sz="2400"/>
              <a:t>内能增量：</a:t>
            </a:r>
          </a:p>
        </p:txBody>
      </p:sp>
      <p:graphicFrame>
        <p:nvGraphicFramePr>
          <p:cNvPr id="679950" name="Object 14"/>
          <p:cNvGraphicFramePr>
            <a:graphicFrameLocks noChangeAspect="1"/>
          </p:cNvGraphicFramePr>
          <p:nvPr/>
        </p:nvGraphicFramePr>
        <p:xfrm>
          <a:off x="2527300" y="5462587"/>
          <a:ext cx="4864100" cy="785813"/>
        </p:xfrm>
        <a:graphic>
          <a:graphicData uri="http://schemas.openxmlformats.org/presentationml/2006/ole">
            <mc:AlternateContent xmlns:mc="http://schemas.openxmlformats.org/markup-compatibility/2006">
              <mc:Choice xmlns:v="urn:schemas-microsoft-com:vml" Requires="v">
                <p:oleObj name="公式" r:id="rId8" imgW="2425680" imgH="393480" progId="Equation.3">
                  <p:embed/>
                </p:oleObj>
              </mc:Choice>
              <mc:Fallback>
                <p:oleObj name="公式" r:id="rId8" imgW="24256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7300" y="5462587"/>
                        <a:ext cx="4864100" cy="7858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938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679940"/>
                                        </p:tgtEl>
                                        <p:attrNameLst>
                                          <p:attrName>style.visibility</p:attrName>
                                        </p:attrNameLst>
                                      </p:cBhvr>
                                      <p:to>
                                        <p:strVal val="visible"/>
                                      </p:to>
                                    </p:set>
                                    <p:animEffect transition="in" filter="strips(downRight)">
                                      <p:cBhvr>
                                        <p:cTn id="7" dur="500"/>
                                        <p:tgtEl>
                                          <p:spTgt spid="67994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679941"/>
                                        </p:tgtEl>
                                        <p:attrNameLst>
                                          <p:attrName>style.visibility</p:attrName>
                                        </p:attrNameLst>
                                      </p:cBhvr>
                                      <p:to>
                                        <p:strVal val="visible"/>
                                      </p:to>
                                    </p:set>
                                    <p:animEffect transition="in" filter="strips(upRight)">
                                      <p:cBhvr>
                                        <p:cTn id="12" dur="500"/>
                                        <p:tgtEl>
                                          <p:spTgt spid="67994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79942"/>
                                        </p:tgtEl>
                                        <p:attrNameLst>
                                          <p:attrName>style.visibility</p:attrName>
                                        </p:attrNameLst>
                                      </p:cBhvr>
                                      <p:to>
                                        <p:strVal val="visible"/>
                                      </p:to>
                                    </p:set>
                                    <p:animEffect transition="in" filter="strips(upRight)">
                                      <p:cBhvr>
                                        <p:cTn id="17" dur="500"/>
                                        <p:tgtEl>
                                          <p:spTgt spid="67994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679944"/>
                                        </p:tgtEl>
                                        <p:attrNameLst>
                                          <p:attrName>style.visibility</p:attrName>
                                        </p:attrNameLst>
                                      </p:cBhvr>
                                      <p:to>
                                        <p:strVal val="visible"/>
                                      </p:to>
                                    </p:set>
                                    <p:animEffect transition="in" filter="strips(upRight)">
                                      <p:cBhvr>
                                        <p:cTn id="22" dur="500"/>
                                        <p:tgtEl>
                                          <p:spTgt spid="67994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679943"/>
                                        </p:tgtEl>
                                        <p:attrNameLst>
                                          <p:attrName>style.visibility</p:attrName>
                                        </p:attrNameLst>
                                      </p:cBhvr>
                                      <p:to>
                                        <p:strVal val="visible"/>
                                      </p:to>
                                    </p:set>
                                    <p:animEffect transition="in" filter="strips(upRight)">
                                      <p:cBhvr>
                                        <p:cTn id="27" dur="500"/>
                                        <p:tgtEl>
                                          <p:spTgt spid="6799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79945"/>
                                        </p:tgtEl>
                                        <p:attrNameLst>
                                          <p:attrName>style.visibility</p:attrName>
                                        </p:attrNameLst>
                                      </p:cBhvr>
                                      <p:to>
                                        <p:strVal val="visible"/>
                                      </p:to>
                                    </p:set>
                                    <p:animEffect transition="in" filter="wipe(left)">
                                      <p:cBhvr>
                                        <p:cTn id="32" dur="500"/>
                                        <p:tgtEl>
                                          <p:spTgt spid="6799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79946"/>
                                        </p:tgtEl>
                                        <p:attrNameLst>
                                          <p:attrName>style.visibility</p:attrName>
                                        </p:attrNameLst>
                                      </p:cBhvr>
                                      <p:to>
                                        <p:strVal val="visible"/>
                                      </p:to>
                                    </p:set>
                                    <p:animEffect transition="in" filter="wipe(left)">
                                      <p:cBhvr>
                                        <p:cTn id="37" dur="500"/>
                                        <p:tgtEl>
                                          <p:spTgt spid="67994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9947"/>
                                        </p:tgtEl>
                                        <p:attrNameLst>
                                          <p:attrName>style.visibility</p:attrName>
                                        </p:attrNameLst>
                                      </p:cBhvr>
                                      <p:to>
                                        <p:strVal val="visible"/>
                                      </p:to>
                                    </p:set>
                                    <p:animEffect transition="in" filter="wipe(left)">
                                      <p:cBhvr>
                                        <p:cTn id="42" dur="500"/>
                                        <p:tgtEl>
                                          <p:spTgt spid="67994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79948"/>
                                        </p:tgtEl>
                                        <p:attrNameLst>
                                          <p:attrName>style.visibility</p:attrName>
                                        </p:attrNameLst>
                                      </p:cBhvr>
                                      <p:to>
                                        <p:strVal val="visible"/>
                                      </p:to>
                                    </p:set>
                                    <p:animEffect transition="in" filter="wipe(left)">
                                      <p:cBhvr>
                                        <p:cTn id="47" dur="500"/>
                                        <p:tgtEl>
                                          <p:spTgt spid="67994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79949"/>
                                        </p:tgtEl>
                                        <p:attrNameLst>
                                          <p:attrName>style.visibility</p:attrName>
                                        </p:attrNameLst>
                                      </p:cBhvr>
                                      <p:to>
                                        <p:strVal val="visible"/>
                                      </p:to>
                                    </p:set>
                                    <p:animEffect transition="in" filter="wipe(left)">
                                      <p:cBhvr>
                                        <p:cTn id="52" dur="500"/>
                                        <p:tgtEl>
                                          <p:spTgt spid="67994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79950"/>
                                        </p:tgtEl>
                                        <p:attrNameLst>
                                          <p:attrName>style.visibility</p:attrName>
                                        </p:attrNameLst>
                                      </p:cBhvr>
                                      <p:to>
                                        <p:strVal val="visible"/>
                                      </p:to>
                                    </p:set>
                                    <p:animEffect transition="in" filter="wipe(left)">
                                      <p:cBhvr>
                                        <p:cTn id="57" dur="500"/>
                                        <p:tgtEl>
                                          <p:spTgt spid="679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autoUpdateAnimBg="0"/>
      <p:bldP spid="679942" grpId="0" autoUpdateAnimBg="0"/>
      <p:bldP spid="679943" grpId="0" autoUpdateAnimBg="0"/>
      <p:bldP spid="679944" grpId="0" autoUpdateAnimBg="0"/>
      <p:bldP spid="679946" grpId="0"/>
      <p:bldP spid="679947" grpId="0"/>
      <p:bldP spid="6799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19" name="灯片编号占位符 4"/>
          <p:cNvSpPr>
            <a:spLocks noGrp="1"/>
          </p:cNvSpPr>
          <p:nvPr>
            <p:ph type="sldNum" sz="quarter" idx="12"/>
          </p:nvPr>
        </p:nvSpPr>
        <p:spPr/>
        <p:txBody>
          <a:bodyPr/>
          <a:lstStyle/>
          <a:p>
            <a:fld id="{887C518A-1575-4219-B5F9-7435CE07D846}" type="slidenum">
              <a:rPr lang="en-US" altLang="zh-CN"/>
              <a:pPr/>
              <a:t>42</a:t>
            </a:fld>
            <a:endParaRPr lang="en-US" altLang="zh-CN"/>
          </a:p>
        </p:txBody>
      </p:sp>
      <p:sp>
        <p:nvSpPr>
          <p:cNvPr id="68096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多方过程</a:t>
            </a:r>
          </a:p>
        </p:txBody>
      </p:sp>
      <p:sp>
        <p:nvSpPr>
          <p:cNvPr id="680964" name="Text Box 4"/>
          <p:cNvSpPr txBox="1">
            <a:spLocks noChangeArrowheads="1"/>
          </p:cNvSpPr>
          <p:nvPr/>
        </p:nvSpPr>
        <p:spPr bwMode="auto">
          <a:xfrm>
            <a:off x="381000" y="1676400"/>
            <a:ext cx="5111750" cy="457200"/>
          </a:xfrm>
          <a:prstGeom prst="rect">
            <a:avLst/>
          </a:prstGeom>
          <a:noFill/>
          <a:ln w="9525">
            <a:noFill/>
            <a:miter lim="800000"/>
            <a:headEnd/>
            <a:tailEnd/>
          </a:ln>
          <a:effectLst/>
        </p:spPr>
        <p:txBody>
          <a:bodyPr>
            <a:spAutoFit/>
          </a:bodyPr>
          <a:lstStyle/>
          <a:p>
            <a:pPr>
              <a:spcBef>
                <a:spcPct val="50000"/>
              </a:spcBef>
            </a:pPr>
            <a:r>
              <a:rPr lang="zh-CN" altLang="en-US" sz="2400" dirty="0"/>
              <a:t>由热力学第一定律： </a:t>
            </a:r>
          </a:p>
        </p:txBody>
      </p:sp>
      <p:graphicFrame>
        <p:nvGraphicFramePr>
          <p:cNvPr id="680965" name="Object 5"/>
          <p:cNvGraphicFramePr>
            <a:graphicFrameLocks noChangeAspect="1"/>
          </p:cNvGraphicFramePr>
          <p:nvPr/>
        </p:nvGraphicFramePr>
        <p:xfrm>
          <a:off x="647700" y="2133600"/>
          <a:ext cx="3684588" cy="608013"/>
        </p:xfrm>
        <a:graphic>
          <a:graphicData uri="http://schemas.openxmlformats.org/presentationml/2006/ole">
            <mc:AlternateContent xmlns:mc="http://schemas.openxmlformats.org/markup-compatibility/2006">
              <mc:Choice xmlns:v="urn:schemas-microsoft-com:vml" Requires="v">
                <p:oleObj name="公式" r:id="rId2" imgW="2463480" imgH="406080" progId="Equation.3">
                  <p:embed/>
                </p:oleObj>
              </mc:Choice>
              <mc:Fallback>
                <p:oleObj name="公式" r:id="rId2" imgW="2463480" imgH="4060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2133600"/>
                        <a:ext cx="3684588"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0966" name="Object 6"/>
          <p:cNvGraphicFramePr>
            <a:graphicFrameLocks noChangeAspect="1"/>
          </p:cNvGraphicFramePr>
          <p:nvPr/>
        </p:nvGraphicFramePr>
        <p:xfrm>
          <a:off x="4060825" y="2152650"/>
          <a:ext cx="4930775" cy="590550"/>
        </p:xfrm>
        <a:graphic>
          <a:graphicData uri="http://schemas.openxmlformats.org/presentationml/2006/ole">
            <mc:AlternateContent xmlns:mc="http://schemas.openxmlformats.org/markup-compatibility/2006">
              <mc:Choice xmlns:v="urn:schemas-microsoft-com:vml" Requires="v">
                <p:oleObj name="公式" r:id="rId4" imgW="3288960" imgH="393480" progId="Equation.3">
                  <p:embed/>
                </p:oleObj>
              </mc:Choice>
              <mc:Fallback>
                <p:oleObj name="公式" r:id="rId4" imgW="328896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825" y="2152650"/>
                        <a:ext cx="493077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7" name="Text Box 7"/>
          <p:cNvSpPr txBox="1">
            <a:spLocks noChangeArrowheads="1"/>
          </p:cNvSpPr>
          <p:nvPr/>
        </p:nvSpPr>
        <p:spPr bwMode="auto">
          <a:xfrm>
            <a:off x="381000" y="3124200"/>
            <a:ext cx="5184775" cy="457200"/>
          </a:xfrm>
          <a:prstGeom prst="rect">
            <a:avLst/>
          </a:prstGeom>
          <a:noFill/>
          <a:ln w="9525">
            <a:noFill/>
            <a:miter lim="800000"/>
            <a:headEnd/>
            <a:tailEnd/>
          </a:ln>
          <a:effectLst/>
        </p:spPr>
        <p:txBody>
          <a:bodyPr>
            <a:spAutoFit/>
          </a:bodyPr>
          <a:lstStyle/>
          <a:p>
            <a:pPr>
              <a:spcBef>
                <a:spcPct val="50000"/>
              </a:spcBef>
            </a:pPr>
            <a:r>
              <a:rPr lang="zh-CN" altLang="en-US" sz="2400" dirty="0"/>
              <a:t>设多方过程的摩尔热容为 </a:t>
            </a:r>
            <a:r>
              <a:rPr lang="en-US" altLang="zh-CN" sz="2400" i="1" dirty="0" err="1"/>
              <a:t>C</a:t>
            </a:r>
            <a:r>
              <a:rPr lang="en-US" altLang="zh-CN" sz="2400" i="1" baseline="-25000" dirty="0" err="1"/>
              <a:t>n</a:t>
            </a:r>
            <a:r>
              <a:rPr lang="en-US" altLang="zh-CN" sz="2400" baseline="-25000" dirty="0" err="1"/>
              <a:t>,m</a:t>
            </a:r>
            <a:endParaRPr lang="en-US" altLang="zh-CN" sz="2400" baseline="-25000" dirty="0"/>
          </a:p>
        </p:txBody>
      </p:sp>
      <p:graphicFrame>
        <p:nvGraphicFramePr>
          <p:cNvPr id="680968" name="Object 8"/>
          <p:cNvGraphicFramePr>
            <a:graphicFrameLocks noChangeAspect="1"/>
          </p:cNvGraphicFramePr>
          <p:nvPr/>
        </p:nvGraphicFramePr>
        <p:xfrm>
          <a:off x="2914650" y="3581400"/>
          <a:ext cx="2038350" cy="785813"/>
        </p:xfrm>
        <a:graphic>
          <a:graphicData uri="http://schemas.openxmlformats.org/presentationml/2006/ole">
            <mc:AlternateContent xmlns:mc="http://schemas.openxmlformats.org/markup-compatibility/2006">
              <mc:Choice xmlns:v="urn:schemas-microsoft-com:vml" Requires="v">
                <p:oleObj name="公式" r:id="rId6" imgW="1015920" imgH="393480" progId="Equation.3">
                  <p:embed/>
                </p:oleObj>
              </mc:Choice>
              <mc:Fallback>
                <p:oleObj name="公式" r:id="rId6" imgW="10159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4650" y="3581400"/>
                        <a:ext cx="203835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0969" name="Text Box 9"/>
          <p:cNvSpPr txBox="1">
            <a:spLocks noChangeArrowheads="1"/>
          </p:cNvSpPr>
          <p:nvPr/>
        </p:nvSpPr>
        <p:spPr bwMode="auto">
          <a:xfrm>
            <a:off x="381000" y="3745706"/>
            <a:ext cx="3311525" cy="457200"/>
          </a:xfrm>
          <a:prstGeom prst="rect">
            <a:avLst/>
          </a:prstGeom>
          <a:noFill/>
          <a:ln w="9525">
            <a:noFill/>
            <a:miter lim="800000"/>
            <a:headEnd/>
            <a:tailEnd/>
          </a:ln>
          <a:effectLst/>
        </p:spPr>
        <p:txBody>
          <a:bodyPr>
            <a:spAutoFit/>
          </a:bodyPr>
          <a:lstStyle/>
          <a:p>
            <a:pPr>
              <a:spcBef>
                <a:spcPct val="50000"/>
              </a:spcBef>
            </a:pPr>
            <a:r>
              <a:rPr lang="zh-CN" altLang="en-US" sz="2400" dirty="0"/>
              <a:t>多方过程吸热：</a:t>
            </a:r>
          </a:p>
        </p:txBody>
      </p:sp>
      <p:graphicFrame>
        <p:nvGraphicFramePr>
          <p:cNvPr id="680970" name="Object 10"/>
          <p:cNvGraphicFramePr>
            <a:graphicFrameLocks noChangeAspect="1"/>
          </p:cNvGraphicFramePr>
          <p:nvPr/>
        </p:nvGraphicFramePr>
        <p:xfrm>
          <a:off x="6096000" y="3581400"/>
          <a:ext cx="2349500" cy="785813"/>
        </p:xfrm>
        <a:graphic>
          <a:graphicData uri="http://schemas.openxmlformats.org/presentationml/2006/ole">
            <mc:AlternateContent xmlns:mc="http://schemas.openxmlformats.org/markup-compatibility/2006">
              <mc:Choice xmlns:v="urn:schemas-microsoft-com:vml" Requires="v">
                <p:oleObj name="公式" r:id="rId8" imgW="1168200" imgH="393480" progId="Equation.3">
                  <p:embed/>
                </p:oleObj>
              </mc:Choice>
              <mc:Fallback>
                <p:oleObj name="公式" r:id="rId8" imgW="11682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3581400"/>
                        <a:ext cx="23495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0971" name="Object 11"/>
          <p:cNvGraphicFramePr>
            <a:graphicFrameLocks noChangeAspect="1"/>
          </p:cNvGraphicFramePr>
          <p:nvPr/>
        </p:nvGraphicFramePr>
        <p:xfrm>
          <a:off x="1066800" y="4697412"/>
          <a:ext cx="2020888" cy="484188"/>
        </p:xfrm>
        <a:graphic>
          <a:graphicData uri="http://schemas.openxmlformats.org/presentationml/2006/ole">
            <mc:AlternateContent xmlns:mc="http://schemas.openxmlformats.org/markup-compatibility/2006">
              <mc:Choice xmlns:v="urn:schemas-microsoft-com:vml" Requires="v">
                <p:oleObj name="公式" r:id="rId10" imgW="990360" imgH="241200" progId="Equation.3">
                  <p:embed/>
                </p:oleObj>
              </mc:Choice>
              <mc:Fallback>
                <p:oleObj name="公式" r:id="rId10" imgW="99036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4697412"/>
                        <a:ext cx="2020888"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0972" name="Object 12"/>
          <p:cNvGraphicFramePr>
            <a:graphicFrameLocks noChangeAspect="1"/>
          </p:cNvGraphicFramePr>
          <p:nvPr/>
        </p:nvGraphicFramePr>
        <p:xfrm>
          <a:off x="3810000" y="4468812"/>
          <a:ext cx="2057400" cy="941388"/>
        </p:xfrm>
        <a:graphic>
          <a:graphicData uri="http://schemas.openxmlformats.org/presentationml/2006/ole">
            <mc:AlternateContent xmlns:mc="http://schemas.openxmlformats.org/markup-compatibility/2006">
              <mc:Choice xmlns:v="urn:schemas-microsoft-com:vml" Requires="v">
                <p:oleObj name="公式" r:id="rId12" imgW="1015920" imgH="469800" progId="Equation.3">
                  <p:embed/>
                </p:oleObj>
              </mc:Choice>
              <mc:Fallback>
                <p:oleObj name="公式" r:id="rId12" imgW="1015920" imgH="469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0" y="4468812"/>
                        <a:ext cx="2057400" cy="941388"/>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80973" name="Text Box 13"/>
          <p:cNvSpPr txBox="1">
            <a:spLocks noChangeArrowheads="1"/>
          </p:cNvSpPr>
          <p:nvPr/>
        </p:nvSpPr>
        <p:spPr bwMode="auto">
          <a:xfrm>
            <a:off x="381000" y="4697412"/>
            <a:ext cx="1366838" cy="457200"/>
          </a:xfrm>
          <a:prstGeom prst="rect">
            <a:avLst/>
          </a:prstGeom>
          <a:noFill/>
          <a:ln w="9525" algn="ctr">
            <a:noFill/>
            <a:miter lim="800000"/>
            <a:headEnd/>
            <a:tailEnd/>
          </a:ln>
          <a:effectLst/>
        </p:spPr>
        <p:txBody>
          <a:bodyPr>
            <a:spAutoFit/>
          </a:bodyPr>
          <a:lstStyle/>
          <a:p>
            <a:pPr>
              <a:spcBef>
                <a:spcPct val="50000"/>
              </a:spcBef>
            </a:pPr>
            <a:r>
              <a:rPr lang="zh-CN" altLang="en-US" sz="2400" dirty="0"/>
              <a:t>由</a:t>
            </a:r>
          </a:p>
        </p:txBody>
      </p:sp>
      <p:sp>
        <p:nvSpPr>
          <p:cNvPr id="680974" name="Text Box 14"/>
          <p:cNvSpPr txBox="1">
            <a:spLocks noChangeArrowheads="1"/>
          </p:cNvSpPr>
          <p:nvPr/>
        </p:nvSpPr>
        <p:spPr bwMode="auto">
          <a:xfrm>
            <a:off x="3276600" y="4697412"/>
            <a:ext cx="609600" cy="457200"/>
          </a:xfrm>
          <a:prstGeom prst="rect">
            <a:avLst/>
          </a:prstGeom>
          <a:noFill/>
          <a:ln w="9525" algn="ctr">
            <a:noFill/>
            <a:miter lim="800000"/>
            <a:headEnd/>
            <a:tailEnd/>
          </a:ln>
          <a:effectLst/>
        </p:spPr>
        <p:txBody>
          <a:bodyPr>
            <a:spAutoFit/>
          </a:bodyPr>
          <a:lstStyle/>
          <a:p>
            <a:pPr>
              <a:spcBef>
                <a:spcPct val="50000"/>
              </a:spcBef>
            </a:pPr>
            <a:r>
              <a:rPr lang="zh-CN" altLang="en-US" sz="2400"/>
              <a:t>和</a:t>
            </a:r>
          </a:p>
        </p:txBody>
      </p:sp>
      <p:sp>
        <p:nvSpPr>
          <p:cNvPr id="680975" name="Text Box 15"/>
          <p:cNvSpPr txBox="1">
            <a:spLocks noChangeArrowheads="1"/>
          </p:cNvSpPr>
          <p:nvPr/>
        </p:nvSpPr>
        <p:spPr bwMode="auto">
          <a:xfrm>
            <a:off x="381000" y="5613400"/>
            <a:ext cx="3657600" cy="457200"/>
          </a:xfrm>
          <a:prstGeom prst="rect">
            <a:avLst/>
          </a:prstGeom>
          <a:noFill/>
          <a:ln w="9525" algn="ctr">
            <a:noFill/>
            <a:miter lim="800000"/>
            <a:headEnd/>
            <a:tailEnd/>
          </a:ln>
          <a:effectLst/>
        </p:spPr>
        <p:txBody>
          <a:bodyPr>
            <a:spAutoFit/>
          </a:bodyPr>
          <a:lstStyle/>
          <a:p>
            <a:pPr>
              <a:spcBef>
                <a:spcPct val="50000"/>
              </a:spcBef>
            </a:pPr>
            <a:r>
              <a:rPr lang="zh-CN" altLang="en-US" sz="2400" dirty="0"/>
              <a:t>多方过程的摩尔热容：</a:t>
            </a:r>
          </a:p>
        </p:txBody>
      </p:sp>
      <p:graphicFrame>
        <p:nvGraphicFramePr>
          <p:cNvPr id="680976" name="Object 16"/>
          <p:cNvGraphicFramePr>
            <a:graphicFrameLocks noChangeAspect="1"/>
          </p:cNvGraphicFramePr>
          <p:nvPr/>
        </p:nvGraphicFramePr>
        <p:xfrm>
          <a:off x="3886200" y="5461000"/>
          <a:ext cx="2157413" cy="787400"/>
        </p:xfrm>
        <a:graphic>
          <a:graphicData uri="http://schemas.openxmlformats.org/presentationml/2006/ole">
            <mc:AlternateContent xmlns:mc="http://schemas.openxmlformats.org/markup-compatibility/2006">
              <mc:Choice xmlns:v="urn:schemas-microsoft-com:vml" Requires="v">
                <p:oleObj name="公式" r:id="rId14" imgW="1066680" imgH="393480" progId="Equation.3">
                  <p:embed/>
                </p:oleObj>
              </mc:Choice>
              <mc:Fallback>
                <p:oleObj name="公式" r:id="rId14" imgW="106668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6200" y="5461000"/>
                        <a:ext cx="2157413" cy="787400"/>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2143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80964"/>
                                        </p:tgtEl>
                                        <p:attrNameLst>
                                          <p:attrName>style.visibility</p:attrName>
                                        </p:attrNameLst>
                                      </p:cBhvr>
                                      <p:to>
                                        <p:strVal val="visible"/>
                                      </p:to>
                                    </p:set>
                                    <p:animEffect transition="in" filter="wipe(left)">
                                      <p:cBhvr>
                                        <p:cTn id="7" dur="500"/>
                                        <p:tgtEl>
                                          <p:spTgt spid="6809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0965"/>
                                        </p:tgtEl>
                                        <p:attrNameLst>
                                          <p:attrName>style.visibility</p:attrName>
                                        </p:attrNameLst>
                                      </p:cBhvr>
                                      <p:to>
                                        <p:strVal val="visible"/>
                                      </p:to>
                                    </p:set>
                                    <p:animEffect transition="in" filter="wipe(left)">
                                      <p:cBhvr>
                                        <p:cTn id="12" dur="500"/>
                                        <p:tgtEl>
                                          <p:spTgt spid="6809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80966"/>
                                        </p:tgtEl>
                                        <p:attrNameLst>
                                          <p:attrName>style.visibility</p:attrName>
                                        </p:attrNameLst>
                                      </p:cBhvr>
                                      <p:to>
                                        <p:strVal val="visible"/>
                                      </p:to>
                                    </p:set>
                                    <p:animEffect transition="in" filter="wipe(left)">
                                      <p:cBhvr>
                                        <p:cTn id="17" dur="500"/>
                                        <p:tgtEl>
                                          <p:spTgt spid="6809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80967"/>
                                        </p:tgtEl>
                                        <p:attrNameLst>
                                          <p:attrName>style.visibility</p:attrName>
                                        </p:attrNameLst>
                                      </p:cBhvr>
                                      <p:to>
                                        <p:strVal val="visible"/>
                                      </p:to>
                                    </p:set>
                                    <p:animEffect transition="in" filter="wipe(left)">
                                      <p:cBhvr>
                                        <p:cTn id="22" dur="500"/>
                                        <p:tgtEl>
                                          <p:spTgt spid="6809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80969"/>
                                        </p:tgtEl>
                                        <p:attrNameLst>
                                          <p:attrName>style.visibility</p:attrName>
                                        </p:attrNameLst>
                                      </p:cBhvr>
                                      <p:to>
                                        <p:strVal val="visible"/>
                                      </p:to>
                                    </p:set>
                                    <p:animEffect transition="in" filter="wipe(left)">
                                      <p:cBhvr>
                                        <p:cTn id="27" dur="500"/>
                                        <p:tgtEl>
                                          <p:spTgt spid="6809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80968"/>
                                        </p:tgtEl>
                                        <p:attrNameLst>
                                          <p:attrName>style.visibility</p:attrName>
                                        </p:attrNameLst>
                                      </p:cBhvr>
                                      <p:to>
                                        <p:strVal val="visible"/>
                                      </p:to>
                                    </p:set>
                                    <p:animEffect transition="in" filter="wipe(left)">
                                      <p:cBhvr>
                                        <p:cTn id="32" dur="500"/>
                                        <p:tgtEl>
                                          <p:spTgt spid="6809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80970"/>
                                        </p:tgtEl>
                                        <p:attrNameLst>
                                          <p:attrName>style.visibility</p:attrName>
                                        </p:attrNameLst>
                                      </p:cBhvr>
                                      <p:to>
                                        <p:strVal val="visible"/>
                                      </p:to>
                                    </p:set>
                                    <p:animEffect transition="in" filter="wipe(left)">
                                      <p:cBhvr>
                                        <p:cTn id="37" dur="500"/>
                                        <p:tgtEl>
                                          <p:spTgt spid="68097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80973"/>
                                        </p:tgtEl>
                                        <p:attrNameLst>
                                          <p:attrName>style.visibility</p:attrName>
                                        </p:attrNameLst>
                                      </p:cBhvr>
                                      <p:to>
                                        <p:strVal val="visible"/>
                                      </p:to>
                                    </p:set>
                                    <p:animEffect transition="in" filter="wipe(left)">
                                      <p:cBhvr>
                                        <p:cTn id="42" dur="500"/>
                                        <p:tgtEl>
                                          <p:spTgt spid="680973"/>
                                        </p:tgtEl>
                                      </p:cBhvr>
                                    </p:animEffect>
                                  </p:childTnLst>
                                </p:cTn>
                              </p:par>
                              <p:par>
                                <p:cTn id="43" presetID="22" presetClass="entr" presetSubtype="8" fill="hold" nodeType="withEffect">
                                  <p:stCondLst>
                                    <p:cond delay="0"/>
                                  </p:stCondLst>
                                  <p:childTnLst>
                                    <p:set>
                                      <p:cBhvr>
                                        <p:cTn id="44" dur="1" fill="hold">
                                          <p:stCondLst>
                                            <p:cond delay="0"/>
                                          </p:stCondLst>
                                        </p:cTn>
                                        <p:tgtEl>
                                          <p:spTgt spid="680971"/>
                                        </p:tgtEl>
                                        <p:attrNameLst>
                                          <p:attrName>style.visibility</p:attrName>
                                        </p:attrNameLst>
                                      </p:cBhvr>
                                      <p:to>
                                        <p:strVal val="visible"/>
                                      </p:to>
                                    </p:set>
                                    <p:animEffect transition="in" filter="wipe(left)">
                                      <p:cBhvr>
                                        <p:cTn id="45" dur="500"/>
                                        <p:tgtEl>
                                          <p:spTgt spid="680971"/>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80974"/>
                                        </p:tgtEl>
                                        <p:attrNameLst>
                                          <p:attrName>style.visibility</p:attrName>
                                        </p:attrNameLst>
                                      </p:cBhvr>
                                      <p:to>
                                        <p:strVal val="visible"/>
                                      </p:to>
                                    </p:set>
                                    <p:animEffect transition="in" filter="wipe(left)">
                                      <p:cBhvr>
                                        <p:cTn id="48" dur="500"/>
                                        <p:tgtEl>
                                          <p:spTgt spid="680974"/>
                                        </p:tgtEl>
                                      </p:cBhvr>
                                    </p:animEffect>
                                  </p:childTnLst>
                                </p:cTn>
                              </p:par>
                              <p:par>
                                <p:cTn id="49" presetID="22" presetClass="entr" presetSubtype="8" fill="hold" nodeType="withEffect">
                                  <p:stCondLst>
                                    <p:cond delay="0"/>
                                  </p:stCondLst>
                                  <p:childTnLst>
                                    <p:set>
                                      <p:cBhvr>
                                        <p:cTn id="50" dur="1" fill="hold">
                                          <p:stCondLst>
                                            <p:cond delay="0"/>
                                          </p:stCondLst>
                                        </p:cTn>
                                        <p:tgtEl>
                                          <p:spTgt spid="680972"/>
                                        </p:tgtEl>
                                        <p:attrNameLst>
                                          <p:attrName>style.visibility</p:attrName>
                                        </p:attrNameLst>
                                      </p:cBhvr>
                                      <p:to>
                                        <p:strVal val="visible"/>
                                      </p:to>
                                    </p:set>
                                    <p:animEffect transition="in" filter="wipe(left)">
                                      <p:cBhvr>
                                        <p:cTn id="51" dur="500"/>
                                        <p:tgtEl>
                                          <p:spTgt spid="68097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80975"/>
                                        </p:tgtEl>
                                        <p:attrNameLst>
                                          <p:attrName>style.visibility</p:attrName>
                                        </p:attrNameLst>
                                      </p:cBhvr>
                                      <p:to>
                                        <p:strVal val="visible"/>
                                      </p:to>
                                    </p:set>
                                    <p:animEffect transition="in" filter="wipe(left)">
                                      <p:cBhvr>
                                        <p:cTn id="56" dur="500"/>
                                        <p:tgtEl>
                                          <p:spTgt spid="68097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80976"/>
                                        </p:tgtEl>
                                        <p:attrNameLst>
                                          <p:attrName>style.visibility</p:attrName>
                                        </p:attrNameLst>
                                      </p:cBhvr>
                                      <p:to>
                                        <p:strVal val="visible"/>
                                      </p:to>
                                    </p:set>
                                    <p:animEffect transition="in" filter="wipe(left)">
                                      <p:cBhvr>
                                        <p:cTn id="61" dur="500"/>
                                        <p:tgtEl>
                                          <p:spTgt spid="680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4" grpId="0"/>
      <p:bldP spid="680967" grpId="0"/>
      <p:bldP spid="680969" grpId="0"/>
      <p:bldP spid="680973" grpId="0"/>
      <p:bldP spid="680974" grpId="0"/>
      <p:bldP spid="68097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6" name="灯片编号占位符 4"/>
          <p:cNvSpPr>
            <a:spLocks noGrp="1"/>
          </p:cNvSpPr>
          <p:nvPr>
            <p:ph type="sldNum" sz="quarter" idx="12"/>
          </p:nvPr>
        </p:nvSpPr>
        <p:spPr/>
        <p:txBody>
          <a:bodyPr/>
          <a:lstStyle/>
          <a:p>
            <a:fld id="{CAFD21A6-8C6D-481A-ACCC-C1C5E6F55C1F}" type="slidenum">
              <a:rPr lang="en-US" altLang="zh-CN"/>
              <a:pPr/>
              <a:t>43</a:t>
            </a:fld>
            <a:endParaRPr lang="en-US" altLang="zh-CN"/>
          </a:p>
        </p:txBody>
      </p:sp>
      <p:sp>
        <p:nvSpPr>
          <p:cNvPr id="681987" name="Text Box 3"/>
          <p:cNvSpPr txBox="1">
            <a:spLocks noChangeArrowheads="1"/>
          </p:cNvSpPr>
          <p:nvPr/>
        </p:nvSpPr>
        <p:spPr bwMode="auto">
          <a:xfrm>
            <a:off x="228600" y="1219200"/>
            <a:ext cx="8839200" cy="2308324"/>
          </a:xfrm>
          <a:prstGeom prst="rect">
            <a:avLst/>
          </a:prstGeom>
          <a:noFill/>
          <a:ln w="9525">
            <a:noFill/>
            <a:miter lim="800000"/>
            <a:headEnd/>
            <a:tailEnd/>
          </a:ln>
          <a:effectLst/>
        </p:spPr>
        <p:txBody>
          <a:bodyPr wrap="square">
            <a:spAutoFit/>
          </a:bodyPr>
          <a:lstStyle/>
          <a:p>
            <a:pPr>
              <a:lnSpc>
                <a:spcPct val="120000"/>
              </a:lnSpc>
            </a:pPr>
            <a:r>
              <a:rPr lang="zh-CN" altLang="en-US" sz="2400" dirty="0"/>
              <a:t>例</a:t>
            </a:r>
            <a:r>
              <a:rPr lang="en-US" altLang="zh-CN" sz="2400" dirty="0"/>
              <a:t>9.2     0.014kg</a:t>
            </a:r>
            <a:r>
              <a:rPr lang="zh-CN" altLang="en-US" sz="2400" dirty="0"/>
              <a:t>标态下的</a:t>
            </a:r>
            <a:r>
              <a:rPr lang="en-US" altLang="zh-CN" sz="2400" dirty="0"/>
              <a:t>N</a:t>
            </a:r>
            <a:r>
              <a:rPr lang="en-US" altLang="zh-CN" sz="2400" baseline="-25000" dirty="0"/>
              <a:t>2</a:t>
            </a:r>
            <a:r>
              <a:rPr lang="zh-CN" altLang="en-US" sz="2400" dirty="0"/>
              <a:t>气体经</a:t>
            </a:r>
          </a:p>
          <a:p>
            <a:pPr>
              <a:lnSpc>
                <a:spcPct val="120000"/>
              </a:lnSpc>
            </a:pPr>
            <a:r>
              <a:rPr lang="zh-CN" altLang="en-US" sz="2400" dirty="0"/>
              <a:t>（</a:t>
            </a:r>
            <a:r>
              <a:rPr lang="en-US" altLang="zh-CN" sz="2400" dirty="0"/>
              <a:t>1</a:t>
            </a:r>
            <a:r>
              <a:rPr lang="zh-CN" altLang="en-US" sz="2400" dirty="0"/>
              <a:t>）等压过程；</a:t>
            </a:r>
          </a:p>
          <a:p>
            <a:pPr>
              <a:lnSpc>
                <a:spcPct val="120000"/>
              </a:lnSpc>
            </a:pPr>
            <a:r>
              <a:rPr lang="zh-CN" altLang="en-US" sz="2400" dirty="0"/>
              <a:t>（</a:t>
            </a:r>
            <a:r>
              <a:rPr lang="en-US" altLang="zh-CN" sz="2400" dirty="0"/>
              <a:t>2</a:t>
            </a:r>
            <a:r>
              <a:rPr lang="zh-CN" altLang="en-US" sz="2400" dirty="0"/>
              <a:t>）等温过程；</a:t>
            </a:r>
          </a:p>
          <a:p>
            <a:pPr>
              <a:lnSpc>
                <a:spcPct val="120000"/>
              </a:lnSpc>
            </a:pPr>
            <a:r>
              <a:rPr lang="zh-CN" altLang="en-US" sz="2400" dirty="0"/>
              <a:t>（</a:t>
            </a:r>
            <a:r>
              <a:rPr lang="en-US" altLang="zh-CN" sz="2400" dirty="0"/>
              <a:t>3</a:t>
            </a:r>
            <a:r>
              <a:rPr lang="zh-CN" altLang="en-US" sz="2400" dirty="0"/>
              <a:t>）绝热过程</a:t>
            </a:r>
          </a:p>
          <a:p>
            <a:pPr>
              <a:lnSpc>
                <a:spcPct val="120000"/>
              </a:lnSpc>
            </a:pPr>
            <a:r>
              <a:rPr lang="zh-CN" altLang="en-US" sz="2400" dirty="0"/>
              <a:t>使其体积膨胀为原来的两倍。试分别求出这些过程的</a:t>
            </a:r>
            <a:r>
              <a:rPr lang="zh-CN" altLang="en-US" sz="2400" i="1" dirty="0">
                <a:latin typeface="+mn-lt"/>
                <a:cs typeface="Times New Roman"/>
              </a:rPr>
              <a:t>∆</a:t>
            </a:r>
            <a:r>
              <a:rPr lang="en-US" altLang="zh-CN" sz="2400" i="1" dirty="0"/>
              <a:t>E</a:t>
            </a:r>
            <a:r>
              <a:rPr lang="zh-CN" altLang="en-US" sz="2400" dirty="0"/>
              <a:t>、</a:t>
            </a:r>
            <a:r>
              <a:rPr lang="en-US" altLang="zh-CN" sz="2400" i="1" dirty="0"/>
              <a:t>W</a:t>
            </a:r>
            <a:r>
              <a:rPr lang="zh-CN" altLang="en-US" sz="2400" dirty="0"/>
              <a:t>和</a:t>
            </a:r>
            <a:r>
              <a:rPr lang="en-US" altLang="zh-CN" sz="2400" i="1" dirty="0"/>
              <a:t>Q</a:t>
            </a:r>
            <a:r>
              <a:rPr lang="zh-CN" altLang="en-US" sz="2400" dirty="0"/>
              <a:t>。</a:t>
            </a:r>
          </a:p>
        </p:txBody>
      </p:sp>
    </p:spTree>
    <p:extLst>
      <p:ext uri="{BB962C8B-B14F-4D97-AF65-F5344CB8AC3E}">
        <p14:creationId xmlns:p14="http://schemas.microsoft.com/office/powerpoint/2010/main" val="6407575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0" name="灯片编号占位符 4"/>
          <p:cNvSpPr>
            <a:spLocks noGrp="1"/>
          </p:cNvSpPr>
          <p:nvPr>
            <p:ph type="sldNum" sz="quarter" idx="12"/>
          </p:nvPr>
        </p:nvSpPr>
        <p:spPr/>
        <p:txBody>
          <a:bodyPr/>
          <a:lstStyle/>
          <a:p>
            <a:fld id="{22D9CC8A-2009-4552-BFB5-02D037A42B56}" type="slidenum">
              <a:rPr lang="en-US" altLang="zh-CN"/>
              <a:pPr/>
              <a:t>44</a:t>
            </a:fld>
            <a:endParaRPr lang="en-US" altLang="zh-CN"/>
          </a:p>
        </p:txBody>
      </p:sp>
      <p:graphicFrame>
        <p:nvGraphicFramePr>
          <p:cNvPr id="683011" name="Object 3"/>
          <p:cNvGraphicFramePr>
            <a:graphicFrameLocks noChangeAspect="1"/>
          </p:cNvGraphicFramePr>
          <p:nvPr/>
        </p:nvGraphicFramePr>
        <p:xfrm>
          <a:off x="2286000" y="1219200"/>
          <a:ext cx="3122613" cy="666750"/>
        </p:xfrm>
        <a:graphic>
          <a:graphicData uri="http://schemas.openxmlformats.org/presentationml/2006/ole">
            <mc:AlternateContent xmlns:mc="http://schemas.openxmlformats.org/markup-compatibility/2006">
              <mc:Choice xmlns:v="urn:schemas-microsoft-com:vml" Requires="v">
                <p:oleObj name="公式" r:id="rId2" imgW="2082600" imgH="444240" progId="Equation.3">
                  <p:embed/>
                </p:oleObj>
              </mc:Choice>
              <mc:Fallback>
                <p:oleObj name="公式" r:id="rId2" imgW="208260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219200"/>
                        <a:ext cx="31226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15" name="Object 7"/>
          <p:cNvGraphicFramePr>
            <a:graphicFrameLocks noChangeAspect="1"/>
          </p:cNvGraphicFramePr>
          <p:nvPr/>
        </p:nvGraphicFramePr>
        <p:xfrm>
          <a:off x="2286000" y="3429000"/>
          <a:ext cx="647700" cy="247650"/>
        </p:xfrm>
        <a:graphic>
          <a:graphicData uri="http://schemas.openxmlformats.org/presentationml/2006/ole">
            <mc:AlternateContent xmlns:mc="http://schemas.openxmlformats.org/markup-compatibility/2006">
              <mc:Choice xmlns:v="urn:schemas-microsoft-com:vml" Requires="v">
                <p:oleObj name="公式" r:id="rId4" imgW="431613" imgH="165028" progId="Equation.3">
                  <p:embed/>
                </p:oleObj>
              </mc:Choice>
              <mc:Fallback>
                <p:oleObj name="公式" r:id="rId4" imgW="431613" imgH="16502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429000"/>
                        <a:ext cx="6477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3018" name="Rectangle 10"/>
          <p:cNvSpPr>
            <a:spLocks noChangeArrowheads="1"/>
          </p:cNvSpPr>
          <p:nvPr/>
        </p:nvSpPr>
        <p:spPr bwMode="auto">
          <a:xfrm>
            <a:off x="457200" y="1219200"/>
            <a:ext cx="1447800" cy="457200"/>
          </a:xfrm>
          <a:prstGeom prst="rect">
            <a:avLst/>
          </a:prstGeom>
          <a:noFill/>
          <a:ln w="9525">
            <a:noFill/>
            <a:miter lim="800000"/>
            <a:headEnd/>
            <a:tailEnd/>
          </a:ln>
          <a:effectLst/>
        </p:spPr>
        <p:txBody>
          <a:bodyPr anchor="ctr">
            <a:spAutoFit/>
          </a:bodyPr>
          <a:lstStyle/>
          <a:p>
            <a:r>
              <a:rPr lang="zh-CN" altLang="en-US" sz="2400"/>
              <a:t>解：（</a:t>
            </a:r>
            <a:r>
              <a:rPr lang="en-US" altLang="zh-CN" sz="2400"/>
              <a:t>1</a:t>
            </a:r>
            <a:r>
              <a:rPr lang="zh-CN" altLang="en-US" sz="2400"/>
              <a:t>）</a:t>
            </a:r>
            <a:endParaRPr lang="zh-CN" altLang="en-US" sz="2400">
              <a:latin typeface="Arial" charset="0"/>
            </a:endParaRPr>
          </a:p>
        </p:txBody>
      </p:sp>
      <p:sp>
        <p:nvSpPr>
          <p:cNvPr id="683019" name="Rectangle 11"/>
          <p:cNvSpPr>
            <a:spLocks noChangeArrowheads="1"/>
          </p:cNvSpPr>
          <p:nvPr/>
        </p:nvSpPr>
        <p:spPr bwMode="auto">
          <a:xfrm>
            <a:off x="1143000" y="3324225"/>
            <a:ext cx="946150" cy="457200"/>
          </a:xfrm>
          <a:prstGeom prst="rect">
            <a:avLst/>
          </a:prstGeom>
          <a:noFill/>
          <a:ln w="9525">
            <a:noFill/>
            <a:miter lim="800000"/>
            <a:headEnd/>
            <a:tailEnd/>
          </a:ln>
          <a:effectLst/>
        </p:spPr>
        <p:txBody>
          <a:bodyPr wrap="none" anchor="ctr">
            <a:spAutoFit/>
          </a:bodyPr>
          <a:lstStyle/>
          <a:p>
            <a:r>
              <a:rPr lang="zh-CN" altLang="en-US" sz="2400"/>
              <a:t>（</a:t>
            </a:r>
            <a:r>
              <a:rPr lang="en-US" altLang="zh-CN" sz="2400" dirty="0"/>
              <a:t>2</a:t>
            </a:r>
            <a:r>
              <a:rPr lang="zh-CN" altLang="en-US" sz="2400" dirty="0"/>
              <a:t>）</a:t>
            </a:r>
            <a:endParaRPr lang="zh-CN" altLang="en-US" sz="2400" dirty="0">
              <a:latin typeface="Arial" charset="0"/>
            </a:endParaRPr>
          </a:p>
        </p:txBody>
      </p:sp>
      <p:sp>
        <p:nvSpPr>
          <p:cNvPr id="683020" name="Rectangle 12"/>
          <p:cNvSpPr>
            <a:spLocks noChangeArrowheads="1"/>
          </p:cNvSpPr>
          <p:nvPr/>
        </p:nvSpPr>
        <p:spPr bwMode="auto">
          <a:xfrm>
            <a:off x="1143000" y="4369593"/>
            <a:ext cx="946150" cy="457200"/>
          </a:xfrm>
          <a:prstGeom prst="rect">
            <a:avLst/>
          </a:prstGeom>
          <a:noFill/>
          <a:ln w="9525">
            <a:noFill/>
            <a:miter lim="800000"/>
            <a:headEnd/>
            <a:tailEnd/>
          </a:ln>
          <a:effectLst/>
        </p:spPr>
        <p:txBody>
          <a:bodyPr wrap="none" anchor="ctr">
            <a:spAutoFit/>
          </a:bodyPr>
          <a:lstStyle/>
          <a:p>
            <a:r>
              <a:rPr lang="zh-CN" altLang="en-US" sz="2400" dirty="0"/>
              <a:t>（</a:t>
            </a:r>
            <a:r>
              <a:rPr lang="en-US" altLang="zh-CN" sz="2400" dirty="0"/>
              <a:t>3</a:t>
            </a:r>
            <a:r>
              <a:rPr lang="zh-CN" altLang="en-US" sz="2400" dirty="0"/>
              <a:t>）</a:t>
            </a:r>
            <a:endParaRPr lang="zh-CN" altLang="en-US" sz="2400" dirty="0">
              <a:latin typeface="Arial" charset="0"/>
            </a:endParaRPr>
          </a:p>
        </p:txBody>
      </p:sp>
      <p:graphicFrame>
        <p:nvGraphicFramePr>
          <p:cNvPr id="683021" name="Object 13"/>
          <p:cNvGraphicFramePr>
            <a:graphicFrameLocks noChangeAspect="1"/>
          </p:cNvGraphicFramePr>
          <p:nvPr/>
        </p:nvGraphicFramePr>
        <p:xfrm>
          <a:off x="2286000" y="4264818"/>
          <a:ext cx="4075113" cy="666750"/>
        </p:xfrm>
        <a:graphic>
          <a:graphicData uri="http://schemas.openxmlformats.org/presentationml/2006/ole">
            <mc:AlternateContent xmlns:mc="http://schemas.openxmlformats.org/markup-compatibility/2006">
              <mc:Choice xmlns:v="urn:schemas-microsoft-com:vml" Requires="v">
                <p:oleObj name="公式" r:id="rId6" imgW="2717640" imgH="444240" progId="Equation.3">
                  <p:embed/>
                </p:oleObj>
              </mc:Choice>
              <mc:Fallback>
                <p:oleObj name="公式" r:id="rId6" imgW="271764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264818"/>
                        <a:ext cx="40751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4" name="Object 16"/>
          <p:cNvGraphicFramePr>
            <a:graphicFrameLocks noChangeAspect="1"/>
          </p:cNvGraphicFramePr>
          <p:nvPr/>
        </p:nvGraphicFramePr>
        <p:xfrm>
          <a:off x="2286000" y="5962650"/>
          <a:ext cx="533400" cy="285750"/>
        </p:xfrm>
        <a:graphic>
          <a:graphicData uri="http://schemas.openxmlformats.org/presentationml/2006/ole">
            <mc:AlternateContent xmlns:mc="http://schemas.openxmlformats.org/markup-compatibility/2006">
              <mc:Choice xmlns:v="urn:schemas-microsoft-com:vml" Requires="v">
                <p:oleObj name="公式" r:id="rId8" imgW="355446" imgH="190417" progId="Equation.3">
                  <p:embed/>
                </p:oleObj>
              </mc:Choice>
              <mc:Fallback>
                <p:oleObj name="公式" r:id="rId8" imgW="355446" imgH="19041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5962650"/>
                        <a:ext cx="533400"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5" name="Object 17"/>
          <p:cNvGraphicFramePr>
            <a:graphicFrameLocks noChangeAspect="1"/>
          </p:cNvGraphicFramePr>
          <p:nvPr/>
        </p:nvGraphicFramePr>
        <p:xfrm>
          <a:off x="2286000" y="1911350"/>
          <a:ext cx="3579813" cy="590550"/>
        </p:xfrm>
        <a:graphic>
          <a:graphicData uri="http://schemas.openxmlformats.org/presentationml/2006/ole">
            <mc:AlternateContent xmlns:mc="http://schemas.openxmlformats.org/markup-compatibility/2006">
              <mc:Choice xmlns:v="urn:schemas-microsoft-com:vml" Requires="v">
                <p:oleObj name="公式" r:id="rId10" imgW="2387520" imgH="393480" progId="Equation.3">
                  <p:embed/>
                </p:oleObj>
              </mc:Choice>
              <mc:Fallback>
                <p:oleObj name="公式" r:id="rId10" imgW="238752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1911350"/>
                        <a:ext cx="3579813"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6" name="Object 18"/>
          <p:cNvGraphicFramePr>
            <a:graphicFrameLocks noChangeAspect="1"/>
          </p:cNvGraphicFramePr>
          <p:nvPr/>
        </p:nvGraphicFramePr>
        <p:xfrm>
          <a:off x="2286000" y="2527300"/>
          <a:ext cx="4475163" cy="342900"/>
        </p:xfrm>
        <a:graphic>
          <a:graphicData uri="http://schemas.openxmlformats.org/presentationml/2006/ole">
            <mc:AlternateContent xmlns:mc="http://schemas.openxmlformats.org/markup-compatibility/2006">
              <mc:Choice xmlns:v="urn:schemas-microsoft-com:vml" Requires="v">
                <p:oleObj name="公式" r:id="rId12" imgW="2984400" imgH="228600" progId="Equation.3">
                  <p:embed/>
                </p:oleObj>
              </mc:Choice>
              <mc:Fallback>
                <p:oleObj name="公式" r:id="rId12" imgW="29844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286000" y="2527300"/>
                        <a:ext cx="447516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7" name="Object 19"/>
          <p:cNvGraphicFramePr>
            <a:graphicFrameLocks noChangeAspect="1"/>
          </p:cNvGraphicFramePr>
          <p:nvPr/>
        </p:nvGraphicFramePr>
        <p:xfrm>
          <a:off x="2286000" y="2895600"/>
          <a:ext cx="5370513" cy="342900"/>
        </p:xfrm>
        <a:graphic>
          <a:graphicData uri="http://schemas.openxmlformats.org/presentationml/2006/ole">
            <mc:AlternateContent xmlns:mc="http://schemas.openxmlformats.org/markup-compatibility/2006">
              <mc:Choice xmlns:v="urn:schemas-microsoft-com:vml" Requires="v">
                <p:oleObj name="公式" r:id="rId14" imgW="3581280" imgH="228600" progId="Equation.3">
                  <p:embed/>
                </p:oleObj>
              </mc:Choice>
              <mc:Fallback>
                <p:oleObj name="公式" r:id="rId14" imgW="358128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6000" y="2895600"/>
                        <a:ext cx="53705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8" name="Object 20"/>
          <p:cNvGraphicFramePr>
            <a:graphicFrameLocks noChangeAspect="1"/>
          </p:cNvGraphicFramePr>
          <p:nvPr/>
        </p:nvGraphicFramePr>
        <p:xfrm>
          <a:off x="3810000" y="3219450"/>
          <a:ext cx="4113213" cy="666750"/>
        </p:xfrm>
        <a:graphic>
          <a:graphicData uri="http://schemas.openxmlformats.org/presentationml/2006/ole">
            <mc:AlternateContent xmlns:mc="http://schemas.openxmlformats.org/markup-compatibility/2006">
              <mc:Choice xmlns:v="urn:schemas-microsoft-com:vml" Requires="v">
                <p:oleObj name="公式" r:id="rId16" imgW="2743200" imgH="444240" progId="Equation.3">
                  <p:embed/>
                </p:oleObj>
              </mc:Choice>
              <mc:Fallback>
                <p:oleObj name="公式" r:id="rId16" imgW="2743200" imgH="4442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0" y="3219450"/>
                        <a:ext cx="4113213"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29" name="Object 21"/>
          <p:cNvGraphicFramePr>
            <a:graphicFrameLocks noChangeAspect="1"/>
          </p:cNvGraphicFramePr>
          <p:nvPr/>
        </p:nvGraphicFramePr>
        <p:xfrm>
          <a:off x="2286000" y="3848100"/>
          <a:ext cx="2913063" cy="342900"/>
        </p:xfrm>
        <a:graphic>
          <a:graphicData uri="http://schemas.openxmlformats.org/presentationml/2006/ole">
            <mc:AlternateContent xmlns:mc="http://schemas.openxmlformats.org/markup-compatibility/2006">
              <mc:Choice xmlns:v="urn:schemas-microsoft-com:vml" Requires="v">
                <p:oleObj name="公式" r:id="rId18" imgW="1942920" imgH="228600" progId="Equation.3">
                  <p:embed/>
                </p:oleObj>
              </mc:Choice>
              <mc:Fallback>
                <p:oleObj name="公式" r:id="rId18" imgW="194292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86000" y="3848100"/>
                        <a:ext cx="291306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30" name="Object 22"/>
          <p:cNvGraphicFramePr>
            <a:graphicFrameLocks noChangeAspect="1"/>
          </p:cNvGraphicFramePr>
          <p:nvPr/>
        </p:nvGraphicFramePr>
        <p:xfrm>
          <a:off x="7239000" y="4243387"/>
          <a:ext cx="1547813" cy="709613"/>
        </p:xfrm>
        <a:graphic>
          <a:graphicData uri="http://schemas.openxmlformats.org/presentationml/2006/ole">
            <mc:AlternateContent xmlns:mc="http://schemas.openxmlformats.org/markup-compatibility/2006">
              <mc:Choice xmlns:v="urn:schemas-microsoft-com:vml" Requires="v">
                <p:oleObj name="公式" r:id="rId20" imgW="1015920" imgH="469800" progId="Equation.3">
                  <p:embed/>
                </p:oleObj>
              </mc:Choice>
              <mc:Fallback>
                <p:oleObj name="公式" r:id="rId20" imgW="1015920" imgH="4698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239000" y="4243387"/>
                        <a:ext cx="1547813" cy="7096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683031" name="Object 23"/>
          <p:cNvGraphicFramePr>
            <a:graphicFrameLocks noChangeAspect="1"/>
          </p:cNvGraphicFramePr>
          <p:nvPr/>
        </p:nvGraphicFramePr>
        <p:xfrm>
          <a:off x="2286000" y="4964112"/>
          <a:ext cx="3692525" cy="590550"/>
        </p:xfrm>
        <a:graphic>
          <a:graphicData uri="http://schemas.openxmlformats.org/presentationml/2006/ole">
            <mc:AlternateContent xmlns:mc="http://schemas.openxmlformats.org/markup-compatibility/2006">
              <mc:Choice xmlns:v="urn:schemas-microsoft-com:vml" Requires="v">
                <p:oleObj name="公式" r:id="rId22" imgW="2463480" imgH="393480" progId="Equation.3">
                  <p:embed/>
                </p:oleObj>
              </mc:Choice>
              <mc:Fallback>
                <p:oleObj name="公式" r:id="rId22" imgW="2463480" imgH="393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86000" y="4964112"/>
                        <a:ext cx="36925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3032" name="Object 24"/>
          <p:cNvGraphicFramePr>
            <a:graphicFrameLocks noChangeAspect="1"/>
          </p:cNvGraphicFramePr>
          <p:nvPr/>
        </p:nvGraphicFramePr>
        <p:xfrm>
          <a:off x="2286000" y="5587206"/>
          <a:ext cx="2644775" cy="342900"/>
        </p:xfrm>
        <a:graphic>
          <a:graphicData uri="http://schemas.openxmlformats.org/presentationml/2006/ole">
            <mc:AlternateContent xmlns:mc="http://schemas.openxmlformats.org/markup-compatibility/2006">
              <mc:Choice xmlns:v="urn:schemas-microsoft-com:vml" Requires="v">
                <p:oleObj name="公式" r:id="rId24" imgW="1765080" imgH="228600" progId="Equation.3">
                  <p:embed/>
                </p:oleObj>
              </mc:Choice>
              <mc:Fallback>
                <p:oleObj name="公式" r:id="rId24" imgW="176508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86000" y="5587206"/>
                        <a:ext cx="26447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02707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Rectangle 2"/>
          <p:cNvSpPr>
            <a:spLocks noGrp="1" noChangeArrowheads="1"/>
          </p:cNvSpPr>
          <p:nvPr>
            <p:ph type="title"/>
          </p:nvPr>
        </p:nvSpPr>
        <p:spPr/>
        <p:txBody>
          <a:bodyPr/>
          <a:lstStyle/>
          <a:p>
            <a:r>
              <a:rPr lang="en-US" altLang="zh-CN"/>
              <a:t>9.3 </a:t>
            </a:r>
            <a:r>
              <a:rPr lang="zh-CN" altLang="en-US"/>
              <a:t>热力学第一定律的应用</a:t>
            </a:r>
          </a:p>
        </p:txBody>
      </p:sp>
      <p:sp>
        <p:nvSpPr>
          <p:cNvPr id="27" name="灯片编号占位符 4"/>
          <p:cNvSpPr>
            <a:spLocks noGrp="1"/>
          </p:cNvSpPr>
          <p:nvPr>
            <p:ph type="sldNum" sz="quarter" idx="12"/>
          </p:nvPr>
        </p:nvSpPr>
        <p:spPr/>
        <p:txBody>
          <a:bodyPr/>
          <a:lstStyle/>
          <a:p>
            <a:fld id="{0FC847C0-A067-4650-B5D2-31628993A5CE}" type="slidenum">
              <a:rPr lang="en-US" altLang="zh-CN"/>
              <a:pPr/>
              <a:t>45</a:t>
            </a:fld>
            <a:endParaRPr lang="en-US" altLang="zh-CN"/>
          </a:p>
        </p:txBody>
      </p:sp>
      <p:graphicFrame>
        <p:nvGraphicFramePr>
          <p:cNvPr id="684035" name="Object 3"/>
          <p:cNvGraphicFramePr>
            <a:graphicFrameLocks noChangeAspect="1"/>
          </p:cNvGraphicFramePr>
          <p:nvPr/>
        </p:nvGraphicFramePr>
        <p:xfrm>
          <a:off x="457200" y="1206500"/>
          <a:ext cx="7937500" cy="927100"/>
        </p:xfrm>
        <a:graphic>
          <a:graphicData uri="http://schemas.openxmlformats.org/presentationml/2006/ole">
            <mc:AlternateContent xmlns:mc="http://schemas.openxmlformats.org/markup-compatibility/2006">
              <mc:Choice xmlns:v="urn:schemas-microsoft-com:vml" Requires="v">
                <p:oleObj name="文档" r:id="rId2" imgW="3995364" imgH="464384" progId="Word.Document.8">
                  <p:embed/>
                </p:oleObj>
              </mc:Choice>
              <mc:Fallback>
                <p:oleObj name="文档" r:id="rId2" imgW="3995364" imgH="464384"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6500"/>
                        <a:ext cx="79375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84036" name="Group 4"/>
          <p:cNvGrpSpPr>
            <a:grpSpLocks/>
          </p:cNvGrpSpPr>
          <p:nvPr/>
        </p:nvGrpSpPr>
        <p:grpSpPr bwMode="auto">
          <a:xfrm>
            <a:off x="228600" y="2490787"/>
            <a:ext cx="4967288" cy="3757613"/>
            <a:chOff x="1701" y="1645"/>
            <a:chExt cx="3129" cy="2367"/>
          </a:xfrm>
        </p:grpSpPr>
        <p:sp>
          <p:nvSpPr>
            <p:cNvPr id="684037" name="Line 5"/>
            <p:cNvSpPr>
              <a:spLocks noChangeShapeType="1"/>
            </p:cNvSpPr>
            <p:nvPr/>
          </p:nvSpPr>
          <p:spPr bwMode="auto">
            <a:xfrm>
              <a:off x="2015" y="3737"/>
              <a:ext cx="1696" cy="0"/>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684038" name="Line 6"/>
            <p:cNvSpPr>
              <a:spLocks noChangeShapeType="1"/>
            </p:cNvSpPr>
            <p:nvPr/>
          </p:nvSpPr>
          <p:spPr bwMode="auto">
            <a:xfrm flipV="1">
              <a:off x="2015" y="1951"/>
              <a:ext cx="0" cy="1786"/>
            </a:xfrm>
            <a:prstGeom prst="line">
              <a:avLst/>
            </a:prstGeom>
            <a:noFill/>
            <a:ln w="19050">
              <a:solidFill>
                <a:srgbClr val="000066"/>
              </a:solidFill>
              <a:round/>
              <a:headEnd/>
              <a:tailEnd type="triangle" w="sm" len="lg"/>
            </a:ln>
            <a:effectLst/>
          </p:spPr>
          <p:txBody>
            <a:bodyPr wrap="none" anchor="ctr"/>
            <a:lstStyle/>
            <a:p>
              <a:endParaRPr lang="zh-CN" altLang="en-US"/>
            </a:p>
          </p:txBody>
        </p:sp>
        <p:sp>
          <p:nvSpPr>
            <p:cNvPr id="684039" name="Line 7"/>
            <p:cNvSpPr>
              <a:spLocks noChangeShapeType="1"/>
            </p:cNvSpPr>
            <p:nvPr/>
          </p:nvSpPr>
          <p:spPr bwMode="auto">
            <a:xfrm>
              <a:off x="3086" y="3380"/>
              <a:ext cx="0" cy="357"/>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684040" name="Line 8"/>
            <p:cNvSpPr>
              <a:spLocks noChangeShapeType="1"/>
            </p:cNvSpPr>
            <p:nvPr/>
          </p:nvSpPr>
          <p:spPr bwMode="auto">
            <a:xfrm flipH="1">
              <a:off x="2015" y="2487"/>
              <a:ext cx="446" cy="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684041" name="Line 9"/>
            <p:cNvSpPr>
              <a:spLocks noChangeShapeType="1"/>
            </p:cNvSpPr>
            <p:nvPr/>
          </p:nvSpPr>
          <p:spPr bwMode="auto">
            <a:xfrm flipH="1">
              <a:off x="2461" y="2487"/>
              <a:ext cx="0" cy="125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684042" name="Text Box 10"/>
            <p:cNvSpPr txBox="1">
              <a:spLocks noChangeArrowheads="1"/>
            </p:cNvSpPr>
            <p:nvPr/>
          </p:nvSpPr>
          <p:spPr bwMode="auto">
            <a:xfrm>
              <a:off x="3622" y="3702"/>
              <a:ext cx="1208"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V</a:t>
              </a:r>
              <a:r>
                <a:rPr kumimoji="1" lang="en-US" altLang="zh-CN" sz="2400">
                  <a:solidFill>
                    <a:srgbClr val="000066"/>
                  </a:solidFill>
                </a:rPr>
                <a:t>(10</a:t>
              </a:r>
              <a:r>
                <a:rPr kumimoji="1" lang="zh-CN" altLang="en-US" sz="2400" baseline="30000">
                  <a:solidFill>
                    <a:srgbClr val="000066"/>
                  </a:solidFill>
                </a:rPr>
                <a:t>－</a:t>
              </a:r>
              <a:r>
                <a:rPr kumimoji="1" lang="en-US" altLang="zh-CN" sz="2400" baseline="30000">
                  <a:solidFill>
                    <a:srgbClr val="000066"/>
                  </a:solidFill>
                </a:rPr>
                <a:t>3</a:t>
              </a:r>
              <a:r>
                <a:rPr kumimoji="1" lang="en-US" altLang="zh-CN" sz="2400">
                  <a:solidFill>
                    <a:srgbClr val="000066"/>
                  </a:solidFill>
                </a:rPr>
                <a:t>m</a:t>
              </a:r>
              <a:r>
                <a:rPr kumimoji="1" lang="en-US" altLang="zh-CN" sz="2400" baseline="30000">
                  <a:solidFill>
                    <a:srgbClr val="000066"/>
                  </a:solidFill>
                </a:rPr>
                <a:t>3</a:t>
              </a:r>
              <a:r>
                <a:rPr kumimoji="1" lang="en-US" altLang="zh-CN" sz="2400">
                  <a:solidFill>
                    <a:srgbClr val="000066"/>
                  </a:solidFill>
                </a:rPr>
                <a:t>)</a:t>
              </a:r>
            </a:p>
          </p:txBody>
        </p:sp>
        <p:sp>
          <p:nvSpPr>
            <p:cNvPr id="684043" name="Text Box 11"/>
            <p:cNvSpPr txBox="1">
              <a:spLocks noChangeArrowheads="1"/>
            </p:cNvSpPr>
            <p:nvPr/>
          </p:nvSpPr>
          <p:spPr bwMode="auto">
            <a:xfrm>
              <a:off x="2977" y="3724"/>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2</a:t>
              </a:r>
            </a:p>
          </p:txBody>
        </p:sp>
        <p:sp>
          <p:nvSpPr>
            <p:cNvPr id="684044" name="Text Box 12"/>
            <p:cNvSpPr txBox="1">
              <a:spLocks noChangeArrowheads="1"/>
            </p:cNvSpPr>
            <p:nvPr/>
          </p:nvSpPr>
          <p:spPr bwMode="auto">
            <a:xfrm>
              <a:off x="2342" y="2249"/>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 </a:t>
              </a:r>
              <a:r>
                <a:rPr kumimoji="1" lang="en-US" altLang="zh-CN" sz="2400" i="1">
                  <a:solidFill>
                    <a:srgbClr val="000066"/>
                  </a:solidFill>
                </a:rPr>
                <a:t>a</a:t>
              </a:r>
              <a:endParaRPr kumimoji="1" lang="en-US" altLang="zh-CN" sz="2400">
                <a:solidFill>
                  <a:srgbClr val="000066"/>
                </a:solidFill>
              </a:endParaRPr>
            </a:p>
          </p:txBody>
        </p:sp>
        <p:sp>
          <p:nvSpPr>
            <p:cNvPr id="684045" name="Text Box 13"/>
            <p:cNvSpPr txBox="1">
              <a:spLocks noChangeArrowheads="1"/>
            </p:cNvSpPr>
            <p:nvPr/>
          </p:nvSpPr>
          <p:spPr bwMode="auto">
            <a:xfrm>
              <a:off x="2997" y="3247"/>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  </a:t>
              </a:r>
              <a:r>
                <a:rPr kumimoji="1" lang="en-US" altLang="zh-CN" sz="2400" i="1">
                  <a:solidFill>
                    <a:srgbClr val="000066"/>
                  </a:solidFill>
                </a:rPr>
                <a:t>b</a:t>
              </a:r>
              <a:endParaRPr kumimoji="1" lang="en-US" altLang="zh-CN" sz="2400">
                <a:solidFill>
                  <a:srgbClr val="000066"/>
                </a:solidFill>
              </a:endParaRPr>
            </a:p>
          </p:txBody>
        </p:sp>
        <p:sp>
          <p:nvSpPr>
            <p:cNvPr id="684046" name="Text Box 14"/>
            <p:cNvSpPr txBox="1">
              <a:spLocks noChangeArrowheads="1"/>
            </p:cNvSpPr>
            <p:nvPr/>
          </p:nvSpPr>
          <p:spPr bwMode="auto">
            <a:xfrm>
              <a:off x="2336" y="3724"/>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1</a:t>
              </a:r>
            </a:p>
          </p:txBody>
        </p:sp>
        <p:sp>
          <p:nvSpPr>
            <p:cNvPr id="684047" name="Line 15"/>
            <p:cNvSpPr>
              <a:spLocks noChangeShapeType="1"/>
            </p:cNvSpPr>
            <p:nvPr/>
          </p:nvSpPr>
          <p:spPr bwMode="auto">
            <a:xfrm>
              <a:off x="2461" y="2487"/>
              <a:ext cx="625" cy="893"/>
            </a:xfrm>
            <a:prstGeom prst="line">
              <a:avLst/>
            </a:prstGeom>
            <a:noFill/>
            <a:ln w="19050">
              <a:solidFill>
                <a:srgbClr val="FF0000"/>
              </a:solidFill>
              <a:round/>
              <a:headEnd type="oval" w="sm" len="sm"/>
              <a:tailEnd type="oval" w="sm" len="sm"/>
            </a:ln>
            <a:effectLst/>
          </p:spPr>
          <p:txBody>
            <a:bodyPr wrap="none" anchor="ctr"/>
            <a:lstStyle/>
            <a:p>
              <a:endParaRPr lang="zh-CN" altLang="en-US"/>
            </a:p>
          </p:txBody>
        </p:sp>
        <p:sp>
          <p:nvSpPr>
            <p:cNvPr id="684048" name="Line 16"/>
            <p:cNvSpPr>
              <a:spLocks noChangeShapeType="1"/>
            </p:cNvSpPr>
            <p:nvPr/>
          </p:nvSpPr>
          <p:spPr bwMode="auto">
            <a:xfrm flipH="1">
              <a:off x="2015" y="3380"/>
              <a:ext cx="1071" cy="0"/>
            </a:xfrm>
            <a:prstGeom prst="line">
              <a:avLst/>
            </a:prstGeom>
            <a:noFill/>
            <a:ln w="19050">
              <a:solidFill>
                <a:srgbClr val="006666"/>
              </a:solidFill>
              <a:prstDash val="dash"/>
              <a:round/>
              <a:headEnd/>
              <a:tailEnd/>
            </a:ln>
            <a:effectLst/>
          </p:spPr>
          <p:txBody>
            <a:bodyPr wrap="none" anchor="ctr"/>
            <a:lstStyle/>
            <a:p>
              <a:endParaRPr lang="zh-CN" altLang="en-US"/>
            </a:p>
          </p:txBody>
        </p:sp>
        <p:sp>
          <p:nvSpPr>
            <p:cNvPr id="684049" name="Text Box 17"/>
            <p:cNvSpPr txBox="1">
              <a:spLocks noChangeArrowheads="1"/>
            </p:cNvSpPr>
            <p:nvPr/>
          </p:nvSpPr>
          <p:spPr bwMode="auto">
            <a:xfrm>
              <a:off x="1973" y="1645"/>
              <a:ext cx="982" cy="288"/>
            </a:xfrm>
            <a:prstGeom prst="rect">
              <a:avLst/>
            </a:prstGeom>
            <a:noFill/>
            <a:ln w="19050">
              <a:noFill/>
              <a:miter lim="800000"/>
              <a:headEnd/>
              <a:tailEnd/>
            </a:ln>
            <a:effectLst/>
          </p:spPr>
          <p:txBody>
            <a:bodyPr>
              <a:spAutoFit/>
            </a:bodyPr>
            <a:lstStyle/>
            <a:p>
              <a:pPr>
                <a:spcBef>
                  <a:spcPct val="50000"/>
                </a:spcBef>
              </a:pPr>
              <a:r>
                <a:rPr kumimoji="1" lang="en-US" altLang="zh-CN" sz="2400" i="1">
                  <a:solidFill>
                    <a:srgbClr val="000066"/>
                  </a:solidFill>
                </a:rPr>
                <a:t>p</a:t>
              </a:r>
              <a:r>
                <a:rPr kumimoji="1" lang="en-US" altLang="zh-CN" sz="2400">
                  <a:solidFill>
                    <a:srgbClr val="000066"/>
                  </a:solidFill>
                </a:rPr>
                <a:t>(10</a:t>
              </a:r>
              <a:r>
                <a:rPr kumimoji="1" lang="en-US" altLang="zh-CN" sz="2400" baseline="30000">
                  <a:solidFill>
                    <a:srgbClr val="000066"/>
                  </a:solidFill>
                </a:rPr>
                <a:t>5</a:t>
              </a:r>
              <a:r>
                <a:rPr kumimoji="1" lang="en-US" altLang="zh-CN" sz="2400">
                  <a:solidFill>
                    <a:srgbClr val="000066"/>
                  </a:solidFill>
                </a:rPr>
                <a:t>Pa)</a:t>
              </a:r>
            </a:p>
          </p:txBody>
        </p:sp>
        <p:sp>
          <p:nvSpPr>
            <p:cNvPr id="684050" name="Line 18"/>
            <p:cNvSpPr>
              <a:spLocks noChangeShapeType="1"/>
            </p:cNvSpPr>
            <p:nvPr/>
          </p:nvSpPr>
          <p:spPr bwMode="auto">
            <a:xfrm rot="392080">
              <a:off x="2725" y="2885"/>
              <a:ext cx="90" cy="89"/>
            </a:xfrm>
            <a:prstGeom prst="line">
              <a:avLst/>
            </a:prstGeom>
            <a:noFill/>
            <a:ln w="19050">
              <a:solidFill>
                <a:srgbClr val="FF0000"/>
              </a:solidFill>
              <a:round/>
              <a:headEnd/>
              <a:tailEnd type="triangle" w="med" len="lg"/>
            </a:ln>
            <a:effectLst/>
          </p:spPr>
          <p:txBody>
            <a:bodyPr wrap="none" anchor="ctr"/>
            <a:lstStyle/>
            <a:p>
              <a:endParaRPr lang="zh-CN" altLang="en-US"/>
            </a:p>
          </p:txBody>
        </p:sp>
        <p:sp>
          <p:nvSpPr>
            <p:cNvPr id="684051" name="Text Box 19"/>
            <p:cNvSpPr txBox="1">
              <a:spLocks noChangeArrowheads="1"/>
            </p:cNvSpPr>
            <p:nvPr/>
          </p:nvSpPr>
          <p:spPr bwMode="auto">
            <a:xfrm>
              <a:off x="1837" y="3247"/>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2</a:t>
              </a:r>
            </a:p>
          </p:txBody>
        </p:sp>
        <p:sp>
          <p:nvSpPr>
            <p:cNvPr id="684052" name="Text Box 20"/>
            <p:cNvSpPr txBox="1">
              <a:spLocks noChangeArrowheads="1"/>
            </p:cNvSpPr>
            <p:nvPr/>
          </p:nvSpPr>
          <p:spPr bwMode="auto">
            <a:xfrm>
              <a:off x="1843" y="2363"/>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6</a:t>
              </a:r>
            </a:p>
          </p:txBody>
        </p:sp>
        <p:sp>
          <p:nvSpPr>
            <p:cNvPr id="684053" name="Text Box 21"/>
            <p:cNvSpPr txBox="1">
              <a:spLocks noChangeArrowheads="1"/>
            </p:cNvSpPr>
            <p:nvPr/>
          </p:nvSpPr>
          <p:spPr bwMode="auto">
            <a:xfrm>
              <a:off x="1837" y="3679"/>
              <a:ext cx="357" cy="288"/>
            </a:xfrm>
            <a:prstGeom prst="rect">
              <a:avLst/>
            </a:prstGeom>
            <a:noFill/>
            <a:ln w="19050">
              <a:noFill/>
              <a:miter lim="800000"/>
              <a:headEnd/>
              <a:tailEnd/>
            </a:ln>
            <a:effectLst/>
          </p:spPr>
          <p:txBody>
            <a:bodyPr>
              <a:spAutoFit/>
            </a:bodyPr>
            <a:lstStyle/>
            <a:p>
              <a:pPr>
                <a:spcBef>
                  <a:spcPct val="50000"/>
                </a:spcBef>
              </a:pPr>
              <a:r>
                <a:rPr kumimoji="1" lang="en-US" altLang="zh-CN" sz="2400">
                  <a:solidFill>
                    <a:srgbClr val="000066"/>
                  </a:solidFill>
                </a:rPr>
                <a:t>O</a:t>
              </a:r>
            </a:p>
          </p:txBody>
        </p:sp>
        <p:sp>
          <p:nvSpPr>
            <p:cNvPr id="684054" name="Text Box 22"/>
            <p:cNvSpPr txBox="1">
              <a:spLocks noChangeArrowheads="1"/>
            </p:cNvSpPr>
            <p:nvPr/>
          </p:nvSpPr>
          <p:spPr bwMode="auto">
            <a:xfrm>
              <a:off x="1747" y="2817"/>
              <a:ext cx="363"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sp>
          <p:nvSpPr>
            <p:cNvPr id="684055" name="Text Box 23"/>
            <p:cNvSpPr txBox="1">
              <a:spLocks noChangeArrowheads="1"/>
            </p:cNvSpPr>
            <p:nvPr/>
          </p:nvSpPr>
          <p:spPr bwMode="auto">
            <a:xfrm>
              <a:off x="1701" y="2998"/>
              <a:ext cx="227" cy="288"/>
            </a:xfrm>
            <a:prstGeom prst="rect">
              <a:avLst/>
            </a:prstGeom>
            <a:noFill/>
            <a:ln w="9525">
              <a:noFill/>
              <a:miter lim="800000"/>
              <a:headEnd/>
              <a:tailEnd/>
            </a:ln>
            <a:effectLst/>
          </p:spPr>
          <p:txBody>
            <a:bodyPr>
              <a:spAutoFit/>
            </a:bodyPr>
            <a:lstStyle/>
            <a:p>
              <a:pPr>
                <a:spcBef>
                  <a:spcPct val="50000"/>
                </a:spcBef>
              </a:pPr>
              <a:r>
                <a:rPr lang="en-US" altLang="zh-CN" sz="2400">
                  <a:latin typeface="Arial" charset="0"/>
                </a:rPr>
                <a:t> </a:t>
              </a:r>
            </a:p>
          </p:txBody>
        </p:sp>
      </p:grpSp>
      <p:graphicFrame>
        <p:nvGraphicFramePr>
          <p:cNvPr id="684056" name="Object 24"/>
          <p:cNvGraphicFramePr>
            <a:graphicFrameLocks noChangeAspect="1"/>
          </p:cNvGraphicFramePr>
          <p:nvPr/>
        </p:nvGraphicFramePr>
        <p:xfrm>
          <a:off x="3124200" y="2514600"/>
          <a:ext cx="5867400" cy="2387600"/>
        </p:xfrm>
        <a:graphic>
          <a:graphicData uri="http://schemas.openxmlformats.org/presentationml/2006/ole">
            <mc:AlternateContent xmlns:mc="http://schemas.openxmlformats.org/markup-compatibility/2006">
              <mc:Choice xmlns:v="urn:schemas-microsoft-com:vml" Requires="v">
                <p:oleObj name="文档" r:id="rId4" imgW="2932740" imgH="1193718" progId="Word.Document.8">
                  <p:embed/>
                </p:oleObj>
              </mc:Choice>
              <mc:Fallback>
                <p:oleObj name="文档" r:id="rId4" imgW="2932740" imgH="1193718"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2514600"/>
                        <a:ext cx="58674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682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84056"/>
                                        </p:tgtEl>
                                        <p:attrNameLst>
                                          <p:attrName>style.visibility</p:attrName>
                                        </p:attrNameLst>
                                      </p:cBhvr>
                                      <p:to>
                                        <p:strVal val="visible"/>
                                      </p:to>
                                    </p:set>
                                    <p:animEffect transition="in" filter="wipe(up)">
                                      <p:cBhvr>
                                        <p:cTn id="7" dur="500"/>
                                        <p:tgtEl>
                                          <p:spTgt spid="684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2"/>
          <p:cNvSpPr>
            <a:spLocks noGrp="1" noChangeArrowheads="1"/>
          </p:cNvSpPr>
          <p:nvPr>
            <p:ph type="title"/>
          </p:nvPr>
        </p:nvSpPr>
        <p:spPr/>
        <p:txBody>
          <a:bodyPr/>
          <a:lstStyle/>
          <a:p>
            <a:r>
              <a:rPr lang="zh-CN" altLang="en-US"/>
              <a:t>第</a:t>
            </a:r>
            <a:r>
              <a:rPr lang="en-US" altLang="zh-CN"/>
              <a:t>9</a:t>
            </a:r>
            <a:r>
              <a:rPr lang="zh-CN" altLang="en-US"/>
              <a:t>章 热力学基础</a:t>
            </a:r>
          </a:p>
        </p:txBody>
      </p:sp>
      <p:sp>
        <p:nvSpPr>
          <p:cNvPr id="9" name="灯片编号占位符 4"/>
          <p:cNvSpPr>
            <a:spLocks noGrp="1"/>
          </p:cNvSpPr>
          <p:nvPr>
            <p:ph type="sldNum" sz="quarter" idx="12"/>
          </p:nvPr>
        </p:nvSpPr>
        <p:spPr/>
        <p:txBody>
          <a:bodyPr/>
          <a:lstStyle/>
          <a:p>
            <a:fld id="{F3765E44-1992-4086-B7EC-8A47990B84A7}" type="slidenum">
              <a:rPr lang="en-US" altLang="zh-CN"/>
              <a:pPr/>
              <a:t>5</a:t>
            </a:fld>
            <a:endParaRPr lang="en-US" altLang="zh-CN"/>
          </a:p>
        </p:txBody>
      </p:sp>
      <p:sp>
        <p:nvSpPr>
          <p:cNvPr id="645123"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宏观与微观</a:t>
            </a:r>
          </a:p>
        </p:txBody>
      </p:sp>
      <p:sp>
        <p:nvSpPr>
          <p:cNvPr id="645124" name="Text Box 4"/>
          <p:cNvSpPr txBox="1">
            <a:spLocks noChangeArrowheads="1"/>
          </p:cNvSpPr>
          <p:nvPr/>
        </p:nvSpPr>
        <p:spPr bwMode="auto">
          <a:xfrm>
            <a:off x="554038" y="4953000"/>
            <a:ext cx="8172450" cy="147955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dirty="0">
                <a:solidFill>
                  <a:srgbClr val="0000CC"/>
                </a:solidFill>
              </a:rPr>
              <a:t>宏观与微观的关系</a:t>
            </a:r>
            <a:r>
              <a:rPr kumimoji="1" lang="zh-CN" altLang="en-US" sz="2400" dirty="0"/>
              <a:t>：</a:t>
            </a:r>
          </a:p>
          <a:p>
            <a:pPr algn="just">
              <a:lnSpc>
                <a:spcPct val="120000"/>
              </a:lnSpc>
              <a:spcBef>
                <a:spcPct val="20000"/>
              </a:spcBef>
            </a:pPr>
            <a:r>
              <a:rPr kumimoji="1" lang="zh-CN" altLang="en-US" sz="2400" dirty="0"/>
              <a:t>微观粒子的热运动与系统的各种宏观热现象之间存在着内在的联系。宏观量等于</a:t>
            </a:r>
            <a:r>
              <a:rPr kumimoji="1" lang="zh-CN" altLang="en-US" sz="2400" dirty="0">
                <a:solidFill>
                  <a:srgbClr val="FF3300"/>
                </a:solidFill>
              </a:rPr>
              <a:t>微观量的统计平均值</a:t>
            </a:r>
            <a:r>
              <a:rPr kumimoji="1" lang="zh-CN" altLang="en-US" sz="2400" dirty="0"/>
              <a:t>。</a:t>
            </a:r>
          </a:p>
        </p:txBody>
      </p:sp>
      <p:sp>
        <p:nvSpPr>
          <p:cNvPr id="645125" name="Text Box 5"/>
          <p:cNvSpPr txBox="1">
            <a:spLocks noChangeArrowheads="1"/>
          </p:cNvSpPr>
          <p:nvPr/>
        </p:nvSpPr>
        <p:spPr bwMode="auto">
          <a:xfrm>
            <a:off x="554038" y="1676400"/>
            <a:ext cx="8208962" cy="191770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dirty="0">
                <a:solidFill>
                  <a:srgbClr val="0000CC"/>
                </a:solidFill>
              </a:rPr>
              <a:t>宏观现象与宏观量</a:t>
            </a:r>
            <a:r>
              <a:rPr kumimoji="1" lang="zh-CN" altLang="en-US" sz="2400" dirty="0"/>
              <a:t>：</a:t>
            </a:r>
          </a:p>
          <a:p>
            <a:pPr algn="just">
              <a:lnSpc>
                <a:spcPct val="120000"/>
              </a:lnSpc>
              <a:spcBef>
                <a:spcPct val="20000"/>
              </a:spcBef>
            </a:pPr>
            <a:r>
              <a:rPr kumimoji="1" lang="zh-CN" altLang="en-US" sz="2400" dirty="0"/>
              <a:t>宏观现象即一个系统所表现出来的各种物理性质以及这些性质的变化规律。描述一个系统宏观性质的物理量称为宏观量。例：</a:t>
            </a:r>
            <a:r>
              <a:rPr kumimoji="1" lang="en-US" altLang="zh-CN" sz="2400" i="1" dirty="0"/>
              <a:t>p</a:t>
            </a:r>
            <a:r>
              <a:rPr kumimoji="1" lang="zh-CN" altLang="en-US" sz="2400" dirty="0"/>
              <a:t>、</a:t>
            </a:r>
            <a:r>
              <a:rPr kumimoji="1" lang="en-US" altLang="zh-CN" sz="2400" i="1" dirty="0"/>
              <a:t>V</a:t>
            </a:r>
            <a:r>
              <a:rPr kumimoji="1" lang="zh-CN" altLang="en-US" sz="2400" dirty="0"/>
              <a:t>、</a:t>
            </a:r>
            <a:r>
              <a:rPr kumimoji="1" lang="en-US" altLang="zh-CN" sz="2400" i="1" dirty="0"/>
              <a:t>T</a:t>
            </a:r>
            <a:r>
              <a:rPr kumimoji="1" lang="zh-CN" altLang="en-US" sz="2400" dirty="0"/>
              <a:t>、</a:t>
            </a:r>
            <a:r>
              <a:rPr kumimoji="1" lang="en-US" altLang="zh-CN" sz="2400" i="1" dirty="0"/>
              <a:t>E</a:t>
            </a:r>
            <a:r>
              <a:rPr kumimoji="1" lang="zh-CN" altLang="en-US" sz="2400" dirty="0"/>
              <a:t>、</a:t>
            </a:r>
            <a:r>
              <a:rPr kumimoji="1" lang="en-US" altLang="zh-CN" sz="2400" i="1" dirty="0"/>
              <a:t>C</a:t>
            </a:r>
            <a:r>
              <a:rPr kumimoji="1" lang="zh-CN" altLang="en-US" sz="2400" dirty="0"/>
              <a:t>等。</a:t>
            </a:r>
          </a:p>
        </p:txBody>
      </p:sp>
      <p:sp>
        <p:nvSpPr>
          <p:cNvPr id="645126" name="Text Box 6"/>
          <p:cNvSpPr txBox="1">
            <a:spLocks noChangeArrowheads="1"/>
          </p:cNvSpPr>
          <p:nvPr/>
        </p:nvSpPr>
        <p:spPr bwMode="auto">
          <a:xfrm>
            <a:off x="554038" y="3533775"/>
            <a:ext cx="8101012" cy="1479550"/>
          </a:xfrm>
          <a:prstGeom prst="rect">
            <a:avLst/>
          </a:prstGeom>
          <a:noFill/>
          <a:ln w="9525">
            <a:noFill/>
            <a:miter lim="800000"/>
            <a:headEnd/>
            <a:tailEnd/>
          </a:ln>
          <a:effectLst/>
        </p:spPr>
        <p:txBody>
          <a:bodyPr>
            <a:spAutoFit/>
          </a:bodyPr>
          <a:lstStyle/>
          <a:p>
            <a:pPr algn="just">
              <a:lnSpc>
                <a:spcPct val="120000"/>
              </a:lnSpc>
              <a:spcBef>
                <a:spcPct val="20000"/>
              </a:spcBef>
            </a:pPr>
            <a:r>
              <a:rPr kumimoji="1" lang="zh-CN" altLang="en-US" sz="2400">
                <a:solidFill>
                  <a:srgbClr val="0000CC"/>
                </a:solidFill>
              </a:rPr>
              <a:t>微观运动与微观量</a:t>
            </a:r>
            <a:r>
              <a:rPr kumimoji="1" lang="zh-CN" altLang="en-US" sz="2400"/>
              <a:t>：</a:t>
            </a:r>
          </a:p>
          <a:p>
            <a:pPr algn="just">
              <a:lnSpc>
                <a:spcPct val="120000"/>
              </a:lnSpc>
              <a:spcBef>
                <a:spcPct val="20000"/>
              </a:spcBef>
            </a:pPr>
            <a:r>
              <a:rPr kumimoji="1" lang="zh-CN" altLang="en-US" sz="2400"/>
              <a:t>微观运动即系统内部的微观粒子的热运动。描述微观粒子热运动的物理量称为微观量。例：</a:t>
            </a:r>
            <a:r>
              <a:rPr kumimoji="1" lang="en-US" altLang="zh-CN" sz="2400" i="1"/>
              <a:t>m</a:t>
            </a:r>
            <a:r>
              <a:rPr kumimoji="1" lang="zh-CN" altLang="en-US" sz="2400"/>
              <a:t>、</a:t>
            </a:r>
            <a:r>
              <a:rPr kumimoji="1" lang="en-US" altLang="zh-CN" sz="2400" i="1">
                <a:latin typeface="Book Antiqua" pitchFamily="18" charset="0"/>
              </a:rPr>
              <a:t>v</a:t>
            </a:r>
            <a:r>
              <a:rPr kumimoji="1" lang="zh-CN" altLang="en-US" sz="2400"/>
              <a:t>、</a:t>
            </a:r>
            <a:r>
              <a:rPr kumimoji="1" lang="zh-CN" altLang="en-US" sz="2400" i="1">
                <a:sym typeface="Symbol" pitchFamily="18" charset="2"/>
              </a:rPr>
              <a:t></a:t>
            </a:r>
            <a:r>
              <a:rPr kumimoji="1" lang="zh-CN" altLang="en-US" sz="2400" i="1"/>
              <a:t> </a:t>
            </a:r>
            <a:r>
              <a:rPr kumimoji="1" lang="zh-CN" altLang="en-US" sz="2400"/>
              <a:t>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25"/>
                                        </p:tgtEl>
                                        <p:attrNameLst>
                                          <p:attrName>style.visibility</p:attrName>
                                        </p:attrNameLst>
                                      </p:cBhvr>
                                      <p:to>
                                        <p:strVal val="visible"/>
                                      </p:to>
                                    </p:set>
                                    <p:anim calcmode="lin" valueType="num">
                                      <p:cBhvr additive="base">
                                        <p:cTn id="7" dur="500" fill="hold"/>
                                        <p:tgtEl>
                                          <p:spTgt spid="645125"/>
                                        </p:tgtEl>
                                        <p:attrNameLst>
                                          <p:attrName>ppt_x</p:attrName>
                                        </p:attrNameLst>
                                      </p:cBhvr>
                                      <p:tavLst>
                                        <p:tav tm="0">
                                          <p:val>
                                            <p:strVal val="0-#ppt_w/2"/>
                                          </p:val>
                                        </p:tav>
                                        <p:tav tm="100000">
                                          <p:val>
                                            <p:strVal val="#ppt_x"/>
                                          </p:val>
                                        </p:tav>
                                      </p:tavLst>
                                    </p:anim>
                                    <p:anim calcmode="lin" valueType="num">
                                      <p:cBhvr additive="base">
                                        <p:cTn id="8" dur="500" fill="hold"/>
                                        <p:tgtEl>
                                          <p:spTgt spid="6451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26"/>
                                        </p:tgtEl>
                                        <p:attrNameLst>
                                          <p:attrName>style.visibility</p:attrName>
                                        </p:attrNameLst>
                                      </p:cBhvr>
                                      <p:to>
                                        <p:strVal val="visible"/>
                                      </p:to>
                                    </p:set>
                                    <p:anim calcmode="lin" valueType="num">
                                      <p:cBhvr additive="base">
                                        <p:cTn id="13" dur="500" fill="hold"/>
                                        <p:tgtEl>
                                          <p:spTgt spid="645126"/>
                                        </p:tgtEl>
                                        <p:attrNameLst>
                                          <p:attrName>ppt_x</p:attrName>
                                        </p:attrNameLst>
                                      </p:cBhvr>
                                      <p:tavLst>
                                        <p:tav tm="0">
                                          <p:val>
                                            <p:strVal val="0-#ppt_w/2"/>
                                          </p:val>
                                        </p:tav>
                                        <p:tav tm="100000">
                                          <p:val>
                                            <p:strVal val="#ppt_x"/>
                                          </p:val>
                                        </p:tav>
                                      </p:tavLst>
                                    </p:anim>
                                    <p:anim calcmode="lin" valueType="num">
                                      <p:cBhvr additive="base">
                                        <p:cTn id="14" dur="500" fill="hold"/>
                                        <p:tgtEl>
                                          <p:spTgt spid="6451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24"/>
                                        </p:tgtEl>
                                        <p:attrNameLst>
                                          <p:attrName>style.visibility</p:attrName>
                                        </p:attrNameLst>
                                      </p:cBhvr>
                                      <p:to>
                                        <p:strVal val="visible"/>
                                      </p:to>
                                    </p:set>
                                    <p:anim calcmode="lin" valueType="num">
                                      <p:cBhvr additive="base">
                                        <p:cTn id="19" dur="500" fill="hold"/>
                                        <p:tgtEl>
                                          <p:spTgt spid="645124"/>
                                        </p:tgtEl>
                                        <p:attrNameLst>
                                          <p:attrName>ppt_x</p:attrName>
                                        </p:attrNameLst>
                                      </p:cBhvr>
                                      <p:tavLst>
                                        <p:tav tm="0">
                                          <p:val>
                                            <p:strVal val="0-#ppt_w/2"/>
                                          </p:val>
                                        </p:tav>
                                        <p:tav tm="100000">
                                          <p:val>
                                            <p:strVal val="#ppt_x"/>
                                          </p:val>
                                        </p:tav>
                                      </p:tavLst>
                                    </p:anim>
                                    <p:anim calcmode="lin" valueType="num">
                                      <p:cBhvr additive="base">
                                        <p:cTn id="20" dur="500" fill="hold"/>
                                        <p:tgtEl>
                                          <p:spTgt spid="6451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24" grpId="0" autoUpdateAnimBg="0"/>
      <p:bldP spid="645125" grpId="0" autoUpdateAnimBg="0"/>
      <p:bldP spid="64512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zh-CN" altLang="en-US" dirty="0"/>
              <a:t>第</a:t>
            </a:r>
            <a:r>
              <a:rPr lang="en-US" altLang="zh-CN" dirty="0"/>
              <a:t>9</a:t>
            </a:r>
            <a:r>
              <a:rPr lang="zh-CN" altLang="en-US" dirty="0"/>
              <a:t>章 热力学基础</a:t>
            </a:r>
          </a:p>
        </p:txBody>
      </p:sp>
      <p:sp>
        <p:nvSpPr>
          <p:cNvPr id="8" name="灯片编号占位符 4"/>
          <p:cNvSpPr>
            <a:spLocks noGrp="1"/>
          </p:cNvSpPr>
          <p:nvPr>
            <p:ph type="sldNum" sz="quarter" idx="12"/>
          </p:nvPr>
        </p:nvSpPr>
        <p:spPr/>
        <p:txBody>
          <a:bodyPr/>
          <a:lstStyle/>
          <a:p>
            <a:fld id="{AD854BA1-A023-4E64-B068-3DF07F1F5AC6}" type="slidenum">
              <a:rPr lang="en-US" altLang="zh-CN"/>
              <a:pPr/>
              <a:t>6</a:t>
            </a:fld>
            <a:endParaRPr lang="en-US" altLang="zh-CN"/>
          </a:p>
        </p:txBody>
      </p:sp>
      <p:sp>
        <p:nvSpPr>
          <p:cNvPr id="646147"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热学的两种研究方法 </a:t>
            </a:r>
          </a:p>
        </p:txBody>
      </p:sp>
      <p:sp>
        <p:nvSpPr>
          <p:cNvPr id="646148" name="Text Box 4"/>
          <p:cNvSpPr txBox="1">
            <a:spLocks noChangeArrowheads="1"/>
          </p:cNvSpPr>
          <p:nvPr/>
        </p:nvSpPr>
        <p:spPr bwMode="auto">
          <a:xfrm>
            <a:off x="611188" y="1635125"/>
            <a:ext cx="8205787" cy="2741613"/>
          </a:xfrm>
          <a:prstGeom prst="rect">
            <a:avLst/>
          </a:prstGeom>
          <a:noFill/>
          <a:ln w="9525">
            <a:noFill/>
            <a:miter lim="800000"/>
            <a:headEnd/>
            <a:tailEnd/>
          </a:ln>
          <a:effectLst/>
        </p:spPr>
        <p:txBody>
          <a:bodyPr>
            <a:spAutoFit/>
          </a:bodyPr>
          <a:lstStyle/>
          <a:p>
            <a:pPr algn="just">
              <a:lnSpc>
                <a:spcPct val="120000"/>
              </a:lnSpc>
              <a:spcBef>
                <a:spcPts val="400"/>
              </a:spcBef>
            </a:pPr>
            <a:r>
              <a:rPr kumimoji="1" lang="zh-CN" altLang="en-US" sz="2800" dirty="0">
                <a:solidFill>
                  <a:srgbClr val="0000CC"/>
                </a:solidFill>
              </a:rPr>
              <a:t>宏观方法</a:t>
            </a:r>
            <a:r>
              <a:rPr kumimoji="1" lang="zh-CN" altLang="en-US" sz="2800" dirty="0"/>
              <a:t>：</a:t>
            </a:r>
          </a:p>
          <a:p>
            <a:pPr algn="just">
              <a:lnSpc>
                <a:spcPct val="120000"/>
              </a:lnSpc>
              <a:spcBef>
                <a:spcPts val="400"/>
              </a:spcBef>
            </a:pPr>
            <a:r>
              <a:rPr kumimoji="1" lang="zh-CN" altLang="en-US" sz="2800" dirty="0"/>
              <a:t>把系统看成一个整体，从基本的热力学定律（这些定律是从观察、实验中总结出来的）出发，通过严密的</a:t>
            </a:r>
            <a:r>
              <a:rPr kumimoji="1" lang="zh-CN" altLang="en-US" sz="2800" dirty="0">
                <a:solidFill>
                  <a:srgbClr val="0000CC"/>
                </a:solidFill>
              </a:rPr>
              <a:t>逻辑推理</a:t>
            </a:r>
            <a:r>
              <a:rPr kumimoji="1" lang="zh-CN" altLang="en-US" sz="2800" dirty="0"/>
              <a:t>的方法研究系统的各种宏观性质及其变化规律</a:t>
            </a:r>
            <a:r>
              <a:rPr kumimoji="1" lang="en-US" altLang="zh-CN" sz="2800" dirty="0"/>
              <a:t>——</a:t>
            </a:r>
            <a:r>
              <a:rPr kumimoji="1" lang="zh-CN" altLang="en-US" sz="2800" dirty="0">
                <a:solidFill>
                  <a:srgbClr val="0000CC"/>
                </a:solidFill>
              </a:rPr>
              <a:t>热力学</a:t>
            </a:r>
            <a:r>
              <a:rPr kumimoji="1" lang="zh-CN" altLang="en-US" sz="2800" dirty="0"/>
              <a:t>。</a:t>
            </a:r>
          </a:p>
        </p:txBody>
      </p:sp>
      <p:sp>
        <p:nvSpPr>
          <p:cNvPr id="646149" name="Rectangle 5"/>
          <p:cNvSpPr>
            <a:spLocks noChangeArrowheads="1"/>
          </p:cNvSpPr>
          <p:nvPr/>
        </p:nvSpPr>
        <p:spPr bwMode="auto">
          <a:xfrm>
            <a:off x="611188" y="4275909"/>
            <a:ext cx="8280400" cy="2228850"/>
          </a:xfrm>
          <a:prstGeom prst="rect">
            <a:avLst/>
          </a:prstGeom>
          <a:noFill/>
          <a:ln w="9525">
            <a:noFill/>
            <a:miter lim="800000"/>
            <a:headEnd/>
            <a:tailEnd/>
          </a:ln>
          <a:effectLst/>
        </p:spPr>
        <p:txBody>
          <a:bodyPr>
            <a:spAutoFit/>
          </a:bodyPr>
          <a:lstStyle/>
          <a:p>
            <a:pPr algn="just">
              <a:lnSpc>
                <a:spcPct val="120000"/>
              </a:lnSpc>
              <a:spcBef>
                <a:spcPts val="400"/>
              </a:spcBef>
            </a:pPr>
            <a:r>
              <a:rPr kumimoji="1" lang="zh-CN" altLang="en-US" sz="2800" dirty="0">
                <a:solidFill>
                  <a:srgbClr val="0000CC"/>
                </a:solidFill>
              </a:rPr>
              <a:t>微观方法</a:t>
            </a:r>
            <a:r>
              <a:rPr kumimoji="1" lang="zh-CN" altLang="en-US" sz="2800" dirty="0"/>
              <a:t>：</a:t>
            </a:r>
          </a:p>
          <a:p>
            <a:pPr algn="just">
              <a:lnSpc>
                <a:spcPct val="120000"/>
              </a:lnSpc>
              <a:spcBef>
                <a:spcPts val="400"/>
              </a:spcBef>
            </a:pPr>
            <a:r>
              <a:rPr kumimoji="1" lang="zh-CN" altLang="en-US" sz="2800" dirty="0"/>
              <a:t>依据微观粒子热运动所满足的力学定律，通过</a:t>
            </a:r>
            <a:r>
              <a:rPr kumimoji="1" lang="zh-CN" altLang="en-US" sz="2800" dirty="0">
                <a:solidFill>
                  <a:srgbClr val="0000CC"/>
                </a:solidFill>
              </a:rPr>
              <a:t>统计</a:t>
            </a:r>
            <a:r>
              <a:rPr kumimoji="1" lang="zh-CN" altLang="en-US" sz="2800" dirty="0"/>
              <a:t>的方法研究系统的宏观性质，并揭示各种热现象的本质</a:t>
            </a:r>
            <a:r>
              <a:rPr kumimoji="1" lang="en-US" altLang="zh-CN" sz="2800" dirty="0"/>
              <a:t>——</a:t>
            </a:r>
            <a:r>
              <a:rPr kumimoji="1" lang="zh-CN" altLang="en-US" sz="2800" dirty="0">
                <a:solidFill>
                  <a:srgbClr val="0000CC"/>
                </a:solidFill>
              </a:rPr>
              <a:t>统计物理学</a:t>
            </a:r>
            <a:r>
              <a:rPr kumimoji="1"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 calcmode="lin" valueType="num">
                                      <p:cBhvr additive="base">
                                        <p:cTn id="13" dur="500" fill="hold"/>
                                        <p:tgtEl>
                                          <p:spTgt spid="646149"/>
                                        </p:tgtEl>
                                        <p:attrNameLst>
                                          <p:attrName>ppt_x</p:attrName>
                                        </p:attrNameLst>
                                      </p:cBhvr>
                                      <p:tavLst>
                                        <p:tav tm="0">
                                          <p:val>
                                            <p:strVal val="0-#ppt_w/2"/>
                                          </p:val>
                                        </p:tav>
                                        <p:tav tm="100000">
                                          <p:val>
                                            <p:strVal val="#ppt_x"/>
                                          </p:val>
                                        </p:tav>
                                      </p:tavLst>
                                    </p:anim>
                                    <p:anim calcmode="lin" valueType="num">
                                      <p:cBhvr additive="base">
                                        <p:cTn id="14" dur="500" fill="hold"/>
                                        <p:tgtEl>
                                          <p:spTgt spid="6461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8" grpId="0" autoUpdateAnimBg="0"/>
      <p:bldP spid="64614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en-US" altLang="en-US"/>
              <a:t>9.1 热力学的基本概念</a:t>
            </a:r>
            <a:endParaRPr lang="zh-CN" altLang="en-US"/>
          </a:p>
        </p:txBody>
      </p:sp>
      <p:sp>
        <p:nvSpPr>
          <p:cNvPr id="18" name="灯片编号占位符 4"/>
          <p:cNvSpPr>
            <a:spLocks noGrp="1"/>
          </p:cNvSpPr>
          <p:nvPr>
            <p:ph type="sldNum" sz="quarter" idx="12"/>
          </p:nvPr>
        </p:nvSpPr>
        <p:spPr/>
        <p:txBody>
          <a:bodyPr/>
          <a:lstStyle/>
          <a:p>
            <a:fld id="{2527DD4B-EC20-454C-8D07-6818DAEBC0C2}" type="slidenum">
              <a:rPr lang="en-US" altLang="zh-CN"/>
              <a:pPr/>
              <a:t>7</a:t>
            </a:fld>
            <a:endParaRPr lang="en-US" altLang="zh-CN"/>
          </a:p>
        </p:txBody>
      </p:sp>
      <p:sp>
        <p:nvSpPr>
          <p:cNvPr id="535555"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热力学系统</a:t>
            </a:r>
          </a:p>
        </p:txBody>
      </p:sp>
      <p:sp>
        <p:nvSpPr>
          <p:cNvPr id="535556" name="Rectangle 4"/>
          <p:cNvSpPr>
            <a:spLocks noChangeArrowheads="1"/>
          </p:cNvSpPr>
          <p:nvPr/>
        </p:nvSpPr>
        <p:spPr bwMode="auto">
          <a:xfrm>
            <a:off x="533400" y="1600200"/>
            <a:ext cx="8135938" cy="1117600"/>
          </a:xfrm>
          <a:prstGeom prst="rect">
            <a:avLst/>
          </a:prstGeom>
          <a:noFill/>
          <a:ln w="9525">
            <a:noFill/>
            <a:miter lim="800000"/>
            <a:headEnd/>
            <a:tailEnd/>
          </a:ln>
          <a:effectLst/>
        </p:spPr>
        <p:txBody>
          <a:bodyPr>
            <a:spAutoFit/>
          </a:bodyPr>
          <a:lstStyle/>
          <a:p>
            <a:pPr>
              <a:lnSpc>
                <a:spcPct val="120000"/>
              </a:lnSpc>
            </a:pPr>
            <a:r>
              <a:rPr kumimoji="1" lang="zh-CN" altLang="en-US" sz="2800"/>
              <a:t>在热力学中把要研究的</a:t>
            </a:r>
            <a:r>
              <a:rPr kumimoji="1" lang="zh-CN" altLang="en-US" sz="2800">
                <a:solidFill>
                  <a:srgbClr val="0000CC"/>
                </a:solidFill>
              </a:rPr>
              <a:t>宏观</a:t>
            </a:r>
            <a:r>
              <a:rPr kumimoji="1" lang="zh-CN" altLang="en-US" sz="2800"/>
              <a:t>物体（气体、液体、固体）称为</a:t>
            </a:r>
            <a:r>
              <a:rPr kumimoji="1" lang="zh-CN" altLang="en-US" sz="2800">
                <a:solidFill>
                  <a:srgbClr val="0000CC"/>
                </a:solidFill>
              </a:rPr>
              <a:t>热力学系统</a:t>
            </a:r>
            <a:r>
              <a:rPr kumimoji="1" lang="zh-CN" altLang="en-US" sz="2800"/>
              <a:t>，简称系统。</a:t>
            </a:r>
          </a:p>
        </p:txBody>
      </p:sp>
      <p:grpSp>
        <p:nvGrpSpPr>
          <p:cNvPr id="535557" name="Group 5"/>
          <p:cNvGrpSpPr>
            <a:grpSpLocks/>
          </p:cNvGrpSpPr>
          <p:nvPr/>
        </p:nvGrpSpPr>
        <p:grpSpPr bwMode="auto">
          <a:xfrm>
            <a:off x="6096000" y="2971800"/>
            <a:ext cx="2809875" cy="2605088"/>
            <a:chOff x="3769" y="2107"/>
            <a:chExt cx="1770" cy="1641"/>
          </a:xfrm>
        </p:grpSpPr>
        <p:sp>
          <p:nvSpPr>
            <p:cNvPr id="535558" name="Rectangle 6"/>
            <p:cNvSpPr>
              <a:spLocks noChangeArrowheads="1"/>
            </p:cNvSpPr>
            <p:nvPr/>
          </p:nvSpPr>
          <p:spPr bwMode="auto">
            <a:xfrm>
              <a:off x="3771" y="2816"/>
              <a:ext cx="1746" cy="932"/>
            </a:xfrm>
            <a:prstGeom prst="rect">
              <a:avLst/>
            </a:prstGeom>
            <a:gradFill rotWithShape="0">
              <a:gsLst>
                <a:gs pos="0">
                  <a:srgbClr val="FF99FF"/>
                </a:gs>
                <a:gs pos="100000">
                  <a:srgbClr val="FFFFCC"/>
                </a:gs>
              </a:gsLst>
              <a:lin ang="5400000" scaled="1"/>
            </a:gradFill>
            <a:ln w="28575">
              <a:solidFill>
                <a:srgbClr val="000066"/>
              </a:solidFill>
              <a:miter lim="800000"/>
              <a:headEnd/>
              <a:tailEnd/>
            </a:ln>
            <a:effectLst/>
          </p:spPr>
          <p:txBody>
            <a:bodyPr wrap="none" anchor="ctr"/>
            <a:lstStyle/>
            <a:p>
              <a:endParaRPr lang="zh-CN" altLang="en-US"/>
            </a:p>
          </p:txBody>
        </p:sp>
        <p:sp>
          <p:nvSpPr>
            <p:cNvPr id="535559" name="Line 7"/>
            <p:cNvSpPr>
              <a:spLocks noChangeShapeType="1"/>
            </p:cNvSpPr>
            <p:nvPr/>
          </p:nvSpPr>
          <p:spPr bwMode="auto">
            <a:xfrm flipV="1">
              <a:off x="3771" y="2340"/>
              <a:ext cx="0" cy="465"/>
            </a:xfrm>
            <a:prstGeom prst="line">
              <a:avLst/>
            </a:prstGeom>
            <a:noFill/>
            <a:ln w="28575">
              <a:solidFill>
                <a:srgbClr val="000066"/>
              </a:solidFill>
              <a:round/>
              <a:headEnd/>
              <a:tailEnd/>
            </a:ln>
            <a:effectLst/>
          </p:spPr>
          <p:txBody>
            <a:bodyPr wrap="none" anchor="ctr"/>
            <a:lstStyle/>
            <a:p>
              <a:endParaRPr lang="zh-CN" altLang="en-US"/>
            </a:p>
          </p:txBody>
        </p:sp>
        <p:sp>
          <p:nvSpPr>
            <p:cNvPr id="535560" name="Line 8"/>
            <p:cNvSpPr>
              <a:spLocks noChangeShapeType="1"/>
            </p:cNvSpPr>
            <p:nvPr/>
          </p:nvSpPr>
          <p:spPr bwMode="auto">
            <a:xfrm flipV="1">
              <a:off x="5517" y="2262"/>
              <a:ext cx="0" cy="543"/>
            </a:xfrm>
            <a:prstGeom prst="line">
              <a:avLst/>
            </a:prstGeom>
            <a:noFill/>
            <a:ln w="28575">
              <a:solidFill>
                <a:srgbClr val="000066"/>
              </a:solidFill>
              <a:round/>
              <a:headEnd/>
              <a:tailEnd/>
            </a:ln>
            <a:effectLst/>
          </p:spPr>
          <p:txBody>
            <a:bodyPr wrap="none" anchor="ctr"/>
            <a:lstStyle/>
            <a:p>
              <a:endParaRPr lang="zh-CN" altLang="en-US"/>
            </a:p>
          </p:txBody>
        </p:sp>
        <p:sp>
          <p:nvSpPr>
            <p:cNvPr id="535561" name="Rectangle 9"/>
            <p:cNvSpPr>
              <a:spLocks noChangeArrowheads="1"/>
            </p:cNvSpPr>
            <p:nvPr/>
          </p:nvSpPr>
          <p:spPr bwMode="auto">
            <a:xfrm>
              <a:off x="3771" y="2650"/>
              <a:ext cx="1746" cy="155"/>
            </a:xfrm>
            <a:prstGeom prst="rect">
              <a:avLst/>
            </a:prstGeom>
            <a:gradFill rotWithShape="1">
              <a:gsLst>
                <a:gs pos="0">
                  <a:srgbClr val="993366"/>
                </a:gs>
                <a:gs pos="50000">
                  <a:schemeClr val="bg1"/>
                </a:gs>
                <a:gs pos="100000">
                  <a:srgbClr val="993366"/>
                </a:gs>
              </a:gsLst>
              <a:lin ang="0" scaled="1"/>
            </a:gradFill>
            <a:ln w="28575">
              <a:solidFill>
                <a:srgbClr val="000066"/>
              </a:solidFill>
              <a:miter lim="800000"/>
              <a:headEnd/>
              <a:tailEnd/>
            </a:ln>
            <a:effectLst/>
          </p:spPr>
          <p:txBody>
            <a:bodyPr wrap="none" anchor="ctr"/>
            <a:lstStyle/>
            <a:p>
              <a:endParaRPr lang="zh-CN" altLang="en-US"/>
            </a:p>
          </p:txBody>
        </p:sp>
        <p:sp>
          <p:nvSpPr>
            <p:cNvPr id="535562" name="Rectangle 10"/>
            <p:cNvSpPr>
              <a:spLocks noChangeArrowheads="1"/>
            </p:cNvSpPr>
            <p:nvPr/>
          </p:nvSpPr>
          <p:spPr bwMode="auto">
            <a:xfrm>
              <a:off x="4565" y="2107"/>
              <a:ext cx="159" cy="543"/>
            </a:xfrm>
            <a:prstGeom prst="rect">
              <a:avLst/>
            </a:prstGeom>
            <a:gradFill rotWithShape="1">
              <a:gsLst>
                <a:gs pos="0">
                  <a:schemeClr val="accent1"/>
                </a:gs>
                <a:gs pos="50000">
                  <a:schemeClr val="tx1"/>
                </a:gs>
                <a:gs pos="100000">
                  <a:schemeClr val="accent1"/>
                </a:gs>
              </a:gsLst>
              <a:lin ang="0" scaled="1"/>
            </a:gradFill>
            <a:ln w="28575">
              <a:solidFill>
                <a:srgbClr val="000066"/>
              </a:solidFill>
              <a:miter lim="800000"/>
              <a:headEnd/>
              <a:tailEnd/>
            </a:ln>
            <a:effectLst/>
          </p:spPr>
          <p:txBody>
            <a:bodyPr wrap="none" anchor="ctr"/>
            <a:lstStyle/>
            <a:p>
              <a:endParaRPr lang="zh-CN" altLang="en-US"/>
            </a:p>
          </p:txBody>
        </p:sp>
        <p:pic>
          <p:nvPicPr>
            <p:cNvPr id="535563" name="Picture 11" descr="image47"/>
            <p:cNvPicPr>
              <a:picLocks noChangeAspect="1" noChangeArrowheads="1"/>
            </p:cNvPicPr>
            <p:nvPr/>
          </p:nvPicPr>
          <p:blipFill>
            <a:blip r:embed="rId2"/>
            <a:srcRect/>
            <a:stretch>
              <a:fillRect/>
            </a:stretch>
          </p:blipFill>
          <p:spPr bwMode="auto">
            <a:xfrm>
              <a:off x="3769" y="2759"/>
              <a:ext cx="1751" cy="986"/>
            </a:xfrm>
            <a:prstGeom prst="rect">
              <a:avLst/>
            </a:prstGeom>
            <a:noFill/>
          </p:spPr>
        </p:pic>
        <p:sp>
          <p:nvSpPr>
            <p:cNvPr id="535564" name="Rectangle 12"/>
            <p:cNvSpPr>
              <a:spLocks noChangeArrowheads="1"/>
            </p:cNvSpPr>
            <p:nvPr/>
          </p:nvSpPr>
          <p:spPr bwMode="auto">
            <a:xfrm>
              <a:off x="4785" y="2196"/>
              <a:ext cx="754" cy="327"/>
            </a:xfrm>
            <a:prstGeom prst="rect">
              <a:avLst/>
            </a:prstGeom>
            <a:noFill/>
            <a:ln w="9525">
              <a:noFill/>
              <a:miter lim="800000"/>
              <a:headEnd/>
              <a:tailEnd/>
            </a:ln>
            <a:effectLst/>
          </p:spPr>
          <p:txBody>
            <a:bodyPr>
              <a:spAutoFit/>
            </a:bodyPr>
            <a:lstStyle/>
            <a:p>
              <a:r>
                <a:rPr kumimoji="1" lang="zh-CN" altLang="en-US" sz="2800"/>
                <a:t>外界</a:t>
              </a:r>
            </a:p>
          </p:txBody>
        </p:sp>
        <p:sp>
          <p:nvSpPr>
            <p:cNvPr id="535565" name="Rectangle 13"/>
            <p:cNvSpPr>
              <a:spLocks noChangeArrowheads="1"/>
            </p:cNvSpPr>
            <p:nvPr/>
          </p:nvSpPr>
          <p:spPr bwMode="auto">
            <a:xfrm>
              <a:off x="4014" y="3339"/>
              <a:ext cx="1270" cy="327"/>
            </a:xfrm>
            <a:prstGeom prst="rect">
              <a:avLst/>
            </a:prstGeom>
            <a:noFill/>
            <a:ln w="9525">
              <a:noFill/>
              <a:miter lim="800000"/>
              <a:headEnd/>
              <a:tailEnd/>
            </a:ln>
            <a:effectLst/>
          </p:spPr>
          <p:txBody>
            <a:bodyPr>
              <a:spAutoFit/>
            </a:bodyPr>
            <a:lstStyle/>
            <a:p>
              <a:r>
                <a:rPr kumimoji="1" lang="zh-CN" altLang="en-US" sz="2800">
                  <a:solidFill>
                    <a:schemeClr val="bg1"/>
                  </a:solidFill>
                </a:rPr>
                <a:t>热力学系统</a:t>
              </a:r>
            </a:p>
          </p:txBody>
        </p:sp>
      </p:grpSp>
      <p:sp>
        <p:nvSpPr>
          <p:cNvPr id="535566" name="Text Box 14"/>
          <p:cNvSpPr txBox="1">
            <a:spLocks noChangeArrowheads="1"/>
          </p:cNvSpPr>
          <p:nvPr/>
        </p:nvSpPr>
        <p:spPr bwMode="auto">
          <a:xfrm>
            <a:off x="533400" y="2979738"/>
            <a:ext cx="5230813" cy="1373187"/>
          </a:xfrm>
          <a:prstGeom prst="rect">
            <a:avLst/>
          </a:prstGeom>
          <a:noFill/>
          <a:ln w="9525">
            <a:noFill/>
            <a:miter lim="800000"/>
            <a:headEnd/>
            <a:tailEnd/>
          </a:ln>
          <a:effectLst/>
        </p:spPr>
        <p:txBody>
          <a:bodyPr>
            <a:spAutoFit/>
          </a:bodyPr>
          <a:lstStyle/>
          <a:p>
            <a:pPr marL="457200" indent="-457200">
              <a:spcBef>
                <a:spcPct val="50000"/>
              </a:spcBef>
              <a:buFont typeface="Wingdings" pitchFamily="2" charset="2"/>
              <a:buChar char="Ø"/>
            </a:pPr>
            <a:r>
              <a:rPr lang="zh-CN" altLang="en-US" sz="2800" dirty="0"/>
              <a:t>热力学系统是一个由大量的微观粒子（分子、原子）组成的宏观系统。</a:t>
            </a:r>
          </a:p>
        </p:txBody>
      </p:sp>
      <p:sp>
        <p:nvSpPr>
          <p:cNvPr id="535567" name="Text Box 15"/>
          <p:cNvSpPr txBox="1">
            <a:spLocks noChangeArrowheads="1"/>
          </p:cNvSpPr>
          <p:nvPr/>
        </p:nvSpPr>
        <p:spPr bwMode="auto">
          <a:xfrm>
            <a:off x="533400" y="4572000"/>
            <a:ext cx="5014913" cy="1373188"/>
          </a:xfrm>
          <a:prstGeom prst="rect">
            <a:avLst/>
          </a:prstGeom>
          <a:noFill/>
          <a:ln w="9525" algn="ctr">
            <a:noFill/>
            <a:miter lim="800000"/>
            <a:headEnd/>
            <a:tailEnd/>
          </a:ln>
          <a:effectLst/>
        </p:spPr>
        <p:txBody>
          <a:bodyPr>
            <a:spAutoFit/>
          </a:bodyPr>
          <a:lstStyle/>
          <a:p>
            <a:pPr marL="457200" indent="-457200">
              <a:spcBef>
                <a:spcPct val="50000"/>
              </a:spcBef>
              <a:buFont typeface="Wingdings" pitchFamily="2" charset="2"/>
              <a:buChar char="Ø"/>
            </a:pPr>
            <a:r>
              <a:rPr lang="zh-CN" altLang="en-US" sz="2800"/>
              <a:t>热力学系统与外界之间通过</a:t>
            </a:r>
            <a:r>
              <a:rPr lang="zh-CN" altLang="en-US" sz="2800">
                <a:solidFill>
                  <a:srgbClr val="0000CC"/>
                </a:solidFill>
              </a:rPr>
              <a:t>做功</a:t>
            </a:r>
            <a:r>
              <a:rPr lang="zh-CN" altLang="en-US" sz="2800"/>
              <a:t>，</a:t>
            </a:r>
            <a:r>
              <a:rPr lang="zh-CN" altLang="en-US" sz="2800">
                <a:solidFill>
                  <a:srgbClr val="0000CC"/>
                </a:solidFill>
              </a:rPr>
              <a:t>热传递</a:t>
            </a:r>
            <a:r>
              <a:rPr lang="zh-CN" altLang="en-US" sz="2800"/>
              <a:t>和</a:t>
            </a:r>
            <a:r>
              <a:rPr lang="zh-CN" altLang="en-US" sz="2800">
                <a:solidFill>
                  <a:srgbClr val="FF3300"/>
                </a:solidFill>
              </a:rPr>
              <a:t>粒子交换</a:t>
            </a:r>
            <a:r>
              <a:rPr lang="zh-CN" altLang="en-US" sz="2800"/>
              <a:t>而相互联系。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5556"/>
                                        </p:tgtEl>
                                        <p:attrNameLst>
                                          <p:attrName>style.visibility</p:attrName>
                                        </p:attrNameLst>
                                      </p:cBhvr>
                                      <p:to>
                                        <p:strVal val="visible"/>
                                      </p:to>
                                    </p:set>
                                    <p:animEffect transition="in" filter="strips(upRight)">
                                      <p:cBhvr>
                                        <p:cTn id="7" dur="500"/>
                                        <p:tgtEl>
                                          <p:spTgt spid="53555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5557"/>
                                        </p:tgtEl>
                                        <p:attrNameLst>
                                          <p:attrName>style.visibility</p:attrName>
                                        </p:attrNameLst>
                                      </p:cBhvr>
                                      <p:to>
                                        <p:strVal val="visible"/>
                                      </p:to>
                                    </p:set>
                                    <p:anim calcmode="lin" valueType="num">
                                      <p:cBhvr additive="base">
                                        <p:cTn id="12" dur="500" fill="hold"/>
                                        <p:tgtEl>
                                          <p:spTgt spid="535557"/>
                                        </p:tgtEl>
                                        <p:attrNameLst>
                                          <p:attrName>ppt_x</p:attrName>
                                        </p:attrNameLst>
                                      </p:cBhvr>
                                      <p:tavLst>
                                        <p:tav tm="0">
                                          <p:val>
                                            <p:strVal val="#ppt_x"/>
                                          </p:val>
                                        </p:tav>
                                        <p:tav tm="100000">
                                          <p:val>
                                            <p:strVal val="#ppt_x"/>
                                          </p:val>
                                        </p:tav>
                                      </p:tavLst>
                                    </p:anim>
                                    <p:anim calcmode="lin" valueType="num">
                                      <p:cBhvr additive="base">
                                        <p:cTn id="13" dur="500" fill="hold"/>
                                        <p:tgtEl>
                                          <p:spTgt spid="53555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35566"/>
                                        </p:tgtEl>
                                        <p:attrNameLst>
                                          <p:attrName>style.visibility</p:attrName>
                                        </p:attrNameLst>
                                      </p:cBhvr>
                                      <p:to>
                                        <p:strVal val="visible"/>
                                      </p:to>
                                    </p:set>
                                    <p:animEffect transition="in" filter="box(in)">
                                      <p:cBhvr>
                                        <p:cTn id="18" dur="500"/>
                                        <p:tgtEl>
                                          <p:spTgt spid="53556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535567"/>
                                        </p:tgtEl>
                                        <p:attrNameLst>
                                          <p:attrName>style.visibility</p:attrName>
                                        </p:attrNameLst>
                                      </p:cBhvr>
                                      <p:to>
                                        <p:strVal val="visible"/>
                                      </p:to>
                                    </p:set>
                                    <p:animEffect transition="in" filter="wipe(down)">
                                      <p:cBhvr>
                                        <p:cTn id="23" dur="500"/>
                                        <p:tgtEl>
                                          <p:spTgt spid="535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autoUpdateAnimBg="0"/>
      <p:bldP spid="535566" grpId="0"/>
      <p:bldP spid="53556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a:t>9.1 热力学的基本概念</a:t>
            </a:r>
            <a:endParaRPr lang="zh-CN" altLang="en-US"/>
          </a:p>
        </p:txBody>
      </p:sp>
      <p:sp>
        <p:nvSpPr>
          <p:cNvPr id="10" name="灯片编号占位符 4"/>
          <p:cNvSpPr>
            <a:spLocks noGrp="1"/>
          </p:cNvSpPr>
          <p:nvPr>
            <p:ph type="sldNum" sz="quarter" idx="12"/>
          </p:nvPr>
        </p:nvSpPr>
        <p:spPr/>
        <p:txBody>
          <a:bodyPr/>
          <a:lstStyle/>
          <a:p>
            <a:fld id="{143FFBE1-EF78-4145-92D8-148622915A72}" type="slidenum">
              <a:rPr lang="en-US" altLang="zh-CN"/>
              <a:pPr/>
              <a:t>8</a:t>
            </a:fld>
            <a:endParaRPr lang="en-US" altLang="zh-CN"/>
          </a:p>
        </p:txBody>
      </p:sp>
      <p:sp>
        <p:nvSpPr>
          <p:cNvPr id="531459"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热力学系统</a:t>
            </a:r>
          </a:p>
        </p:txBody>
      </p:sp>
      <p:sp>
        <p:nvSpPr>
          <p:cNvPr id="531460" name="Rectangle 4"/>
          <p:cNvSpPr>
            <a:spLocks noChangeArrowheads="1"/>
          </p:cNvSpPr>
          <p:nvPr/>
        </p:nvSpPr>
        <p:spPr bwMode="auto">
          <a:xfrm>
            <a:off x="609600" y="1905000"/>
            <a:ext cx="7416800" cy="519113"/>
          </a:xfrm>
          <a:prstGeom prst="rect">
            <a:avLst/>
          </a:prstGeom>
          <a:noFill/>
          <a:ln w="9525">
            <a:noFill/>
            <a:miter lim="800000"/>
            <a:headEnd/>
            <a:tailEnd/>
          </a:ln>
          <a:effectLst/>
        </p:spPr>
        <p:txBody>
          <a:bodyPr>
            <a:spAutoFit/>
          </a:bodyPr>
          <a:lstStyle/>
          <a:p>
            <a:r>
              <a:rPr kumimoji="1" lang="zh-CN" altLang="en-US" sz="2800" dirty="0">
                <a:solidFill>
                  <a:srgbClr val="0000CC"/>
                </a:solidFill>
              </a:rPr>
              <a:t>外界</a:t>
            </a:r>
            <a:r>
              <a:rPr kumimoji="1" lang="zh-CN" altLang="en-US" sz="2800" dirty="0"/>
              <a:t>：系统以外与系统有着相互作用的环境</a:t>
            </a:r>
          </a:p>
        </p:txBody>
      </p:sp>
      <p:sp>
        <p:nvSpPr>
          <p:cNvPr id="531461" name="Text Box 5"/>
          <p:cNvSpPr txBox="1">
            <a:spLocks noChangeArrowheads="1"/>
          </p:cNvSpPr>
          <p:nvPr/>
        </p:nvSpPr>
        <p:spPr bwMode="auto">
          <a:xfrm>
            <a:off x="609600" y="2788709"/>
            <a:ext cx="7704138" cy="946150"/>
          </a:xfrm>
          <a:prstGeom prst="rect">
            <a:avLst/>
          </a:prstGeom>
          <a:noFill/>
          <a:ln w="9525">
            <a:noFill/>
            <a:miter lim="800000"/>
            <a:headEnd/>
            <a:tailEnd/>
          </a:ln>
          <a:effectLst/>
        </p:spPr>
        <p:txBody>
          <a:bodyPr>
            <a:spAutoFit/>
          </a:bodyPr>
          <a:lstStyle/>
          <a:p>
            <a:pPr>
              <a:spcBef>
                <a:spcPct val="50000"/>
              </a:spcBef>
            </a:pPr>
            <a:r>
              <a:rPr kumimoji="1" lang="zh-CN" altLang="en-US" sz="2800" dirty="0">
                <a:solidFill>
                  <a:srgbClr val="0000CC"/>
                </a:solidFill>
              </a:rPr>
              <a:t>孤立系统</a:t>
            </a:r>
            <a:r>
              <a:rPr lang="zh-CN" altLang="en-US" sz="2800" dirty="0"/>
              <a:t>：与外界不发生任何能量和物质交换的热力学系统。</a:t>
            </a:r>
          </a:p>
        </p:txBody>
      </p:sp>
      <p:sp>
        <p:nvSpPr>
          <p:cNvPr id="531462" name="Text Box 6"/>
          <p:cNvSpPr txBox="1">
            <a:spLocks noChangeArrowheads="1"/>
          </p:cNvSpPr>
          <p:nvPr/>
        </p:nvSpPr>
        <p:spPr bwMode="auto">
          <a:xfrm>
            <a:off x="609600" y="4099455"/>
            <a:ext cx="7920038" cy="946150"/>
          </a:xfrm>
          <a:prstGeom prst="rect">
            <a:avLst/>
          </a:prstGeom>
          <a:noFill/>
          <a:ln w="9525" algn="ctr">
            <a:noFill/>
            <a:miter lim="800000"/>
            <a:headEnd/>
            <a:tailEnd/>
          </a:ln>
          <a:effectLst/>
        </p:spPr>
        <p:txBody>
          <a:bodyPr>
            <a:spAutoFit/>
          </a:bodyPr>
          <a:lstStyle/>
          <a:p>
            <a:pPr>
              <a:spcBef>
                <a:spcPct val="50000"/>
              </a:spcBef>
            </a:pPr>
            <a:r>
              <a:rPr kumimoji="1" lang="zh-CN" altLang="en-US" sz="2800">
                <a:solidFill>
                  <a:srgbClr val="0000CC"/>
                </a:solidFill>
              </a:rPr>
              <a:t>封闭系统</a:t>
            </a:r>
            <a:r>
              <a:rPr kumimoji="1" lang="zh-CN" altLang="en-US" sz="2800"/>
              <a:t>：</a:t>
            </a:r>
            <a:r>
              <a:rPr lang="zh-CN" altLang="en-US" sz="2800"/>
              <a:t>与外界只有能量交换而没有物质交换的系统。</a:t>
            </a:r>
          </a:p>
        </p:txBody>
      </p:sp>
      <p:sp>
        <p:nvSpPr>
          <p:cNvPr id="531463" name="Text Box 7"/>
          <p:cNvSpPr txBox="1">
            <a:spLocks noChangeArrowheads="1"/>
          </p:cNvSpPr>
          <p:nvPr/>
        </p:nvSpPr>
        <p:spPr bwMode="auto">
          <a:xfrm>
            <a:off x="609600" y="5410200"/>
            <a:ext cx="7920038" cy="946150"/>
          </a:xfrm>
          <a:prstGeom prst="rect">
            <a:avLst/>
          </a:prstGeom>
          <a:noFill/>
          <a:ln w="9525" algn="ctr">
            <a:noFill/>
            <a:miter lim="800000"/>
            <a:headEnd/>
            <a:tailEnd/>
          </a:ln>
          <a:effectLst/>
        </p:spPr>
        <p:txBody>
          <a:bodyPr>
            <a:spAutoFit/>
          </a:bodyPr>
          <a:lstStyle/>
          <a:p>
            <a:pPr>
              <a:spcBef>
                <a:spcPct val="50000"/>
              </a:spcBef>
            </a:pPr>
            <a:r>
              <a:rPr kumimoji="1" lang="zh-CN" altLang="en-US" sz="2800" dirty="0">
                <a:solidFill>
                  <a:srgbClr val="0000CC"/>
                </a:solidFill>
              </a:rPr>
              <a:t>开放系统</a:t>
            </a:r>
            <a:r>
              <a:rPr kumimoji="1" lang="zh-CN" altLang="en-US" sz="2800" dirty="0"/>
              <a:t>：</a:t>
            </a:r>
            <a:r>
              <a:rPr lang="zh-CN" altLang="en-US" sz="2800" dirty="0"/>
              <a:t>与外界同时发生能量交换和物质交换的系统。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strips(upRight)">
                                      <p:cBhvr>
                                        <p:cTn id="7" dur="500"/>
                                        <p:tgtEl>
                                          <p:spTgt spid="531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61"/>
                                        </p:tgtEl>
                                        <p:attrNameLst>
                                          <p:attrName>style.visibility</p:attrName>
                                        </p:attrNameLst>
                                      </p:cBhvr>
                                      <p:to>
                                        <p:strVal val="visible"/>
                                      </p:to>
                                    </p:set>
                                    <p:animEffect transition="in" filter="wipe(left)">
                                      <p:cBhvr>
                                        <p:cTn id="12" dur="500"/>
                                        <p:tgtEl>
                                          <p:spTgt spid="531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62"/>
                                        </p:tgtEl>
                                        <p:attrNameLst>
                                          <p:attrName>style.visibility</p:attrName>
                                        </p:attrNameLst>
                                      </p:cBhvr>
                                      <p:to>
                                        <p:strVal val="visible"/>
                                      </p:to>
                                    </p:set>
                                    <p:animEffect transition="in" filter="wipe(left)">
                                      <p:cBhvr>
                                        <p:cTn id="17" dur="500"/>
                                        <p:tgtEl>
                                          <p:spTgt spid="531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wipe(left)">
                                      <p:cBhvr>
                                        <p:cTn id="22" dur="500"/>
                                        <p:tgtEl>
                                          <p:spTgt spid="53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utoUpdateAnimBg="0"/>
      <p:bldP spid="531461" grpId="0"/>
      <p:bldP spid="531462" grpId="0"/>
      <p:bldP spid="5314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r>
              <a:rPr lang="en-US" altLang="en-US"/>
              <a:t>9.1 热力学的基本概念</a:t>
            </a:r>
            <a:endParaRPr lang="zh-CN" altLang="en-US"/>
          </a:p>
        </p:txBody>
      </p:sp>
      <p:sp>
        <p:nvSpPr>
          <p:cNvPr id="22" name="灯片编号占位符 4"/>
          <p:cNvSpPr>
            <a:spLocks noGrp="1"/>
          </p:cNvSpPr>
          <p:nvPr>
            <p:ph type="sldNum" sz="quarter" idx="12"/>
          </p:nvPr>
        </p:nvSpPr>
        <p:spPr/>
        <p:txBody>
          <a:bodyPr/>
          <a:lstStyle/>
          <a:p>
            <a:fld id="{9F5371DE-4D8D-469C-9599-C1BCE26E6F98}" type="slidenum">
              <a:rPr lang="en-US" altLang="zh-CN"/>
              <a:pPr/>
              <a:t>9</a:t>
            </a:fld>
            <a:endParaRPr lang="en-US" altLang="zh-CN"/>
          </a:p>
        </p:txBody>
      </p:sp>
      <p:sp>
        <p:nvSpPr>
          <p:cNvPr id="666627"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热力学第零定律</a:t>
            </a:r>
          </a:p>
        </p:txBody>
      </p:sp>
      <p:sp>
        <p:nvSpPr>
          <p:cNvPr id="666628" name="Text Box 4"/>
          <p:cNvSpPr txBox="1">
            <a:spLocks noChangeArrowheads="1"/>
          </p:cNvSpPr>
          <p:nvPr/>
        </p:nvSpPr>
        <p:spPr bwMode="auto">
          <a:xfrm>
            <a:off x="533400" y="3063875"/>
            <a:ext cx="7772400" cy="822325"/>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400" b="1" dirty="0"/>
              <a:t>热力学第零定律</a:t>
            </a:r>
            <a:r>
              <a:rPr kumimoji="1" lang="zh-CN" altLang="en-US" sz="2400" dirty="0"/>
              <a:t>：如果两个系统分别与第三个系统达到热平衡，则这两个系统彼此也处于</a:t>
            </a:r>
            <a:r>
              <a:rPr kumimoji="1" lang="zh-CN" altLang="en-US" sz="2400" dirty="0">
                <a:solidFill>
                  <a:srgbClr val="0000CC"/>
                </a:solidFill>
              </a:rPr>
              <a:t>热平衡</a:t>
            </a:r>
            <a:r>
              <a:rPr kumimoji="1" lang="zh-CN" altLang="en-US" sz="2400" dirty="0"/>
              <a:t>。</a:t>
            </a:r>
          </a:p>
        </p:txBody>
      </p:sp>
      <p:sp>
        <p:nvSpPr>
          <p:cNvPr id="666629" name="Text Box 5"/>
          <p:cNvSpPr txBox="1">
            <a:spLocks noChangeArrowheads="1"/>
          </p:cNvSpPr>
          <p:nvPr/>
        </p:nvSpPr>
        <p:spPr bwMode="auto">
          <a:xfrm>
            <a:off x="533400" y="1752600"/>
            <a:ext cx="8208963" cy="1354138"/>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a:t>两热力学系统相互</a:t>
            </a:r>
            <a:r>
              <a:rPr lang="zh-CN" altLang="en-US" sz="2400">
                <a:solidFill>
                  <a:srgbClr val="0000CC"/>
                </a:solidFill>
              </a:rPr>
              <a:t>接触</a:t>
            </a:r>
            <a:r>
              <a:rPr lang="zh-CN" altLang="en-US" sz="2400"/>
              <a:t>，而与外界没有热量交换，当经过了</a:t>
            </a:r>
            <a:r>
              <a:rPr lang="zh-CN" altLang="en-US" sz="2400">
                <a:solidFill>
                  <a:srgbClr val="0000CC"/>
                </a:solidFill>
              </a:rPr>
              <a:t>足够长的时间</a:t>
            </a:r>
            <a:r>
              <a:rPr lang="zh-CN" altLang="en-US" sz="2400"/>
              <a:t>后，它们的</a:t>
            </a:r>
            <a:r>
              <a:rPr lang="zh-CN" altLang="en-US" sz="2400">
                <a:solidFill>
                  <a:srgbClr val="0000CC"/>
                </a:solidFill>
              </a:rPr>
              <a:t>冷热程度不再发生变化</a:t>
            </a:r>
            <a:r>
              <a:rPr lang="zh-CN" altLang="en-US" sz="2400"/>
              <a:t>，则我们称两系统达到了</a:t>
            </a:r>
            <a:r>
              <a:rPr lang="zh-CN" altLang="en-US" sz="2400">
                <a:solidFill>
                  <a:srgbClr val="0000CC"/>
                </a:solidFill>
              </a:rPr>
              <a:t>热平衡</a:t>
            </a:r>
            <a:r>
              <a:rPr lang="zh-CN" altLang="en-US" sz="2400"/>
              <a:t>。</a:t>
            </a:r>
          </a:p>
        </p:txBody>
      </p:sp>
      <p:grpSp>
        <p:nvGrpSpPr>
          <p:cNvPr id="666630" name="Group 6"/>
          <p:cNvGrpSpPr>
            <a:grpSpLocks/>
          </p:cNvGrpSpPr>
          <p:nvPr/>
        </p:nvGrpSpPr>
        <p:grpSpPr bwMode="auto">
          <a:xfrm>
            <a:off x="1524000" y="4038600"/>
            <a:ext cx="2057400" cy="2286000"/>
            <a:chOff x="768" y="336"/>
            <a:chExt cx="1632" cy="2064"/>
          </a:xfrm>
        </p:grpSpPr>
        <p:sp>
          <p:nvSpPr>
            <p:cNvPr id="666631" name="Rectangle 7" descr="瓦形"/>
            <p:cNvSpPr>
              <a:spLocks noChangeArrowheads="1"/>
            </p:cNvSpPr>
            <p:nvPr/>
          </p:nvSpPr>
          <p:spPr bwMode="auto">
            <a:xfrm>
              <a:off x="768" y="336"/>
              <a:ext cx="1632" cy="2064"/>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sp>
          <p:nvSpPr>
            <p:cNvPr id="666632" name="Rectangle 8"/>
            <p:cNvSpPr>
              <a:spLocks noChangeArrowheads="1"/>
            </p:cNvSpPr>
            <p:nvPr/>
          </p:nvSpPr>
          <p:spPr bwMode="auto">
            <a:xfrm>
              <a:off x="912" y="480"/>
              <a:ext cx="1344" cy="1776"/>
            </a:xfrm>
            <a:prstGeom prst="rect">
              <a:avLst/>
            </a:prstGeom>
            <a:solidFill>
              <a:srgbClr val="FF99CC"/>
            </a:solidFill>
            <a:ln w="9525">
              <a:solidFill>
                <a:srgbClr val="FFFFFF"/>
              </a:solidFill>
              <a:miter lim="800000"/>
              <a:headEnd/>
              <a:tailEnd/>
            </a:ln>
            <a:effectLst/>
          </p:spPr>
          <p:txBody>
            <a:bodyPr wrap="none" anchor="ctr"/>
            <a:lstStyle/>
            <a:p>
              <a:endParaRPr lang="zh-CN" altLang="en-US"/>
            </a:p>
          </p:txBody>
        </p:sp>
        <p:sp>
          <p:nvSpPr>
            <p:cNvPr id="666633" name="Rectangle 9"/>
            <p:cNvSpPr>
              <a:spLocks noChangeArrowheads="1"/>
            </p:cNvSpPr>
            <p:nvPr/>
          </p:nvSpPr>
          <p:spPr bwMode="auto">
            <a:xfrm>
              <a:off x="1152" y="816"/>
              <a:ext cx="864" cy="288"/>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A</a:t>
              </a:r>
            </a:p>
          </p:txBody>
        </p:sp>
        <p:sp>
          <p:nvSpPr>
            <p:cNvPr id="666634" name="Rectangle 10"/>
            <p:cNvSpPr>
              <a:spLocks noChangeArrowheads="1"/>
            </p:cNvSpPr>
            <p:nvPr/>
          </p:nvSpPr>
          <p:spPr bwMode="auto">
            <a:xfrm>
              <a:off x="1152" y="1104"/>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B</a:t>
              </a:r>
            </a:p>
          </p:txBody>
        </p:sp>
        <p:sp>
          <p:nvSpPr>
            <p:cNvPr id="666635" name="Rectangle 11"/>
            <p:cNvSpPr>
              <a:spLocks noChangeArrowheads="1"/>
            </p:cNvSpPr>
            <p:nvPr/>
          </p:nvSpPr>
          <p:spPr bwMode="auto">
            <a:xfrm>
              <a:off x="1680" y="1104"/>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C</a:t>
              </a:r>
            </a:p>
          </p:txBody>
        </p:sp>
        <p:sp>
          <p:nvSpPr>
            <p:cNvPr id="666636" name="Rectangle 12" descr="瓦形"/>
            <p:cNvSpPr>
              <a:spLocks noChangeArrowheads="1"/>
            </p:cNvSpPr>
            <p:nvPr/>
          </p:nvSpPr>
          <p:spPr bwMode="auto">
            <a:xfrm>
              <a:off x="1488" y="1104"/>
              <a:ext cx="192" cy="816"/>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grpSp>
      <p:grpSp>
        <p:nvGrpSpPr>
          <p:cNvPr id="666637" name="Group 13"/>
          <p:cNvGrpSpPr>
            <a:grpSpLocks/>
          </p:cNvGrpSpPr>
          <p:nvPr/>
        </p:nvGrpSpPr>
        <p:grpSpPr bwMode="auto">
          <a:xfrm>
            <a:off x="5562600" y="4038600"/>
            <a:ext cx="2133600" cy="2286000"/>
            <a:chOff x="3312" y="336"/>
            <a:chExt cx="1632" cy="2064"/>
          </a:xfrm>
        </p:grpSpPr>
        <p:sp>
          <p:nvSpPr>
            <p:cNvPr id="666638" name="Rectangle 14" descr="瓦形"/>
            <p:cNvSpPr>
              <a:spLocks noChangeArrowheads="1"/>
            </p:cNvSpPr>
            <p:nvPr/>
          </p:nvSpPr>
          <p:spPr bwMode="auto">
            <a:xfrm>
              <a:off x="3312" y="336"/>
              <a:ext cx="1632" cy="2064"/>
            </a:xfrm>
            <a:prstGeom prst="rect">
              <a:avLst/>
            </a:prstGeom>
            <a:pattFill prst="shingle">
              <a:fgClr>
                <a:srgbClr val="01017D"/>
              </a:fgClr>
              <a:bgClr>
                <a:srgbClr val="FFFFFF"/>
              </a:bgClr>
            </a:pattFill>
            <a:ln w="9525">
              <a:solidFill>
                <a:srgbClr val="FFFFFF"/>
              </a:solidFill>
              <a:miter lim="800000"/>
              <a:headEnd/>
              <a:tailEnd/>
            </a:ln>
            <a:effectLst/>
          </p:spPr>
          <p:txBody>
            <a:bodyPr wrap="none" anchor="ctr"/>
            <a:lstStyle/>
            <a:p>
              <a:endParaRPr lang="zh-CN" altLang="en-US"/>
            </a:p>
          </p:txBody>
        </p:sp>
        <p:sp>
          <p:nvSpPr>
            <p:cNvPr id="666639" name="Rectangle 15"/>
            <p:cNvSpPr>
              <a:spLocks noChangeArrowheads="1"/>
            </p:cNvSpPr>
            <p:nvPr/>
          </p:nvSpPr>
          <p:spPr bwMode="auto">
            <a:xfrm>
              <a:off x="3456" y="480"/>
              <a:ext cx="1344" cy="1776"/>
            </a:xfrm>
            <a:prstGeom prst="rect">
              <a:avLst/>
            </a:prstGeom>
            <a:solidFill>
              <a:srgbClr val="FF99CC"/>
            </a:solidFill>
            <a:ln w="9525">
              <a:solidFill>
                <a:srgbClr val="FFFFFF"/>
              </a:solidFill>
              <a:miter lim="800000"/>
              <a:headEnd/>
              <a:tailEnd/>
            </a:ln>
            <a:effectLst/>
          </p:spPr>
          <p:txBody>
            <a:bodyPr wrap="none" anchor="ctr"/>
            <a:lstStyle/>
            <a:p>
              <a:endParaRPr lang="zh-CN" altLang="en-US"/>
            </a:p>
          </p:txBody>
        </p:sp>
        <p:sp>
          <p:nvSpPr>
            <p:cNvPr id="666640" name="Rectangle 16"/>
            <p:cNvSpPr>
              <a:spLocks noChangeArrowheads="1"/>
            </p:cNvSpPr>
            <p:nvPr/>
          </p:nvSpPr>
          <p:spPr bwMode="auto">
            <a:xfrm>
              <a:off x="3696" y="816"/>
              <a:ext cx="864" cy="288"/>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A</a:t>
              </a:r>
            </a:p>
          </p:txBody>
        </p:sp>
        <p:sp>
          <p:nvSpPr>
            <p:cNvPr id="666641" name="Rectangle 17"/>
            <p:cNvSpPr>
              <a:spLocks noChangeArrowheads="1"/>
            </p:cNvSpPr>
            <p:nvPr/>
          </p:nvSpPr>
          <p:spPr bwMode="auto">
            <a:xfrm>
              <a:off x="3792" y="1200"/>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B</a:t>
              </a:r>
            </a:p>
          </p:txBody>
        </p:sp>
        <p:sp>
          <p:nvSpPr>
            <p:cNvPr id="666642" name="Rectangle 18"/>
            <p:cNvSpPr>
              <a:spLocks noChangeArrowheads="1"/>
            </p:cNvSpPr>
            <p:nvPr/>
          </p:nvSpPr>
          <p:spPr bwMode="auto">
            <a:xfrm>
              <a:off x="4128" y="1200"/>
              <a:ext cx="336" cy="720"/>
            </a:xfrm>
            <a:prstGeom prst="rect">
              <a:avLst/>
            </a:prstGeom>
            <a:solidFill>
              <a:srgbClr val="EC7600"/>
            </a:solidFill>
            <a:ln w="9525">
              <a:solidFill>
                <a:srgbClr val="FFFFFF"/>
              </a:solidFill>
              <a:miter lim="800000"/>
              <a:headEnd/>
              <a:tailEnd/>
            </a:ln>
            <a:effectLst/>
          </p:spPr>
          <p:txBody>
            <a:bodyPr wrap="none" anchor="ctr"/>
            <a:lstStyle/>
            <a:p>
              <a:pPr algn="ctr"/>
              <a:r>
                <a:rPr kumimoji="1" lang="en-US" altLang="zh-CN" sz="2400"/>
                <a:t>C</a:t>
              </a:r>
            </a:p>
          </p:txBody>
        </p:sp>
      </p:grpSp>
      <p:sp>
        <p:nvSpPr>
          <p:cNvPr id="666643" name="AutoShape 19"/>
          <p:cNvSpPr>
            <a:spLocks noChangeArrowheads="1"/>
          </p:cNvSpPr>
          <p:nvPr/>
        </p:nvSpPr>
        <p:spPr bwMode="auto">
          <a:xfrm>
            <a:off x="4191000" y="4876800"/>
            <a:ext cx="762000" cy="762000"/>
          </a:xfrm>
          <a:prstGeom prst="rightArrow">
            <a:avLst>
              <a:gd name="adj1" fmla="val 50000"/>
              <a:gd name="adj2" fmla="val 25000"/>
            </a:avLst>
          </a:prstGeom>
          <a:solidFill>
            <a:srgbClr val="FFFF00"/>
          </a:solidFill>
          <a:ln w="9525">
            <a:solidFill>
              <a:srgbClr val="FF0000"/>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6629"/>
                                        </p:tgtEl>
                                        <p:attrNameLst>
                                          <p:attrName>style.visibility</p:attrName>
                                        </p:attrNameLst>
                                      </p:cBhvr>
                                      <p:to>
                                        <p:strVal val="visible"/>
                                      </p:to>
                                    </p:set>
                                    <p:animEffect transition="in" filter="blinds(horizontal)">
                                      <p:cBhvr>
                                        <p:cTn id="7" dur="500"/>
                                        <p:tgtEl>
                                          <p:spTgt spid="6666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dissolve">
                                      <p:cBhvr>
                                        <p:cTn id="12" dur="500"/>
                                        <p:tgtEl>
                                          <p:spTgt spid="6666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6643"/>
                                        </p:tgtEl>
                                        <p:attrNameLst>
                                          <p:attrName>style.visibility</p:attrName>
                                        </p:attrNameLst>
                                      </p:cBhvr>
                                      <p:to>
                                        <p:strVal val="visible"/>
                                      </p:to>
                                    </p:set>
                                    <p:animEffect transition="in" filter="wipe(left)">
                                      <p:cBhvr>
                                        <p:cTn id="17" dur="500"/>
                                        <p:tgtEl>
                                          <p:spTgt spid="66664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66637"/>
                                        </p:tgtEl>
                                        <p:attrNameLst>
                                          <p:attrName>style.visibility</p:attrName>
                                        </p:attrNameLst>
                                      </p:cBhvr>
                                      <p:to>
                                        <p:strVal val="visible"/>
                                      </p:to>
                                    </p:set>
                                    <p:animEffect transition="in" filter="dissolve">
                                      <p:cBhvr>
                                        <p:cTn id="22" dur="500"/>
                                        <p:tgtEl>
                                          <p:spTgt spid="66663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666628"/>
                                        </p:tgtEl>
                                        <p:attrNameLst>
                                          <p:attrName>style.visibility</p:attrName>
                                        </p:attrNameLst>
                                      </p:cBhvr>
                                      <p:to>
                                        <p:strVal val="visible"/>
                                      </p:to>
                                    </p:set>
                                    <p:animEffect transition="in" filter="strips(upRight)">
                                      <p:cBhvr>
                                        <p:cTn id="27" dur="500"/>
                                        <p:tgtEl>
                                          <p:spTgt spid="66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28" grpId="0" autoUpdateAnimBg="0"/>
      <p:bldP spid="666629" grpId="0"/>
      <p:bldP spid="66664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7197</TotalTime>
  <Words>2257</Words>
  <Application>Microsoft Office PowerPoint</Application>
  <PresentationFormat>全屏显示(4:3)</PresentationFormat>
  <Paragraphs>405</Paragraphs>
  <Slides>45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8" baseType="lpstr">
      <vt:lpstr>黑体</vt:lpstr>
      <vt:lpstr>楷体_GB2312</vt:lpstr>
      <vt:lpstr>宋体</vt:lpstr>
      <vt:lpstr>Arial</vt:lpstr>
      <vt:lpstr>Book Antiqua</vt:lpstr>
      <vt:lpstr>Georgia</vt:lpstr>
      <vt:lpstr>Times New Roman</vt:lpstr>
      <vt:lpstr>Wingdings</vt:lpstr>
      <vt:lpstr>Wingdings 3</vt:lpstr>
      <vt:lpstr>质朴</vt:lpstr>
      <vt:lpstr>文档</vt:lpstr>
      <vt:lpstr>公式</vt:lpstr>
      <vt:lpstr>Equation</vt:lpstr>
      <vt:lpstr>第9章 热力学基础</vt:lpstr>
      <vt:lpstr>第9章 热力学基础</vt:lpstr>
      <vt:lpstr>第9章 热力学基础</vt:lpstr>
      <vt:lpstr>第9章 热力学基础</vt:lpstr>
      <vt:lpstr>第9章 热力学基础</vt:lpstr>
      <vt:lpstr>第9章 热力学基础</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9.1 热力学的基本概念</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9.2 热力学第一定律</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lpstr>9.3 热力学第一定律的应用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热力学基础</dc:title>
  <dc:creator>S.Q. Wu</dc:creator>
  <cp:lastModifiedBy>Jin Chen</cp:lastModifiedBy>
  <cp:revision>2576</cp:revision>
  <cp:lastPrinted>1601-01-01T00:00:00Z</cp:lastPrinted>
  <dcterms:created xsi:type="dcterms:W3CDTF">2010-09-14T09:01:38Z</dcterms:created>
  <dcterms:modified xsi:type="dcterms:W3CDTF">2023-05-08T05:14:19Z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