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ctiveX/activeX1.xml" ContentType="application/vnd.ms-office.activeX+xml"/>
  <Override PartName="/ppt/activeX/activeX1.bin" ContentType="application/vnd.ms-office.activeX"/>
  <Override PartName="/ppt/activeX/activeX2.xml" ContentType="application/vnd.ms-office.activeX+xml"/>
  <Override PartName="/ppt/activeX/activeX2.bin" ContentType="application/vnd.ms-office.activeX"/>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32"/>
  </p:notesMasterIdLst>
  <p:handoutMasterIdLst>
    <p:handoutMasterId r:id="rId33"/>
  </p:handoutMasterIdLst>
  <p:sldIdLst>
    <p:sldId id="616" r:id="rId2"/>
    <p:sldId id="593" r:id="rId3"/>
    <p:sldId id="594" r:id="rId4"/>
    <p:sldId id="595" r:id="rId5"/>
    <p:sldId id="596" r:id="rId6"/>
    <p:sldId id="597" r:id="rId7"/>
    <p:sldId id="598" r:id="rId8"/>
    <p:sldId id="599" r:id="rId9"/>
    <p:sldId id="600" r:id="rId10"/>
    <p:sldId id="601" r:id="rId11"/>
    <p:sldId id="602" r:id="rId12"/>
    <p:sldId id="603" r:id="rId13"/>
    <p:sldId id="604" r:id="rId14"/>
    <p:sldId id="605" r:id="rId15"/>
    <p:sldId id="606" r:id="rId16"/>
    <p:sldId id="607" r:id="rId17"/>
    <p:sldId id="608" r:id="rId18"/>
    <p:sldId id="609" r:id="rId19"/>
    <p:sldId id="610" r:id="rId20"/>
    <p:sldId id="611" r:id="rId21"/>
    <p:sldId id="612" r:id="rId22"/>
    <p:sldId id="613" r:id="rId23"/>
    <p:sldId id="562" r:id="rId24"/>
    <p:sldId id="566" r:id="rId25"/>
    <p:sldId id="572" r:id="rId26"/>
    <p:sldId id="573" r:id="rId27"/>
    <p:sldId id="565" r:id="rId28"/>
    <p:sldId id="560" r:id="rId29"/>
    <p:sldId id="571" r:id="rId30"/>
    <p:sldId id="569" r:id="rId31"/>
  </p:sldIdLst>
  <p:sldSz cx="9144000" cy="6858000" type="screen4x3"/>
  <p:notesSz cx="6834188" cy="9979025"/>
  <p:defaultTextStyle>
    <a:defPPr>
      <a:defRPr lang="zh-CN"/>
    </a:defPPr>
    <a:lvl1pPr algn="l" rtl="0" fontAlgn="base">
      <a:spcBef>
        <a:spcPct val="0"/>
      </a:spcBef>
      <a:spcAft>
        <a:spcPct val="0"/>
      </a:spcAft>
      <a:defRPr kern="1200">
        <a:solidFill>
          <a:schemeClr val="tx1"/>
        </a:solidFill>
        <a:latin typeface="Times New Roman" pitchFamily="18" charset="0"/>
        <a:ea typeface="宋体" pitchFamily="2" charset="-122"/>
        <a:cs typeface="+mn-cs"/>
      </a:defRPr>
    </a:lvl1pPr>
    <a:lvl2pPr marL="457200" algn="l" rtl="0" fontAlgn="base">
      <a:spcBef>
        <a:spcPct val="0"/>
      </a:spcBef>
      <a:spcAft>
        <a:spcPct val="0"/>
      </a:spcAft>
      <a:defRPr kern="1200">
        <a:solidFill>
          <a:schemeClr val="tx1"/>
        </a:solidFill>
        <a:latin typeface="Times New Roman" pitchFamily="18" charset="0"/>
        <a:ea typeface="宋体" pitchFamily="2" charset="-122"/>
        <a:cs typeface="+mn-cs"/>
      </a:defRPr>
    </a:lvl2pPr>
    <a:lvl3pPr marL="914400" algn="l" rtl="0" fontAlgn="base">
      <a:spcBef>
        <a:spcPct val="0"/>
      </a:spcBef>
      <a:spcAft>
        <a:spcPct val="0"/>
      </a:spcAft>
      <a:defRPr kern="1200">
        <a:solidFill>
          <a:schemeClr val="tx1"/>
        </a:solidFill>
        <a:latin typeface="Times New Roman" pitchFamily="18" charset="0"/>
        <a:ea typeface="宋体" pitchFamily="2" charset="-122"/>
        <a:cs typeface="+mn-cs"/>
      </a:defRPr>
    </a:lvl3pPr>
    <a:lvl4pPr marL="1371600" algn="l" rtl="0" fontAlgn="base">
      <a:spcBef>
        <a:spcPct val="0"/>
      </a:spcBef>
      <a:spcAft>
        <a:spcPct val="0"/>
      </a:spcAft>
      <a:defRPr kern="1200">
        <a:solidFill>
          <a:schemeClr val="tx1"/>
        </a:solidFill>
        <a:latin typeface="Times New Roman" pitchFamily="18" charset="0"/>
        <a:ea typeface="宋体" pitchFamily="2" charset="-122"/>
        <a:cs typeface="+mn-cs"/>
      </a:defRPr>
    </a:lvl4pPr>
    <a:lvl5pPr marL="1828800" algn="l" rtl="0" fontAlgn="base">
      <a:spcBef>
        <a:spcPct val="0"/>
      </a:spcBef>
      <a:spcAft>
        <a:spcPct val="0"/>
      </a:spcAft>
      <a:defRPr kern="1200">
        <a:solidFill>
          <a:schemeClr val="tx1"/>
        </a:solidFill>
        <a:latin typeface="Times New Roman" pitchFamily="18" charset="0"/>
        <a:ea typeface="宋体" pitchFamily="2" charset="-122"/>
        <a:cs typeface="+mn-cs"/>
      </a:defRPr>
    </a:lvl5pPr>
    <a:lvl6pPr marL="2286000" algn="l" defTabSz="914400" rtl="0" eaLnBrk="1" latinLnBrk="0" hangingPunct="1">
      <a:defRPr kern="1200">
        <a:solidFill>
          <a:schemeClr val="tx1"/>
        </a:solidFill>
        <a:latin typeface="Times New Roman" pitchFamily="18" charset="0"/>
        <a:ea typeface="宋体" pitchFamily="2" charset="-122"/>
        <a:cs typeface="+mn-cs"/>
      </a:defRPr>
    </a:lvl6pPr>
    <a:lvl7pPr marL="2743200" algn="l" defTabSz="914400" rtl="0" eaLnBrk="1" latinLnBrk="0" hangingPunct="1">
      <a:defRPr kern="1200">
        <a:solidFill>
          <a:schemeClr val="tx1"/>
        </a:solidFill>
        <a:latin typeface="Times New Roman" pitchFamily="18" charset="0"/>
        <a:ea typeface="宋体" pitchFamily="2" charset="-122"/>
        <a:cs typeface="+mn-cs"/>
      </a:defRPr>
    </a:lvl7pPr>
    <a:lvl8pPr marL="3200400" algn="l" defTabSz="914400" rtl="0" eaLnBrk="1" latinLnBrk="0" hangingPunct="1">
      <a:defRPr kern="1200">
        <a:solidFill>
          <a:schemeClr val="tx1"/>
        </a:solidFill>
        <a:latin typeface="Times New Roman" pitchFamily="18" charset="0"/>
        <a:ea typeface="宋体" pitchFamily="2" charset="-122"/>
        <a:cs typeface="+mn-cs"/>
      </a:defRPr>
    </a:lvl8pPr>
    <a:lvl9pPr marL="3657600" algn="l" defTabSz="914400" rtl="0" eaLnBrk="1" latinLnBrk="0" hangingPunct="1">
      <a:defRPr kern="1200">
        <a:solidFill>
          <a:schemeClr val="tx1"/>
        </a:solidFill>
        <a:latin typeface="Times New Roman" pitchFamily="18"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66FF"/>
    <a:srgbClr val="9900FF"/>
    <a:srgbClr val="B2B2B2"/>
    <a:srgbClr val="FF3300"/>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6" autoAdjust="0"/>
    <p:restoredTop sz="94712" autoAdjust="0"/>
  </p:normalViewPr>
  <p:slideViewPr>
    <p:cSldViewPr>
      <p:cViewPr varScale="1">
        <p:scale>
          <a:sx n="63" d="100"/>
          <a:sy n="63" d="100"/>
        </p:scale>
        <p:origin x="1380"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128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activeX/_rels/activeX1.xml.rels><?xml version="1.0" encoding="UTF-8" standalone="yes"?>
<Relationships xmlns="http://schemas.openxmlformats.org/package/2006/relationships"><Relationship Id="rId1" Type="http://schemas.microsoft.com/office/2006/relationships/activeXControlBinary" Target="activeX1.bin"/></Relationships>
</file>

<file path=ppt/activeX/_rels/activeX2.xml.rels><?xml version="1.0" encoding="UTF-8" standalone="yes"?>
<Relationships xmlns="http://schemas.openxmlformats.org/package/2006/relationships"><Relationship Id="rId1" Type="http://schemas.microsoft.com/office/2006/relationships/activeXControlBinary" Target="activeX2.bin"/></Relationships>
</file>

<file path=ppt/activeX/activeX1.xml><?xml version="1.0" encoding="utf-8"?>
<ax:ocx xmlns:ax="http://schemas.microsoft.com/office/2006/activeX" xmlns:r="http://schemas.openxmlformats.org/officeDocument/2006/relationships" ax:classid="{D27CDB6E-AE6D-11CF-96B8-444553540000}" ax:persistence="persistStorage" r:id="rId1"/>
</file>

<file path=ppt/activeX/activeX2.xml><?xml version="1.0" encoding="utf-8"?>
<ax:ocx xmlns:ax="http://schemas.microsoft.com/office/2006/activeX" xmlns:r="http://schemas.openxmlformats.org/officeDocument/2006/relationships" ax:classid="{D27CDB6E-AE6D-11CF-96B8-444553540000}" ax:persistence="persistStorage" r:id="rId1"/>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7746" name="Rectangle 2"/>
          <p:cNvSpPr>
            <a:spLocks noGrp="1" noChangeArrowheads="1"/>
          </p:cNvSpPr>
          <p:nvPr>
            <p:ph type="hdr" sz="quarter"/>
          </p:nvPr>
        </p:nvSpPr>
        <p:spPr bwMode="auto">
          <a:xfrm>
            <a:off x="0" y="0"/>
            <a:ext cx="2962275" cy="498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endParaRPr lang="en-US" altLang="zh-CN"/>
          </a:p>
        </p:txBody>
      </p:sp>
      <p:sp>
        <p:nvSpPr>
          <p:cNvPr id="287747" name="Rectangle 3"/>
          <p:cNvSpPr>
            <a:spLocks noGrp="1" noChangeArrowheads="1"/>
          </p:cNvSpPr>
          <p:nvPr>
            <p:ph type="dt" sz="quarter" idx="1"/>
          </p:nvPr>
        </p:nvSpPr>
        <p:spPr bwMode="auto">
          <a:xfrm>
            <a:off x="3871913" y="0"/>
            <a:ext cx="2960687" cy="498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US" altLang="zh-CN"/>
          </a:p>
        </p:txBody>
      </p:sp>
      <p:sp>
        <p:nvSpPr>
          <p:cNvPr id="287748" name="Rectangle 4"/>
          <p:cNvSpPr>
            <a:spLocks noGrp="1" noChangeArrowheads="1"/>
          </p:cNvSpPr>
          <p:nvPr>
            <p:ph type="ftr" sz="quarter" idx="2"/>
          </p:nvPr>
        </p:nvSpPr>
        <p:spPr bwMode="auto">
          <a:xfrm>
            <a:off x="0" y="9478963"/>
            <a:ext cx="2962275" cy="4984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endParaRPr lang="en-US" altLang="zh-CN"/>
          </a:p>
        </p:txBody>
      </p:sp>
      <p:sp>
        <p:nvSpPr>
          <p:cNvPr id="287749" name="Rectangle 5"/>
          <p:cNvSpPr>
            <a:spLocks noGrp="1" noChangeArrowheads="1"/>
          </p:cNvSpPr>
          <p:nvPr>
            <p:ph type="sldNum" sz="quarter" idx="3"/>
          </p:nvPr>
        </p:nvSpPr>
        <p:spPr bwMode="auto">
          <a:xfrm>
            <a:off x="3871913" y="9478963"/>
            <a:ext cx="2960687" cy="4984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EFB30363-C109-4E6F-BE7E-0A8D04ED5052}" type="slidenum">
              <a:rPr lang="en-US" altLang="zh-CN"/>
              <a:pPr/>
              <a:t>‹#›</a:t>
            </a:fld>
            <a:endParaRPr lang="en-US" altLang="zh-CN"/>
          </a:p>
        </p:txBody>
      </p:sp>
    </p:spTree>
    <p:extLst>
      <p:ext uri="{BB962C8B-B14F-4D97-AF65-F5344CB8AC3E}">
        <p14:creationId xmlns:p14="http://schemas.microsoft.com/office/powerpoint/2010/main" val="371177327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bwMode="auto">
          <a:xfrm>
            <a:off x="0" y="0"/>
            <a:ext cx="2962275" cy="498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endParaRPr lang="en-US" altLang="zh-CN"/>
          </a:p>
        </p:txBody>
      </p:sp>
      <p:sp>
        <p:nvSpPr>
          <p:cNvPr id="26627" name="Rectangle 3"/>
          <p:cNvSpPr>
            <a:spLocks noGrp="1" noChangeArrowheads="1"/>
          </p:cNvSpPr>
          <p:nvPr>
            <p:ph type="dt" idx="1"/>
          </p:nvPr>
        </p:nvSpPr>
        <p:spPr bwMode="auto">
          <a:xfrm>
            <a:off x="3871913" y="0"/>
            <a:ext cx="2960687" cy="498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endParaRPr lang="en-US" altLang="zh-CN"/>
          </a:p>
        </p:txBody>
      </p:sp>
      <p:sp>
        <p:nvSpPr>
          <p:cNvPr id="26628" name="Rectangle 4"/>
          <p:cNvSpPr>
            <a:spLocks noGrp="1" noRot="1" noChangeAspect="1" noChangeArrowheads="1" noTextEdit="1"/>
          </p:cNvSpPr>
          <p:nvPr>
            <p:ph type="sldImg" idx="2"/>
          </p:nvPr>
        </p:nvSpPr>
        <p:spPr bwMode="auto">
          <a:xfrm>
            <a:off x="922338" y="747713"/>
            <a:ext cx="4991100" cy="3743325"/>
          </a:xfrm>
          <a:prstGeom prst="rect">
            <a:avLst/>
          </a:prstGeom>
          <a:noFill/>
          <a:ln w="9525">
            <a:solidFill>
              <a:srgbClr val="000000"/>
            </a:solidFill>
            <a:miter lim="800000"/>
            <a:headEnd/>
            <a:tailEnd/>
          </a:ln>
          <a:effectLst/>
        </p:spPr>
      </p:sp>
      <p:sp>
        <p:nvSpPr>
          <p:cNvPr id="26629" name="Rectangle 5"/>
          <p:cNvSpPr>
            <a:spLocks noGrp="1" noChangeArrowheads="1"/>
          </p:cNvSpPr>
          <p:nvPr>
            <p:ph type="body" sz="quarter" idx="3"/>
          </p:nvPr>
        </p:nvSpPr>
        <p:spPr bwMode="auto">
          <a:xfrm>
            <a:off x="684213" y="4740275"/>
            <a:ext cx="5467350" cy="4491038"/>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6630" name="Rectangle 6"/>
          <p:cNvSpPr>
            <a:spLocks noGrp="1" noChangeArrowheads="1"/>
          </p:cNvSpPr>
          <p:nvPr>
            <p:ph type="ftr" sz="quarter" idx="4"/>
          </p:nvPr>
        </p:nvSpPr>
        <p:spPr bwMode="auto">
          <a:xfrm>
            <a:off x="0" y="9478963"/>
            <a:ext cx="2962275" cy="4984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endParaRPr lang="en-US" altLang="zh-CN"/>
          </a:p>
        </p:txBody>
      </p:sp>
      <p:sp>
        <p:nvSpPr>
          <p:cNvPr id="26631" name="Rectangle 7"/>
          <p:cNvSpPr>
            <a:spLocks noGrp="1" noChangeArrowheads="1"/>
          </p:cNvSpPr>
          <p:nvPr>
            <p:ph type="sldNum" sz="quarter" idx="5"/>
          </p:nvPr>
        </p:nvSpPr>
        <p:spPr bwMode="auto">
          <a:xfrm>
            <a:off x="3871913" y="9478963"/>
            <a:ext cx="2960687" cy="49847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fld id="{810CE2F5-A054-4D64-9FEC-977D675CC6CE}" type="slidenum">
              <a:rPr lang="en-US" altLang="zh-CN"/>
              <a:pPr/>
              <a:t>‹#›</a:t>
            </a:fld>
            <a:endParaRPr lang="en-US" altLang="zh-CN"/>
          </a:p>
        </p:txBody>
      </p:sp>
    </p:spTree>
    <p:extLst>
      <p:ext uri="{BB962C8B-B14F-4D97-AF65-F5344CB8AC3E}">
        <p14:creationId xmlns:p14="http://schemas.microsoft.com/office/powerpoint/2010/main" val="1536703240"/>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8" name="标题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zh-CN" altLang="en-US"/>
              <a:t>单击此处编辑母版标题样式</a:t>
            </a:r>
            <a:endParaRPr kumimoji="0" lang="en-US"/>
          </a:p>
        </p:txBody>
      </p:sp>
      <p:sp>
        <p:nvSpPr>
          <p:cNvPr id="9" name="副标题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a:t>单击此处编辑母版副标题样式</a:t>
            </a:r>
            <a:endParaRPr kumimoji="0" lang="en-US"/>
          </a:p>
        </p:txBody>
      </p:sp>
      <p:sp>
        <p:nvSpPr>
          <p:cNvPr id="28" name="日期占位符 27"/>
          <p:cNvSpPr>
            <a:spLocks noGrp="1"/>
          </p:cNvSpPr>
          <p:nvPr>
            <p:ph type="dt" sz="half" idx="10"/>
          </p:nvPr>
        </p:nvSpPr>
        <p:spPr>
          <a:xfrm>
            <a:off x="6400800" y="6355080"/>
            <a:ext cx="2286000" cy="365760"/>
          </a:xfrm>
        </p:spPr>
        <p:txBody>
          <a:bodyPr/>
          <a:lstStyle>
            <a:lvl1pPr>
              <a:defRPr sz="1400"/>
            </a:lvl1pPr>
          </a:lstStyle>
          <a:p>
            <a:endParaRPr lang="en-US" altLang="zh-CN"/>
          </a:p>
        </p:txBody>
      </p:sp>
      <p:sp>
        <p:nvSpPr>
          <p:cNvPr id="17" name="页脚占位符 16"/>
          <p:cNvSpPr>
            <a:spLocks noGrp="1"/>
          </p:cNvSpPr>
          <p:nvPr>
            <p:ph type="ftr" sz="quarter" idx="11"/>
          </p:nvPr>
        </p:nvSpPr>
        <p:spPr>
          <a:xfrm>
            <a:off x="2898648" y="6355080"/>
            <a:ext cx="3474720" cy="365760"/>
          </a:xfrm>
        </p:spPr>
        <p:txBody>
          <a:bodyPr/>
          <a:lstStyle/>
          <a:p>
            <a:endParaRPr lang="en-US" altLang="zh-CN"/>
          </a:p>
        </p:txBody>
      </p:sp>
      <p:sp>
        <p:nvSpPr>
          <p:cNvPr id="29" name="灯片编号占位符 28"/>
          <p:cNvSpPr>
            <a:spLocks noGrp="1"/>
          </p:cNvSpPr>
          <p:nvPr>
            <p:ph type="sldNum" sz="quarter" idx="12"/>
          </p:nvPr>
        </p:nvSpPr>
        <p:spPr>
          <a:xfrm>
            <a:off x="1216152" y="6355080"/>
            <a:ext cx="1219200" cy="365760"/>
          </a:xfrm>
        </p:spPr>
        <p:txBody>
          <a:bodyPr/>
          <a:lstStyle/>
          <a:p>
            <a:fld id="{CCEDDCCD-52E2-4612-B8FF-F9E05E5FA3BA}" type="slidenum">
              <a:rPr lang="en-US" altLang="zh-CN" smtClean="0"/>
              <a:pPr/>
              <a:t>‹#›</a:t>
            </a:fld>
            <a:endParaRPr lang="en-US" altLang="zh-CN"/>
          </a:p>
        </p:txBody>
      </p:sp>
      <p:sp>
        <p:nvSpPr>
          <p:cNvPr id="21" name="矩形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矩形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矩形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矩形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E9956A08-A16E-4BC0-97A0-2D5F1954E437}" type="slidenum">
              <a:rPr lang="en-US" altLang="zh-CN" smtClean="0"/>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38"/>
            <a:ext cx="6019800" cy="5851525"/>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3E4A7599-C8EC-435B-8A92-F34E43F8F42F}" type="slidenum">
              <a:rPr lang="en-US" altLang="zh-CN" smtClean="0"/>
              <a:pPr/>
              <a:t>‹#›</a:t>
            </a:fld>
            <a:endParaRPr lang="en-US" altLang="zh-CN"/>
          </a:p>
        </p:txBody>
      </p:sp>
      <p:sp>
        <p:nvSpPr>
          <p:cNvPr id="7" name="直接连接符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等腰三角形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直接连接符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4" name="日期占位符 3"/>
          <p:cNvSpPr>
            <a:spLocks noGrp="1"/>
          </p:cNvSpPr>
          <p:nvPr>
            <p:ph type="dt" sz="half" idx="10"/>
          </p:nvPr>
        </p:nvSpPr>
        <p:spPr/>
        <p:txBody>
          <a:bodyPr/>
          <a:lstStyle/>
          <a:p>
            <a:endParaRPr lang="en-US" altLang="zh-CN"/>
          </a:p>
        </p:txBody>
      </p:sp>
      <p:sp>
        <p:nvSpPr>
          <p:cNvPr id="5" name="页脚占位符 4"/>
          <p:cNvSpPr>
            <a:spLocks noGrp="1"/>
          </p:cNvSpPr>
          <p:nvPr>
            <p:ph type="ftr" sz="quarter" idx="11"/>
          </p:nvPr>
        </p:nvSpPr>
        <p:spPr/>
        <p:txBody>
          <a:bodyPr/>
          <a:lstStyle/>
          <a:p>
            <a:endParaRPr lang="en-US" altLang="zh-CN"/>
          </a:p>
        </p:txBody>
      </p:sp>
      <p:sp>
        <p:nvSpPr>
          <p:cNvPr id="6" name="灯片编号占位符 5"/>
          <p:cNvSpPr>
            <a:spLocks noGrp="1"/>
          </p:cNvSpPr>
          <p:nvPr>
            <p:ph type="sldNum" sz="quarter" idx="12"/>
          </p:nvPr>
        </p:nvSpPr>
        <p:spPr/>
        <p:txBody>
          <a:bodyPr/>
          <a:lstStyle/>
          <a:p>
            <a:fld id="{8AA7C946-1296-42DE-ACC7-8BF8327D6D74}" type="slidenum">
              <a:rPr lang="en-US" altLang="zh-CN" smtClean="0"/>
              <a:pPr/>
              <a:t>‹#›</a:t>
            </a:fld>
            <a:endParaRPr lang="en-US" altLang="zh-CN"/>
          </a:p>
        </p:txBody>
      </p:sp>
      <p:sp>
        <p:nvSpPr>
          <p:cNvPr id="8" name="内容占位符 7"/>
          <p:cNvSpPr>
            <a:spLocks noGrp="1"/>
          </p:cNvSpPr>
          <p:nvPr>
            <p:ph sz="quarter" idx="1"/>
          </p:nvPr>
        </p:nvSpPr>
        <p:spPr>
          <a:xfrm>
            <a:off x="457200" y="1219200"/>
            <a:ext cx="8229600" cy="493776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a:xfrm>
            <a:off x="6400800" y="6355080"/>
            <a:ext cx="2286000" cy="365760"/>
          </a:xfrm>
        </p:spPr>
        <p:txBody>
          <a:bodyPr/>
          <a:lstStyle/>
          <a:p>
            <a:endParaRPr lang="en-US" altLang="zh-CN"/>
          </a:p>
        </p:txBody>
      </p:sp>
      <p:sp>
        <p:nvSpPr>
          <p:cNvPr id="5" name="页脚占位符 4"/>
          <p:cNvSpPr>
            <a:spLocks noGrp="1"/>
          </p:cNvSpPr>
          <p:nvPr>
            <p:ph type="ftr" sz="quarter" idx="11"/>
          </p:nvPr>
        </p:nvSpPr>
        <p:spPr>
          <a:xfrm>
            <a:off x="2898648" y="6355080"/>
            <a:ext cx="3474720" cy="365760"/>
          </a:xfrm>
        </p:spPr>
        <p:txBody>
          <a:bodyPr/>
          <a:lstStyle/>
          <a:p>
            <a:endParaRPr lang="en-US" altLang="zh-CN"/>
          </a:p>
        </p:txBody>
      </p:sp>
      <p:sp>
        <p:nvSpPr>
          <p:cNvPr id="6" name="灯片编号占位符 5"/>
          <p:cNvSpPr>
            <a:spLocks noGrp="1"/>
          </p:cNvSpPr>
          <p:nvPr>
            <p:ph type="sldNum" sz="quarter" idx="12"/>
          </p:nvPr>
        </p:nvSpPr>
        <p:spPr>
          <a:xfrm>
            <a:off x="1069848" y="6355080"/>
            <a:ext cx="1520952" cy="365760"/>
          </a:xfrm>
        </p:spPr>
        <p:txBody>
          <a:bodyPr/>
          <a:lstStyle/>
          <a:p>
            <a:fld id="{8196966F-561F-4662-B5E5-3974F1C1091A}" type="slidenum">
              <a:rPr lang="en-US" altLang="zh-CN" smtClean="0"/>
              <a:pPr/>
              <a:t>‹#›</a:t>
            </a:fld>
            <a:endParaRPr lang="en-US" altLang="zh-CN"/>
          </a:p>
        </p:txBody>
      </p:sp>
      <p:sp>
        <p:nvSpPr>
          <p:cNvPr id="7" name="矩形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kumimoji="0" lang="zh-CN" altLang="en-US"/>
              <a:t>单击此处编辑母版标题样式</a:t>
            </a:r>
            <a:endParaRPr kumimoji="0" lang="en-US"/>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CE9990AF-C5FC-4324-9071-B91EFDE1E649}" type="slidenum">
              <a:rPr lang="en-US" altLang="zh-CN" smtClean="0"/>
              <a:pPr/>
              <a:t>‹#›</a:t>
            </a:fld>
            <a:endParaRPr lang="en-US" altLang="zh-CN"/>
          </a:p>
        </p:txBody>
      </p:sp>
      <p:sp>
        <p:nvSpPr>
          <p:cNvPr id="9" name="内容占位符 8"/>
          <p:cNvSpPr>
            <a:spLocks noGrp="1"/>
          </p:cNvSpPr>
          <p:nvPr>
            <p:ph sz="quarter" idx="1"/>
          </p:nvPr>
        </p:nvSpPr>
        <p:spPr>
          <a:xfrm>
            <a:off x="457200" y="1219200"/>
            <a:ext cx="4041648" cy="493776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1" name="内容占位符 10"/>
          <p:cNvSpPr>
            <a:spLocks noGrp="1"/>
          </p:cNvSpPr>
          <p:nvPr>
            <p:ph sz="quarter" idx="2"/>
          </p:nvPr>
        </p:nvSpPr>
        <p:spPr>
          <a:xfrm>
            <a:off x="4632198" y="1216152"/>
            <a:ext cx="4041648" cy="493776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nchor="ctr"/>
          <a:lstStyle>
            <a:lvl1pPr>
              <a:defRPr/>
            </a:lvl1pPr>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a:t>单击此处编辑母版文本样式</a:t>
            </a:r>
          </a:p>
        </p:txBody>
      </p:sp>
      <p:sp>
        <p:nvSpPr>
          <p:cNvPr id="7" name="日期占位符 6"/>
          <p:cNvSpPr>
            <a:spLocks noGrp="1"/>
          </p:cNvSpPr>
          <p:nvPr>
            <p:ph type="dt" sz="half" idx="10"/>
          </p:nvPr>
        </p:nvSpPr>
        <p:spPr/>
        <p:txBody>
          <a:bodyPr/>
          <a:lstStyle/>
          <a:p>
            <a:endParaRPr lang="en-US" altLang="zh-CN"/>
          </a:p>
        </p:txBody>
      </p:sp>
      <p:sp>
        <p:nvSpPr>
          <p:cNvPr id="8" name="页脚占位符 7"/>
          <p:cNvSpPr>
            <a:spLocks noGrp="1"/>
          </p:cNvSpPr>
          <p:nvPr>
            <p:ph type="ftr" sz="quarter" idx="11"/>
          </p:nvPr>
        </p:nvSpPr>
        <p:spPr/>
        <p:txBody>
          <a:bodyPr/>
          <a:lstStyle/>
          <a:p>
            <a:endParaRPr lang="en-US" altLang="zh-CN"/>
          </a:p>
        </p:txBody>
      </p:sp>
      <p:sp>
        <p:nvSpPr>
          <p:cNvPr id="9" name="灯片编号占位符 8"/>
          <p:cNvSpPr>
            <a:spLocks noGrp="1"/>
          </p:cNvSpPr>
          <p:nvPr>
            <p:ph type="sldNum" sz="quarter" idx="12"/>
          </p:nvPr>
        </p:nvSpPr>
        <p:spPr/>
        <p:txBody>
          <a:bodyPr/>
          <a:lstStyle/>
          <a:p>
            <a:fld id="{7176684D-3BFF-4F14-B3CF-DD25C0A313DA}" type="slidenum">
              <a:rPr lang="en-US" altLang="zh-CN" smtClean="0"/>
              <a:pPr/>
              <a:t>‹#›</a:t>
            </a:fld>
            <a:endParaRPr lang="en-US" altLang="zh-CN"/>
          </a:p>
        </p:txBody>
      </p:sp>
      <p:sp>
        <p:nvSpPr>
          <p:cNvPr id="11" name="内容占位符 10"/>
          <p:cNvSpPr>
            <a:spLocks noGrp="1"/>
          </p:cNvSpPr>
          <p:nvPr>
            <p:ph sz="quarter" idx="2"/>
          </p:nvPr>
        </p:nvSpPr>
        <p:spPr>
          <a:xfrm>
            <a:off x="457200" y="2133600"/>
            <a:ext cx="4038600" cy="40386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13" name="内容占位符 12"/>
          <p:cNvSpPr>
            <a:spLocks noGrp="1"/>
          </p:cNvSpPr>
          <p:nvPr>
            <p:ph sz="quarter" idx="4"/>
          </p:nvPr>
        </p:nvSpPr>
        <p:spPr>
          <a:xfrm>
            <a:off x="4648200" y="2133600"/>
            <a:ext cx="4038600" cy="40386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28600"/>
            <a:ext cx="8229600" cy="914400"/>
          </a:xfrm>
        </p:spPr>
        <p:txBody>
          <a:bodyPr/>
          <a:lstStyle/>
          <a:p>
            <a:r>
              <a:rPr kumimoji="0" lang="zh-CN" altLang="en-US"/>
              <a:t>单击此处编辑母版标题样式</a:t>
            </a:r>
            <a:endParaRPr kumimoji="0" lang="en-US"/>
          </a:p>
        </p:txBody>
      </p:sp>
      <p:sp>
        <p:nvSpPr>
          <p:cNvPr id="3" name="日期占位符 2"/>
          <p:cNvSpPr>
            <a:spLocks noGrp="1"/>
          </p:cNvSpPr>
          <p:nvPr>
            <p:ph type="dt" sz="half" idx="10"/>
          </p:nvPr>
        </p:nvSpPr>
        <p:spPr/>
        <p:txBody>
          <a:bodyPr/>
          <a:lstStyle/>
          <a:p>
            <a:endParaRPr lang="en-US" altLang="zh-CN"/>
          </a:p>
        </p:txBody>
      </p:sp>
      <p:sp>
        <p:nvSpPr>
          <p:cNvPr id="4" name="页脚占位符 3"/>
          <p:cNvSpPr>
            <a:spLocks noGrp="1"/>
          </p:cNvSpPr>
          <p:nvPr>
            <p:ph type="ftr" sz="quarter" idx="11"/>
          </p:nvPr>
        </p:nvSpPr>
        <p:spPr/>
        <p:txBody>
          <a:bodyPr/>
          <a:lstStyle/>
          <a:p>
            <a:endParaRPr lang="en-US" altLang="zh-CN"/>
          </a:p>
        </p:txBody>
      </p:sp>
      <p:sp>
        <p:nvSpPr>
          <p:cNvPr id="5" name="灯片编号占位符 4"/>
          <p:cNvSpPr>
            <a:spLocks noGrp="1"/>
          </p:cNvSpPr>
          <p:nvPr>
            <p:ph type="sldNum" sz="quarter" idx="12"/>
          </p:nvPr>
        </p:nvSpPr>
        <p:spPr/>
        <p:txBody>
          <a:bodyPr/>
          <a:lstStyle/>
          <a:p>
            <a:fld id="{EC9FAE07-4B19-4184-A1F3-BFACFE5751D7}" type="slidenum">
              <a:rPr lang="en-US" altLang="zh-CN" smtClean="0"/>
              <a:pPr/>
              <a:t>‹#›</a:t>
            </a:fld>
            <a:endParaRPr lang="en-US" altLang="zh-CN"/>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p>
        </p:txBody>
      </p:sp>
      <p:sp>
        <p:nvSpPr>
          <p:cNvPr id="3" name="页脚占位符 2"/>
          <p:cNvSpPr>
            <a:spLocks noGrp="1"/>
          </p:cNvSpPr>
          <p:nvPr>
            <p:ph type="ftr" sz="quarter" idx="11"/>
          </p:nvPr>
        </p:nvSpPr>
        <p:spPr/>
        <p:txBody>
          <a:bodyPr/>
          <a:lstStyle/>
          <a:p>
            <a:endParaRPr lang="en-US" altLang="zh-CN"/>
          </a:p>
        </p:txBody>
      </p:sp>
      <p:sp>
        <p:nvSpPr>
          <p:cNvPr id="4" name="灯片编号占位符 3"/>
          <p:cNvSpPr>
            <a:spLocks noGrp="1"/>
          </p:cNvSpPr>
          <p:nvPr>
            <p:ph type="sldNum" sz="quarter" idx="12"/>
          </p:nvPr>
        </p:nvSpPr>
        <p:spPr/>
        <p:txBody>
          <a:bodyPr/>
          <a:lstStyle/>
          <a:p>
            <a:fld id="{F14894C4-568D-44C6-9125-F9F9885AD16D}" type="slidenum">
              <a:rPr lang="en-US" altLang="zh-CN" smtClean="0"/>
              <a:pPr/>
              <a:t>‹#›</a:t>
            </a:fld>
            <a:endParaRPr lang="en-US" altLang="zh-CN"/>
          </a:p>
        </p:txBody>
      </p:sp>
      <p:sp>
        <p:nvSpPr>
          <p:cNvPr id="5" name="直接连接符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等腰三角形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zh-CN" altLang="en-US"/>
              <a:t>单击此处编辑母版标题样式</a:t>
            </a:r>
            <a:endParaRPr kumimoji="0" lang="en-US"/>
          </a:p>
        </p:txBody>
      </p:sp>
      <p:sp>
        <p:nvSpPr>
          <p:cNvPr id="3" name="文本占位符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C26ACA81-54E9-43A2-8D8D-433233D02F32}" type="slidenum">
              <a:rPr lang="en-US" altLang="zh-CN" smtClean="0"/>
              <a:pPr/>
              <a:t>‹#›</a:t>
            </a:fld>
            <a:endParaRPr lang="en-US" altLang="zh-CN"/>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直接连接符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内容占位符 11"/>
          <p:cNvSpPr>
            <a:spLocks noGrp="1"/>
          </p:cNvSpPr>
          <p:nvPr>
            <p:ph sz="quarter" idx="1"/>
          </p:nvPr>
        </p:nvSpPr>
        <p:spPr>
          <a:xfrm>
            <a:off x="304800" y="304800"/>
            <a:ext cx="5715000" cy="5715000"/>
          </a:xfrm>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zh-CN" altLang="en-US"/>
              <a:t>单击此处编辑母版标题样式</a:t>
            </a:r>
            <a:endParaRPr kumimoji="0" lang="en-US"/>
          </a:p>
        </p:txBody>
      </p:sp>
      <p:sp>
        <p:nvSpPr>
          <p:cNvPr id="3" name="图片占位符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zh-CN" altLang="en-US"/>
              <a:t>单击图标添加图片</a:t>
            </a:r>
            <a:endParaRPr kumimoji="0" lang="en-US" dirty="0"/>
          </a:p>
        </p:txBody>
      </p:sp>
      <p:sp>
        <p:nvSpPr>
          <p:cNvPr id="4" name="文本占位符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zh-CN" altLang="en-US"/>
              <a:t>单击此处编辑母版文本样式</a:t>
            </a:r>
          </a:p>
        </p:txBody>
      </p:sp>
      <p:sp>
        <p:nvSpPr>
          <p:cNvPr id="5" name="日期占位符 4"/>
          <p:cNvSpPr>
            <a:spLocks noGrp="1"/>
          </p:cNvSpPr>
          <p:nvPr>
            <p:ph type="dt" sz="half" idx="10"/>
          </p:nvPr>
        </p:nvSpPr>
        <p:spPr/>
        <p:txBody>
          <a:bodyPr/>
          <a:lstStyle/>
          <a:p>
            <a:endParaRPr lang="en-US" altLang="zh-CN"/>
          </a:p>
        </p:txBody>
      </p:sp>
      <p:sp>
        <p:nvSpPr>
          <p:cNvPr id="6" name="页脚占位符 5"/>
          <p:cNvSpPr>
            <a:spLocks noGrp="1"/>
          </p:cNvSpPr>
          <p:nvPr>
            <p:ph type="ftr" sz="quarter" idx="11"/>
          </p:nvPr>
        </p:nvSpPr>
        <p:spPr/>
        <p:txBody>
          <a:bodyPr/>
          <a:lstStyle/>
          <a:p>
            <a:endParaRPr lang="en-US" altLang="zh-CN"/>
          </a:p>
        </p:txBody>
      </p:sp>
      <p:sp>
        <p:nvSpPr>
          <p:cNvPr id="7" name="灯片编号占位符 6"/>
          <p:cNvSpPr>
            <a:spLocks noGrp="1"/>
          </p:cNvSpPr>
          <p:nvPr>
            <p:ph type="sldNum" sz="quarter" idx="12"/>
          </p:nvPr>
        </p:nvSpPr>
        <p:spPr/>
        <p:txBody>
          <a:bodyPr/>
          <a:lstStyle/>
          <a:p>
            <a:fld id="{3BC4B65D-89D3-460B-8438-6B3D252F610C}" type="slidenum">
              <a:rPr lang="en-US" altLang="zh-CN" smtClean="0"/>
              <a:pPr/>
              <a:t>‹#›</a:t>
            </a:fld>
            <a:endParaRPr lang="en-US" altLang="zh-CN"/>
          </a:p>
        </p:txBody>
      </p:sp>
      <p:sp>
        <p:nvSpPr>
          <p:cNvPr id="8" name="直接连接符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等腰三角形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标题占位符 21"/>
          <p:cNvSpPr>
            <a:spLocks noGrp="1"/>
          </p:cNvSpPr>
          <p:nvPr>
            <p:ph type="title"/>
          </p:nvPr>
        </p:nvSpPr>
        <p:spPr>
          <a:xfrm>
            <a:off x="457200" y="152400"/>
            <a:ext cx="8229600" cy="990600"/>
          </a:xfrm>
          <a:prstGeom prst="rect">
            <a:avLst/>
          </a:prstGeom>
        </p:spPr>
        <p:txBody>
          <a:bodyPr vert="horz" anchor="b" anchorCtr="0">
            <a:normAutofit/>
          </a:bodyPr>
          <a:lstStyle/>
          <a:p>
            <a:r>
              <a:rPr kumimoji="0" lang="zh-CN" altLang="en-US"/>
              <a:t>单击此处编辑母版标题样式</a:t>
            </a:r>
            <a:endParaRPr kumimoji="0" lang="en-US"/>
          </a:p>
        </p:txBody>
      </p:sp>
      <p:sp>
        <p:nvSpPr>
          <p:cNvPr id="13" name="文本占位符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4" name="日期占位符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endParaRPr lang="en-US" altLang="zh-CN"/>
          </a:p>
        </p:txBody>
      </p:sp>
      <p:sp>
        <p:nvSpPr>
          <p:cNvPr id="3" name="页脚占位符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ltLang="zh-CN"/>
          </a:p>
        </p:txBody>
      </p:sp>
      <p:sp>
        <p:nvSpPr>
          <p:cNvPr id="23" name="灯片编号占位符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B691D456-8FE8-4ED6-9FC5-29B6A61FEDA1}" type="slidenum">
              <a:rPr lang="en-US" altLang="zh-CN" smtClean="0"/>
              <a:pPr/>
              <a:t>‹#›</a:t>
            </a:fld>
            <a:endParaRPr lang="en-US" altLang="zh-CN"/>
          </a:p>
        </p:txBody>
      </p:sp>
      <p:sp>
        <p:nvSpPr>
          <p:cNvPr id="28" name="直接连接符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直接连接符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等腰三角形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hf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Layout" Target="../slideLayouts/slideLayout6.xml"/><Relationship Id="rId1" Type="http://schemas.openxmlformats.org/officeDocument/2006/relationships/control" Target="../activeX/activeX1.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129.png"/><Relationship Id="rId1" Type="http://schemas.openxmlformats.org/officeDocument/2006/relationships/slideLayout" Target="../slideLayouts/slideLayout6.xml"/><Relationship Id="rId4" Type="http://schemas.openxmlformats.org/officeDocument/2006/relationships/image" Target="../media/image131.png"/></Relationships>
</file>

<file path=ppt/slides/_rels/slide17.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image" Target="../media/image132.png"/><Relationship Id="rId1" Type="http://schemas.openxmlformats.org/officeDocument/2006/relationships/slideLayout" Target="../slideLayouts/slideLayout6.xml"/><Relationship Id="rId6" Type="http://schemas.openxmlformats.org/officeDocument/2006/relationships/image" Target="../media/image136.png"/><Relationship Id="rId5" Type="http://schemas.openxmlformats.org/officeDocument/2006/relationships/image" Target="../media/image135.png"/><Relationship Id="rId4" Type="http://schemas.openxmlformats.org/officeDocument/2006/relationships/image" Target="../media/image134.png"/></Relationships>
</file>

<file path=ppt/slides/_rels/slide18.xml.rels><?xml version="1.0" encoding="UTF-8" standalone="yes"?>
<Relationships xmlns="http://schemas.openxmlformats.org/package/2006/relationships"><Relationship Id="rId3" Type="http://schemas.openxmlformats.org/officeDocument/2006/relationships/image" Target="../media/image138.png"/><Relationship Id="rId2" Type="http://schemas.openxmlformats.org/officeDocument/2006/relationships/image" Target="../media/image137.png"/><Relationship Id="rId1" Type="http://schemas.openxmlformats.org/officeDocument/2006/relationships/slideLayout" Target="../slideLayouts/slideLayout6.xml"/><Relationship Id="rId6" Type="http://schemas.openxmlformats.org/officeDocument/2006/relationships/image" Target="../media/image141.png"/><Relationship Id="rId5" Type="http://schemas.openxmlformats.org/officeDocument/2006/relationships/image" Target="../media/image140.png"/><Relationship Id="rId4" Type="http://schemas.openxmlformats.org/officeDocument/2006/relationships/image" Target="../media/image139.png"/></Relationships>
</file>

<file path=ppt/slides/_rels/slide19.xml.rels><?xml version="1.0" encoding="UTF-8" standalone="yes"?>
<Relationships xmlns="http://schemas.openxmlformats.org/package/2006/relationships"><Relationship Id="rId3" Type="http://schemas.openxmlformats.org/officeDocument/2006/relationships/image" Target="../media/image143.png"/><Relationship Id="rId2" Type="http://schemas.openxmlformats.org/officeDocument/2006/relationships/image" Target="../media/image142.png"/><Relationship Id="rId1" Type="http://schemas.openxmlformats.org/officeDocument/2006/relationships/slideLayout" Target="../slideLayouts/slideLayout6.xml"/><Relationship Id="rId6" Type="http://schemas.openxmlformats.org/officeDocument/2006/relationships/image" Target="../media/image146.png"/><Relationship Id="rId5" Type="http://schemas.openxmlformats.org/officeDocument/2006/relationships/image" Target="../media/image145.png"/><Relationship Id="rId4" Type="http://schemas.openxmlformats.org/officeDocument/2006/relationships/image" Target="../media/image144.png"/></Relationships>
</file>

<file path=ppt/slides/_rels/slide2.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6.xml"/><Relationship Id="rId6" Type="http://schemas.openxmlformats.org/officeDocument/2006/relationships/image" Target="../media/image3.emf"/><Relationship Id="rId5" Type="http://schemas.openxmlformats.org/officeDocument/2006/relationships/oleObject" Target="../embeddings/oleObject1.bin"/><Relationship Id="rId4" Type="http://schemas.openxmlformats.org/officeDocument/2006/relationships/image" Target="../media/image102.png"/></Relationships>
</file>

<file path=ppt/slides/_rels/slide20.xml.rels><?xml version="1.0" encoding="UTF-8" standalone="yes"?>
<Relationships xmlns="http://schemas.openxmlformats.org/package/2006/relationships"><Relationship Id="rId3" Type="http://schemas.openxmlformats.org/officeDocument/2006/relationships/image" Target="../media/image148.png"/><Relationship Id="rId2" Type="http://schemas.openxmlformats.org/officeDocument/2006/relationships/image" Target="../media/image147.png"/><Relationship Id="rId1" Type="http://schemas.openxmlformats.org/officeDocument/2006/relationships/slideLayout" Target="../slideLayouts/slideLayout6.xml"/><Relationship Id="rId5" Type="http://schemas.openxmlformats.org/officeDocument/2006/relationships/image" Target="../media/image150.png"/><Relationship Id="rId4" Type="http://schemas.openxmlformats.org/officeDocument/2006/relationships/image" Target="../media/image149.png"/></Relationships>
</file>

<file path=ppt/slides/_rels/slide2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oleObject" Target="../embeddings/oleObject3.bin"/><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4.bin"/><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image" Target="../media/image11.jpeg"/><Relationship Id="rId1" Type="http://schemas.openxmlformats.org/officeDocument/2006/relationships/slideLayout" Target="../slideLayouts/slideLayout6.xml"/><Relationship Id="rId4" Type="http://schemas.openxmlformats.org/officeDocument/2006/relationships/image" Target="../media/image12.emf"/></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9.bin"/><Relationship Id="rId3" Type="http://schemas.openxmlformats.org/officeDocument/2006/relationships/image" Target="../media/image13.emf"/><Relationship Id="rId7" Type="http://schemas.openxmlformats.org/officeDocument/2006/relationships/image" Target="../media/image15.emf"/><Relationship Id="rId2" Type="http://schemas.openxmlformats.org/officeDocument/2006/relationships/oleObject" Target="../embeddings/oleObject6.bin"/><Relationship Id="rId1" Type="http://schemas.openxmlformats.org/officeDocument/2006/relationships/slideLayout" Target="../slideLayouts/slideLayout6.xml"/><Relationship Id="rId6" Type="http://schemas.openxmlformats.org/officeDocument/2006/relationships/oleObject" Target="../embeddings/oleObject8.bin"/><Relationship Id="rId11" Type="http://schemas.openxmlformats.org/officeDocument/2006/relationships/image" Target="../media/image17.emf"/><Relationship Id="rId5" Type="http://schemas.openxmlformats.org/officeDocument/2006/relationships/image" Target="../media/image14.emf"/><Relationship Id="rId10" Type="http://schemas.openxmlformats.org/officeDocument/2006/relationships/oleObject" Target="../embeddings/oleObject10.bin"/><Relationship Id="rId4" Type="http://schemas.openxmlformats.org/officeDocument/2006/relationships/oleObject" Target="../embeddings/oleObject7.bin"/><Relationship Id="rId9" Type="http://schemas.openxmlformats.org/officeDocument/2006/relationships/image" Target="../media/image16.emf"/></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14.bin"/><Relationship Id="rId3" Type="http://schemas.openxmlformats.org/officeDocument/2006/relationships/image" Target="../media/image18.emf"/><Relationship Id="rId7" Type="http://schemas.openxmlformats.org/officeDocument/2006/relationships/image" Target="../media/image20.emf"/><Relationship Id="rId2" Type="http://schemas.openxmlformats.org/officeDocument/2006/relationships/oleObject" Target="../embeddings/oleObject11.bin"/><Relationship Id="rId1" Type="http://schemas.openxmlformats.org/officeDocument/2006/relationships/slideLayout" Target="../slideLayouts/slideLayout6.xml"/><Relationship Id="rId6" Type="http://schemas.openxmlformats.org/officeDocument/2006/relationships/oleObject" Target="../embeddings/oleObject13.bin"/><Relationship Id="rId11" Type="http://schemas.openxmlformats.org/officeDocument/2006/relationships/image" Target="../media/image22.emf"/><Relationship Id="rId5" Type="http://schemas.openxmlformats.org/officeDocument/2006/relationships/image" Target="../media/image19.emf"/><Relationship Id="rId10" Type="http://schemas.openxmlformats.org/officeDocument/2006/relationships/oleObject" Target="../embeddings/oleObject15.bin"/><Relationship Id="rId4" Type="http://schemas.openxmlformats.org/officeDocument/2006/relationships/oleObject" Target="../embeddings/oleObject12.bin"/><Relationship Id="rId9" Type="http://schemas.openxmlformats.org/officeDocument/2006/relationships/image" Target="../media/image21.emf"/></Relationships>
</file>

<file path=ppt/slides/_rels/slide26.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24.emf"/><Relationship Id="rId2" Type="http://schemas.openxmlformats.org/officeDocument/2006/relationships/oleObject" Target="../embeddings/oleObject16.bin"/><Relationship Id="rId1" Type="http://schemas.openxmlformats.org/officeDocument/2006/relationships/slideLayout" Target="../slideLayouts/slideLayout6.xml"/><Relationship Id="rId5" Type="http://schemas.openxmlformats.org/officeDocument/2006/relationships/image" Target="../media/image26.png"/><Relationship Id="rId4" Type="http://schemas.openxmlformats.org/officeDocument/2006/relationships/image" Target="../media/image25.gif"/></Relationships>
</file>

<file path=ppt/slides/_rels/slide28.xml.rels><?xml version="1.0" encoding="UTF-8" standalone="yes"?>
<Relationships xmlns="http://schemas.openxmlformats.org/package/2006/relationships"><Relationship Id="rId8" Type="http://schemas.openxmlformats.org/officeDocument/2006/relationships/image" Target="../media/image29.wmf"/><Relationship Id="rId3" Type="http://schemas.openxmlformats.org/officeDocument/2006/relationships/oleObject" Target="../embeddings/oleObject17.bin"/><Relationship Id="rId7" Type="http://schemas.openxmlformats.org/officeDocument/2006/relationships/oleObject" Target="../embeddings/oleObject19.bin"/><Relationship Id="rId2" Type="http://schemas.openxmlformats.org/officeDocument/2006/relationships/slideLayout" Target="../slideLayouts/slideLayout6.xml"/><Relationship Id="rId1" Type="http://schemas.openxmlformats.org/officeDocument/2006/relationships/control" Target="../activeX/activeX2.xml"/><Relationship Id="rId6" Type="http://schemas.openxmlformats.org/officeDocument/2006/relationships/image" Target="../media/image28.emf"/><Relationship Id="rId11" Type="http://schemas.openxmlformats.org/officeDocument/2006/relationships/image" Target="../media/image31.png"/><Relationship Id="rId5" Type="http://schemas.openxmlformats.org/officeDocument/2006/relationships/oleObject" Target="../embeddings/oleObject18.bin"/><Relationship Id="rId10" Type="http://schemas.openxmlformats.org/officeDocument/2006/relationships/image" Target="../media/image30.wmf"/><Relationship Id="rId4" Type="http://schemas.openxmlformats.org/officeDocument/2006/relationships/image" Target="../media/image27.emf"/><Relationship Id="rId9" Type="http://schemas.openxmlformats.org/officeDocument/2006/relationships/oleObject" Target="../embeddings/oleObject20.bin"/></Relationships>
</file>

<file path=ppt/slides/_rels/slide29.xml.rels><?xml version="1.0" encoding="UTF-8" standalone="yes"?>
<Relationships xmlns="http://schemas.openxmlformats.org/package/2006/relationships"><Relationship Id="rId8" Type="http://schemas.openxmlformats.org/officeDocument/2006/relationships/oleObject" Target="../embeddings/oleObject24.bin"/><Relationship Id="rId13" Type="http://schemas.openxmlformats.org/officeDocument/2006/relationships/image" Target="../media/image37.emf"/><Relationship Id="rId3" Type="http://schemas.openxmlformats.org/officeDocument/2006/relationships/image" Target="../media/image32.emf"/><Relationship Id="rId7" Type="http://schemas.openxmlformats.org/officeDocument/2006/relationships/image" Target="../media/image34.emf"/><Relationship Id="rId12" Type="http://schemas.openxmlformats.org/officeDocument/2006/relationships/oleObject" Target="../embeddings/oleObject26.bin"/><Relationship Id="rId2" Type="http://schemas.openxmlformats.org/officeDocument/2006/relationships/oleObject" Target="../embeddings/oleObject21.bin"/><Relationship Id="rId1" Type="http://schemas.openxmlformats.org/officeDocument/2006/relationships/slideLayout" Target="../slideLayouts/slideLayout6.xml"/><Relationship Id="rId6" Type="http://schemas.openxmlformats.org/officeDocument/2006/relationships/oleObject" Target="../embeddings/oleObject23.bin"/><Relationship Id="rId11" Type="http://schemas.openxmlformats.org/officeDocument/2006/relationships/image" Target="../media/image36.emf"/><Relationship Id="rId5" Type="http://schemas.openxmlformats.org/officeDocument/2006/relationships/image" Target="../media/image33.emf"/><Relationship Id="rId10" Type="http://schemas.openxmlformats.org/officeDocument/2006/relationships/oleObject" Target="../embeddings/oleObject25.bin"/><Relationship Id="rId4" Type="http://schemas.openxmlformats.org/officeDocument/2006/relationships/oleObject" Target="../embeddings/oleObject22.bin"/><Relationship Id="rId9" Type="http://schemas.openxmlformats.org/officeDocument/2006/relationships/image" Target="../media/image35.emf"/></Relationships>
</file>

<file path=ppt/slides/_rels/slide3.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6.xml"/><Relationship Id="rId5" Type="http://schemas.openxmlformats.org/officeDocument/2006/relationships/image" Target="../media/image107.png"/><Relationship Id="rId4" Type="http://schemas.openxmlformats.org/officeDocument/2006/relationships/image" Target="../media/image106.png"/></Relationships>
</file>

<file path=ppt/slides/_rels/slide30.xml.rels><?xml version="1.0" encoding="UTF-8" standalone="yes"?>
<Relationships xmlns="http://schemas.openxmlformats.org/package/2006/relationships"><Relationship Id="rId8" Type="http://schemas.openxmlformats.org/officeDocument/2006/relationships/oleObject" Target="../embeddings/oleObject30.bin"/><Relationship Id="rId3" Type="http://schemas.openxmlformats.org/officeDocument/2006/relationships/image" Target="../media/image38.emf"/><Relationship Id="rId7" Type="http://schemas.openxmlformats.org/officeDocument/2006/relationships/image" Target="../media/image40.emf"/><Relationship Id="rId2" Type="http://schemas.openxmlformats.org/officeDocument/2006/relationships/oleObject" Target="../embeddings/oleObject27.bin"/><Relationship Id="rId1" Type="http://schemas.openxmlformats.org/officeDocument/2006/relationships/slideLayout" Target="../slideLayouts/slideLayout6.xml"/><Relationship Id="rId6" Type="http://schemas.openxmlformats.org/officeDocument/2006/relationships/oleObject" Target="../embeddings/oleObject29.bin"/><Relationship Id="rId11" Type="http://schemas.openxmlformats.org/officeDocument/2006/relationships/image" Target="../media/image42.emf"/><Relationship Id="rId5" Type="http://schemas.openxmlformats.org/officeDocument/2006/relationships/image" Target="../media/image39.emf"/><Relationship Id="rId10" Type="http://schemas.openxmlformats.org/officeDocument/2006/relationships/oleObject" Target="../embeddings/oleObject31.bin"/><Relationship Id="rId4" Type="http://schemas.openxmlformats.org/officeDocument/2006/relationships/oleObject" Target="../embeddings/oleObject28.bin"/><Relationship Id="rId9" Type="http://schemas.openxmlformats.org/officeDocument/2006/relationships/image" Target="../media/image41.emf"/></Relationships>
</file>

<file path=ppt/slides/_rels/slide4.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image" Target="../media/image111.png"/><Relationship Id="rId1" Type="http://schemas.openxmlformats.org/officeDocument/2006/relationships/slideLayout" Target="../slideLayouts/slideLayout6.xml"/><Relationship Id="rId4" Type="http://schemas.openxmlformats.org/officeDocument/2006/relationships/image" Target="../media/image4.emf"/></Relationships>
</file>

<file path=ppt/slides/_rels/slide7.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image" Target="../media/image113.png"/><Relationship Id="rId1" Type="http://schemas.openxmlformats.org/officeDocument/2006/relationships/slideLayout" Target="../slideLayouts/slideLayout6.xml"/><Relationship Id="rId5" Type="http://schemas.openxmlformats.org/officeDocument/2006/relationships/image" Target="../media/image116.png"/><Relationship Id="rId4" Type="http://schemas.openxmlformats.org/officeDocument/2006/relationships/image" Target="../media/image115.png"/></Relationships>
</file>

<file path=ppt/slides/_rels/slide8.xml.rels><?xml version="1.0" encoding="UTF-8" standalone="yes"?>
<Relationships xmlns="http://schemas.openxmlformats.org/package/2006/relationships"><Relationship Id="rId3" Type="http://schemas.openxmlformats.org/officeDocument/2006/relationships/image" Target="../media/image118.png"/><Relationship Id="rId2" Type="http://schemas.openxmlformats.org/officeDocument/2006/relationships/image" Target="../media/image11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20.png"/><Relationship Id="rId7" Type="http://schemas.openxmlformats.org/officeDocument/2006/relationships/image" Target="../media/image124.png"/><Relationship Id="rId2" Type="http://schemas.openxmlformats.org/officeDocument/2006/relationships/image" Target="../media/image119.png"/><Relationship Id="rId1" Type="http://schemas.openxmlformats.org/officeDocument/2006/relationships/slideLayout" Target="../slideLayouts/slideLayout6.xml"/><Relationship Id="rId6" Type="http://schemas.openxmlformats.org/officeDocument/2006/relationships/image" Target="../media/image123.png"/><Relationship Id="rId5" Type="http://schemas.openxmlformats.org/officeDocument/2006/relationships/image" Target="../media/image122.png"/><Relationship Id="rId4" Type="http://schemas.openxmlformats.org/officeDocument/2006/relationships/image" Target="../media/image1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F6716A5-440F-4DE5-A56C-3796BC56435B}"/>
              </a:ext>
            </a:extLst>
          </p:cNvPr>
          <p:cNvSpPr>
            <a:spLocks noGrp="1"/>
          </p:cNvSpPr>
          <p:nvPr>
            <p:ph type="sldNum" sz="quarter" idx="12"/>
          </p:nvPr>
        </p:nvSpPr>
        <p:spPr/>
        <p:txBody>
          <a:bodyPr/>
          <a:lstStyle/>
          <a:p>
            <a:fld id="{F14894C4-568D-44C6-9125-F9F9885AD16D}" type="slidenum">
              <a:rPr lang="en-US" altLang="zh-CN" smtClean="0"/>
              <a:pPr/>
              <a:t>1</a:t>
            </a:fld>
            <a:endParaRPr lang="en-US" altLang="zh-CN"/>
          </a:p>
        </p:txBody>
      </p:sp>
      <p:pic>
        <p:nvPicPr>
          <p:cNvPr id="3" name="图片 2">
            <a:extLst>
              <a:ext uri="{FF2B5EF4-FFF2-40B4-BE49-F238E27FC236}">
                <a16:creationId xmlns:a16="http://schemas.microsoft.com/office/drawing/2014/main" id="{D904B758-6A48-ADA1-4A5E-94899A7BB3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2928" y="533400"/>
            <a:ext cx="5324475" cy="5324475"/>
          </a:xfrm>
          <a:prstGeom prst="rect">
            <a:avLst/>
          </a:prstGeom>
        </p:spPr>
      </p:pic>
    </p:spTree>
    <p:extLst>
      <p:ext uri="{BB962C8B-B14F-4D97-AF65-F5344CB8AC3E}">
        <p14:creationId xmlns:p14="http://schemas.microsoft.com/office/powerpoint/2010/main" val="10550273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986" name="Rectangle 2"/>
          <p:cNvSpPr>
            <a:spLocks noGrp="1" noChangeArrowheads="1"/>
          </p:cNvSpPr>
          <p:nvPr>
            <p:ph type="title"/>
          </p:nvPr>
        </p:nvSpPr>
        <p:spPr/>
        <p:txBody>
          <a:bodyPr/>
          <a:lstStyle/>
          <a:p>
            <a:r>
              <a:rPr lang="en-US" altLang="zh-CN"/>
              <a:t>10.4 </a:t>
            </a:r>
            <a:r>
              <a:rPr lang="zh-CN" altLang="en-US"/>
              <a:t>麦克斯韦速率分布</a:t>
            </a:r>
          </a:p>
        </p:txBody>
      </p:sp>
      <p:sp>
        <p:nvSpPr>
          <p:cNvPr id="5" name="灯片编号占位符 4"/>
          <p:cNvSpPr>
            <a:spLocks noGrp="1"/>
          </p:cNvSpPr>
          <p:nvPr>
            <p:ph type="sldNum" sz="quarter" idx="12"/>
          </p:nvPr>
        </p:nvSpPr>
        <p:spPr/>
        <p:txBody>
          <a:bodyPr/>
          <a:lstStyle/>
          <a:p>
            <a:fld id="{854B1C0A-1C21-4994-A26D-FD9DE7F21C43}" type="slidenum">
              <a:rPr lang="en-US" altLang="zh-CN"/>
              <a:pPr/>
              <a:t>10</a:t>
            </a:fld>
            <a:endParaRPr lang="en-US" altLang="zh-CN"/>
          </a:p>
        </p:txBody>
      </p:sp>
    </p:spTree>
    <p:controls>
      <mc:AlternateContent xmlns:mc="http://schemas.openxmlformats.org/markup-compatibility/2006">
        <mc:Choice xmlns:v="urn:schemas-microsoft-com:vml" Requires="v">
          <p:control r:id="rId1" imgW="6741074" imgH="5040762"/>
        </mc:Choice>
        <mc:Fallback>
          <p:control r:id="rId1" imgW="6741074" imgH="5040762">
            <p:pic>
              <p:nvPicPr>
                <p:cNvPr id="2" name="ShockwaveFlash1"/>
                <p:cNvPicPr preferRelativeResize="0">
                  <a:picLocks noChangeAspect="1" noChangeArrowheads="1" noChangeShapeType="1"/>
                </p:cNvPicPr>
                <p:nvPr/>
              </p:nvPicPr>
              <p:blipFill>
                <a:blip r:embed="rId3">
                  <a:extLst>
                    <a:ext uri="{28A0092B-C50C-407E-A947-70E740481C1C}">
                      <a14:useLocalDpi xmlns:a14="http://schemas.microsoft.com/office/drawing/2010/main" val="0"/>
                    </a:ext>
                  </a:extLst>
                </a:blip>
                <a:srcRect/>
                <a:stretch>
                  <a:fillRect/>
                </a:stretch>
              </p:blipFill>
              <p:spPr bwMode="auto">
                <a:xfrm>
                  <a:off x="1184275" y="1219200"/>
                  <a:ext cx="6740525" cy="5040313"/>
                </a:xfrm>
                <a:prstGeom prst="rect">
                  <a:avLst/>
                </a:prstGeom>
                <a:noFill/>
                <a:ln w="19050">
                  <a:miter lim="800000"/>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extLst>
      <p:ext uri="{BB962C8B-B14F-4D97-AF65-F5344CB8AC3E}">
        <p14:creationId xmlns:p14="http://schemas.microsoft.com/office/powerpoint/2010/main" val="1088205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7058" name="Rectangle 2"/>
          <p:cNvSpPr>
            <a:spLocks noGrp="1" noChangeArrowheads="1"/>
          </p:cNvSpPr>
          <p:nvPr>
            <p:ph type="title"/>
          </p:nvPr>
        </p:nvSpPr>
        <p:spPr/>
        <p:txBody>
          <a:bodyPr/>
          <a:lstStyle/>
          <a:p>
            <a:r>
              <a:rPr lang="en-US" altLang="zh-CN"/>
              <a:t>10.4 </a:t>
            </a:r>
            <a:r>
              <a:rPr lang="zh-CN" altLang="en-US"/>
              <a:t>麦克斯韦速率分布</a:t>
            </a:r>
          </a:p>
        </p:txBody>
      </p:sp>
      <p:sp>
        <p:nvSpPr>
          <p:cNvPr id="6" name="灯片编号占位符 4"/>
          <p:cNvSpPr>
            <a:spLocks noGrp="1"/>
          </p:cNvSpPr>
          <p:nvPr>
            <p:ph type="sldNum" sz="quarter" idx="12"/>
          </p:nvPr>
        </p:nvSpPr>
        <p:spPr/>
        <p:txBody>
          <a:bodyPr/>
          <a:lstStyle/>
          <a:p>
            <a:fld id="{D0CED4CC-0DDA-4A4F-ADB6-A6358F386A74}" type="slidenum">
              <a:rPr lang="en-US" altLang="zh-CN"/>
              <a:pPr/>
              <a:t>11</a:t>
            </a:fld>
            <a:endParaRPr lang="en-US" altLang="zh-CN"/>
          </a:p>
        </p:txBody>
      </p:sp>
      <p:pic>
        <p:nvPicPr>
          <p:cNvPr id="557059" name="Picture 3"/>
          <p:cNvPicPr>
            <a:picLocks noChangeAspect="1" noChangeArrowheads="1"/>
          </p:cNvPicPr>
          <p:nvPr/>
        </p:nvPicPr>
        <p:blipFill>
          <a:blip r:embed="rId2">
            <a:lum bright="6000" contrast="18000"/>
          </a:blip>
          <a:srcRect/>
          <a:stretch>
            <a:fillRect/>
          </a:stretch>
        </p:blipFill>
        <p:spPr bwMode="auto">
          <a:xfrm>
            <a:off x="1981200" y="1288872"/>
            <a:ext cx="5410200" cy="4994275"/>
          </a:xfrm>
          <a:prstGeom prst="rect">
            <a:avLst/>
          </a:prstGeom>
          <a:noFill/>
          <a:ln w="19050">
            <a:noFill/>
            <a:miter lim="800000"/>
            <a:headEnd/>
            <a:tailEnd type="none" w="sm" len="lg"/>
          </a:ln>
          <a:effectLst/>
        </p:spPr>
      </p:pic>
    </p:spTree>
    <p:extLst>
      <p:ext uri="{BB962C8B-B14F-4D97-AF65-F5344CB8AC3E}">
        <p14:creationId xmlns:p14="http://schemas.microsoft.com/office/powerpoint/2010/main" val="14969417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9106" name="Rectangle 2"/>
          <p:cNvSpPr>
            <a:spLocks noGrp="1" noChangeArrowheads="1"/>
          </p:cNvSpPr>
          <p:nvPr>
            <p:ph type="title"/>
          </p:nvPr>
        </p:nvSpPr>
        <p:spPr/>
        <p:txBody>
          <a:bodyPr/>
          <a:lstStyle/>
          <a:p>
            <a:r>
              <a:rPr lang="en-US" altLang="zh-CN"/>
              <a:t>10.4 </a:t>
            </a:r>
            <a:r>
              <a:rPr lang="zh-CN" altLang="en-US"/>
              <a:t>麦克斯韦速率分布</a:t>
            </a:r>
          </a:p>
        </p:txBody>
      </p:sp>
      <p:sp>
        <p:nvSpPr>
          <p:cNvPr id="6" name="灯片编号占位符 4"/>
          <p:cNvSpPr>
            <a:spLocks noGrp="1"/>
          </p:cNvSpPr>
          <p:nvPr>
            <p:ph type="sldNum" sz="quarter" idx="12"/>
          </p:nvPr>
        </p:nvSpPr>
        <p:spPr/>
        <p:txBody>
          <a:bodyPr/>
          <a:lstStyle/>
          <a:p>
            <a:fld id="{3915692A-D693-4C8F-92D6-6992AD00AF13}" type="slidenum">
              <a:rPr lang="en-US" altLang="zh-CN"/>
              <a:pPr/>
              <a:t>12</a:t>
            </a:fld>
            <a:endParaRPr lang="en-US" altLang="zh-CN"/>
          </a:p>
        </p:txBody>
      </p:sp>
      <p:pic>
        <p:nvPicPr>
          <p:cNvPr id="559108" name="Picture 4"/>
          <p:cNvPicPr>
            <a:picLocks noChangeAspect="1" noChangeArrowheads="1"/>
          </p:cNvPicPr>
          <p:nvPr/>
        </p:nvPicPr>
        <p:blipFill>
          <a:blip r:embed="rId2">
            <a:lum contrast="30000"/>
          </a:blip>
          <a:srcRect r="1466"/>
          <a:stretch>
            <a:fillRect/>
          </a:stretch>
        </p:blipFill>
        <p:spPr bwMode="auto">
          <a:xfrm>
            <a:off x="1828800" y="1295400"/>
            <a:ext cx="5330825" cy="4968875"/>
          </a:xfrm>
          <a:prstGeom prst="rect">
            <a:avLst/>
          </a:prstGeom>
          <a:noFill/>
          <a:ln w="19050">
            <a:noFill/>
            <a:miter lim="800000"/>
            <a:headEnd/>
            <a:tailEnd type="none" w="sm" len="lg"/>
          </a:ln>
          <a:effectLst/>
        </p:spPr>
      </p:pic>
    </p:spTree>
    <p:extLst>
      <p:ext uri="{BB962C8B-B14F-4D97-AF65-F5344CB8AC3E}">
        <p14:creationId xmlns:p14="http://schemas.microsoft.com/office/powerpoint/2010/main" val="114020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62" name="Rectangle 2"/>
          <p:cNvSpPr>
            <a:spLocks noGrp="1" noChangeArrowheads="1"/>
          </p:cNvSpPr>
          <p:nvPr>
            <p:ph type="title"/>
          </p:nvPr>
        </p:nvSpPr>
        <p:spPr/>
        <p:txBody>
          <a:bodyPr/>
          <a:lstStyle/>
          <a:p>
            <a:r>
              <a:rPr lang="en-US" altLang="zh-CN"/>
              <a:t>10.4 </a:t>
            </a:r>
            <a:r>
              <a:rPr lang="zh-CN" altLang="en-US"/>
              <a:t>麦克斯韦速率分布</a:t>
            </a:r>
          </a:p>
        </p:txBody>
      </p:sp>
      <p:sp>
        <p:nvSpPr>
          <p:cNvPr id="7" name="灯片编号占位符 4"/>
          <p:cNvSpPr>
            <a:spLocks noGrp="1"/>
          </p:cNvSpPr>
          <p:nvPr>
            <p:ph type="sldNum" sz="quarter" idx="12"/>
          </p:nvPr>
        </p:nvSpPr>
        <p:spPr/>
        <p:txBody>
          <a:bodyPr/>
          <a:lstStyle/>
          <a:p>
            <a:fld id="{2A18711F-9850-47BB-8C0C-52BF3C27D5EB}" type="slidenum">
              <a:rPr lang="en-US" altLang="zh-CN"/>
              <a:pPr/>
              <a:t>13</a:t>
            </a:fld>
            <a:endParaRPr lang="en-US" altLang="zh-CN"/>
          </a:p>
        </p:txBody>
      </p:sp>
      <p:pic>
        <p:nvPicPr>
          <p:cNvPr id="552963" name="Picture 3" descr="maikesiwei"/>
          <p:cNvPicPr>
            <a:picLocks noChangeAspect="1" noChangeArrowheads="1"/>
          </p:cNvPicPr>
          <p:nvPr/>
        </p:nvPicPr>
        <p:blipFill>
          <a:blip r:embed="rId2"/>
          <a:srcRect/>
          <a:stretch>
            <a:fillRect/>
          </a:stretch>
        </p:blipFill>
        <p:spPr bwMode="auto">
          <a:xfrm>
            <a:off x="3056731" y="1210358"/>
            <a:ext cx="3030538" cy="4319587"/>
          </a:xfrm>
          <a:prstGeom prst="rect">
            <a:avLst/>
          </a:prstGeom>
          <a:noFill/>
        </p:spPr>
      </p:pic>
      <p:sp>
        <p:nvSpPr>
          <p:cNvPr id="552964" name="Rectangle 4"/>
          <p:cNvSpPr>
            <a:spLocks noChangeArrowheads="1"/>
          </p:cNvSpPr>
          <p:nvPr/>
        </p:nvSpPr>
        <p:spPr bwMode="auto">
          <a:xfrm>
            <a:off x="1866901" y="5493603"/>
            <a:ext cx="5410199" cy="830997"/>
          </a:xfrm>
          <a:prstGeom prst="rect">
            <a:avLst/>
          </a:prstGeom>
          <a:noFill/>
          <a:ln w="9525">
            <a:noFill/>
            <a:miter lim="800000"/>
            <a:headEnd/>
            <a:tailEnd/>
          </a:ln>
          <a:effectLst/>
        </p:spPr>
        <p:txBody>
          <a:bodyPr wrap="square">
            <a:spAutoFit/>
          </a:bodyPr>
          <a:lstStyle/>
          <a:p>
            <a:pPr algn="ctr"/>
            <a:r>
              <a:rPr kumimoji="1" lang="zh-CN" altLang="en-US" sz="2400" dirty="0"/>
              <a:t>麦克斯韦</a:t>
            </a:r>
          </a:p>
          <a:p>
            <a:pPr algn="ctr"/>
            <a:r>
              <a:rPr kumimoji="1" lang="en-US" altLang="zh-CN" sz="2400" dirty="0"/>
              <a:t>Maxwell</a:t>
            </a:r>
            <a:r>
              <a:rPr kumimoji="1" lang="zh-CN" altLang="en-US" sz="2400" dirty="0"/>
              <a:t>，</a:t>
            </a:r>
            <a:r>
              <a:rPr kumimoji="1" lang="en-US" altLang="zh-CN" sz="2400" dirty="0"/>
              <a:t>James Clerk (1831</a:t>
            </a:r>
            <a:r>
              <a:rPr kumimoji="1" lang="zh-CN" altLang="en-US" sz="2400" dirty="0"/>
              <a:t>～</a:t>
            </a:r>
            <a:r>
              <a:rPr kumimoji="1" lang="en-US" altLang="zh-CN" sz="2400" dirty="0"/>
              <a:t>1879)</a:t>
            </a:r>
          </a:p>
        </p:txBody>
      </p:sp>
    </p:spTree>
    <p:extLst>
      <p:ext uri="{BB962C8B-B14F-4D97-AF65-F5344CB8AC3E}">
        <p14:creationId xmlns:p14="http://schemas.microsoft.com/office/powerpoint/2010/main" val="2191697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1154" name="Rectangle 2"/>
          <p:cNvSpPr>
            <a:spLocks noGrp="1" noChangeArrowheads="1"/>
          </p:cNvSpPr>
          <p:nvPr>
            <p:ph type="title"/>
          </p:nvPr>
        </p:nvSpPr>
        <p:spPr/>
        <p:txBody>
          <a:bodyPr/>
          <a:lstStyle/>
          <a:p>
            <a:r>
              <a:rPr lang="en-US" altLang="zh-CN"/>
              <a:t>10.4 </a:t>
            </a:r>
            <a:r>
              <a:rPr lang="zh-CN" altLang="en-US"/>
              <a:t>麦克斯韦速率分布</a:t>
            </a:r>
          </a:p>
        </p:txBody>
      </p:sp>
      <p:sp>
        <p:nvSpPr>
          <p:cNvPr id="6" name="灯片编号占位符 4"/>
          <p:cNvSpPr>
            <a:spLocks noGrp="1"/>
          </p:cNvSpPr>
          <p:nvPr>
            <p:ph type="sldNum" sz="quarter" idx="12"/>
          </p:nvPr>
        </p:nvSpPr>
        <p:spPr/>
        <p:txBody>
          <a:bodyPr/>
          <a:lstStyle/>
          <a:p>
            <a:fld id="{16C8887F-559B-46E2-A3F5-761E5DEA85DB}" type="slidenum">
              <a:rPr lang="en-US" altLang="zh-CN"/>
              <a:pPr/>
              <a:t>14</a:t>
            </a:fld>
            <a:endParaRPr lang="en-US" altLang="zh-CN"/>
          </a:p>
        </p:txBody>
      </p:sp>
      <p:sp>
        <p:nvSpPr>
          <p:cNvPr id="561156" name="Rectangle 4"/>
          <p:cNvSpPr>
            <a:spLocks noChangeArrowheads="1"/>
          </p:cNvSpPr>
          <p:nvPr/>
        </p:nvSpPr>
        <p:spPr bwMode="auto">
          <a:xfrm>
            <a:off x="381000" y="1184275"/>
            <a:ext cx="8534400" cy="4911725"/>
          </a:xfrm>
          <a:prstGeom prst="rect">
            <a:avLst/>
          </a:prstGeom>
          <a:noFill/>
          <a:ln w="9525">
            <a:noFill/>
            <a:miter lim="800000"/>
            <a:headEnd/>
            <a:tailEnd/>
          </a:ln>
          <a:effectLst/>
        </p:spPr>
        <p:txBody>
          <a:bodyPr>
            <a:spAutoFit/>
          </a:bodyPr>
          <a:lstStyle/>
          <a:p>
            <a:pPr>
              <a:lnSpc>
                <a:spcPct val="110000"/>
              </a:lnSpc>
            </a:pPr>
            <a:r>
              <a:rPr kumimoji="1" lang="zh-CN" altLang="en-US" sz="2400" dirty="0"/>
              <a:t>麦克斯韦：英国物理学家。</a:t>
            </a:r>
            <a:r>
              <a:rPr kumimoji="1" lang="zh-CN" altLang="en-US" sz="2400" dirty="0">
                <a:solidFill>
                  <a:srgbClr val="0000CC"/>
                </a:solidFill>
              </a:rPr>
              <a:t>经典电动力学</a:t>
            </a:r>
            <a:r>
              <a:rPr kumimoji="1" lang="zh-CN" altLang="en-US" sz="2400" dirty="0"/>
              <a:t>的创始人，</a:t>
            </a:r>
            <a:r>
              <a:rPr kumimoji="1" lang="zh-CN" altLang="en-US" sz="2400" dirty="0">
                <a:solidFill>
                  <a:srgbClr val="0000CC"/>
                </a:solidFill>
              </a:rPr>
              <a:t>统计物理学</a:t>
            </a:r>
            <a:r>
              <a:rPr kumimoji="1" lang="zh-CN" altLang="en-US" sz="2400" dirty="0"/>
              <a:t>的奠基人之一。</a:t>
            </a:r>
            <a:r>
              <a:rPr kumimoji="1" lang="en-US" altLang="zh-CN" sz="2400" dirty="0"/>
              <a:t>1831 </a:t>
            </a:r>
            <a:r>
              <a:rPr kumimoji="1" lang="zh-CN" altLang="en-US" sz="2400" dirty="0"/>
              <a:t>年 </a:t>
            </a:r>
            <a:r>
              <a:rPr kumimoji="1" lang="en-US" altLang="zh-CN" sz="2400" dirty="0"/>
              <a:t>6</a:t>
            </a:r>
            <a:r>
              <a:rPr kumimoji="1" lang="zh-CN" altLang="en-US" sz="2400" dirty="0"/>
              <a:t>月</a:t>
            </a:r>
            <a:r>
              <a:rPr kumimoji="1" lang="en-US" altLang="zh-CN" sz="2400" dirty="0"/>
              <a:t>13</a:t>
            </a:r>
            <a:r>
              <a:rPr kumimoji="1" lang="zh-CN" altLang="en-US" sz="2400" dirty="0"/>
              <a:t>日生于爱丁堡，</a:t>
            </a:r>
            <a:r>
              <a:rPr kumimoji="1" lang="en-US" altLang="zh-CN" sz="2400" dirty="0"/>
              <a:t>1879 </a:t>
            </a:r>
            <a:r>
              <a:rPr kumimoji="1" lang="zh-CN" altLang="en-US" sz="2400" dirty="0"/>
              <a:t>年</a:t>
            </a:r>
            <a:r>
              <a:rPr kumimoji="1" lang="en-US" altLang="zh-CN" sz="2400" dirty="0"/>
              <a:t>11</a:t>
            </a:r>
            <a:r>
              <a:rPr kumimoji="1" lang="zh-CN" altLang="en-US" sz="2400" dirty="0"/>
              <a:t>月</a:t>
            </a:r>
            <a:r>
              <a:rPr kumimoji="1" lang="en-US" altLang="zh-CN" sz="2400" dirty="0"/>
              <a:t>5</a:t>
            </a:r>
            <a:r>
              <a:rPr kumimoji="1" lang="zh-CN" altLang="en-US" sz="2400" dirty="0"/>
              <a:t>日卒于剑桥。</a:t>
            </a:r>
            <a:r>
              <a:rPr kumimoji="1" lang="en-US" altLang="zh-CN" sz="2400" dirty="0"/>
              <a:t>1847~1850 </a:t>
            </a:r>
            <a:r>
              <a:rPr kumimoji="1" lang="zh-CN" altLang="en-US" sz="2400" dirty="0"/>
              <a:t>年在爱丁堡大学学习，</a:t>
            </a:r>
            <a:r>
              <a:rPr kumimoji="1" lang="en-US" altLang="zh-CN" sz="2400" dirty="0"/>
              <a:t>1850 ~1854</a:t>
            </a:r>
            <a:r>
              <a:rPr kumimoji="1" lang="zh-CN" altLang="en-US" sz="2400" dirty="0"/>
              <a:t>年入剑桥三一学院攻读数学。</a:t>
            </a:r>
            <a:r>
              <a:rPr kumimoji="1" lang="en-US" altLang="zh-CN" sz="2400" dirty="0"/>
              <a:t>1856~1860</a:t>
            </a:r>
            <a:r>
              <a:rPr kumimoji="1" lang="zh-CN" altLang="en-US" sz="2400" dirty="0"/>
              <a:t>年担任阿伯丁郡的马里查尔学院教授。</a:t>
            </a:r>
            <a:r>
              <a:rPr kumimoji="1" lang="en-US" altLang="zh-CN" sz="2400" dirty="0"/>
              <a:t>1860~1865</a:t>
            </a:r>
            <a:r>
              <a:rPr kumimoji="1" lang="zh-CN" altLang="en-US" sz="2400" dirty="0"/>
              <a:t>年在伦敦皇家学院执教，并从事气体运动理论的研究 。</a:t>
            </a:r>
            <a:r>
              <a:rPr kumimoji="1" lang="en-US" altLang="zh-CN" sz="2400" dirty="0"/>
              <a:t>1860 </a:t>
            </a:r>
            <a:r>
              <a:rPr kumimoji="1" lang="zh-CN" altLang="en-US" sz="2400" dirty="0"/>
              <a:t>年为英国皇家学会会员。</a:t>
            </a:r>
            <a:r>
              <a:rPr kumimoji="1" lang="en-US" altLang="zh-CN" sz="2400" dirty="0"/>
              <a:t>1871</a:t>
            </a:r>
            <a:r>
              <a:rPr kumimoji="1" lang="zh-CN" altLang="en-US" sz="2400" dirty="0"/>
              <a:t>年任剑桥大学教授，创建并领导了英国第一个专门的物理实验室 卡文迪什实验室 。</a:t>
            </a:r>
            <a:r>
              <a:rPr kumimoji="1" lang="zh-CN" altLang="en-US" sz="2400" dirty="0">
                <a:solidFill>
                  <a:srgbClr val="0000CC"/>
                </a:solidFill>
              </a:rPr>
              <a:t>麦克斯韦的主要贡献是创立了经典电动力学</a:t>
            </a:r>
            <a:r>
              <a:rPr kumimoji="1" lang="zh-CN" altLang="en-US" sz="2400" dirty="0"/>
              <a:t>。他发展了</a:t>
            </a:r>
            <a:r>
              <a:rPr kumimoji="1" lang="en-US" altLang="zh-CN" sz="2400" dirty="0"/>
              <a:t>M.</a:t>
            </a:r>
            <a:r>
              <a:rPr kumimoji="1" lang="zh-CN" altLang="en-US" sz="2400" dirty="0"/>
              <a:t>法拉第关于电、磁相互作用必须通过中间媒质的思想，并把这种中间媒质称为以太 </a:t>
            </a:r>
            <a:r>
              <a:rPr kumimoji="1" lang="en-US" altLang="zh-CN" sz="2400" dirty="0"/>
              <a:t>(</a:t>
            </a:r>
            <a:r>
              <a:rPr kumimoji="1" lang="zh-CN" altLang="en-US" sz="2400" dirty="0"/>
              <a:t>后来研究表明，不存在所谓的以太，这种中间媒质实际上是</a:t>
            </a:r>
            <a:r>
              <a:rPr kumimoji="1" lang="zh-CN" altLang="en-US" sz="2400" dirty="0">
                <a:solidFill>
                  <a:srgbClr val="0000CC"/>
                </a:solidFill>
              </a:rPr>
              <a:t>电磁场</a:t>
            </a:r>
            <a:r>
              <a:rPr kumimoji="1" lang="en-US" altLang="zh-CN" sz="2400" dirty="0"/>
              <a:t>)</a:t>
            </a:r>
            <a:r>
              <a:rPr kumimoji="1" lang="zh-CN" altLang="en-US" sz="2400" dirty="0"/>
              <a:t>，并在此基础上提出了</a:t>
            </a:r>
            <a:r>
              <a:rPr kumimoji="1" lang="zh-CN" altLang="en-US" sz="2400" dirty="0">
                <a:solidFill>
                  <a:srgbClr val="0000CC"/>
                </a:solidFill>
              </a:rPr>
              <a:t>位移电流</a:t>
            </a:r>
            <a:r>
              <a:rPr kumimoji="1" lang="zh-CN" altLang="en-US" sz="2400" dirty="0"/>
              <a:t>的概念 。</a:t>
            </a:r>
          </a:p>
        </p:txBody>
      </p:sp>
    </p:spTree>
    <p:extLst>
      <p:ext uri="{BB962C8B-B14F-4D97-AF65-F5344CB8AC3E}">
        <p14:creationId xmlns:p14="http://schemas.microsoft.com/office/powerpoint/2010/main" val="9075980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2178" name="Rectangle 2"/>
          <p:cNvSpPr>
            <a:spLocks noGrp="1" noChangeArrowheads="1"/>
          </p:cNvSpPr>
          <p:nvPr>
            <p:ph type="title"/>
          </p:nvPr>
        </p:nvSpPr>
        <p:spPr/>
        <p:txBody>
          <a:bodyPr/>
          <a:lstStyle/>
          <a:p>
            <a:r>
              <a:rPr lang="en-US" altLang="zh-CN"/>
              <a:t>10.4 </a:t>
            </a:r>
            <a:r>
              <a:rPr lang="zh-CN" altLang="en-US"/>
              <a:t>麦克斯韦速率分布</a:t>
            </a:r>
          </a:p>
        </p:txBody>
      </p:sp>
      <p:sp>
        <p:nvSpPr>
          <p:cNvPr id="6" name="灯片编号占位符 4"/>
          <p:cNvSpPr>
            <a:spLocks noGrp="1"/>
          </p:cNvSpPr>
          <p:nvPr>
            <p:ph type="sldNum" sz="quarter" idx="12"/>
          </p:nvPr>
        </p:nvSpPr>
        <p:spPr/>
        <p:txBody>
          <a:bodyPr/>
          <a:lstStyle/>
          <a:p>
            <a:fld id="{015899B8-2175-4AF7-AB44-AEC3529AB043}" type="slidenum">
              <a:rPr lang="en-US" altLang="zh-CN"/>
              <a:pPr/>
              <a:t>15</a:t>
            </a:fld>
            <a:endParaRPr lang="en-US" altLang="zh-CN"/>
          </a:p>
        </p:txBody>
      </p:sp>
      <p:sp>
        <p:nvSpPr>
          <p:cNvPr id="562179" name="Rectangle 3"/>
          <p:cNvSpPr>
            <a:spLocks noChangeArrowheads="1"/>
          </p:cNvSpPr>
          <p:nvPr/>
        </p:nvSpPr>
        <p:spPr bwMode="auto">
          <a:xfrm>
            <a:off x="381001" y="1170932"/>
            <a:ext cx="8305800" cy="5306068"/>
          </a:xfrm>
          <a:prstGeom prst="rect">
            <a:avLst/>
          </a:prstGeom>
          <a:noFill/>
          <a:ln w="9525">
            <a:noFill/>
            <a:miter lim="800000"/>
            <a:headEnd/>
            <a:tailEnd/>
          </a:ln>
          <a:effectLst/>
        </p:spPr>
        <p:txBody>
          <a:bodyPr wrap="square">
            <a:spAutoFit/>
          </a:bodyPr>
          <a:lstStyle/>
          <a:p>
            <a:pPr algn="just">
              <a:lnSpc>
                <a:spcPct val="110000"/>
              </a:lnSpc>
              <a:spcBef>
                <a:spcPct val="50000"/>
              </a:spcBef>
            </a:pPr>
            <a:r>
              <a:rPr kumimoji="1" lang="en-US" altLang="zh-CN" sz="2200" dirty="0"/>
              <a:t>        </a:t>
            </a:r>
            <a:r>
              <a:rPr kumimoji="1" lang="zh-CN" altLang="en-US" sz="2200" dirty="0"/>
              <a:t>麦克斯韦研究了法拉第的电磁场设想，于</a:t>
            </a:r>
            <a:r>
              <a:rPr kumimoji="1" lang="en-US" altLang="zh-CN" sz="2200" dirty="0"/>
              <a:t>1864</a:t>
            </a:r>
            <a:r>
              <a:rPr kumimoji="1" lang="zh-CN" altLang="en-US" sz="2200" dirty="0"/>
              <a:t>年发表了</a:t>
            </a:r>
            <a:r>
              <a:rPr kumimoji="1" lang="en-US" altLang="zh-CN" sz="2200" dirty="0"/>
              <a:t>《</a:t>
            </a:r>
            <a:r>
              <a:rPr kumimoji="1" lang="zh-CN" altLang="en-US" sz="2200" dirty="0"/>
              <a:t>电磁场动力学理论</a:t>
            </a:r>
            <a:r>
              <a:rPr kumimoji="1" lang="en-US" altLang="zh-CN" sz="2200" dirty="0"/>
              <a:t>》</a:t>
            </a:r>
            <a:r>
              <a:rPr kumimoji="1" lang="zh-CN" altLang="en-US" sz="2200" dirty="0"/>
              <a:t>，提出包括偏微分方程的</a:t>
            </a:r>
            <a:r>
              <a:rPr kumimoji="1" lang="zh-CN" altLang="en-US" sz="2200" dirty="0">
                <a:solidFill>
                  <a:srgbClr val="0000CC"/>
                </a:solidFill>
              </a:rPr>
              <a:t>麦克斯韦方程组</a:t>
            </a:r>
            <a:r>
              <a:rPr kumimoji="1" lang="zh-CN" altLang="en-US" sz="2200" dirty="0"/>
              <a:t>，</a:t>
            </a:r>
            <a:r>
              <a:rPr kumimoji="1" lang="zh-CN" altLang="en-US" sz="2200" dirty="0">
                <a:solidFill>
                  <a:srgbClr val="0000CC"/>
                </a:solidFill>
              </a:rPr>
              <a:t>概括了当时已知的关于电磁现象的一切实验结果</a:t>
            </a:r>
            <a:r>
              <a:rPr kumimoji="1" lang="zh-CN" altLang="en-US" sz="2200" dirty="0"/>
              <a:t>，从而创立了经典电动力学。他根据这一理论得出结论：</a:t>
            </a:r>
            <a:r>
              <a:rPr kumimoji="1" lang="zh-CN" altLang="en-US" sz="2200" dirty="0">
                <a:solidFill>
                  <a:srgbClr val="FF3300"/>
                </a:solidFill>
              </a:rPr>
              <a:t>存在着电磁波</a:t>
            </a:r>
            <a:r>
              <a:rPr kumimoji="1" lang="zh-CN" altLang="en-US" sz="2200" dirty="0"/>
              <a:t>；</a:t>
            </a:r>
            <a:r>
              <a:rPr kumimoji="1" lang="zh-CN" altLang="en-US" sz="2200" dirty="0">
                <a:solidFill>
                  <a:srgbClr val="FF3300"/>
                </a:solidFill>
              </a:rPr>
              <a:t>电磁波在真空中传播的速度等于光速</a:t>
            </a:r>
            <a:r>
              <a:rPr kumimoji="1" lang="zh-CN" altLang="en-US" sz="2200" dirty="0"/>
              <a:t>；</a:t>
            </a:r>
            <a:r>
              <a:rPr kumimoji="1" lang="zh-CN" altLang="en-US" sz="2200" dirty="0">
                <a:solidFill>
                  <a:srgbClr val="FF3300"/>
                </a:solidFill>
              </a:rPr>
              <a:t>光的本质是电磁波</a:t>
            </a:r>
            <a:r>
              <a:rPr kumimoji="1" lang="zh-CN" altLang="en-US" sz="2200" dirty="0"/>
              <a:t>；</a:t>
            </a:r>
            <a:r>
              <a:rPr kumimoji="1" lang="zh-CN" altLang="en-US" sz="2200" dirty="0">
                <a:solidFill>
                  <a:srgbClr val="FF3300"/>
                </a:solidFill>
              </a:rPr>
              <a:t>电磁波会产生压力</a:t>
            </a:r>
            <a:r>
              <a:rPr kumimoji="1" lang="zh-CN" altLang="en-US" sz="2200" dirty="0"/>
              <a:t>等。麦克斯韦在这一期间的著作还有</a:t>
            </a:r>
            <a:r>
              <a:rPr kumimoji="1" lang="en-US" altLang="zh-CN" sz="2200" dirty="0"/>
              <a:t>1855~1856</a:t>
            </a:r>
            <a:r>
              <a:rPr kumimoji="1" lang="zh-CN" altLang="en-US" sz="2200" dirty="0"/>
              <a:t>年发表的</a:t>
            </a:r>
            <a:r>
              <a:rPr kumimoji="1" lang="en-US" altLang="zh-CN" sz="2200" dirty="0"/>
              <a:t>《</a:t>
            </a:r>
            <a:r>
              <a:rPr kumimoji="1" lang="zh-CN" altLang="en-US" sz="2200" dirty="0"/>
              <a:t>论法拉第力线</a:t>
            </a:r>
            <a:r>
              <a:rPr kumimoji="1" lang="en-US" altLang="zh-CN" sz="2200" dirty="0"/>
              <a:t>》</a:t>
            </a:r>
            <a:r>
              <a:rPr kumimoji="1" lang="zh-CN" altLang="en-US" sz="2200" dirty="0"/>
              <a:t>、</a:t>
            </a:r>
            <a:r>
              <a:rPr kumimoji="1" lang="en-US" altLang="zh-CN" sz="2200" dirty="0"/>
              <a:t>1861~1862 </a:t>
            </a:r>
            <a:r>
              <a:rPr kumimoji="1" lang="zh-CN" altLang="en-US" sz="2200" dirty="0"/>
              <a:t>年发表的</a:t>
            </a:r>
            <a:r>
              <a:rPr kumimoji="1" lang="en-US" altLang="zh-CN" sz="2200" dirty="0"/>
              <a:t>《</a:t>
            </a:r>
            <a:r>
              <a:rPr kumimoji="1" lang="zh-CN" altLang="en-US" sz="2200" dirty="0"/>
              <a:t>论物理力线</a:t>
            </a:r>
            <a:r>
              <a:rPr kumimoji="1" lang="en-US" altLang="zh-CN" sz="2200" dirty="0"/>
              <a:t>》</a:t>
            </a:r>
            <a:r>
              <a:rPr kumimoji="1" lang="zh-CN" altLang="en-US" sz="2200" dirty="0"/>
              <a:t>、</a:t>
            </a:r>
            <a:r>
              <a:rPr kumimoji="1" lang="en-US" altLang="zh-CN" sz="2200" dirty="0"/>
              <a:t>1873</a:t>
            </a:r>
            <a:r>
              <a:rPr kumimoji="1" lang="zh-CN" altLang="en-US" sz="2200" dirty="0"/>
              <a:t>年发表的</a:t>
            </a:r>
            <a:r>
              <a:rPr kumimoji="1" lang="en-US" altLang="zh-CN" sz="2200" dirty="0"/>
              <a:t>《</a:t>
            </a:r>
            <a:r>
              <a:rPr kumimoji="1" lang="zh-CN" altLang="en-US" sz="2200" dirty="0"/>
              <a:t>电学和磁学论</a:t>
            </a:r>
            <a:r>
              <a:rPr kumimoji="1" lang="en-US" altLang="zh-CN" sz="2200" dirty="0"/>
              <a:t>》</a:t>
            </a:r>
            <a:r>
              <a:rPr kumimoji="1" lang="zh-CN" altLang="en-US" sz="2200" dirty="0"/>
              <a:t>等。</a:t>
            </a:r>
            <a:r>
              <a:rPr kumimoji="1" lang="en-US" altLang="zh-CN" sz="2200" dirty="0"/>
              <a:t>1868</a:t>
            </a:r>
            <a:r>
              <a:rPr kumimoji="1" lang="zh-CN" altLang="en-US" sz="2200" dirty="0"/>
              <a:t>年继</a:t>
            </a:r>
            <a:r>
              <a:rPr kumimoji="1" lang="en-US" altLang="zh-CN" sz="2200" dirty="0"/>
              <a:t>W.</a:t>
            </a:r>
            <a:r>
              <a:rPr kumimoji="1" lang="zh-CN" altLang="en-US" sz="2200" dirty="0"/>
              <a:t>韦伯等之后，他以更高的精确度测定了电荷的静电单位对电磁单位的比值，并证实了它就等于光速。麦克斯韦在</a:t>
            </a:r>
            <a:r>
              <a:rPr kumimoji="1" lang="zh-CN" altLang="en-US" sz="2200" dirty="0">
                <a:solidFill>
                  <a:srgbClr val="0000CC"/>
                </a:solidFill>
              </a:rPr>
              <a:t>气体运动理论</a:t>
            </a:r>
            <a:r>
              <a:rPr kumimoji="1" lang="zh-CN" altLang="en-US" sz="2200" dirty="0"/>
              <a:t>、</a:t>
            </a:r>
            <a:r>
              <a:rPr kumimoji="1" lang="zh-CN" altLang="en-US" sz="2200" dirty="0">
                <a:solidFill>
                  <a:srgbClr val="0000CC"/>
                </a:solidFill>
              </a:rPr>
              <a:t>光学</a:t>
            </a:r>
            <a:r>
              <a:rPr kumimoji="1" lang="zh-CN" altLang="en-US" sz="2200" dirty="0"/>
              <a:t>、</a:t>
            </a:r>
            <a:r>
              <a:rPr kumimoji="1" lang="zh-CN" altLang="en-US" sz="2200" dirty="0">
                <a:solidFill>
                  <a:srgbClr val="0000CC"/>
                </a:solidFill>
              </a:rPr>
              <a:t>热力学</a:t>
            </a:r>
            <a:r>
              <a:rPr kumimoji="1" lang="zh-CN" altLang="en-US" sz="2200" dirty="0"/>
              <a:t>和</a:t>
            </a:r>
            <a:r>
              <a:rPr kumimoji="1" lang="zh-CN" altLang="en-US" sz="2200" dirty="0">
                <a:solidFill>
                  <a:srgbClr val="0000CC"/>
                </a:solidFill>
              </a:rPr>
              <a:t>弹性理论</a:t>
            </a:r>
            <a:r>
              <a:rPr kumimoji="1" lang="zh-CN" altLang="en-US" sz="2200" dirty="0"/>
              <a:t>方面也作出了重要贡献 ，</a:t>
            </a:r>
            <a:r>
              <a:rPr kumimoji="1" lang="en-US" altLang="zh-CN" sz="2200" dirty="0"/>
              <a:t>1860</a:t>
            </a:r>
            <a:r>
              <a:rPr kumimoji="1" lang="zh-CN" altLang="en-US" sz="2200" dirty="0"/>
              <a:t>年得出了理想气体分子按速度的统计分布律，计算了分子的自由程。</a:t>
            </a:r>
            <a:r>
              <a:rPr kumimoji="1" lang="zh-CN" altLang="en-US" sz="2200" dirty="0">
                <a:solidFill>
                  <a:srgbClr val="0000CC"/>
                </a:solidFill>
              </a:rPr>
              <a:t>他在</a:t>
            </a:r>
            <a:r>
              <a:rPr kumimoji="1" lang="en-US" altLang="zh-CN" sz="2200" dirty="0">
                <a:solidFill>
                  <a:srgbClr val="0000CC"/>
                </a:solidFill>
              </a:rPr>
              <a:t>1861</a:t>
            </a:r>
            <a:r>
              <a:rPr kumimoji="1" lang="zh-CN" altLang="en-US" sz="2200" dirty="0">
                <a:solidFill>
                  <a:srgbClr val="0000CC"/>
                </a:solidFill>
              </a:rPr>
              <a:t>年提出，彩色是由红、绿、蓝三基色组成的，他还是第一批彩色照片的制作者之一</a:t>
            </a:r>
            <a:r>
              <a:rPr kumimoji="1" lang="zh-CN" altLang="en-US" sz="2200" dirty="0"/>
              <a:t>。</a:t>
            </a:r>
            <a:r>
              <a:rPr kumimoji="1" lang="en-US" altLang="zh-CN" sz="2200" dirty="0"/>
              <a:t>1873</a:t>
            </a:r>
            <a:r>
              <a:rPr kumimoji="1" lang="zh-CN" altLang="en-US" sz="2200" dirty="0"/>
              <a:t>～</a:t>
            </a:r>
            <a:r>
              <a:rPr kumimoji="1" lang="en-US" altLang="zh-CN" sz="2200" dirty="0"/>
              <a:t>1874</a:t>
            </a:r>
            <a:r>
              <a:rPr kumimoji="1" lang="zh-CN" altLang="en-US" sz="2200" dirty="0"/>
              <a:t>年他发现了双折光现象。</a:t>
            </a:r>
          </a:p>
        </p:txBody>
      </p:sp>
    </p:spTree>
    <p:extLst>
      <p:ext uri="{BB962C8B-B14F-4D97-AF65-F5344CB8AC3E}">
        <p14:creationId xmlns:p14="http://schemas.microsoft.com/office/powerpoint/2010/main" val="10316560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02" name="Rectangle 2"/>
          <p:cNvSpPr>
            <a:spLocks noGrp="1" noChangeArrowheads="1"/>
          </p:cNvSpPr>
          <p:nvPr>
            <p:ph type="title"/>
          </p:nvPr>
        </p:nvSpPr>
        <p:spPr/>
        <p:txBody>
          <a:bodyPr/>
          <a:lstStyle/>
          <a:p>
            <a:r>
              <a:rPr lang="en-US" altLang="zh-CN"/>
              <a:t>10.4 </a:t>
            </a:r>
            <a:r>
              <a:rPr lang="zh-CN" altLang="en-US"/>
              <a:t>麦克斯韦速率分布</a:t>
            </a:r>
          </a:p>
        </p:txBody>
      </p:sp>
      <p:sp>
        <p:nvSpPr>
          <p:cNvPr id="25" name="灯片编号占位符 4"/>
          <p:cNvSpPr>
            <a:spLocks noGrp="1"/>
          </p:cNvSpPr>
          <p:nvPr>
            <p:ph type="sldNum" sz="quarter" idx="12"/>
          </p:nvPr>
        </p:nvSpPr>
        <p:spPr/>
        <p:txBody>
          <a:bodyPr/>
          <a:lstStyle/>
          <a:p>
            <a:fld id="{63931F39-C1C6-4A85-8BCD-AF5757BF0253}" type="slidenum">
              <a:rPr lang="en-US" altLang="zh-CN"/>
              <a:pPr/>
              <a:t>16</a:t>
            </a:fld>
            <a:endParaRPr lang="en-US" altLang="zh-CN"/>
          </a:p>
        </p:txBody>
      </p:sp>
      <p:sp>
        <p:nvSpPr>
          <p:cNvPr id="563203" name="Text Box 3"/>
          <p:cNvSpPr txBox="1">
            <a:spLocks noChangeArrowheads="1"/>
          </p:cNvSpPr>
          <p:nvPr/>
        </p:nvSpPr>
        <p:spPr bwMode="auto">
          <a:xfrm>
            <a:off x="381000" y="1196975"/>
            <a:ext cx="8382000" cy="1698625"/>
          </a:xfrm>
          <a:prstGeom prst="rect">
            <a:avLst/>
          </a:prstGeom>
          <a:noFill/>
          <a:ln w="9525">
            <a:noFill/>
            <a:miter lim="800000"/>
            <a:headEnd/>
            <a:tailEnd/>
          </a:ln>
          <a:effectLst/>
        </p:spPr>
        <p:txBody>
          <a:bodyPr>
            <a:spAutoFit/>
          </a:bodyPr>
          <a:lstStyle/>
          <a:p>
            <a:pPr>
              <a:lnSpc>
                <a:spcPct val="110000"/>
              </a:lnSpc>
              <a:spcBef>
                <a:spcPct val="50000"/>
              </a:spcBef>
            </a:pPr>
            <a:r>
              <a:rPr kumimoji="1" lang="zh-CN" altLang="en-US" sz="2400" dirty="0"/>
              <a:t>例</a:t>
            </a:r>
            <a:r>
              <a:rPr kumimoji="1" lang="en-US" altLang="zh-CN" sz="2400" dirty="0"/>
              <a:t>10.5    </a:t>
            </a:r>
            <a:r>
              <a:rPr kumimoji="1" lang="zh-CN" altLang="en-US" sz="2400" dirty="0"/>
              <a:t>图为同一种气体，处于不同温度状态下的速率分布曲线，试问（</a:t>
            </a:r>
            <a:r>
              <a:rPr kumimoji="1" lang="en-US" altLang="zh-CN" sz="2400" dirty="0"/>
              <a:t>1</a:t>
            </a:r>
            <a:r>
              <a:rPr kumimoji="1" lang="zh-CN" altLang="en-US" sz="2400" dirty="0"/>
              <a:t>）哪一条曲线对应的温度高？（</a:t>
            </a:r>
            <a:r>
              <a:rPr kumimoji="1" lang="en-US" altLang="zh-CN" sz="2400" dirty="0"/>
              <a:t>2</a:t>
            </a:r>
            <a:r>
              <a:rPr kumimoji="1" lang="zh-CN" altLang="en-US" sz="2400" dirty="0"/>
              <a:t>）如果这两条曲线分别对应的是同一温度下氧气和氢气的分布曲线，问哪条曲线对应的是氧气，哪条对应的是氢气？</a:t>
            </a:r>
          </a:p>
        </p:txBody>
      </p:sp>
      <p:grpSp>
        <p:nvGrpSpPr>
          <p:cNvPr id="563204" name="Group 4"/>
          <p:cNvGrpSpPr>
            <a:grpSpLocks/>
          </p:cNvGrpSpPr>
          <p:nvPr/>
        </p:nvGrpSpPr>
        <p:grpSpPr bwMode="auto">
          <a:xfrm>
            <a:off x="4608513" y="2895600"/>
            <a:ext cx="4154487" cy="3459163"/>
            <a:chOff x="2744" y="1888"/>
            <a:chExt cx="2617" cy="2179"/>
          </a:xfrm>
        </p:grpSpPr>
        <p:sp>
          <p:nvSpPr>
            <p:cNvPr id="563205" name="Line 5"/>
            <p:cNvSpPr>
              <a:spLocks noChangeShapeType="1"/>
            </p:cNvSpPr>
            <p:nvPr/>
          </p:nvSpPr>
          <p:spPr bwMode="auto">
            <a:xfrm>
              <a:off x="2744" y="3760"/>
              <a:ext cx="2556" cy="0"/>
            </a:xfrm>
            <a:prstGeom prst="line">
              <a:avLst/>
            </a:prstGeom>
            <a:noFill/>
            <a:ln w="19050">
              <a:solidFill>
                <a:schemeClr val="tx1"/>
              </a:solidFill>
              <a:round/>
              <a:headEnd/>
              <a:tailEnd type="triangle" w="med" len="lg"/>
            </a:ln>
            <a:effectLst/>
          </p:spPr>
          <p:txBody>
            <a:bodyPr wrap="none" anchor="ctr"/>
            <a:lstStyle/>
            <a:p>
              <a:endParaRPr lang="zh-CN" altLang="en-US"/>
            </a:p>
          </p:txBody>
        </p:sp>
        <p:sp>
          <p:nvSpPr>
            <p:cNvPr id="563206" name="Line 6"/>
            <p:cNvSpPr>
              <a:spLocks noChangeShapeType="1"/>
            </p:cNvSpPr>
            <p:nvPr/>
          </p:nvSpPr>
          <p:spPr bwMode="auto">
            <a:xfrm flipV="1">
              <a:off x="2744" y="1984"/>
              <a:ext cx="0" cy="1776"/>
            </a:xfrm>
            <a:prstGeom prst="line">
              <a:avLst/>
            </a:prstGeom>
            <a:noFill/>
            <a:ln w="19050">
              <a:solidFill>
                <a:schemeClr val="tx1"/>
              </a:solidFill>
              <a:round/>
              <a:headEnd/>
              <a:tailEnd type="triangle" w="med" len="lg"/>
            </a:ln>
            <a:effectLst/>
          </p:spPr>
          <p:txBody>
            <a:bodyPr wrap="none" anchor="ctr"/>
            <a:lstStyle/>
            <a:p>
              <a:endParaRPr lang="zh-CN" altLang="en-US"/>
            </a:p>
          </p:txBody>
        </p:sp>
        <p:sp>
          <p:nvSpPr>
            <p:cNvPr id="563207" name="Freeform 7"/>
            <p:cNvSpPr>
              <a:spLocks/>
            </p:cNvSpPr>
            <p:nvPr/>
          </p:nvSpPr>
          <p:spPr bwMode="auto">
            <a:xfrm>
              <a:off x="2744" y="2272"/>
              <a:ext cx="1519" cy="1496"/>
            </a:xfrm>
            <a:custGeom>
              <a:avLst/>
              <a:gdLst/>
              <a:ahLst/>
              <a:cxnLst>
                <a:cxn ang="0">
                  <a:pos x="0" y="1496"/>
                </a:cxn>
                <a:cxn ang="0">
                  <a:pos x="288" y="1160"/>
                </a:cxn>
                <a:cxn ang="0">
                  <a:pos x="576" y="488"/>
                </a:cxn>
                <a:cxn ang="0">
                  <a:pos x="816" y="104"/>
                </a:cxn>
                <a:cxn ang="0">
                  <a:pos x="1008" y="8"/>
                </a:cxn>
                <a:cxn ang="0">
                  <a:pos x="1200" y="152"/>
                </a:cxn>
                <a:cxn ang="0">
                  <a:pos x="1344" y="440"/>
                </a:cxn>
                <a:cxn ang="0">
                  <a:pos x="1584" y="1016"/>
                </a:cxn>
                <a:cxn ang="0">
                  <a:pos x="1968" y="1304"/>
                </a:cxn>
                <a:cxn ang="0">
                  <a:pos x="2352" y="1400"/>
                </a:cxn>
              </a:cxnLst>
              <a:rect l="0" t="0" r="r" b="b"/>
              <a:pathLst>
                <a:path w="2352" h="1496">
                  <a:moveTo>
                    <a:pt x="0" y="1496"/>
                  </a:moveTo>
                  <a:cubicBezTo>
                    <a:pt x="96" y="1412"/>
                    <a:pt x="192" y="1328"/>
                    <a:pt x="288" y="1160"/>
                  </a:cubicBezTo>
                  <a:cubicBezTo>
                    <a:pt x="384" y="992"/>
                    <a:pt x="488" y="664"/>
                    <a:pt x="576" y="488"/>
                  </a:cubicBezTo>
                  <a:cubicBezTo>
                    <a:pt x="664" y="312"/>
                    <a:pt x="744" y="184"/>
                    <a:pt x="816" y="104"/>
                  </a:cubicBezTo>
                  <a:cubicBezTo>
                    <a:pt x="888" y="24"/>
                    <a:pt x="944" y="0"/>
                    <a:pt x="1008" y="8"/>
                  </a:cubicBezTo>
                  <a:cubicBezTo>
                    <a:pt x="1072" y="16"/>
                    <a:pt x="1144" y="80"/>
                    <a:pt x="1200" y="152"/>
                  </a:cubicBezTo>
                  <a:cubicBezTo>
                    <a:pt x="1256" y="224"/>
                    <a:pt x="1280" y="296"/>
                    <a:pt x="1344" y="440"/>
                  </a:cubicBezTo>
                  <a:cubicBezTo>
                    <a:pt x="1408" y="584"/>
                    <a:pt x="1480" y="872"/>
                    <a:pt x="1584" y="1016"/>
                  </a:cubicBezTo>
                  <a:cubicBezTo>
                    <a:pt x="1688" y="1160"/>
                    <a:pt x="1840" y="1240"/>
                    <a:pt x="1968" y="1304"/>
                  </a:cubicBezTo>
                  <a:cubicBezTo>
                    <a:pt x="2096" y="1368"/>
                    <a:pt x="2224" y="1384"/>
                    <a:pt x="2352" y="1400"/>
                  </a:cubicBezTo>
                </a:path>
              </a:pathLst>
            </a:custGeom>
            <a:noFill/>
            <a:ln w="28575" cmpd="sng">
              <a:solidFill>
                <a:srgbClr val="0000FF"/>
              </a:solidFill>
              <a:round/>
              <a:headEnd/>
              <a:tailEnd/>
            </a:ln>
            <a:effectLst/>
          </p:spPr>
          <p:txBody>
            <a:bodyPr wrap="none" anchor="ctr"/>
            <a:lstStyle/>
            <a:p>
              <a:endParaRPr lang="zh-CN" altLang="en-US"/>
            </a:p>
          </p:txBody>
        </p:sp>
        <p:sp>
          <p:nvSpPr>
            <p:cNvPr id="563208" name="Text Box 8"/>
            <p:cNvSpPr txBox="1">
              <a:spLocks noChangeArrowheads="1"/>
            </p:cNvSpPr>
            <p:nvPr/>
          </p:nvSpPr>
          <p:spPr bwMode="auto">
            <a:xfrm>
              <a:off x="2815" y="1888"/>
              <a:ext cx="519" cy="365"/>
            </a:xfrm>
            <a:prstGeom prst="rect">
              <a:avLst/>
            </a:prstGeom>
            <a:noFill/>
            <a:ln w="9525">
              <a:noFill/>
              <a:miter lim="800000"/>
              <a:headEnd/>
              <a:tailEnd/>
            </a:ln>
            <a:effectLst/>
          </p:spPr>
          <p:txBody>
            <a:bodyPr>
              <a:spAutoFit/>
            </a:bodyPr>
            <a:lstStyle/>
            <a:p>
              <a:pPr>
                <a:spcBef>
                  <a:spcPct val="50000"/>
                </a:spcBef>
              </a:pPr>
              <a:r>
                <a:rPr kumimoji="1" lang="en-US" altLang="zh-CN" sz="3200" b="1" i="1" dirty="0">
                  <a:latin typeface="+mn-lt"/>
                </a:rPr>
                <a:t>f</a:t>
              </a:r>
              <a:r>
                <a:rPr kumimoji="1" lang="en-US" altLang="zh-CN" sz="3200" b="1" dirty="0">
                  <a:latin typeface="+mn-lt"/>
                </a:rPr>
                <a:t>(</a:t>
              </a:r>
              <a:r>
                <a:rPr kumimoji="1" lang="en-US" altLang="zh-CN" sz="3200" b="1" i="1" dirty="0">
                  <a:latin typeface="Book Antiqua" pitchFamily="18" charset="0"/>
                </a:rPr>
                <a:t>v</a:t>
              </a:r>
              <a:r>
                <a:rPr kumimoji="1" lang="en-US" altLang="zh-CN" sz="3200" b="1" dirty="0">
                  <a:latin typeface="+mn-lt"/>
                </a:rPr>
                <a:t>)</a:t>
              </a:r>
            </a:p>
          </p:txBody>
        </p:sp>
        <p:sp>
          <p:nvSpPr>
            <p:cNvPr id="563209" name="Rectangle 9"/>
            <p:cNvSpPr>
              <a:spLocks noChangeArrowheads="1"/>
            </p:cNvSpPr>
            <p:nvPr/>
          </p:nvSpPr>
          <p:spPr bwMode="auto">
            <a:xfrm>
              <a:off x="5103" y="3702"/>
              <a:ext cx="258" cy="365"/>
            </a:xfrm>
            <a:prstGeom prst="rect">
              <a:avLst/>
            </a:prstGeom>
            <a:noFill/>
            <a:ln w="9525">
              <a:noFill/>
              <a:miter lim="800000"/>
              <a:headEnd/>
              <a:tailEnd/>
            </a:ln>
            <a:effectLst/>
          </p:spPr>
          <p:txBody>
            <a:bodyPr wrap="none">
              <a:spAutoFit/>
            </a:bodyPr>
            <a:lstStyle/>
            <a:p>
              <a:r>
                <a:rPr kumimoji="1" lang="en-US" altLang="zh-CN" sz="3200" b="1" i="1">
                  <a:latin typeface="Book Antiqua" pitchFamily="18" charset="0"/>
                </a:rPr>
                <a:t>v</a:t>
              </a:r>
            </a:p>
          </p:txBody>
        </p:sp>
        <p:sp>
          <p:nvSpPr>
            <p:cNvPr id="563210" name="Freeform 10"/>
            <p:cNvSpPr>
              <a:spLocks/>
            </p:cNvSpPr>
            <p:nvPr/>
          </p:nvSpPr>
          <p:spPr bwMode="auto">
            <a:xfrm>
              <a:off x="2744" y="2688"/>
              <a:ext cx="2298" cy="1072"/>
            </a:xfrm>
            <a:custGeom>
              <a:avLst/>
              <a:gdLst/>
              <a:ahLst/>
              <a:cxnLst>
                <a:cxn ang="0">
                  <a:pos x="0" y="1072"/>
                </a:cxn>
                <a:cxn ang="0">
                  <a:pos x="432" y="880"/>
                </a:cxn>
                <a:cxn ang="0">
                  <a:pos x="720" y="640"/>
                </a:cxn>
                <a:cxn ang="0">
                  <a:pos x="1008" y="256"/>
                </a:cxn>
                <a:cxn ang="0">
                  <a:pos x="1296" y="16"/>
                </a:cxn>
                <a:cxn ang="0">
                  <a:pos x="1584" y="160"/>
                </a:cxn>
                <a:cxn ang="0">
                  <a:pos x="2016" y="640"/>
                </a:cxn>
                <a:cxn ang="0">
                  <a:pos x="2448" y="880"/>
                </a:cxn>
                <a:cxn ang="0">
                  <a:pos x="2832" y="976"/>
                </a:cxn>
              </a:cxnLst>
              <a:rect l="0" t="0" r="r" b="b"/>
              <a:pathLst>
                <a:path w="2832" h="1072">
                  <a:moveTo>
                    <a:pt x="0" y="1072"/>
                  </a:moveTo>
                  <a:cubicBezTo>
                    <a:pt x="156" y="1012"/>
                    <a:pt x="312" y="952"/>
                    <a:pt x="432" y="880"/>
                  </a:cubicBezTo>
                  <a:cubicBezTo>
                    <a:pt x="552" y="808"/>
                    <a:pt x="624" y="744"/>
                    <a:pt x="720" y="640"/>
                  </a:cubicBezTo>
                  <a:cubicBezTo>
                    <a:pt x="816" y="536"/>
                    <a:pt x="912" y="360"/>
                    <a:pt x="1008" y="256"/>
                  </a:cubicBezTo>
                  <a:cubicBezTo>
                    <a:pt x="1104" y="152"/>
                    <a:pt x="1200" y="32"/>
                    <a:pt x="1296" y="16"/>
                  </a:cubicBezTo>
                  <a:cubicBezTo>
                    <a:pt x="1392" y="0"/>
                    <a:pt x="1464" y="56"/>
                    <a:pt x="1584" y="160"/>
                  </a:cubicBezTo>
                  <a:cubicBezTo>
                    <a:pt x="1704" y="264"/>
                    <a:pt x="1872" y="520"/>
                    <a:pt x="2016" y="640"/>
                  </a:cubicBezTo>
                  <a:cubicBezTo>
                    <a:pt x="2160" y="760"/>
                    <a:pt x="2312" y="824"/>
                    <a:pt x="2448" y="880"/>
                  </a:cubicBezTo>
                  <a:cubicBezTo>
                    <a:pt x="2584" y="936"/>
                    <a:pt x="2708" y="956"/>
                    <a:pt x="2832" y="976"/>
                  </a:cubicBezTo>
                </a:path>
              </a:pathLst>
            </a:custGeom>
            <a:noFill/>
            <a:ln w="28575" cmpd="sng">
              <a:solidFill>
                <a:schemeClr val="tx1"/>
              </a:solidFill>
              <a:round/>
              <a:headEnd/>
              <a:tailEnd/>
            </a:ln>
            <a:effectLst/>
          </p:spPr>
          <p:txBody>
            <a:bodyPr wrap="none" anchor="ctr"/>
            <a:lstStyle/>
            <a:p>
              <a:endParaRPr lang="zh-CN" altLang="en-US"/>
            </a:p>
          </p:txBody>
        </p:sp>
        <p:sp>
          <p:nvSpPr>
            <p:cNvPr id="563211" name="Rectangle 11"/>
            <p:cNvSpPr>
              <a:spLocks noChangeArrowheads="1"/>
            </p:cNvSpPr>
            <p:nvPr/>
          </p:nvSpPr>
          <p:spPr bwMode="auto">
            <a:xfrm>
              <a:off x="3484" y="2128"/>
              <a:ext cx="356" cy="365"/>
            </a:xfrm>
            <a:prstGeom prst="rect">
              <a:avLst/>
            </a:prstGeom>
            <a:noFill/>
            <a:ln w="9525">
              <a:noFill/>
              <a:miter lim="800000"/>
              <a:headEnd/>
              <a:tailEnd/>
            </a:ln>
            <a:effectLst/>
          </p:spPr>
          <p:txBody>
            <a:bodyPr wrap="none">
              <a:spAutoFit/>
            </a:bodyPr>
            <a:lstStyle/>
            <a:p>
              <a:r>
                <a:rPr kumimoji="1" lang="en-US" altLang="zh-CN" sz="3200" b="1" i="1">
                  <a:solidFill>
                    <a:srgbClr val="0000CC"/>
                  </a:solidFill>
                </a:rPr>
                <a:t>T</a:t>
              </a:r>
              <a:r>
                <a:rPr kumimoji="1" lang="en-US" altLang="zh-CN" sz="3200" b="1" baseline="-25000">
                  <a:solidFill>
                    <a:srgbClr val="0000CC"/>
                  </a:solidFill>
                </a:rPr>
                <a:t>1</a:t>
              </a:r>
            </a:p>
          </p:txBody>
        </p:sp>
        <p:sp>
          <p:nvSpPr>
            <p:cNvPr id="563212" name="Rectangle 12"/>
            <p:cNvSpPr>
              <a:spLocks noChangeArrowheads="1"/>
            </p:cNvSpPr>
            <p:nvPr/>
          </p:nvSpPr>
          <p:spPr bwMode="auto">
            <a:xfrm>
              <a:off x="4263" y="2896"/>
              <a:ext cx="356" cy="365"/>
            </a:xfrm>
            <a:prstGeom prst="rect">
              <a:avLst/>
            </a:prstGeom>
            <a:noFill/>
            <a:ln w="9525">
              <a:noFill/>
              <a:miter lim="800000"/>
              <a:headEnd/>
              <a:tailEnd/>
            </a:ln>
            <a:effectLst/>
          </p:spPr>
          <p:txBody>
            <a:bodyPr wrap="none">
              <a:spAutoFit/>
            </a:bodyPr>
            <a:lstStyle/>
            <a:p>
              <a:pPr>
                <a:spcBef>
                  <a:spcPct val="50000"/>
                </a:spcBef>
              </a:pPr>
              <a:r>
                <a:rPr kumimoji="1" lang="en-US" altLang="zh-CN" sz="3200" b="1" i="1"/>
                <a:t>T</a:t>
              </a:r>
              <a:r>
                <a:rPr kumimoji="1" lang="en-US" altLang="zh-CN" sz="3200" b="1" baseline="-25000"/>
                <a:t>2</a:t>
              </a:r>
            </a:p>
          </p:txBody>
        </p:sp>
      </p:grpSp>
      <p:sp>
        <p:nvSpPr>
          <p:cNvPr id="563213" name="Rectangle 13"/>
          <p:cNvSpPr>
            <a:spLocks noChangeArrowheads="1"/>
          </p:cNvSpPr>
          <p:nvPr/>
        </p:nvSpPr>
        <p:spPr bwMode="auto">
          <a:xfrm>
            <a:off x="501650" y="2819400"/>
            <a:ext cx="793750" cy="457200"/>
          </a:xfrm>
          <a:prstGeom prst="rect">
            <a:avLst/>
          </a:prstGeom>
          <a:noFill/>
          <a:ln w="9525">
            <a:noFill/>
            <a:miter lim="800000"/>
            <a:headEnd/>
            <a:tailEnd/>
          </a:ln>
          <a:effectLst/>
        </p:spPr>
        <p:txBody>
          <a:bodyPr wrap="none">
            <a:spAutoFit/>
          </a:bodyPr>
          <a:lstStyle/>
          <a:p>
            <a:r>
              <a:rPr kumimoji="1" lang="zh-CN" altLang="en-US" sz="2400"/>
              <a:t>解：</a:t>
            </a:r>
          </a:p>
        </p:txBody>
      </p:sp>
      <mc:AlternateContent xmlns:mc="http://schemas.openxmlformats.org/markup-compatibility/2006" xmlns:a14="http://schemas.microsoft.com/office/drawing/2010/main">
        <mc:Choice Requires="a14">
          <p:sp>
            <p:nvSpPr>
              <p:cNvPr id="563214" name="Object 14"/>
              <p:cNvSpPr txBox="1"/>
              <p:nvPr/>
            </p:nvSpPr>
            <p:spPr bwMode="auto">
              <a:xfrm>
                <a:off x="1066800" y="2971800"/>
                <a:ext cx="1855788" cy="1116013"/>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pitchFamily="18" charset="0"/>
                            </a:rPr>
                            <m:t>v</m:t>
                          </m:r>
                        </m:e>
                        <m:sub>
                          <m:r>
                            <a:rPr lang="zh-CN" altLang="en-US" i="1">
                              <a:solidFill>
                                <a:srgbClr val="000000"/>
                              </a:solidFill>
                              <a:latin typeface="Cambria Math" panose="02040503050406030204" pitchFamily="18" charset="0"/>
                            </a:rPr>
                            <m:t>𝐩</m:t>
                          </m:r>
                        </m:sub>
                      </m:sSub>
                      <m:r>
                        <a:rPr lang="zh-CN" altLang="en-US" i="1">
                          <a:solidFill>
                            <a:srgbClr val="000000"/>
                          </a:solidFill>
                          <a:latin typeface="Cambria Math" panose="02040503050406030204" pitchFamily="18" charset="0"/>
                        </a:rPr>
                        <m:t>=</m:t>
                      </m:r>
                      <m:rad>
                        <m:radPr>
                          <m:degHide m:val="on"/>
                          <m:ctrlPr>
                            <a:rPr lang="zh-CN" altLang="en-US" i="1">
                              <a:solidFill>
                                <a:srgbClr val="000000"/>
                              </a:solidFill>
                              <a:latin typeface="Cambria Math" panose="02040503050406030204" pitchFamily="18" charset="0"/>
                            </a:rPr>
                          </m:ctrlPr>
                        </m:radPr>
                        <m:deg/>
                        <m:e>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2</m:t>
                              </m:r>
                              <m:r>
                                <a:rPr lang="zh-CN" altLang="en-US" i="1">
                                  <a:solidFill>
                                    <a:srgbClr val="000000"/>
                                  </a:solidFill>
                                  <a:latin typeface="Cambria Math" panose="02040503050406030204" pitchFamily="18" charset="0"/>
                                </a:rPr>
                                <m:t>𝑘𝑇</m:t>
                              </m:r>
                            </m:num>
                            <m:den>
                              <m:r>
                                <a:rPr lang="zh-CN" altLang="en-US" i="1">
                                  <a:solidFill>
                                    <a:srgbClr val="000000"/>
                                  </a:solidFill>
                                  <a:latin typeface="Cambria Math" panose="02040503050406030204" pitchFamily="18" charset="0"/>
                                </a:rPr>
                                <m:t>𝑀</m:t>
                              </m:r>
                            </m:den>
                          </m:f>
                        </m:e>
                      </m:rad>
                    </m:oMath>
                  </m:oMathPara>
                </a14:m>
                <a:endParaRPr lang="zh-CN" altLang="en-US"/>
              </a:p>
            </p:txBody>
          </p:sp>
        </mc:Choice>
        <mc:Fallback xmlns="">
          <p:sp>
            <p:nvSpPr>
              <p:cNvPr id="563214" name="Object 14"/>
              <p:cNvSpPr txBox="1">
                <a:spLocks noRot="1" noChangeAspect="1" noMove="1" noResize="1" noEditPoints="1" noAdjustHandles="1" noChangeArrowheads="1" noChangeShapeType="1" noTextEdit="1"/>
              </p:cNvSpPr>
              <p:nvPr/>
            </p:nvSpPr>
            <p:spPr bwMode="auto">
              <a:xfrm>
                <a:off x="1066800" y="2971800"/>
                <a:ext cx="1855788" cy="1116013"/>
              </a:xfrm>
              <a:prstGeom prst="rect">
                <a:avLst/>
              </a:prstGeom>
              <a:blipFill>
                <a:blip r:embed="rId2"/>
                <a:stretch>
                  <a:fillRect/>
                </a:stretch>
              </a:blipFill>
            </p:spPr>
            <p:txBody>
              <a:bodyPr/>
              <a:lstStyle/>
              <a:p>
                <a:r>
                  <a:rPr lang="zh-CN" altLang="en-US">
                    <a:noFill/>
                  </a:rPr>
                  <a:t> </a:t>
                </a:r>
              </a:p>
            </p:txBody>
          </p:sp>
        </mc:Fallback>
      </mc:AlternateContent>
      <p:sp>
        <p:nvSpPr>
          <p:cNvPr id="563215" name="Rectangle 15"/>
          <p:cNvSpPr>
            <a:spLocks noChangeArrowheads="1"/>
          </p:cNvSpPr>
          <p:nvPr/>
        </p:nvSpPr>
        <p:spPr bwMode="auto">
          <a:xfrm>
            <a:off x="1143000" y="4343400"/>
            <a:ext cx="2514600" cy="519113"/>
          </a:xfrm>
          <a:prstGeom prst="rect">
            <a:avLst/>
          </a:prstGeom>
          <a:noFill/>
          <a:ln w="9525">
            <a:noFill/>
            <a:miter lim="800000"/>
            <a:headEnd/>
            <a:tailEnd/>
          </a:ln>
          <a:effectLst/>
        </p:spPr>
        <p:txBody>
          <a:bodyPr>
            <a:spAutoFit/>
          </a:bodyPr>
          <a:lstStyle/>
          <a:p>
            <a:r>
              <a:rPr kumimoji="1" lang="en-US" altLang="zh-CN" sz="2800" dirty="0"/>
              <a:t>(1)   </a:t>
            </a:r>
            <a:r>
              <a:rPr kumimoji="1" lang="en-US" altLang="zh-CN" sz="2800" i="1" dirty="0">
                <a:solidFill>
                  <a:srgbClr val="0000CC"/>
                </a:solidFill>
              </a:rPr>
              <a:t>T</a:t>
            </a:r>
            <a:r>
              <a:rPr kumimoji="1" lang="en-US" altLang="zh-CN" sz="2800" baseline="-25000" dirty="0">
                <a:solidFill>
                  <a:srgbClr val="0000CC"/>
                </a:solidFill>
              </a:rPr>
              <a:t>1 </a:t>
            </a:r>
            <a:r>
              <a:rPr kumimoji="1" lang="en-US" altLang="zh-CN" sz="2800" dirty="0"/>
              <a:t>&lt;</a:t>
            </a:r>
            <a:r>
              <a:rPr kumimoji="1" lang="en-US" altLang="zh-CN" sz="2800" baseline="-25000" dirty="0"/>
              <a:t> </a:t>
            </a:r>
            <a:r>
              <a:rPr kumimoji="1" lang="en-US" altLang="zh-CN" sz="2800" i="1" dirty="0"/>
              <a:t>T</a:t>
            </a:r>
            <a:r>
              <a:rPr kumimoji="1" lang="en-US" altLang="zh-CN" sz="2800" baseline="-25000" dirty="0"/>
              <a:t>2</a:t>
            </a:r>
          </a:p>
        </p:txBody>
      </p:sp>
      <p:sp>
        <p:nvSpPr>
          <p:cNvPr id="563216" name="Rectangle 16"/>
          <p:cNvSpPr>
            <a:spLocks noChangeArrowheads="1"/>
          </p:cNvSpPr>
          <p:nvPr/>
        </p:nvSpPr>
        <p:spPr bwMode="auto">
          <a:xfrm>
            <a:off x="1143000" y="5200650"/>
            <a:ext cx="1873250" cy="946150"/>
          </a:xfrm>
          <a:prstGeom prst="rect">
            <a:avLst/>
          </a:prstGeom>
          <a:noFill/>
          <a:ln w="9525">
            <a:noFill/>
            <a:miter lim="800000"/>
            <a:headEnd/>
            <a:tailEnd/>
          </a:ln>
          <a:effectLst/>
        </p:spPr>
        <p:txBody>
          <a:bodyPr wrap="none">
            <a:spAutoFit/>
          </a:bodyPr>
          <a:lstStyle/>
          <a:p>
            <a:r>
              <a:rPr kumimoji="1" lang="en-US" altLang="zh-CN" sz="2800"/>
              <a:t>(2)  </a:t>
            </a:r>
            <a:r>
              <a:rPr kumimoji="1" lang="zh-CN" altLang="en-US" sz="2800">
                <a:solidFill>
                  <a:srgbClr val="0000CC"/>
                </a:solidFill>
              </a:rPr>
              <a:t>蓝</a:t>
            </a:r>
            <a:r>
              <a:rPr kumimoji="1" lang="zh-CN" altLang="zh-CN" sz="2800">
                <a:solidFill>
                  <a:srgbClr val="0000CC"/>
                </a:solidFill>
              </a:rPr>
              <a:t>：氧</a:t>
            </a:r>
          </a:p>
          <a:p>
            <a:r>
              <a:rPr kumimoji="1" lang="zh-CN" altLang="zh-CN" sz="2800"/>
              <a:t>      </a:t>
            </a:r>
            <a:r>
              <a:rPr kumimoji="1" lang="zh-CN" altLang="en-US" sz="2800"/>
              <a:t> </a:t>
            </a:r>
            <a:r>
              <a:rPr kumimoji="1" lang="zh-CN" altLang="zh-CN" sz="2800"/>
              <a:t>白：氢</a:t>
            </a:r>
            <a:endParaRPr kumimoji="1" lang="zh-CN" altLang="en-US" sz="2800"/>
          </a:p>
        </p:txBody>
      </p:sp>
      <p:grpSp>
        <p:nvGrpSpPr>
          <p:cNvPr id="563217" name="Group 17"/>
          <p:cNvGrpSpPr>
            <a:grpSpLocks/>
          </p:cNvGrpSpPr>
          <p:nvPr/>
        </p:nvGrpSpPr>
        <p:grpSpPr bwMode="auto">
          <a:xfrm>
            <a:off x="6088063" y="4244975"/>
            <a:ext cx="620712" cy="2178050"/>
            <a:chOff x="3445" y="2688"/>
            <a:chExt cx="391" cy="1372"/>
          </a:xfrm>
        </p:grpSpPr>
        <p:sp>
          <p:nvSpPr>
            <p:cNvPr id="563218" name="Line 18"/>
            <p:cNvSpPr>
              <a:spLocks noChangeShapeType="1"/>
            </p:cNvSpPr>
            <p:nvPr/>
          </p:nvSpPr>
          <p:spPr bwMode="auto">
            <a:xfrm>
              <a:off x="3600" y="2688"/>
              <a:ext cx="0" cy="1008"/>
            </a:xfrm>
            <a:prstGeom prst="line">
              <a:avLst/>
            </a:prstGeom>
            <a:noFill/>
            <a:ln w="9525">
              <a:solidFill>
                <a:schemeClr val="tx1"/>
              </a:solidFill>
              <a:prstDash val="dash"/>
              <a:round/>
              <a:headEnd/>
              <a:tailEnd/>
            </a:ln>
            <a:effectLst/>
          </p:spPr>
          <p:txBody>
            <a:bodyPr wrap="none" anchor="ctr"/>
            <a:lstStyle/>
            <a:p>
              <a:endParaRPr lang="zh-CN" altLang="en-US"/>
            </a:p>
          </p:txBody>
        </p:sp>
        <mc:AlternateContent xmlns:mc="http://schemas.openxmlformats.org/markup-compatibility/2006" xmlns:a14="http://schemas.microsoft.com/office/drawing/2010/main">
          <mc:Choice Requires="a14">
            <p:sp>
              <p:nvSpPr>
                <p:cNvPr id="563219" name="Object 19"/>
                <p:cNvSpPr txBox="1"/>
                <p:nvPr/>
              </p:nvSpPr>
              <p:spPr bwMode="auto">
                <a:xfrm>
                  <a:off x="3445" y="3648"/>
                  <a:ext cx="391" cy="412"/>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pitchFamily="18" charset="0"/>
                              </a:rPr>
                              <m:t>v</m:t>
                            </m:r>
                          </m:e>
                          <m:sub>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𝐩</m:t>
                                </m:r>
                              </m:e>
                              <m:sub>
                                <m:r>
                                  <a:rPr lang="zh-CN" altLang="en-US" i="1">
                                    <a:solidFill>
                                      <a:srgbClr val="000000"/>
                                    </a:solidFill>
                                    <a:latin typeface="Cambria Math" panose="02040503050406030204" pitchFamily="18" charset="0"/>
                                  </a:rPr>
                                  <m:t>2</m:t>
                                </m:r>
                              </m:sub>
                            </m:sSub>
                          </m:sub>
                        </m:sSub>
                      </m:oMath>
                    </m:oMathPara>
                  </a14:m>
                  <a:endParaRPr lang="zh-CN" altLang="en-US"/>
                </a:p>
              </p:txBody>
            </p:sp>
          </mc:Choice>
          <mc:Fallback xmlns="">
            <p:sp>
              <p:nvSpPr>
                <p:cNvPr id="563219" name="Object 19"/>
                <p:cNvSpPr txBox="1">
                  <a:spLocks noRot="1" noChangeAspect="1" noMove="1" noResize="1" noEditPoints="1" noAdjustHandles="1" noChangeArrowheads="1" noChangeShapeType="1" noTextEdit="1"/>
                </p:cNvSpPr>
                <p:nvPr/>
              </p:nvSpPr>
              <p:spPr bwMode="auto">
                <a:xfrm>
                  <a:off x="3445" y="3648"/>
                  <a:ext cx="391" cy="412"/>
                </a:xfrm>
                <a:prstGeom prst="rect">
                  <a:avLst/>
                </a:prstGeom>
                <a:blipFill>
                  <a:blip r:embed="rId3"/>
                  <a:stretch>
                    <a:fillRect/>
                  </a:stretch>
                </a:blipFill>
              </p:spPr>
              <p:txBody>
                <a:bodyPr/>
                <a:lstStyle/>
                <a:p>
                  <a:r>
                    <a:rPr lang="zh-CN" altLang="en-US">
                      <a:noFill/>
                    </a:rPr>
                    <a:t> </a:t>
                  </a:r>
                </a:p>
              </p:txBody>
            </p:sp>
          </mc:Fallback>
        </mc:AlternateContent>
      </p:grpSp>
      <p:grpSp>
        <p:nvGrpSpPr>
          <p:cNvPr id="563220" name="Group 20"/>
          <p:cNvGrpSpPr>
            <a:grpSpLocks/>
          </p:cNvGrpSpPr>
          <p:nvPr/>
        </p:nvGrpSpPr>
        <p:grpSpPr bwMode="auto">
          <a:xfrm>
            <a:off x="5397500" y="3514725"/>
            <a:ext cx="585788" cy="2897188"/>
            <a:chOff x="3241" y="2278"/>
            <a:chExt cx="369" cy="1825"/>
          </a:xfrm>
        </p:grpSpPr>
        <p:sp>
          <p:nvSpPr>
            <p:cNvPr id="563221" name="Line 21"/>
            <p:cNvSpPr>
              <a:spLocks noChangeShapeType="1"/>
            </p:cNvSpPr>
            <p:nvPr/>
          </p:nvSpPr>
          <p:spPr bwMode="auto">
            <a:xfrm>
              <a:off x="3385" y="2278"/>
              <a:ext cx="0" cy="1488"/>
            </a:xfrm>
            <a:prstGeom prst="line">
              <a:avLst/>
            </a:prstGeom>
            <a:noFill/>
            <a:ln w="9525">
              <a:solidFill>
                <a:schemeClr val="tx1"/>
              </a:solidFill>
              <a:prstDash val="dash"/>
              <a:round/>
              <a:headEnd/>
              <a:tailEnd/>
            </a:ln>
            <a:effectLst/>
          </p:spPr>
          <p:txBody>
            <a:bodyPr wrap="none" anchor="ctr"/>
            <a:lstStyle/>
            <a:p>
              <a:endParaRPr lang="zh-CN" altLang="en-US"/>
            </a:p>
          </p:txBody>
        </p:sp>
        <mc:AlternateContent xmlns:mc="http://schemas.openxmlformats.org/markup-compatibility/2006" xmlns:a14="http://schemas.microsoft.com/office/drawing/2010/main">
          <mc:Choice Requires="a14">
            <p:sp>
              <p:nvSpPr>
                <p:cNvPr id="563222" name="Object 22"/>
                <p:cNvSpPr txBox="1"/>
                <p:nvPr/>
              </p:nvSpPr>
              <p:spPr bwMode="auto">
                <a:xfrm>
                  <a:off x="3241" y="3691"/>
                  <a:ext cx="369" cy="412"/>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pitchFamily="18" charset="0"/>
                              </a:rPr>
                              <m:t>v</m:t>
                            </m:r>
                          </m:e>
                          <m:sub>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𝐩</m:t>
                                </m:r>
                              </m:e>
                              <m:sub>
                                <m:r>
                                  <a:rPr lang="zh-CN" altLang="en-US" i="1">
                                    <a:solidFill>
                                      <a:srgbClr val="000000"/>
                                    </a:solidFill>
                                    <a:latin typeface="Cambria Math" panose="02040503050406030204" pitchFamily="18" charset="0"/>
                                  </a:rPr>
                                  <m:t>1</m:t>
                                </m:r>
                              </m:sub>
                            </m:sSub>
                          </m:sub>
                        </m:sSub>
                      </m:oMath>
                    </m:oMathPara>
                  </a14:m>
                  <a:endParaRPr lang="zh-CN" altLang="en-US"/>
                </a:p>
              </p:txBody>
            </p:sp>
          </mc:Choice>
          <mc:Fallback xmlns="">
            <p:sp>
              <p:nvSpPr>
                <p:cNvPr id="563222" name="Object 22"/>
                <p:cNvSpPr txBox="1">
                  <a:spLocks noRot="1" noChangeAspect="1" noMove="1" noResize="1" noEditPoints="1" noAdjustHandles="1" noChangeArrowheads="1" noChangeShapeType="1" noTextEdit="1"/>
                </p:cNvSpPr>
                <p:nvPr/>
              </p:nvSpPr>
              <p:spPr bwMode="auto">
                <a:xfrm>
                  <a:off x="3241" y="3691"/>
                  <a:ext cx="369" cy="412"/>
                </a:xfrm>
                <a:prstGeom prst="rect">
                  <a:avLst/>
                </a:prstGeom>
                <a:blipFill>
                  <a:blip r:embed="rId4"/>
                  <a:stretch>
                    <a:fillRect/>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3987887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288" fill="hold" grpId="0" nodeType="clickEffect">
                                  <p:stCondLst>
                                    <p:cond delay="0"/>
                                  </p:stCondLst>
                                  <p:childTnLst>
                                    <p:set>
                                      <p:cBhvr>
                                        <p:cTn id="6" dur="1" fill="hold">
                                          <p:stCondLst>
                                            <p:cond delay="0"/>
                                          </p:stCondLst>
                                        </p:cTn>
                                        <p:tgtEl>
                                          <p:spTgt spid="563213"/>
                                        </p:tgtEl>
                                        <p:attrNameLst>
                                          <p:attrName>style.visibility</p:attrName>
                                        </p:attrNameLst>
                                      </p:cBhvr>
                                      <p:to>
                                        <p:strVal val="visible"/>
                                      </p:to>
                                    </p:set>
                                    <p:anim calcmode="lin" valueType="num">
                                      <p:cBhvr>
                                        <p:cTn id="7" dur="500" fill="hold"/>
                                        <p:tgtEl>
                                          <p:spTgt spid="563213"/>
                                        </p:tgtEl>
                                        <p:attrNameLst>
                                          <p:attrName>ppt_w</p:attrName>
                                        </p:attrNameLst>
                                      </p:cBhvr>
                                      <p:tavLst>
                                        <p:tav tm="0">
                                          <p:val>
                                            <p:strVal val="4/3*#ppt_w"/>
                                          </p:val>
                                        </p:tav>
                                        <p:tav tm="100000">
                                          <p:val>
                                            <p:strVal val="#ppt_w"/>
                                          </p:val>
                                        </p:tav>
                                      </p:tavLst>
                                    </p:anim>
                                    <p:anim calcmode="lin" valueType="num">
                                      <p:cBhvr>
                                        <p:cTn id="8" dur="500" fill="hold"/>
                                        <p:tgtEl>
                                          <p:spTgt spid="563213"/>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4" fill="hold" nodeType="clickEffect">
                                  <p:stCondLst>
                                    <p:cond delay="0"/>
                                  </p:stCondLst>
                                  <p:childTnLst>
                                    <p:set>
                                      <p:cBhvr>
                                        <p:cTn id="12" dur="1" fill="hold">
                                          <p:stCondLst>
                                            <p:cond delay="0"/>
                                          </p:stCondLst>
                                        </p:cTn>
                                        <p:tgtEl>
                                          <p:spTgt spid="563220"/>
                                        </p:tgtEl>
                                        <p:attrNameLst>
                                          <p:attrName>style.visibility</p:attrName>
                                        </p:attrNameLst>
                                      </p:cBhvr>
                                      <p:to>
                                        <p:strVal val="visible"/>
                                      </p:to>
                                    </p:set>
                                    <p:animEffect transition="in" filter="wipe(down)">
                                      <p:cBhvr>
                                        <p:cTn id="13" dur="500"/>
                                        <p:tgtEl>
                                          <p:spTgt spid="56322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563217"/>
                                        </p:tgtEl>
                                        <p:attrNameLst>
                                          <p:attrName>style.visibility</p:attrName>
                                        </p:attrNameLst>
                                      </p:cBhvr>
                                      <p:to>
                                        <p:strVal val="visible"/>
                                      </p:to>
                                    </p:set>
                                    <p:animEffect transition="in" filter="wipe(up)">
                                      <p:cBhvr>
                                        <p:cTn id="18" dur="500"/>
                                        <p:tgtEl>
                                          <p:spTgt spid="563217"/>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563215"/>
                                        </p:tgtEl>
                                        <p:attrNameLst>
                                          <p:attrName>style.visibility</p:attrName>
                                        </p:attrNameLst>
                                      </p:cBhvr>
                                      <p:to>
                                        <p:strVal val="visible"/>
                                      </p:to>
                                    </p:set>
                                    <p:anim calcmode="lin" valueType="num">
                                      <p:cBhvr additive="base">
                                        <p:cTn id="23" dur="500" fill="hold"/>
                                        <p:tgtEl>
                                          <p:spTgt spid="563215"/>
                                        </p:tgtEl>
                                        <p:attrNameLst>
                                          <p:attrName>ppt_x</p:attrName>
                                        </p:attrNameLst>
                                      </p:cBhvr>
                                      <p:tavLst>
                                        <p:tav tm="0">
                                          <p:val>
                                            <p:strVal val="0-#ppt_w/2"/>
                                          </p:val>
                                        </p:tav>
                                        <p:tav tm="100000">
                                          <p:val>
                                            <p:strVal val="#ppt_x"/>
                                          </p:val>
                                        </p:tav>
                                      </p:tavLst>
                                    </p:anim>
                                    <p:anim calcmode="lin" valueType="num">
                                      <p:cBhvr additive="base">
                                        <p:cTn id="24" dur="500" fill="hold"/>
                                        <p:tgtEl>
                                          <p:spTgt spid="563215"/>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563216"/>
                                        </p:tgtEl>
                                        <p:attrNameLst>
                                          <p:attrName>style.visibility</p:attrName>
                                        </p:attrNameLst>
                                      </p:cBhvr>
                                      <p:to>
                                        <p:strVal val="visible"/>
                                      </p:to>
                                    </p:set>
                                    <p:anim calcmode="lin" valueType="num">
                                      <p:cBhvr additive="base">
                                        <p:cTn id="29" dur="500" fill="hold"/>
                                        <p:tgtEl>
                                          <p:spTgt spid="563216"/>
                                        </p:tgtEl>
                                        <p:attrNameLst>
                                          <p:attrName>ppt_x</p:attrName>
                                        </p:attrNameLst>
                                      </p:cBhvr>
                                      <p:tavLst>
                                        <p:tav tm="0">
                                          <p:val>
                                            <p:strVal val="0-#ppt_w/2"/>
                                          </p:val>
                                        </p:tav>
                                        <p:tav tm="100000">
                                          <p:val>
                                            <p:strVal val="#ppt_x"/>
                                          </p:val>
                                        </p:tav>
                                      </p:tavLst>
                                    </p:anim>
                                    <p:anim calcmode="lin" valueType="num">
                                      <p:cBhvr additive="base">
                                        <p:cTn id="30" dur="500" fill="hold"/>
                                        <p:tgtEl>
                                          <p:spTgt spid="5632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13" grpId="0" autoUpdateAnimBg="0"/>
      <p:bldP spid="563215" grpId="0" autoUpdateAnimBg="0"/>
      <p:bldP spid="563216"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4226" name="Rectangle 2"/>
          <p:cNvSpPr>
            <a:spLocks noGrp="1" noChangeArrowheads="1"/>
          </p:cNvSpPr>
          <p:nvPr>
            <p:ph type="title"/>
          </p:nvPr>
        </p:nvSpPr>
        <p:spPr/>
        <p:txBody>
          <a:bodyPr/>
          <a:lstStyle/>
          <a:p>
            <a:r>
              <a:rPr lang="en-US" altLang="zh-CN"/>
              <a:t>10.4 </a:t>
            </a:r>
            <a:r>
              <a:rPr lang="zh-CN" altLang="en-US"/>
              <a:t>麦克斯韦速率分布</a:t>
            </a:r>
          </a:p>
        </p:txBody>
      </p:sp>
      <p:sp>
        <p:nvSpPr>
          <p:cNvPr id="13" name="灯片编号占位符 4"/>
          <p:cNvSpPr>
            <a:spLocks noGrp="1"/>
          </p:cNvSpPr>
          <p:nvPr>
            <p:ph type="sldNum" sz="quarter" idx="12"/>
          </p:nvPr>
        </p:nvSpPr>
        <p:spPr/>
        <p:txBody>
          <a:bodyPr/>
          <a:lstStyle/>
          <a:p>
            <a:fld id="{7FB162B7-683D-403C-9DF6-0244C73C8DBD}" type="slidenum">
              <a:rPr lang="en-US" altLang="zh-CN"/>
              <a:pPr/>
              <a:t>17</a:t>
            </a:fld>
            <a:endParaRPr lang="en-US" altLang="zh-CN"/>
          </a:p>
        </p:txBody>
      </p:sp>
      <p:sp>
        <p:nvSpPr>
          <p:cNvPr id="564227" name="Text Box 3"/>
          <p:cNvSpPr txBox="1">
            <a:spLocks noChangeArrowheads="1"/>
          </p:cNvSpPr>
          <p:nvPr/>
        </p:nvSpPr>
        <p:spPr bwMode="auto">
          <a:xfrm>
            <a:off x="381000" y="1200150"/>
            <a:ext cx="8458200" cy="933450"/>
          </a:xfrm>
          <a:prstGeom prst="rect">
            <a:avLst/>
          </a:prstGeom>
          <a:noFill/>
          <a:ln w="9525">
            <a:noFill/>
            <a:miter lim="800000"/>
            <a:headEnd/>
            <a:tailEnd/>
          </a:ln>
          <a:effectLst/>
        </p:spPr>
        <p:txBody>
          <a:bodyPr>
            <a:spAutoFit/>
          </a:bodyPr>
          <a:lstStyle/>
          <a:p>
            <a:pPr>
              <a:lnSpc>
                <a:spcPct val="115000"/>
              </a:lnSpc>
              <a:spcBef>
                <a:spcPct val="50000"/>
              </a:spcBef>
            </a:pPr>
            <a:r>
              <a:rPr kumimoji="1" lang="zh-CN" altLang="en-US" sz="2400" dirty="0"/>
              <a:t>例</a:t>
            </a:r>
            <a:r>
              <a:rPr kumimoji="1" lang="en-US" altLang="zh-CN" sz="2400" dirty="0"/>
              <a:t>10.6 </a:t>
            </a:r>
            <a:r>
              <a:rPr kumimoji="1" lang="en-US" altLang="zh-CN" sz="2400" dirty="0">
                <a:ea typeface="黑体" pitchFamily="49" charset="-122"/>
              </a:rPr>
              <a:t>   </a:t>
            </a:r>
            <a:r>
              <a:rPr kumimoji="1" lang="zh-CN" altLang="en-US" sz="2400" dirty="0"/>
              <a:t>求在</a:t>
            </a:r>
            <a:r>
              <a:rPr kumimoji="1" lang="zh-CN" altLang="en-US" sz="2400" dirty="0">
                <a:solidFill>
                  <a:srgbClr val="0000CC"/>
                </a:solidFill>
              </a:rPr>
              <a:t>标准状态</a:t>
            </a:r>
            <a:r>
              <a:rPr kumimoji="1" lang="zh-CN" altLang="en-US" sz="2400" dirty="0"/>
              <a:t>下，</a:t>
            </a:r>
            <a:r>
              <a:rPr kumimoji="1" lang="en-US" altLang="zh-CN" sz="2400" dirty="0"/>
              <a:t>1.0 m</a:t>
            </a:r>
            <a:r>
              <a:rPr kumimoji="1" lang="en-US" altLang="zh-CN" sz="2400" baseline="30000" dirty="0"/>
              <a:t>3 </a:t>
            </a:r>
            <a:r>
              <a:rPr kumimoji="1" lang="zh-CN" altLang="en-US" sz="2400" dirty="0"/>
              <a:t>氮气中速率处于</a:t>
            </a:r>
            <a:r>
              <a:rPr kumimoji="1" lang="en-US" altLang="zh-CN" sz="2400" dirty="0"/>
              <a:t>500 ~ 501 m </a:t>
            </a:r>
            <a:r>
              <a:rPr kumimoji="1" lang="en-US" altLang="zh-CN" sz="2400" dirty="0">
                <a:sym typeface="Symbol" pitchFamily="18" charset="2"/>
              </a:rPr>
              <a:t>·</a:t>
            </a:r>
            <a:r>
              <a:rPr kumimoji="1" lang="en-US" altLang="zh-CN" sz="2400" dirty="0"/>
              <a:t> s</a:t>
            </a:r>
            <a:r>
              <a:rPr kumimoji="1" lang="en-US" altLang="zh-CN" sz="2400" baseline="30000" dirty="0"/>
              <a:t>-1</a:t>
            </a:r>
            <a:r>
              <a:rPr kumimoji="1" lang="zh-CN" altLang="en-US" sz="2400" dirty="0"/>
              <a:t>之间的分子数目。</a:t>
            </a:r>
          </a:p>
        </p:txBody>
      </p:sp>
      <p:sp>
        <p:nvSpPr>
          <p:cNvPr id="564228" name="Rectangle 4"/>
          <p:cNvSpPr>
            <a:spLocks noChangeArrowheads="1"/>
          </p:cNvSpPr>
          <p:nvPr/>
        </p:nvSpPr>
        <p:spPr bwMode="auto">
          <a:xfrm>
            <a:off x="381000" y="2286000"/>
            <a:ext cx="895350" cy="519113"/>
          </a:xfrm>
          <a:prstGeom prst="rect">
            <a:avLst/>
          </a:prstGeom>
          <a:noFill/>
          <a:ln w="9525">
            <a:noFill/>
            <a:miter lim="800000"/>
            <a:headEnd/>
            <a:tailEnd/>
          </a:ln>
          <a:effectLst/>
        </p:spPr>
        <p:txBody>
          <a:bodyPr wrap="none">
            <a:spAutoFit/>
          </a:bodyPr>
          <a:lstStyle/>
          <a:p>
            <a:r>
              <a:rPr kumimoji="1" lang="zh-CN" altLang="en-US" sz="2800"/>
              <a:t>解：</a:t>
            </a:r>
          </a:p>
        </p:txBody>
      </p:sp>
      <p:sp>
        <p:nvSpPr>
          <p:cNvPr id="564229" name="Rectangle 5"/>
          <p:cNvSpPr>
            <a:spLocks noChangeArrowheads="1"/>
          </p:cNvSpPr>
          <p:nvPr/>
        </p:nvSpPr>
        <p:spPr bwMode="auto">
          <a:xfrm>
            <a:off x="1219200" y="2286000"/>
            <a:ext cx="895350" cy="519113"/>
          </a:xfrm>
          <a:prstGeom prst="rect">
            <a:avLst/>
          </a:prstGeom>
          <a:noFill/>
          <a:ln w="9525">
            <a:noFill/>
            <a:miter lim="800000"/>
            <a:headEnd/>
            <a:tailEnd/>
          </a:ln>
          <a:effectLst/>
        </p:spPr>
        <p:txBody>
          <a:bodyPr wrap="none">
            <a:spAutoFit/>
          </a:bodyPr>
          <a:lstStyle/>
          <a:p>
            <a:r>
              <a:rPr kumimoji="1" lang="zh-CN" altLang="en-US" sz="2800" dirty="0"/>
              <a:t>已知</a:t>
            </a:r>
          </a:p>
        </p:txBody>
      </p:sp>
      <mc:AlternateContent xmlns:mc="http://schemas.openxmlformats.org/markup-compatibility/2006" xmlns:a14="http://schemas.microsoft.com/office/drawing/2010/main">
        <mc:Choice Requires="a14">
          <p:sp>
            <p:nvSpPr>
              <p:cNvPr id="564230" name="Object 6"/>
              <p:cNvSpPr txBox="1"/>
              <p:nvPr/>
            </p:nvSpPr>
            <p:spPr bwMode="auto">
              <a:xfrm>
                <a:off x="2362200" y="2362200"/>
                <a:ext cx="1700213" cy="40640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𝑇</m:t>
                      </m:r>
                      <m:r>
                        <a:rPr lang="zh-CN" altLang="en-US" i="1">
                          <a:solidFill>
                            <a:srgbClr val="000000"/>
                          </a:solidFill>
                          <a:latin typeface="Cambria Math" panose="02040503050406030204" pitchFamily="18" charset="0"/>
                        </a:rPr>
                        <m:t>=273.15</m:t>
                      </m:r>
                      <m:r>
                        <a:rPr lang="zh-CN" altLang="en-US" i="1">
                          <a:solidFill>
                            <a:srgbClr val="000000"/>
                          </a:solidFill>
                          <a:latin typeface="Cambria Math" panose="02040503050406030204" pitchFamily="18" charset="0"/>
                        </a:rPr>
                        <m:t>𝐊</m:t>
                      </m:r>
                    </m:oMath>
                  </m:oMathPara>
                </a14:m>
                <a:endParaRPr lang="zh-CN" altLang="en-US"/>
              </a:p>
            </p:txBody>
          </p:sp>
        </mc:Choice>
        <mc:Fallback xmlns="">
          <p:sp>
            <p:nvSpPr>
              <p:cNvPr id="564230" name="Object 6"/>
              <p:cNvSpPr txBox="1">
                <a:spLocks noRot="1" noChangeAspect="1" noMove="1" noResize="1" noEditPoints="1" noAdjustHandles="1" noChangeArrowheads="1" noChangeShapeType="1" noTextEdit="1"/>
              </p:cNvSpPr>
              <p:nvPr/>
            </p:nvSpPr>
            <p:spPr bwMode="auto">
              <a:xfrm>
                <a:off x="2362200" y="2362200"/>
                <a:ext cx="1700213" cy="406400"/>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4231" name="Object 7"/>
              <p:cNvSpPr txBox="1"/>
              <p:nvPr/>
            </p:nvSpPr>
            <p:spPr bwMode="auto">
              <a:xfrm>
                <a:off x="4876800" y="2286000"/>
                <a:ext cx="2259013" cy="45720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𝑝</m:t>
                      </m:r>
                      <m:r>
                        <a:rPr lang="zh-CN" altLang="en-US" i="1">
                          <a:solidFill>
                            <a:srgbClr val="000000"/>
                          </a:solidFill>
                          <a:latin typeface="Cambria Math" panose="02040503050406030204" pitchFamily="18" charset="0"/>
                        </a:rPr>
                        <m:t>=1.013×1</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0</m:t>
                          </m:r>
                        </m:e>
                        <m:sup>
                          <m:r>
                            <a:rPr lang="zh-CN" altLang="en-US" i="1">
                              <a:solidFill>
                                <a:srgbClr val="000000"/>
                              </a:solidFill>
                              <a:latin typeface="Cambria Math" panose="02040503050406030204" pitchFamily="18" charset="0"/>
                            </a:rPr>
                            <m:t>5</m:t>
                          </m:r>
                        </m:sup>
                      </m:sSup>
                      <m:r>
                        <a:rPr lang="zh-CN" altLang="en-US" i="1">
                          <a:solidFill>
                            <a:srgbClr val="000000"/>
                          </a:solidFill>
                          <a:latin typeface="Cambria Math" panose="02040503050406030204" pitchFamily="18" charset="0"/>
                        </a:rPr>
                        <m:t> </m:t>
                      </m:r>
                      <m:r>
                        <a:rPr lang="zh-CN" altLang="en-US" i="1">
                          <a:solidFill>
                            <a:srgbClr val="000000"/>
                          </a:solidFill>
                          <a:latin typeface="Cambria Math" panose="02040503050406030204" pitchFamily="18" charset="0"/>
                        </a:rPr>
                        <m:t>𝐏𝐚</m:t>
                      </m:r>
                    </m:oMath>
                  </m:oMathPara>
                </a14:m>
                <a:endParaRPr lang="zh-CN" altLang="en-US"/>
              </a:p>
            </p:txBody>
          </p:sp>
        </mc:Choice>
        <mc:Fallback xmlns="">
          <p:sp>
            <p:nvSpPr>
              <p:cNvPr id="564231" name="Object 7"/>
              <p:cNvSpPr txBox="1">
                <a:spLocks noRot="1" noChangeAspect="1" noMove="1" noResize="1" noEditPoints="1" noAdjustHandles="1" noChangeArrowheads="1" noChangeShapeType="1" noTextEdit="1"/>
              </p:cNvSpPr>
              <p:nvPr/>
            </p:nvSpPr>
            <p:spPr bwMode="auto">
              <a:xfrm>
                <a:off x="4876800" y="2286000"/>
                <a:ext cx="2259013" cy="45720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4232" name="Object 8"/>
              <p:cNvSpPr txBox="1"/>
              <p:nvPr/>
            </p:nvSpPr>
            <p:spPr bwMode="auto">
              <a:xfrm>
                <a:off x="2438400" y="2895600"/>
                <a:ext cx="2944813" cy="45720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𝑀</m:t>
                      </m:r>
                      <m:r>
                        <a:rPr lang="zh-CN" altLang="en-US" i="1">
                          <a:solidFill>
                            <a:srgbClr val="000000"/>
                          </a:solidFill>
                          <a:latin typeface="Cambria Math" panose="02040503050406030204" pitchFamily="18" charset="0"/>
                        </a:rPr>
                        <m:t>=28×1</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0</m:t>
                          </m:r>
                        </m:e>
                        <m:sup>
                          <m:r>
                            <a:rPr lang="zh-CN" altLang="en-US" i="1">
                              <a:solidFill>
                                <a:srgbClr val="000000"/>
                              </a:solidFill>
                              <a:latin typeface="Cambria Math" panose="02040503050406030204" pitchFamily="18" charset="0"/>
                            </a:rPr>
                            <m:t>−3</m:t>
                          </m:r>
                        </m:sup>
                      </m:sSup>
                      <m:r>
                        <a:rPr lang="zh-CN" altLang="en-US" i="1">
                          <a:solidFill>
                            <a:srgbClr val="000000"/>
                          </a:solidFill>
                          <a:latin typeface="Cambria Math" panose="02040503050406030204" pitchFamily="18" charset="0"/>
                        </a:rPr>
                        <m:t> </m:t>
                      </m:r>
                      <m:r>
                        <a:rPr lang="zh-CN" altLang="en-US" i="1">
                          <a:solidFill>
                            <a:srgbClr val="000000"/>
                          </a:solidFill>
                          <a:latin typeface="Cambria Math" panose="02040503050406030204" pitchFamily="18" charset="0"/>
                        </a:rPr>
                        <m:t>𝐤𝐠</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𝐦𝐨</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𝐥</m:t>
                          </m:r>
                        </m:e>
                        <m:sup>
                          <m:r>
                            <a:rPr lang="zh-CN" altLang="en-US" i="1">
                              <a:solidFill>
                                <a:srgbClr val="000000"/>
                              </a:solidFill>
                              <a:latin typeface="Cambria Math" panose="02040503050406030204" pitchFamily="18" charset="0"/>
                            </a:rPr>
                            <m:t>−1</m:t>
                          </m:r>
                        </m:sup>
                      </m:sSup>
                    </m:oMath>
                  </m:oMathPara>
                </a14:m>
                <a:endParaRPr lang="zh-CN" altLang="en-US"/>
              </a:p>
            </p:txBody>
          </p:sp>
        </mc:Choice>
        <mc:Fallback xmlns="">
          <p:sp>
            <p:nvSpPr>
              <p:cNvPr id="564232" name="Object 8"/>
              <p:cNvSpPr txBox="1">
                <a:spLocks noRot="1" noChangeAspect="1" noMove="1" noResize="1" noEditPoints="1" noAdjustHandles="1" noChangeArrowheads="1" noChangeShapeType="1" noTextEdit="1"/>
              </p:cNvSpPr>
              <p:nvPr/>
            </p:nvSpPr>
            <p:spPr bwMode="auto">
              <a:xfrm>
                <a:off x="2438400" y="2895600"/>
                <a:ext cx="2944813" cy="45720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4233" name="Object 9"/>
              <p:cNvSpPr txBox="1"/>
              <p:nvPr/>
            </p:nvSpPr>
            <p:spPr bwMode="auto">
              <a:xfrm>
                <a:off x="990600" y="3810000"/>
                <a:ext cx="5302250" cy="912813"/>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𝑚</m:t>
                          </m:r>
                        </m:e>
                        <m:sub>
                          <m:r>
                            <a:rPr lang="zh-CN" altLang="en-US" i="1">
                              <a:solidFill>
                                <a:srgbClr val="000000"/>
                              </a:solidFill>
                              <a:latin typeface="Cambria Math" panose="02040503050406030204" pitchFamily="18" charset="0"/>
                            </a:rPr>
                            <m:t>0</m:t>
                          </m:r>
                        </m:sub>
                      </m:sSub>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𝑀</m:t>
                          </m:r>
                        </m:num>
                        <m:den>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𝑁</m:t>
                              </m:r>
                            </m:e>
                            <m:sub>
                              <m:r>
                                <a:rPr lang="zh-CN" altLang="en-US" i="1">
                                  <a:solidFill>
                                    <a:srgbClr val="000000"/>
                                  </a:solidFill>
                                  <a:latin typeface="Cambria Math" panose="02040503050406030204" pitchFamily="18" charset="0"/>
                                </a:rPr>
                                <m:t>𝐴</m:t>
                              </m:r>
                            </m:sub>
                          </m:sSub>
                        </m:den>
                      </m:f>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28×1</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0</m:t>
                              </m:r>
                            </m:e>
                            <m:sup>
                              <m:r>
                                <a:rPr lang="zh-CN" altLang="en-US" i="1">
                                  <a:solidFill>
                                    <a:srgbClr val="000000"/>
                                  </a:solidFill>
                                  <a:latin typeface="Cambria Math" panose="02040503050406030204" pitchFamily="18" charset="0"/>
                                </a:rPr>
                                <m:t>−3</m:t>
                              </m:r>
                            </m:sup>
                          </m:sSup>
                        </m:num>
                        <m:den>
                          <m:r>
                            <a:rPr lang="zh-CN" altLang="en-US" i="1">
                              <a:solidFill>
                                <a:srgbClr val="000000"/>
                              </a:solidFill>
                              <a:latin typeface="Cambria Math" panose="02040503050406030204" pitchFamily="18" charset="0"/>
                            </a:rPr>
                            <m:t>6.022×1</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0</m:t>
                              </m:r>
                            </m:e>
                            <m:sup>
                              <m:r>
                                <a:rPr lang="zh-CN" altLang="en-US" i="1">
                                  <a:solidFill>
                                    <a:srgbClr val="000000"/>
                                  </a:solidFill>
                                  <a:latin typeface="Cambria Math" panose="02040503050406030204" pitchFamily="18" charset="0"/>
                                </a:rPr>
                                <m:t>23</m:t>
                              </m:r>
                            </m:sup>
                          </m:sSup>
                        </m:den>
                      </m:f>
                      <m:r>
                        <a:rPr lang="zh-CN" altLang="en-US" i="1">
                          <a:solidFill>
                            <a:srgbClr val="000000"/>
                          </a:solidFill>
                          <a:latin typeface="Cambria Math" panose="02040503050406030204" pitchFamily="18" charset="0"/>
                        </a:rPr>
                        <m:t> </m:t>
                      </m:r>
                      <m:r>
                        <a:rPr lang="zh-CN" altLang="en-US" i="1">
                          <a:solidFill>
                            <a:srgbClr val="000000"/>
                          </a:solidFill>
                          <a:latin typeface="Cambria Math" panose="02040503050406030204" pitchFamily="18" charset="0"/>
                        </a:rPr>
                        <m:t>𝐤𝐠</m:t>
                      </m:r>
                      <m:r>
                        <a:rPr lang="zh-CN" altLang="en-US" i="1">
                          <a:solidFill>
                            <a:srgbClr val="000000"/>
                          </a:solidFill>
                          <a:latin typeface="Cambria Math" panose="02040503050406030204" pitchFamily="18" charset="0"/>
                        </a:rPr>
                        <m:t>=4.65×1</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0</m:t>
                          </m:r>
                        </m:e>
                        <m:sup>
                          <m:r>
                            <a:rPr lang="zh-CN" altLang="en-US" i="1">
                              <a:solidFill>
                                <a:srgbClr val="000000"/>
                              </a:solidFill>
                              <a:latin typeface="Cambria Math" panose="02040503050406030204" pitchFamily="18" charset="0"/>
                            </a:rPr>
                            <m:t>−26</m:t>
                          </m:r>
                        </m:sup>
                      </m:sSup>
                      <m:r>
                        <a:rPr lang="zh-CN" altLang="en-US" i="1">
                          <a:solidFill>
                            <a:srgbClr val="000000"/>
                          </a:solidFill>
                          <a:latin typeface="Cambria Math" panose="02040503050406030204" pitchFamily="18" charset="0"/>
                        </a:rPr>
                        <m:t>𝐤𝐠</m:t>
                      </m:r>
                    </m:oMath>
                  </m:oMathPara>
                </a14:m>
                <a:endParaRPr lang="zh-CN" altLang="en-US"/>
              </a:p>
            </p:txBody>
          </p:sp>
        </mc:Choice>
        <mc:Fallback xmlns="">
          <p:sp>
            <p:nvSpPr>
              <p:cNvPr id="564233" name="Object 9"/>
              <p:cNvSpPr txBox="1">
                <a:spLocks noRot="1" noChangeAspect="1" noMove="1" noResize="1" noEditPoints="1" noAdjustHandles="1" noChangeArrowheads="1" noChangeShapeType="1" noTextEdit="1"/>
              </p:cNvSpPr>
              <p:nvPr/>
            </p:nvSpPr>
            <p:spPr bwMode="auto">
              <a:xfrm>
                <a:off x="990600" y="3810000"/>
                <a:ext cx="5302250" cy="912813"/>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4234" name="Object 10"/>
              <p:cNvSpPr txBox="1"/>
              <p:nvPr/>
            </p:nvSpPr>
            <p:spPr bwMode="auto">
              <a:xfrm>
                <a:off x="1066800" y="5334000"/>
                <a:ext cx="6243638" cy="841375"/>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𝑝</m:t>
                          </m:r>
                        </m:num>
                        <m:den>
                          <m:r>
                            <a:rPr lang="zh-CN" altLang="en-US" i="1">
                              <a:solidFill>
                                <a:srgbClr val="000000"/>
                              </a:solidFill>
                              <a:latin typeface="Cambria Math" panose="02040503050406030204" pitchFamily="18" charset="0"/>
                            </a:rPr>
                            <m:t>𝑘𝑇</m:t>
                          </m:r>
                        </m:den>
                      </m:f>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1.013×1</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0</m:t>
                              </m:r>
                            </m:e>
                            <m:sup>
                              <m:r>
                                <a:rPr lang="zh-CN" altLang="en-US" i="1">
                                  <a:solidFill>
                                    <a:srgbClr val="000000"/>
                                  </a:solidFill>
                                  <a:latin typeface="Cambria Math" panose="02040503050406030204" pitchFamily="18" charset="0"/>
                                </a:rPr>
                                <m:t>5</m:t>
                              </m:r>
                            </m:sup>
                          </m:sSup>
                        </m:num>
                        <m:den>
                          <m:r>
                            <a:rPr lang="zh-CN" altLang="en-US" i="1">
                              <a:solidFill>
                                <a:srgbClr val="000000"/>
                              </a:solidFill>
                              <a:latin typeface="Cambria Math" panose="02040503050406030204" pitchFamily="18" charset="0"/>
                            </a:rPr>
                            <m:t>1.38×1</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0</m:t>
                              </m:r>
                            </m:e>
                            <m:sup>
                              <m:r>
                                <a:rPr lang="zh-CN" altLang="en-US" i="1">
                                  <a:solidFill>
                                    <a:srgbClr val="000000"/>
                                  </a:solidFill>
                                  <a:latin typeface="Cambria Math" panose="02040503050406030204" pitchFamily="18" charset="0"/>
                                </a:rPr>
                                <m:t>−23</m:t>
                              </m:r>
                            </m:sup>
                          </m:sSup>
                          <m:r>
                            <a:rPr lang="zh-CN" altLang="en-US" i="1">
                              <a:solidFill>
                                <a:srgbClr val="000000"/>
                              </a:solidFill>
                              <a:latin typeface="Cambria Math" panose="02040503050406030204" pitchFamily="18" charset="0"/>
                            </a:rPr>
                            <m:t>×273.15</m:t>
                          </m:r>
                        </m:den>
                      </m:f>
                      <m:r>
                        <a:rPr lang="zh-CN" altLang="en-US" i="1">
                          <a:solidFill>
                            <a:srgbClr val="000000"/>
                          </a:solidFill>
                          <a:latin typeface="Cambria Math" panose="02040503050406030204" pitchFamily="18" charset="0"/>
                        </a:rPr>
                        <m:t> </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𝐦</m:t>
                          </m:r>
                        </m:e>
                        <m:sup>
                          <m:r>
                            <a:rPr lang="zh-CN" altLang="en-US" i="1">
                              <a:solidFill>
                                <a:srgbClr val="000000"/>
                              </a:solidFill>
                              <a:latin typeface="Cambria Math" panose="02040503050406030204" pitchFamily="18" charset="0"/>
                            </a:rPr>
                            <m:t>−3</m:t>
                          </m:r>
                        </m:sup>
                      </m:sSup>
                      <m:r>
                        <a:rPr lang="zh-CN" altLang="en-US" i="1">
                          <a:solidFill>
                            <a:srgbClr val="000000"/>
                          </a:solidFill>
                          <a:latin typeface="Cambria Math" panose="02040503050406030204" pitchFamily="18" charset="0"/>
                        </a:rPr>
                        <m:t>=2.7×1</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0</m:t>
                          </m:r>
                        </m:e>
                        <m:sup>
                          <m:r>
                            <a:rPr lang="zh-CN" altLang="en-US" i="1">
                              <a:solidFill>
                                <a:srgbClr val="000000"/>
                              </a:solidFill>
                              <a:latin typeface="Cambria Math" panose="02040503050406030204" pitchFamily="18" charset="0"/>
                            </a:rPr>
                            <m:t>25</m:t>
                          </m:r>
                        </m:sup>
                      </m:sSup>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𝐦</m:t>
                          </m:r>
                        </m:e>
                        <m:sup>
                          <m:r>
                            <a:rPr lang="zh-CN" altLang="en-US" i="1">
                              <a:solidFill>
                                <a:srgbClr val="000000"/>
                              </a:solidFill>
                              <a:latin typeface="Cambria Math" panose="02040503050406030204" pitchFamily="18" charset="0"/>
                            </a:rPr>
                            <m:t>−3</m:t>
                          </m:r>
                        </m:sup>
                      </m:sSup>
                    </m:oMath>
                  </m:oMathPara>
                </a14:m>
                <a:endParaRPr lang="zh-CN" altLang="en-US"/>
              </a:p>
            </p:txBody>
          </p:sp>
        </mc:Choice>
        <mc:Fallback xmlns="">
          <p:sp>
            <p:nvSpPr>
              <p:cNvPr id="564234" name="Object 10"/>
              <p:cNvSpPr txBox="1">
                <a:spLocks noRot="1" noChangeAspect="1" noMove="1" noResize="1" noEditPoints="1" noAdjustHandles="1" noChangeArrowheads="1" noChangeShapeType="1" noTextEdit="1"/>
              </p:cNvSpPr>
              <p:nvPr/>
            </p:nvSpPr>
            <p:spPr bwMode="auto">
              <a:xfrm>
                <a:off x="1066800" y="5334000"/>
                <a:ext cx="6243638" cy="841375"/>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00668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288" fill="hold" grpId="0" nodeType="clickEffect">
                                  <p:stCondLst>
                                    <p:cond delay="0"/>
                                  </p:stCondLst>
                                  <p:childTnLst>
                                    <p:set>
                                      <p:cBhvr>
                                        <p:cTn id="6" dur="1" fill="hold">
                                          <p:stCondLst>
                                            <p:cond delay="0"/>
                                          </p:stCondLst>
                                        </p:cTn>
                                        <p:tgtEl>
                                          <p:spTgt spid="564228"/>
                                        </p:tgtEl>
                                        <p:attrNameLst>
                                          <p:attrName>style.visibility</p:attrName>
                                        </p:attrNameLst>
                                      </p:cBhvr>
                                      <p:to>
                                        <p:strVal val="visible"/>
                                      </p:to>
                                    </p:set>
                                    <p:anim calcmode="lin" valueType="num">
                                      <p:cBhvr>
                                        <p:cTn id="7" dur="500" fill="hold"/>
                                        <p:tgtEl>
                                          <p:spTgt spid="564228"/>
                                        </p:tgtEl>
                                        <p:attrNameLst>
                                          <p:attrName>ppt_w</p:attrName>
                                        </p:attrNameLst>
                                      </p:cBhvr>
                                      <p:tavLst>
                                        <p:tav tm="0">
                                          <p:val>
                                            <p:strVal val="4/3*#ppt_w"/>
                                          </p:val>
                                        </p:tav>
                                        <p:tav tm="100000">
                                          <p:val>
                                            <p:strVal val="#ppt_w"/>
                                          </p:val>
                                        </p:tav>
                                      </p:tavLst>
                                    </p:anim>
                                    <p:anim calcmode="lin" valueType="num">
                                      <p:cBhvr>
                                        <p:cTn id="8" dur="500" fill="hold"/>
                                        <p:tgtEl>
                                          <p:spTgt spid="564228"/>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3" fill="hold" grpId="0" nodeType="clickEffect">
                                  <p:stCondLst>
                                    <p:cond delay="0"/>
                                  </p:stCondLst>
                                  <p:childTnLst>
                                    <p:set>
                                      <p:cBhvr>
                                        <p:cTn id="12" dur="1" fill="hold">
                                          <p:stCondLst>
                                            <p:cond delay="0"/>
                                          </p:stCondLst>
                                        </p:cTn>
                                        <p:tgtEl>
                                          <p:spTgt spid="564229"/>
                                        </p:tgtEl>
                                        <p:attrNameLst>
                                          <p:attrName>style.visibility</p:attrName>
                                        </p:attrNameLst>
                                      </p:cBhvr>
                                      <p:to>
                                        <p:strVal val="visible"/>
                                      </p:to>
                                    </p:set>
                                    <p:animEffect transition="in" filter="strips(upRight)">
                                      <p:cBhvr>
                                        <p:cTn id="13" dur="500"/>
                                        <p:tgtEl>
                                          <p:spTgt spid="5642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228" grpId="0" autoUpdateAnimBg="0"/>
      <p:bldP spid="564229" grpId="0"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5250" name="Rectangle 2"/>
          <p:cNvSpPr>
            <a:spLocks noGrp="1" noChangeArrowheads="1"/>
          </p:cNvSpPr>
          <p:nvPr>
            <p:ph type="title"/>
          </p:nvPr>
        </p:nvSpPr>
        <p:spPr/>
        <p:txBody>
          <a:bodyPr/>
          <a:lstStyle/>
          <a:p>
            <a:r>
              <a:rPr lang="en-US" altLang="zh-CN"/>
              <a:t>10.4 </a:t>
            </a:r>
            <a:r>
              <a:rPr lang="zh-CN" altLang="en-US"/>
              <a:t>麦克斯韦速率分布</a:t>
            </a:r>
          </a:p>
        </p:txBody>
      </p:sp>
      <p:sp>
        <p:nvSpPr>
          <p:cNvPr id="10" name="灯片编号占位符 4"/>
          <p:cNvSpPr>
            <a:spLocks noGrp="1"/>
          </p:cNvSpPr>
          <p:nvPr>
            <p:ph type="sldNum" sz="quarter" idx="12"/>
          </p:nvPr>
        </p:nvSpPr>
        <p:spPr/>
        <p:txBody>
          <a:bodyPr/>
          <a:lstStyle/>
          <a:p>
            <a:fld id="{1B889E23-C1F4-463B-807F-F6A756522800}" type="slidenum">
              <a:rPr lang="en-US" altLang="zh-CN"/>
              <a:pPr/>
              <a:t>18</a:t>
            </a:fld>
            <a:endParaRPr lang="en-US" altLang="zh-CN"/>
          </a:p>
        </p:txBody>
      </p:sp>
      <mc:AlternateContent xmlns:mc="http://schemas.openxmlformats.org/markup-compatibility/2006" xmlns:a14="http://schemas.microsoft.com/office/drawing/2010/main">
        <mc:Choice Requires="a14">
          <p:sp>
            <p:nvSpPr>
              <p:cNvPr id="565251" name="Object 3"/>
              <p:cNvSpPr txBox="1"/>
              <p:nvPr/>
            </p:nvSpPr>
            <p:spPr bwMode="auto">
              <a:xfrm>
                <a:off x="685800" y="1295400"/>
                <a:ext cx="4773613" cy="101600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f>
                        <m:fPr>
                          <m:ctrlPr>
                            <a:rPr lang="zh-CN" altLang="en-US" i="1">
                              <a:solidFill>
                                <a:srgbClr val="000000"/>
                              </a:solidFill>
                              <a:latin typeface="Cambria Math" panose="02040503050406030204" pitchFamily="18" charset="0"/>
                            </a:rPr>
                          </m:ctrlPr>
                        </m:fPr>
                        <m:num>
                          <m:r>
                            <m:rPr>
                              <m:sty m:val="p"/>
                            </m:rPr>
                            <a:rPr lang="zh-CN" altLang="en-US" i="1">
                              <a:solidFill>
                                <a:srgbClr val="000000"/>
                              </a:solidFill>
                              <a:latin typeface="Cambria Math" panose="02040503050406030204" pitchFamily="18" charset="0"/>
                            </a:rPr>
                            <m:t>Δ</m:t>
                          </m:r>
                          <m:r>
                            <a:rPr lang="zh-CN" altLang="en-US" i="1">
                              <a:solidFill>
                                <a:srgbClr val="000000"/>
                              </a:solidFill>
                              <a:latin typeface="Cambria Math" panose="02040503050406030204" pitchFamily="18" charset="0"/>
                            </a:rPr>
                            <m:t>𝑛</m:t>
                          </m:r>
                        </m:num>
                        <m:den>
                          <m:r>
                            <a:rPr lang="zh-CN" altLang="en-US" i="1">
                              <a:solidFill>
                                <a:srgbClr val="000000"/>
                              </a:solidFill>
                              <a:latin typeface="Cambria Math" panose="02040503050406030204" pitchFamily="18" charset="0"/>
                            </a:rPr>
                            <m:t>𝑛</m:t>
                          </m:r>
                        </m:den>
                      </m:f>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m:rPr>
                              <m:sty m:val="p"/>
                            </m:rPr>
                            <a:rPr lang="zh-CN" altLang="en-US" i="1">
                              <a:solidFill>
                                <a:srgbClr val="000000"/>
                              </a:solidFill>
                              <a:latin typeface="Cambria Math" panose="02040503050406030204" pitchFamily="18" charset="0"/>
                            </a:rPr>
                            <m:t>Δ</m:t>
                          </m:r>
                          <m:r>
                            <a:rPr lang="zh-CN" altLang="en-US" i="1">
                              <a:solidFill>
                                <a:srgbClr val="000000"/>
                              </a:solidFill>
                              <a:latin typeface="Cambria Math" panose="02040503050406030204" pitchFamily="18" charset="0"/>
                            </a:rPr>
                            <m:t>𝑁</m:t>
                          </m:r>
                        </m:num>
                        <m:den>
                          <m:r>
                            <a:rPr lang="zh-CN" altLang="en-US" i="1">
                              <a:solidFill>
                                <a:srgbClr val="000000"/>
                              </a:solidFill>
                              <a:latin typeface="Cambria Math" panose="02040503050406030204" pitchFamily="18" charset="0"/>
                            </a:rPr>
                            <m:t>𝑁</m:t>
                          </m:r>
                        </m:den>
                      </m:f>
                      <m:r>
                        <a:rPr lang="zh-CN" altLang="en-US" i="1">
                          <a:solidFill>
                            <a:srgbClr val="000000"/>
                          </a:solidFill>
                          <a:latin typeface="Cambria Math" panose="02040503050406030204" pitchFamily="18" charset="0"/>
                        </a:rPr>
                        <m:t>=</m:t>
                      </m:r>
                      <m:sSup>
                        <m:sSupPr>
                          <m:ctrlPr>
                            <a:rPr lang="zh-CN" altLang="en-US" i="1">
                              <a:solidFill>
                                <a:srgbClr val="000000"/>
                              </a:solidFill>
                              <a:latin typeface="Cambria Math" panose="02040503050406030204" pitchFamily="18" charset="0"/>
                            </a:rPr>
                          </m:ctrlPr>
                        </m:sSupPr>
                        <m:e>
                          <m:d>
                            <m:dPr>
                              <m:ctrlPr>
                                <a:rPr lang="zh-CN" altLang="en-US" i="1">
                                  <a:solidFill>
                                    <a:srgbClr val="000000"/>
                                  </a:solidFill>
                                  <a:latin typeface="Cambria Math" panose="02040503050406030204" pitchFamily="18" charset="0"/>
                                </a:rPr>
                              </m:ctrlPr>
                            </m:dPr>
                            <m:e>
                              <m:f>
                                <m:fPr>
                                  <m:ctrlPr>
                                    <a:rPr lang="zh-CN" altLang="en-US" i="1">
                                      <a:solidFill>
                                        <a:srgbClr val="000000"/>
                                      </a:solidFill>
                                      <a:latin typeface="Cambria Math" panose="02040503050406030204" pitchFamily="18" charset="0"/>
                                    </a:rPr>
                                  </m:ctrlPr>
                                </m:fPr>
                                <m:num>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𝑚</m:t>
                                      </m:r>
                                    </m:e>
                                    <m:sub>
                                      <m:r>
                                        <a:rPr lang="zh-CN" altLang="en-US" i="1">
                                          <a:solidFill>
                                            <a:srgbClr val="000000"/>
                                          </a:solidFill>
                                          <a:latin typeface="Cambria Math" panose="02040503050406030204" pitchFamily="18" charset="0"/>
                                        </a:rPr>
                                        <m:t>0</m:t>
                                      </m:r>
                                    </m:sub>
                                  </m:sSub>
                                </m:num>
                                <m:den>
                                  <m:r>
                                    <a:rPr lang="zh-CN" altLang="en-US" i="1">
                                      <a:solidFill>
                                        <a:srgbClr val="000000"/>
                                      </a:solidFill>
                                      <a:latin typeface="Cambria Math" panose="02040503050406030204" pitchFamily="18" charset="0"/>
                                    </a:rPr>
                                    <m:t>2</m:t>
                                  </m:r>
                                  <m:r>
                                    <a:rPr lang="zh-CN" altLang="en-US" i="1">
                                      <a:solidFill>
                                        <a:srgbClr val="000000"/>
                                      </a:solidFill>
                                      <a:latin typeface="Cambria Math" panose="02040503050406030204" pitchFamily="18" charset="0"/>
                                    </a:rPr>
                                    <m:t>𝛑</m:t>
                                  </m:r>
                                  <m:r>
                                    <a:rPr lang="zh-CN" altLang="en-US" i="1">
                                      <a:solidFill>
                                        <a:srgbClr val="000000"/>
                                      </a:solidFill>
                                      <a:latin typeface="Cambria Math" panose="02040503050406030204" pitchFamily="18" charset="0"/>
                                    </a:rPr>
                                    <m:t>𝑘𝑇</m:t>
                                  </m:r>
                                </m:den>
                              </m:f>
                            </m:e>
                          </m:d>
                        </m:e>
                        <m:sup>
                          <m:f>
                            <m:fPr>
                              <m:type m:val="lin"/>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3</m:t>
                              </m:r>
                            </m:num>
                            <m:den>
                              <m:r>
                                <a:rPr lang="zh-CN" altLang="en-US" i="1">
                                  <a:solidFill>
                                    <a:srgbClr val="000000"/>
                                  </a:solidFill>
                                  <a:latin typeface="Cambria Math" panose="02040503050406030204" pitchFamily="18" charset="0"/>
                                </a:rPr>
                                <m:t>2</m:t>
                              </m:r>
                            </m:den>
                          </m:f>
                        </m:sup>
                      </m:sSup>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𝐞</m:t>
                          </m:r>
                        </m:e>
                        <m:sup>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𝑚</m:t>
                                  </m:r>
                                </m:e>
                                <m:sub>
                                  <m:r>
                                    <a:rPr lang="zh-CN" altLang="en-US" i="1">
                                      <a:solidFill>
                                        <a:srgbClr val="000000"/>
                                      </a:solidFill>
                                      <a:latin typeface="Cambria Math" panose="02040503050406030204" pitchFamily="18" charset="0"/>
                                    </a:rPr>
                                    <m:t>0</m:t>
                                  </m:r>
                                </m:sub>
                              </m:sSub>
                              <m:sSup>
                                <m:sSupPr>
                                  <m:ctrlPr>
                                    <a:rPr lang="zh-CN" altLang="en-US" i="1">
                                      <a:solidFill>
                                        <a:srgbClr val="000000"/>
                                      </a:solidFill>
                                      <a:latin typeface="Cambria Math" panose="02040503050406030204" pitchFamily="18" charset="0"/>
                                    </a:rPr>
                                  </m:ctrlPr>
                                </m:sSupPr>
                                <m:e>
                                  <m:r>
                                    <m:rPr>
                                      <m:sty m:val="p"/>
                                    </m:rPr>
                                    <a:rPr lang="zh-CN" altLang="en-US" i="1">
                                      <a:solidFill>
                                        <a:srgbClr val="000000"/>
                                      </a:solidFill>
                                      <a:latin typeface="Cambria Math" panose="02040503050406030204" pitchFamily="18" charset="0"/>
                                    </a:rPr>
                                    <m:t>v</m:t>
                                  </m:r>
                                </m:e>
                                <m:sup>
                                  <m:r>
                                    <a:rPr lang="zh-CN" altLang="en-US" i="1">
                                      <a:solidFill>
                                        <a:srgbClr val="000000"/>
                                      </a:solidFill>
                                      <a:latin typeface="Cambria Math" panose="02040503050406030204" pitchFamily="18" charset="0"/>
                                    </a:rPr>
                                    <m:t>2</m:t>
                                  </m:r>
                                </m:sup>
                              </m:sSup>
                            </m:num>
                            <m:den>
                              <m:r>
                                <a:rPr lang="zh-CN" altLang="en-US" i="1">
                                  <a:solidFill>
                                    <a:srgbClr val="000000"/>
                                  </a:solidFill>
                                  <a:latin typeface="Cambria Math" panose="02040503050406030204" pitchFamily="18" charset="0"/>
                                </a:rPr>
                                <m:t>2</m:t>
                              </m:r>
                              <m:r>
                                <a:rPr lang="zh-CN" altLang="en-US" i="1">
                                  <a:solidFill>
                                    <a:srgbClr val="000000"/>
                                  </a:solidFill>
                                  <a:latin typeface="Cambria Math" panose="02040503050406030204" pitchFamily="18" charset="0"/>
                                </a:rPr>
                                <m:t>𝑘𝑇</m:t>
                              </m:r>
                            </m:den>
                          </m:f>
                        </m:sup>
                      </m:sSup>
                      <m:r>
                        <a:rPr lang="zh-CN" altLang="en-US" i="1">
                          <a:solidFill>
                            <a:srgbClr val="000000"/>
                          </a:solidFill>
                          <a:latin typeface="Cambria Math" panose="02040503050406030204" pitchFamily="18" charset="0"/>
                        </a:rPr>
                        <m:t>⋅4</m:t>
                      </m:r>
                      <m:r>
                        <a:rPr lang="zh-CN" altLang="en-US" i="1">
                          <a:solidFill>
                            <a:srgbClr val="000000"/>
                          </a:solidFill>
                          <a:latin typeface="Cambria Math" panose="02040503050406030204" pitchFamily="18" charset="0"/>
                        </a:rPr>
                        <m:t>𝛑</m:t>
                      </m:r>
                      <m:sSup>
                        <m:sSupPr>
                          <m:ctrlPr>
                            <a:rPr lang="zh-CN" altLang="en-US" i="1">
                              <a:solidFill>
                                <a:srgbClr val="000000"/>
                              </a:solidFill>
                              <a:latin typeface="Cambria Math" panose="02040503050406030204" pitchFamily="18" charset="0"/>
                            </a:rPr>
                          </m:ctrlPr>
                        </m:sSupPr>
                        <m:e>
                          <m:r>
                            <m:rPr>
                              <m:sty m:val="p"/>
                            </m:rPr>
                            <a:rPr lang="zh-CN" altLang="en-US" i="1">
                              <a:solidFill>
                                <a:srgbClr val="000000"/>
                              </a:solidFill>
                              <a:latin typeface="Cambria Math" panose="02040503050406030204" pitchFamily="18" charset="0"/>
                            </a:rPr>
                            <m:t>v</m:t>
                          </m:r>
                        </m:e>
                        <m:sup>
                          <m:r>
                            <a:rPr lang="zh-CN" altLang="en-US" i="1">
                              <a:solidFill>
                                <a:srgbClr val="000000"/>
                              </a:solidFill>
                              <a:latin typeface="Cambria Math" panose="02040503050406030204" pitchFamily="18" charset="0"/>
                            </a:rPr>
                            <m:t>2</m:t>
                          </m:r>
                        </m:sup>
                      </m:sSup>
                      <m:r>
                        <m:rPr>
                          <m:sty m:val="p"/>
                        </m:rPr>
                        <a:rPr lang="zh-CN" altLang="en-US" i="1">
                          <a:solidFill>
                            <a:srgbClr val="000000"/>
                          </a:solidFill>
                          <a:latin typeface="Cambria Math" panose="02040503050406030204" pitchFamily="18" charset="0"/>
                        </a:rPr>
                        <m:t>Δv</m:t>
                      </m:r>
                    </m:oMath>
                  </m:oMathPara>
                </a14:m>
                <a:endParaRPr lang="zh-CN" altLang="en-US"/>
              </a:p>
            </p:txBody>
          </p:sp>
        </mc:Choice>
        <mc:Fallback xmlns="">
          <p:sp>
            <p:nvSpPr>
              <p:cNvPr id="565251" name="Object 3"/>
              <p:cNvSpPr txBox="1">
                <a:spLocks noRot="1" noChangeAspect="1" noMove="1" noResize="1" noEditPoints="1" noAdjustHandles="1" noChangeArrowheads="1" noChangeShapeType="1" noTextEdit="1"/>
              </p:cNvSpPr>
              <p:nvPr/>
            </p:nvSpPr>
            <p:spPr bwMode="auto">
              <a:xfrm>
                <a:off x="685800" y="1295400"/>
                <a:ext cx="4773613" cy="1016000"/>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5252" name="Object 4"/>
              <p:cNvSpPr txBox="1"/>
              <p:nvPr/>
            </p:nvSpPr>
            <p:spPr bwMode="auto">
              <a:xfrm>
                <a:off x="685800" y="2774950"/>
                <a:ext cx="3503613" cy="45720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m:rPr>
                          <m:sty m:val="p"/>
                        </m:rPr>
                        <a:rPr lang="zh-CN" altLang="en-US" i="1">
                          <a:solidFill>
                            <a:srgbClr val="000000"/>
                          </a:solidFill>
                          <a:latin typeface="Cambria Math" panose="02040503050406030204" pitchFamily="18" charset="0"/>
                        </a:rPr>
                        <m:t>v</m:t>
                      </m:r>
                      <m:r>
                        <a:rPr lang="zh-CN" altLang="en-US" i="1">
                          <a:solidFill>
                            <a:srgbClr val="000000"/>
                          </a:solidFill>
                          <a:latin typeface="Cambria Math" panose="02040503050406030204" pitchFamily="18" charset="0"/>
                        </a:rPr>
                        <m:t>=500 </m:t>
                      </m:r>
                      <m:r>
                        <a:rPr lang="zh-CN" altLang="en-US" i="1">
                          <a:solidFill>
                            <a:srgbClr val="000000"/>
                          </a:solidFill>
                          <a:latin typeface="Cambria Math" panose="02040503050406030204" pitchFamily="18" charset="0"/>
                        </a:rPr>
                        <m:t>𝐦</m:t>
                      </m:r>
                      <m:r>
                        <a:rPr lang="zh-CN" altLang="en-US" i="1">
                          <a:solidFill>
                            <a:srgbClr val="000000"/>
                          </a:solidFill>
                          <a:latin typeface="Cambria Math" panose="02040503050406030204" pitchFamily="18" charset="0"/>
                        </a:rPr>
                        <m:t>⋅</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𝐬</m:t>
                          </m:r>
                        </m:e>
                        <m:sup>
                          <m:r>
                            <a:rPr lang="zh-CN" altLang="en-US" i="1">
                              <a:solidFill>
                                <a:srgbClr val="000000"/>
                              </a:solidFill>
                              <a:latin typeface="Cambria Math" panose="02040503050406030204" pitchFamily="18" charset="0"/>
                            </a:rPr>
                            <m:t>−1</m:t>
                          </m:r>
                        </m:sup>
                      </m:sSup>
                      <m:r>
                        <a:rPr lang="zh-CN" altLang="en-US" i="1">
                          <a:solidFill>
                            <a:srgbClr val="000000"/>
                          </a:solidFill>
                          <a:latin typeface="Cambria Math" panose="02040503050406030204" pitchFamily="18" charset="0"/>
                        </a:rPr>
                        <m:t> , </m:t>
                      </m:r>
                      <m:r>
                        <m:rPr>
                          <m:sty m:val="p"/>
                        </m:rPr>
                        <a:rPr lang="zh-CN" altLang="en-US" i="1">
                          <a:solidFill>
                            <a:srgbClr val="000000"/>
                          </a:solidFill>
                          <a:latin typeface="Cambria Math" panose="02040503050406030204" pitchFamily="18" charset="0"/>
                        </a:rPr>
                        <m:t>Δv</m:t>
                      </m:r>
                      <m:r>
                        <a:rPr lang="zh-CN" altLang="en-US" i="1">
                          <a:solidFill>
                            <a:srgbClr val="000000"/>
                          </a:solidFill>
                          <a:latin typeface="Cambria Math" panose="02040503050406030204" pitchFamily="18" charset="0"/>
                        </a:rPr>
                        <m:t>=1 </m:t>
                      </m:r>
                      <m:r>
                        <a:rPr lang="zh-CN" altLang="en-US" i="1">
                          <a:solidFill>
                            <a:srgbClr val="000000"/>
                          </a:solidFill>
                          <a:latin typeface="Cambria Math" panose="02040503050406030204" pitchFamily="18" charset="0"/>
                        </a:rPr>
                        <m:t>𝐦</m:t>
                      </m:r>
                      <m:r>
                        <a:rPr lang="zh-CN" altLang="en-US" i="1">
                          <a:solidFill>
                            <a:srgbClr val="000000"/>
                          </a:solidFill>
                          <a:latin typeface="Cambria Math" panose="02040503050406030204" pitchFamily="18" charset="0"/>
                        </a:rPr>
                        <m:t>⋅</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𝐬</m:t>
                          </m:r>
                        </m:e>
                        <m:sup>
                          <m:r>
                            <a:rPr lang="zh-CN" altLang="en-US" i="1">
                              <a:solidFill>
                                <a:srgbClr val="000000"/>
                              </a:solidFill>
                              <a:latin typeface="Cambria Math" panose="02040503050406030204" pitchFamily="18" charset="0"/>
                            </a:rPr>
                            <m:t>−1</m:t>
                          </m:r>
                        </m:sup>
                      </m:sSup>
                    </m:oMath>
                  </m:oMathPara>
                </a14:m>
                <a:endParaRPr lang="zh-CN" altLang="en-US"/>
              </a:p>
            </p:txBody>
          </p:sp>
        </mc:Choice>
        <mc:Fallback xmlns="">
          <p:sp>
            <p:nvSpPr>
              <p:cNvPr id="565252" name="Object 4"/>
              <p:cNvSpPr txBox="1">
                <a:spLocks noRot="1" noChangeAspect="1" noMove="1" noResize="1" noEditPoints="1" noAdjustHandles="1" noChangeArrowheads="1" noChangeShapeType="1" noTextEdit="1"/>
              </p:cNvSpPr>
              <p:nvPr/>
            </p:nvSpPr>
            <p:spPr bwMode="auto">
              <a:xfrm>
                <a:off x="685800" y="2774950"/>
                <a:ext cx="3503613" cy="45720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5253" name="Object 5"/>
              <p:cNvSpPr txBox="1"/>
              <p:nvPr/>
            </p:nvSpPr>
            <p:spPr bwMode="auto">
              <a:xfrm>
                <a:off x="685800" y="3695700"/>
                <a:ext cx="2005013" cy="78740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f>
                        <m:fPr>
                          <m:ctrlPr>
                            <a:rPr lang="zh-CN" altLang="en-US" i="1">
                              <a:solidFill>
                                <a:srgbClr val="000000"/>
                              </a:solidFill>
                              <a:latin typeface="Cambria Math" panose="02040503050406030204" pitchFamily="18" charset="0"/>
                            </a:rPr>
                          </m:ctrlPr>
                        </m:fPr>
                        <m:num>
                          <m:r>
                            <m:rPr>
                              <m:sty m:val="p"/>
                            </m:rPr>
                            <a:rPr lang="zh-CN" altLang="en-US" i="1">
                              <a:solidFill>
                                <a:srgbClr val="000000"/>
                              </a:solidFill>
                              <a:latin typeface="Cambria Math" panose="02040503050406030204" pitchFamily="18" charset="0"/>
                            </a:rPr>
                            <m:t>Δ</m:t>
                          </m:r>
                          <m:r>
                            <a:rPr lang="zh-CN" altLang="en-US" i="1">
                              <a:solidFill>
                                <a:srgbClr val="000000"/>
                              </a:solidFill>
                              <a:latin typeface="Cambria Math" panose="02040503050406030204" pitchFamily="18" charset="0"/>
                            </a:rPr>
                            <m:t>𝑛</m:t>
                          </m:r>
                        </m:num>
                        <m:den>
                          <m:r>
                            <a:rPr lang="zh-CN" altLang="en-US" i="1">
                              <a:solidFill>
                                <a:srgbClr val="000000"/>
                              </a:solidFill>
                              <a:latin typeface="Cambria Math" panose="02040503050406030204" pitchFamily="18" charset="0"/>
                            </a:rPr>
                            <m:t>𝑛</m:t>
                          </m:r>
                        </m:den>
                      </m:f>
                      <m:r>
                        <a:rPr lang="zh-CN" altLang="en-US" i="1">
                          <a:solidFill>
                            <a:srgbClr val="000000"/>
                          </a:solidFill>
                          <a:latin typeface="Cambria Math" panose="02040503050406030204" pitchFamily="18" charset="0"/>
                        </a:rPr>
                        <m:t>=1.85×1</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0</m:t>
                          </m:r>
                        </m:e>
                        <m:sup>
                          <m:r>
                            <a:rPr lang="zh-CN" altLang="en-US" i="1">
                              <a:solidFill>
                                <a:srgbClr val="000000"/>
                              </a:solidFill>
                              <a:latin typeface="Cambria Math" panose="02040503050406030204" pitchFamily="18" charset="0"/>
                            </a:rPr>
                            <m:t>−3</m:t>
                          </m:r>
                        </m:sup>
                      </m:sSup>
                    </m:oMath>
                  </m:oMathPara>
                </a14:m>
                <a:endParaRPr lang="zh-CN" altLang="en-US"/>
              </a:p>
            </p:txBody>
          </p:sp>
        </mc:Choice>
        <mc:Fallback xmlns="">
          <p:sp>
            <p:nvSpPr>
              <p:cNvPr id="565253" name="Object 5"/>
              <p:cNvSpPr txBox="1">
                <a:spLocks noRot="1" noChangeAspect="1" noMove="1" noResize="1" noEditPoints="1" noAdjustHandles="1" noChangeArrowheads="1" noChangeShapeType="1" noTextEdit="1"/>
              </p:cNvSpPr>
              <p:nvPr/>
            </p:nvSpPr>
            <p:spPr bwMode="auto">
              <a:xfrm>
                <a:off x="685800" y="3695700"/>
                <a:ext cx="2005013" cy="78740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5254" name="Object 6"/>
              <p:cNvSpPr txBox="1"/>
              <p:nvPr/>
            </p:nvSpPr>
            <p:spPr bwMode="auto">
              <a:xfrm>
                <a:off x="685800" y="4946650"/>
                <a:ext cx="5789613" cy="45720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m:rPr>
                          <m:sty m:val="p"/>
                        </m:rPr>
                        <a:rPr lang="zh-CN" altLang="en-US" i="1">
                          <a:solidFill>
                            <a:srgbClr val="000000"/>
                          </a:solidFill>
                          <a:latin typeface="Cambria Math" panose="02040503050406030204" pitchFamily="18" charset="0"/>
                        </a:rPr>
                        <m:t>Δ</m:t>
                      </m:r>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=1.85×1</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0</m:t>
                          </m:r>
                        </m:e>
                        <m:sup>
                          <m:r>
                            <a:rPr lang="zh-CN" altLang="en-US" i="1">
                              <a:solidFill>
                                <a:srgbClr val="000000"/>
                              </a:solidFill>
                              <a:latin typeface="Cambria Math" panose="02040503050406030204" pitchFamily="18" charset="0"/>
                            </a:rPr>
                            <m:t>−3</m:t>
                          </m:r>
                        </m:sup>
                      </m:sSup>
                      <m:r>
                        <a:rPr lang="zh-CN" altLang="en-US" i="1">
                          <a:solidFill>
                            <a:srgbClr val="000000"/>
                          </a:solidFill>
                          <a:latin typeface="Cambria Math" panose="02040503050406030204" pitchFamily="18" charset="0"/>
                        </a:rPr>
                        <m:t>×2.7×1</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0</m:t>
                          </m:r>
                        </m:e>
                        <m:sup>
                          <m:r>
                            <a:rPr lang="zh-CN" altLang="en-US" i="1">
                              <a:solidFill>
                                <a:srgbClr val="000000"/>
                              </a:solidFill>
                              <a:latin typeface="Cambria Math" panose="02040503050406030204" pitchFamily="18" charset="0"/>
                            </a:rPr>
                            <m:t>25</m:t>
                          </m:r>
                        </m:sup>
                      </m:sSup>
                      <m:r>
                        <a:rPr lang="zh-CN" altLang="en-US" i="1">
                          <a:solidFill>
                            <a:srgbClr val="000000"/>
                          </a:solidFill>
                          <a:latin typeface="Cambria Math" panose="02040503050406030204" pitchFamily="18" charset="0"/>
                        </a:rPr>
                        <m:t> </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𝐦</m:t>
                          </m:r>
                        </m:e>
                        <m:sup>
                          <m:r>
                            <a:rPr lang="zh-CN" altLang="en-US" i="1">
                              <a:solidFill>
                                <a:srgbClr val="000000"/>
                              </a:solidFill>
                              <a:latin typeface="Cambria Math" panose="02040503050406030204" pitchFamily="18" charset="0"/>
                            </a:rPr>
                            <m:t>−3</m:t>
                          </m:r>
                        </m:sup>
                      </m:sSup>
                      <m:r>
                        <a:rPr lang="zh-CN" altLang="en-US" i="1">
                          <a:solidFill>
                            <a:srgbClr val="000000"/>
                          </a:solidFill>
                          <a:latin typeface="Cambria Math" panose="02040503050406030204" pitchFamily="18" charset="0"/>
                        </a:rPr>
                        <m:t>=5.0×1</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0</m:t>
                          </m:r>
                        </m:e>
                        <m:sup>
                          <m:r>
                            <a:rPr lang="zh-CN" altLang="en-US" i="1">
                              <a:solidFill>
                                <a:srgbClr val="000000"/>
                              </a:solidFill>
                              <a:latin typeface="Cambria Math" panose="02040503050406030204" pitchFamily="18" charset="0"/>
                            </a:rPr>
                            <m:t>22</m:t>
                          </m:r>
                        </m:sup>
                      </m:sSup>
                      <m:r>
                        <a:rPr lang="zh-CN" altLang="en-US" i="1">
                          <a:solidFill>
                            <a:srgbClr val="000000"/>
                          </a:solidFill>
                          <a:latin typeface="Cambria Math" panose="02040503050406030204" pitchFamily="18" charset="0"/>
                        </a:rPr>
                        <m:t> </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𝐦</m:t>
                          </m:r>
                        </m:e>
                        <m:sup>
                          <m:r>
                            <a:rPr lang="zh-CN" altLang="en-US" i="1">
                              <a:solidFill>
                                <a:srgbClr val="000000"/>
                              </a:solidFill>
                              <a:latin typeface="Cambria Math" panose="02040503050406030204" pitchFamily="18" charset="0"/>
                            </a:rPr>
                            <m:t>−3</m:t>
                          </m:r>
                        </m:sup>
                      </m:sSup>
                    </m:oMath>
                  </m:oMathPara>
                </a14:m>
                <a:endParaRPr lang="zh-CN" altLang="en-US"/>
              </a:p>
            </p:txBody>
          </p:sp>
        </mc:Choice>
        <mc:Fallback xmlns="">
          <p:sp>
            <p:nvSpPr>
              <p:cNvPr id="565254" name="Object 6"/>
              <p:cNvSpPr txBox="1">
                <a:spLocks noRot="1" noChangeAspect="1" noMove="1" noResize="1" noEditPoints="1" noAdjustHandles="1" noChangeArrowheads="1" noChangeShapeType="1" noTextEdit="1"/>
              </p:cNvSpPr>
              <p:nvPr/>
            </p:nvSpPr>
            <p:spPr bwMode="auto">
              <a:xfrm>
                <a:off x="685800" y="4946650"/>
                <a:ext cx="5789613" cy="45720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5255" name="Object 7"/>
              <p:cNvSpPr txBox="1"/>
              <p:nvPr/>
            </p:nvSpPr>
            <p:spPr bwMode="auto">
              <a:xfrm>
                <a:off x="685800" y="5867400"/>
                <a:ext cx="6373813" cy="45720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m:rPr>
                          <m:sty m:val="p"/>
                        </m:rPr>
                        <a:rPr lang="zh-CN" altLang="en-US" i="1">
                          <a:solidFill>
                            <a:srgbClr val="000000"/>
                          </a:solidFill>
                          <a:latin typeface="Cambria Math" panose="02040503050406030204" pitchFamily="18" charset="0"/>
                        </a:rPr>
                        <m:t>Δ</m:t>
                      </m:r>
                      <m:r>
                        <a:rPr lang="zh-CN" altLang="en-US" i="1">
                          <a:solidFill>
                            <a:srgbClr val="000000"/>
                          </a:solidFill>
                          <a:latin typeface="Cambria Math" panose="02040503050406030204" pitchFamily="18" charset="0"/>
                        </a:rPr>
                        <m:t>𝑁</m:t>
                      </m:r>
                      <m:r>
                        <a:rPr lang="zh-CN" altLang="en-US" i="1">
                          <a:solidFill>
                            <a:srgbClr val="000000"/>
                          </a:solidFill>
                          <a:latin typeface="Cambria Math" panose="02040503050406030204" pitchFamily="18" charset="0"/>
                        </a:rPr>
                        <m:t>=</m:t>
                      </m:r>
                      <m:r>
                        <m:rPr>
                          <m:sty m:val="p"/>
                        </m:rPr>
                        <a:rPr lang="zh-CN" altLang="en-US" i="1">
                          <a:solidFill>
                            <a:srgbClr val="000000"/>
                          </a:solidFill>
                          <a:latin typeface="Cambria Math" panose="02040503050406030204" pitchFamily="18" charset="0"/>
                        </a:rPr>
                        <m:t>Δ</m:t>
                      </m:r>
                      <m:r>
                        <a:rPr lang="zh-CN" altLang="en-US" i="1">
                          <a:solidFill>
                            <a:srgbClr val="000000"/>
                          </a:solidFill>
                          <a:latin typeface="Cambria Math" panose="02040503050406030204" pitchFamily="18" charset="0"/>
                        </a:rPr>
                        <m:t>𝑛</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𝑉</m:t>
                      </m:r>
                      <m:r>
                        <a:rPr lang="zh-CN" altLang="en-US" i="1">
                          <a:solidFill>
                            <a:srgbClr val="000000"/>
                          </a:solidFill>
                          <a:latin typeface="Cambria Math" panose="02040503050406030204" pitchFamily="18" charset="0"/>
                        </a:rPr>
                        <m:t>=1.85×1</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0</m:t>
                          </m:r>
                        </m:e>
                        <m:sup>
                          <m:r>
                            <a:rPr lang="zh-CN" altLang="en-US" i="1">
                              <a:solidFill>
                                <a:srgbClr val="000000"/>
                              </a:solidFill>
                              <a:latin typeface="Cambria Math" panose="02040503050406030204" pitchFamily="18" charset="0"/>
                            </a:rPr>
                            <m:t>−3</m:t>
                          </m:r>
                        </m:sup>
                      </m:sSup>
                      <m:r>
                        <a:rPr lang="zh-CN" altLang="en-US" i="1">
                          <a:solidFill>
                            <a:srgbClr val="000000"/>
                          </a:solidFill>
                          <a:latin typeface="Cambria Math" panose="02040503050406030204" pitchFamily="18" charset="0"/>
                        </a:rPr>
                        <m:t>×2.7×1</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0</m:t>
                          </m:r>
                        </m:e>
                        <m:sup>
                          <m:r>
                            <a:rPr lang="zh-CN" altLang="en-US" i="1">
                              <a:solidFill>
                                <a:srgbClr val="000000"/>
                              </a:solidFill>
                              <a:latin typeface="Cambria Math" panose="02040503050406030204" pitchFamily="18" charset="0"/>
                            </a:rPr>
                            <m:t>25</m:t>
                          </m:r>
                        </m:sup>
                      </m:sSup>
                      <m:r>
                        <a:rPr lang="zh-CN" altLang="en-US" i="1">
                          <a:solidFill>
                            <a:srgbClr val="000000"/>
                          </a:solidFill>
                          <a:latin typeface="Cambria Math" panose="02040503050406030204" pitchFamily="18" charset="0"/>
                        </a:rPr>
                        <m:t> ×1=5.0×1</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0</m:t>
                          </m:r>
                        </m:e>
                        <m:sup>
                          <m:r>
                            <a:rPr lang="zh-CN" altLang="en-US" i="1">
                              <a:solidFill>
                                <a:srgbClr val="000000"/>
                              </a:solidFill>
                              <a:latin typeface="Cambria Math" panose="02040503050406030204" pitchFamily="18" charset="0"/>
                            </a:rPr>
                            <m:t>22</m:t>
                          </m:r>
                        </m:sup>
                      </m:sSup>
                      <m:r>
                        <a:rPr lang="zh-CN" altLang="en-US" i="1">
                          <a:solidFill>
                            <a:srgbClr val="000000"/>
                          </a:solidFill>
                          <a:latin typeface="Cambria Math" panose="02040503050406030204" pitchFamily="18" charset="0"/>
                        </a:rPr>
                        <m:t> </m:t>
                      </m:r>
                    </m:oMath>
                  </m:oMathPara>
                </a14:m>
                <a:endParaRPr lang="zh-CN" altLang="en-US"/>
              </a:p>
            </p:txBody>
          </p:sp>
        </mc:Choice>
        <mc:Fallback xmlns="">
          <p:sp>
            <p:nvSpPr>
              <p:cNvPr id="565255" name="Object 7"/>
              <p:cNvSpPr txBox="1">
                <a:spLocks noRot="1" noChangeAspect="1" noMove="1" noResize="1" noEditPoints="1" noAdjustHandles="1" noChangeArrowheads="1" noChangeShapeType="1" noTextEdit="1"/>
              </p:cNvSpPr>
              <p:nvPr/>
            </p:nvSpPr>
            <p:spPr bwMode="auto">
              <a:xfrm>
                <a:off x="685800" y="5867400"/>
                <a:ext cx="6373813" cy="457200"/>
              </a:xfrm>
              <a:prstGeom prst="rect">
                <a:avLst/>
              </a:prstGeom>
              <a:blipFill>
                <a:blip r:embed="rId6"/>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5610612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298" name="Rectangle 2"/>
          <p:cNvSpPr>
            <a:spLocks noGrp="1" noChangeArrowheads="1"/>
          </p:cNvSpPr>
          <p:nvPr>
            <p:ph type="title"/>
          </p:nvPr>
        </p:nvSpPr>
        <p:spPr/>
        <p:txBody>
          <a:bodyPr/>
          <a:lstStyle/>
          <a:p>
            <a:r>
              <a:rPr lang="en-US" altLang="zh-CN"/>
              <a:t>10.4 </a:t>
            </a:r>
            <a:r>
              <a:rPr lang="zh-CN" altLang="en-US"/>
              <a:t>麦克斯韦速率分布</a:t>
            </a:r>
          </a:p>
        </p:txBody>
      </p:sp>
      <p:sp>
        <p:nvSpPr>
          <p:cNvPr id="31" name="灯片编号占位符 4"/>
          <p:cNvSpPr>
            <a:spLocks noGrp="1"/>
          </p:cNvSpPr>
          <p:nvPr>
            <p:ph type="sldNum" sz="quarter" idx="12"/>
          </p:nvPr>
        </p:nvSpPr>
        <p:spPr/>
        <p:txBody>
          <a:bodyPr/>
          <a:lstStyle/>
          <a:p>
            <a:fld id="{202DFD2B-743B-4BD4-AB26-A69631BF158D}" type="slidenum">
              <a:rPr lang="en-US" altLang="zh-CN"/>
              <a:pPr/>
              <a:t>19</a:t>
            </a:fld>
            <a:endParaRPr lang="en-US" altLang="zh-CN"/>
          </a:p>
        </p:txBody>
      </p:sp>
      <p:sp>
        <p:nvSpPr>
          <p:cNvPr id="567299" name="Text Box 3"/>
          <p:cNvSpPr txBox="1">
            <a:spLocks noChangeArrowheads="1"/>
          </p:cNvSpPr>
          <p:nvPr/>
        </p:nvSpPr>
        <p:spPr bwMode="auto">
          <a:xfrm>
            <a:off x="381000" y="1214735"/>
            <a:ext cx="7086600" cy="461665"/>
          </a:xfrm>
          <a:prstGeom prst="rect">
            <a:avLst/>
          </a:prstGeom>
          <a:noFill/>
          <a:ln w="9525">
            <a:noFill/>
            <a:miter lim="800000"/>
            <a:headEnd/>
            <a:tailEnd/>
          </a:ln>
          <a:effectLst/>
        </p:spPr>
        <p:txBody>
          <a:bodyPr>
            <a:spAutoFit/>
          </a:bodyPr>
          <a:lstStyle/>
          <a:p>
            <a:pPr>
              <a:spcBef>
                <a:spcPct val="50000"/>
              </a:spcBef>
            </a:pPr>
            <a:r>
              <a:rPr kumimoji="1" lang="zh-CN" altLang="en-US" sz="2400" dirty="0"/>
              <a:t>例</a:t>
            </a:r>
            <a:r>
              <a:rPr kumimoji="1" lang="en-US" altLang="zh-CN" sz="2400" dirty="0"/>
              <a:t>10.7    </a:t>
            </a:r>
            <a:r>
              <a:rPr kumimoji="1" lang="zh-CN" altLang="en-US" sz="2400" dirty="0"/>
              <a:t>有 </a:t>
            </a:r>
            <a:r>
              <a:rPr kumimoji="1" lang="en-US" altLang="zh-CN" sz="2400" i="1" dirty="0"/>
              <a:t>N</a:t>
            </a:r>
            <a:r>
              <a:rPr kumimoji="1" lang="en-US" altLang="zh-CN" sz="2400" dirty="0"/>
              <a:t> </a:t>
            </a:r>
            <a:r>
              <a:rPr kumimoji="1" lang="zh-CN" altLang="en-US" sz="2400" dirty="0"/>
              <a:t>个粒子，其速率分布函数为</a:t>
            </a:r>
            <a:r>
              <a:rPr kumimoji="1" lang="en-US" altLang="zh-CN" sz="2400" dirty="0"/>
              <a:t>:</a:t>
            </a:r>
          </a:p>
        </p:txBody>
      </p:sp>
      <p:grpSp>
        <p:nvGrpSpPr>
          <p:cNvPr id="567300" name="Group 4"/>
          <p:cNvGrpSpPr>
            <a:grpSpLocks/>
          </p:cNvGrpSpPr>
          <p:nvPr/>
        </p:nvGrpSpPr>
        <p:grpSpPr bwMode="auto">
          <a:xfrm>
            <a:off x="4495800" y="1828800"/>
            <a:ext cx="4208463" cy="1281113"/>
            <a:chOff x="2917" y="624"/>
            <a:chExt cx="2651" cy="807"/>
          </a:xfrm>
        </p:grpSpPr>
        <mc:AlternateContent xmlns:mc="http://schemas.openxmlformats.org/markup-compatibility/2006" xmlns:a14="http://schemas.microsoft.com/office/drawing/2010/main">
          <mc:Choice Requires="a14">
            <p:sp>
              <p:nvSpPr>
                <p:cNvPr id="567301" name="Object 5"/>
                <p:cNvSpPr txBox="1"/>
                <p:nvPr/>
              </p:nvSpPr>
              <p:spPr bwMode="auto">
                <a:xfrm>
                  <a:off x="2917" y="864"/>
                  <a:ext cx="835" cy="37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𝑓</m:t>
                        </m:r>
                        <m:r>
                          <a:rPr lang="zh-CN" altLang="en-US" i="1">
                            <a:solidFill>
                              <a:srgbClr val="000000"/>
                            </a:solidFill>
                            <a:latin typeface="Cambria Math" panose="02040503050406030204" pitchFamily="18" charset="0"/>
                          </a:rPr>
                          <m:t>(</m:t>
                        </m:r>
                        <m:r>
                          <m:rPr>
                            <m:sty m:val="p"/>
                          </m:rPr>
                          <a:rPr lang="zh-CN" altLang="en-US" i="1">
                            <a:solidFill>
                              <a:srgbClr val="000000"/>
                            </a:solidFill>
                            <a:latin typeface="Cambria Math" panose="02040503050406030204" pitchFamily="18" charset="0"/>
                          </a:rPr>
                          <m:t>v</m:t>
                        </m:r>
                        <m:r>
                          <a:rPr lang="zh-CN" altLang="en-US" i="1">
                            <a:solidFill>
                              <a:srgbClr val="000000"/>
                            </a:solidFill>
                            <a:latin typeface="Cambria Math" panose="02040503050406030204" pitchFamily="18" charset="0"/>
                          </a:rPr>
                          <m:t>)=</m:t>
                        </m:r>
                      </m:oMath>
                    </m:oMathPara>
                  </a14:m>
                  <a:endParaRPr lang="zh-CN" altLang="en-US"/>
                </a:p>
              </p:txBody>
            </p:sp>
          </mc:Choice>
          <mc:Fallback xmlns="">
            <p:sp>
              <p:nvSpPr>
                <p:cNvPr id="567301" name="Object 5"/>
                <p:cNvSpPr txBox="1">
                  <a:spLocks noRot="1" noChangeAspect="1" noMove="1" noResize="1" noEditPoints="1" noAdjustHandles="1" noChangeArrowheads="1" noChangeShapeType="1" noTextEdit="1"/>
                </p:cNvSpPr>
                <p:nvPr/>
              </p:nvSpPr>
              <p:spPr bwMode="auto">
                <a:xfrm>
                  <a:off x="2917" y="864"/>
                  <a:ext cx="835" cy="370"/>
                </a:xfrm>
                <a:prstGeom prst="rect">
                  <a:avLst/>
                </a:prstGeom>
                <a:blipFill>
                  <a:blip r:embed="rId2"/>
                  <a:stretch>
                    <a:fillRect l="-1382"/>
                  </a:stretch>
                </a:blipFill>
              </p:spPr>
              <p:txBody>
                <a:bodyPr/>
                <a:lstStyle/>
                <a:p>
                  <a:r>
                    <a:rPr lang="zh-CN" altLang="en-US">
                      <a:noFill/>
                    </a:rPr>
                    <a:t> </a:t>
                  </a:r>
                </a:p>
              </p:txBody>
            </p:sp>
          </mc:Fallback>
        </mc:AlternateContent>
        <p:sp>
          <p:nvSpPr>
            <p:cNvPr id="567302" name="AutoShape 6"/>
            <p:cNvSpPr>
              <a:spLocks/>
            </p:cNvSpPr>
            <p:nvPr/>
          </p:nvSpPr>
          <p:spPr bwMode="auto">
            <a:xfrm>
              <a:off x="3792" y="720"/>
              <a:ext cx="144" cy="624"/>
            </a:xfrm>
            <a:prstGeom prst="leftBrace">
              <a:avLst>
                <a:gd name="adj1" fmla="val 36111"/>
                <a:gd name="adj2" fmla="val 50000"/>
              </a:avLst>
            </a:prstGeom>
            <a:noFill/>
            <a:ln w="28575">
              <a:solidFill>
                <a:schemeClr val="tx1"/>
              </a:solidFill>
              <a:round/>
              <a:headEnd/>
              <a:tailEnd/>
            </a:ln>
            <a:effectLst/>
          </p:spPr>
          <p:txBody>
            <a:bodyPr wrap="none" anchor="ctr"/>
            <a:lstStyle/>
            <a:p>
              <a:endParaRPr lang="zh-CN" altLang="en-US"/>
            </a:p>
          </p:txBody>
        </p:sp>
        <p:sp>
          <p:nvSpPr>
            <p:cNvPr id="567303" name="Text Box 7"/>
            <p:cNvSpPr txBox="1">
              <a:spLocks noChangeArrowheads="1"/>
            </p:cNvSpPr>
            <p:nvPr/>
          </p:nvSpPr>
          <p:spPr bwMode="auto">
            <a:xfrm>
              <a:off x="3984" y="624"/>
              <a:ext cx="1584" cy="327"/>
            </a:xfrm>
            <a:prstGeom prst="rect">
              <a:avLst/>
            </a:prstGeom>
            <a:noFill/>
            <a:ln w="9525">
              <a:noFill/>
              <a:miter lim="800000"/>
              <a:headEnd/>
              <a:tailEnd/>
            </a:ln>
            <a:effectLst/>
          </p:spPr>
          <p:txBody>
            <a:bodyPr>
              <a:spAutoFit/>
            </a:bodyPr>
            <a:lstStyle/>
            <a:p>
              <a:pPr>
                <a:spcBef>
                  <a:spcPct val="50000"/>
                </a:spcBef>
              </a:pPr>
              <a:r>
                <a:rPr kumimoji="1" lang="en-US" altLang="zh-CN" sz="2800" dirty="0"/>
                <a:t>C  ( </a:t>
              </a:r>
              <a:r>
                <a:rPr kumimoji="1" lang="en-US" altLang="zh-CN" sz="2800" i="1" dirty="0">
                  <a:latin typeface="Book Antiqua" pitchFamily="18" charset="0"/>
                </a:rPr>
                <a:t>v</a:t>
              </a:r>
              <a:r>
                <a:rPr kumimoji="1" lang="en-US" altLang="zh-CN" sz="2800" baseline="-25000" dirty="0"/>
                <a:t>0</a:t>
              </a:r>
              <a:r>
                <a:rPr kumimoji="1" lang="en-US" altLang="zh-CN" sz="2800" dirty="0"/>
                <a:t>&gt; </a:t>
              </a:r>
              <a:r>
                <a:rPr kumimoji="1" lang="en-US" altLang="zh-CN" sz="2800" i="1" dirty="0">
                  <a:latin typeface="Book Antiqua" pitchFamily="18" charset="0"/>
                </a:rPr>
                <a:t>v</a:t>
              </a:r>
              <a:r>
                <a:rPr kumimoji="1" lang="en-US" altLang="zh-CN" sz="2800" dirty="0"/>
                <a:t> &gt; 0)</a:t>
              </a:r>
            </a:p>
          </p:txBody>
        </p:sp>
        <p:sp>
          <p:nvSpPr>
            <p:cNvPr id="567304" name="Text Box 8"/>
            <p:cNvSpPr txBox="1">
              <a:spLocks noChangeArrowheads="1"/>
            </p:cNvSpPr>
            <p:nvPr/>
          </p:nvSpPr>
          <p:spPr bwMode="auto">
            <a:xfrm>
              <a:off x="4032" y="1104"/>
              <a:ext cx="1296" cy="327"/>
            </a:xfrm>
            <a:prstGeom prst="rect">
              <a:avLst/>
            </a:prstGeom>
            <a:noFill/>
            <a:ln w="9525">
              <a:noFill/>
              <a:miter lim="800000"/>
              <a:headEnd/>
              <a:tailEnd/>
            </a:ln>
            <a:effectLst/>
          </p:spPr>
          <p:txBody>
            <a:bodyPr>
              <a:spAutoFit/>
            </a:bodyPr>
            <a:lstStyle/>
            <a:p>
              <a:pPr>
                <a:spcBef>
                  <a:spcPct val="50000"/>
                </a:spcBef>
              </a:pPr>
              <a:r>
                <a:rPr kumimoji="1" lang="en-US" altLang="zh-CN" sz="2800" dirty="0"/>
                <a:t>0     ( </a:t>
              </a:r>
              <a:r>
                <a:rPr kumimoji="1" lang="en-US" altLang="zh-CN" sz="2800" i="1" dirty="0">
                  <a:latin typeface="Book Antiqua" pitchFamily="18" charset="0"/>
                </a:rPr>
                <a:t>v</a:t>
              </a:r>
              <a:r>
                <a:rPr kumimoji="1" lang="en-US" altLang="zh-CN" sz="2800" dirty="0"/>
                <a:t> &gt; </a:t>
              </a:r>
              <a:r>
                <a:rPr kumimoji="1" lang="en-US" altLang="zh-CN" sz="2800" i="1" dirty="0">
                  <a:latin typeface="Book Antiqua" pitchFamily="18" charset="0"/>
                </a:rPr>
                <a:t>v</a:t>
              </a:r>
              <a:r>
                <a:rPr kumimoji="1" lang="en-US" altLang="zh-CN" sz="2800" baseline="-25000" dirty="0"/>
                <a:t>0 </a:t>
              </a:r>
              <a:r>
                <a:rPr kumimoji="1" lang="en-US" altLang="zh-CN" sz="2800" dirty="0"/>
                <a:t>)</a:t>
              </a:r>
            </a:p>
          </p:txBody>
        </p:sp>
      </p:grpSp>
      <p:sp>
        <p:nvSpPr>
          <p:cNvPr id="567305" name="Text Box 9"/>
          <p:cNvSpPr txBox="1">
            <a:spLocks noChangeArrowheads="1"/>
          </p:cNvSpPr>
          <p:nvPr/>
        </p:nvSpPr>
        <p:spPr bwMode="auto">
          <a:xfrm>
            <a:off x="228600" y="1600200"/>
            <a:ext cx="4686300" cy="1791260"/>
          </a:xfrm>
          <a:prstGeom prst="rect">
            <a:avLst/>
          </a:prstGeom>
          <a:noFill/>
          <a:ln w="9525">
            <a:noFill/>
            <a:miter lim="800000"/>
            <a:headEnd/>
            <a:tailEnd/>
          </a:ln>
          <a:effectLst/>
        </p:spPr>
        <p:txBody>
          <a:bodyPr>
            <a:spAutoFit/>
          </a:bodyPr>
          <a:lstStyle/>
          <a:p>
            <a:pPr>
              <a:spcBef>
                <a:spcPct val="20000"/>
              </a:spcBef>
            </a:pPr>
            <a:r>
              <a:rPr kumimoji="1" lang="zh-CN" altLang="en-US" sz="2400" dirty="0"/>
              <a:t>（</a:t>
            </a:r>
            <a:r>
              <a:rPr kumimoji="1" lang="en-US" altLang="zh-CN" sz="2400" dirty="0"/>
              <a:t>1</a:t>
            </a:r>
            <a:r>
              <a:rPr kumimoji="1" lang="zh-CN" altLang="en-US" sz="2400" dirty="0"/>
              <a:t>）作速率分布曲线。</a:t>
            </a:r>
          </a:p>
          <a:p>
            <a:pPr>
              <a:spcBef>
                <a:spcPct val="20000"/>
              </a:spcBef>
            </a:pPr>
            <a:r>
              <a:rPr kumimoji="1" lang="zh-CN" altLang="en-US" sz="2400" dirty="0"/>
              <a:t>（</a:t>
            </a:r>
            <a:r>
              <a:rPr kumimoji="1" lang="en-US" altLang="zh-CN" sz="2400" dirty="0"/>
              <a:t>2</a:t>
            </a:r>
            <a:r>
              <a:rPr kumimoji="1" lang="zh-CN" altLang="en-US" sz="2400" dirty="0"/>
              <a:t>）由</a:t>
            </a:r>
            <a:r>
              <a:rPr kumimoji="1" lang="en-US" altLang="zh-CN" sz="2400" i="1" dirty="0"/>
              <a:t>N </a:t>
            </a:r>
            <a:r>
              <a:rPr kumimoji="1" lang="zh-CN" altLang="en-US" sz="2400" dirty="0"/>
              <a:t>和</a:t>
            </a:r>
            <a:r>
              <a:rPr kumimoji="1" lang="en-US" altLang="zh-CN" sz="2400" i="1" dirty="0">
                <a:latin typeface="Book Antiqua" pitchFamily="18" charset="0"/>
              </a:rPr>
              <a:t>v</a:t>
            </a:r>
            <a:r>
              <a:rPr kumimoji="1" lang="en-US" altLang="zh-CN" sz="2400" baseline="-25000" dirty="0"/>
              <a:t>0</a:t>
            </a:r>
            <a:r>
              <a:rPr kumimoji="1" lang="zh-CN" altLang="en-US" sz="2400" dirty="0"/>
              <a:t>求常量</a:t>
            </a:r>
            <a:r>
              <a:rPr kumimoji="1" lang="en-US" altLang="zh-CN" sz="2400" i="1" dirty="0"/>
              <a:t>C</a:t>
            </a:r>
            <a:r>
              <a:rPr kumimoji="1" lang="zh-CN" altLang="en-US" sz="2400" dirty="0"/>
              <a:t>。</a:t>
            </a:r>
          </a:p>
          <a:p>
            <a:pPr>
              <a:spcBef>
                <a:spcPct val="20000"/>
              </a:spcBef>
            </a:pPr>
            <a:r>
              <a:rPr kumimoji="1" lang="zh-CN" altLang="en-US" sz="2400" dirty="0"/>
              <a:t>（</a:t>
            </a:r>
            <a:r>
              <a:rPr kumimoji="1" lang="en-US" altLang="zh-CN" sz="2400" dirty="0"/>
              <a:t>3</a:t>
            </a:r>
            <a:r>
              <a:rPr kumimoji="1" lang="zh-CN" altLang="en-US" sz="2400" dirty="0"/>
              <a:t>）求粒子的平均速率。</a:t>
            </a:r>
          </a:p>
          <a:p>
            <a:pPr>
              <a:spcBef>
                <a:spcPct val="20000"/>
              </a:spcBef>
            </a:pPr>
            <a:r>
              <a:rPr kumimoji="1" lang="zh-CN" altLang="en-US" sz="2400" dirty="0"/>
              <a:t>（</a:t>
            </a:r>
            <a:r>
              <a:rPr kumimoji="1" lang="en-US" altLang="zh-CN" sz="2400" dirty="0"/>
              <a:t>4</a:t>
            </a:r>
            <a:r>
              <a:rPr kumimoji="1" lang="zh-CN" altLang="en-US" sz="2400" dirty="0"/>
              <a:t>）求粒子的方均根速率。</a:t>
            </a:r>
          </a:p>
        </p:txBody>
      </p:sp>
      <p:grpSp>
        <p:nvGrpSpPr>
          <p:cNvPr id="567306" name="Group 10"/>
          <p:cNvGrpSpPr>
            <a:grpSpLocks/>
          </p:cNvGrpSpPr>
          <p:nvPr/>
        </p:nvGrpSpPr>
        <p:grpSpPr bwMode="auto">
          <a:xfrm>
            <a:off x="838200" y="4357689"/>
            <a:ext cx="2362200" cy="1585913"/>
            <a:chOff x="3360" y="2505"/>
            <a:chExt cx="1488" cy="999"/>
          </a:xfrm>
        </p:grpSpPr>
        <p:grpSp>
          <p:nvGrpSpPr>
            <p:cNvPr id="567307" name="Group 11"/>
            <p:cNvGrpSpPr>
              <a:grpSpLocks/>
            </p:cNvGrpSpPr>
            <p:nvPr/>
          </p:nvGrpSpPr>
          <p:grpSpPr bwMode="auto">
            <a:xfrm>
              <a:off x="3648" y="2688"/>
              <a:ext cx="1200" cy="816"/>
              <a:chOff x="3216" y="2880"/>
              <a:chExt cx="1200" cy="816"/>
            </a:xfrm>
          </p:grpSpPr>
          <p:sp>
            <p:nvSpPr>
              <p:cNvPr id="567308" name="Line 12"/>
              <p:cNvSpPr>
                <a:spLocks noChangeShapeType="1"/>
              </p:cNvSpPr>
              <p:nvPr/>
            </p:nvSpPr>
            <p:spPr bwMode="auto">
              <a:xfrm>
                <a:off x="3216" y="2880"/>
                <a:ext cx="1200" cy="0"/>
              </a:xfrm>
              <a:prstGeom prst="line">
                <a:avLst/>
              </a:prstGeom>
              <a:noFill/>
              <a:ln w="28575">
                <a:solidFill>
                  <a:schemeClr val="hlink"/>
                </a:solidFill>
                <a:round/>
                <a:headEnd/>
                <a:tailEnd/>
              </a:ln>
              <a:effectLst/>
            </p:spPr>
            <p:txBody>
              <a:bodyPr wrap="none" anchor="ctr"/>
              <a:lstStyle/>
              <a:p>
                <a:endParaRPr lang="zh-CN" altLang="en-US"/>
              </a:p>
            </p:txBody>
          </p:sp>
          <p:sp>
            <p:nvSpPr>
              <p:cNvPr id="567309" name="Line 13"/>
              <p:cNvSpPr>
                <a:spLocks noChangeShapeType="1"/>
              </p:cNvSpPr>
              <p:nvPr/>
            </p:nvSpPr>
            <p:spPr bwMode="auto">
              <a:xfrm>
                <a:off x="4416" y="2880"/>
                <a:ext cx="0" cy="816"/>
              </a:xfrm>
              <a:prstGeom prst="line">
                <a:avLst/>
              </a:prstGeom>
              <a:noFill/>
              <a:ln w="9525">
                <a:solidFill>
                  <a:schemeClr val="tx1"/>
                </a:solidFill>
                <a:prstDash val="dash"/>
                <a:round/>
                <a:headEnd/>
                <a:tailEnd/>
              </a:ln>
              <a:effectLst/>
            </p:spPr>
            <p:txBody>
              <a:bodyPr wrap="none" anchor="ctr"/>
              <a:lstStyle/>
              <a:p>
                <a:endParaRPr lang="zh-CN" altLang="en-US"/>
              </a:p>
            </p:txBody>
          </p:sp>
        </p:grpSp>
        <p:sp>
          <p:nvSpPr>
            <p:cNvPr id="567310" name="Rectangle 14"/>
            <p:cNvSpPr>
              <a:spLocks noChangeArrowheads="1"/>
            </p:cNvSpPr>
            <p:nvPr/>
          </p:nvSpPr>
          <p:spPr bwMode="auto">
            <a:xfrm>
              <a:off x="3360" y="2505"/>
              <a:ext cx="265" cy="327"/>
            </a:xfrm>
            <a:prstGeom prst="rect">
              <a:avLst/>
            </a:prstGeom>
            <a:noFill/>
            <a:ln w="9525">
              <a:noFill/>
              <a:miter lim="800000"/>
              <a:headEnd/>
              <a:tailEnd/>
            </a:ln>
            <a:effectLst/>
          </p:spPr>
          <p:txBody>
            <a:bodyPr wrap="none">
              <a:spAutoFit/>
            </a:bodyPr>
            <a:lstStyle/>
            <a:p>
              <a:r>
                <a:rPr kumimoji="1" lang="en-US" altLang="zh-CN" sz="2800" i="1" dirty="0"/>
                <a:t>C</a:t>
              </a:r>
            </a:p>
          </p:txBody>
        </p:sp>
      </p:grpSp>
      <p:grpSp>
        <p:nvGrpSpPr>
          <p:cNvPr id="567311" name="Group 15"/>
          <p:cNvGrpSpPr>
            <a:grpSpLocks/>
          </p:cNvGrpSpPr>
          <p:nvPr/>
        </p:nvGrpSpPr>
        <p:grpSpPr bwMode="auto">
          <a:xfrm>
            <a:off x="1009650" y="3352800"/>
            <a:ext cx="3181350" cy="3051175"/>
            <a:chOff x="3024" y="2064"/>
            <a:chExt cx="2004" cy="1922"/>
          </a:xfrm>
        </p:grpSpPr>
        <p:sp>
          <p:nvSpPr>
            <p:cNvPr id="567312" name="Line 16"/>
            <p:cNvSpPr>
              <a:spLocks noChangeShapeType="1"/>
            </p:cNvSpPr>
            <p:nvPr/>
          </p:nvSpPr>
          <p:spPr bwMode="auto">
            <a:xfrm flipV="1">
              <a:off x="3216" y="2160"/>
              <a:ext cx="0" cy="1536"/>
            </a:xfrm>
            <a:prstGeom prst="line">
              <a:avLst/>
            </a:prstGeom>
            <a:noFill/>
            <a:ln w="19050">
              <a:solidFill>
                <a:schemeClr val="tx1"/>
              </a:solidFill>
              <a:round/>
              <a:headEnd/>
              <a:tailEnd type="triangle" w="med" len="lg"/>
            </a:ln>
            <a:effectLst/>
          </p:spPr>
          <p:txBody>
            <a:bodyPr wrap="none" anchor="ctr"/>
            <a:lstStyle/>
            <a:p>
              <a:endParaRPr lang="zh-CN" altLang="en-US"/>
            </a:p>
          </p:txBody>
        </p:sp>
        <p:sp>
          <p:nvSpPr>
            <p:cNvPr id="567313" name="Line 17"/>
            <p:cNvSpPr>
              <a:spLocks noChangeShapeType="1"/>
            </p:cNvSpPr>
            <p:nvPr/>
          </p:nvSpPr>
          <p:spPr bwMode="auto">
            <a:xfrm>
              <a:off x="3216" y="3696"/>
              <a:ext cx="1776" cy="0"/>
            </a:xfrm>
            <a:prstGeom prst="line">
              <a:avLst/>
            </a:prstGeom>
            <a:noFill/>
            <a:ln w="19050">
              <a:solidFill>
                <a:schemeClr val="tx1"/>
              </a:solidFill>
              <a:round/>
              <a:headEnd/>
              <a:tailEnd type="triangle" w="med" len="lg"/>
            </a:ln>
            <a:effectLst/>
          </p:spPr>
          <p:txBody>
            <a:bodyPr wrap="none" anchor="ctr"/>
            <a:lstStyle/>
            <a:p>
              <a:endParaRPr lang="zh-CN" altLang="en-US"/>
            </a:p>
          </p:txBody>
        </p:sp>
        <p:sp>
          <p:nvSpPr>
            <p:cNvPr id="567314" name="Rectangle 18"/>
            <p:cNvSpPr>
              <a:spLocks noChangeArrowheads="1"/>
            </p:cNvSpPr>
            <p:nvPr/>
          </p:nvSpPr>
          <p:spPr bwMode="auto">
            <a:xfrm>
              <a:off x="4320" y="3642"/>
              <a:ext cx="304" cy="327"/>
            </a:xfrm>
            <a:prstGeom prst="rect">
              <a:avLst/>
            </a:prstGeom>
            <a:noFill/>
            <a:ln w="9525">
              <a:noFill/>
              <a:miter lim="800000"/>
              <a:headEnd/>
              <a:tailEnd/>
            </a:ln>
            <a:effectLst/>
          </p:spPr>
          <p:txBody>
            <a:bodyPr wrap="none">
              <a:spAutoFit/>
            </a:bodyPr>
            <a:lstStyle/>
            <a:p>
              <a:r>
                <a:rPr kumimoji="1" lang="en-US" altLang="zh-CN" sz="2800" i="1">
                  <a:latin typeface="Book Antiqua" pitchFamily="18" charset="0"/>
                </a:rPr>
                <a:t>v</a:t>
              </a:r>
              <a:r>
                <a:rPr kumimoji="1" lang="en-US" altLang="zh-CN" sz="2800" baseline="-25000"/>
                <a:t>0</a:t>
              </a:r>
            </a:p>
          </p:txBody>
        </p:sp>
        <p:sp>
          <p:nvSpPr>
            <p:cNvPr id="567315" name="Rectangle 19"/>
            <p:cNvSpPr>
              <a:spLocks noChangeArrowheads="1"/>
            </p:cNvSpPr>
            <p:nvPr/>
          </p:nvSpPr>
          <p:spPr bwMode="auto">
            <a:xfrm>
              <a:off x="4800" y="3659"/>
              <a:ext cx="228" cy="327"/>
            </a:xfrm>
            <a:prstGeom prst="rect">
              <a:avLst/>
            </a:prstGeom>
            <a:noFill/>
            <a:ln w="9525">
              <a:noFill/>
              <a:miter lim="800000"/>
              <a:headEnd/>
              <a:tailEnd/>
            </a:ln>
            <a:effectLst/>
          </p:spPr>
          <p:txBody>
            <a:bodyPr wrap="none">
              <a:spAutoFit/>
            </a:bodyPr>
            <a:lstStyle/>
            <a:p>
              <a:r>
                <a:rPr kumimoji="1" lang="en-US" altLang="zh-CN" sz="2800" i="1">
                  <a:latin typeface="Book Antiqua" pitchFamily="18" charset="0"/>
                </a:rPr>
                <a:t>v</a:t>
              </a:r>
            </a:p>
          </p:txBody>
        </p:sp>
        <mc:AlternateContent xmlns:mc="http://schemas.openxmlformats.org/markup-compatibility/2006" xmlns:a14="http://schemas.microsoft.com/office/drawing/2010/main">
          <mc:Choice Requires="a14">
            <p:sp>
              <p:nvSpPr>
                <p:cNvPr id="567316" name="Object 20"/>
                <p:cNvSpPr txBox="1"/>
                <p:nvPr/>
              </p:nvSpPr>
              <p:spPr bwMode="auto">
                <a:xfrm>
                  <a:off x="3254" y="2064"/>
                  <a:ext cx="548" cy="323"/>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𝑓</m:t>
                        </m:r>
                        <m:r>
                          <a:rPr lang="zh-CN" altLang="en-US" i="1">
                            <a:solidFill>
                              <a:srgbClr val="000000"/>
                            </a:solidFill>
                            <a:latin typeface="Cambria Math" panose="02040503050406030204" pitchFamily="18" charset="0"/>
                          </a:rPr>
                          <m:t>(</m:t>
                        </m:r>
                        <m:r>
                          <m:rPr>
                            <m:sty m:val="p"/>
                          </m:rPr>
                          <a:rPr lang="zh-CN" altLang="en-US" i="1">
                            <a:solidFill>
                              <a:srgbClr val="000000"/>
                            </a:solidFill>
                            <a:latin typeface="Cambria Math" panose="02040503050406030204" pitchFamily="18" charset="0"/>
                          </a:rPr>
                          <m:t>v</m:t>
                        </m:r>
                        <m:r>
                          <a:rPr lang="zh-CN" altLang="en-US" i="1">
                            <a:solidFill>
                              <a:srgbClr val="000000"/>
                            </a:solidFill>
                            <a:latin typeface="Cambria Math" panose="02040503050406030204" pitchFamily="18" charset="0"/>
                          </a:rPr>
                          <m:t>)</m:t>
                        </m:r>
                      </m:oMath>
                    </m:oMathPara>
                  </a14:m>
                  <a:endParaRPr lang="zh-CN" altLang="en-US"/>
                </a:p>
              </p:txBody>
            </p:sp>
          </mc:Choice>
          <mc:Fallback xmlns="">
            <p:sp>
              <p:nvSpPr>
                <p:cNvPr id="567316" name="Object 20"/>
                <p:cNvSpPr txBox="1">
                  <a:spLocks noRot="1" noChangeAspect="1" noMove="1" noResize="1" noEditPoints="1" noAdjustHandles="1" noChangeArrowheads="1" noChangeShapeType="1" noTextEdit="1"/>
                </p:cNvSpPr>
                <p:nvPr/>
              </p:nvSpPr>
              <p:spPr bwMode="auto">
                <a:xfrm>
                  <a:off x="3254" y="2064"/>
                  <a:ext cx="548" cy="323"/>
                </a:xfrm>
                <a:prstGeom prst="rect">
                  <a:avLst/>
                </a:prstGeom>
                <a:blipFill>
                  <a:blip r:embed="rId3"/>
                  <a:stretch>
                    <a:fillRect l="-2113"/>
                  </a:stretch>
                </a:blipFill>
              </p:spPr>
              <p:txBody>
                <a:bodyPr/>
                <a:lstStyle/>
                <a:p>
                  <a:r>
                    <a:rPr lang="zh-CN" altLang="en-US">
                      <a:noFill/>
                    </a:rPr>
                    <a:t> </a:t>
                  </a:r>
                </a:p>
              </p:txBody>
            </p:sp>
          </mc:Fallback>
        </mc:AlternateContent>
        <p:sp>
          <p:nvSpPr>
            <p:cNvPr id="567317" name="Rectangle 21"/>
            <p:cNvSpPr>
              <a:spLocks noChangeArrowheads="1"/>
            </p:cNvSpPr>
            <p:nvPr/>
          </p:nvSpPr>
          <p:spPr bwMode="auto">
            <a:xfrm>
              <a:off x="3024" y="3600"/>
              <a:ext cx="334" cy="327"/>
            </a:xfrm>
            <a:prstGeom prst="rect">
              <a:avLst/>
            </a:prstGeom>
            <a:noFill/>
            <a:ln w="9525">
              <a:noFill/>
              <a:miter lim="800000"/>
              <a:headEnd/>
              <a:tailEnd/>
            </a:ln>
            <a:effectLst/>
          </p:spPr>
          <p:txBody>
            <a:bodyPr wrap="none">
              <a:spAutoFit/>
            </a:bodyPr>
            <a:lstStyle/>
            <a:p>
              <a:r>
                <a:rPr kumimoji="1" lang="en-US" altLang="zh-CN" sz="2800" i="1"/>
                <a:t>O </a:t>
              </a:r>
            </a:p>
          </p:txBody>
        </p:sp>
      </p:grpSp>
      <p:sp>
        <p:nvSpPr>
          <p:cNvPr id="567318" name="Rectangle 22"/>
          <p:cNvSpPr>
            <a:spLocks noChangeArrowheads="1"/>
          </p:cNvSpPr>
          <p:nvPr/>
        </p:nvSpPr>
        <p:spPr bwMode="auto">
          <a:xfrm>
            <a:off x="381000" y="3352800"/>
            <a:ext cx="895350" cy="519113"/>
          </a:xfrm>
          <a:prstGeom prst="rect">
            <a:avLst/>
          </a:prstGeom>
          <a:noFill/>
          <a:ln w="9525" algn="ctr">
            <a:noFill/>
            <a:miter lim="800000"/>
            <a:headEnd/>
            <a:tailEnd/>
          </a:ln>
          <a:effectLst/>
        </p:spPr>
        <p:txBody>
          <a:bodyPr wrap="none">
            <a:spAutoFit/>
          </a:bodyPr>
          <a:lstStyle/>
          <a:p>
            <a:r>
              <a:rPr kumimoji="1" lang="zh-CN" altLang="en-US" sz="2800"/>
              <a:t>解：</a:t>
            </a:r>
          </a:p>
        </p:txBody>
      </p:sp>
      <mc:AlternateContent xmlns:mc="http://schemas.openxmlformats.org/markup-compatibility/2006" xmlns:a14="http://schemas.microsoft.com/office/drawing/2010/main">
        <mc:Choice Requires="a14">
          <p:sp>
            <p:nvSpPr>
              <p:cNvPr id="567319" name="Object 23"/>
              <p:cNvSpPr txBox="1"/>
              <p:nvPr/>
            </p:nvSpPr>
            <p:spPr bwMode="auto">
              <a:xfrm>
                <a:off x="4800600" y="4495800"/>
                <a:ext cx="1344613" cy="660400"/>
              </a:xfrm>
              <a:prstGeom prst="rect">
                <a:avLst/>
              </a:prstGeom>
              <a:noFill/>
            </p:spPr>
            <p:txBody>
              <a:bodyPr>
                <a:normAutofit fontScale="92500"/>
              </a:bodyPr>
              <a:lstStyle/>
              <a:p>
                <a:pPr/>
                <a14:m>
                  <m:oMathPara xmlns:m="http://schemas.openxmlformats.org/officeDocument/2006/math">
                    <m:oMathParaPr>
                      <m:jc m:val="left"/>
                    </m:oMathParaPr>
                    <m:oMath xmlns:m="http://schemas.openxmlformats.org/officeDocument/2006/math">
                      <m:nary>
                        <m:naryPr>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0</m:t>
                          </m:r>
                        </m:sub>
                        <m:sup>
                          <m:r>
                            <a:rPr lang="zh-CN" altLang="en-US" i="1">
                              <a:solidFill>
                                <a:srgbClr val="000000"/>
                              </a:solidFill>
                              <a:latin typeface="Cambria Math" panose="02040503050406030204" pitchFamily="18" charset="0"/>
                            </a:rPr>
                            <m:t>∞</m:t>
                          </m:r>
                        </m:sup>
                        <m:e>
                          <m:r>
                            <a:rPr lang="zh-CN" altLang="en-US" i="1">
                              <a:solidFill>
                                <a:srgbClr val="000000"/>
                              </a:solidFill>
                              <a:latin typeface="Cambria Math" panose="02040503050406030204" pitchFamily="18" charset="0"/>
                            </a:rPr>
                            <m:t>𝑓</m:t>
                          </m:r>
                          <m:r>
                            <a:rPr lang="zh-CN" altLang="en-US" i="1">
                              <a:solidFill>
                                <a:srgbClr val="000000"/>
                              </a:solidFill>
                              <a:latin typeface="Cambria Math" panose="02040503050406030204" pitchFamily="18" charset="0"/>
                            </a:rPr>
                            <m:t>(</m:t>
                          </m:r>
                          <m:r>
                            <m:rPr>
                              <m:sty m:val="p"/>
                            </m:rPr>
                            <a:rPr lang="zh-CN" altLang="en-US" i="1">
                              <a:solidFill>
                                <a:srgbClr val="000000"/>
                              </a:solidFill>
                              <a:latin typeface="Cambria Math" panose="02040503050406030204" pitchFamily="18" charset="0"/>
                            </a:rPr>
                            <m:t>v</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𝐝</m:t>
                          </m:r>
                          <m:r>
                            <m:rPr>
                              <m:sty m:val="p"/>
                            </m:rPr>
                            <a:rPr lang="zh-CN" altLang="en-US" i="1">
                              <a:solidFill>
                                <a:srgbClr val="000000"/>
                              </a:solidFill>
                              <a:latin typeface="Cambria Math" panose="02040503050406030204" pitchFamily="18" charset="0"/>
                            </a:rPr>
                            <m:t>v</m:t>
                          </m:r>
                        </m:e>
                      </m:nary>
                    </m:oMath>
                  </m:oMathPara>
                </a14:m>
                <a:endParaRPr lang="zh-CN" altLang="en-US"/>
              </a:p>
            </p:txBody>
          </p:sp>
        </mc:Choice>
        <mc:Fallback xmlns="">
          <p:sp>
            <p:nvSpPr>
              <p:cNvPr id="567319" name="Object 23"/>
              <p:cNvSpPr txBox="1">
                <a:spLocks noRot="1" noChangeAspect="1" noMove="1" noResize="1" noEditPoints="1" noAdjustHandles="1" noChangeArrowheads="1" noChangeShapeType="1" noTextEdit="1"/>
              </p:cNvSpPr>
              <p:nvPr/>
            </p:nvSpPr>
            <p:spPr bwMode="auto">
              <a:xfrm>
                <a:off x="4800600" y="4495800"/>
                <a:ext cx="1344613" cy="66040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7320" name="Object 24"/>
              <p:cNvSpPr txBox="1"/>
              <p:nvPr/>
            </p:nvSpPr>
            <p:spPr bwMode="auto">
              <a:xfrm>
                <a:off x="4800600" y="5257800"/>
                <a:ext cx="939800" cy="86360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𝐶</m:t>
                      </m:r>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m:t>
                          </m:r>
                        </m:num>
                        <m:den>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pitchFamily="18" charset="0"/>
                                </a:rPr>
                                <m:t>v</m:t>
                              </m:r>
                            </m:e>
                            <m:sub>
                              <m:r>
                                <a:rPr lang="zh-CN" altLang="en-US" i="1">
                                  <a:solidFill>
                                    <a:srgbClr val="000000"/>
                                  </a:solidFill>
                                  <a:latin typeface="Cambria Math" panose="02040503050406030204" pitchFamily="18" charset="0"/>
                                </a:rPr>
                                <m:t>0</m:t>
                              </m:r>
                            </m:sub>
                          </m:sSub>
                        </m:den>
                      </m:f>
                    </m:oMath>
                  </m:oMathPara>
                </a14:m>
                <a:endParaRPr lang="zh-CN" altLang="en-US"/>
              </a:p>
            </p:txBody>
          </p:sp>
        </mc:Choice>
        <mc:Fallback xmlns="">
          <p:sp>
            <p:nvSpPr>
              <p:cNvPr id="567320" name="Object 24"/>
              <p:cNvSpPr txBox="1">
                <a:spLocks noRot="1" noChangeAspect="1" noMove="1" noResize="1" noEditPoints="1" noAdjustHandles="1" noChangeArrowheads="1" noChangeShapeType="1" noTextEdit="1"/>
              </p:cNvSpPr>
              <p:nvPr/>
            </p:nvSpPr>
            <p:spPr bwMode="auto">
              <a:xfrm>
                <a:off x="4800600" y="5257800"/>
                <a:ext cx="939800" cy="86360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7321" name="Object 25"/>
              <p:cNvSpPr txBox="1"/>
              <p:nvPr/>
            </p:nvSpPr>
            <p:spPr bwMode="auto">
              <a:xfrm>
                <a:off x="6248400" y="4495800"/>
                <a:ext cx="2386013" cy="660400"/>
              </a:xfrm>
              <a:prstGeom prst="rect">
                <a:avLst/>
              </a:prstGeom>
              <a:noFill/>
            </p:spPr>
            <p:txBody>
              <a:bodyPr>
                <a:normAutofit fontScale="92500"/>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m:t>
                      </m:r>
                      <m:nary>
                        <m:naryPr>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0</m:t>
                          </m:r>
                        </m:sub>
                        <m:sup>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pitchFamily="18" charset="0"/>
                                </a:rPr>
                                <m:t>v</m:t>
                              </m:r>
                            </m:e>
                            <m:sub>
                              <m:r>
                                <a:rPr lang="zh-CN" altLang="en-US" i="1">
                                  <a:solidFill>
                                    <a:srgbClr val="000000"/>
                                  </a:solidFill>
                                  <a:latin typeface="Cambria Math" panose="02040503050406030204" pitchFamily="18" charset="0"/>
                                </a:rPr>
                                <m:t>0</m:t>
                              </m:r>
                            </m:sub>
                          </m:sSub>
                        </m:sup>
                        <m:e>
                          <m:r>
                            <a:rPr lang="zh-CN" altLang="en-US" i="1">
                              <a:solidFill>
                                <a:srgbClr val="000000"/>
                              </a:solidFill>
                              <a:latin typeface="Cambria Math" panose="02040503050406030204" pitchFamily="18" charset="0"/>
                            </a:rPr>
                            <m:t>𝐶</m:t>
                          </m:r>
                          <m:r>
                            <m:rPr>
                              <m:sty m:val="p"/>
                            </m:rPr>
                            <a:rPr lang="zh-CN" altLang="en-US" i="0">
                              <a:solidFill>
                                <a:srgbClr val="000000"/>
                              </a:solidFill>
                              <a:latin typeface="Cambria Math" panose="02040503050406030204" pitchFamily="18" charset="0"/>
                            </a:rPr>
                            <m:t>d</m:t>
                          </m:r>
                          <m:r>
                            <m:rPr>
                              <m:sty m:val="p"/>
                            </m:rPr>
                            <a:rPr lang="zh-CN" altLang="en-US" i="1">
                              <a:solidFill>
                                <a:srgbClr val="000000"/>
                              </a:solidFill>
                              <a:latin typeface="Cambria Math" panose="02040503050406030204" pitchFamily="18" charset="0"/>
                            </a:rPr>
                            <m:t>v</m:t>
                          </m:r>
                        </m:e>
                      </m:nary>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𝐶</m:t>
                      </m:r>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pitchFamily="18" charset="0"/>
                            </a:rPr>
                            <m:t>v</m:t>
                          </m:r>
                        </m:e>
                        <m:sub>
                          <m:r>
                            <a:rPr lang="zh-CN" altLang="en-US" i="1">
                              <a:solidFill>
                                <a:srgbClr val="000000"/>
                              </a:solidFill>
                              <a:latin typeface="Cambria Math" panose="02040503050406030204" pitchFamily="18" charset="0"/>
                            </a:rPr>
                            <m:t>0</m:t>
                          </m:r>
                        </m:sub>
                      </m:sSub>
                      <m:r>
                        <a:rPr lang="zh-CN" altLang="en-US" i="1">
                          <a:solidFill>
                            <a:srgbClr val="000000"/>
                          </a:solidFill>
                          <a:latin typeface="Cambria Math" panose="02040503050406030204" pitchFamily="18" charset="0"/>
                        </a:rPr>
                        <m:t>=1</m:t>
                      </m:r>
                    </m:oMath>
                  </m:oMathPara>
                </a14:m>
                <a:endParaRPr lang="zh-CN" altLang="en-US"/>
              </a:p>
            </p:txBody>
          </p:sp>
        </mc:Choice>
        <mc:Fallback xmlns="">
          <p:sp>
            <p:nvSpPr>
              <p:cNvPr id="567321" name="Object 25"/>
              <p:cNvSpPr txBox="1">
                <a:spLocks noRot="1" noChangeAspect="1" noMove="1" noResize="1" noEditPoints="1" noAdjustHandles="1" noChangeArrowheads="1" noChangeShapeType="1" noTextEdit="1"/>
              </p:cNvSpPr>
              <p:nvPr/>
            </p:nvSpPr>
            <p:spPr bwMode="auto">
              <a:xfrm>
                <a:off x="6248400" y="4495800"/>
                <a:ext cx="2386013" cy="660400"/>
              </a:xfrm>
              <a:prstGeom prst="rect">
                <a:avLst/>
              </a:prstGeom>
              <a:blipFill>
                <a:blip r:embed="rId6"/>
                <a:stretch>
                  <a:fillRect/>
                </a:stretch>
              </a:blipFill>
            </p:spPr>
            <p:txBody>
              <a:bodyPr/>
              <a:lstStyle/>
              <a:p>
                <a:r>
                  <a:rPr lang="zh-CN" altLang="en-US">
                    <a:noFill/>
                  </a:rPr>
                  <a:t> </a:t>
                </a:r>
              </a:p>
            </p:txBody>
          </p:sp>
        </mc:Fallback>
      </mc:AlternateContent>
      <p:sp>
        <p:nvSpPr>
          <p:cNvPr id="567322" name="Rectangle 26"/>
          <p:cNvSpPr>
            <a:spLocks noChangeArrowheads="1"/>
          </p:cNvSpPr>
          <p:nvPr/>
        </p:nvSpPr>
        <p:spPr bwMode="auto">
          <a:xfrm>
            <a:off x="4572000" y="3429000"/>
            <a:ext cx="3886200" cy="946150"/>
          </a:xfrm>
          <a:prstGeom prst="rect">
            <a:avLst/>
          </a:prstGeom>
          <a:noFill/>
          <a:ln w="9525" algn="ctr">
            <a:noFill/>
            <a:miter lim="800000"/>
            <a:headEnd/>
            <a:tailEnd/>
          </a:ln>
          <a:effectLst/>
        </p:spPr>
        <p:txBody>
          <a:bodyPr>
            <a:spAutoFit/>
          </a:bodyPr>
          <a:lstStyle/>
          <a:p>
            <a:r>
              <a:rPr kumimoji="1" lang="zh-CN" altLang="en-US" sz="2800" dirty="0"/>
              <a:t>速率分布函数必须满足归一化条件</a:t>
            </a:r>
          </a:p>
        </p:txBody>
      </p:sp>
      <p:sp>
        <p:nvSpPr>
          <p:cNvPr id="567323" name="Rectangle 27"/>
          <p:cNvSpPr>
            <a:spLocks noChangeArrowheads="1"/>
          </p:cNvSpPr>
          <p:nvPr/>
        </p:nvSpPr>
        <p:spPr bwMode="auto">
          <a:xfrm>
            <a:off x="228600" y="3810000"/>
            <a:ext cx="1073150" cy="519113"/>
          </a:xfrm>
          <a:prstGeom prst="rect">
            <a:avLst/>
          </a:prstGeom>
          <a:noFill/>
          <a:ln w="9525" algn="ctr">
            <a:noFill/>
            <a:miter lim="800000"/>
            <a:headEnd/>
            <a:tailEnd/>
          </a:ln>
          <a:effectLst/>
        </p:spPr>
        <p:txBody>
          <a:bodyPr wrap="none">
            <a:spAutoFit/>
          </a:bodyPr>
          <a:lstStyle/>
          <a:p>
            <a:r>
              <a:rPr kumimoji="1" lang="zh-CN" altLang="en-US" sz="2800"/>
              <a:t>（</a:t>
            </a:r>
            <a:r>
              <a:rPr kumimoji="1" lang="en-US" altLang="zh-CN" sz="2800"/>
              <a:t>1</a:t>
            </a:r>
            <a:r>
              <a:rPr kumimoji="1" lang="zh-CN" altLang="en-US" sz="2800"/>
              <a:t>）</a:t>
            </a:r>
          </a:p>
        </p:txBody>
      </p:sp>
      <p:sp>
        <p:nvSpPr>
          <p:cNvPr id="567324" name="Rectangle 28"/>
          <p:cNvSpPr>
            <a:spLocks noChangeArrowheads="1"/>
          </p:cNvSpPr>
          <p:nvPr/>
        </p:nvSpPr>
        <p:spPr bwMode="auto">
          <a:xfrm>
            <a:off x="3733800" y="3429000"/>
            <a:ext cx="1073150" cy="519113"/>
          </a:xfrm>
          <a:prstGeom prst="rect">
            <a:avLst/>
          </a:prstGeom>
          <a:noFill/>
          <a:ln w="9525" algn="ctr">
            <a:noFill/>
            <a:miter lim="800000"/>
            <a:headEnd/>
            <a:tailEnd/>
          </a:ln>
          <a:effectLst/>
        </p:spPr>
        <p:txBody>
          <a:bodyPr wrap="none">
            <a:spAutoFit/>
          </a:bodyPr>
          <a:lstStyle/>
          <a:p>
            <a:r>
              <a:rPr kumimoji="1" lang="zh-CN" altLang="en-US" sz="2800" dirty="0"/>
              <a:t>（</a:t>
            </a:r>
            <a:r>
              <a:rPr kumimoji="1" lang="en-US" altLang="zh-CN" sz="2800" dirty="0"/>
              <a:t>2</a:t>
            </a:r>
            <a:r>
              <a:rPr kumimoji="1" lang="zh-CN" altLang="en-US" sz="2800" dirty="0"/>
              <a:t>）</a:t>
            </a:r>
          </a:p>
        </p:txBody>
      </p:sp>
    </p:spTree>
    <p:extLst>
      <p:ext uri="{BB962C8B-B14F-4D97-AF65-F5344CB8AC3E}">
        <p14:creationId xmlns:p14="http://schemas.microsoft.com/office/powerpoint/2010/main" val="3079205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288" fill="hold" grpId="0" nodeType="clickEffect">
                                  <p:stCondLst>
                                    <p:cond delay="0"/>
                                  </p:stCondLst>
                                  <p:childTnLst>
                                    <p:set>
                                      <p:cBhvr>
                                        <p:cTn id="6" dur="1" fill="hold">
                                          <p:stCondLst>
                                            <p:cond delay="0"/>
                                          </p:stCondLst>
                                        </p:cTn>
                                        <p:tgtEl>
                                          <p:spTgt spid="567318"/>
                                        </p:tgtEl>
                                        <p:attrNameLst>
                                          <p:attrName>style.visibility</p:attrName>
                                        </p:attrNameLst>
                                      </p:cBhvr>
                                      <p:to>
                                        <p:strVal val="visible"/>
                                      </p:to>
                                    </p:set>
                                    <p:anim calcmode="lin" valueType="num">
                                      <p:cBhvr>
                                        <p:cTn id="7" dur="500" fill="hold"/>
                                        <p:tgtEl>
                                          <p:spTgt spid="567318"/>
                                        </p:tgtEl>
                                        <p:attrNameLst>
                                          <p:attrName>ppt_w</p:attrName>
                                        </p:attrNameLst>
                                      </p:cBhvr>
                                      <p:tavLst>
                                        <p:tav tm="0">
                                          <p:val>
                                            <p:strVal val="4/3*#ppt_w"/>
                                          </p:val>
                                        </p:tav>
                                        <p:tav tm="100000">
                                          <p:val>
                                            <p:strVal val="#ppt_w"/>
                                          </p:val>
                                        </p:tav>
                                      </p:tavLst>
                                    </p:anim>
                                    <p:anim calcmode="lin" valueType="num">
                                      <p:cBhvr>
                                        <p:cTn id="8" dur="500" fill="hold"/>
                                        <p:tgtEl>
                                          <p:spTgt spid="567318"/>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288" fill="hold" grpId="0" nodeType="clickEffect">
                                  <p:stCondLst>
                                    <p:cond delay="0"/>
                                  </p:stCondLst>
                                  <p:childTnLst>
                                    <p:set>
                                      <p:cBhvr>
                                        <p:cTn id="12" dur="1" fill="hold">
                                          <p:stCondLst>
                                            <p:cond delay="0"/>
                                          </p:stCondLst>
                                        </p:cTn>
                                        <p:tgtEl>
                                          <p:spTgt spid="567323"/>
                                        </p:tgtEl>
                                        <p:attrNameLst>
                                          <p:attrName>style.visibility</p:attrName>
                                        </p:attrNameLst>
                                      </p:cBhvr>
                                      <p:to>
                                        <p:strVal val="visible"/>
                                      </p:to>
                                    </p:set>
                                    <p:anim calcmode="lin" valueType="num">
                                      <p:cBhvr>
                                        <p:cTn id="13" dur="500" fill="hold"/>
                                        <p:tgtEl>
                                          <p:spTgt spid="567323"/>
                                        </p:tgtEl>
                                        <p:attrNameLst>
                                          <p:attrName>ppt_w</p:attrName>
                                        </p:attrNameLst>
                                      </p:cBhvr>
                                      <p:tavLst>
                                        <p:tav tm="0">
                                          <p:val>
                                            <p:strVal val="4/3*#ppt_w"/>
                                          </p:val>
                                        </p:tav>
                                        <p:tav tm="100000">
                                          <p:val>
                                            <p:strVal val="#ppt_w"/>
                                          </p:val>
                                        </p:tav>
                                      </p:tavLst>
                                    </p:anim>
                                    <p:anim calcmode="lin" valueType="num">
                                      <p:cBhvr>
                                        <p:cTn id="14" dur="500" fill="hold"/>
                                        <p:tgtEl>
                                          <p:spTgt spid="567323"/>
                                        </p:tgtEl>
                                        <p:attrNameLst>
                                          <p:attrName>ppt_h</p:attrName>
                                        </p:attrNameLst>
                                      </p:cBhvr>
                                      <p:tavLst>
                                        <p:tav tm="0">
                                          <p:val>
                                            <p:strVal val="4/3*#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567311"/>
                                        </p:tgtEl>
                                        <p:attrNameLst>
                                          <p:attrName>style.visibility</p:attrName>
                                        </p:attrNameLst>
                                      </p:cBhvr>
                                      <p:to>
                                        <p:strVal val="visible"/>
                                      </p:to>
                                    </p:set>
                                    <p:animEffect transition="in" filter="wipe(left)">
                                      <p:cBhvr>
                                        <p:cTn id="19" dur="500"/>
                                        <p:tgtEl>
                                          <p:spTgt spid="567311"/>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567306"/>
                                        </p:tgtEl>
                                        <p:attrNameLst>
                                          <p:attrName>style.visibility</p:attrName>
                                        </p:attrNameLst>
                                      </p:cBhvr>
                                      <p:to>
                                        <p:strVal val="visible"/>
                                      </p:to>
                                    </p:set>
                                    <p:animEffect transition="in" filter="wipe(left)">
                                      <p:cBhvr>
                                        <p:cTn id="24" dur="500"/>
                                        <p:tgtEl>
                                          <p:spTgt spid="567306"/>
                                        </p:tgtEl>
                                      </p:cBhvr>
                                    </p:animEffect>
                                  </p:childTnLst>
                                </p:cTn>
                              </p:par>
                            </p:childTnLst>
                          </p:cTn>
                        </p:par>
                      </p:childTnLst>
                    </p:cTn>
                  </p:par>
                  <p:par>
                    <p:cTn id="25" fill="hold">
                      <p:stCondLst>
                        <p:cond delay="indefinite"/>
                      </p:stCondLst>
                      <p:childTnLst>
                        <p:par>
                          <p:cTn id="26" fill="hold">
                            <p:stCondLst>
                              <p:cond delay="0"/>
                            </p:stCondLst>
                            <p:childTnLst>
                              <p:par>
                                <p:cTn id="27" presetID="23" presetClass="entr" presetSubtype="288" fill="hold" grpId="0" nodeType="clickEffect">
                                  <p:stCondLst>
                                    <p:cond delay="0"/>
                                  </p:stCondLst>
                                  <p:childTnLst>
                                    <p:set>
                                      <p:cBhvr>
                                        <p:cTn id="28" dur="1" fill="hold">
                                          <p:stCondLst>
                                            <p:cond delay="0"/>
                                          </p:stCondLst>
                                        </p:cTn>
                                        <p:tgtEl>
                                          <p:spTgt spid="567324"/>
                                        </p:tgtEl>
                                        <p:attrNameLst>
                                          <p:attrName>style.visibility</p:attrName>
                                        </p:attrNameLst>
                                      </p:cBhvr>
                                      <p:to>
                                        <p:strVal val="visible"/>
                                      </p:to>
                                    </p:set>
                                    <p:anim calcmode="lin" valueType="num">
                                      <p:cBhvr>
                                        <p:cTn id="29" dur="500" fill="hold"/>
                                        <p:tgtEl>
                                          <p:spTgt spid="567324"/>
                                        </p:tgtEl>
                                        <p:attrNameLst>
                                          <p:attrName>ppt_w</p:attrName>
                                        </p:attrNameLst>
                                      </p:cBhvr>
                                      <p:tavLst>
                                        <p:tav tm="0">
                                          <p:val>
                                            <p:strVal val="4/3*#ppt_w"/>
                                          </p:val>
                                        </p:tav>
                                        <p:tav tm="100000">
                                          <p:val>
                                            <p:strVal val="#ppt_w"/>
                                          </p:val>
                                        </p:tav>
                                      </p:tavLst>
                                    </p:anim>
                                    <p:anim calcmode="lin" valueType="num">
                                      <p:cBhvr>
                                        <p:cTn id="30" dur="500" fill="hold"/>
                                        <p:tgtEl>
                                          <p:spTgt spid="567324"/>
                                        </p:tgtEl>
                                        <p:attrNameLst>
                                          <p:attrName>ppt_h</p:attrName>
                                        </p:attrNameLst>
                                      </p:cBhvr>
                                      <p:tavLst>
                                        <p:tav tm="0">
                                          <p:val>
                                            <p:strVal val="4/3*#ppt_h"/>
                                          </p:val>
                                        </p:tav>
                                        <p:tav tm="100000">
                                          <p:val>
                                            <p:strVal val="#ppt_h"/>
                                          </p:val>
                                        </p:tav>
                                      </p:tavLst>
                                    </p:anim>
                                  </p:childTnLst>
                                </p:cTn>
                              </p:par>
                            </p:childTnLst>
                          </p:cTn>
                        </p:par>
                      </p:childTnLst>
                    </p:cTn>
                  </p:par>
                  <p:par>
                    <p:cTn id="31" fill="hold">
                      <p:stCondLst>
                        <p:cond delay="indefinite"/>
                      </p:stCondLst>
                      <p:childTnLst>
                        <p:par>
                          <p:cTn id="32" fill="hold">
                            <p:stCondLst>
                              <p:cond delay="0"/>
                            </p:stCondLst>
                            <p:childTnLst>
                              <p:par>
                                <p:cTn id="33" presetID="23" presetClass="entr" presetSubtype="288" fill="hold" grpId="0" nodeType="clickEffect">
                                  <p:stCondLst>
                                    <p:cond delay="0"/>
                                  </p:stCondLst>
                                  <p:childTnLst>
                                    <p:set>
                                      <p:cBhvr>
                                        <p:cTn id="34" dur="1" fill="hold">
                                          <p:stCondLst>
                                            <p:cond delay="0"/>
                                          </p:stCondLst>
                                        </p:cTn>
                                        <p:tgtEl>
                                          <p:spTgt spid="567322"/>
                                        </p:tgtEl>
                                        <p:attrNameLst>
                                          <p:attrName>style.visibility</p:attrName>
                                        </p:attrNameLst>
                                      </p:cBhvr>
                                      <p:to>
                                        <p:strVal val="visible"/>
                                      </p:to>
                                    </p:set>
                                    <p:anim calcmode="lin" valueType="num">
                                      <p:cBhvr>
                                        <p:cTn id="35" dur="500" fill="hold"/>
                                        <p:tgtEl>
                                          <p:spTgt spid="567322"/>
                                        </p:tgtEl>
                                        <p:attrNameLst>
                                          <p:attrName>ppt_w</p:attrName>
                                        </p:attrNameLst>
                                      </p:cBhvr>
                                      <p:tavLst>
                                        <p:tav tm="0">
                                          <p:val>
                                            <p:strVal val="4/3*#ppt_w"/>
                                          </p:val>
                                        </p:tav>
                                        <p:tav tm="100000">
                                          <p:val>
                                            <p:strVal val="#ppt_w"/>
                                          </p:val>
                                        </p:tav>
                                      </p:tavLst>
                                    </p:anim>
                                    <p:anim calcmode="lin" valueType="num">
                                      <p:cBhvr>
                                        <p:cTn id="36" dur="500" fill="hold"/>
                                        <p:tgtEl>
                                          <p:spTgt spid="567322"/>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7318" grpId="0" autoUpdateAnimBg="0"/>
      <p:bldP spid="567322" grpId="0" autoUpdateAnimBg="0"/>
      <p:bldP spid="567323" grpId="0" autoUpdateAnimBg="0"/>
      <p:bldP spid="567324"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p:txBody>
          <a:bodyPr/>
          <a:lstStyle/>
          <a:p>
            <a:r>
              <a:rPr lang="en-US" altLang="zh-CN"/>
              <a:t>10.4 </a:t>
            </a:r>
            <a:r>
              <a:rPr lang="zh-CN" altLang="en-US"/>
              <a:t>麦克斯韦速率分布</a:t>
            </a:r>
          </a:p>
        </p:txBody>
      </p:sp>
      <p:sp>
        <p:nvSpPr>
          <p:cNvPr id="16" name="灯片编号占位符 4"/>
          <p:cNvSpPr>
            <a:spLocks noGrp="1"/>
          </p:cNvSpPr>
          <p:nvPr>
            <p:ph type="sldNum" sz="quarter" idx="12"/>
          </p:nvPr>
        </p:nvSpPr>
        <p:spPr/>
        <p:txBody>
          <a:bodyPr/>
          <a:lstStyle/>
          <a:p>
            <a:fld id="{4AC2137C-5B5F-4BD1-B08F-5498FD8D9895}" type="slidenum">
              <a:rPr lang="en-US" altLang="zh-CN"/>
              <a:pPr/>
              <a:t>2</a:t>
            </a:fld>
            <a:endParaRPr lang="en-US" altLang="zh-CN"/>
          </a:p>
        </p:txBody>
      </p:sp>
      <p:sp>
        <p:nvSpPr>
          <p:cNvPr id="548867" name="Rectangle 3"/>
          <p:cNvSpPr>
            <a:spLocks noChangeArrowheads="1"/>
          </p:cNvSpPr>
          <p:nvPr/>
        </p:nvSpPr>
        <p:spPr bwMode="auto">
          <a:xfrm>
            <a:off x="533400" y="1219200"/>
            <a:ext cx="1487487"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dirty="0">
                <a:latin typeface="Arial" charset="0"/>
              </a:rPr>
              <a:t>速率分布 </a:t>
            </a:r>
          </a:p>
        </p:txBody>
      </p:sp>
      <mc:AlternateContent xmlns:mc="http://schemas.openxmlformats.org/markup-compatibility/2006" xmlns:a14="http://schemas.microsoft.com/office/drawing/2010/main">
        <mc:Choice Requires="a14">
          <p:sp>
            <p:nvSpPr>
              <p:cNvPr id="548916" name="Object 52"/>
              <p:cNvSpPr txBox="1"/>
              <p:nvPr/>
            </p:nvSpPr>
            <p:spPr bwMode="auto">
              <a:xfrm>
                <a:off x="3124200" y="2133600"/>
                <a:ext cx="712788" cy="788988"/>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f>
                        <m:fPr>
                          <m:ctrlPr>
                            <a:rPr lang="zh-CN" altLang="en-US" i="1">
                              <a:solidFill>
                                <a:srgbClr val="000000"/>
                              </a:solidFill>
                              <a:latin typeface="Cambria Math" panose="02040503050406030204" pitchFamily="18" charset="0"/>
                            </a:rPr>
                          </m:ctrlPr>
                        </m:fPr>
                        <m:num>
                          <m:r>
                            <m:rPr>
                              <m:sty m:val="p"/>
                            </m:rPr>
                            <a:rPr lang="zh-CN" altLang="en-US" i="1">
                              <a:solidFill>
                                <a:srgbClr val="000000"/>
                              </a:solidFill>
                              <a:latin typeface="Cambria Math" panose="02040503050406030204" pitchFamily="18" charset="0"/>
                            </a:rPr>
                            <m:t>Δ</m:t>
                          </m:r>
                          <m:r>
                            <a:rPr lang="zh-CN" altLang="en-US" i="1">
                              <a:solidFill>
                                <a:srgbClr val="000000"/>
                              </a:solidFill>
                              <a:latin typeface="Cambria Math" panose="02040503050406030204" pitchFamily="18" charset="0"/>
                            </a:rPr>
                            <m:t>𝑁</m:t>
                          </m:r>
                        </m:num>
                        <m:den>
                          <m:r>
                            <a:rPr lang="zh-CN" altLang="en-US" i="1">
                              <a:solidFill>
                                <a:srgbClr val="000000"/>
                              </a:solidFill>
                              <a:latin typeface="Cambria Math" panose="02040503050406030204" pitchFamily="18" charset="0"/>
                            </a:rPr>
                            <m:t>𝑁</m:t>
                          </m:r>
                          <m:r>
                            <m:rPr>
                              <m:sty m:val="p"/>
                            </m:rPr>
                            <a:rPr lang="zh-CN" altLang="en-US" i="1">
                              <a:solidFill>
                                <a:srgbClr val="000000"/>
                              </a:solidFill>
                              <a:latin typeface="Cambria Math" panose="02040503050406030204" pitchFamily="18" charset="0"/>
                            </a:rPr>
                            <m:t>Δv</m:t>
                          </m:r>
                        </m:den>
                      </m:f>
                    </m:oMath>
                  </m:oMathPara>
                </a14:m>
                <a:endParaRPr lang="zh-CN" altLang="en-US"/>
              </a:p>
            </p:txBody>
          </p:sp>
        </mc:Choice>
        <mc:Fallback xmlns="">
          <p:sp>
            <p:nvSpPr>
              <p:cNvPr id="548916" name="Object 52"/>
              <p:cNvSpPr txBox="1">
                <a:spLocks noRot="1" noChangeAspect="1" noMove="1" noResize="1" noEditPoints="1" noAdjustHandles="1" noChangeArrowheads="1" noChangeShapeType="1" noTextEdit="1"/>
              </p:cNvSpPr>
              <p:nvPr/>
            </p:nvSpPr>
            <p:spPr bwMode="auto">
              <a:xfrm>
                <a:off x="3124200" y="2133600"/>
                <a:ext cx="712788" cy="788988"/>
              </a:xfrm>
              <a:prstGeom prst="rect">
                <a:avLst/>
              </a:prstGeom>
              <a:blipFill>
                <a:blip r:embed="rId2"/>
                <a:stretch>
                  <a:fillRect/>
                </a:stretch>
              </a:blipFill>
            </p:spPr>
            <p:txBody>
              <a:bodyPr/>
              <a:lstStyle/>
              <a:p>
                <a:r>
                  <a:rPr lang="zh-CN" altLang="en-US">
                    <a:noFill/>
                  </a:rPr>
                  <a:t> </a:t>
                </a:r>
              </a:p>
            </p:txBody>
          </p:sp>
        </mc:Fallback>
      </mc:AlternateContent>
      <p:sp>
        <p:nvSpPr>
          <p:cNvPr id="548917" name="Text Box 53"/>
          <p:cNvSpPr txBox="1">
            <a:spLocks noChangeArrowheads="1"/>
          </p:cNvSpPr>
          <p:nvPr/>
        </p:nvSpPr>
        <p:spPr bwMode="auto">
          <a:xfrm>
            <a:off x="609600" y="1676400"/>
            <a:ext cx="8070850" cy="519113"/>
          </a:xfrm>
          <a:prstGeom prst="rect">
            <a:avLst/>
          </a:prstGeom>
          <a:noFill/>
          <a:ln w="9525">
            <a:noFill/>
            <a:miter lim="800000"/>
            <a:headEnd/>
            <a:tailEnd/>
          </a:ln>
          <a:effectLst/>
        </p:spPr>
        <p:txBody>
          <a:bodyPr>
            <a:spAutoFit/>
          </a:bodyPr>
          <a:lstStyle/>
          <a:p>
            <a:pPr>
              <a:spcBef>
                <a:spcPct val="50000"/>
              </a:spcBef>
            </a:pPr>
            <a:r>
              <a:rPr kumimoji="1" lang="zh-CN" altLang="en-US" sz="2800" dirty="0"/>
              <a:t>单位速率区间内分子数占总分子数的百分比：</a:t>
            </a:r>
          </a:p>
        </p:txBody>
      </p:sp>
      <p:grpSp>
        <p:nvGrpSpPr>
          <p:cNvPr id="548918" name="Group 54"/>
          <p:cNvGrpSpPr>
            <a:grpSpLocks/>
          </p:cNvGrpSpPr>
          <p:nvPr/>
        </p:nvGrpSpPr>
        <p:grpSpPr bwMode="auto">
          <a:xfrm>
            <a:off x="4038600" y="2268538"/>
            <a:ext cx="974725" cy="519113"/>
            <a:chOff x="1968" y="816"/>
            <a:chExt cx="614" cy="327"/>
          </a:xfrm>
        </p:grpSpPr>
        <mc:AlternateContent xmlns:mc="http://schemas.openxmlformats.org/markup-compatibility/2006" xmlns:a14="http://schemas.microsoft.com/office/drawing/2010/main">
          <mc:Choice Requires="a14">
            <p:sp>
              <p:nvSpPr>
                <p:cNvPr id="548919" name="Object 55"/>
                <p:cNvSpPr txBox="1"/>
                <p:nvPr/>
              </p:nvSpPr>
              <p:spPr bwMode="auto">
                <a:xfrm>
                  <a:off x="2385" y="870"/>
                  <a:ext cx="197" cy="219"/>
                </a:xfrm>
                <a:prstGeom prst="rect">
                  <a:avLst/>
                </a:prstGeom>
                <a:noFill/>
              </p:spPr>
              <p:txBody>
                <a:bodyPr>
                  <a:normAutofit fontScale="85000" lnSpcReduction="10000"/>
                </a:bodyPr>
                <a:lstStyle/>
                <a:p>
                  <a:pPr/>
                  <a14:m>
                    <m:oMathPara xmlns:m="http://schemas.openxmlformats.org/officeDocument/2006/math">
                      <m:oMathParaPr>
                        <m:jc m:val="left"/>
                      </m:oMathParaPr>
                      <m:oMath xmlns:m="http://schemas.openxmlformats.org/officeDocument/2006/math">
                        <m:r>
                          <m:rPr>
                            <m:sty m:val="p"/>
                          </m:rPr>
                          <a:rPr lang="zh-CN" altLang="en-US" i="1">
                            <a:solidFill>
                              <a:srgbClr val="000000"/>
                            </a:solidFill>
                            <a:latin typeface="Cambria Math" panose="02040503050406030204" pitchFamily="18" charset="0"/>
                          </a:rPr>
                          <m:t>v</m:t>
                        </m:r>
                      </m:oMath>
                    </m:oMathPara>
                  </a14:m>
                  <a:endParaRPr lang="zh-CN" altLang="en-US"/>
                </a:p>
              </p:txBody>
            </p:sp>
          </mc:Choice>
          <mc:Fallback xmlns="">
            <p:sp>
              <p:nvSpPr>
                <p:cNvPr id="548919" name="Object 55"/>
                <p:cNvSpPr txBox="1">
                  <a:spLocks noRot="1" noChangeAspect="1" noMove="1" noResize="1" noEditPoints="1" noAdjustHandles="1" noChangeArrowheads="1" noChangeShapeType="1" noTextEdit="1"/>
                </p:cNvSpPr>
                <p:nvPr/>
              </p:nvSpPr>
              <p:spPr bwMode="auto">
                <a:xfrm>
                  <a:off x="2385" y="870"/>
                  <a:ext cx="197" cy="219"/>
                </a:xfrm>
                <a:prstGeom prst="rect">
                  <a:avLst/>
                </a:prstGeom>
                <a:blipFill>
                  <a:blip r:embed="rId3"/>
                  <a:stretch>
                    <a:fillRect/>
                  </a:stretch>
                </a:blipFill>
              </p:spPr>
              <p:txBody>
                <a:bodyPr/>
                <a:lstStyle/>
                <a:p>
                  <a:r>
                    <a:rPr lang="zh-CN" altLang="en-US">
                      <a:noFill/>
                    </a:rPr>
                    <a:t> </a:t>
                  </a:r>
                </a:p>
              </p:txBody>
            </p:sp>
          </mc:Fallback>
        </mc:AlternateContent>
        <p:sp>
          <p:nvSpPr>
            <p:cNvPr id="548920" name="Text Box 56"/>
            <p:cNvSpPr txBox="1">
              <a:spLocks noChangeArrowheads="1"/>
            </p:cNvSpPr>
            <p:nvPr/>
          </p:nvSpPr>
          <p:spPr bwMode="auto">
            <a:xfrm>
              <a:off x="1968" y="816"/>
              <a:ext cx="288" cy="327"/>
            </a:xfrm>
            <a:prstGeom prst="rect">
              <a:avLst/>
            </a:prstGeom>
            <a:noFill/>
            <a:ln w="9525">
              <a:noFill/>
              <a:miter lim="800000"/>
              <a:headEnd/>
              <a:tailEnd/>
            </a:ln>
            <a:effectLst/>
          </p:spPr>
          <p:txBody>
            <a:bodyPr>
              <a:spAutoFit/>
            </a:bodyPr>
            <a:lstStyle/>
            <a:p>
              <a:pPr>
                <a:spcBef>
                  <a:spcPct val="50000"/>
                </a:spcBef>
              </a:pPr>
              <a:r>
                <a:rPr kumimoji="1" lang="zh-CN" altLang="en-US" sz="2800" dirty="0"/>
                <a:t>～</a:t>
              </a:r>
            </a:p>
          </p:txBody>
        </p:sp>
      </p:grpSp>
      <p:sp>
        <p:nvSpPr>
          <p:cNvPr id="548921" name="Text Box 57"/>
          <p:cNvSpPr txBox="1">
            <a:spLocks noChangeArrowheads="1"/>
          </p:cNvSpPr>
          <p:nvPr/>
        </p:nvSpPr>
        <p:spPr bwMode="auto">
          <a:xfrm>
            <a:off x="457200" y="3116263"/>
            <a:ext cx="3057525" cy="519113"/>
          </a:xfrm>
          <a:prstGeom prst="rect">
            <a:avLst/>
          </a:prstGeom>
          <a:noFill/>
          <a:ln w="9525">
            <a:noFill/>
            <a:miter lim="800000"/>
            <a:headEnd/>
            <a:tailEnd/>
          </a:ln>
          <a:effectLst/>
        </p:spPr>
        <p:txBody>
          <a:bodyPr>
            <a:spAutoFit/>
          </a:bodyPr>
          <a:lstStyle/>
          <a:p>
            <a:pPr>
              <a:spcBef>
                <a:spcPct val="50000"/>
              </a:spcBef>
            </a:pPr>
            <a:r>
              <a:rPr kumimoji="1" lang="zh-CN" altLang="en-US" sz="2800" dirty="0">
                <a:solidFill>
                  <a:srgbClr val="0000CC"/>
                </a:solidFill>
                <a:latin typeface="华文行楷" pitchFamily="2" charset="-122"/>
                <a:ea typeface="华文行楷" pitchFamily="2" charset="-122"/>
              </a:rPr>
              <a:t>速率分布函数</a:t>
            </a:r>
            <a:r>
              <a:rPr kumimoji="1" lang="zh-CN" altLang="en-US" sz="2800" dirty="0">
                <a:solidFill>
                  <a:srgbClr val="0000CC"/>
                </a:solidFill>
              </a:rPr>
              <a:t>：</a:t>
            </a:r>
          </a:p>
        </p:txBody>
      </p:sp>
      <mc:AlternateContent xmlns:mc="http://schemas.openxmlformats.org/markup-compatibility/2006" xmlns:a14="http://schemas.microsoft.com/office/drawing/2010/main">
        <mc:Choice Requires="a14">
          <p:sp>
            <p:nvSpPr>
              <p:cNvPr id="548923" name="Object 59"/>
              <p:cNvSpPr txBox="1"/>
              <p:nvPr/>
            </p:nvSpPr>
            <p:spPr bwMode="auto">
              <a:xfrm>
                <a:off x="2438400" y="3886200"/>
                <a:ext cx="1727200" cy="784225"/>
              </a:xfrm>
              <a:prstGeom prst="rect">
                <a:avLst/>
              </a:prstGeom>
              <a:solidFill>
                <a:srgbClr val="CC99FF">
                  <a:alpha val="50000"/>
                </a:srgbClr>
              </a:solidFill>
              <a:ln w="19050">
                <a:solidFill>
                  <a:schemeClr val="tx1"/>
                </a:solidFill>
                <a:miter lim="800000"/>
                <a:headEnd/>
                <a:tailEnd/>
              </a:ln>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𝑓</m:t>
                      </m:r>
                      <m:r>
                        <a:rPr lang="zh-CN" altLang="en-US" i="1">
                          <a:solidFill>
                            <a:srgbClr val="000000"/>
                          </a:solidFill>
                          <a:latin typeface="Cambria Math" panose="02040503050406030204" pitchFamily="18" charset="0"/>
                        </a:rPr>
                        <m:t>(</m:t>
                      </m:r>
                      <m:r>
                        <m:rPr>
                          <m:sty m:val="p"/>
                        </m:rPr>
                        <a:rPr lang="zh-CN" altLang="en-US" i="1">
                          <a:solidFill>
                            <a:srgbClr val="000000"/>
                          </a:solidFill>
                          <a:latin typeface="Cambria Math" panose="02040503050406030204" pitchFamily="18" charset="0"/>
                        </a:rPr>
                        <m:t>v</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𝐝</m:t>
                      </m:r>
                      <m:r>
                        <m:rPr>
                          <m:sty m:val="p"/>
                        </m:rPr>
                        <a:rPr lang="zh-CN" altLang="en-US" i="1">
                          <a:solidFill>
                            <a:srgbClr val="000000"/>
                          </a:solidFill>
                          <a:latin typeface="Cambria Math" panose="02040503050406030204" pitchFamily="18" charset="0"/>
                        </a:rPr>
                        <m:t>v</m:t>
                      </m:r>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𝐝</m:t>
                          </m:r>
                          <m:r>
                            <a:rPr lang="zh-CN" altLang="en-US" i="1">
                              <a:solidFill>
                                <a:srgbClr val="000000"/>
                              </a:solidFill>
                              <a:latin typeface="Cambria Math" panose="02040503050406030204" pitchFamily="18" charset="0"/>
                            </a:rPr>
                            <m:t>𝑁</m:t>
                          </m:r>
                        </m:num>
                        <m:den>
                          <m:r>
                            <a:rPr lang="zh-CN" altLang="en-US" i="1">
                              <a:solidFill>
                                <a:srgbClr val="000000"/>
                              </a:solidFill>
                              <a:latin typeface="Cambria Math" panose="02040503050406030204" pitchFamily="18" charset="0"/>
                            </a:rPr>
                            <m:t>𝑁</m:t>
                          </m:r>
                        </m:den>
                      </m:f>
                    </m:oMath>
                  </m:oMathPara>
                </a14:m>
                <a:endParaRPr lang="zh-CN" altLang="en-US"/>
              </a:p>
            </p:txBody>
          </p:sp>
        </mc:Choice>
        <mc:Fallback xmlns="">
          <p:sp>
            <p:nvSpPr>
              <p:cNvPr id="548923" name="Object 59"/>
              <p:cNvSpPr txBox="1">
                <a:spLocks noRot="1" noChangeAspect="1" noMove="1" noResize="1" noEditPoints="1" noAdjustHandles="1" noChangeArrowheads="1" noChangeShapeType="1" noTextEdit="1"/>
              </p:cNvSpPr>
              <p:nvPr/>
            </p:nvSpPr>
            <p:spPr bwMode="auto">
              <a:xfrm>
                <a:off x="2438400" y="3886200"/>
                <a:ext cx="1727200" cy="784225"/>
              </a:xfrm>
              <a:prstGeom prst="rect">
                <a:avLst/>
              </a:prstGeom>
              <a:blipFill>
                <a:blip r:embed="rId4"/>
                <a:stretch>
                  <a:fillRect/>
                </a:stretch>
              </a:blipFill>
              <a:ln w="19050">
                <a:solidFill>
                  <a:schemeClr val="tx1"/>
                </a:solidFill>
                <a:miter lim="800000"/>
                <a:headEnd/>
                <a:tailEnd/>
              </a:ln>
            </p:spPr>
            <p:txBody>
              <a:bodyPr/>
              <a:lstStyle/>
              <a:p>
                <a:r>
                  <a:rPr lang="zh-CN" altLang="en-US">
                    <a:noFill/>
                  </a:rPr>
                  <a:t> </a:t>
                </a:r>
              </a:p>
            </p:txBody>
          </p:sp>
        </mc:Fallback>
      </mc:AlternateContent>
      <p:sp>
        <p:nvSpPr>
          <p:cNvPr id="548924" name="Text Box 60"/>
          <p:cNvSpPr txBox="1">
            <a:spLocks noChangeArrowheads="1"/>
          </p:cNvSpPr>
          <p:nvPr/>
        </p:nvSpPr>
        <p:spPr bwMode="auto">
          <a:xfrm>
            <a:off x="457200" y="4800600"/>
            <a:ext cx="5257800" cy="519113"/>
          </a:xfrm>
          <a:prstGeom prst="rect">
            <a:avLst/>
          </a:prstGeom>
          <a:noFill/>
          <a:ln w="9525">
            <a:noFill/>
            <a:miter lim="800000"/>
            <a:headEnd/>
            <a:tailEnd/>
          </a:ln>
          <a:effectLst/>
        </p:spPr>
        <p:txBody>
          <a:bodyPr>
            <a:spAutoFit/>
          </a:bodyPr>
          <a:lstStyle/>
          <a:p>
            <a:pPr>
              <a:spcBef>
                <a:spcPct val="50000"/>
              </a:spcBef>
            </a:pPr>
            <a:r>
              <a:rPr kumimoji="1" lang="zh-CN" altLang="en-US" sz="2800" dirty="0"/>
              <a:t>速率分布函数的</a:t>
            </a:r>
            <a:r>
              <a:rPr kumimoji="1" lang="zh-CN" altLang="en-US" sz="2800" dirty="0">
                <a:solidFill>
                  <a:srgbClr val="0000CC"/>
                </a:solidFill>
              </a:rPr>
              <a:t>物理意义</a:t>
            </a:r>
            <a:r>
              <a:rPr kumimoji="1" lang="zh-CN" altLang="en-US" sz="2800" dirty="0"/>
              <a:t>：</a:t>
            </a:r>
          </a:p>
        </p:txBody>
      </p:sp>
      <p:sp>
        <p:nvSpPr>
          <p:cNvPr id="548925" name="Text Box 61"/>
          <p:cNvSpPr txBox="1">
            <a:spLocks noChangeArrowheads="1"/>
          </p:cNvSpPr>
          <p:nvPr/>
        </p:nvSpPr>
        <p:spPr bwMode="auto">
          <a:xfrm>
            <a:off x="609600" y="5410200"/>
            <a:ext cx="8229600" cy="946150"/>
          </a:xfrm>
          <a:prstGeom prst="rect">
            <a:avLst/>
          </a:prstGeom>
          <a:noFill/>
          <a:ln w="9525">
            <a:noFill/>
            <a:miter lim="800000"/>
            <a:headEnd/>
            <a:tailEnd/>
          </a:ln>
          <a:effectLst/>
        </p:spPr>
        <p:txBody>
          <a:bodyPr>
            <a:spAutoFit/>
          </a:bodyPr>
          <a:lstStyle/>
          <a:p>
            <a:pPr>
              <a:spcBef>
                <a:spcPct val="50000"/>
              </a:spcBef>
            </a:pPr>
            <a:r>
              <a:rPr kumimoji="1" lang="zh-CN" altLang="en-US" sz="2800" dirty="0"/>
              <a:t>速率在 </a:t>
            </a:r>
            <a:r>
              <a:rPr kumimoji="1" lang="en-US" altLang="zh-CN" sz="2800" i="1" dirty="0">
                <a:latin typeface="Book Antiqua" pitchFamily="18" charset="0"/>
              </a:rPr>
              <a:t>v</a:t>
            </a:r>
            <a:r>
              <a:rPr kumimoji="1" lang="en-US" altLang="zh-CN" sz="2800" i="1" dirty="0"/>
              <a:t> </a:t>
            </a:r>
            <a:r>
              <a:rPr kumimoji="1" lang="zh-CN" altLang="en-US" sz="2800" dirty="0"/>
              <a:t>附近，</a:t>
            </a:r>
            <a:r>
              <a:rPr kumimoji="1" lang="zh-CN" altLang="en-US" sz="2800" dirty="0">
                <a:solidFill>
                  <a:srgbClr val="0000CC"/>
                </a:solidFill>
              </a:rPr>
              <a:t>单位速率区间</a:t>
            </a:r>
            <a:r>
              <a:rPr kumimoji="1" lang="zh-CN" altLang="en-US" sz="2800" dirty="0"/>
              <a:t>内分子数占总分子数的百分比。</a:t>
            </a:r>
          </a:p>
        </p:txBody>
      </p:sp>
      <p:graphicFrame>
        <p:nvGraphicFramePr>
          <p:cNvPr id="8" name="Object 58">
            <a:extLst>
              <a:ext uri="{FF2B5EF4-FFF2-40B4-BE49-F238E27FC236}">
                <a16:creationId xmlns:a16="http://schemas.microsoft.com/office/drawing/2014/main" id="{4D2CACDD-A8C0-38F2-2006-0EBA83DA7D68}"/>
              </a:ext>
            </a:extLst>
          </p:cNvPr>
          <p:cNvGraphicFramePr>
            <a:graphicFrameLocks noChangeAspect="1"/>
          </p:cNvGraphicFramePr>
          <p:nvPr/>
        </p:nvGraphicFramePr>
        <p:xfrm>
          <a:off x="3429000" y="2895600"/>
          <a:ext cx="3473450" cy="960438"/>
        </p:xfrm>
        <a:graphic>
          <a:graphicData uri="http://schemas.openxmlformats.org/presentationml/2006/ole">
            <mc:AlternateContent xmlns:mc="http://schemas.openxmlformats.org/markup-compatibility/2006">
              <mc:Choice xmlns:v="urn:schemas-microsoft-com:vml" Requires="v">
                <p:oleObj name="公式" r:id="rId5" imgW="1688760" imgH="482400" progId="Equation.3">
                  <p:embed/>
                </p:oleObj>
              </mc:Choice>
              <mc:Fallback>
                <p:oleObj name="公式" r:id="rId5" imgW="1688760" imgH="482400" progId="Equation.3">
                  <p:embed/>
                  <p:pic>
                    <p:nvPicPr>
                      <p:cNvPr id="548922" name="Object 5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2895600"/>
                        <a:ext cx="3473450" cy="960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19739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548918"/>
                                        </p:tgtEl>
                                        <p:attrNameLst>
                                          <p:attrName>style.visibility</p:attrName>
                                        </p:attrNameLst>
                                      </p:cBhvr>
                                      <p:to>
                                        <p:strVal val="visible"/>
                                      </p:to>
                                    </p:set>
                                    <p:animEffect transition="in" filter="strips(upRight)">
                                      <p:cBhvr>
                                        <p:cTn id="7" dur="500"/>
                                        <p:tgtEl>
                                          <p:spTgt spid="5489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48921"/>
                                        </p:tgtEl>
                                        <p:attrNameLst>
                                          <p:attrName>style.visibility</p:attrName>
                                        </p:attrNameLst>
                                      </p:cBhvr>
                                      <p:to>
                                        <p:strVal val="visible"/>
                                      </p:to>
                                    </p:set>
                                    <p:animEffect transition="in" filter="wipe(left)">
                                      <p:cBhvr>
                                        <p:cTn id="12" dur="500"/>
                                        <p:tgtEl>
                                          <p:spTgt spid="548921"/>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548924"/>
                                        </p:tgtEl>
                                        <p:attrNameLst>
                                          <p:attrName>style.visibility</p:attrName>
                                        </p:attrNameLst>
                                      </p:cBhvr>
                                      <p:to>
                                        <p:strVal val="visible"/>
                                      </p:to>
                                    </p:set>
                                    <p:anim calcmode="lin" valueType="num">
                                      <p:cBhvr additive="base">
                                        <p:cTn id="17" dur="500" fill="hold"/>
                                        <p:tgtEl>
                                          <p:spTgt spid="548924"/>
                                        </p:tgtEl>
                                        <p:attrNameLst>
                                          <p:attrName>ppt_x</p:attrName>
                                        </p:attrNameLst>
                                      </p:cBhvr>
                                      <p:tavLst>
                                        <p:tav tm="0">
                                          <p:val>
                                            <p:strVal val="0-#ppt_w/2"/>
                                          </p:val>
                                        </p:tav>
                                        <p:tav tm="100000">
                                          <p:val>
                                            <p:strVal val="#ppt_x"/>
                                          </p:val>
                                        </p:tav>
                                      </p:tavLst>
                                    </p:anim>
                                    <p:anim calcmode="lin" valueType="num">
                                      <p:cBhvr additive="base">
                                        <p:cTn id="18" dur="500" fill="hold"/>
                                        <p:tgtEl>
                                          <p:spTgt spid="548924"/>
                                        </p:tgtEl>
                                        <p:attrNameLst>
                                          <p:attrName>ppt_y</p:attrName>
                                        </p:attrNameLst>
                                      </p:cBhvr>
                                      <p:tavLst>
                                        <p:tav tm="0">
                                          <p:val>
                                            <p:strVal val="#ppt_y"/>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548925"/>
                                        </p:tgtEl>
                                        <p:attrNameLst>
                                          <p:attrName>style.visibility</p:attrName>
                                        </p:attrNameLst>
                                      </p:cBhvr>
                                      <p:to>
                                        <p:strVal val="visible"/>
                                      </p:to>
                                    </p:set>
                                    <p:anim calcmode="lin" valueType="num">
                                      <p:cBhvr additive="base">
                                        <p:cTn id="23" dur="500" fill="hold"/>
                                        <p:tgtEl>
                                          <p:spTgt spid="548925"/>
                                        </p:tgtEl>
                                        <p:attrNameLst>
                                          <p:attrName>ppt_x</p:attrName>
                                        </p:attrNameLst>
                                      </p:cBhvr>
                                      <p:tavLst>
                                        <p:tav tm="0">
                                          <p:val>
                                            <p:strVal val="#ppt_x"/>
                                          </p:val>
                                        </p:tav>
                                        <p:tav tm="100000">
                                          <p:val>
                                            <p:strVal val="#ppt_x"/>
                                          </p:val>
                                        </p:tav>
                                      </p:tavLst>
                                    </p:anim>
                                    <p:anim calcmode="lin" valueType="num">
                                      <p:cBhvr additive="base">
                                        <p:cTn id="24" dur="500" fill="hold"/>
                                        <p:tgtEl>
                                          <p:spTgt spid="548925"/>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8921" grpId="0"/>
      <p:bldP spid="548924" grpId="0" autoUpdateAnimBg="0"/>
      <p:bldP spid="548925"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0130" name="Rectangle 2"/>
          <p:cNvSpPr>
            <a:spLocks noGrp="1" noChangeArrowheads="1"/>
          </p:cNvSpPr>
          <p:nvPr>
            <p:ph type="title"/>
          </p:nvPr>
        </p:nvSpPr>
        <p:spPr/>
        <p:txBody>
          <a:bodyPr/>
          <a:lstStyle/>
          <a:p>
            <a:r>
              <a:rPr lang="en-US" altLang="zh-CN"/>
              <a:t>10.4 </a:t>
            </a:r>
            <a:r>
              <a:rPr lang="zh-CN" altLang="en-US"/>
              <a:t>麦克斯韦速率分布</a:t>
            </a:r>
          </a:p>
        </p:txBody>
      </p:sp>
      <p:sp>
        <p:nvSpPr>
          <p:cNvPr id="12" name="灯片编号占位符 4"/>
          <p:cNvSpPr>
            <a:spLocks noGrp="1"/>
          </p:cNvSpPr>
          <p:nvPr>
            <p:ph type="sldNum" sz="quarter" idx="12"/>
          </p:nvPr>
        </p:nvSpPr>
        <p:spPr/>
        <p:txBody>
          <a:bodyPr/>
          <a:lstStyle/>
          <a:p>
            <a:fld id="{47541723-E89A-476B-ABA0-A6C1D9DB840F}" type="slidenum">
              <a:rPr lang="en-US" altLang="zh-CN"/>
              <a:pPr/>
              <a:t>20</a:t>
            </a:fld>
            <a:endParaRPr lang="en-US" altLang="zh-CN"/>
          </a:p>
        </p:txBody>
      </p:sp>
      <mc:AlternateContent xmlns:mc="http://schemas.openxmlformats.org/markup-compatibility/2006" xmlns:a14="http://schemas.microsoft.com/office/drawing/2010/main">
        <mc:Choice Requires="a14">
          <p:sp>
            <p:nvSpPr>
              <p:cNvPr id="560131" name="Object 3"/>
              <p:cNvSpPr txBox="1"/>
              <p:nvPr/>
            </p:nvSpPr>
            <p:spPr bwMode="auto">
              <a:xfrm>
                <a:off x="1143000" y="1371600"/>
                <a:ext cx="4240213" cy="83820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acc>
                        <m:accPr>
                          <m:chr m:val="̄"/>
                          <m:ctrlPr>
                            <a:rPr lang="zh-CN" altLang="en-US" i="1">
                              <a:solidFill>
                                <a:srgbClr val="000000"/>
                              </a:solidFill>
                              <a:latin typeface="Cambria Math" panose="02040503050406030204" pitchFamily="18" charset="0"/>
                            </a:rPr>
                          </m:ctrlPr>
                        </m:accPr>
                        <m:e>
                          <m:r>
                            <m:rPr>
                              <m:sty m:val="p"/>
                            </m:rPr>
                            <a:rPr lang="zh-CN" altLang="en-US" i="1">
                              <a:solidFill>
                                <a:srgbClr val="000000"/>
                              </a:solidFill>
                              <a:latin typeface="Cambria Math" panose="02040503050406030204" pitchFamily="18" charset="0"/>
                            </a:rPr>
                            <m:t>v</m:t>
                          </m:r>
                        </m:e>
                      </m:acc>
                      <m:r>
                        <a:rPr lang="zh-CN" altLang="en-US" i="1">
                          <a:solidFill>
                            <a:srgbClr val="000000"/>
                          </a:solidFill>
                          <a:latin typeface="Cambria Math" panose="02040503050406030204" pitchFamily="18" charset="0"/>
                        </a:rPr>
                        <m:t>=</m:t>
                      </m:r>
                      <m:nary>
                        <m:naryPr>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0</m:t>
                          </m:r>
                        </m:sub>
                        <m:sup>
                          <m:r>
                            <a:rPr lang="zh-CN" altLang="en-US" i="1">
                              <a:solidFill>
                                <a:srgbClr val="000000"/>
                              </a:solidFill>
                              <a:latin typeface="Cambria Math" panose="02040503050406030204" pitchFamily="18" charset="0"/>
                            </a:rPr>
                            <m:t>∞</m:t>
                          </m:r>
                        </m:sup>
                        <m:e>
                          <m:r>
                            <m:rPr>
                              <m:sty m:val="p"/>
                            </m:rPr>
                            <a:rPr lang="zh-CN" altLang="en-US" i="1">
                              <a:solidFill>
                                <a:srgbClr val="000000"/>
                              </a:solidFill>
                              <a:latin typeface="Cambria Math" panose="02040503050406030204" pitchFamily="18" charset="0"/>
                            </a:rPr>
                            <m:t>v</m:t>
                          </m:r>
                          <m:r>
                            <a:rPr lang="zh-CN" altLang="en-US" i="1">
                              <a:solidFill>
                                <a:srgbClr val="000000"/>
                              </a:solidFill>
                              <a:latin typeface="Cambria Math" panose="02040503050406030204" pitchFamily="18" charset="0"/>
                            </a:rPr>
                            <m:t>𝑓</m:t>
                          </m:r>
                          <m:r>
                            <a:rPr lang="zh-CN" altLang="en-US" i="1">
                              <a:solidFill>
                                <a:srgbClr val="000000"/>
                              </a:solidFill>
                              <a:latin typeface="Cambria Math" panose="02040503050406030204" pitchFamily="18" charset="0"/>
                            </a:rPr>
                            <m:t>(</m:t>
                          </m:r>
                          <m:r>
                            <m:rPr>
                              <m:sty m:val="p"/>
                            </m:rPr>
                            <a:rPr lang="zh-CN" altLang="en-US" i="1">
                              <a:solidFill>
                                <a:srgbClr val="000000"/>
                              </a:solidFill>
                              <a:latin typeface="Cambria Math" panose="02040503050406030204" pitchFamily="18" charset="0"/>
                            </a:rPr>
                            <m:t>v</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𝐝</m:t>
                          </m:r>
                          <m:r>
                            <m:rPr>
                              <m:sty m:val="p"/>
                            </m:rPr>
                            <a:rPr lang="zh-CN" altLang="en-US" i="1">
                              <a:solidFill>
                                <a:srgbClr val="000000"/>
                              </a:solidFill>
                              <a:latin typeface="Cambria Math" panose="02040503050406030204" pitchFamily="18" charset="0"/>
                            </a:rPr>
                            <m:t>v</m:t>
                          </m:r>
                        </m:e>
                      </m:nary>
                      <m:r>
                        <a:rPr lang="zh-CN" altLang="en-US" i="1">
                          <a:solidFill>
                            <a:srgbClr val="000000"/>
                          </a:solidFill>
                          <a:latin typeface="Cambria Math" panose="02040503050406030204" pitchFamily="18" charset="0"/>
                        </a:rPr>
                        <m:t>=</m:t>
                      </m:r>
                      <m:nary>
                        <m:naryPr>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0</m:t>
                          </m:r>
                        </m:sub>
                        <m:sup>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pitchFamily="18" charset="0"/>
                                </a:rPr>
                                <m:t>v</m:t>
                              </m:r>
                            </m:e>
                            <m:sub>
                              <m:r>
                                <a:rPr lang="zh-CN" altLang="en-US" i="1">
                                  <a:solidFill>
                                    <a:srgbClr val="000000"/>
                                  </a:solidFill>
                                  <a:latin typeface="Cambria Math" panose="02040503050406030204" pitchFamily="18" charset="0"/>
                                </a:rPr>
                                <m:t>0</m:t>
                              </m:r>
                            </m:sub>
                          </m:sSub>
                        </m:sup>
                        <m:e>
                          <m:r>
                            <a:rPr lang="zh-CN" altLang="en-US" i="1">
                              <a:solidFill>
                                <a:srgbClr val="000000"/>
                              </a:solidFill>
                              <a:latin typeface="Cambria Math" panose="02040503050406030204" pitchFamily="18" charset="0"/>
                            </a:rPr>
                            <m:t>𝐶</m:t>
                          </m:r>
                          <m:r>
                            <m:rPr>
                              <m:sty m:val="p"/>
                            </m:rPr>
                            <a:rPr lang="zh-CN" altLang="en-US" i="1">
                              <a:solidFill>
                                <a:srgbClr val="000000"/>
                              </a:solidFill>
                              <a:latin typeface="Cambria Math" panose="02040503050406030204" pitchFamily="18" charset="0"/>
                            </a:rPr>
                            <m:t>v</m:t>
                          </m:r>
                          <m:r>
                            <a:rPr lang="zh-CN" altLang="en-US" i="1">
                              <a:solidFill>
                                <a:srgbClr val="000000"/>
                              </a:solidFill>
                              <a:latin typeface="Cambria Math" panose="02040503050406030204" pitchFamily="18" charset="0"/>
                            </a:rPr>
                            <m:t>𝐝</m:t>
                          </m:r>
                          <m:r>
                            <m:rPr>
                              <m:sty m:val="p"/>
                            </m:rPr>
                            <a:rPr lang="zh-CN" altLang="en-US" i="1">
                              <a:solidFill>
                                <a:srgbClr val="000000"/>
                              </a:solidFill>
                              <a:latin typeface="Cambria Math" panose="02040503050406030204" pitchFamily="18" charset="0"/>
                            </a:rPr>
                            <m:t>v</m:t>
                          </m:r>
                        </m:e>
                      </m:nary>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𝐶</m:t>
                      </m:r>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sSubSup>
                            <m:sSubSupPr>
                              <m:ctrlPr>
                                <a:rPr lang="zh-CN" altLang="en-US" i="1">
                                  <a:solidFill>
                                    <a:srgbClr val="000000"/>
                                  </a:solidFill>
                                  <a:latin typeface="Cambria Math" panose="02040503050406030204" pitchFamily="18" charset="0"/>
                                </a:rPr>
                              </m:ctrlPr>
                            </m:sSubSupPr>
                            <m:e>
                              <m:r>
                                <m:rPr>
                                  <m:sty m:val="p"/>
                                </m:rPr>
                                <a:rPr lang="zh-CN" altLang="en-US" i="1">
                                  <a:solidFill>
                                    <a:srgbClr val="000000"/>
                                  </a:solidFill>
                                  <a:latin typeface="Cambria Math" panose="02040503050406030204" pitchFamily="18" charset="0"/>
                                </a:rPr>
                                <m:t>v</m:t>
                              </m:r>
                            </m:e>
                            <m:sub>
                              <m:r>
                                <a:rPr lang="zh-CN" altLang="en-US" i="1">
                                  <a:solidFill>
                                    <a:srgbClr val="000000"/>
                                  </a:solidFill>
                                  <a:latin typeface="Cambria Math" panose="02040503050406030204" pitchFamily="18" charset="0"/>
                                </a:rPr>
                                <m:t>0</m:t>
                              </m:r>
                            </m:sub>
                            <m:sup>
                              <m:r>
                                <a:rPr lang="zh-CN" altLang="en-US" i="1">
                                  <a:solidFill>
                                    <a:srgbClr val="000000"/>
                                  </a:solidFill>
                                  <a:latin typeface="Cambria Math" panose="02040503050406030204" pitchFamily="18" charset="0"/>
                                </a:rPr>
                                <m:t>2</m:t>
                              </m:r>
                            </m:sup>
                          </m:sSubSup>
                        </m:num>
                        <m:den>
                          <m:r>
                            <a:rPr lang="zh-CN" altLang="en-US" i="1">
                              <a:solidFill>
                                <a:srgbClr val="000000"/>
                              </a:solidFill>
                              <a:latin typeface="Cambria Math" panose="02040503050406030204" pitchFamily="18" charset="0"/>
                            </a:rPr>
                            <m:t>2</m:t>
                          </m:r>
                        </m:den>
                      </m:f>
                    </m:oMath>
                  </m:oMathPara>
                </a14:m>
                <a:endParaRPr lang="zh-CN" altLang="en-US"/>
              </a:p>
            </p:txBody>
          </p:sp>
        </mc:Choice>
        <mc:Fallback xmlns="">
          <p:sp>
            <p:nvSpPr>
              <p:cNvPr id="560131" name="Object 3"/>
              <p:cNvSpPr txBox="1">
                <a:spLocks noRot="1" noChangeAspect="1" noMove="1" noResize="1" noEditPoints="1" noAdjustHandles="1" noChangeArrowheads="1" noChangeShapeType="1" noTextEdit="1"/>
              </p:cNvSpPr>
              <p:nvPr/>
            </p:nvSpPr>
            <p:spPr bwMode="auto">
              <a:xfrm>
                <a:off x="1143000" y="1371600"/>
                <a:ext cx="4240213" cy="838200"/>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0132" name="Object 4"/>
              <p:cNvSpPr txBox="1"/>
              <p:nvPr/>
            </p:nvSpPr>
            <p:spPr bwMode="auto">
              <a:xfrm>
                <a:off x="1143000" y="2133600"/>
                <a:ext cx="1930400" cy="91440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acc>
                        <m:accPr>
                          <m:chr m:val="̄"/>
                          <m:ctrlPr>
                            <a:rPr lang="zh-CN" altLang="en-US" i="1">
                              <a:solidFill>
                                <a:srgbClr val="000000"/>
                              </a:solidFill>
                              <a:latin typeface="Cambria Math" panose="02040503050406030204" pitchFamily="18" charset="0"/>
                            </a:rPr>
                          </m:ctrlPr>
                        </m:accPr>
                        <m:e>
                          <m:r>
                            <m:rPr>
                              <m:sty m:val="p"/>
                            </m:rPr>
                            <a:rPr lang="zh-CN" altLang="en-US" i="1">
                              <a:solidFill>
                                <a:srgbClr val="000000"/>
                              </a:solidFill>
                              <a:latin typeface="Cambria Math" panose="02040503050406030204" pitchFamily="18" charset="0"/>
                            </a:rPr>
                            <m:t>v</m:t>
                          </m:r>
                        </m:e>
                      </m:acc>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m:t>
                          </m:r>
                        </m:num>
                        <m:den>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pitchFamily="18" charset="0"/>
                                </a:rPr>
                                <m:t>v</m:t>
                              </m:r>
                            </m:e>
                            <m:sub>
                              <m:r>
                                <a:rPr lang="zh-CN" altLang="en-US" i="1">
                                  <a:solidFill>
                                    <a:srgbClr val="000000"/>
                                  </a:solidFill>
                                  <a:latin typeface="Cambria Math" panose="02040503050406030204" pitchFamily="18" charset="0"/>
                                </a:rPr>
                                <m:t>0</m:t>
                              </m:r>
                            </m:sub>
                          </m:sSub>
                        </m:den>
                      </m:f>
                      <m:f>
                        <m:fPr>
                          <m:ctrlPr>
                            <a:rPr lang="zh-CN" altLang="en-US" i="1">
                              <a:solidFill>
                                <a:srgbClr val="000000"/>
                              </a:solidFill>
                              <a:latin typeface="Cambria Math" panose="02040503050406030204" pitchFamily="18" charset="0"/>
                            </a:rPr>
                          </m:ctrlPr>
                        </m:fPr>
                        <m:num>
                          <m:sSubSup>
                            <m:sSubSupPr>
                              <m:ctrlPr>
                                <a:rPr lang="zh-CN" altLang="en-US" i="1">
                                  <a:solidFill>
                                    <a:srgbClr val="000000"/>
                                  </a:solidFill>
                                  <a:latin typeface="Cambria Math" panose="02040503050406030204" pitchFamily="18" charset="0"/>
                                </a:rPr>
                              </m:ctrlPr>
                            </m:sSubSupPr>
                            <m:e>
                              <m:r>
                                <m:rPr>
                                  <m:sty m:val="p"/>
                                </m:rPr>
                                <a:rPr lang="zh-CN" altLang="en-US" i="1">
                                  <a:solidFill>
                                    <a:srgbClr val="000000"/>
                                  </a:solidFill>
                                  <a:latin typeface="Cambria Math" panose="02040503050406030204" pitchFamily="18" charset="0"/>
                                </a:rPr>
                                <m:t>v</m:t>
                              </m:r>
                            </m:e>
                            <m:sub>
                              <m:r>
                                <a:rPr lang="zh-CN" altLang="en-US" i="1">
                                  <a:solidFill>
                                    <a:srgbClr val="000000"/>
                                  </a:solidFill>
                                  <a:latin typeface="Cambria Math" panose="02040503050406030204" pitchFamily="18" charset="0"/>
                                </a:rPr>
                                <m:t>0</m:t>
                              </m:r>
                            </m:sub>
                            <m:sup>
                              <m:r>
                                <a:rPr lang="zh-CN" altLang="en-US" i="1">
                                  <a:solidFill>
                                    <a:srgbClr val="000000"/>
                                  </a:solidFill>
                                  <a:latin typeface="Cambria Math" panose="02040503050406030204" pitchFamily="18" charset="0"/>
                                </a:rPr>
                                <m:t>𝟐</m:t>
                              </m:r>
                            </m:sup>
                          </m:sSubSup>
                        </m:num>
                        <m:den>
                          <m:r>
                            <a:rPr lang="zh-CN" altLang="en-US" i="1">
                              <a:solidFill>
                                <a:srgbClr val="000000"/>
                              </a:solidFill>
                              <a:latin typeface="Cambria Math" panose="02040503050406030204" pitchFamily="18" charset="0"/>
                            </a:rPr>
                            <m:t>2</m:t>
                          </m:r>
                        </m:den>
                      </m:f>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pitchFamily="18" charset="0"/>
                                </a:rPr>
                                <m:t>v</m:t>
                              </m:r>
                            </m:e>
                            <m:sub>
                              <m:r>
                                <a:rPr lang="zh-CN" altLang="en-US" i="1">
                                  <a:solidFill>
                                    <a:srgbClr val="000000"/>
                                  </a:solidFill>
                                  <a:latin typeface="Cambria Math" panose="02040503050406030204" pitchFamily="18" charset="0"/>
                                </a:rPr>
                                <m:t>0</m:t>
                              </m:r>
                            </m:sub>
                          </m:sSub>
                        </m:num>
                        <m:den>
                          <m:r>
                            <a:rPr lang="zh-CN" altLang="en-US" i="1">
                              <a:solidFill>
                                <a:srgbClr val="000000"/>
                              </a:solidFill>
                              <a:latin typeface="Cambria Math" panose="02040503050406030204" pitchFamily="18" charset="0"/>
                            </a:rPr>
                            <m:t>2</m:t>
                          </m:r>
                        </m:den>
                      </m:f>
                    </m:oMath>
                  </m:oMathPara>
                </a14:m>
                <a:endParaRPr lang="zh-CN" altLang="en-US"/>
              </a:p>
            </p:txBody>
          </p:sp>
        </mc:Choice>
        <mc:Fallback xmlns="">
          <p:sp>
            <p:nvSpPr>
              <p:cNvPr id="560132" name="Object 4"/>
              <p:cNvSpPr txBox="1">
                <a:spLocks noRot="1" noChangeAspect="1" noMove="1" noResize="1" noEditPoints="1" noAdjustHandles="1" noChangeArrowheads="1" noChangeShapeType="1" noTextEdit="1"/>
              </p:cNvSpPr>
              <p:nvPr/>
            </p:nvSpPr>
            <p:spPr bwMode="auto">
              <a:xfrm>
                <a:off x="1143000" y="2133600"/>
                <a:ext cx="1930400" cy="91440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0133" name="Object 5"/>
              <p:cNvSpPr txBox="1"/>
              <p:nvPr/>
            </p:nvSpPr>
            <p:spPr bwMode="auto">
              <a:xfrm>
                <a:off x="1066800" y="3200400"/>
                <a:ext cx="4418013" cy="78740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bar>
                        <m:barPr>
                          <m:pos m:val="top"/>
                          <m:ctrlPr>
                            <a:rPr lang="zh-CN" altLang="en-US" i="1">
                              <a:solidFill>
                                <a:srgbClr val="000000"/>
                              </a:solidFill>
                              <a:latin typeface="Cambria Math" panose="02040503050406030204" pitchFamily="18" charset="0"/>
                            </a:rPr>
                          </m:ctrlPr>
                        </m:barPr>
                        <m:e>
                          <m:sSup>
                            <m:sSupPr>
                              <m:ctrlPr>
                                <a:rPr lang="zh-CN" altLang="en-US" i="1">
                                  <a:solidFill>
                                    <a:srgbClr val="000000"/>
                                  </a:solidFill>
                                  <a:latin typeface="Cambria Math" panose="02040503050406030204" pitchFamily="18" charset="0"/>
                                </a:rPr>
                              </m:ctrlPr>
                            </m:sSupPr>
                            <m:e>
                              <m:r>
                                <m:rPr>
                                  <m:sty m:val="p"/>
                                </m:rPr>
                                <a:rPr lang="zh-CN" altLang="en-US" i="1">
                                  <a:solidFill>
                                    <a:srgbClr val="000000"/>
                                  </a:solidFill>
                                  <a:latin typeface="Cambria Math" panose="02040503050406030204" pitchFamily="18" charset="0"/>
                                </a:rPr>
                                <m:t>v</m:t>
                              </m:r>
                            </m:e>
                            <m:sup>
                              <m:r>
                                <a:rPr lang="zh-CN" altLang="en-US" i="1">
                                  <a:solidFill>
                                    <a:srgbClr val="000000"/>
                                  </a:solidFill>
                                  <a:latin typeface="Cambria Math" panose="02040503050406030204" pitchFamily="18" charset="0"/>
                                </a:rPr>
                                <m:t>2</m:t>
                              </m:r>
                            </m:sup>
                          </m:sSup>
                        </m:e>
                      </m:bar>
                      <m:r>
                        <a:rPr lang="zh-CN" altLang="en-US" i="1">
                          <a:solidFill>
                            <a:srgbClr val="000000"/>
                          </a:solidFill>
                          <a:latin typeface="Cambria Math" panose="02040503050406030204" pitchFamily="18" charset="0"/>
                        </a:rPr>
                        <m:t>=</m:t>
                      </m:r>
                      <m:nary>
                        <m:naryPr>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0</m:t>
                          </m:r>
                        </m:sub>
                        <m:sup>
                          <m:r>
                            <a:rPr lang="zh-CN" altLang="en-US" i="1">
                              <a:solidFill>
                                <a:srgbClr val="000000"/>
                              </a:solidFill>
                              <a:latin typeface="Cambria Math" panose="02040503050406030204" pitchFamily="18" charset="0"/>
                            </a:rPr>
                            <m:t>∞</m:t>
                          </m:r>
                        </m:sup>
                        <m:e>
                          <m:sSup>
                            <m:sSupPr>
                              <m:ctrlPr>
                                <a:rPr lang="zh-CN" altLang="en-US" i="1">
                                  <a:solidFill>
                                    <a:srgbClr val="000000"/>
                                  </a:solidFill>
                                  <a:latin typeface="Cambria Math" panose="02040503050406030204" pitchFamily="18" charset="0"/>
                                </a:rPr>
                              </m:ctrlPr>
                            </m:sSupPr>
                            <m:e>
                              <m:r>
                                <m:rPr>
                                  <m:sty m:val="p"/>
                                </m:rPr>
                                <a:rPr lang="zh-CN" altLang="en-US" i="1">
                                  <a:solidFill>
                                    <a:srgbClr val="000000"/>
                                  </a:solidFill>
                                  <a:latin typeface="Cambria Math" panose="02040503050406030204" pitchFamily="18" charset="0"/>
                                </a:rPr>
                                <m:t>v</m:t>
                              </m:r>
                            </m:e>
                            <m:sup>
                              <m:r>
                                <a:rPr lang="zh-CN" altLang="en-US" i="1">
                                  <a:solidFill>
                                    <a:srgbClr val="000000"/>
                                  </a:solidFill>
                                  <a:latin typeface="Cambria Math" panose="02040503050406030204" pitchFamily="18" charset="0"/>
                                </a:rPr>
                                <m:t>2</m:t>
                              </m:r>
                            </m:sup>
                          </m:sSup>
                          <m:r>
                            <a:rPr lang="zh-CN" altLang="en-US" i="1">
                              <a:solidFill>
                                <a:srgbClr val="000000"/>
                              </a:solidFill>
                              <a:latin typeface="Cambria Math" panose="02040503050406030204" pitchFamily="18" charset="0"/>
                            </a:rPr>
                            <m:t>𝑓</m:t>
                          </m:r>
                          <m:r>
                            <a:rPr lang="zh-CN" altLang="en-US" i="1">
                              <a:solidFill>
                                <a:srgbClr val="000000"/>
                              </a:solidFill>
                              <a:latin typeface="Cambria Math" panose="02040503050406030204" pitchFamily="18" charset="0"/>
                            </a:rPr>
                            <m:t>(</m:t>
                          </m:r>
                          <m:r>
                            <m:rPr>
                              <m:sty m:val="p"/>
                            </m:rPr>
                            <a:rPr lang="zh-CN" altLang="en-US" i="1">
                              <a:solidFill>
                                <a:srgbClr val="000000"/>
                              </a:solidFill>
                              <a:latin typeface="Cambria Math" panose="02040503050406030204" pitchFamily="18" charset="0"/>
                            </a:rPr>
                            <m:t>v</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𝐝</m:t>
                          </m:r>
                          <m:r>
                            <m:rPr>
                              <m:sty m:val="p"/>
                            </m:rPr>
                            <a:rPr lang="zh-CN" altLang="en-US" i="1">
                              <a:solidFill>
                                <a:srgbClr val="000000"/>
                              </a:solidFill>
                              <a:latin typeface="Cambria Math" panose="02040503050406030204" pitchFamily="18" charset="0"/>
                            </a:rPr>
                            <m:t>v</m:t>
                          </m:r>
                        </m:e>
                      </m:nary>
                      <m:r>
                        <a:rPr lang="zh-CN" altLang="en-US" i="1">
                          <a:solidFill>
                            <a:srgbClr val="000000"/>
                          </a:solidFill>
                          <a:latin typeface="Cambria Math" panose="02040503050406030204" pitchFamily="18" charset="0"/>
                        </a:rPr>
                        <m:t>=</m:t>
                      </m:r>
                      <m:nary>
                        <m:naryPr>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0</m:t>
                          </m:r>
                        </m:sub>
                        <m:sup>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pitchFamily="18" charset="0"/>
                                </a:rPr>
                                <m:t>v</m:t>
                              </m:r>
                            </m:e>
                            <m:sub>
                              <m:r>
                                <a:rPr lang="zh-CN" altLang="en-US" i="1">
                                  <a:solidFill>
                                    <a:srgbClr val="000000"/>
                                  </a:solidFill>
                                  <a:latin typeface="Cambria Math" panose="02040503050406030204" pitchFamily="18" charset="0"/>
                                </a:rPr>
                                <m:t>0</m:t>
                              </m:r>
                            </m:sub>
                          </m:sSub>
                        </m:sup>
                        <m:e>
                          <m:r>
                            <a:rPr lang="zh-CN" altLang="en-US" i="1">
                              <a:solidFill>
                                <a:srgbClr val="000000"/>
                              </a:solidFill>
                              <a:latin typeface="Cambria Math" panose="02040503050406030204" pitchFamily="18" charset="0"/>
                            </a:rPr>
                            <m:t>𝐶</m:t>
                          </m:r>
                          <m:sSup>
                            <m:sSupPr>
                              <m:ctrlPr>
                                <a:rPr lang="zh-CN" altLang="en-US" i="1">
                                  <a:solidFill>
                                    <a:srgbClr val="000000"/>
                                  </a:solidFill>
                                  <a:latin typeface="Cambria Math" panose="02040503050406030204" pitchFamily="18" charset="0"/>
                                </a:rPr>
                              </m:ctrlPr>
                            </m:sSupPr>
                            <m:e>
                              <m:r>
                                <m:rPr>
                                  <m:sty m:val="p"/>
                                </m:rPr>
                                <a:rPr lang="zh-CN" altLang="en-US" i="1">
                                  <a:solidFill>
                                    <a:srgbClr val="000000"/>
                                  </a:solidFill>
                                  <a:latin typeface="Cambria Math" panose="02040503050406030204" pitchFamily="18" charset="0"/>
                                </a:rPr>
                                <m:t>v</m:t>
                              </m:r>
                            </m:e>
                            <m:sup>
                              <m:r>
                                <a:rPr lang="zh-CN" altLang="en-US" i="1">
                                  <a:solidFill>
                                    <a:srgbClr val="000000"/>
                                  </a:solidFill>
                                  <a:latin typeface="Cambria Math" panose="02040503050406030204" pitchFamily="18" charset="0"/>
                                </a:rPr>
                                <m:t>2</m:t>
                              </m:r>
                            </m:sup>
                          </m:sSup>
                          <m:r>
                            <a:rPr lang="zh-CN" altLang="en-US" i="1">
                              <a:solidFill>
                                <a:srgbClr val="000000"/>
                              </a:solidFill>
                              <a:latin typeface="Cambria Math" panose="02040503050406030204" pitchFamily="18" charset="0"/>
                            </a:rPr>
                            <m:t>𝐝</m:t>
                          </m:r>
                          <m:r>
                            <m:rPr>
                              <m:sty m:val="p"/>
                            </m:rPr>
                            <a:rPr lang="zh-CN" altLang="en-US" i="1">
                              <a:solidFill>
                                <a:srgbClr val="000000"/>
                              </a:solidFill>
                              <a:latin typeface="Cambria Math" panose="02040503050406030204" pitchFamily="18" charset="0"/>
                            </a:rPr>
                            <m:t>v</m:t>
                          </m:r>
                        </m:e>
                      </m:nary>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1</m:t>
                          </m:r>
                        </m:num>
                        <m:den>
                          <m:r>
                            <a:rPr lang="zh-CN" altLang="en-US" i="1">
                              <a:solidFill>
                                <a:srgbClr val="000000"/>
                              </a:solidFill>
                              <a:latin typeface="Cambria Math" panose="02040503050406030204" pitchFamily="18" charset="0"/>
                            </a:rPr>
                            <m:t>3</m:t>
                          </m:r>
                        </m:den>
                      </m:f>
                      <m:sSubSup>
                        <m:sSubSupPr>
                          <m:ctrlPr>
                            <a:rPr lang="zh-CN" altLang="en-US" i="1">
                              <a:solidFill>
                                <a:srgbClr val="000000"/>
                              </a:solidFill>
                              <a:latin typeface="Cambria Math" panose="02040503050406030204" pitchFamily="18" charset="0"/>
                            </a:rPr>
                          </m:ctrlPr>
                        </m:sSubSupPr>
                        <m:e>
                          <m:r>
                            <m:rPr>
                              <m:sty m:val="p"/>
                            </m:rPr>
                            <a:rPr lang="zh-CN" altLang="en-US" i="1">
                              <a:solidFill>
                                <a:srgbClr val="000000"/>
                              </a:solidFill>
                              <a:latin typeface="Cambria Math" panose="02040503050406030204" pitchFamily="18" charset="0"/>
                            </a:rPr>
                            <m:t>v</m:t>
                          </m:r>
                        </m:e>
                        <m:sub>
                          <m:r>
                            <a:rPr lang="zh-CN" altLang="en-US" i="1">
                              <a:solidFill>
                                <a:srgbClr val="000000"/>
                              </a:solidFill>
                              <a:latin typeface="Cambria Math" panose="02040503050406030204" pitchFamily="18" charset="0"/>
                            </a:rPr>
                            <m:t>0</m:t>
                          </m:r>
                        </m:sub>
                        <m:sup>
                          <m:r>
                            <a:rPr lang="zh-CN" altLang="en-US" i="1">
                              <a:solidFill>
                                <a:srgbClr val="000000"/>
                              </a:solidFill>
                              <a:latin typeface="Cambria Math" panose="02040503050406030204" pitchFamily="18" charset="0"/>
                            </a:rPr>
                            <m:t>2</m:t>
                          </m:r>
                        </m:sup>
                      </m:sSubSup>
                    </m:oMath>
                  </m:oMathPara>
                </a14:m>
                <a:endParaRPr lang="zh-CN" altLang="en-US"/>
              </a:p>
            </p:txBody>
          </p:sp>
        </mc:Choice>
        <mc:Fallback xmlns="">
          <p:sp>
            <p:nvSpPr>
              <p:cNvPr id="560133" name="Object 5"/>
              <p:cNvSpPr txBox="1">
                <a:spLocks noRot="1" noChangeAspect="1" noMove="1" noResize="1" noEditPoints="1" noAdjustHandles="1" noChangeArrowheads="1" noChangeShapeType="1" noTextEdit="1"/>
              </p:cNvSpPr>
              <p:nvPr/>
            </p:nvSpPr>
            <p:spPr bwMode="auto">
              <a:xfrm>
                <a:off x="1066800" y="3200400"/>
                <a:ext cx="4418013" cy="787400"/>
              </a:xfrm>
              <a:prstGeom prst="rect">
                <a:avLst/>
              </a:prstGeom>
              <a:blipFill>
                <a:blip r:embed="rId4"/>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60134" name="Object 6"/>
              <p:cNvSpPr txBox="1"/>
              <p:nvPr/>
            </p:nvSpPr>
            <p:spPr bwMode="auto">
              <a:xfrm>
                <a:off x="838200" y="4013200"/>
                <a:ext cx="1624013" cy="86360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ad>
                        <m:radPr>
                          <m:degHide m:val="on"/>
                          <m:ctrlPr>
                            <a:rPr lang="zh-CN" altLang="en-US" i="1">
                              <a:solidFill>
                                <a:srgbClr val="000000"/>
                              </a:solidFill>
                              <a:latin typeface="Cambria Math" panose="02040503050406030204" pitchFamily="18" charset="0"/>
                            </a:rPr>
                          </m:ctrlPr>
                        </m:radPr>
                        <m:deg/>
                        <m:e>
                          <m:bar>
                            <m:barPr>
                              <m:pos m:val="top"/>
                              <m:ctrlPr>
                                <a:rPr lang="zh-CN" altLang="en-US" i="1">
                                  <a:solidFill>
                                    <a:srgbClr val="000000"/>
                                  </a:solidFill>
                                  <a:latin typeface="Cambria Math" panose="02040503050406030204" pitchFamily="18" charset="0"/>
                                </a:rPr>
                              </m:ctrlPr>
                            </m:barPr>
                            <m:e>
                              <m:sSup>
                                <m:sSupPr>
                                  <m:ctrlPr>
                                    <a:rPr lang="zh-CN" altLang="en-US" i="1">
                                      <a:solidFill>
                                        <a:srgbClr val="000000"/>
                                      </a:solidFill>
                                      <a:latin typeface="Cambria Math" panose="02040503050406030204" pitchFamily="18" charset="0"/>
                                    </a:rPr>
                                  </m:ctrlPr>
                                </m:sSupPr>
                                <m:e>
                                  <m:r>
                                    <m:rPr>
                                      <m:sty m:val="p"/>
                                    </m:rPr>
                                    <a:rPr lang="zh-CN" altLang="en-US" i="1">
                                      <a:solidFill>
                                        <a:srgbClr val="000000"/>
                                      </a:solidFill>
                                      <a:latin typeface="Cambria Math" panose="02040503050406030204" pitchFamily="18" charset="0"/>
                                    </a:rPr>
                                    <m:t>v</m:t>
                                  </m:r>
                                </m:e>
                                <m:sup>
                                  <m:r>
                                    <a:rPr lang="zh-CN" altLang="en-US" i="1">
                                      <a:solidFill>
                                        <a:srgbClr val="000000"/>
                                      </a:solidFill>
                                      <a:latin typeface="Cambria Math" panose="02040503050406030204" pitchFamily="18" charset="0"/>
                                    </a:rPr>
                                    <m:t>2</m:t>
                                  </m:r>
                                </m:sup>
                              </m:sSup>
                            </m:e>
                          </m:bar>
                        </m:e>
                      </m:rad>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ad>
                            <m:radPr>
                              <m:degHide m:val="on"/>
                              <m:ctrlPr>
                                <a:rPr lang="zh-CN" altLang="en-US" i="1">
                                  <a:solidFill>
                                    <a:srgbClr val="000000"/>
                                  </a:solidFill>
                                  <a:latin typeface="Cambria Math" panose="02040503050406030204" pitchFamily="18" charset="0"/>
                                </a:rPr>
                              </m:ctrlPr>
                            </m:radPr>
                            <m:deg/>
                            <m:e>
                              <m:r>
                                <a:rPr lang="zh-CN" altLang="en-US" i="1">
                                  <a:solidFill>
                                    <a:srgbClr val="000000"/>
                                  </a:solidFill>
                                  <a:latin typeface="Cambria Math" panose="02040503050406030204" pitchFamily="18" charset="0"/>
                                </a:rPr>
                                <m:t>3</m:t>
                              </m:r>
                            </m:e>
                          </m:rad>
                        </m:num>
                        <m:den>
                          <m:r>
                            <a:rPr lang="zh-CN" altLang="en-US" i="1">
                              <a:solidFill>
                                <a:srgbClr val="000000"/>
                              </a:solidFill>
                              <a:latin typeface="Cambria Math" panose="02040503050406030204" pitchFamily="18" charset="0"/>
                            </a:rPr>
                            <m:t>3</m:t>
                          </m:r>
                        </m:den>
                      </m:f>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pitchFamily="18" charset="0"/>
                            </a:rPr>
                            <m:t>v</m:t>
                          </m:r>
                        </m:e>
                        <m:sub>
                          <m:r>
                            <a:rPr lang="zh-CN" altLang="en-US" i="1">
                              <a:solidFill>
                                <a:srgbClr val="000000"/>
                              </a:solidFill>
                              <a:latin typeface="Cambria Math" panose="02040503050406030204" pitchFamily="18" charset="0"/>
                            </a:rPr>
                            <m:t>0</m:t>
                          </m:r>
                        </m:sub>
                      </m:sSub>
                    </m:oMath>
                  </m:oMathPara>
                </a14:m>
                <a:endParaRPr lang="zh-CN" altLang="en-US"/>
              </a:p>
            </p:txBody>
          </p:sp>
        </mc:Choice>
        <mc:Fallback xmlns="">
          <p:sp>
            <p:nvSpPr>
              <p:cNvPr id="560134" name="Object 6"/>
              <p:cNvSpPr txBox="1">
                <a:spLocks noRot="1" noChangeAspect="1" noMove="1" noResize="1" noEditPoints="1" noAdjustHandles="1" noChangeArrowheads="1" noChangeShapeType="1" noTextEdit="1"/>
              </p:cNvSpPr>
              <p:nvPr/>
            </p:nvSpPr>
            <p:spPr bwMode="auto">
              <a:xfrm>
                <a:off x="838200" y="4013200"/>
                <a:ext cx="1624013" cy="863600"/>
              </a:xfrm>
              <a:prstGeom prst="rect">
                <a:avLst/>
              </a:prstGeom>
              <a:blipFill>
                <a:blip r:embed="rId5"/>
                <a:stretch>
                  <a:fillRect/>
                </a:stretch>
              </a:blipFill>
            </p:spPr>
            <p:txBody>
              <a:bodyPr/>
              <a:lstStyle/>
              <a:p>
                <a:r>
                  <a:rPr lang="zh-CN" altLang="en-US">
                    <a:noFill/>
                  </a:rPr>
                  <a:t> </a:t>
                </a:r>
              </a:p>
            </p:txBody>
          </p:sp>
        </mc:Fallback>
      </mc:AlternateContent>
      <p:sp>
        <p:nvSpPr>
          <p:cNvPr id="560135" name="Rectangle 7"/>
          <p:cNvSpPr>
            <a:spLocks noChangeArrowheads="1"/>
          </p:cNvSpPr>
          <p:nvPr/>
        </p:nvSpPr>
        <p:spPr bwMode="auto">
          <a:xfrm>
            <a:off x="146050" y="1600200"/>
            <a:ext cx="1073150" cy="519113"/>
          </a:xfrm>
          <a:prstGeom prst="rect">
            <a:avLst/>
          </a:prstGeom>
          <a:noFill/>
          <a:ln w="9525" algn="ctr">
            <a:noFill/>
            <a:miter lim="800000"/>
            <a:headEnd/>
            <a:tailEnd/>
          </a:ln>
          <a:effectLst/>
        </p:spPr>
        <p:txBody>
          <a:bodyPr wrap="none">
            <a:spAutoFit/>
          </a:bodyPr>
          <a:lstStyle/>
          <a:p>
            <a:r>
              <a:rPr kumimoji="1" lang="zh-CN" altLang="en-US" sz="2800" dirty="0"/>
              <a:t>（</a:t>
            </a:r>
            <a:r>
              <a:rPr kumimoji="1" lang="en-US" altLang="zh-CN" sz="2800" dirty="0"/>
              <a:t>3</a:t>
            </a:r>
            <a:r>
              <a:rPr kumimoji="1" lang="zh-CN" altLang="en-US" sz="2800" dirty="0"/>
              <a:t>）</a:t>
            </a:r>
          </a:p>
        </p:txBody>
      </p:sp>
      <p:sp>
        <p:nvSpPr>
          <p:cNvPr id="560136" name="Rectangle 8"/>
          <p:cNvSpPr>
            <a:spLocks noChangeArrowheads="1"/>
          </p:cNvSpPr>
          <p:nvPr/>
        </p:nvSpPr>
        <p:spPr bwMode="auto">
          <a:xfrm>
            <a:off x="152400" y="3124200"/>
            <a:ext cx="1073150" cy="519113"/>
          </a:xfrm>
          <a:prstGeom prst="rect">
            <a:avLst/>
          </a:prstGeom>
          <a:noFill/>
          <a:ln w="9525" algn="ctr">
            <a:noFill/>
            <a:miter lim="800000"/>
            <a:headEnd/>
            <a:tailEnd/>
          </a:ln>
          <a:effectLst/>
        </p:spPr>
        <p:txBody>
          <a:bodyPr wrap="none">
            <a:spAutoFit/>
          </a:bodyPr>
          <a:lstStyle/>
          <a:p>
            <a:r>
              <a:rPr kumimoji="1" lang="zh-CN" altLang="en-US" sz="2800"/>
              <a:t>（</a:t>
            </a:r>
            <a:r>
              <a:rPr kumimoji="1" lang="en-US" altLang="zh-CN" sz="2800"/>
              <a:t>4</a:t>
            </a:r>
            <a:r>
              <a:rPr kumimoji="1" lang="zh-CN" altLang="en-US" sz="2800"/>
              <a:t>）</a:t>
            </a:r>
          </a:p>
        </p:txBody>
      </p:sp>
      <p:sp>
        <p:nvSpPr>
          <p:cNvPr id="560137" name="Rectangle 9"/>
          <p:cNvSpPr>
            <a:spLocks noChangeArrowheads="1"/>
          </p:cNvSpPr>
          <p:nvPr/>
        </p:nvSpPr>
        <p:spPr bwMode="auto">
          <a:xfrm>
            <a:off x="457200" y="5334000"/>
            <a:ext cx="8458200" cy="946150"/>
          </a:xfrm>
          <a:prstGeom prst="rect">
            <a:avLst/>
          </a:prstGeom>
          <a:noFill/>
          <a:ln w="9525" algn="ctr">
            <a:noFill/>
            <a:miter lim="800000"/>
            <a:headEnd/>
            <a:tailEnd/>
          </a:ln>
          <a:effectLst/>
        </p:spPr>
        <p:txBody>
          <a:bodyPr wrap="square">
            <a:spAutoFit/>
          </a:bodyPr>
          <a:lstStyle/>
          <a:p>
            <a:r>
              <a:rPr kumimoji="1" lang="zh-CN" altLang="en-US" sz="2800" dirty="0">
                <a:solidFill>
                  <a:srgbClr val="0000CC"/>
                </a:solidFill>
                <a:latin typeface="华文行楷" pitchFamily="2" charset="-122"/>
                <a:ea typeface="华文行楷" pitchFamily="2" charset="-122"/>
              </a:rPr>
              <a:t>对不同的分布函数，有不同的平均速率、方均根速率和最可几速率（最概然速率）</a:t>
            </a:r>
          </a:p>
        </p:txBody>
      </p:sp>
    </p:spTree>
    <p:extLst>
      <p:ext uri="{BB962C8B-B14F-4D97-AF65-F5344CB8AC3E}">
        <p14:creationId xmlns:p14="http://schemas.microsoft.com/office/powerpoint/2010/main" val="4200153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288" fill="hold" grpId="0" nodeType="clickEffect">
                                  <p:stCondLst>
                                    <p:cond delay="0"/>
                                  </p:stCondLst>
                                  <p:childTnLst>
                                    <p:set>
                                      <p:cBhvr>
                                        <p:cTn id="6" dur="1" fill="hold">
                                          <p:stCondLst>
                                            <p:cond delay="0"/>
                                          </p:stCondLst>
                                        </p:cTn>
                                        <p:tgtEl>
                                          <p:spTgt spid="560135"/>
                                        </p:tgtEl>
                                        <p:attrNameLst>
                                          <p:attrName>style.visibility</p:attrName>
                                        </p:attrNameLst>
                                      </p:cBhvr>
                                      <p:to>
                                        <p:strVal val="visible"/>
                                      </p:to>
                                    </p:set>
                                    <p:anim calcmode="lin" valueType="num">
                                      <p:cBhvr>
                                        <p:cTn id="7" dur="500" fill="hold"/>
                                        <p:tgtEl>
                                          <p:spTgt spid="560135"/>
                                        </p:tgtEl>
                                        <p:attrNameLst>
                                          <p:attrName>ppt_w</p:attrName>
                                        </p:attrNameLst>
                                      </p:cBhvr>
                                      <p:tavLst>
                                        <p:tav tm="0">
                                          <p:val>
                                            <p:strVal val="4/3*#ppt_w"/>
                                          </p:val>
                                        </p:tav>
                                        <p:tav tm="100000">
                                          <p:val>
                                            <p:strVal val="#ppt_w"/>
                                          </p:val>
                                        </p:tav>
                                      </p:tavLst>
                                    </p:anim>
                                    <p:anim calcmode="lin" valueType="num">
                                      <p:cBhvr>
                                        <p:cTn id="8" dur="500" fill="hold"/>
                                        <p:tgtEl>
                                          <p:spTgt spid="560135"/>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23" presetClass="entr" presetSubtype="288" fill="hold" grpId="0" nodeType="clickEffect">
                                  <p:stCondLst>
                                    <p:cond delay="0"/>
                                  </p:stCondLst>
                                  <p:childTnLst>
                                    <p:set>
                                      <p:cBhvr>
                                        <p:cTn id="12" dur="1" fill="hold">
                                          <p:stCondLst>
                                            <p:cond delay="0"/>
                                          </p:stCondLst>
                                        </p:cTn>
                                        <p:tgtEl>
                                          <p:spTgt spid="560136"/>
                                        </p:tgtEl>
                                        <p:attrNameLst>
                                          <p:attrName>style.visibility</p:attrName>
                                        </p:attrNameLst>
                                      </p:cBhvr>
                                      <p:to>
                                        <p:strVal val="visible"/>
                                      </p:to>
                                    </p:set>
                                    <p:anim calcmode="lin" valueType="num">
                                      <p:cBhvr>
                                        <p:cTn id="13" dur="500" fill="hold"/>
                                        <p:tgtEl>
                                          <p:spTgt spid="560136"/>
                                        </p:tgtEl>
                                        <p:attrNameLst>
                                          <p:attrName>ppt_w</p:attrName>
                                        </p:attrNameLst>
                                      </p:cBhvr>
                                      <p:tavLst>
                                        <p:tav tm="0">
                                          <p:val>
                                            <p:strVal val="4/3*#ppt_w"/>
                                          </p:val>
                                        </p:tav>
                                        <p:tav tm="100000">
                                          <p:val>
                                            <p:strVal val="#ppt_w"/>
                                          </p:val>
                                        </p:tav>
                                      </p:tavLst>
                                    </p:anim>
                                    <p:anim calcmode="lin" valueType="num">
                                      <p:cBhvr>
                                        <p:cTn id="14" dur="500" fill="hold"/>
                                        <p:tgtEl>
                                          <p:spTgt spid="560136"/>
                                        </p:tgtEl>
                                        <p:attrNameLst>
                                          <p:attrName>ppt_h</p:attrName>
                                        </p:attrNameLst>
                                      </p:cBhvr>
                                      <p:tavLst>
                                        <p:tav tm="0">
                                          <p:val>
                                            <p:strVal val="4/3*#ppt_h"/>
                                          </p:val>
                                        </p:tav>
                                        <p:tav tm="100000">
                                          <p:val>
                                            <p:strVal val="#ppt_h"/>
                                          </p:val>
                                        </p:tav>
                                      </p:tavLst>
                                    </p:anim>
                                  </p:childTnLst>
                                </p:cTn>
                              </p:par>
                            </p:childTnLst>
                          </p:cTn>
                        </p:par>
                      </p:childTnLst>
                    </p:cTn>
                  </p:par>
                  <p:par>
                    <p:cTn id="15" fill="hold">
                      <p:stCondLst>
                        <p:cond delay="indefinite"/>
                      </p:stCondLst>
                      <p:childTnLst>
                        <p:par>
                          <p:cTn id="16" fill="hold">
                            <p:stCondLst>
                              <p:cond delay="0"/>
                            </p:stCondLst>
                            <p:childTnLst>
                              <p:par>
                                <p:cTn id="17" presetID="23" presetClass="entr" presetSubtype="288" fill="hold" grpId="0" nodeType="clickEffect">
                                  <p:stCondLst>
                                    <p:cond delay="0"/>
                                  </p:stCondLst>
                                  <p:childTnLst>
                                    <p:set>
                                      <p:cBhvr>
                                        <p:cTn id="18" dur="1" fill="hold">
                                          <p:stCondLst>
                                            <p:cond delay="0"/>
                                          </p:stCondLst>
                                        </p:cTn>
                                        <p:tgtEl>
                                          <p:spTgt spid="560137"/>
                                        </p:tgtEl>
                                        <p:attrNameLst>
                                          <p:attrName>style.visibility</p:attrName>
                                        </p:attrNameLst>
                                      </p:cBhvr>
                                      <p:to>
                                        <p:strVal val="visible"/>
                                      </p:to>
                                    </p:set>
                                    <p:anim calcmode="lin" valueType="num">
                                      <p:cBhvr>
                                        <p:cTn id="19" dur="500" fill="hold"/>
                                        <p:tgtEl>
                                          <p:spTgt spid="560137"/>
                                        </p:tgtEl>
                                        <p:attrNameLst>
                                          <p:attrName>ppt_w</p:attrName>
                                        </p:attrNameLst>
                                      </p:cBhvr>
                                      <p:tavLst>
                                        <p:tav tm="0">
                                          <p:val>
                                            <p:strVal val="4/3*#ppt_w"/>
                                          </p:val>
                                        </p:tav>
                                        <p:tav tm="100000">
                                          <p:val>
                                            <p:strVal val="#ppt_w"/>
                                          </p:val>
                                        </p:tav>
                                      </p:tavLst>
                                    </p:anim>
                                    <p:anim calcmode="lin" valueType="num">
                                      <p:cBhvr>
                                        <p:cTn id="20" dur="500" fill="hold"/>
                                        <p:tgtEl>
                                          <p:spTgt spid="560137"/>
                                        </p:tgtEl>
                                        <p:attrNameLst>
                                          <p:attrName>ppt_h</p:attrName>
                                        </p:attrNameLst>
                                      </p:cBhvr>
                                      <p:tavLst>
                                        <p:tav tm="0">
                                          <p:val>
                                            <p:strVal val="4/3*#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0135" grpId="0" autoUpdateAnimBg="0"/>
      <p:bldP spid="560136" grpId="0" autoUpdateAnimBg="0"/>
      <p:bldP spid="560137"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4" name="Rectangle 2"/>
          <p:cNvSpPr>
            <a:spLocks noGrp="1" noChangeArrowheads="1"/>
          </p:cNvSpPr>
          <p:nvPr>
            <p:ph type="title"/>
          </p:nvPr>
        </p:nvSpPr>
        <p:spPr/>
        <p:txBody>
          <a:bodyPr/>
          <a:lstStyle/>
          <a:p>
            <a:r>
              <a:rPr lang="en-US" altLang="zh-CN"/>
              <a:t>10.4 </a:t>
            </a:r>
            <a:r>
              <a:rPr lang="zh-CN" altLang="en-US"/>
              <a:t>麦克斯韦速率分布</a:t>
            </a:r>
          </a:p>
        </p:txBody>
      </p:sp>
      <p:sp>
        <p:nvSpPr>
          <p:cNvPr id="6" name="灯片编号占位符 4"/>
          <p:cNvSpPr>
            <a:spLocks noGrp="1"/>
          </p:cNvSpPr>
          <p:nvPr>
            <p:ph type="sldNum" sz="quarter" idx="12"/>
          </p:nvPr>
        </p:nvSpPr>
        <p:spPr/>
        <p:txBody>
          <a:bodyPr/>
          <a:lstStyle/>
          <a:p>
            <a:fld id="{F688015D-8A36-49E4-AFFF-E8FB0905BA93}" type="slidenum">
              <a:rPr lang="en-US" altLang="zh-CN"/>
              <a:pPr/>
              <a:t>21</a:t>
            </a:fld>
            <a:endParaRPr lang="en-US" altLang="zh-CN"/>
          </a:p>
        </p:txBody>
      </p:sp>
      <p:graphicFrame>
        <p:nvGraphicFramePr>
          <p:cNvPr id="566275" name="Object 3"/>
          <p:cNvGraphicFramePr>
            <a:graphicFrameLocks noChangeAspect="1"/>
          </p:cNvGraphicFramePr>
          <p:nvPr/>
        </p:nvGraphicFramePr>
        <p:xfrm>
          <a:off x="457200" y="1219200"/>
          <a:ext cx="8191500" cy="4749800"/>
        </p:xfrm>
        <a:graphic>
          <a:graphicData uri="http://schemas.openxmlformats.org/presentationml/2006/ole">
            <mc:AlternateContent xmlns:mc="http://schemas.openxmlformats.org/markup-compatibility/2006">
              <mc:Choice xmlns:v="urn:schemas-microsoft-com:vml" Requires="v">
                <p:oleObj name="文档" r:id="rId2" imgW="3270275" imgH="1899293" progId="Word.Document.8">
                  <p:embed/>
                </p:oleObj>
              </mc:Choice>
              <mc:Fallback>
                <p:oleObj name="文档" r:id="rId2" imgW="3270275" imgH="1899293" progId="Word.Document.8">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219200"/>
                        <a:ext cx="8191500" cy="4749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2131780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9346" name="Rectangle 2"/>
          <p:cNvSpPr>
            <a:spLocks noGrp="1" noChangeArrowheads="1"/>
          </p:cNvSpPr>
          <p:nvPr>
            <p:ph type="title"/>
          </p:nvPr>
        </p:nvSpPr>
        <p:spPr/>
        <p:txBody>
          <a:bodyPr/>
          <a:lstStyle/>
          <a:p>
            <a:r>
              <a:rPr lang="en-US" altLang="zh-CN"/>
              <a:t>10.4 </a:t>
            </a:r>
            <a:r>
              <a:rPr lang="zh-CN" altLang="en-US"/>
              <a:t>麦克斯韦速率分布</a:t>
            </a:r>
          </a:p>
        </p:txBody>
      </p:sp>
      <p:sp>
        <p:nvSpPr>
          <p:cNvPr id="6" name="灯片编号占位符 4"/>
          <p:cNvSpPr>
            <a:spLocks noGrp="1"/>
          </p:cNvSpPr>
          <p:nvPr>
            <p:ph type="sldNum" sz="quarter" idx="12"/>
          </p:nvPr>
        </p:nvSpPr>
        <p:spPr/>
        <p:txBody>
          <a:bodyPr/>
          <a:lstStyle/>
          <a:p>
            <a:fld id="{CE558415-337D-4A39-8E06-3BBF9B81BC9B}" type="slidenum">
              <a:rPr lang="en-US" altLang="zh-CN"/>
              <a:pPr/>
              <a:t>22</a:t>
            </a:fld>
            <a:endParaRPr lang="en-US" altLang="zh-CN"/>
          </a:p>
        </p:txBody>
      </p:sp>
      <p:graphicFrame>
        <p:nvGraphicFramePr>
          <p:cNvPr id="569347" name="Object 3"/>
          <p:cNvGraphicFramePr>
            <a:graphicFrameLocks noChangeAspect="1"/>
          </p:cNvGraphicFramePr>
          <p:nvPr/>
        </p:nvGraphicFramePr>
        <p:xfrm>
          <a:off x="381000" y="1447800"/>
          <a:ext cx="8420100" cy="4394200"/>
        </p:xfrm>
        <a:graphic>
          <a:graphicData uri="http://schemas.openxmlformats.org/presentationml/2006/ole">
            <mc:AlternateContent xmlns:mc="http://schemas.openxmlformats.org/markup-compatibility/2006">
              <mc:Choice xmlns:v="urn:schemas-microsoft-com:vml" Requires="v">
                <p:oleObj name="文档" r:id="rId2" imgW="4215589" imgH="2196282" progId="Word.Document.8">
                  <p:embed/>
                </p:oleObj>
              </mc:Choice>
              <mc:Fallback>
                <p:oleObj name="文档" r:id="rId2" imgW="4215589" imgH="2196282" progId="Word.Document.8">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447800"/>
                        <a:ext cx="8420100" cy="439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40366775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0370" name="Rectangle 2"/>
          <p:cNvSpPr>
            <a:spLocks noGrp="1" noChangeArrowheads="1"/>
          </p:cNvSpPr>
          <p:nvPr>
            <p:ph type="title"/>
          </p:nvPr>
        </p:nvSpPr>
        <p:spPr/>
        <p:txBody>
          <a:bodyPr/>
          <a:lstStyle/>
          <a:p>
            <a:r>
              <a:rPr lang="en-US" altLang="zh-CN" sz="3600"/>
              <a:t>10</a:t>
            </a:r>
            <a:r>
              <a:rPr lang="en-US" altLang="en-US" sz="3600"/>
              <a:t>.5 真实气体范德瓦尔斯方程（简介）</a:t>
            </a:r>
            <a:endParaRPr lang="zh-CN" altLang="en-US" sz="3600"/>
          </a:p>
        </p:txBody>
      </p:sp>
      <p:sp>
        <p:nvSpPr>
          <p:cNvPr id="9" name="灯片编号占位符 4"/>
          <p:cNvSpPr>
            <a:spLocks noGrp="1"/>
          </p:cNvSpPr>
          <p:nvPr>
            <p:ph type="sldNum" sz="quarter" idx="12"/>
          </p:nvPr>
        </p:nvSpPr>
        <p:spPr/>
        <p:txBody>
          <a:bodyPr/>
          <a:lstStyle/>
          <a:p>
            <a:fld id="{88D91518-80F6-4451-93F2-19720A464C47}" type="slidenum">
              <a:rPr lang="en-US" altLang="zh-CN"/>
              <a:pPr/>
              <a:t>23</a:t>
            </a:fld>
            <a:endParaRPr lang="en-US" altLang="zh-CN"/>
          </a:p>
        </p:txBody>
      </p:sp>
      <p:sp>
        <p:nvSpPr>
          <p:cNvPr id="570371" name="Text Box 3"/>
          <p:cNvSpPr txBox="1">
            <a:spLocks noChangeArrowheads="1"/>
          </p:cNvSpPr>
          <p:nvPr/>
        </p:nvSpPr>
        <p:spPr bwMode="auto">
          <a:xfrm>
            <a:off x="534988" y="5715000"/>
            <a:ext cx="3960812" cy="519113"/>
          </a:xfrm>
          <a:prstGeom prst="rect">
            <a:avLst/>
          </a:prstGeom>
          <a:noFill/>
          <a:ln w="9525">
            <a:noFill/>
            <a:miter lim="800000"/>
            <a:headEnd/>
            <a:tailEnd/>
          </a:ln>
          <a:effectLst/>
        </p:spPr>
        <p:txBody>
          <a:bodyPr>
            <a:spAutoFit/>
          </a:bodyPr>
          <a:lstStyle/>
          <a:p>
            <a:pPr>
              <a:spcBef>
                <a:spcPct val="50000"/>
              </a:spcBef>
            </a:pPr>
            <a:r>
              <a:rPr lang="zh-CN" altLang="en-US" sz="2800" dirty="0"/>
              <a:t>二氧化碳气体的等温线 </a:t>
            </a:r>
          </a:p>
        </p:txBody>
      </p:sp>
      <p:pic>
        <p:nvPicPr>
          <p:cNvPr id="570372" name="Picture 4" descr="fig10-8a"/>
          <p:cNvPicPr>
            <a:picLocks noChangeAspect="1" noChangeArrowheads="1"/>
          </p:cNvPicPr>
          <p:nvPr/>
        </p:nvPicPr>
        <p:blipFill>
          <a:blip r:embed="rId2"/>
          <a:srcRect/>
          <a:stretch>
            <a:fillRect/>
          </a:stretch>
        </p:blipFill>
        <p:spPr bwMode="auto">
          <a:xfrm>
            <a:off x="534988" y="1371600"/>
            <a:ext cx="3922712" cy="4321175"/>
          </a:xfrm>
          <a:prstGeom prst="rect">
            <a:avLst/>
          </a:prstGeom>
          <a:noFill/>
        </p:spPr>
      </p:pic>
      <p:sp>
        <p:nvSpPr>
          <p:cNvPr id="570373" name="Text Box 5"/>
          <p:cNvSpPr txBox="1">
            <a:spLocks noChangeArrowheads="1"/>
          </p:cNvSpPr>
          <p:nvPr/>
        </p:nvSpPr>
        <p:spPr bwMode="auto">
          <a:xfrm>
            <a:off x="4572000" y="2895600"/>
            <a:ext cx="4343400" cy="946150"/>
          </a:xfrm>
          <a:prstGeom prst="rect">
            <a:avLst/>
          </a:prstGeom>
          <a:noFill/>
          <a:ln w="9525" algn="ctr">
            <a:noFill/>
            <a:miter lim="800000"/>
            <a:headEnd/>
            <a:tailEnd/>
          </a:ln>
          <a:effectLst/>
        </p:spPr>
        <p:txBody>
          <a:bodyPr>
            <a:spAutoFit/>
          </a:bodyPr>
          <a:lstStyle/>
          <a:p>
            <a:pPr>
              <a:spcBef>
                <a:spcPct val="50000"/>
              </a:spcBef>
            </a:pPr>
            <a:r>
              <a:rPr lang="en-US" altLang="zh-CN" sz="2800"/>
              <a:t>48.1℃</a:t>
            </a:r>
            <a:r>
              <a:rPr lang="zh-CN" altLang="en-US" sz="2800"/>
              <a:t>时：其等温线相似于理想气体的</a:t>
            </a:r>
            <a:r>
              <a:rPr lang="zh-CN" altLang="en-US" sz="2800">
                <a:solidFill>
                  <a:srgbClr val="0000CC"/>
                </a:solidFill>
              </a:rPr>
              <a:t>等轴双曲线</a:t>
            </a:r>
            <a:r>
              <a:rPr lang="zh-CN" altLang="en-US" sz="2800"/>
              <a:t>。 </a:t>
            </a:r>
          </a:p>
        </p:txBody>
      </p:sp>
      <p:graphicFrame>
        <p:nvGraphicFramePr>
          <p:cNvPr id="570374" name="Object 6"/>
          <p:cNvGraphicFramePr>
            <a:graphicFrameLocks noChangeAspect="1"/>
          </p:cNvGraphicFramePr>
          <p:nvPr/>
        </p:nvGraphicFramePr>
        <p:xfrm>
          <a:off x="5562600" y="4495800"/>
          <a:ext cx="1663700" cy="784225"/>
        </p:xfrm>
        <a:graphic>
          <a:graphicData uri="http://schemas.openxmlformats.org/presentationml/2006/ole">
            <mc:AlternateContent xmlns:mc="http://schemas.openxmlformats.org/markup-compatibility/2006">
              <mc:Choice xmlns:v="urn:schemas-microsoft-com:vml" Requires="v">
                <p:oleObj name="公式" r:id="rId3" imgW="825500" imgH="393700" progId="Equation.3">
                  <p:embed/>
                </p:oleObj>
              </mc:Choice>
              <mc:Fallback>
                <p:oleObj name="公式" r:id="rId3" imgW="825500" imgH="393700" progId="Equation.3">
                  <p:embed/>
                  <p:pic>
                    <p:nvPicPr>
                      <p:cNvPr id="570374"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4495800"/>
                        <a:ext cx="1663700" cy="784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570372"/>
                                        </p:tgtEl>
                                        <p:attrNameLst>
                                          <p:attrName>style.visibility</p:attrName>
                                        </p:attrNameLst>
                                      </p:cBhvr>
                                      <p:to>
                                        <p:strVal val="visible"/>
                                      </p:to>
                                    </p:set>
                                    <p:animEffect transition="in" filter="box(out)">
                                      <p:cBhvr>
                                        <p:cTn id="7" dur="500"/>
                                        <p:tgtEl>
                                          <p:spTgt spid="57037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70371"/>
                                        </p:tgtEl>
                                        <p:attrNameLst>
                                          <p:attrName>style.visibility</p:attrName>
                                        </p:attrNameLst>
                                      </p:cBhvr>
                                      <p:to>
                                        <p:strVal val="visible"/>
                                      </p:to>
                                    </p:set>
                                    <p:animEffect transition="in" filter="wipe(left)">
                                      <p:cBhvr>
                                        <p:cTn id="12" dur="500"/>
                                        <p:tgtEl>
                                          <p:spTgt spid="57037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70373"/>
                                        </p:tgtEl>
                                        <p:attrNameLst>
                                          <p:attrName>style.visibility</p:attrName>
                                        </p:attrNameLst>
                                      </p:cBhvr>
                                      <p:to>
                                        <p:strVal val="visible"/>
                                      </p:to>
                                    </p:set>
                                    <p:animEffect transition="in" filter="wipe(left)">
                                      <p:cBhvr>
                                        <p:cTn id="17" dur="500"/>
                                        <p:tgtEl>
                                          <p:spTgt spid="57037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70374"/>
                                        </p:tgtEl>
                                        <p:attrNameLst>
                                          <p:attrName>style.visibility</p:attrName>
                                        </p:attrNameLst>
                                      </p:cBhvr>
                                      <p:to>
                                        <p:strVal val="visible"/>
                                      </p:to>
                                    </p:set>
                                    <p:animEffect transition="in" filter="wipe(left)">
                                      <p:cBhvr>
                                        <p:cTn id="22" dur="500"/>
                                        <p:tgtEl>
                                          <p:spTgt spid="5703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0371" grpId="0"/>
      <p:bldP spid="570373"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4466" name="Rectangle 2"/>
          <p:cNvSpPr>
            <a:spLocks noGrp="1" noChangeArrowheads="1"/>
          </p:cNvSpPr>
          <p:nvPr>
            <p:ph type="title"/>
          </p:nvPr>
        </p:nvSpPr>
        <p:spPr/>
        <p:txBody>
          <a:bodyPr/>
          <a:lstStyle/>
          <a:p>
            <a:r>
              <a:rPr lang="en-US" altLang="zh-CN" sz="3600"/>
              <a:t>10</a:t>
            </a:r>
            <a:r>
              <a:rPr lang="en-US" altLang="en-US" sz="3600"/>
              <a:t>.5 真实气体范德瓦尔斯方程（简介）</a:t>
            </a:r>
            <a:endParaRPr lang="zh-CN" altLang="en-US" sz="3600"/>
          </a:p>
        </p:txBody>
      </p:sp>
      <p:sp>
        <p:nvSpPr>
          <p:cNvPr id="37" name="灯片编号占位符 4"/>
          <p:cNvSpPr>
            <a:spLocks noGrp="1"/>
          </p:cNvSpPr>
          <p:nvPr>
            <p:ph type="sldNum" sz="quarter" idx="12"/>
          </p:nvPr>
        </p:nvSpPr>
        <p:spPr/>
        <p:txBody>
          <a:bodyPr/>
          <a:lstStyle/>
          <a:p>
            <a:fld id="{BFFBC30E-083A-4477-A278-9CBE1119218B}" type="slidenum">
              <a:rPr lang="en-US" altLang="zh-CN"/>
              <a:pPr/>
              <a:t>24</a:t>
            </a:fld>
            <a:endParaRPr lang="en-US" altLang="zh-CN"/>
          </a:p>
        </p:txBody>
      </p:sp>
      <p:sp>
        <p:nvSpPr>
          <p:cNvPr id="574467" name="Text Box 3"/>
          <p:cNvSpPr txBox="1">
            <a:spLocks noChangeArrowheads="1"/>
          </p:cNvSpPr>
          <p:nvPr/>
        </p:nvSpPr>
        <p:spPr bwMode="auto">
          <a:xfrm>
            <a:off x="457200" y="1275556"/>
            <a:ext cx="5040313" cy="519113"/>
          </a:xfrm>
          <a:prstGeom prst="rect">
            <a:avLst/>
          </a:prstGeom>
          <a:noFill/>
          <a:ln w="12700">
            <a:noFill/>
            <a:miter lim="800000"/>
            <a:headEnd type="none" w="sm" len="sm"/>
            <a:tailEnd type="none" w="sm" len="sm"/>
          </a:ln>
          <a:effectLst/>
        </p:spPr>
        <p:txBody>
          <a:bodyPr>
            <a:spAutoFit/>
          </a:bodyPr>
          <a:lstStyle/>
          <a:p>
            <a:pPr>
              <a:spcBef>
                <a:spcPct val="50000"/>
              </a:spcBef>
            </a:pPr>
            <a:r>
              <a:rPr kumimoji="1" lang="zh-CN" altLang="en-US" sz="2800" dirty="0"/>
              <a:t>对理想气体状态方程的修正：</a:t>
            </a:r>
          </a:p>
        </p:txBody>
      </p:sp>
      <p:sp>
        <p:nvSpPr>
          <p:cNvPr id="574468" name="Rectangle 4"/>
          <p:cNvSpPr>
            <a:spLocks noChangeArrowheads="1"/>
          </p:cNvSpPr>
          <p:nvPr/>
        </p:nvSpPr>
        <p:spPr bwMode="auto">
          <a:xfrm>
            <a:off x="381000" y="1981200"/>
            <a:ext cx="2767013" cy="519113"/>
          </a:xfrm>
          <a:prstGeom prst="rect">
            <a:avLst/>
          </a:prstGeom>
          <a:noFill/>
          <a:ln w="12700">
            <a:noFill/>
            <a:miter lim="800000"/>
            <a:headEnd type="none" w="sm" len="sm"/>
            <a:tailEnd type="none" w="sm" len="sm"/>
          </a:ln>
          <a:effectLst/>
        </p:spPr>
        <p:txBody>
          <a:bodyPr>
            <a:spAutoFit/>
          </a:bodyPr>
          <a:lstStyle/>
          <a:p>
            <a:r>
              <a:rPr kumimoji="1" lang="zh-CN" altLang="en-US" sz="2800" dirty="0">
                <a:solidFill>
                  <a:srgbClr val="0000CC"/>
                </a:solidFill>
              </a:rPr>
              <a:t>（</a:t>
            </a:r>
            <a:r>
              <a:rPr kumimoji="1" lang="en-US" altLang="zh-CN" sz="2800" dirty="0">
                <a:solidFill>
                  <a:srgbClr val="0000CC"/>
                </a:solidFill>
              </a:rPr>
              <a:t>1</a:t>
            </a:r>
            <a:r>
              <a:rPr kumimoji="1" lang="zh-CN" altLang="en-US" sz="2800" dirty="0">
                <a:solidFill>
                  <a:srgbClr val="0000CC"/>
                </a:solidFill>
              </a:rPr>
              <a:t>）体积修正</a:t>
            </a:r>
          </a:p>
        </p:txBody>
      </p:sp>
      <p:graphicFrame>
        <p:nvGraphicFramePr>
          <p:cNvPr id="574469" name="Object 5"/>
          <p:cNvGraphicFramePr>
            <a:graphicFrameLocks noChangeAspect="1"/>
          </p:cNvGraphicFramePr>
          <p:nvPr/>
        </p:nvGraphicFramePr>
        <p:xfrm>
          <a:off x="5638800" y="1143000"/>
          <a:ext cx="1663700" cy="784225"/>
        </p:xfrm>
        <a:graphic>
          <a:graphicData uri="http://schemas.openxmlformats.org/presentationml/2006/ole">
            <mc:AlternateContent xmlns:mc="http://schemas.openxmlformats.org/markup-compatibility/2006">
              <mc:Choice xmlns:v="urn:schemas-microsoft-com:vml" Requires="v">
                <p:oleObj name="公式" r:id="rId2" imgW="825500" imgH="393700" progId="Equation.3">
                  <p:embed/>
                </p:oleObj>
              </mc:Choice>
              <mc:Fallback>
                <p:oleObj name="公式" r:id="rId2" imgW="825500" imgH="393700" progId="Equation.3">
                  <p:embed/>
                  <p:pic>
                    <p:nvPicPr>
                      <p:cNvPr id="574469"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38800" y="1143000"/>
                        <a:ext cx="1663700" cy="784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4470" name="Text Box 6"/>
          <p:cNvSpPr txBox="1">
            <a:spLocks noChangeArrowheads="1"/>
          </p:cNvSpPr>
          <p:nvPr/>
        </p:nvSpPr>
        <p:spPr bwMode="auto">
          <a:xfrm>
            <a:off x="762000" y="2528887"/>
            <a:ext cx="7416800" cy="519113"/>
          </a:xfrm>
          <a:prstGeom prst="rect">
            <a:avLst/>
          </a:prstGeom>
          <a:noFill/>
          <a:ln w="12700">
            <a:noFill/>
            <a:miter lim="800000"/>
            <a:headEnd type="none" w="sm" len="sm"/>
            <a:tailEnd type="none" w="sm" len="sm"/>
          </a:ln>
          <a:effectLst/>
        </p:spPr>
        <p:txBody>
          <a:bodyPr>
            <a:spAutoFit/>
          </a:bodyPr>
          <a:lstStyle/>
          <a:p>
            <a:pPr>
              <a:spcBef>
                <a:spcPct val="50000"/>
              </a:spcBef>
            </a:pPr>
            <a:r>
              <a:rPr kumimoji="1" lang="zh-CN" altLang="en-US" sz="2800" dirty="0"/>
              <a:t>设</a:t>
            </a:r>
            <a:r>
              <a:rPr kumimoji="1" lang="en-US" altLang="zh-CN" sz="2800" i="1" dirty="0"/>
              <a:t>V </a:t>
            </a:r>
            <a:r>
              <a:rPr kumimoji="1" lang="zh-CN" altLang="en-US" sz="2800" dirty="0"/>
              <a:t>为容器体积，</a:t>
            </a:r>
            <a:r>
              <a:rPr kumimoji="1" lang="en-US" altLang="zh-CN" sz="2800" i="1" dirty="0"/>
              <a:t>b</a:t>
            </a:r>
            <a:r>
              <a:rPr kumimoji="1" lang="zh-CN" altLang="en-US" sz="2800" dirty="0"/>
              <a:t>为</a:t>
            </a:r>
            <a:r>
              <a:rPr kumimoji="1" lang="en-US" altLang="zh-CN" sz="2800" dirty="0"/>
              <a:t>1 mol </a:t>
            </a:r>
            <a:r>
              <a:rPr kumimoji="1" lang="zh-CN" altLang="en-US" sz="2800" dirty="0"/>
              <a:t>分子所占体积。</a:t>
            </a:r>
          </a:p>
        </p:txBody>
      </p:sp>
      <p:graphicFrame>
        <p:nvGraphicFramePr>
          <p:cNvPr id="574471" name="Object 7"/>
          <p:cNvGraphicFramePr>
            <a:graphicFrameLocks noChangeAspect="1"/>
          </p:cNvGraphicFramePr>
          <p:nvPr/>
        </p:nvGraphicFramePr>
        <p:xfrm>
          <a:off x="1143000" y="3339306"/>
          <a:ext cx="2665413" cy="787400"/>
        </p:xfrm>
        <a:graphic>
          <a:graphicData uri="http://schemas.openxmlformats.org/presentationml/2006/ole">
            <mc:AlternateContent xmlns:mc="http://schemas.openxmlformats.org/markup-compatibility/2006">
              <mc:Choice xmlns:v="urn:schemas-microsoft-com:vml" Requires="v">
                <p:oleObj name="公式" r:id="rId4" imgW="1333500" imgH="393700" progId="Equation.3">
                  <p:embed/>
                </p:oleObj>
              </mc:Choice>
              <mc:Fallback>
                <p:oleObj name="公式" r:id="rId4" imgW="1333500" imgH="393700" progId="Equation.3">
                  <p:embed/>
                  <p:pic>
                    <p:nvPicPr>
                      <p:cNvPr id="574471"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3000" y="3339306"/>
                        <a:ext cx="2665413"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4472" name="Text Box 8"/>
          <p:cNvSpPr txBox="1">
            <a:spLocks noChangeArrowheads="1"/>
          </p:cNvSpPr>
          <p:nvPr/>
        </p:nvSpPr>
        <p:spPr bwMode="auto">
          <a:xfrm>
            <a:off x="4267200" y="3473450"/>
            <a:ext cx="1079500" cy="519113"/>
          </a:xfrm>
          <a:prstGeom prst="rect">
            <a:avLst/>
          </a:prstGeom>
          <a:noFill/>
          <a:ln w="9525">
            <a:noFill/>
            <a:miter lim="800000"/>
            <a:headEnd/>
            <a:tailEnd/>
          </a:ln>
          <a:effectLst/>
        </p:spPr>
        <p:txBody>
          <a:bodyPr>
            <a:spAutoFit/>
          </a:bodyPr>
          <a:lstStyle/>
          <a:p>
            <a:pPr>
              <a:spcBef>
                <a:spcPct val="50000"/>
              </a:spcBef>
            </a:pPr>
            <a:r>
              <a:rPr lang="zh-CN" altLang="en-US" sz="2800">
                <a:latin typeface="Arial" charset="0"/>
              </a:rPr>
              <a:t>或</a:t>
            </a:r>
          </a:p>
        </p:txBody>
      </p:sp>
      <p:graphicFrame>
        <p:nvGraphicFramePr>
          <p:cNvPr id="574473" name="Object 9"/>
          <p:cNvGraphicFramePr>
            <a:graphicFrameLocks noChangeAspect="1"/>
          </p:cNvGraphicFramePr>
          <p:nvPr/>
        </p:nvGraphicFramePr>
        <p:xfrm>
          <a:off x="5105400" y="2971800"/>
          <a:ext cx="1700213" cy="1522413"/>
        </p:xfrm>
        <a:graphic>
          <a:graphicData uri="http://schemas.openxmlformats.org/presentationml/2006/ole">
            <mc:AlternateContent xmlns:mc="http://schemas.openxmlformats.org/markup-compatibility/2006">
              <mc:Choice xmlns:v="urn:schemas-microsoft-com:vml" Requires="v">
                <p:oleObj name="公式" r:id="rId6" imgW="850531" imgH="761669" progId="Equation.3">
                  <p:embed/>
                </p:oleObj>
              </mc:Choice>
              <mc:Fallback>
                <p:oleObj name="公式" r:id="rId6" imgW="850531" imgH="761669" progId="Equation.3">
                  <p:embed/>
                  <p:pic>
                    <p:nvPicPr>
                      <p:cNvPr id="574473"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105400" y="2971800"/>
                        <a:ext cx="1700213" cy="1522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4499" name="Rectangle 35"/>
          <p:cNvSpPr>
            <a:spLocks noChangeArrowheads="1"/>
          </p:cNvSpPr>
          <p:nvPr/>
        </p:nvSpPr>
        <p:spPr bwMode="auto">
          <a:xfrm>
            <a:off x="381000" y="4433888"/>
            <a:ext cx="3352800" cy="519112"/>
          </a:xfrm>
          <a:prstGeom prst="rect">
            <a:avLst/>
          </a:prstGeom>
          <a:noFill/>
          <a:ln w="12700">
            <a:noFill/>
            <a:miter lim="800000"/>
            <a:headEnd type="none" w="sm" len="sm"/>
            <a:tailEnd type="none" w="sm" len="sm"/>
          </a:ln>
          <a:effectLst/>
        </p:spPr>
        <p:txBody>
          <a:bodyPr>
            <a:spAutoFit/>
          </a:bodyPr>
          <a:lstStyle/>
          <a:p>
            <a:r>
              <a:rPr kumimoji="1" lang="zh-CN" altLang="en-US" sz="2800" dirty="0">
                <a:solidFill>
                  <a:srgbClr val="0000CC"/>
                </a:solidFill>
              </a:rPr>
              <a:t>（</a:t>
            </a:r>
            <a:r>
              <a:rPr kumimoji="1" lang="en-US" altLang="zh-CN" sz="2800" dirty="0">
                <a:solidFill>
                  <a:srgbClr val="0000CC"/>
                </a:solidFill>
              </a:rPr>
              <a:t>2</a:t>
            </a:r>
            <a:r>
              <a:rPr kumimoji="1" lang="zh-CN" altLang="en-US" sz="2800" dirty="0">
                <a:solidFill>
                  <a:srgbClr val="0000CC"/>
                </a:solidFill>
              </a:rPr>
              <a:t>）压强修正</a:t>
            </a:r>
          </a:p>
        </p:txBody>
      </p:sp>
      <p:grpSp>
        <p:nvGrpSpPr>
          <p:cNvPr id="574500" name="Group 36"/>
          <p:cNvGrpSpPr>
            <a:grpSpLocks/>
          </p:cNvGrpSpPr>
          <p:nvPr/>
        </p:nvGrpSpPr>
        <p:grpSpPr bwMode="auto">
          <a:xfrm>
            <a:off x="5081588" y="4541838"/>
            <a:ext cx="3529012" cy="2087562"/>
            <a:chOff x="2736" y="2496"/>
            <a:chExt cx="2784" cy="1632"/>
          </a:xfrm>
        </p:grpSpPr>
        <p:sp>
          <p:nvSpPr>
            <p:cNvPr id="574501" name="Rectangle 37" descr="轮廓式菱形"/>
            <p:cNvSpPr>
              <a:spLocks noChangeArrowheads="1"/>
            </p:cNvSpPr>
            <p:nvPr/>
          </p:nvSpPr>
          <p:spPr bwMode="auto">
            <a:xfrm>
              <a:off x="2736" y="2496"/>
              <a:ext cx="2784" cy="1632"/>
            </a:xfrm>
            <a:prstGeom prst="rect">
              <a:avLst/>
            </a:prstGeom>
            <a:pattFill prst="openDmnd">
              <a:fgClr>
                <a:srgbClr val="010199"/>
              </a:fgClr>
              <a:bgClr>
                <a:srgbClr val="00C600"/>
              </a:bgClr>
            </a:pattFill>
            <a:ln w="12700">
              <a:solidFill>
                <a:srgbClr val="FFFFFF"/>
              </a:solidFill>
              <a:miter lim="800000"/>
              <a:headEnd type="none" w="sm" len="sm"/>
              <a:tailEnd type="none" w="sm" len="sm"/>
            </a:ln>
            <a:effectLst/>
          </p:spPr>
          <p:txBody>
            <a:bodyPr wrap="none" anchor="ctr"/>
            <a:lstStyle/>
            <a:p>
              <a:endParaRPr lang="zh-CN" altLang="en-US"/>
            </a:p>
          </p:txBody>
        </p:sp>
        <p:sp>
          <p:nvSpPr>
            <p:cNvPr id="574502" name="Rectangle 38" descr="小纸屑"/>
            <p:cNvSpPr>
              <a:spLocks noChangeArrowheads="1"/>
            </p:cNvSpPr>
            <p:nvPr/>
          </p:nvSpPr>
          <p:spPr bwMode="auto">
            <a:xfrm>
              <a:off x="2832" y="2592"/>
              <a:ext cx="2592" cy="1440"/>
            </a:xfrm>
            <a:prstGeom prst="rect">
              <a:avLst/>
            </a:prstGeom>
            <a:pattFill prst="smConfetti">
              <a:fgClr>
                <a:srgbClr val="FFE701"/>
              </a:fgClr>
              <a:bgClr>
                <a:srgbClr val="FFFFFF"/>
              </a:bgClr>
            </a:pattFill>
            <a:ln w="12700">
              <a:solidFill>
                <a:srgbClr val="FFFFFF"/>
              </a:solidFill>
              <a:miter lim="800000"/>
              <a:headEnd type="none" w="sm" len="sm"/>
              <a:tailEnd type="none" w="sm" len="sm"/>
            </a:ln>
            <a:effectLst/>
          </p:spPr>
          <p:txBody>
            <a:bodyPr wrap="none" anchor="ctr"/>
            <a:lstStyle/>
            <a:p>
              <a:endParaRPr lang="zh-CN" altLang="en-US"/>
            </a:p>
          </p:txBody>
        </p:sp>
      </p:grpSp>
      <p:grpSp>
        <p:nvGrpSpPr>
          <p:cNvPr id="574503" name="Group 39"/>
          <p:cNvGrpSpPr>
            <a:grpSpLocks/>
          </p:cNvGrpSpPr>
          <p:nvPr/>
        </p:nvGrpSpPr>
        <p:grpSpPr bwMode="auto">
          <a:xfrm>
            <a:off x="6129338" y="5243513"/>
            <a:ext cx="609600" cy="609600"/>
            <a:chOff x="3648" y="3120"/>
            <a:chExt cx="384" cy="384"/>
          </a:xfrm>
        </p:grpSpPr>
        <p:sp>
          <p:nvSpPr>
            <p:cNvPr id="574504" name="Line 40"/>
            <p:cNvSpPr>
              <a:spLocks noChangeShapeType="1"/>
            </p:cNvSpPr>
            <p:nvPr/>
          </p:nvSpPr>
          <p:spPr bwMode="auto">
            <a:xfrm>
              <a:off x="3888" y="3312"/>
              <a:ext cx="144" cy="0"/>
            </a:xfrm>
            <a:prstGeom prst="line">
              <a:avLst/>
            </a:prstGeom>
            <a:noFill/>
            <a:ln w="12700">
              <a:solidFill>
                <a:srgbClr val="01017D"/>
              </a:solidFill>
              <a:round/>
              <a:headEnd type="none" w="sm" len="sm"/>
              <a:tailEnd type="triangle" w="med" len="med"/>
            </a:ln>
            <a:effectLst/>
          </p:spPr>
          <p:txBody>
            <a:bodyPr wrap="none" anchor="ctr"/>
            <a:lstStyle/>
            <a:p>
              <a:endParaRPr lang="zh-CN" altLang="en-US"/>
            </a:p>
          </p:txBody>
        </p:sp>
        <p:sp>
          <p:nvSpPr>
            <p:cNvPr id="574505" name="Line 41"/>
            <p:cNvSpPr>
              <a:spLocks noChangeShapeType="1"/>
            </p:cNvSpPr>
            <p:nvPr/>
          </p:nvSpPr>
          <p:spPr bwMode="auto">
            <a:xfrm>
              <a:off x="3648" y="3312"/>
              <a:ext cx="144" cy="0"/>
            </a:xfrm>
            <a:prstGeom prst="line">
              <a:avLst/>
            </a:prstGeom>
            <a:noFill/>
            <a:ln w="12700">
              <a:solidFill>
                <a:srgbClr val="01017D"/>
              </a:solidFill>
              <a:round/>
              <a:headEnd type="triangle" w="med" len="med"/>
              <a:tailEnd/>
            </a:ln>
            <a:effectLst/>
          </p:spPr>
          <p:txBody>
            <a:bodyPr wrap="none" anchor="ctr"/>
            <a:lstStyle/>
            <a:p>
              <a:endParaRPr lang="zh-CN" altLang="en-US"/>
            </a:p>
          </p:txBody>
        </p:sp>
        <p:sp>
          <p:nvSpPr>
            <p:cNvPr id="574506" name="Line 42"/>
            <p:cNvSpPr>
              <a:spLocks noChangeShapeType="1"/>
            </p:cNvSpPr>
            <p:nvPr/>
          </p:nvSpPr>
          <p:spPr bwMode="auto">
            <a:xfrm rot="-5400000">
              <a:off x="3768" y="3192"/>
              <a:ext cx="144" cy="0"/>
            </a:xfrm>
            <a:prstGeom prst="line">
              <a:avLst/>
            </a:prstGeom>
            <a:noFill/>
            <a:ln w="12700">
              <a:solidFill>
                <a:srgbClr val="01017D"/>
              </a:solidFill>
              <a:round/>
              <a:headEnd type="none" w="sm" len="sm"/>
              <a:tailEnd type="triangle" w="med" len="med"/>
            </a:ln>
            <a:effectLst/>
          </p:spPr>
          <p:txBody>
            <a:bodyPr wrap="none" anchor="ctr"/>
            <a:lstStyle/>
            <a:p>
              <a:endParaRPr lang="zh-CN" altLang="en-US"/>
            </a:p>
          </p:txBody>
        </p:sp>
        <p:sp>
          <p:nvSpPr>
            <p:cNvPr id="574507" name="Line 43"/>
            <p:cNvSpPr>
              <a:spLocks noChangeShapeType="1"/>
            </p:cNvSpPr>
            <p:nvPr/>
          </p:nvSpPr>
          <p:spPr bwMode="auto">
            <a:xfrm rot="-5400000">
              <a:off x="3768" y="3432"/>
              <a:ext cx="144" cy="0"/>
            </a:xfrm>
            <a:prstGeom prst="line">
              <a:avLst/>
            </a:prstGeom>
            <a:noFill/>
            <a:ln w="12700">
              <a:solidFill>
                <a:srgbClr val="01017D"/>
              </a:solidFill>
              <a:round/>
              <a:headEnd type="triangle" w="med" len="med"/>
              <a:tailEnd/>
            </a:ln>
            <a:effectLst/>
          </p:spPr>
          <p:txBody>
            <a:bodyPr wrap="none" anchor="ctr"/>
            <a:lstStyle/>
            <a:p>
              <a:endParaRPr lang="zh-CN" altLang="en-US"/>
            </a:p>
          </p:txBody>
        </p:sp>
        <p:sp>
          <p:nvSpPr>
            <p:cNvPr id="574508" name="Line 44"/>
            <p:cNvSpPr>
              <a:spLocks noChangeShapeType="1"/>
            </p:cNvSpPr>
            <p:nvPr/>
          </p:nvSpPr>
          <p:spPr bwMode="auto">
            <a:xfrm rot="-8113708">
              <a:off x="3840" y="3408"/>
              <a:ext cx="192" cy="0"/>
            </a:xfrm>
            <a:prstGeom prst="line">
              <a:avLst/>
            </a:prstGeom>
            <a:noFill/>
            <a:ln w="12700">
              <a:solidFill>
                <a:srgbClr val="01017D"/>
              </a:solidFill>
              <a:round/>
              <a:headEnd type="triangle" w="med" len="med"/>
              <a:tailEnd/>
            </a:ln>
            <a:effectLst/>
          </p:spPr>
          <p:txBody>
            <a:bodyPr wrap="none" anchor="ctr"/>
            <a:lstStyle/>
            <a:p>
              <a:endParaRPr lang="zh-CN" altLang="en-US"/>
            </a:p>
          </p:txBody>
        </p:sp>
        <p:sp>
          <p:nvSpPr>
            <p:cNvPr id="574509" name="Line 45"/>
            <p:cNvSpPr>
              <a:spLocks noChangeShapeType="1"/>
            </p:cNvSpPr>
            <p:nvPr/>
          </p:nvSpPr>
          <p:spPr bwMode="auto">
            <a:xfrm rot="-8113708">
              <a:off x="3648" y="3216"/>
              <a:ext cx="192" cy="0"/>
            </a:xfrm>
            <a:prstGeom prst="line">
              <a:avLst/>
            </a:prstGeom>
            <a:noFill/>
            <a:ln w="12700">
              <a:solidFill>
                <a:srgbClr val="01017D"/>
              </a:solidFill>
              <a:round/>
              <a:headEnd/>
              <a:tailEnd type="triangle" w="med" len="med"/>
            </a:ln>
            <a:effectLst/>
          </p:spPr>
          <p:txBody>
            <a:bodyPr wrap="none" anchor="ctr"/>
            <a:lstStyle/>
            <a:p>
              <a:endParaRPr lang="zh-CN" altLang="en-US"/>
            </a:p>
          </p:txBody>
        </p:sp>
        <p:sp>
          <p:nvSpPr>
            <p:cNvPr id="574510" name="Line 46"/>
            <p:cNvSpPr>
              <a:spLocks noChangeShapeType="1"/>
            </p:cNvSpPr>
            <p:nvPr/>
          </p:nvSpPr>
          <p:spPr bwMode="auto">
            <a:xfrm rot="-13513708">
              <a:off x="3648" y="3408"/>
              <a:ext cx="192" cy="0"/>
            </a:xfrm>
            <a:prstGeom prst="line">
              <a:avLst/>
            </a:prstGeom>
            <a:noFill/>
            <a:ln w="12700">
              <a:solidFill>
                <a:srgbClr val="01017D"/>
              </a:solidFill>
              <a:round/>
              <a:headEnd/>
              <a:tailEnd type="triangle" w="med" len="med"/>
            </a:ln>
            <a:effectLst/>
          </p:spPr>
          <p:txBody>
            <a:bodyPr wrap="none" anchor="ctr"/>
            <a:lstStyle/>
            <a:p>
              <a:endParaRPr lang="zh-CN" altLang="en-US"/>
            </a:p>
          </p:txBody>
        </p:sp>
        <p:sp>
          <p:nvSpPr>
            <p:cNvPr id="574511" name="Line 47"/>
            <p:cNvSpPr>
              <a:spLocks noChangeShapeType="1"/>
            </p:cNvSpPr>
            <p:nvPr/>
          </p:nvSpPr>
          <p:spPr bwMode="auto">
            <a:xfrm rot="-13513708">
              <a:off x="3840" y="3216"/>
              <a:ext cx="192" cy="0"/>
            </a:xfrm>
            <a:prstGeom prst="line">
              <a:avLst/>
            </a:prstGeom>
            <a:noFill/>
            <a:ln w="12700">
              <a:solidFill>
                <a:srgbClr val="01017D"/>
              </a:solidFill>
              <a:round/>
              <a:headEnd type="triangle" w="med" len="med"/>
              <a:tailEnd/>
            </a:ln>
            <a:effectLst/>
          </p:spPr>
          <p:txBody>
            <a:bodyPr wrap="none" anchor="ctr"/>
            <a:lstStyle/>
            <a:p>
              <a:endParaRPr lang="zh-CN" altLang="en-US"/>
            </a:p>
          </p:txBody>
        </p:sp>
      </p:grpSp>
      <p:sp>
        <p:nvSpPr>
          <p:cNvPr id="574512" name="Oval 48"/>
          <p:cNvSpPr>
            <a:spLocks noChangeArrowheads="1"/>
          </p:cNvSpPr>
          <p:nvPr/>
        </p:nvSpPr>
        <p:spPr bwMode="auto">
          <a:xfrm>
            <a:off x="6357938" y="5472113"/>
            <a:ext cx="152400" cy="152400"/>
          </a:xfrm>
          <a:prstGeom prst="ellipse">
            <a:avLst/>
          </a:prstGeom>
          <a:gradFill rotWithShape="0">
            <a:gsLst>
              <a:gs pos="0">
                <a:srgbClr val="CCFFFF"/>
              </a:gs>
              <a:gs pos="100000">
                <a:srgbClr val="CCFFFF">
                  <a:gamma/>
                  <a:shade val="46275"/>
                  <a:invGamma/>
                </a:srgbClr>
              </a:gs>
            </a:gsLst>
            <a:path path="shape">
              <a:fillToRect l="50000" t="50000" r="50000" b="50000"/>
            </a:path>
          </a:gradFill>
          <a:ln w="12700">
            <a:solidFill>
              <a:srgbClr val="FFFFFF"/>
            </a:solidFill>
            <a:round/>
            <a:headEnd type="none" w="sm" len="sm"/>
            <a:tailEnd type="none" w="sm" len="sm"/>
          </a:ln>
          <a:effectLst/>
        </p:spPr>
        <p:txBody>
          <a:bodyPr wrap="none" anchor="ctr"/>
          <a:lstStyle/>
          <a:p>
            <a:endParaRPr lang="zh-CN" altLang="en-US"/>
          </a:p>
        </p:txBody>
      </p:sp>
      <p:sp>
        <p:nvSpPr>
          <p:cNvPr id="574513" name="Oval 49"/>
          <p:cNvSpPr>
            <a:spLocks noChangeArrowheads="1"/>
          </p:cNvSpPr>
          <p:nvPr/>
        </p:nvSpPr>
        <p:spPr bwMode="auto">
          <a:xfrm>
            <a:off x="8288338" y="5472113"/>
            <a:ext cx="152400" cy="152400"/>
          </a:xfrm>
          <a:prstGeom prst="ellipse">
            <a:avLst/>
          </a:prstGeom>
          <a:gradFill rotWithShape="0">
            <a:gsLst>
              <a:gs pos="0">
                <a:srgbClr val="CCFFFF"/>
              </a:gs>
              <a:gs pos="100000">
                <a:srgbClr val="CCFFFF">
                  <a:gamma/>
                  <a:shade val="46275"/>
                  <a:invGamma/>
                </a:srgbClr>
              </a:gs>
            </a:gsLst>
            <a:path path="shape">
              <a:fillToRect l="50000" t="50000" r="50000" b="50000"/>
            </a:path>
          </a:gradFill>
          <a:ln w="12700">
            <a:solidFill>
              <a:srgbClr val="FFFFFF"/>
            </a:solidFill>
            <a:round/>
            <a:headEnd type="none" w="sm" len="sm"/>
            <a:tailEnd type="none" w="sm" len="sm"/>
          </a:ln>
          <a:effectLst/>
        </p:spPr>
        <p:txBody>
          <a:bodyPr wrap="none" anchor="ctr"/>
          <a:lstStyle/>
          <a:p>
            <a:endParaRPr lang="zh-CN" altLang="en-US"/>
          </a:p>
        </p:txBody>
      </p:sp>
      <p:grpSp>
        <p:nvGrpSpPr>
          <p:cNvPr id="574514" name="Group 50"/>
          <p:cNvGrpSpPr>
            <a:grpSpLocks/>
          </p:cNvGrpSpPr>
          <p:nvPr/>
        </p:nvGrpSpPr>
        <p:grpSpPr bwMode="auto">
          <a:xfrm>
            <a:off x="8059738" y="5195888"/>
            <a:ext cx="304800" cy="685800"/>
            <a:chOff x="5184" y="3072"/>
            <a:chExt cx="192" cy="432"/>
          </a:xfrm>
        </p:grpSpPr>
        <p:sp>
          <p:nvSpPr>
            <p:cNvPr id="574515" name="Line 51"/>
            <p:cNvSpPr>
              <a:spLocks noChangeShapeType="1"/>
            </p:cNvSpPr>
            <p:nvPr/>
          </p:nvSpPr>
          <p:spPr bwMode="auto">
            <a:xfrm rot="-8113708">
              <a:off x="5184" y="3168"/>
              <a:ext cx="192" cy="0"/>
            </a:xfrm>
            <a:prstGeom prst="line">
              <a:avLst/>
            </a:prstGeom>
            <a:noFill/>
            <a:ln w="12700">
              <a:solidFill>
                <a:srgbClr val="01017D"/>
              </a:solidFill>
              <a:round/>
              <a:headEnd/>
              <a:tailEnd type="triangle" w="med" len="med"/>
            </a:ln>
            <a:effectLst/>
          </p:spPr>
          <p:txBody>
            <a:bodyPr wrap="none" anchor="ctr"/>
            <a:lstStyle/>
            <a:p>
              <a:endParaRPr lang="zh-CN" altLang="en-US"/>
            </a:p>
          </p:txBody>
        </p:sp>
        <p:sp>
          <p:nvSpPr>
            <p:cNvPr id="574516" name="Line 52"/>
            <p:cNvSpPr>
              <a:spLocks noChangeShapeType="1"/>
            </p:cNvSpPr>
            <p:nvPr/>
          </p:nvSpPr>
          <p:spPr bwMode="auto">
            <a:xfrm>
              <a:off x="5184" y="3312"/>
              <a:ext cx="144" cy="0"/>
            </a:xfrm>
            <a:prstGeom prst="line">
              <a:avLst/>
            </a:prstGeom>
            <a:noFill/>
            <a:ln w="12700">
              <a:solidFill>
                <a:srgbClr val="01017D"/>
              </a:solidFill>
              <a:round/>
              <a:headEnd type="triangle" w="med" len="med"/>
              <a:tailEnd/>
            </a:ln>
            <a:effectLst/>
          </p:spPr>
          <p:txBody>
            <a:bodyPr wrap="none" anchor="ctr"/>
            <a:lstStyle/>
            <a:p>
              <a:endParaRPr lang="zh-CN" altLang="en-US"/>
            </a:p>
          </p:txBody>
        </p:sp>
        <p:sp>
          <p:nvSpPr>
            <p:cNvPr id="574517" name="Line 53"/>
            <p:cNvSpPr>
              <a:spLocks noChangeShapeType="1"/>
            </p:cNvSpPr>
            <p:nvPr/>
          </p:nvSpPr>
          <p:spPr bwMode="auto">
            <a:xfrm rot="-13513708">
              <a:off x="5184" y="3408"/>
              <a:ext cx="192" cy="0"/>
            </a:xfrm>
            <a:prstGeom prst="line">
              <a:avLst/>
            </a:prstGeom>
            <a:noFill/>
            <a:ln w="12700">
              <a:solidFill>
                <a:srgbClr val="01017D"/>
              </a:solidFill>
              <a:round/>
              <a:headEnd/>
              <a:tailEnd type="triangle" w="med" len="med"/>
            </a:ln>
            <a:effectLst/>
          </p:spPr>
          <p:txBody>
            <a:bodyPr wrap="none" anchor="ctr"/>
            <a:lstStyle/>
            <a:p>
              <a:endParaRPr lang="zh-CN" altLang="en-US"/>
            </a:p>
          </p:txBody>
        </p:sp>
        <p:sp>
          <p:nvSpPr>
            <p:cNvPr id="574518" name="Line 54"/>
            <p:cNvSpPr>
              <a:spLocks noChangeShapeType="1"/>
            </p:cNvSpPr>
            <p:nvPr/>
          </p:nvSpPr>
          <p:spPr bwMode="auto">
            <a:xfrm rot="-5400000">
              <a:off x="5304" y="3144"/>
              <a:ext cx="144" cy="0"/>
            </a:xfrm>
            <a:prstGeom prst="line">
              <a:avLst/>
            </a:prstGeom>
            <a:noFill/>
            <a:ln w="12700">
              <a:solidFill>
                <a:srgbClr val="01017D"/>
              </a:solidFill>
              <a:round/>
              <a:headEnd type="none" w="sm" len="sm"/>
              <a:tailEnd type="triangle" w="med" len="med"/>
            </a:ln>
            <a:effectLst/>
          </p:spPr>
          <p:txBody>
            <a:bodyPr wrap="none" anchor="ctr"/>
            <a:lstStyle/>
            <a:p>
              <a:endParaRPr lang="zh-CN" altLang="en-US"/>
            </a:p>
          </p:txBody>
        </p:sp>
        <p:sp>
          <p:nvSpPr>
            <p:cNvPr id="574519" name="Line 55"/>
            <p:cNvSpPr>
              <a:spLocks noChangeShapeType="1"/>
            </p:cNvSpPr>
            <p:nvPr/>
          </p:nvSpPr>
          <p:spPr bwMode="auto">
            <a:xfrm rot="-5400000">
              <a:off x="5304" y="3432"/>
              <a:ext cx="144" cy="0"/>
            </a:xfrm>
            <a:prstGeom prst="line">
              <a:avLst/>
            </a:prstGeom>
            <a:noFill/>
            <a:ln w="12700">
              <a:solidFill>
                <a:srgbClr val="01017D"/>
              </a:solidFill>
              <a:round/>
              <a:headEnd type="triangle" w="med" len="med"/>
              <a:tailEnd/>
            </a:ln>
            <a:effectLst/>
          </p:spPr>
          <p:txBody>
            <a:bodyPr wrap="none" anchor="ctr"/>
            <a:lstStyle/>
            <a:p>
              <a:endParaRPr lang="zh-CN" altLang="en-US"/>
            </a:p>
          </p:txBody>
        </p:sp>
      </p:grpSp>
      <p:graphicFrame>
        <p:nvGraphicFramePr>
          <p:cNvPr id="574520" name="Object 56"/>
          <p:cNvGraphicFramePr>
            <a:graphicFrameLocks noChangeAspect="1"/>
          </p:cNvGraphicFramePr>
          <p:nvPr/>
        </p:nvGraphicFramePr>
        <p:xfrm>
          <a:off x="1447800" y="4876800"/>
          <a:ext cx="2174875" cy="1524000"/>
        </p:xfrm>
        <a:graphic>
          <a:graphicData uri="http://schemas.openxmlformats.org/presentationml/2006/ole">
            <mc:AlternateContent xmlns:mc="http://schemas.openxmlformats.org/markup-compatibility/2006">
              <mc:Choice xmlns:v="urn:schemas-microsoft-com:vml" Requires="v">
                <p:oleObj name="公式" r:id="rId8" imgW="1091880" imgH="761760" progId="Equation.3">
                  <p:embed/>
                </p:oleObj>
              </mc:Choice>
              <mc:Fallback>
                <p:oleObj name="公式" r:id="rId8" imgW="1091880" imgH="761760" progId="Equation.3">
                  <p:embed/>
                  <p:pic>
                    <p:nvPicPr>
                      <p:cNvPr id="574520" name="Object 5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47800" y="4876800"/>
                        <a:ext cx="2174875" cy="152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574521" name="Group 57"/>
          <p:cNvGrpSpPr>
            <a:grpSpLocks/>
          </p:cNvGrpSpPr>
          <p:nvPr/>
        </p:nvGrpSpPr>
        <p:grpSpPr bwMode="auto">
          <a:xfrm>
            <a:off x="7602538" y="5118100"/>
            <a:ext cx="685800" cy="457200"/>
            <a:chOff x="2517" y="3203"/>
            <a:chExt cx="432" cy="288"/>
          </a:xfrm>
        </p:grpSpPr>
        <p:sp>
          <p:nvSpPr>
            <p:cNvPr id="574522" name="Line 58"/>
            <p:cNvSpPr>
              <a:spLocks noChangeShapeType="1"/>
            </p:cNvSpPr>
            <p:nvPr/>
          </p:nvSpPr>
          <p:spPr bwMode="auto">
            <a:xfrm flipH="1">
              <a:off x="2661" y="3491"/>
              <a:ext cx="288" cy="0"/>
            </a:xfrm>
            <a:prstGeom prst="line">
              <a:avLst/>
            </a:prstGeom>
            <a:noFill/>
            <a:ln w="28575">
              <a:solidFill>
                <a:srgbClr val="FF3300"/>
              </a:solidFill>
              <a:round/>
              <a:headEnd type="none" w="sm" len="sm"/>
              <a:tailEnd type="stealth" w="med" len="lg"/>
            </a:ln>
            <a:effectLst/>
          </p:spPr>
          <p:txBody>
            <a:bodyPr wrap="none" anchor="ctr"/>
            <a:lstStyle/>
            <a:p>
              <a:endParaRPr lang="zh-CN" altLang="en-US"/>
            </a:p>
          </p:txBody>
        </p:sp>
        <p:graphicFrame>
          <p:nvGraphicFramePr>
            <p:cNvPr id="574523" name="Object 59"/>
            <p:cNvGraphicFramePr>
              <a:graphicFrameLocks noChangeAspect="1"/>
            </p:cNvGraphicFramePr>
            <p:nvPr/>
          </p:nvGraphicFramePr>
          <p:xfrm>
            <a:off x="2517" y="3203"/>
            <a:ext cx="249" cy="287"/>
          </p:xfrm>
          <a:graphic>
            <a:graphicData uri="http://schemas.openxmlformats.org/presentationml/2006/ole">
              <mc:AlternateContent xmlns:mc="http://schemas.openxmlformats.org/markup-compatibility/2006">
                <mc:Choice xmlns:v="urn:schemas-microsoft-com:vml" Requires="v">
                  <p:oleObj name="公式" r:id="rId10" imgW="164880" imgH="190440" progId="Equation.3">
                    <p:embed/>
                  </p:oleObj>
                </mc:Choice>
                <mc:Fallback>
                  <p:oleObj name="公式" r:id="rId10" imgW="164880" imgH="190440" progId="Equation.3">
                    <p:embed/>
                    <p:pic>
                      <p:nvPicPr>
                        <p:cNvPr id="574523" name="Object 5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17" y="3203"/>
                          <a:ext cx="249" cy="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6" fill="hold" grpId="0" nodeType="clickEffect">
                                  <p:stCondLst>
                                    <p:cond delay="0"/>
                                  </p:stCondLst>
                                  <p:childTnLst>
                                    <p:set>
                                      <p:cBhvr>
                                        <p:cTn id="6" dur="1" fill="hold">
                                          <p:stCondLst>
                                            <p:cond delay="0"/>
                                          </p:stCondLst>
                                        </p:cTn>
                                        <p:tgtEl>
                                          <p:spTgt spid="574467"/>
                                        </p:tgtEl>
                                        <p:attrNameLst>
                                          <p:attrName>style.visibility</p:attrName>
                                        </p:attrNameLst>
                                      </p:cBhvr>
                                      <p:to>
                                        <p:strVal val="visible"/>
                                      </p:to>
                                    </p:set>
                                    <p:animEffect transition="in" filter="strips(downRight)">
                                      <p:cBhvr>
                                        <p:cTn id="7" dur="500"/>
                                        <p:tgtEl>
                                          <p:spTgt spid="57446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74469"/>
                                        </p:tgtEl>
                                        <p:attrNameLst>
                                          <p:attrName>style.visibility</p:attrName>
                                        </p:attrNameLst>
                                      </p:cBhvr>
                                      <p:to>
                                        <p:strVal val="visible"/>
                                      </p:to>
                                    </p:set>
                                    <p:animEffect transition="in" filter="wipe(left)">
                                      <p:cBhvr>
                                        <p:cTn id="12" dur="500"/>
                                        <p:tgtEl>
                                          <p:spTgt spid="574469"/>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6" fill="hold" grpId="0" nodeType="clickEffect">
                                  <p:stCondLst>
                                    <p:cond delay="0"/>
                                  </p:stCondLst>
                                  <p:childTnLst>
                                    <p:set>
                                      <p:cBhvr>
                                        <p:cTn id="16" dur="1" fill="hold">
                                          <p:stCondLst>
                                            <p:cond delay="0"/>
                                          </p:stCondLst>
                                        </p:cTn>
                                        <p:tgtEl>
                                          <p:spTgt spid="574468"/>
                                        </p:tgtEl>
                                        <p:attrNameLst>
                                          <p:attrName>style.visibility</p:attrName>
                                        </p:attrNameLst>
                                      </p:cBhvr>
                                      <p:to>
                                        <p:strVal val="visible"/>
                                      </p:to>
                                    </p:set>
                                    <p:animEffect transition="in" filter="strips(downRight)">
                                      <p:cBhvr>
                                        <p:cTn id="17" dur="500"/>
                                        <p:tgtEl>
                                          <p:spTgt spid="574468"/>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6" fill="hold" grpId="0" nodeType="clickEffect">
                                  <p:stCondLst>
                                    <p:cond delay="0"/>
                                  </p:stCondLst>
                                  <p:childTnLst>
                                    <p:set>
                                      <p:cBhvr>
                                        <p:cTn id="21" dur="1" fill="hold">
                                          <p:stCondLst>
                                            <p:cond delay="0"/>
                                          </p:stCondLst>
                                        </p:cTn>
                                        <p:tgtEl>
                                          <p:spTgt spid="574470"/>
                                        </p:tgtEl>
                                        <p:attrNameLst>
                                          <p:attrName>style.visibility</p:attrName>
                                        </p:attrNameLst>
                                      </p:cBhvr>
                                      <p:to>
                                        <p:strVal val="visible"/>
                                      </p:to>
                                    </p:set>
                                    <p:animEffect transition="in" filter="strips(downRight)">
                                      <p:cBhvr>
                                        <p:cTn id="22" dur="500"/>
                                        <p:tgtEl>
                                          <p:spTgt spid="57447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74471"/>
                                        </p:tgtEl>
                                        <p:attrNameLst>
                                          <p:attrName>style.visibility</p:attrName>
                                        </p:attrNameLst>
                                      </p:cBhvr>
                                      <p:to>
                                        <p:strVal val="visible"/>
                                      </p:to>
                                    </p:set>
                                    <p:animEffect transition="in" filter="wipe(left)">
                                      <p:cBhvr>
                                        <p:cTn id="27" dur="500"/>
                                        <p:tgtEl>
                                          <p:spTgt spid="57447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574472"/>
                                        </p:tgtEl>
                                        <p:attrNameLst>
                                          <p:attrName>style.visibility</p:attrName>
                                        </p:attrNameLst>
                                      </p:cBhvr>
                                      <p:to>
                                        <p:strVal val="visible"/>
                                      </p:to>
                                    </p:set>
                                    <p:animEffect transition="in" filter="wipe(left)">
                                      <p:cBhvr>
                                        <p:cTn id="32" dur="500"/>
                                        <p:tgtEl>
                                          <p:spTgt spid="574472"/>
                                        </p:tgtEl>
                                      </p:cBhvr>
                                    </p:animEffect>
                                  </p:childTnLst>
                                </p:cTn>
                              </p:par>
                              <p:par>
                                <p:cTn id="33" presetID="22" presetClass="entr" presetSubtype="8" fill="hold" nodeType="withEffect">
                                  <p:stCondLst>
                                    <p:cond delay="0"/>
                                  </p:stCondLst>
                                  <p:childTnLst>
                                    <p:set>
                                      <p:cBhvr>
                                        <p:cTn id="34" dur="1" fill="hold">
                                          <p:stCondLst>
                                            <p:cond delay="0"/>
                                          </p:stCondLst>
                                        </p:cTn>
                                        <p:tgtEl>
                                          <p:spTgt spid="574473"/>
                                        </p:tgtEl>
                                        <p:attrNameLst>
                                          <p:attrName>style.visibility</p:attrName>
                                        </p:attrNameLst>
                                      </p:cBhvr>
                                      <p:to>
                                        <p:strVal val="visible"/>
                                      </p:to>
                                    </p:set>
                                    <p:animEffect transition="in" filter="wipe(left)">
                                      <p:cBhvr>
                                        <p:cTn id="35" dur="500"/>
                                        <p:tgtEl>
                                          <p:spTgt spid="574473"/>
                                        </p:tgtEl>
                                      </p:cBhvr>
                                    </p:animEffect>
                                  </p:childTnLst>
                                </p:cTn>
                              </p:par>
                            </p:childTnLst>
                          </p:cTn>
                        </p:par>
                      </p:childTnLst>
                    </p:cTn>
                  </p:par>
                  <p:par>
                    <p:cTn id="36" fill="hold">
                      <p:stCondLst>
                        <p:cond delay="indefinite"/>
                      </p:stCondLst>
                      <p:childTnLst>
                        <p:par>
                          <p:cTn id="37" fill="hold">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574499"/>
                                        </p:tgtEl>
                                        <p:attrNameLst>
                                          <p:attrName>style.visibility</p:attrName>
                                        </p:attrNameLst>
                                      </p:cBhvr>
                                      <p:to>
                                        <p:strVal val="visible"/>
                                      </p:to>
                                    </p:set>
                                    <p:anim calcmode="lin" valueType="num">
                                      <p:cBhvr additive="base">
                                        <p:cTn id="40" dur="500" fill="hold"/>
                                        <p:tgtEl>
                                          <p:spTgt spid="574499"/>
                                        </p:tgtEl>
                                        <p:attrNameLst>
                                          <p:attrName>ppt_x</p:attrName>
                                        </p:attrNameLst>
                                      </p:cBhvr>
                                      <p:tavLst>
                                        <p:tav tm="0">
                                          <p:val>
                                            <p:strVal val="0-#ppt_w/2"/>
                                          </p:val>
                                        </p:tav>
                                        <p:tav tm="100000">
                                          <p:val>
                                            <p:strVal val="#ppt_x"/>
                                          </p:val>
                                        </p:tav>
                                      </p:tavLst>
                                    </p:anim>
                                    <p:anim calcmode="lin" valueType="num">
                                      <p:cBhvr additive="base">
                                        <p:cTn id="41" dur="500" fill="hold"/>
                                        <p:tgtEl>
                                          <p:spTgt spid="574499"/>
                                        </p:tgtEl>
                                        <p:attrNameLst>
                                          <p:attrName>ppt_y</p:attrName>
                                        </p:attrNameLst>
                                      </p:cBhvr>
                                      <p:tavLst>
                                        <p:tav tm="0">
                                          <p:val>
                                            <p:strVal val="#ppt_y"/>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574500"/>
                                        </p:tgtEl>
                                        <p:attrNameLst>
                                          <p:attrName>style.visibility</p:attrName>
                                        </p:attrNameLst>
                                      </p:cBhvr>
                                      <p:to>
                                        <p:strVal val="visible"/>
                                      </p:to>
                                    </p:set>
                                    <p:animEffect transition="in" filter="dissolve">
                                      <p:cBhvr>
                                        <p:cTn id="46" dur="500"/>
                                        <p:tgtEl>
                                          <p:spTgt spid="574500"/>
                                        </p:tgtEl>
                                      </p:cBhvr>
                                    </p:animEffect>
                                  </p:childTnLst>
                                </p:cTn>
                              </p:par>
                            </p:childTnLst>
                          </p:cTn>
                        </p:par>
                      </p:childTnLst>
                    </p:cTn>
                  </p:par>
                  <p:par>
                    <p:cTn id="47" fill="hold">
                      <p:stCondLst>
                        <p:cond delay="indefinite"/>
                      </p:stCondLst>
                      <p:childTnLst>
                        <p:par>
                          <p:cTn id="48" fill="hold">
                            <p:stCondLst>
                              <p:cond delay="0"/>
                            </p:stCondLst>
                            <p:childTnLst>
                              <p:par>
                                <p:cTn id="49" presetID="23" presetClass="entr" presetSubtype="288" fill="hold" grpId="0" nodeType="clickEffect">
                                  <p:stCondLst>
                                    <p:cond delay="0"/>
                                  </p:stCondLst>
                                  <p:childTnLst>
                                    <p:set>
                                      <p:cBhvr>
                                        <p:cTn id="50" dur="1" fill="hold">
                                          <p:stCondLst>
                                            <p:cond delay="0"/>
                                          </p:stCondLst>
                                        </p:cTn>
                                        <p:tgtEl>
                                          <p:spTgt spid="574512"/>
                                        </p:tgtEl>
                                        <p:attrNameLst>
                                          <p:attrName>style.visibility</p:attrName>
                                        </p:attrNameLst>
                                      </p:cBhvr>
                                      <p:to>
                                        <p:strVal val="visible"/>
                                      </p:to>
                                    </p:set>
                                    <p:anim calcmode="lin" valueType="num">
                                      <p:cBhvr>
                                        <p:cTn id="51" dur="500" fill="hold"/>
                                        <p:tgtEl>
                                          <p:spTgt spid="574512"/>
                                        </p:tgtEl>
                                        <p:attrNameLst>
                                          <p:attrName>ppt_w</p:attrName>
                                        </p:attrNameLst>
                                      </p:cBhvr>
                                      <p:tavLst>
                                        <p:tav tm="0">
                                          <p:val>
                                            <p:strVal val="4/3*#ppt_w"/>
                                          </p:val>
                                        </p:tav>
                                        <p:tav tm="100000">
                                          <p:val>
                                            <p:strVal val="#ppt_w"/>
                                          </p:val>
                                        </p:tav>
                                      </p:tavLst>
                                    </p:anim>
                                    <p:anim calcmode="lin" valueType="num">
                                      <p:cBhvr>
                                        <p:cTn id="52" dur="500" fill="hold"/>
                                        <p:tgtEl>
                                          <p:spTgt spid="574512"/>
                                        </p:tgtEl>
                                        <p:attrNameLst>
                                          <p:attrName>ppt_h</p:attrName>
                                        </p:attrNameLst>
                                      </p:cBhvr>
                                      <p:tavLst>
                                        <p:tav tm="0">
                                          <p:val>
                                            <p:strVal val="4/3*#ppt_h"/>
                                          </p:val>
                                        </p:tav>
                                        <p:tav tm="100000">
                                          <p:val>
                                            <p:strVal val="#ppt_h"/>
                                          </p:val>
                                        </p:tav>
                                      </p:tavLst>
                                    </p:anim>
                                  </p:childTnLst>
                                </p:cTn>
                              </p:par>
                            </p:childTnLst>
                          </p:cTn>
                        </p:par>
                      </p:childTnLst>
                    </p:cTn>
                  </p:par>
                  <p:par>
                    <p:cTn id="53" fill="hold">
                      <p:stCondLst>
                        <p:cond delay="indefinite"/>
                      </p:stCondLst>
                      <p:childTnLst>
                        <p:par>
                          <p:cTn id="54" fill="hold">
                            <p:stCondLst>
                              <p:cond delay="0"/>
                            </p:stCondLst>
                            <p:childTnLst>
                              <p:par>
                                <p:cTn id="55" presetID="4" presetClass="entr" presetSubtype="32" fill="hold" nodeType="clickEffect">
                                  <p:stCondLst>
                                    <p:cond delay="0"/>
                                  </p:stCondLst>
                                  <p:childTnLst>
                                    <p:set>
                                      <p:cBhvr>
                                        <p:cTn id="56" dur="1" fill="hold">
                                          <p:stCondLst>
                                            <p:cond delay="0"/>
                                          </p:stCondLst>
                                        </p:cTn>
                                        <p:tgtEl>
                                          <p:spTgt spid="574503"/>
                                        </p:tgtEl>
                                        <p:attrNameLst>
                                          <p:attrName>style.visibility</p:attrName>
                                        </p:attrNameLst>
                                      </p:cBhvr>
                                      <p:to>
                                        <p:strVal val="visible"/>
                                      </p:to>
                                    </p:set>
                                    <p:animEffect transition="in" filter="box(out)">
                                      <p:cBhvr>
                                        <p:cTn id="57" dur="500"/>
                                        <p:tgtEl>
                                          <p:spTgt spid="574503"/>
                                        </p:tgtEl>
                                      </p:cBhvr>
                                    </p:animEffect>
                                  </p:childTnLst>
                                </p:cTn>
                              </p:par>
                            </p:childTnLst>
                          </p:cTn>
                        </p:par>
                      </p:childTnLst>
                    </p:cTn>
                  </p:par>
                  <p:par>
                    <p:cTn id="58" fill="hold">
                      <p:stCondLst>
                        <p:cond delay="indefinite"/>
                      </p:stCondLst>
                      <p:childTnLst>
                        <p:par>
                          <p:cTn id="59" fill="hold">
                            <p:stCondLst>
                              <p:cond delay="0"/>
                            </p:stCondLst>
                            <p:childTnLst>
                              <p:par>
                                <p:cTn id="60" presetID="23" presetClass="entr" presetSubtype="288" fill="hold" grpId="0" nodeType="clickEffect">
                                  <p:stCondLst>
                                    <p:cond delay="0"/>
                                  </p:stCondLst>
                                  <p:childTnLst>
                                    <p:set>
                                      <p:cBhvr>
                                        <p:cTn id="61" dur="1" fill="hold">
                                          <p:stCondLst>
                                            <p:cond delay="0"/>
                                          </p:stCondLst>
                                        </p:cTn>
                                        <p:tgtEl>
                                          <p:spTgt spid="574513"/>
                                        </p:tgtEl>
                                        <p:attrNameLst>
                                          <p:attrName>style.visibility</p:attrName>
                                        </p:attrNameLst>
                                      </p:cBhvr>
                                      <p:to>
                                        <p:strVal val="visible"/>
                                      </p:to>
                                    </p:set>
                                    <p:anim calcmode="lin" valueType="num">
                                      <p:cBhvr>
                                        <p:cTn id="62" dur="500" fill="hold"/>
                                        <p:tgtEl>
                                          <p:spTgt spid="574513"/>
                                        </p:tgtEl>
                                        <p:attrNameLst>
                                          <p:attrName>ppt_w</p:attrName>
                                        </p:attrNameLst>
                                      </p:cBhvr>
                                      <p:tavLst>
                                        <p:tav tm="0">
                                          <p:val>
                                            <p:strVal val="4/3*#ppt_w"/>
                                          </p:val>
                                        </p:tav>
                                        <p:tav tm="100000">
                                          <p:val>
                                            <p:strVal val="#ppt_w"/>
                                          </p:val>
                                        </p:tav>
                                      </p:tavLst>
                                    </p:anim>
                                    <p:anim calcmode="lin" valueType="num">
                                      <p:cBhvr>
                                        <p:cTn id="63" dur="500" fill="hold"/>
                                        <p:tgtEl>
                                          <p:spTgt spid="574513"/>
                                        </p:tgtEl>
                                        <p:attrNameLst>
                                          <p:attrName>ppt_h</p:attrName>
                                        </p:attrNameLst>
                                      </p:cBhvr>
                                      <p:tavLst>
                                        <p:tav tm="0">
                                          <p:val>
                                            <p:strVal val="4/3*#ppt_h"/>
                                          </p:val>
                                        </p:tav>
                                        <p:tav tm="100000">
                                          <p:val>
                                            <p:strVal val="#ppt_h"/>
                                          </p:val>
                                        </p:tav>
                                      </p:tavLst>
                                    </p:anim>
                                  </p:childTnLst>
                                </p:cTn>
                              </p:par>
                            </p:childTnLst>
                          </p:cTn>
                        </p:par>
                      </p:childTnLst>
                    </p:cTn>
                  </p:par>
                  <p:par>
                    <p:cTn id="64" fill="hold">
                      <p:stCondLst>
                        <p:cond delay="indefinite"/>
                      </p:stCondLst>
                      <p:childTnLst>
                        <p:par>
                          <p:cTn id="65" fill="hold">
                            <p:stCondLst>
                              <p:cond delay="0"/>
                            </p:stCondLst>
                            <p:childTnLst>
                              <p:par>
                                <p:cTn id="66" presetID="4" presetClass="entr" presetSubtype="32" fill="hold" nodeType="clickEffect">
                                  <p:stCondLst>
                                    <p:cond delay="0"/>
                                  </p:stCondLst>
                                  <p:childTnLst>
                                    <p:set>
                                      <p:cBhvr>
                                        <p:cTn id="67" dur="1" fill="hold">
                                          <p:stCondLst>
                                            <p:cond delay="0"/>
                                          </p:stCondLst>
                                        </p:cTn>
                                        <p:tgtEl>
                                          <p:spTgt spid="574514"/>
                                        </p:tgtEl>
                                        <p:attrNameLst>
                                          <p:attrName>style.visibility</p:attrName>
                                        </p:attrNameLst>
                                      </p:cBhvr>
                                      <p:to>
                                        <p:strVal val="visible"/>
                                      </p:to>
                                    </p:set>
                                    <p:animEffect transition="in" filter="box(out)">
                                      <p:cBhvr>
                                        <p:cTn id="68" dur="500"/>
                                        <p:tgtEl>
                                          <p:spTgt spid="574514"/>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2" fill="hold" nodeType="clickEffect">
                                  <p:stCondLst>
                                    <p:cond delay="0"/>
                                  </p:stCondLst>
                                  <p:childTnLst>
                                    <p:set>
                                      <p:cBhvr>
                                        <p:cTn id="72" dur="1" fill="hold">
                                          <p:stCondLst>
                                            <p:cond delay="0"/>
                                          </p:stCondLst>
                                        </p:cTn>
                                        <p:tgtEl>
                                          <p:spTgt spid="574521"/>
                                        </p:tgtEl>
                                        <p:attrNameLst>
                                          <p:attrName>style.visibility</p:attrName>
                                        </p:attrNameLst>
                                      </p:cBhvr>
                                      <p:to>
                                        <p:strVal val="visible"/>
                                      </p:to>
                                    </p:set>
                                    <p:animEffect transition="in" filter="wipe(right)">
                                      <p:cBhvr>
                                        <p:cTn id="73" dur="500"/>
                                        <p:tgtEl>
                                          <p:spTgt spid="574521"/>
                                        </p:tgtEl>
                                      </p:cBhvr>
                                    </p:animEffect>
                                  </p:childTnLst>
                                </p:cTn>
                              </p:par>
                            </p:childTnLst>
                          </p:cTn>
                        </p:par>
                      </p:childTnLst>
                    </p:cTn>
                  </p:par>
                  <p:par>
                    <p:cTn id="74" fill="hold">
                      <p:stCondLst>
                        <p:cond delay="indefinite"/>
                      </p:stCondLst>
                      <p:childTnLst>
                        <p:par>
                          <p:cTn id="75" fill="hold">
                            <p:stCondLst>
                              <p:cond delay="0"/>
                            </p:stCondLst>
                            <p:childTnLst>
                              <p:par>
                                <p:cTn id="76" presetID="22" presetClass="entr" presetSubtype="8" fill="hold" nodeType="clickEffect">
                                  <p:stCondLst>
                                    <p:cond delay="0"/>
                                  </p:stCondLst>
                                  <p:childTnLst>
                                    <p:set>
                                      <p:cBhvr>
                                        <p:cTn id="77" dur="1" fill="hold">
                                          <p:stCondLst>
                                            <p:cond delay="0"/>
                                          </p:stCondLst>
                                        </p:cTn>
                                        <p:tgtEl>
                                          <p:spTgt spid="574520"/>
                                        </p:tgtEl>
                                        <p:attrNameLst>
                                          <p:attrName>style.visibility</p:attrName>
                                        </p:attrNameLst>
                                      </p:cBhvr>
                                      <p:to>
                                        <p:strVal val="visible"/>
                                      </p:to>
                                    </p:set>
                                    <p:animEffect transition="in" filter="wipe(left)">
                                      <p:cBhvr>
                                        <p:cTn id="78" dur="500"/>
                                        <p:tgtEl>
                                          <p:spTgt spid="5745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467" grpId="0" autoUpdateAnimBg="0"/>
      <p:bldP spid="574468" grpId="0" autoUpdateAnimBg="0"/>
      <p:bldP spid="574470" grpId="0" autoUpdateAnimBg="0"/>
      <p:bldP spid="574472" grpId="0"/>
      <p:bldP spid="574499" grpId="0" autoUpdateAnimBg="0"/>
      <p:bldP spid="574512" grpId="0" animBg="1"/>
      <p:bldP spid="574513"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1634" name="Rectangle 2"/>
          <p:cNvSpPr>
            <a:spLocks noGrp="1" noChangeArrowheads="1"/>
          </p:cNvSpPr>
          <p:nvPr>
            <p:ph type="title"/>
          </p:nvPr>
        </p:nvSpPr>
        <p:spPr/>
        <p:txBody>
          <a:bodyPr/>
          <a:lstStyle/>
          <a:p>
            <a:r>
              <a:rPr lang="en-US" altLang="zh-CN" sz="3600"/>
              <a:t>10</a:t>
            </a:r>
            <a:r>
              <a:rPr lang="en-US" altLang="en-US" sz="3600"/>
              <a:t>.5 真实气体范德瓦尔斯方程（简介）</a:t>
            </a:r>
            <a:endParaRPr lang="zh-CN" altLang="en-US" sz="3600"/>
          </a:p>
        </p:txBody>
      </p:sp>
      <p:sp>
        <p:nvSpPr>
          <p:cNvPr id="13" name="灯片编号占位符 4"/>
          <p:cNvSpPr>
            <a:spLocks noGrp="1"/>
          </p:cNvSpPr>
          <p:nvPr>
            <p:ph type="sldNum" sz="quarter" idx="12"/>
          </p:nvPr>
        </p:nvSpPr>
        <p:spPr/>
        <p:txBody>
          <a:bodyPr/>
          <a:lstStyle/>
          <a:p>
            <a:fld id="{B3AA638D-2016-44FE-AAF5-FA622D1A6D60}" type="slidenum">
              <a:rPr lang="en-US" altLang="zh-CN"/>
              <a:pPr/>
              <a:t>25</a:t>
            </a:fld>
            <a:endParaRPr lang="en-US" altLang="zh-CN"/>
          </a:p>
        </p:txBody>
      </p:sp>
      <p:sp>
        <p:nvSpPr>
          <p:cNvPr id="581635" name="Text Box 3"/>
          <p:cNvSpPr txBox="1">
            <a:spLocks noChangeArrowheads="1"/>
          </p:cNvSpPr>
          <p:nvPr/>
        </p:nvSpPr>
        <p:spPr bwMode="auto">
          <a:xfrm>
            <a:off x="539750" y="1092200"/>
            <a:ext cx="7993063" cy="1117600"/>
          </a:xfrm>
          <a:prstGeom prst="rect">
            <a:avLst/>
          </a:prstGeom>
          <a:noFill/>
          <a:ln w="9525">
            <a:noFill/>
            <a:miter lim="800000"/>
            <a:headEnd/>
            <a:tailEnd/>
          </a:ln>
          <a:effectLst/>
        </p:spPr>
        <p:txBody>
          <a:bodyPr>
            <a:spAutoFit/>
          </a:bodyPr>
          <a:lstStyle/>
          <a:p>
            <a:pPr>
              <a:lnSpc>
                <a:spcPct val="120000"/>
              </a:lnSpc>
              <a:spcBef>
                <a:spcPct val="50000"/>
              </a:spcBef>
            </a:pPr>
            <a:r>
              <a:rPr lang="zh-CN" altLang="en-US" sz="2800" dirty="0"/>
              <a:t>考虑分子间存在</a:t>
            </a:r>
            <a:r>
              <a:rPr lang="zh-CN" altLang="en-US" sz="2800" dirty="0">
                <a:solidFill>
                  <a:srgbClr val="0000CC"/>
                </a:solidFill>
              </a:rPr>
              <a:t>引力</a:t>
            </a:r>
            <a:r>
              <a:rPr lang="zh-CN" altLang="en-US" sz="2800" dirty="0"/>
              <a:t>，气体分子施与器壁的压强应减少一个量值，称为内压强 （</a:t>
            </a:r>
            <a:r>
              <a:rPr lang="en-US" altLang="zh-CN" sz="2800" i="1" dirty="0"/>
              <a:t>p</a:t>
            </a:r>
            <a:r>
              <a:rPr lang="en-US" altLang="zh-CN" sz="2800" baseline="-25000" dirty="0"/>
              <a:t>i</a:t>
            </a:r>
            <a:r>
              <a:rPr lang="zh-CN" altLang="en-US" sz="2800" dirty="0"/>
              <a:t>）。</a:t>
            </a:r>
          </a:p>
        </p:txBody>
      </p:sp>
      <p:graphicFrame>
        <p:nvGraphicFramePr>
          <p:cNvPr id="581636" name="Object 4"/>
          <p:cNvGraphicFramePr>
            <a:graphicFrameLocks noChangeAspect="1"/>
          </p:cNvGraphicFramePr>
          <p:nvPr/>
        </p:nvGraphicFramePr>
        <p:xfrm>
          <a:off x="1371600" y="2376488"/>
          <a:ext cx="2335213" cy="457200"/>
        </p:xfrm>
        <a:graphic>
          <a:graphicData uri="http://schemas.openxmlformats.org/presentationml/2006/ole">
            <mc:AlternateContent xmlns:mc="http://schemas.openxmlformats.org/markup-compatibility/2006">
              <mc:Choice xmlns:v="urn:schemas-microsoft-com:vml" Requires="v">
                <p:oleObj name="公式" r:id="rId2" imgW="1168200" imgH="228600" progId="Equation.3">
                  <p:embed/>
                </p:oleObj>
              </mc:Choice>
              <mc:Fallback>
                <p:oleObj name="公式" r:id="rId2" imgW="1168200" imgH="228600" progId="Equation.3">
                  <p:embed/>
                  <p:pic>
                    <p:nvPicPr>
                      <p:cNvPr id="581636" name="Object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2376488"/>
                        <a:ext cx="2335213"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1637" name="Object 5"/>
          <p:cNvGraphicFramePr>
            <a:graphicFrameLocks noChangeAspect="1"/>
          </p:cNvGraphicFramePr>
          <p:nvPr/>
        </p:nvGraphicFramePr>
        <p:xfrm>
          <a:off x="3505200" y="2147888"/>
          <a:ext cx="1878013" cy="939800"/>
        </p:xfrm>
        <a:graphic>
          <a:graphicData uri="http://schemas.openxmlformats.org/presentationml/2006/ole">
            <mc:AlternateContent xmlns:mc="http://schemas.openxmlformats.org/markup-compatibility/2006">
              <mc:Choice xmlns:v="urn:schemas-microsoft-com:vml" Requires="v">
                <p:oleObj name="公式" r:id="rId4" imgW="939600" imgH="469800" progId="Equation.3">
                  <p:embed/>
                </p:oleObj>
              </mc:Choice>
              <mc:Fallback>
                <p:oleObj name="公式" r:id="rId4" imgW="939600" imgH="469800" progId="Equation.3">
                  <p:embed/>
                  <p:pic>
                    <p:nvPicPr>
                      <p:cNvPr id="581637"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5200" y="2147888"/>
                        <a:ext cx="1878013" cy="939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1638" name="Text Box 6"/>
          <p:cNvSpPr txBox="1">
            <a:spLocks noChangeArrowheads="1"/>
          </p:cNvSpPr>
          <p:nvPr/>
        </p:nvSpPr>
        <p:spPr bwMode="auto">
          <a:xfrm>
            <a:off x="685800" y="2986088"/>
            <a:ext cx="2971800" cy="519112"/>
          </a:xfrm>
          <a:prstGeom prst="rect">
            <a:avLst/>
          </a:prstGeom>
          <a:noFill/>
          <a:ln w="12700">
            <a:noFill/>
            <a:miter lim="800000"/>
            <a:headEnd type="none" w="sm" len="sm"/>
            <a:tailEnd type="none" w="sm" len="sm"/>
          </a:ln>
          <a:effectLst/>
        </p:spPr>
        <p:txBody>
          <a:bodyPr>
            <a:spAutoFit/>
          </a:bodyPr>
          <a:lstStyle/>
          <a:p>
            <a:pPr>
              <a:spcBef>
                <a:spcPct val="50000"/>
              </a:spcBef>
            </a:pPr>
            <a:r>
              <a:rPr kumimoji="1" lang="en-US" altLang="zh-CN" sz="2800" i="1" dirty="0"/>
              <a:t>a</a:t>
            </a:r>
            <a:r>
              <a:rPr kumimoji="1" lang="zh-CN" altLang="zh-CN" sz="2800" dirty="0"/>
              <a:t>为比例系数</a:t>
            </a:r>
            <a:endParaRPr kumimoji="1" lang="zh-CN" altLang="en-US" sz="2800" dirty="0"/>
          </a:p>
        </p:txBody>
      </p:sp>
      <p:graphicFrame>
        <p:nvGraphicFramePr>
          <p:cNvPr id="581639" name="Object 7"/>
          <p:cNvGraphicFramePr>
            <a:graphicFrameLocks noChangeAspect="1"/>
          </p:cNvGraphicFramePr>
          <p:nvPr/>
        </p:nvGraphicFramePr>
        <p:xfrm>
          <a:off x="1752600" y="3502025"/>
          <a:ext cx="2182813" cy="1527175"/>
        </p:xfrm>
        <a:graphic>
          <a:graphicData uri="http://schemas.openxmlformats.org/presentationml/2006/ole">
            <mc:AlternateContent xmlns:mc="http://schemas.openxmlformats.org/markup-compatibility/2006">
              <mc:Choice xmlns:v="urn:schemas-microsoft-com:vml" Requires="v">
                <p:oleObj name="公式" r:id="rId6" imgW="1091880" imgH="761760" progId="Equation.3">
                  <p:embed/>
                </p:oleObj>
              </mc:Choice>
              <mc:Fallback>
                <p:oleObj name="公式" r:id="rId6" imgW="1091880" imgH="761760" progId="Equation.3">
                  <p:embed/>
                  <p:pic>
                    <p:nvPicPr>
                      <p:cNvPr id="581639"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52600" y="3502025"/>
                        <a:ext cx="2182813" cy="1527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1640" name="Object 8"/>
          <p:cNvGraphicFramePr>
            <a:graphicFrameLocks noChangeAspect="1"/>
          </p:cNvGraphicFramePr>
          <p:nvPr/>
        </p:nvGraphicFramePr>
        <p:xfrm>
          <a:off x="4038600" y="3502025"/>
          <a:ext cx="2868613" cy="1527175"/>
        </p:xfrm>
        <a:graphic>
          <a:graphicData uri="http://schemas.openxmlformats.org/presentationml/2006/ole">
            <mc:AlternateContent xmlns:mc="http://schemas.openxmlformats.org/markup-compatibility/2006">
              <mc:Choice xmlns:v="urn:schemas-microsoft-com:vml" Requires="v">
                <p:oleObj name="公式" r:id="rId8" imgW="1434960" imgH="761760" progId="Equation.3">
                  <p:embed/>
                </p:oleObj>
              </mc:Choice>
              <mc:Fallback>
                <p:oleObj name="公式" r:id="rId8" imgW="1434960" imgH="761760" progId="Equation.3">
                  <p:embed/>
                  <p:pic>
                    <p:nvPicPr>
                      <p:cNvPr id="58164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38600" y="3502025"/>
                        <a:ext cx="2868613" cy="1527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1641" name="Object 9"/>
          <p:cNvGraphicFramePr>
            <a:graphicFrameLocks noChangeAspect="1"/>
          </p:cNvGraphicFramePr>
          <p:nvPr/>
        </p:nvGraphicFramePr>
        <p:xfrm>
          <a:off x="3962400" y="5257800"/>
          <a:ext cx="4278313" cy="969963"/>
        </p:xfrm>
        <a:graphic>
          <a:graphicData uri="http://schemas.openxmlformats.org/presentationml/2006/ole">
            <mc:AlternateContent xmlns:mc="http://schemas.openxmlformats.org/markup-compatibility/2006">
              <mc:Choice xmlns:v="urn:schemas-microsoft-com:vml" Requires="v">
                <p:oleObj name="公式" r:id="rId10" imgW="2146300" imgH="482600" progId="Equation.3">
                  <p:embed/>
                </p:oleObj>
              </mc:Choice>
              <mc:Fallback>
                <p:oleObj name="公式" r:id="rId10" imgW="2146300" imgH="482600" progId="Equation.3">
                  <p:embed/>
                  <p:pic>
                    <p:nvPicPr>
                      <p:cNvPr id="581641" name="Object 9"/>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62400" y="5257800"/>
                        <a:ext cx="4278313" cy="969963"/>
                      </a:xfrm>
                      <a:prstGeom prst="rect">
                        <a:avLst/>
                      </a:prstGeom>
                      <a:solidFill>
                        <a:srgbClr val="CC99FF">
                          <a:alpha val="50000"/>
                        </a:srgbClr>
                      </a:solidFill>
                      <a:ln w="9525">
                        <a:solidFill>
                          <a:schemeClr val="tx1"/>
                        </a:solidFill>
                        <a:miter lim="800000"/>
                        <a:headEnd/>
                        <a:tailEnd/>
                      </a:ln>
                    </p:spPr>
                  </p:pic>
                </p:oleObj>
              </mc:Fallback>
            </mc:AlternateContent>
          </a:graphicData>
        </a:graphic>
      </p:graphicFrame>
      <p:sp>
        <p:nvSpPr>
          <p:cNvPr id="581642" name="Rectangle 10"/>
          <p:cNvSpPr>
            <a:spLocks noChangeArrowheads="1"/>
          </p:cNvSpPr>
          <p:nvPr/>
        </p:nvSpPr>
        <p:spPr bwMode="auto">
          <a:xfrm>
            <a:off x="533400" y="5483225"/>
            <a:ext cx="3028950" cy="519113"/>
          </a:xfrm>
          <a:prstGeom prst="rect">
            <a:avLst/>
          </a:prstGeom>
          <a:noFill/>
          <a:ln w="9525">
            <a:noFill/>
            <a:miter lim="800000"/>
            <a:headEnd/>
            <a:tailEnd/>
          </a:ln>
          <a:effectLst/>
        </p:spPr>
        <p:txBody>
          <a:bodyPr wrap="none">
            <a:spAutoFit/>
          </a:bodyPr>
          <a:lstStyle/>
          <a:p>
            <a:r>
              <a:rPr kumimoji="1" lang="zh-CN" altLang="en-US" sz="2800" dirty="0">
                <a:solidFill>
                  <a:srgbClr val="0000CC"/>
                </a:solidFill>
              </a:rPr>
              <a:t>范德瓦尔斯方程：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81635"/>
                                        </p:tgtEl>
                                        <p:attrNameLst>
                                          <p:attrName>style.visibility</p:attrName>
                                        </p:attrNameLst>
                                      </p:cBhvr>
                                      <p:to>
                                        <p:strVal val="visible"/>
                                      </p:to>
                                    </p:set>
                                    <p:animEffect transition="in" filter="wipe(left)">
                                      <p:cBhvr>
                                        <p:cTn id="7" dur="500"/>
                                        <p:tgtEl>
                                          <p:spTgt spid="581635"/>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581636"/>
                                        </p:tgtEl>
                                        <p:attrNameLst>
                                          <p:attrName>style.visibility</p:attrName>
                                        </p:attrNameLst>
                                      </p:cBhvr>
                                      <p:to>
                                        <p:strVal val="visible"/>
                                      </p:to>
                                    </p:set>
                                    <p:animEffect transition="in" filter="strips(upRight)">
                                      <p:cBhvr>
                                        <p:cTn id="12" dur="500"/>
                                        <p:tgtEl>
                                          <p:spTgt spid="58163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81637"/>
                                        </p:tgtEl>
                                        <p:attrNameLst>
                                          <p:attrName>style.visibility</p:attrName>
                                        </p:attrNameLst>
                                      </p:cBhvr>
                                      <p:to>
                                        <p:strVal val="visible"/>
                                      </p:to>
                                    </p:set>
                                    <p:animEffect transition="in" filter="wipe(left)">
                                      <p:cBhvr>
                                        <p:cTn id="17" dur="500"/>
                                        <p:tgtEl>
                                          <p:spTgt spid="581637"/>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3" fill="hold" grpId="0" nodeType="clickEffect">
                                  <p:stCondLst>
                                    <p:cond delay="0"/>
                                  </p:stCondLst>
                                  <p:childTnLst>
                                    <p:set>
                                      <p:cBhvr>
                                        <p:cTn id="21" dur="1" fill="hold">
                                          <p:stCondLst>
                                            <p:cond delay="0"/>
                                          </p:stCondLst>
                                        </p:cTn>
                                        <p:tgtEl>
                                          <p:spTgt spid="581638"/>
                                        </p:tgtEl>
                                        <p:attrNameLst>
                                          <p:attrName>style.visibility</p:attrName>
                                        </p:attrNameLst>
                                      </p:cBhvr>
                                      <p:to>
                                        <p:strVal val="visible"/>
                                      </p:to>
                                    </p:set>
                                    <p:animEffect transition="in" filter="strips(upRight)">
                                      <p:cBhvr>
                                        <p:cTn id="22" dur="500"/>
                                        <p:tgtEl>
                                          <p:spTgt spid="58163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81639"/>
                                        </p:tgtEl>
                                        <p:attrNameLst>
                                          <p:attrName>style.visibility</p:attrName>
                                        </p:attrNameLst>
                                      </p:cBhvr>
                                      <p:to>
                                        <p:strVal val="visible"/>
                                      </p:to>
                                    </p:set>
                                    <p:animEffect transition="in" filter="wipe(left)">
                                      <p:cBhvr>
                                        <p:cTn id="27" dur="500"/>
                                        <p:tgtEl>
                                          <p:spTgt spid="58163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81640"/>
                                        </p:tgtEl>
                                        <p:attrNameLst>
                                          <p:attrName>style.visibility</p:attrName>
                                        </p:attrNameLst>
                                      </p:cBhvr>
                                      <p:to>
                                        <p:strVal val="visible"/>
                                      </p:to>
                                    </p:set>
                                    <p:animEffect transition="in" filter="wipe(left)">
                                      <p:cBhvr>
                                        <p:cTn id="32" dur="500"/>
                                        <p:tgtEl>
                                          <p:spTgt spid="58164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81642"/>
                                        </p:tgtEl>
                                        <p:attrNameLst>
                                          <p:attrName>style.visibility</p:attrName>
                                        </p:attrNameLst>
                                      </p:cBhvr>
                                      <p:to>
                                        <p:strVal val="visible"/>
                                      </p:to>
                                    </p:set>
                                    <p:animEffect transition="in" filter="wipe(left)">
                                      <p:cBhvr>
                                        <p:cTn id="37" dur="500"/>
                                        <p:tgtEl>
                                          <p:spTgt spid="58164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81641"/>
                                        </p:tgtEl>
                                        <p:attrNameLst>
                                          <p:attrName>style.visibility</p:attrName>
                                        </p:attrNameLst>
                                      </p:cBhvr>
                                      <p:to>
                                        <p:strVal val="visible"/>
                                      </p:to>
                                    </p:set>
                                    <p:animEffect transition="in" filter="wipe(left)">
                                      <p:cBhvr>
                                        <p:cTn id="42" dur="500"/>
                                        <p:tgtEl>
                                          <p:spTgt spid="5816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635" grpId="0"/>
      <p:bldP spid="581638" grpId="0" autoUpdateAnimBg="0"/>
      <p:bldP spid="58164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2658" name="Rectangle 2"/>
          <p:cNvSpPr>
            <a:spLocks noGrp="1" noChangeArrowheads="1"/>
          </p:cNvSpPr>
          <p:nvPr>
            <p:ph type="title"/>
          </p:nvPr>
        </p:nvSpPr>
        <p:spPr/>
        <p:txBody>
          <a:bodyPr/>
          <a:lstStyle/>
          <a:p>
            <a:r>
              <a:rPr lang="en-US" altLang="zh-CN" sz="3600"/>
              <a:t>10</a:t>
            </a:r>
            <a:r>
              <a:rPr lang="en-US" altLang="en-US" sz="3600"/>
              <a:t>.5 真实气体范德瓦尔斯方程（简介）</a:t>
            </a:r>
            <a:endParaRPr lang="zh-CN" altLang="en-US" sz="3600"/>
          </a:p>
        </p:txBody>
      </p:sp>
      <p:sp>
        <p:nvSpPr>
          <p:cNvPr id="7" name="灯片编号占位符 4"/>
          <p:cNvSpPr>
            <a:spLocks noGrp="1"/>
          </p:cNvSpPr>
          <p:nvPr>
            <p:ph type="sldNum" sz="quarter" idx="12"/>
          </p:nvPr>
        </p:nvSpPr>
        <p:spPr/>
        <p:txBody>
          <a:bodyPr/>
          <a:lstStyle/>
          <a:p>
            <a:fld id="{700D3DF0-1889-4479-BAB7-1686756391FE}" type="slidenum">
              <a:rPr lang="en-US" altLang="zh-CN"/>
              <a:pPr/>
              <a:t>26</a:t>
            </a:fld>
            <a:endParaRPr lang="en-US" altLang="zh-CN"/>
          </a:p>
        </p:txBody>
      </p:sp>
      <p:sp>
        <p:nvSpPr>
          <p:cNvPr id="582659" name="Text Box 3"/>
          <p:cNvSpPr txBox="1">
            <a:spLocks noChangeArrowheads="1"/>
          </p:cNvSpPr>
          <p:nvPr/>
        </p:nvSpPr>
        <p:spPr bwMode="auto">
          <a:xfrm>
            <a:off x="481013" y="2438400"/>
            <a:ext cx="4248150" cy="3168650"/>
          </a:xfrm>
          <a:prstGeom prst="rect">
            <a:avLst/>
          </a:prstGeom>
          <a:noFill/>
          <a:ln w="9525">
            <a:noFill/>
            <a:miter lim="800000"/>
            <a:headEnd/>
            <a:tailEnd/>
          </a:ln>
          <a:effectLst/>
        </p:spPr>
        <p:txBody>
          <a:bodyPr>
            <a:spAutoFit/>
          </a:bodyPr>
          <a:lstStyle/>
          <a:p>
            <a:pPr>
              <a:lnSpc>
                <a:spcPct val="120000"/>
              </a:lnSpc>
              <a:spcBef>
                <a:spcPct val="50000"/>
              </a:spcBef>
            </a:pPr>
            <a:r>
              <a:rPr lang="zh-CN" altLang="en-US" sz="2800" dirty="0"/>
              <a:t>范德瓦尔斯方程描述二氧化碳气体等温线曲线与真实气体的等温曲线比较，除在低温时，在虚线部分不符合外，其他都能很好地吻合 。</a:t>
            </a:r>
          </a:p>
        </p:txBody>
      </p:sp>
      <p:pic>
        <p:nvPicPr>
          <p:cNvPr id="582660" name="Picture 4" descr="fig10-10a"/>
          <p:cNvPicPr>
            <a:picLocks noChangeAspect="1" noChangeArrowheads="1"/>
          </p:cNvPicPr>
          <p:nvPr/>
        </p:nvPicPr>
        <p:blipFill>
          <a:blip r:embed="rId2"/>
          <a:srcRect/>
          <a:stretch>
            <a:fillRect/>
          </a:stretch>
        </p:blipFill>
        <p:spPr bwMode="auto">
          <a:xfrm>
            <a:off x="4876800" y="1212850"/>
            <a:ext cx="3741738" cy="5111750"/>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42" name="Rectangle 2"/>
          <p:cNvSpPr>
            <a:spLocks noGrp="1" noChangeArrowheads="1"/>
          </p:cNvSpPr>
          <p:nvPr>
            <p:ph type="title"/>
          </p:nvPr>
        </p:nvSpPr>
        <p:spPr/>
        <p:txBody>
          <a:bodyPr/>
          <a:lstStyle/>
          <a:p>
            <a:r>
              <a:rPr lang="en-US" altLang="zh-CN" sz="3600"/>
              <a:t>10.6 </a:t>
            </a:r>
            <a:r>
              <a:rPr lang="zh-CN" altLang="en-US" sz="3600"/>
              <a:t>气体分子的平均自由程和碰撞频率</a:t>
            </a:r>
          </a:p>
        </p:txBody>
      </p:sp>
      <p:sp>
        <p:nvSpPr>
          <p:cNvPr id="8" name="灯片编号占位符 4"/>
          <p:cNvSpPr>
            <a:spLocks noGrp="1"/>
          </p:cNvSpPr>
          <p:nvPr>
            <p:ph type="sldNum" sz="quarter" idx="12"/>
          </p:nvPr>
        </p:nvSpPr>
        <p:spPr/>
        <p:txBody>
          <a:bodyPr/>
          <a:lstStyle/>
          <a:p>
            <a:fld id="{E17E8DDA-BD91-4C04-B2D2-73F56BD4F093}" type="slidenum">
              <a:rPr lang="en-US" altLang="zh-CN"/>
              <a:pPr/>
              <a:t>27</a:t>
            </a:fld>
            <a:endParaRPr lang="en-US" altLang="zh-CN"/>
          </a:p>
        </p:txBody>
      </p:sp>
      <p:graphicFrame>
        <p:nvGraphicFramePr>
          <p:cNvPr id="573443" name="Object 3"/>
          <p:cNvGraphicFramePr>
            <a:graphicFrameLocks noChangeAspect="1"/>
          </p:cNvGraphicFramePr>
          <p:nvPr/>
        </p:nvGraphicFramePr>
        <p:xfrm>
          <a:off x="609600" y="1600200"/>
          <a:ext cx="8255000" cy="1600200"/>
        </p:xfrm>
        <a:graphic>
          <a:graphicData uri="http://schemas.openxmlformats.org/presentationml/2006/ole">
            <mc:AlternateContent xmlns:mc="http://schemas.openxmlformats.org/markup-compatibility/2006">
              <mc:Choice xmlns:v="urn:schemas-microsoft-com:vml" Requires="v">
                <p:oleObj name="Document" r:id="rId2" imgW="3098629" imgH="604779" progId="Word.Document.8">
                  <p:embed/>
                </p:oleObj>
              </mc:Choice>
              <mc:Fallback>
                <p:oleObj name="Document" r:id="rId2" imgW="3098629" imgH="604779" progId="Word.Document.8">
                  <p:embed/>
                  <p:pic>
                    <p:nvPicPr>
                      <p:cNvPr id="573443"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600200"/>
                        <a:ext cx="8255000" cy="16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573444" name="Picture 4" descr="image49"/>
          <p:cNvPicPr>
            <a:picLocks noChangeAspect="1" noChangeArrowheads="1" noCrop="1"/>
          </p:cNvPicPr>
          <p:nvPr/>
        </p:nvPicPr>
        <p:blipFill>
          <a:blip r:embed="rId4"/>
          <a:srcRect/>
          <a:stretch>
            <a:fillRect/>
          </a:stretch>
        </p:blipFill>
        <p:spPr bwMode="auto">
          <a:xfrm>
            <a:off x="827088" y="3573463"/>
            <a:ext cx="3887787" cy="2643187"/>
          </a:xfrm>
          <a:prstGeom prst="rect">
            <a:avLst/>
          </a:prstGeom>
          <a:noFill/>
        </p:spPr>
      </p:pic>
      <p:pic>
        <p:nvPicPr>
          <p:cNvPr id="573445" name="Picture 5" descr="image50"/>
          <p:cNvPicPr>
            <a:picLocks noChangeAspect="1" noChangeArrowheads="1"/>
          </p:cNvPicPr>
          <p:nvPr/>
        </p:nvPicPr>
        <p:blipFill>
          <a:blip r:embed="rId5"/>
          <a:srcRect/>
          <a:stretch>
            <a:fillRect/>
          </a:stretch>
        </p:blipFill>
        <p:spPr bwMode="auto">
          <a:xfrm>
            <a:off x="4716463" y="3573463"/>
            <a:ext cx="3816350" cy="2649537"/>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573443"/>
                                        </p:tgtEl>
                                        <p:attrNameLst>
                                          <p:attrName>style.visibility</p:attrName>
                                        </p:attrNameLst>
                                      </p:cBhvr>
                                      <p:to>
                                        <p:strVal val="visible"/>
                                      </p:to>
                                    </p:set>
                                    <p:anim calcmode="lin" valueType="num">
                                      <p:cBhvr additive="base">
                                        <p:cTn id="7" dur="500" fill="hold"/>
                                        <p:tgtEl>
                                          <p:spTgt spid="573443"/>
                                        </p:tgtEl>
                                        <p:attrNameLst>
                                          <p:attrName>ppt_x</p:attrName>
                                        </p:attrNameLst>
                                      </p:cBhvr>
                                      <p:tavLst>
                                        <p:tav tm="0">
                                          <p:val>
                                            <p:strVal val="0-#ppt_w/2"/>
                                          </p:val>
                                        </p:tav>
                                        <p:tav tm="100000">
                                          <p:val>
                                            <p:strVal val="#ppt_x"/>
                                          </p:val>
                                        </p:tav>
                                      </p:tavLst>
                                    </p:anim>
                                    <p:anim calcmode="lin" valueType="num">
                                      <p:cBhvr additive="base">
                                        <p:cTn id="8" dur="500" fill="hold"/>
                                        <p:tgtEl>
                                          <p:spTgt spid="57344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573444"/>
                                        </p:tgtEl>
                                        <p:attrNameLst>
                                          <p:attrName>style.visibility</p:attrName>
                                        </p:attrNameLst>
                                      </p:cBhvr>
                                      <p:to>
                                        <p:strVal val="visible"/>
                                      </p:to>
                                    </p:set>
                                    <p:anim calcmode="lin" valueType="num">
                                      <p:cBhvr additive="base">
                                        <p:cTn id="13" dur="500" fill="hold"/>
                                        <p:tgtEl>
                                          <p:spTgt spid="573444"/>
                                        </p:tgtEl>
                                        <p:attrNameLst>
                                          <p:attrName>ppt_x</p:attrName>
                                        </p:attrNameLst>
                                      </p:cBhvr>
                                      <p:tavLst>
                                        <p:tav tm="0">
                                          <p:val>
                                            <p:strVal val="0-#ppt_w/2"/>
                                          </p:val>
                                        </p:tav>
                                        <p:tav tm="100000">
                                          <p:val>
                                            <p:strVal val="#ppt_x"/>
                                          </p:val>
                                        </p:tav>
                                      </p:tavLst>
                                    </p:anim>
                                    <p:anim calcmode="lin" valueType="num">
                                      <p:cBhvr additive="base">
                                        <p:cTn id="14" dur="500" fill="hold"/>
                                        <p:tgtEl>
                                          <p:spTgt spid="573444"/>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573445"/>
                                        </p:tgtEl>
                                        <p:attrNameLst>
                                          <p:attrName>style.visibility</p:attrName>
                                        </p:attrNameLst>
                                      </p:cBhvr>
                                      <p:to>
                                        <p:strVal val="visible"/>
                                      </p:to>
                                    </p:set>
                                    <p:anim calcmode="lin" valueType="num">
                                      <p:cBhvr additive="base">
                                        <p:cTn id="19" dur="500" fill="hold"/>
                                        <p:tgtEl>
                                          <p:spTgt spid="573445"/>
                                        </p:tgtEl>
                                        <p:attrNameLst>
                                          <p:attrName>ppt_x</p:attrName>
                                        </p:attrNameLst>
                                      </p:cBhvr>
                                      <p:tavLst>
                                        <p:tav tm="0">
                                          <p:val>
                                            <p:strVal val="0-#ppt_w/2"/>
                                          </p:val>
                                        </p:tav>
                                        <p:tav tm="100000">
                                          <p:val>
                                            <p:strVal val="#ppt_x"/>
                                          </p:val>
                                        </p:tav>
                                      </p:tavLst>
                                    </p:anim>
                                    <p:anim calcmode="lin" valueType="num">
                                      <p:cBhvr additive="base">
                                        <p:cTn id="20" dur="500" fill="hold"/>
                                        <p:tgtEl>
                                          <p:spTgt spid="57344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8322" name="Rectangle 2"/>
          <p:cNvSpPr>
            <a:spLocks noGrp="1" noChangeArrowheads="1"/>
          </p:cNvSpPr>
          <p:nvPr>
            <p:ph type="title"/>
          </p:nvPr>
        </p:nvSpPr>
        <p:spPr/>
        <p:txBody>
          <a:bodyPr/>
          <a:lstStyle/>
          <a:p>
            <a:r>
              <a:rPr lang="en-US" altLang="zh-CN" sz="3600"/>
              <a:t>10.6 </a:t>
            </a:r>
            <a:r>
              <a:rPr lang="zh-CN" altLang="en-US" sz="3600"/>
              <a:t>气体分子的平均自由程和碰撞频率</a:t>
            </a:r>
          </a:p>
        </p:txBody>
      </p:sp>
      <p:sp>
        <p:nvSpPr>
          <p:cNvPr id="14" name="灯片编号占位符 4"/>
          <p:cNvSpPr>
            <a:spLocks noGrp="1"/>
          </p:cNvSpPr>
          <p:nvPr>
            <p:ph type="sldNum" sz="quarter" idx="12"/>
          </p:nvPr>
        </p:nvSpPr>
        <p:spPr/>
        <p:txBody>
          <a:bodyPr/>
          <a:lstStyle/>
          <a:p>
            <a:fld id="{E0FE242C-D25E-47BB-8DFD-47D82527B02D}" type="slidenum">
              <a:rPr lang="en-US" altLang="zh-CN"/>
              <a:pPr/>
              <a:t>28</a:t>
            </a:fld>
            <a:endParaRPr lang="en-US" altLang="zh-CN"/>
          </a:p>
        </p:txBody>
      </p:sp>
      <p:sp>
        <p:nvSpPr>
          <p:cNvPr id="568325" name="Rectangle 5"/>
          <p:cNvSpPr>
            <a:spLocks noChangeArrowheads="1"/>
          </p:cNvSpPr>
          <p:nvPr/>
        </p:nvSpPr>
        <p:spPr bwMode="auto">
          <a:xfrm>
            <a:off x="533400" y="1593850"/>
            <a:ext cx="8382000" cy="1073150"/>
          </a:xfrm>
          <a:prstGeom prst="rect">
            <a:avLst/>
          </a:prstGeom>
          <a:noFill/>
          <a:ln w="12700" algn="ctr">
            <a:noFill/>
            <a:miter lim="800000"/>
            <a:headEnd type="none" w="sm" len="sm"/>
            <a:tailEnd type="none" w="sm" len="sm"/>
          </a:ln>
          <a:effectLst/>
        </p:spPr>
        <p:txBody>
          <a:bodyPr>
            <a:spAutoFit/>
          </a:bodyPr>
          <a:lstStyle/>
          <a:p>
            <a:pPr>
              <a:lnSpc>
                <a:spcPct val="115000"/>
              </a:lnSpc>
            </a:pPr>
            <a:r>
              <a:rPr kumimoji="1" lang="zh-CN" altLang="en-US" sz="2800" dirty="0"/>
              <a:t>碰撞频率（   ）：单位时间内，分子与其他分子发生碰撞的平均次数。</a:t>
            </a:r>
          </a:p>
        </p:txBody>
      </p:sp>
      <p:sp>
        <p:nvSpPr>
          <p:cNvPr id="568327" name="Rectangle 7"/>
          <p:cNvSpPr>
            <a:spLocks noChangeArrowheads="1"/>
          </p:cNvSpPr>
          <p:nvPr/>
        </p:nvSpPr>
        <p:spPr bwMode="auto">
          <a:xfrm>
            <a:off x="501650" y="1219200"/>
            <a:ext cx="20129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dirty="0"/>
              <a:t>平均碰撞频率</a:t>
            </a:r>
          </a:p>
        </p:txBody>
      </p:sp>
      <p:graphicFrame>
        <p:nvGraphicFramePr>
          <p:cNvPr id="568328" name="Object 8"/>
          <p:cNvGraphicFramePr>
            <a:graphicFrameLocks noChangeAspect="1"/>
          </p:cNvGraphicFramePr>
          <p:nvPr/>
        </p:nvGraphicFramePr>
        <p:xfrm>
          <a:off x="2317750" y="1593850"/>
          <a:ext cx="425450" cy="506413"/>
        </p:xfrm>
        <a:graphic>
          <a:graphicData uri="http://schemas.openxmlformats.org/presentationml/2006/ole">
            <mc:AlternateContent xmlns:mc="http://schemas.openxmlformats.org/markup-compatibility/2006">
              <mc:Choice xmlns:v="urn:schemas-microsoft-com:vml" Requires="v">
                <p:oleObj name="公式" r:id="rId3" imgW="126720" imgH="152280" progId="Equation.3">
                  <p:embed/>
                </p:oleObj>
              </mc:Choice>
              <mc:Fallback>
                <p:oleObj name="公式" r:id="rId3" imgW="126720" imgH="152280" progId="Equation.3">
                  <p:embed/>
                  <p:pic>
                    <p:nvPicPr>
                      <p:cNvPr id="568328"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17750" y="1593850"/>
                        <a:ext cx="425450" cy="506413"/>
                      </a:xfrm>
                      <a:prstGeom prst="rect">
                        <a:avLst/>
                      </a:prstGeom>
                      <a:noFill/>
                      <a:ln>
                        <a:noFill/>
                      </a:ln>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19050">
                            <a:solidFill>
                              <a:schemeClr val="tx1"/>
                            </a:solidFill>
                            <a:miter lim="800000"/>
                            <a:headEnd/>
                            <a:tailEnd/>
                          </a14:hiddenLine>
                        </a:ext>
                      </a:extLst>
                    </p:spPr>
                  </p:pic>
                </p:oleObj>
              </mc:Fallback>
            </mc:AlternateContent>
          </a:graphicData>
        </a:graphic>
      </p:graphicFrame>
      <p:graphicFrame>
        <p:nvGraphicFramePr>
          <p:cNvPr id="568332" name="Object 12"/>
          <p:cNvGraphicFramePr>
            <a:graphicFrameLocks noChangeAspect="1"/>
          </p:cNvGraphicFramePr>
          <p:nvPr/>
        </p:nvGraphicFramePr>
        <p:xfrm>
          <a:off x="6515100" y="5791200"/>
          <a:ext cx="1773238" cy="485775"/>
        </p:xfrm>
        <a:graphic>
          <a:graphicData uri="http://schemas.openxmlformats.org/presentationml/2006/ole">
            <mc:AlternateContent xmlns:mc="http://schemas.openxmlformats.org/markup-compatibility/2006">
              <mc:Choice xmlns:v="urn:schemas-microsoft-com:vml" Requires="v">
                <p:oleObj name="公式" r:id="rId5" imgW="876240" imgH="241200" progId="Equation.3">
                  <p:embed/>
                </p:oleObj>
              </mc:Choice>
              <mc:Fallback>
                <p:oleObj name="公式" r:id="rId5" imgW="876240" imgH="241200" progId="Equation.3">
                  <p:embed/>
                  <p:pic>
                    <p:nvPicPr>
                      <p:cNvPr id="568332"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15100" y="5791200"/>
                        <a:ext cx="1773238" cy="485775"/>
                      </a:xfrm>
                      <a:prstGeom prst="rect">
                        <a:avLst/>
                      </a:prstGeom>
                      <a:solidFill>
                        <a:srgbClr val="CC99FF">
                          <a:alpha val="50000"/>
                        </a:srgbClr>
                      </a:solidFill>
                      <a:ln w="19050">
                        <a:solidFill>
                          <a:schemeClr val="tx1"/>
                        </a:solidFill>
                        <a:miter lim="800000"/>
                        <a:headEnd/>
                        <a:tailEnd/>
                      </a:ln>
                    </p:spPr>
                  </p:pic>
                </p:oleObj>
              </mc:Fallback>
            </mc:AlternateContent>
          </a:graphicData>
        </a:graphic>
      </p:graphicFrame>
      <p:sp>
        <p:nvSpPr>
          <p:cNvPr id="568333" name="Rectangle 13"/>
          <p:cNvSpPr>
            <a:spLocks noChangeArrowheads="1"/>
          </p:cNvSpPr>
          <p:nvPr/>
        </p:nvSpPr>
        <p:spPr bwMode="auto">
          <a:xfrm>
            <a:off x="4800600" y="5791200"/>
            <a:ext cx="1714500" cy="457200"/>
          </a:xfrm>
          <a:prstGeom prst="rect">
            <a:avLst/>
          </a:prstGeom>
          <a:noFill/>
          <a:ln w="12700">
            <a:noFill/>
            <a:miter lim="800000"/>
            <a:headEnd type="none" w="sm" len="sm"/>
            <a:tailEnd type="none" w="sm" len="sm"/>
          </a:ln>
          <a:effectLst/>
        </p:spPr>
        <p:txBody>
          <a:bodyPr>
            <a:spAutoFit/>
          </a:bodyPr>
          <a:lstStyle/>
          <a:p>
            <a:r>
              <a:rPr kumimoji="1" lang="zh-CN" altLang="en-US" sz="2400">
                <a:solidFill>
                  <a:srgbClr val="0000CC"/>
                </a:solidFill>
              </a:rPr>
              <a:t>碰撞频率：</a:t>
            </a:r>
          </a:p>
        </p:txBody>
      </p:sp>
      <p:graphicFrame>
        <p:nvGraphicFramePr>
          <p:cNvPr id="568334" name="Object 14"/>
          <p:cNvGraphicFramePr>
            <a:graphicFrameLocks noChangeAspect="1"/>
          </p:cNvGraphicFramePr>
          <p:nvPr/>
        </p:nvGraphicFramePr>
        <p:xfrm>
          <a:off x="533400" y="5486400"/>
          <a:ext cx="3032125" cy="841375"/>
        </p:xfrm>
        <a:graphic>
          <a:graphicData uri="http://schemas.openxmlformats.org/presentationml/2006/ole">
            <mc:AlternateContent xmlns:mc="http://schemas.openxmlformats.org/markup-compatibility/2006">
              <mc:Choice xmlns:v="urn:schemas-microsoft-com:vml" Requires="v">
                <p:oleObj name="公式" r:id="rId7" imgW="1511280" imgH="419040" progId="Equation.3">
                  <p:embed/>
                </p:oleObj>
              </mc:Choice>
              <mc:Fallback>
                <p:oleObj name="公式" r:id="rId7" imgW="1511280" imgH="419040" progId="Equation.3">
                  <p:embed/>
                  <p:pic>
                    <p:nvPicPr>
                      <p:cNvPr id="568334"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 y="5486400"/>
                        <a:ext cx="3032125" cy="841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8335" name="Rectangle 15"/>
          <p:cNvSpPr>
            <a:spLocks noChangeArrowheads="1"/>
          </p:cNvSpPr>
          <p:nvPr/>
        </p:nvSpPr>
        <p:spPr bwMode="auto">
          <a:xfrm>
            <a:off x="76200" y="2590800"/>
            <a:ext cx="4038600" cy="1828800"/>
          </a:xfrm>
          <a:prstGeom prst="rect">
            <a:avLst/>
          </a:prstGeom>
          <a:noFill/>
          <a:ln w="9525">
            <a:noFill/>
            <a:miter lim="800000"/>
            <a:headEnd/>
            <a:tailEnd/>
          </a:ln>
          <a:effectLst/>
        </p:spPr>
        <p:txBody>
          <a:bodyPr/>
          <a:lstStyle/>
          <a:p>
            <a:pPr marL="342900" indent="-342900">
              <a:spcBef>
                <a:spcPct val="20000"/>
              </a:spcBef>
              <a:buClr>
                <a:schemeClr val="accent1"/>
              </a:buClr>
              <a:buSzPct val="65000"/>
              <a:buFont typeface="Wingdings" pitchFamily="2" charset="2"/>
              <a:buChar char="n"/>
            </a:pPr>
            <a:r>
              <a:rPr lang="zh-CN" altLang="en-US" sz="2600" dirty="0"/>
              <a:t>考虑分子</a:t>
            </a:r>
            <a:r>
              <a:rPr lang="en-US" altLang="zh-CN" sz="2600" dirty="0"/>
              <a:t>A</a:t>
            </a:r>
            <a:r>
              <a:rPr lang="zh-CN" altLang="en-US" sz="2600" dirty="0"/>
              <a:t>与其他分子发生碰撞时，可</a:t>
            </a:r>
            <a:r>
              <a:rPr lang="zh-CN" altLang="en-US" sz="2600" dirty="0">
                <a:solidFill>
                  <a:srgbClr val="FF3300"/>
                </a:solidFill>
              </a:rPr>
              <a:t>假定其他分子不动</a:t>
            </a:r>
            <a:r>
              <a:rPr lang="zh-CN" altLang="en-US" sz="2600" dirty="0"/>
              <a:t>，而分子</a:t>
            </a:r>
            <a:r>
              <a:rPr lang="en-US" altLang="zh-CN" sz="2600" dirty="0"/>
              <a:t>A</a:t>
            </a:r>
            <a:r>
              <a:rPr lang="zh-CN" altLang="en-US" sz="2600" dirty="0"/>
              <a:t>以平均相对速率    运动。</a:t>
            </a:r>
          </a:p>
        </p:txBody>
      </p:sp>
      <p:graphicFrame>
        <p:nvGraphicFramePr>
          <p:cNvPr id="568336" name="Object 16"/>
          <p:cNvGraphicFramePr>
            <a:graphicFrameLocks noChangeAspect="1"/>
          </p:cNvGraphicFramePr>
          <p:nvPr/>
        </p:nvGraphicFramePr>
        <p:xfrm>
          <a:off x="2870200" y="3886200"/>
          <a:ext cx="280988" cy="331788"/>
        </p:xfrm>
        <a:graphic>
          <a:graphicData uri="http://schemas.openxmlformats.org/presentationml/2006/ole">
            <mc:AlternateContent xmlns:mc="http://schemas.openxmlformats.org/markup-compatibility/2006">
              <mc:Choice xmlns:v="urn:schemas-microsoft-com:vml" Requires="v">
                <p:oleObj name="公式" r:id="rId9" imgW="139680" imgH="164880" progId="Equation.3">
                  <p:embed/>
                </p:oleObj>
              </mc:Choice>
              <mc:Fallback>
                <p:oleObj name="公式" r:id="rId9" imgW="139680" imgH="164880" progId="Equation.3">
                  <p:embed/>
                  <p:pic>
                    <p:nvPicPr>
                      <p:cNvPr id="568336" name="Object 1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70200" y="3886200"/>
                        <a:ext cx="280988" cy="331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68337" name="Rectangle 17"/>
          <p:cNvSpPr>
            <a:spLocks noChangeArrowheads="1"/>
          </p:cNvSpPr>
          <p:nvPr/>
        </p:nvSpPr>
        <p:spPr bwMode="auto">
          <a:xfrm>
            <a:off x="76200" y="4267200"/>
            <a:ext cx="4038600" cy="1371600"/>
          </a:xfrm>
          <a:prstGeom prst="rect">
            <a:avLst/>
          </a:prstGeom>
          <a:noFill/>
          <a:ln w="9525">
            <a:noFill/>
            <a:miter lim="800000"/>
            <a:headEnd/>
            <a:tailEnd/>
          </a:ln>
          <a:effectLst/>
        </p:spPr>
        <p:txBody>
          <a:bodyPr/>
          <a:lstStyle/>
          <a:p>
            <a:pPr marL="342900" indent="-342900">
              <a:spcBef>
                <a:spcPct val="20000"/>
              </a:spcBef>
              <a:buClr>
                <a:schemeClr val="accent1"/>
              </a:buClr>
              <a:buSzPct val="65000"/>
              <a:buFont typeface="Wingdings" pitchFamily="2" charset="2"/>
              <a:buChar char="n"/>
            </a:pPr>
            <a:r>
              <a:rPr lang="zh-CN" altLang="en-US" sz="2600" dirty="0"/>
              <a:t>假定分子的有效直径为</a:t>
            </a:r>
            <a:r>
              <a:rPr lang="en-US" altLang="zh-CN" sz="2600" i="1" dirty="0"/>
              <a:t>d</a:t>
            </a:r>
            <a:r>
              <a:rPr lang="zh-CN" altLang="en-US" sz="2600" dirty="0"/>
              <a:t>，即两分子的中心距小于或等于</a:t>
            </a:r>
            <a:r>
              <a:rPr lang="en-US" altLang="zh-CN" sz="2600" i="1" dirty="0"/>
              <a:t>d</a:t>
            </a:r>
            <a:r>
              <a:rPr lang="zh-CN" altLang="en-US" sz="2600" dirty="0"/>
              <a:t>时发生碰撞。</a:t>
            </a:r>
          </a:p>
        </p:txBody>
      </p:sp>
    </p:spTree>
    <p:controls>
      <mc:AlternateContent xmlns:mc="http://schemas.openxmlformats.org/markup-compatibility/2006">
        <mc:Choice xmlns:v="urn:schemas-microsoft-com:vml" Requires="v">
          <p:control r:id="rId1" imgW="4877481" imgH="3106406"/>
        </mc:Choice>
        <mc:Fallback>
          <p:control r:id="rId1" imgW="4877481" imgH="3106406">
            <p:pic>
              <p:nvPicPr>
                <p:cNvPr id="2" name="ShockwaveFlash1"/>
                <p:cNvPicPr preferRelativeResize="0">
                  <a:picLocks noChangeArrowheads="1" noChangeShapeType="1"/>
                </p:cNvPicPr>
                <p:nvPr/>
              </p:nvPicPr>
              <p:blipFill>
                <a:blip r:embed="rId11">
                  <a:extLst>
                    <a:ext uri="{28A0092B-C50C-407E-A947-70E740481C1C}">
                      <a14:useLocalDpi xmlns:a14="http://schemas.microsoft.com/office/drawing/2010/main" val="0"/>
                    </a:ext>
                  </a:extLst>
                </a:blip>
                <a:srcRect/>
                <a:stretch>
                  <a:fillRect/>
                </a:stretch>
              </p:blipFill>
              <p:spPr bwMode="auto">
                <a:xfrm>
                  <a:off x="4114800" y="2362200"/>
                  <a:ext cx="4876800" cy="3106738"/>
                </a:xfrm>
                <a:prstGeom prst="rect">
                  <a:avLst/>
                </a:prstGeom>
                <a:noFill/>
                <a:ln w="19050">
                  <a:miter lim="800000"/>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control>
        </mc:Fallback>
      </mc:AlternateContent>
    </p:controls>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68335"/>
                                        </p:tgtEl>
                                        <p:attrNameLst>
                                          <p:attrName>style.visibility</p:attrName>
                                        </p:attrNameLst>
                                      </p:cBhvr>
                                      <p:to>
                                        <p:strVal val="visible"/>
                                      </p:to>
                                    </p:set>
                                    <p:animEffect transition="in" filter="wipe(left)">
                                      <p:cBhvr>
                                        <p:cTn id="7" dur="500"/>
                                        <p:tgtEl>
                                          <p:spTgt spid="568335"/>
                                        </p:tgtEl>
                                      </p:cBhvr>
                                    </p:animEffect>
                                  </p:childTnLst>
                                </p:cTn>
                              </p:par>
                              <p:par>
                                <p:cTn id="8" presetID="22" presetClass="entr" presetSubtype="8" fill="hold" nodeType="withEffect">
                                  <p:stCondLst>
                                    <p:cond delay="0"/>
                                  </p:stCondLst>
                                  <p:childTnLst>
                                    <p:set>
                                      <p:cBhvr>
                                        <p:cTn id="9" dur="1" fill="hold">
                                          <p:stCondLst>
                                            <p:cond delay="0"/>
                                          </p:stCondLst>
                                        </p:cTn>
                                        <p:tgtEl>
                                          <p:spTgt spid="568336"/>
                                        </p:tgtEl>
                                        <p:attrNameLst>
                                          <p:attrName>style.visibility</p:attrName>
                                        </p:attrNameLst>
                                      </p:cBhvr>
                                      <p:to>
                                        <p:strVal val="visible"/>
                                      </p:to>
                                    </p:set>
                                    <p:animEffect transition="in" filter="wipe(left)">
                                      <p:cBhvr>
                                        <p:cTn id="10" dur="500"/>
                                        <p:tgtEl>
                                          <p:spTgt spid="568336"/>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2" fill="hold" grpId="0" nodeType="clickEffect">
                                  <p:stCondLst>
                                    <p:cond delay="0"/>
                                  </p:stCondLst>
                                  <p:childTnLst>
                                    <p:set>
                                      <p:cBhvr>
                                        <p:cTn id="14" dur="1" fill="hold">
                                          <p:stCondLst>
                                            <p:cond delay="0"/>
                                          </p:stCondLst>
                                        </p:cTn>
                                        <p:tgtEl>
                                          <p:spTgt spid="568337"/>
                                        </p:tgtEl>
                                        <p:attrNameLst>
                                          <p:attrName>style.visibility</p:attrName>
                                        </p:attrNameLst>
                                      </p:cBhvr>
                                      <p:to>
                                        <p:strVal val="visible"/>
                                      </p:to>
                                    </p:set>
                                    <p:animEffect transition="in" filter="wipe(right)">
                                      <p:cBhvr>
                                        <p:cTn id="15" dur="500"/>
                                        <p:tgtEl>
                                          <p:spTgt spid="568337"/>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8" fill="hold" nodeType="clickEffect">
                                  <p:stCondLst>
                                    <p:cond delay="0"/>
                                  </p:stCondLst>
                                  <p:childTnLst>
                                    <p:set>
                                      <p:cBhvr>
                                        <p:cTn id="19" dur="1" fill="hold">
                                          <p:stCondLst>
                                            <p:cond delay="0"/>
                                          </p:stCondLst>
                                        </p:cTn>
                                        <p:tgtEl>
                                          <p:spTgt spid="568334"/>
                                        </p:tgtEl>
                                        <p:attrNameLst>
                                          <p:attrName>style.visibility</p:attrName>
                                        </p:attrNameLst>
                                      </p:cBhvr>
                                      <p:to>
                                        <p:strVal val="visible"/>
                                      </p:to>
                                    </p:set>
                                    <p:anim calcmode="lin" valueType="num">
                                      <p:cBhvr additive="base">
                                        <p:cTn id="20" dur="500" fill="hold"/>
                                        <p:tgtEl>
                                          <p:spTgt spid="568334"/>
                                        </p:tgtEl>
                                        <p:attrNameLst>
                                          <p:attrName>ppt_x</p:attrName>
                                        </p:attrNameLst>
                                      </p:cBhvr>
                                      <p:tavLst>
                                        <p:tav tm="0">
                                          <p:val>
                                            <p:strVal val="0-#ppt_w/2"/>
                                          </p:val>
                                        </p:tav>
                                        <p:tav tm="100000">
                                          <p:val>
                                            <p:strVal val="#ppt_x"/>
                                          </p:val>
                                        </p:tav>
                                      </p:tavLst>
                                    </p:anim>
                                    <p:anim calcmode="lin" valueType="num">
                                      <p:cBhvr additive="base">
                                        <p:cTn id="21" dur="500" fill="hold"/>
                                        <p:tgtEl>
                                          <p:spTgt spid="568334"/>
                                        </p:tgtEl>
                                        <p:attrNameLst>
                                          <p:attrName>ppt_y</p:attrName>
                                        </p:attrNameLst>
                                      </p:cBhvr>
                                      <p:tavLst>
                                        <p:tav tm="0">
                                          <p:val>
                                            <p:strVal val="#ppt_y"/>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8" fill="hold" grpId="0" nodeType="clickEffect">
                                  <p:stCondLst>
                                    <p:cond delay="0"/>
                                  </p:stCondLst>
                                  <p:childTnLst>
                                    <p:set>
                                      <p:cBhvr>
                                        <p:cTn id="25" dur="1" fill="hold">
                                          <p:stCondLst>
                                            <p:cond delay="0"/>
                                          </p:stCondLst>
                                        </p:cTn>
                                        <p:tgtEl>
                                          <p:spTgt spid="568333"/>
                                        </p:tgtEl>
                                        <p:attrNameLst>
                                          <p:attrName>style.visibility</p:attrName>
                                        </p:attrNameLst>
                                      </p:cBhvr>
                                      <p:to>
                                        <p:strVal val="visible"/>
                                      </p:to>
                                    </p:set>
                                    <p:anim calcmode="lin" valueType="num">
                                      <p:cBhvr additive="base">
                                        <p:cTn id="26" dur="500" fill="hold"/>
                                        <p:tgtEl>
                                          <p:spTgt spid="568333"/>
                                        </p:tgtEl>
                                        <p:attrNameLst>
                                          <p:attrName>ppt_x</p:attrName>
                                        </p:attrNameLst>
                                      </p:cBhvr>
                                      <p:tavLst>
                                        <p:tav tm="0">
                                          <p:val>
                                            <p:strVal val="0-#ppt_w/2"/>
                                          </p:val>
                                        </p:tav>
                                        <p:tav tm="100000">
                                          <p:val>
                                            <p:strVal val="#ppt_x"/>
                                          </p:val>
                                        </p:tav>
                                      </p:tavLst>
                                    </p:anim>
                                    <p:anim calcmode="lin" valueType="num">
                                      <p:cBhvr additive="base">
                                        <p:cTn id="27" dur="500" fill="hold"/>
                                        <p:tgtEl>
                                          <p:spTgt spid="568333"/>
                                        </p:tgtEl>
                                        <p:attrNameLst>
                                          <p:attrName>ppt_y</p:attrName>
                                        </p:attrNameLst>
                                      </p:cBhvr>
                                      <p:tavLst>
                                        <p:tav tm="0">
                                          <p:val>
                                            <p:strVal val="#ppt_y"/>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18" presetClass="entr" presetSubtype="6" fill="hold" nodeType="clickEffect">
                                  <p:stCondLst>
                                    <p:cond delay="0"/>
                                  </p:stCondLst>
                                  <p:childTnLst>
                                    <p:set>
                                      <p:cBhvr>
                                        <p:cTn id="31" dur="1" fill="hold">
                                          <p:stCondLst>
                                            <p:cond delay="0"/>
                                          </p:stCondLst>
                                        </p:cTn>
                                        <p:tgtEl>
                                          <p:spTgt spid="568332"/>
                                        </p:tgtEl>
                                        <p:attrNameLst>
                                          <p:attrName>style.visibility</p:attrName>
                                        </p:attrNameLst>
                                      </p:cBhvr>
                                      <p:to>
                                        <p:strVal val="visible"/>
                                      </p:to>
                                    </p:set>
                                    <p:animEffect transition="in" filter="strips(downRight)">
                                      <p:cBhvr>
                                        <p:cTn id="32" dur="500"/>
                                        <p:tgtEl>
                                          <p:spTgt spid="5683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8333" grpId="0" autoUpdateAnimBg="0"/>
      <p:bldP spid="568335" grpId="0"/>
      <p:bldP spid="56833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0610" name="Rectangle 2"/>
          <p:cNvSpPr>
            <a:spLocks noGrp="1" noChangeArrowheads="1"/>
          </p:cNvSpPr>
          <p:nvPr>
            <p:ph type="title"/>
          </p:nvPr>
        </p:nvSpPr>
        <p:spPr/>
        <p:txBody>
          <a:bodyPr/>
          <a:lstStyle/>
          <a:p>
            <a:r>
              <a:rPr lang="en-US" altLang="zh-CN" sz="3600"/>
              <a:t>10.6 </a:t>
            </a:r>
            <a:r>
              <a:rPr lang="zh-CN" altLang="en-US" sz="3600"/>
              <a:t>气体分子的平均自由程和碰撞频率</a:t>
            </a:r>
          </a:p>
        </p:txBody>
      </p:sp>
      <p:sp>
        <p:nvSpPr>
          <p:cNvPr id="15" name="灯片编号占位符 4"/>
          <p:cNvSpPr>
            <a:spLocks noGrp="1"/>
          </p:cNvSpPr>
          <p:nvPr>
            <p:ph type="sldNum" sz="quarter" idx="12"/>
          </p:nvPr>
        </p:nvSpPr>
        <p:spPr/>
        <p:txBody>
          <a:bodyPr/>
          <a:lstStyle/>
          <a:p>
            <a:fld id="{B3C23A10-6762-4BCB-917E-D4471FC6AA6E}" type="slidenum">
              <a:rPr lang="en-US" altLang="zh-CN"/>
              <a:pPr/>
              <a:t>29</a:t>
            </a:fld>
            <a:endParaRPr lang="en-US" altLang="zh-CN"/>
          </a:p>
        </p:txBody>
      </p:sp>
      <p:sp>
        <p:nvSpPr>
          <p:cNvPr id="580611" name="Rectangle 3"/>
          <p:cNvSpPr>
            <a:spLocks noChangeArrowheads="1"/>
          </p:cNvSpPr>
          <p:nvPr/>
        </p:nvSpPr>
        <p:spPr bwMode="auto">
          <a:xfrm>
            <a:off x="501650" y="1219200"/>
            <a:ext cx="17081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dirty="0"/>
              <a:t>平均自由程</a:t>
            </a:r>
          </a:p>
        </p:txBody>
      </p:sp>
      <p:sp>
        <p:nvSpPr>
          <p:cNvPr id="580613" name="Rectangle 5"/>
          <p:cNvSpPr>
            <a:spLocks noChangeArrowheads="1"/>
          </p:cNvSpPr>
          <p:nvPr/>
        </p:nvSpPr>
        <p:spPr bwMode="auto">
          <a:xfrm>
            <a:off x="533400" y="1670050"/>
            <a:ext cx="8305800" cy="1073150"/>
          </a:xfrm>
          <a:prstGeom prst="rect">
            <a:avLst/>
          </a:prstGeom>
          <a:noFill/>
          <a:ln w="12700">
            <a:noFill/>
            <a:miter lim="800000"/>
            <a:headEnd type="none" w="sm" len="sm"/>
            <a:tailEnd type="none" w="sm" len="sm"/>
          </a:ln>
          <a:effectLst/>
        </p:spPr>
        <p:txBody>
          <a:bodyPr>
            <a:spAutoFit/>
          </a:bodyPr>
          <a:lstStyle/>
          <a:p>
            <a:pPr>
              <a:lnSpc>
                <a:spcPct val="115000"/>
              </a:lnSpc>
            </a:pPr>
            <a:r>
              <a:rPr kumimoji="1" lang="zh-CN" altLang="en-US" sz="2800" dirty="0"/>
              <a:t>平均自由程（  </a:t>
            </a:r>
            <a:r>
              <a:rPr kumimoji="1" lang="zh-CN" altLang="en-US" sz="2800" dirty="0">
                <a:sym typeface="Symbol" pitchFamily="18" charset="2"/>
              </a:rPr>
              <a:t>）</a:t>
            </a:r>
            <a:r>
              <a:rPr kumimoji="1" lang="zh-CN" altLang="en-US" sz="2800" dirty="0"/>
              <a:t>：分子在连续两次和其他分子发生碰撞之间所通过的自由路程的平均值。</a:t>
            </a:r>
          </a:p>
        </p:txBody>
      </p:sp>
      <p:graphicFrame>
        <p:nvGraphicFramePr>
          <p:cNvPr id="580615" name="Object 7"/>
          <p:cNvGraphicFramePr>
            <a:graphicFrameLocks noChangeAspect="1"/>
          </p:cNvGraphicFramePr>
          <p:nvPr/>
        </p:nvGraphicFramePr>
        <p:xfrm>
          <a:off x="2709863" y="1746250"/>
          <a:ext cx="338137" cy="412750"/>
        </p:xfrm>
        <a:graphic>
          <a:graphicData uri="http://schemas.openxmlformats.org/presentationml/2006/ole">
            <mc:AlternateContent xmlns:mc="http://schemas.openxmlformats.org/markup-compatibility/2006">
              <mc:Choice xmlns:v="urn:schemas-microsoft-com:vml" Requires="v">
                <p:oleObj name="公式" r:id="rId2" imgW="164880" imgH="203040" progId="Equation.3">
                  <p:embed/>
                </p:oleObj>
              </mc:Choice>
              <mc:Fallback>
                <p:oleObj name="公式" r:id="rId2" imgW="164880" imgH="203040" progId="Equation.3">
                  <p:embed/>
                  <p:pic>
                    <p:nvPicPr>
                      <p:cNvPr id="580615" name="Object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09863" y="1746250"/>
                        <a:ext cx="338137" cy="412750"/>
                      </a:xfrm>
                      <a:prstGeom prst="rect">
                        <a:avLst/>
                      </a:prstGeom>
                      <a:noFill/>
                      <a:ln>
                        <a:noFill/>
                      </a:ln>
                      <a:extLst>
                        <a:ext uri="{909E8E84-426E-40DD-AFC4-6F175D3DCCD1}">
                          <a14:hiddenFill xmlns:a14="http://schemas.microsoft.com/office/drawing/2010/main">
                            <a:solidFill>
                              <a:srgbClr val="006600"/>
                            </a:solidFill>
                          </a14:hiddenFill>
                        </a:ext>
                        <a:ext uri="{91240B29-F687-4F45-9708-019B960494DF}">
                          <a14:hiddenLine xmlns:a14="http://schemas.microsoft.com/office/drawing/2010/main" w="19050">
                            <a:solidFill>
                              <a:schemeClr val="tx1"/>
                            </a:solidFill>
                            <a:miter lim="800000"/>
                            <a:headEnd/>
                            <a:tailEnd/>
                          </a14:hiddenLine>
                        </a:ext>
                      </a:extLst>
                    </p:spPr>
                  </p:pic>
                </p:oleObj>
              </mc:Fallback>
            </mc:AlternateContent>
          </a:graphicData>
        </a:graphic>
      </p:graphicFrame>
      <p:graphicFrame>
        <p:nvGraphicFramePr>
          <p:cNvPr id="580616" name="Object 8"/>
          <p:cNvGraphicFramePr>
            <a:graphicFrameLocks noChangeAspect="1"/>
          </p:cNvGraphicFramePr>
          <p:nvPr/>
        </p:nvGraphicFramePr>
        <p:xfrm>
          <a:off x="1676400" y="2908300"/>
          <a:ext cx="841375" cy="787400"/>
        </p:xfrm>
        <a:graphic>
          <a:graphicData uri="http://schemas.openxmlformats.org/presentationml/2006/ole">
            <mc:AlternateContent xmlns:mc="http://schemas.openxmlformats.org/markup-compatibility/2006">
              <mc:Choice xmlns:v="urn:schemas-microsoft-com:vml" Requires="v">
                <p:oleObj name="公式" r:id="rId4" imgW="419040" imgH="393480" progId="Equation.3">
                  <p:embed/>
                </p:oleObj>
              </mc:Choice>
              <mc:Fallback>
                <p:oleObj name="公式" r:id="rId4" imgW="419040" imgH="393480" progId="Equation.3">
                  <p:embed/>
                  <p:pic>
                    <p:nvPicPr>
                      <p:cNvPr id="580616"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2908300"/>
                        <a:ext cx="841375" cy="787400"/>
                      </a:xfrm>
                      <a:prstGeom prst="rect">
                        <a:avLst/>
                      </a:prstGeom>
                      <a:solidFill>
                        <a:srgbClr val="CC99FF">
                          <a:alpha val="50000"/>
                        </a:srgbClr>
                      </a:solidFill>
                      <a:ln w="19050">
                        <a:solidFill>
                          <a:schemeClr val="tx1"/>
                        </a:solidFill>
                        <a:miter lim="800000"/>
                        <a:headEnd/>
                        <a:tailEnd/>
                      </a:ln>
                      <a:effectLst/>
                      <a:extLst>
                        <a:ext uri="{AF507438-7753-43E0-B8FC-AC1667EBCBE1}">
                          <a14:hiddenEffects xmlns:a14="http://schemas.microsoft.com/office/drawing/2010/main">
                            <a:effectLst>
                              <a:outerShdw dist="53882" dir="13500000" algn="ctr" rotWithShape="0">
                                <a:srgbClr val="808080"/>
                              </a:outerShdw>
                            </a:effectLst>
                          </a14:hiddenEffects>
                        </a:ext>
                      </a:extLst>
                    </p:spPr>
                  </p:pic>
                </p:oleObj>
              </mc:Fallback>
            </mc:AlternateContent>
          </a:graphicData>
        </a:graphic>
      </p:graphicFrame>
      <p:graphicFrame>
        <p:nvGraphicFramePr>
          <p:cNvPr id="580617" name="Object 9"/>
          <p:cNvGraphicFramePr>
            <a:graphicFrameLocks noChangeAspect="1"/>
          </p:cNvGraphicFramePr>
          <p:nvPr/>
        </p:nvGraphicFramePr>
        <p:xfrm>
          <a:off x="3810000" y="2872581"/>
          <a:ext cx="1700213" cy="858838"/>
        </p:xfrm>
        <a:graphic>
          <a:graphicData uri="http://schemas.openxmlformats.org/presentationml/2006/ole">
            <mc:AlternateContent xmlns:mc="http://schemas.openxmlformats.org/markup-compatibility/2006">
              <mc:Choice xmlns:v="urn:schemas-microsoft-com:vml" Requires="v">
                <p:oleObj name="公式" r:id="rId6" imgW="850680" imgH="431640" progId="Equation.3">
                  <p:embed/>
                </p:oleObj>
              </mc:Choice>
              <mc:Fallback>
                <p:oleObj name="公式" r:id="rId6" imgW="850680" imgH="431640" progId="Equation.3">
                  <p:embed/>
                  <p:pic>
                    <p:nvPicPr>
                      <p:cNvPr id="580617" name="Object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810000" y="2872581"/>
                        <a:ext cx="1700213" cy="858838"/>
                      </a:xfrm>
                      <a:prstGeom prst="rect">
                        <a:avLst/>
                      </a:prstGeom>
                      <a:solidFill>
                        <a:srgbClr val="CC99FF">
                          <a:alpha val="50000"/>
                        </a:srgbClr>
                      </a:solidFill>
                      <a:ln w="19050">
                        <a:solidFill>
                          <a:schemeClr val="tx1"/>
                        </a:solidFill>
                        <a:miter lim="800000"/>
                        <a:headEnd/>
                        <a:tailEnd/>
                      </a:ln>
                    </p:spPr>
                  </p:pic>
                </p:oleObj>
              </mc:Fallback>
            </mc:AlternateContent>
          </a:graphicData>
        </a:graphic>
      </p:graphicFrame>
      <p:graphicFrame>
        <p:nvGraphicFramePr>
          <p:cNvPr id="580618" name="Object 10"/>
          <p:cNvGraphicFramePr>
            <a:graphicFrameLocks noChangeAspect="1"/>
          </p:cNvGraphicFramePr>
          <p:nvPr/>
        </p:nvGraphicFramePr>
        <p:xfrm>
          <a:off x="987425" y="4169568"/>
          <a:ext cx="1563688" cy="401638"/>
        </p:xfrm>
        <a:graphic>
          <a:graphicData uri="http://schemas.openxmlformats.org/presentationml/2006/ole">
            <mc:AlternateContent xmlns:mc="http://schemas.openxmlformats.org/markup-compatibility/2006">
              <mc:Choice xmlns:v="urn:schemas-microsoft-com:vml" Requires="v">
                <p:oleObj name="公式" r:id="rId8" imgW="787320" imgH="203040" progId="Equation.3">
                  <p:embed/>
                </p:oleObj>
              </mc:Choice>
              <mc:Fallback>
                <p:oleObj name="公式" r:id="rId8" imgW="787320" imgH="203040" progId="Equation.3">
                  <p:embed/>
                  <p:pic>
                    <p:nvPicPr>
                      <p:cNvPr id="580618"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87425" y="4169568"/>
                        <a:ext cx="1563688"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0620" name="Object 12"/>
          <p:cNvGraphicFramePr>
            <a:graphicFrameLocks noChangeAspect="1"/>
          </p:cNvGraphicFramePr>
          <p:nvPr/>
        </p:nvGraphicFramePr>
        <p:xfrm>
          <a:off x="3806825" y="3940175"/>
          <a:ext cx="1755775" cy="860425"/>
        </p:xfrm>
        <a:graphic>
          <a:graphicData uri="http://schemas.openxmlformats.org/presentationml/2006/ole">
            <mc:AlternateContent xmlns:mc="http://schemas.openxmlformats.org/markup-compatibility/2006">
              <mc:Choice xmlns:v="urn:schemas-microsoft-com:vml" Requires="v">
                <p:oleObj name="公式" r:id="rId10" imgW="876240" imgH="431640" progId="Equation.3">
                  <p:embed/>
                </p:oleObj>
              </mc:Choice>
              <mc:Fallback>
                <p:oleObj name="公式" r:id="rId10" imgW="876240" imgH="431640" progId="Equation.3">
                  <p:embed/>
                  <p:pic>
                    <p:nvPicPr>
                      <p:cNvPr id="58062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06825" y="3940175"/>
                        <a:ext cx="1755775" cy="860425"/>
                      </a:xfrm>
                      <a:prstGeom prst="rect">
                        <a:avLst/>
                      </a:prstGeom>
                      <a:solidFill>
                        <a:srgbClr val="CC99FF">
                          <a:alpha val="50000"/>
                        </a:srgbClr>
                      </a:solidFill>
                      <a:ln w="19050">
                        <a:solidFill>
                          <a:schemeClr val="tx1"/>
                        </a:solidFill>
                        <a:miter lim="800000"/>
                        <a:headEnd/>
                        <a:tailEnd/>
                      </a:ln>
                    </p:spPr>
                  </p:pic>
                </p:oleObj>
              </mc:Fallback>
            </mc:AlternateContent>
          </a:graphicData>
        </a:graphic>
      </p:graphicFrame>
      <p:graphicFrame>
        <p:nvGraphicFramePr>
          <p:cNvPr id="580621" name="Object 13"/>
          <p:cNvGraphicFramePr>
            <a:graphicFrameLocks noChangeAspect="1"/>
          </p:cNvGraphicFramePr>
          <p:nvPr/>
        </p:nvGraphicFramePr>
        <p:xfrm>
          <a:off x="3197225" y="4241006"/>
          <a:ext cx="284163" cy="258762"/>
        </p:xfrm>
        <a:graphic>
          <a:graphicData uri="http://schemas.openxmlformats.org/presentationml/2006/ole">
            <mc:AlternateContent xmlns:mc="http://schemas.openxmlformats.org/markup-compatibility/2006">
              <mc:Choice xmlns:v="urn:schemas-microsoft-com:vml" Requires="v">
                <p:oleObj name="公式" r:id="rId12" imgW="139680" imgH="126720" progId="Equation.3">
                  <p:embed/>
                </p:oleObj>
              </mc:Choice>
              <mc:Fallback>
                <p:oleObj name="公式" r:id="rId12" imgW="139680" imgH="126720" progId="Equation.3">
                  <p:embed/>
                  <p:pic>
                    <p:nvPicPr>
                      <p:cNvPr id="580621"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197225" y="4241006"/>
                        <a:ext cx="284163" cy="2587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0622" name="Text Box 14"/>
          <p:cNvSpPr txBox="1">
            <a:spLocks noChangeArrowheads="1"/>
          </p:cNvSpPr>
          <p:nvPr/>
        </p:nvSpPr>
        <p:spPr bwMode="auto">
          <a:xfrm>
            <a:off x="457200" y="4916488"/>
            <a:ext cx="8459788" cy="493712"/>
          </a:xfrm>
          <a:prstGeom prst="rect">
            <a:avLst/>
          </a:prstGeom>
          <a:noFill/>
          <a:ln w="12700">
            <a:noFill/>
            <a:miter lim="800000"/>
            <a:headEnd type="none" w="sm" len="sm"/>
            <a:tailEnd type="none" w="sm" len="sm"/>
          </a:ln>
          <a:effectLst/>
        </p:spPr>
        <p:txBody>
          <a:bodyPr>
            <a:spAutoFit/>
          </a:bodyPr>
          <a:lstStyle/>
          <a:p>
            <a:pPr>
              <a:lnSpc>
                <a:spcPct val="110000"/>
              </a:lnSpc>
              <a:spcBef>
                <a:spcPct val="20000"/>
              </a:spcBef>
              <a:buClr>
                <a:schemeClr val="folHlink"/>
              </a:buClr>
              <a:buFont typeface="Wingdings" pitchFamily="2" charset="2"/>
              <a:buChar char="n"/>
            </a:pPr>
            <a:r>
              <a:rPr kumimoji="1" lang="en-US" altLang="zh-CN" sz="2400" dirty="0"/>
              <a:t> </a:t>
            </a:r>
            <a:r>
              <a:rPr kumimoji="1" lang="zh-CN" altLang="en-US" sz="2400" dirty="0"/>
              <a:t>平均自由程只与分子的直径和密度有关，而与平均速率无关。</a:t>
            </a:r>
          </a:p>
        </p:txBody>
      </p:sp>
      <p:sp>
        <p:nvSpPr>
          <p:cNvPr id="580623" name="Rectangle 15"/>
          <p:cNvSpPr>
            <a:spLocks noChangeArrowheads="1"/>
          </p:cNvSpPr>
          <p:nvPr/>
        </p:nvSpPr>
        <p:spPr bwMode="auto">
          <a:xfrm>
            <a:off x="457200" y="5486400"/>
            <a:ext cx="8458200" cy="895350"/>
          </a:xfrm>
          <a:prstGeom prst="rect">
            <a:avLst/>
          </a:prstGeom>
          <a:noFill/>
          <a:ln w="12700" algn="ctr">
            <a:noFill/>
            <a:miter lim="800000"/>
            <a:headEnd type="none" w="sm" len="sm"/>
            <a:tailEnd type="none" w="sm" len="sm"/>
          </a:ln>
          <a:effectLst/>
        </p:spPr>
        <p:txBody>
          <a:bodyPr>
            <a:spAutoFit/>
          </a:bodyPr>
          <a:lstStyle/>
          <a:p>
            <a:pPr>
              <a:lnSpc>
                <a:spcPct val="110000"/>
              </a:lnSpc>
              <a:spcBef>
                <a:spcPct val="20000"/>
              </a:spcBef>
              <a:buClr>
                <a:schemeClr val="folHlink"/>
              </a:buClr>
              <a:buFont typeface="Wingdings" pitchFamily="2" charset="2"/>
              <a:buChar char="n"/>
            </a:pPr>
            <a:r>
              <a:rPr kumimoji="1" lang="en-US" altLang="zh-CN" sz="2400" dirty="0"/>
              <a:t> </a:t>
            </a:r>
            <a:r>
              <a:rPr kumimoji="1" lang="zh-CN" altLang="en-US" sz="2400" dirty="0"/>
              <a:t>当温度一定时，平均自由程与压强成反比，压强越小，平均自由程越长。</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nodeType="clickEffect">
                                  <p:stCondLst>
                                    <p:cond delay="0"/>
                                  </p:stCondLst>
                                  <p:childTnLst>
                                    <p:set>
                                      <p:cBhvr>
                                        <p:cTn id="6" dur="1" fill="hold">
                                          <p:stCondLst>
                                            <p:cond delay="0"/>
                                          </p:stCondLst>
                                        </p:cTn>
                                        <p:tgtEl>
                                          <p:spTgt spid="580616"/>
                                        </p:tgtEl>
                                        <p:attrNameLst>
                                          <p:attrName>style.visibility</p:attrName>
                                        </p:attrNameLst>
                                      </p:cBhvr>
                                      <p:to>
                                        <p:strVal val="visible"/>
                                      </p:to>
                                    </p:set>
                                    <p:animEffect transition="in" filter="strips(upRight)">
                                      <p:cBhvr>
                                        <p:cTn id="7" dur="500"/>
                                        <p:tgtEl>
                                          <p:spTgt spid="580616"/>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nodeType="clickEffect">
                                  <p:stCondLst>
                                    <p:cond delay="0"/>
                                  </p:stCondLst>
                                  <p:childTnLst>
                                    <p:set>
                                      <p:cBhvr>
                                        <p:cTn id="11" dur="1" fill="hold">
                                          <p:stCondLst>
                                            <p:cond delay="0"/>
                                          </p:stCondLst>
                                        </p:cTn>
                                        <p:tgtEl>
                                          <p:spTgt spid="580617"/>
                                        </p:tgtEl>
                                        <p:attrNameLst>
                                          <p:attrName>style.visibility</p:attrName>
                                        </p:attrNameLst>
                                      </p:cBhvr>
                                      <p:to>
                                        <p:strVal val="visible"/>
                                      </p:to>
                                    </p:set>
                                    <p:animEffect transition="in" filter="strips(upRight)">
                                      <p:cBhvr>
                                        <p:cTn id="12" dur="500"/>
                                        <p:tgtEl>
                                          <p:spTgt spid="580617"/>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nodeType="clickEffect">
                                  <p:stCondLst>
                                    <p:cond delay="0"/>
                                  </p:stCondLst>
                                  <p:childTnLst>
                                    <p:set>
                                      <p:cBhvr>
                                        <p:cTn id="16" dur="1" fill="hold">
                                          <p:stCondLst>
                                            <p:cond delay="0"/>
                                          </p:stCondLst>
                                        </p:cTn>
                                        <p:tgtEl>
                                          <p:spTgt spid="580618"/>
                                        </p:tgtEl>
                                        <p:attrNameLst>
                                          <p:attrName>style.visibility</p:attrName>
                                        </p:attrNameLst>
                                      </p:cBhvr>
                                      <p:to>
                                        <p:strVal val="visible"/>
                                      </p:to>
                                    </p:set>
                                    <p:animEffect transition="in" filter="strips(upRight)">
                                      <p:cBhvr>
                                        <p:cTn id="17" dur="500"/>
                                        <p:tgtEl>
                                          <p:spTgt spid="5806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80620"/>
                                        </p:tgtEl>
                                        <p:attrNameLst>
                                          <p:attrName>style.visibility</p:attrName>
                                        </p:attrNameLst>
                                      </p:cBhvr>
                                      <p:to>
                                        <p:strVal val="visible"/>
                                      </p:to>
                                    </p:set>
                                    <p:animEffect transition="in" filter="wipe(left)">
                                      <p:cBhvr>
                                        <p:cTn id="22" dur="1000"/>
                                        <p:tgtEl>
                                          <p:spTgt spid="580620"/>
                                        </p:tgtEl>
                                      </p:cBhvr>
                                    </p:animEffect>
                                  </p:childTnLst>
                                </p:cTn>
                              </p:par>
                              <p:par>
                                <p:cTn id="23" presetID="22" presetClass="entr" presetSubtype="8" fill="hold" nodeType="withEffect">
                                  <p:stCondLst>
                                    <p:cond delay="0"/>
                                  </p:stCondLst>
                                  <p:childTnLst>
                                    <p:set>
                                      <p:cBhvr>
                                        <p:cTn id="24" dur="1" fill="hold">
                                          <p:stCondLst>
                                            <p:cond delay="0"/>
                                          </p:stCondLst>
                                        </p:cTn>
                                        <p:tgtEl>
                                          <p:spTgt spid="580621"/>
                                        </p:tgtEl>
                                        <p:attrNameLst>
                                          <p:attrName>style.visibility</p:attrName>
                                        </p:attrNameLst>
                                      </p:cBhvr>
                                      <p:to>
                                        <p:strVal val="visible"/>
                                      </p:to>
                                    </p:set>
                                    <p:animEffect transition="in" filter="wipe(left)">
                                      <p:cBhvr>
                                        <p:cTn id="25" dur="1000"/>
                                        <p:tgtEl>
                                          <p:spTgt spid="580621"/>
                                        </p:tgtEl>
                                      </p:cBhvr>
                                    </p:animEffect>
                                  </p:childTnLst>
                                </p:cTn>
                              </p:par>
                            </p:childTnLst>
                          </p:cTn>
                        </p:par>
                      </p:childTnLst>
                    </p:cTn>
                  </p:par>
                  <p:par>
                    <p:cTn id="26" fill="hold">
                      <p:stCondLst>
                        <p:cond delay="indefinite"/>
                      </p:stCondLst>
                      <p:childTnLst>
                        <p:par>
                          <p:cTn id="27" fill="hold">
                            <p:stCondLst>
                              <p:cond delay="0"/>
                            </p:stCondLst>
                            <p:childTnLst>
                              <p:par>
                                <p:cTn id="28" presetID="18" presetClass="entr" presetSubtype="3" fill="hold" grpId="0" nodeType="clickEffect">
                                  <p:stCondLst>
                                    <p:cond delay="0"/>
                                  </p:stCondLst>
                                  <p:childTnLst>
                                    <p:set>
                                      <p:cBhvr>
                                        <p:cTn id="29" dur="1" fill="hold">
                                          <p:stCondLst>
                                            <p:cond delay="0"/>
                                          </p:stCondLst>
                                        </p:cTn>
                                        <p:tgtEl>
                                          <p:spTgt spid="580622"/>
                                        </p:tgtEl>
                                        <p:attrNameLst>
                                          <p:attrName>style.visibility</p:attrName>
                                        </p:attrNameLst>
                                      </p:cBhvr>
                                      <p:to>
                                        <p:strVal val="visible"/>
                                      </p:to>
                                    </p:set>
                                    <p:animEffect transition="in" filter="strips(upRight)">
                                      <p:cBhvr>
                                        <p:cTn id="30" dur="500"/>
                                        <p:tgtEl>
                                          <p:spTgt spid="580622"/>
                                        </p:tgtEl>
                                      </p:cBhvr>
                                    </p:animEffect>
                                  </p:childTnLst>
                                </p:cTn>
                              </p:par>
                            </p:childTnLst>
                          </p:cTn>
                        </p:par>
                      </p:childTnLst>
                    </p:cTn>
                  </p:par>
                  <p:par>
                    <p:cTn id="31" fill="hold">
                      <p:stCondLst>
                        <p:cond delay="indefinite"/>
                      </p:stCondLst>
                      <p:childTnLst>
                        <p:par>
                          <p:cTn id="32" fill="hold">
                            <p:stCondLst>
                              <p:cond delay="0"/>
                            </p:stCondLst>
                            <p:childTnLst>
                              <p:par>
                                <p:cTn id="33" presetID="18" presetClass="entr" presetSubtype="3" fill="hold" grpId="0" nodeType="clickEffect">
                                  <p:stCondLst>
                                    <p:cond delay="0"/>
                                  </p:stCondLst>
                                  <p:childTnLst>
                                    <p:set>
                                      <p:cBhvr>
                                        <p:cTn id="34" dur="1" fill="hold">
                                          <p:stCondLst>
                                            <p:cond delay="0"/>
                                          </p:stCondLst>
                                        </p:cTn>
                                        <p:tgtEl>
                                          <p:spTgt spid="580623"/>
                                        </p:tgtEl>
                                        <p:attrNameLst>
                                          <p:attrName>style.visibility</p:attrName>
                                        </p:attrNameLst>
                                      </p:cBhvr>
                                      <p:to>
                                        <p:strVal val="visible"/>
                                      </p:to>
                                    </p:set>
                                    <p:animEffect transition="in" filter="strips(upRight)">
                                      <p:cBhvr>
                                        <p:cTn id="35" dur="500"/>
                                        <p:tgtEl>
                                          <p:spTgt spid="5806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0622" grpId="0" autoUpdateAnimBg="0"/>
      <p:bldP spid="580623"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ChangeArrowheads="1"/>
          </p:cNvSpPr>
          <p:nvPr>
            <p:ph type="title"/>
          </p:nvPr>
        </p:nvSpPr>
        <p:spPr/>
        <p:txBody>
          <a:bodyPr/>
          <a:lstStyle/>
          <a:p>
            <a:r>
              <a:rPr lang="en-US" altLang="zh-CN"/>
              <a:t>10.4 </a:t>
            </a:r>
            <a:r>
              <a:rPr lang="zh-CN" altLang="en-US"/>
              <a:t>麦克斯韦速率分布</a:t>
            </a:r>
          </a:p>
        </p:txBody>
      </p:sp>
      <p:sp>
        <p:nvSpPr>
          <p:cNvPr id="25" name="灯片编号占位符 4"/>
          <p:cNvSpPr>
            <a:spLocks noGrp="1"/>
          </p:cNvSpPr>
          <p:nvPr>
            <p:ph type="sldNum" sz="quarter" idx="12"/>
          </p:nvPr>
        </p:nvSpPr>
        <p:spPr/>
        <p:txBody>
          <a:bodyPr/>
          <a:lstStyle/>
          <a:p>
            <a:fld id="{33AB7B25-8922-4C3A-8F3C-A9A676AEBD90}" type="slidenum">
              <a:rPr lang="en-US" altLang="zh-CN"/>
              <a:pPr/>
              <a:t>3</a:t>
            </a:fld>
            <a:endParaRPr lang="en-US" altLang="zh-CN"/>
          </a:p>
        </p:txBody>
      </p:sp>
      <p:sp>
        <p:nvSpPr>
          <p:cNvPr id="549891" name="Rectangle 3"/>
          <p:cNvSpPr>
            <a:spLocks noChangeArrowheads="1"/>
          </p:cNvSpPr>
          <p:nvPr/>
        </p:nvSpPr>
        <p:spPr bwMode="auto">
          <a:xfrm>
            <a:off x="533400" y="1219200"/>
            <a:ext cx="32321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latin typeface="Arial" charset="0"/>
              </a:rPr>
              <a:t>麦克斯韦速率分布函数</a:t>
            </a:r>
          </a:p>
        </p:txBody>
      </p:sp>
      <mc:AlternateContent xmlns:mc="http://schemas.openxmlformats.org/markup-compatibility/2006" xmlns:a14="http://schemas.microsoft.com/office/drawing/2010/main">
        <mc:Choice Requires="a14">
          <p:sp>
            <p:nvSpPr>
              <p:cNvPr id="549892" name="Object 4"/>
              <p:cNvSpPr txBox="1"/>
              <p:nvPr/>
            </p:nvSpPr>
            <p:spPr bwMode="auto">
              <a:xfrm>
                <a:off x="2209800" y="1774825"/>
                <a:ext cx="3602038" cy="968375"/>
              </a:xfrm>
              <a:prstGeom prst="rect">
                <a:avLst/>
              </a:prstGeom>
              <a:solidFill>
                <a:srgbClr val="CC99FF">
                  <a:alpha val="50000"/>
                </a:srgbClr>
              </a:solidFill>
              <a:ln w="19050">
                <a:solidFill>
                  <a:schemeClr val="tx1"/>
                </a:solidFill>
                <a:miter lim="800000"/>
                <a:headEnd/>
                <a:tailEnd/>
              </a:ln>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𝑓</m:t>
                      </m:r>
                      <m:r>
                        <a:rPr lang="zh-CN" altLang="en-US" i="1">
                          <a:solidFill>
                            <a:srgbClr val="000000"/>
                          </a:solidFill>
                          <a:latin typeface="Cambria Math" panose="02040503050406030204" pitchFamily="18" charset="0"/>
                        </a:rPr>
                        <m:t>(</m:t>
                      </m:r>
                      <m:r>
                        <m:rPr>
                          <m:sty m:val="p"/>
                        </m:rPr>
                        <a:rPr lang="zh-CN" altLang="en-US" i="1">
                          <a:solidFill>
                            <a:srgbClr val="000000"/>
                          </a:solidFill>
                          <a:latin typeface="Cambria Math" panose="02040503050406030204" pitchFamily="18" charset="0"/>
                        </a:rPr>
                        <m:t>v</m:t>
                      </m:r>
                      <m:r>
                        <a:rPr lang="zh-CN" altLang="en-US" i="1">
                          <a:solidFill>
                            <a:srgbClr val="000000"/>
                          </a:solidFill>
                          <a:latin typeface="Cambria Math" panose="02040503050406030204" pitchFamily="18" charset="0"/>
                        </a:rPr>
                        <m:t>)=4</m:t>
                      </m:r>
                      <m:r>
                        <a:rPr lang="zh-CN" altLang="en-US" i="1">
                          <a:solidFill>
                            <a:srgbClr val="000000"/>
                          </a:solidFill>
                          <a:latin typeface="Cambria Math" panose="02040503050406030204" pitchFamily="18" charset="0"/>
                        </a:rPr>
                        <m:t>𝛑</m:t>
                      </m:r>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𝑚</m:t>
                              </m:r>
                            </m:e>
                            <m:sub>
                              <m:r>
                                <a:rPr lang="zh-CN" altLang="en-US" i="1">
                                  <a:solidFill>
                                    <a:srgbClr val="000000"/>
                                  </a:solidFill>
                                  <a:latin typeface="Cambria Math" panose="02040503050406030204" pitchFamily="18" charset="0"/>
                                </a:rPr>
                                <m:t>0</m:t>
                              </m:r>
                            </m:sub>
                          </m:sSub>
                        </m:num>
                        <m:den>
                          <m:r>
                            <a:rPr lang="zh-CN" altLang="en-US" i="1">
                              <a:solidFill>
                                <a:srgbClr val="000000"/>
                              </a:solidFill>
                              <a:latin typeface="Cambria Math" panose="02040503050406030204" pitchFamily="18" charset="0"/>
                            </a:rPr>
                            <m:t>2</m:t>
                          </m:r>
                          <m:r>
                            <a:rPr lang="zh-CN" altLang="en-US" i="1">
                              <a:solidFill>
                                <a:srgbClr val="000000"/>
                              </a:solidFill>
                              <a:latin typeface="Cambria Math" panose="02040503050406030204" pitchFamily="18" charset="0"/>
                            </a:rPr>
                            <m:t>𝛑</m:t>
                          </m:r>
                          <m:r>
                            <a:rPr lang="zh-CN" altLang="en-US" i="1">
                              <a:solidFill>
                                <a:srgbClr val="000000"/>
                              </a:solidFill>
                              <a:latin typeface="Cambria Math" panose="02040503050406030204" pitchFamily="18" charset="0"/>
                            </a:rPr>
                            <m:t>𝑘𝑇</m:t>
                          </m:r>
                        </m:den>
                      </m:f>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m:t>
                          </m:r>
                        </m:e>
                        <m:sup>
                          <m:f>
                            <m:fPr>
                              <m:type m:val="lin"/>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3</m:t>
                              </m:r>
                            </m:num>
                            <m:den>
                              <m:r>
                                <a:rPr lang="zh-CN" altLang="en-US" i="1">
                                  <a:solidFill>
                                    <a:srgbClr val="000000"/>
                                  </a:solidFill>
                                  <a:latin typeface="Cambria Math" panose="02040503050406030204" pitchFamily="18" charset="0"/>
                                </a:rPr>
                                <m:t>2</m:t>
                              </m:r>
                            </m:den>
                          </m:f>
                        </m:sup>
                      </m:sSup>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𝐞</m:t>
                          </m:r>
                        </m:e>
                        <m:sup>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𝑚</m:t>
                                  </m:r>
                                </m:e>
                                <m:sub>
                                  <m:r>
                                    <a:rPr lang="zh-CN" altLang="en-US" i="1">
                                      <a:solidFill>
                                        <a:srgbClr val="000000"/>
                                      </a:solidFill>
                                      <a:latin typeface="Cambria Math" panose="02040503050406030204" pitchFamily="18" charset="0"/>
                                    </a:rPr>
                                    <m:t>0</m:t>
                                  </m:r>
                                </m:sub>
                              </m:sSub>
                              <m:sSup>
                                <m:sSupPr>
                                  <m:ctrlPr>
                                    <a:rPr lang="zh-CN" altLang="en-US" i="1">
                                      <a:solidFill>
                                        <a:srgbClr val="000000"/>
                                      </a:solidFill>
                                      <a:latin typeface="Cambria Math" panose="02040503050406030204" pitchFamily="18" charset="0"/>
                                    </a:rPr>
                                  </m:ctrlPr>
                                </m:sSupPr>
                                <m:e>
                                  <m:r>
                                    <m:rPr>
                                      <m:sty m:val="p"/>
                                    </m:rPr>
                                    <a:rPr lang="zh-CN" altLang="en-US" i="1">
                                      <a:solidFill>
                                        <a:srgbClr val="000000"/>
                                      </a:solidFill>
                                      <a:latin typeface="Cambria Math" panose="02040503050406030204" pitchFamily="18" charset="0"/>
                                    </a:rPr>
                                    <m:t>v</m:t>
                                  </m:r>
                                </m:e>
                                <m:sup>
                                  <m:r>
                                    <a:rPr lang="zh-CN" altLang="en-US" i="1">
                                      <a:solidFill>
                                        <a:srgbClr val="000000"/>
                                      </a:solidFill>
                                      <a:latin typeface="Cambria Math" panose="02040503050406030204" pitchFamily="18" charset="0"/>
                                    </a:rPr>
                                    <m:t>2</m:t>
                                  </m:r>
                                </m:sup>
                              </m:sSup>
                            </m:num>
                            <m:den>
                              <m:r>
                                <a:rPr lang="zh-CN" altLang="en-US" i="1">
                                  <a:solidFill>
                                    <a:srgbClr val="000000"/>
                                  </a:solidFill>
                                  <a:latin typeface="Cambria Math" panose="02040503050406030204" pitchFamily="18" charset="0"/>
                                </a:rPr>
                                <m:t>2</m:t>
                              </m:r>
                              <m:r>
                                <a:rPr lang="zh-CN" altLang="en-US" i="1">
                                  <a:solidFill>
                                    <a:srgbClr val="000000"/>
                                  </a:solidFill>
                                  <a:latin typeface="Cambria Math" panose="02040503050406030204" pitchFamily="18" charset="0"/>
                                </a:rPr>
                                <m:t>𝑘𝑇</m:t>
                              </m:r>
                            </m:den>
                          </m:f>
                        </m:sup>
                      </m:sSup>
                      <m:sSup>
                        <m:sSupPr>
                          <m:ctrlPr>
                            <a:rPr lang="zh-CN" altLang="en-US" i="1">
                              <a:solidFill>
                                <a:srgbClr val="000000"/>
                              </a:solidFill>
                              <a:latin typeface="Cambria Math" panose="02040503050406030204" pitchFamily="18" charset="0"/>
                            </a:rPr>
                          </m:ctrlPr>
                        </m:sSupPr>
                        <m:e>
                          <m:r>
                            <m:rPr>
                              <m:sty m:val="p"/>
                            </m:rPr>
                            <a:rPr lang="zh-CN" altLang="en-US" i="1">
                              <a:solidFill>
                                <a:srgbClr val="000000"/>
                              </a:solidFill>
                              <a:latin typeface="Cambria Math" panose="02040503050406030204" pitchFamily="18" charset="0"/>
                            </a:rPr>
                            <m:t>v</m:t>
                          </m:r>
                        </m:e>
                        <m:sup>
                          <m:r>
                            <a:rPr lang="zh-CN" altLang="en-US" i="1">
                              <a:solidFill>
                                <a:srgbClr val="000000"/>
                              </a:solidFill>
                              <a:latin typeface="Cambria Math" panose="02040503050406030204" pitchFamily="18" charset="0"/>
                            </a:rPr>
                            <m:t>2</m:t>
                          </m:r>
                        </m:sup>
                      </m:sSup>
                    </m:oMath>
                  </m:oMathPara>
                </a14:m>
                <a:endParaRPr lang="zh-CN" altLang="en-US"/>
              </a:p>
            </p:txBody>
          </p:sp>
        </mc:Choice>
        <mc:Fallback xmlns="">
          <p:sp>
            <p:nvSpPr>
              <p:cNvPr id="549892" name="Object 4"/>
              <p:cNvSpPr txBox="1">
                <a:spLocks noRot="1" noChangeAspect="1" noMove="1" noResize="1" noEditPoints="1" noAdjustHandles="1" noChangeArrowheads="1" noChangeShapeType="1" noTextEdit="1"/>
              </p:cNvSpPr>
              <p:nvPr/>
            </p:nvSpPr>
            <p:spPr bwMode="auto">
              <a:xfrm>
                <a:off x="2209800" y="1774825"/>
                <a:ext cx="3602038" cy="968375"/>
              </a:xfrm>
              <a:prstGeom prst="rect">
                <a:avLst/>
              </a:prstGeom>
              <a:blipFill>
                <a:blip r:embed="rId2"/>
                <a:stretch>
                  <a:fillRect/>
                </a:stretch>
              </a:blipFill>
              <a:ln w="19050">
                <a:solidFill>
                  <a:schemeClr val="tx1"/>
                </a:solidFill>
                <a:miter lim="800000"/>
                <a:headEnd/>
                <a:tailEnd/>
              </a:ln>
            </p:spPr>
            <p:txBody>
              <a:bodyPr/>
              <a:lstStyle/>
              <a:p>
                <a:r>
                  <a:rPr lang="zh-CN" altLang="en-US">
                    <a:noFill/>
                  </a:rPr>
                  <a:t> </a:t>
                </a:r>
              </a:p>
            </p:txBody>
          </p:sp>
        </mc:Fallback>
      </mc:AlternateContent>
      <p:grpSp>
        <p:nvGrpSpPr>
          <p:cNvPr id="549929" name="Group 41"/>
          <p:cNvGrpSpPr>
            <a:grpSpLocks/>
          </p:cNvGrpSpPr>
          <p:nvPr/>
        </p:nvGrpSpPr>
        <p:grpSpPr bwMode="auto">
          <a:xfrm>
            <a:off x="4419600" y="2836818"/>
            <a:ext cx="4522788" cy="2984500"/>
            <a:chOff x="2544" y="2064"/>
            <a:chExt cx="2849" cy="1880"/>
          </a:xfrm>
        </p:grpSpPr>
        <p:sp>
          <p:nvSpPr>
            <p:cNvPr id="549930" name="Line 42"/>
            <p:cNvSpPr>
              <a:spLocks noChangeShapeType="1"/>
            </p:cNvSpPr>
            <p:nvPr/>
          </p:nvSpPr>
          <p:spPr bwMode="auto">
            <a:xfrm>
              <a:off x="2544" y="3936"/>
              <a:ext cx="2832" cy="0"/>
            </a:xfrm>
            <a:prstGeom prst="line">
              <a:avLst/>
            </a:prstGeom>
            <a:noFill/>
            <a:ln w="19050">
              <a:solidFill>
                <a:schemeClr val="tx1"/>
              </a:solidFill>
              <a:round/>
              <a:headEnd/>
              <a:tailEnd type="triangle" w="med" len="lg"/>
            </a:ln>
            <a:effectLst/>
          </p:spPr>
          <p:txBody>
            <a:bodyPr wrap="none" anchor="ctr"/>
            <a:lstStyle/>
            <a:p>
              <a:endParaRPr lang="zh-CN" altLang="en-US"/>
            </a:p>
          </p:txBody>
        </p:sp>
        <p:sp>
          <p:nvSpPr>
            <p:cNvPr id="549931" name="Line 43"/>
            <p:cNvSpPr>
              <a:spLocks noChangeShapeType="1"/>
            </p:cNvSpPr>
            <p:nvPr/>
          </p:nvSpPr>
          <p:spPr bwMode="auto">
            <a:xfrm flipV="1">
              <a:off x="2544" y="2160"/>
              <a:ext cx="0" cy="1776"/>
            </a:xfrm>
            <a:prstGeom prst="line">
              <a:avLst/>
            </a:prstGeom>
            <a:noFill/>
            <a:ln w="19050">
              <a:solidFill>
                <a:schemeClr val="tx1"/>
              </a:solidFill>
              <a:round/>
              <a:headEnd/>
              <a:tailEnd type="triangle" w="med" len="lg"/>
            </a:ln>
            <a:effectLst/>
          </p:spPr>
          <p:txBody>
            <a:bodyPr wrap="none" anchor="ctr"/>
            <a:lstStyle/>
            <a:p>
              <a:endParaRPr lang="zh-CN" altLang="en-US"/>
            </a:p>
          </p:txBody>
        </p:sp>
        <p:sp>
          <p:nvSpPr>
            <p:cNvPr id="549932" name="Freeform 44"/>
            <p:cNvSpPr>
              <a:spLocks/>
            </p:cNvSpPr>
            <p:nvPr/>
          </p:nvSpPr>
          <p:spPr bwMode="auto">
            <a:xfrm>
              <a:off x="2544" y="2448"/>
              <a:ext cx="2352" cy="1496"/>
            </a:xfrm>
            <a:custGeom>
              <a:avLst/>
              <a:gdLst/>
              <a:ahLst/>
              <a:cxnLst>
                <a:cxn ang="0">
                  <a:pos x="0" y="1496"/>
                </a:cxn>
                <a:cxn ang="0">
                  <a:pos x="288" y="1160"/>
                </a:cxn>
                <a:cxn ang="0">
                  <a:pos x="576" y="488"/>
                </a:cxn>
                <a:cxn ang="0">
                  <a:pos x="816" y="104"/>
                </a:cxn>
                <a:cxn ang="0">
                  <a:pos x="1008" y="8"/>
                </a:cxn>
                <a:cxn ang="0">
                  <a:pos x="1200" y="152"/>
                </a:cxn>
                <a:cxn ang="0">
                  <a:pos x="1344" y="440"/>
                </a:cxn>
                <a:cxn ang="0">
                  <a:pos x="1584" y="1016"/>
                </a:cxn>
                <a:cxn ang="0">
                  <a:pos x="1968" y="1304"/>
                </a:cxn>
                <a:cxn ang="0">
                  <a:pos x="2352" y="1400"/>
                </a:cxn>
              </a:cxnLst>
              <a:rect l="0" t="0" r="r" b="b"/>
              <a:pathLst>
                <a:path w="2352" h="1496">
                  <a:moveTo>
                    <a:pt x="0" y="1496"/>
                  </a:moveTo>
                  <a:cubicBezTo>
                    <a:pt x="96" y="1412"/>
                    <a:pt x="192" y="1328"/>
                    <a:pt x="288" y="1160"/>
                  </a:cubicBezTo>
                  <a:cubicBezTo>
                    <a:pt x="384" y="992"/>
                    <a:pt x="488" y="664"/>
                    <a:pt x="576" y="488"/>
                  </a:cubicBezTo>
                  <a:cubicBezTo>
                    <a:pt x="664" y="312"/>
                    <a:pt x="744" y="184"/>
                    <a:pt x="816" y="104"/>
                  </a:cubicBezTo>
                  <a:cubicBezTo>
                    <a:pt x="888" y="24"/>
                    <a:pt x="944" y="0"/>
                    <a:pt x="1008" y="8"/>
                  </a:cubicBezTo>
                  <a:cubicBezTo>
                    <a:pt x="1072" y="16"/>
                    <a:pt x="1144" y="80"/>
                    <a:pt x="1200" y="152"/>
                  </a:cubicBezTo>
                  <a:cubicBezTo>
                    <a:pt x="1256" y="224"/>
                    <a:pt x="1280" y="296"/>
                    <a:pt x="1344" y="440"/>
                  </a:cubicBezTo>
                  <a:cubicBezTo>
                    <a:pt x="1408" y="584"/>
                    <a:pt x="1480" y="872"/>
                    <a:pt x="1584" y="1016"/>
                  </a:cubicBezTo>
                  <a:cubicBezTo>
                    <a:pt x="1688" y="1160"/>
                    <a:pt x="1840" y="1240"/>
                    <a:pt x="1968" y="1304"/>
                  </a:cubicBezTo>
                  <a:cubicBezTo>
                    <a:pt x="2096" y="1368"/>
                    <a:pt x="2224" y="1384"/>
                    <a:pt x="2352" y="1400"/>
                  </a:cubicBezTo>
                </a:path>
              </a:pathLst>
            </a:custGeom>
            <a:noFill/>
            <a:ln w="28575" cmpd="sng">
              <a:solidFill>
                <a:srgbClr val="0000FF"/>
              </a:solidFill>
              <a:round/>
              <a:headEnd/>
              <a:tailEnd/>
            </a:ln>
            <a:effectLst/>
          </p:spPr>
          <p:txBody>
            <a:bodyPr wrap="none" anchor="ctr"/>
            <a:lstStyle/>
            <a:p>
              <a:endParaRPr lang="zh-CN" altLang="en-US"/>
            </a:p>
          </p:txBody>
        </p:sp>
        <p:sp>
          <p:nvSpPr>
            <p:cNvPr id="549933" name="Text Box 45"/>
            <p:cNvSpPr txBox="1">
              <a:spLocks noChangeArrowheads="1"/>
            </p:cNvSpPr>
            <p:nvPr/>
          </p:nvSpPr>
          <p:spPr bwMode="auto">
            <a:xfrm>
              <a:off x="2544" y="2064"/>
              <a:ext cx="576" cy="327"/>
            </a:xfrm>
            <a:prstGeom prst="rect">
              <a:avLst/>
            </a:prstGeom>
            <a:noFill/>
            <a:ln w="9525">
              <a:noFill/>
              <a:miter lim="800000"/>
              <a:headEnd/>
              <a:tailEnd/>
            </a:ln>
            <a:effectLst/>
          </p:spPr>
          <p:txBody>
            <a:bodyPr>
              <a:spAutoFit/>
            </a:bodyPr>
            <a:lstStyle/>
            <a:p>
              <a:pPr>
                <a:spcBef>
                  <a:spcPct val="50000"/>
                </a:spcBef>
              </a:pPr>
              <a:r>
                <a:rPr kumimoji="1" lang="en-US" altLang="zh-CN" sz="2800" i="1"/>
                <a:t>f(</a:t>
              </a:r>
              <a:r>
                <a:rPr kumimoji="1" lang="en-US" altLang="zh-CN" sz="2800" i="1">
                  <a:latin typeface="Book Antiqua" pitchFamily="18" charset="0"/>
                </a:rPr>
                <a:t>v</a:t>
              </a:r>
              <a:r>
                <a:rPr kumimoji="1" lang="en-US" altLang="zh-CN" sz="2800" i="1"/>
                <a:t>)</a:t>
              </a:r>
            </a:p>
          </p:txBody>
        </p:sp>
        <p:sp>
          <p:nvSpPr>
            <p:cNvPr id="549934" name="Rectangle 46"/>
            <p:cNvSpPr>
              <a:spLocks noChangeArrowheads="1"/>
            </p:cNvSpPr>
            <p:nvPr/>
          </p:nvSpPr>
          <p:spPr bwMode="auto">
            <a:xfrm>
              <a:off x="5165" y="3542"/>
              <a:ext cx="228" cy="327"/>
            </a:xfrm>
            <a:prstGeom prst="rect">
              <a:avLst/>
            </a:prstGeom>
            <a:noFill/>
            <a:ln w="9525">
              <a:noFill/>
              <a:miter lim="800000"/>
              <a:headEnd/>
              <a:tailEnd/>
            </a:ln>
            <a:effectLst/>
          </p:spPr>
          <p:txBody>
            <a:bodyPr wrap="none">
              <a:spAutoFit/>
            </a:bodyPr>
            <a:lstStyle/>
            <a:p>
              <a:r>
                <a:rPr kumimoji="1" lang="en-US" altLang="zh-CN" sz="2800" i="1">
                  <a:latin typeface="Book Antiqua" pitchFamily="18" charset="0"/>
                </a:rPr>
                <a:t>v</a:t>
              </a:r>
            </a:p>
          </p:txBody>
        </p:sp>
      </p:grpSp>
      <p:grpSp>
        <p:nvGrpSpPr>
          <p:cNvPr id="549935" name="Group 47"/>
          <p:cNvGrpSpPr>
            <a:grpSpLocks/>
          </p:cNvGrpSpPr>
          <p:nvPr/>
        </p:nvGrpSpPr>
        <p:grpSpPr bwMode="auto">
          <a:xfrm>
            <a:off x="4419600" y="3751218"/>
            <a:ext cx="2292350" cy="2684463"/>
            <a:chOff x="2544" y="2640"/>
            <a:chExt cx="1444" cy="1691"/>
          </a:xfrm>
        </p:grpSpPr>
        <p:sp>
          <p:nvSpPr>
            <p:cNvPr id="549936" name="Rectangle 48" descr="轮廓式菱形"/>
            <p:cNvSpPr>
              <a:spLocks noChangeArrowheads="1"/>
            </p:cNvSpPr>
            <p:nvPr/>
          </p:nvSpPr>
          <p:spPr bwMode="auto">
            <a:xfrm>
              <a:off x="3744" y="2640"/>
              <a:ext cx="96" cy="1296"/>
            </a:xfrm>
            <a:prstGeom prst="rect">
              <a:avLst/>
            </a:prstGeom>
            <a:pattFill prst="openDmnd">
              <a:fgClr>
                <a:schemeClr val="accent2"/>
              </a:fgClr>
              <a:bgClr>
                <a:schemeClr val="folHlink"/>
              </a:bgClr>
            </a:pattFill>
            <a:ln w="9525">
              <a:solidFill>
                <a:schemeClr val="tx1"/>
              </a:solidFill>
              <a:miter lim="800000"/>
              <a:headEnd/>
              <a:tailEnd/>
            </a:ln>
            <a:effectLst/>
          </p:spPr>
          <p:txBody>
            <a:bodyPr wrap="none" anchor="ctr"/>
            <a:lstStyle/>
            <a:p>
              <a:endParaRPr lang="zh-CN" altLang="en-US"/>
            </a:p>
          </p:txBody>
        </p:sp>
        <p:sp>
          <p:nvSpPr>
            <p:cNvPr id="549937" name="Line 49"/>
            <p:cNvSpPr>
              <a:spLocks noChangeShapeType="1"/>
            </p:cNvSpPr>
            <p:nvPr/>
          </p:nvSpPr>
          <p:spPr bwMode="auto">
            <a:xfrm>
              <a:off x="2544" y="2640"/>
              <a:ext cx="1152" cy="0"/>
            </a:xfrm>
            <a:prstGeom prst="line">
              <a:avLst/>
            </a:prstGeom>
            <a:noFill/>
            <a:ln w="9525">
              <a:solidFill>
                <a:schemeClr val="tx1"/>
              </a:solidFill>
              <a:prstDash val="dash"/>
              <a:round/>
              <a:headEnd/>
              <a:tailEnd/>
            </a:ln>
            <a:effectLst/>
          </p:spPr>
          <p:txBody>
            <a:bodyPr wrap="none" anchor="ctr"/>
            <a:lstStyle/>
            <a:p>
              <a:endParaRPr lang="zh-CN" altLang="en-US"/>
            </a:p>
          </p:txBody>
        </p:sp>
        <p:sp>
          <p:nvSpPr>
            <p:cNvPr id="549938" name="Line 50"/>
            <p:cNvSpPr>
              <a:spLocks noChangeShapeType="1"/>
            </p:cNvSpPr>
            <p:nvPr/>
          </p:nvSpPr>
          <p:spPr bwMode="auto">
            <a:xfrm>
              <a:off x="3744" y="3936"/>
              <a:ext cx="0" cy="144"/>
            </a:xfrm>
            <a:prstGeom prst="line">
              <a:avLst/>
            </a:prstGeom>
            <a:noFill/>
            <a:ln w="9525">
              <a:solidFill>
                <a:schemeClr val="tx1"/>
              </a:solidFill>
              <a:round/>
              <a:headEnd/>
              <a:tailEnd/>
            </a:ln>
            <a:effectLst/>
          </p:spPr>
          <p:txBody>
            <a:bodyPr wrap="none" anchor="ctr"/>
            <a:lstStyle/>
            <a:p>
              <a:endParaRPr lang="zh-CN" altLang="en-US"/>
            </a:p>
          </p:txBody>
        </p:sp>
        <p:sp>
          <p:nvSpPr>
            <p:cNvPr id="549939" name="Line 51"/>
            <p:cNvSpPr>
              <a:spLocks noChangeShapeType="1"/>
            </p:cNvSpPr>
            <p:nvPr/>
          </p:nvSpPr>
          <p:spPr bwMode="auto">
            <a:xfrm>
              <a:off x="3840" y="3936"/>
              <a:ext cx="0" cy="144"/>
            </a:xfrm>
            <a:prstGeom prst="line">
              <a:avLst/>
            </a:prstGeom>
            <a:noFill/>
            <a:ln w="9525">
              <a:solidFill>
                <a:schemeClr val="tx1"/>
              </a:solidFill>
              <a:round/>
              <a:headEnd/>
              <a:tailEnd/>
            </a:ln>
            <a:effectLst/>
          </p:spPr>
          <p:txBody>
            <a:bodyPr wrap="none" anchor="ctr"/>
            <a:lstStyle/>
            <a:p>
              <a:endParaRPr lang="zh-CN" altLang="en-US"/>
            </a:p>
          </p:txBody>
        </p:sp>
        <p:sp>
          <p:nvSpPr>
            <p:cNvPr id="549940" name="Line 52"/>
            <p:cNvSpPr>
              <a:spLocks noChangeShapeType="1"/>
            </p:cNvSpPr>
            <p:nvPr/>
          </p:nvSpPr>
          <p:spPr bwMode="auto">
            <a:xfrm>
              <a:off x="3600" y="4032"/>
              <a:ext cx="144" cy="0"/>
            </a:xfrm>
            <a:prstGeom prst="line">
              <a:avLst/>
            </a:prstGeom>
            <a:noFill/>
            <a:ln w="9525">
              <a:solidFill>
                <a:schemeClr val="tx1"/>
              </a:solidFill>
              <a:round/>
              <a:headEnd/>
              <a:tailEnd type="triangle" w="med" len="med"/>
            </a:ln>
            <a:effectLst/>
          </p:spPr>
          <p:txBody>
            <a:bodyPr wrap="none" anchor="ctr"/>
            <a:lstStyle/>
            <a:p>
              <a:endParaRPr lang="zh-CN" altLang="en-US"/>
            </a:p>
          </p:txBody>
        </p:sp>
        <p:sp>
          <p:nvSpPr>
            <p:cNvPr id="549941" name="Line 53"/>
            <p:cNvSpPr>
              <a:spLocks noChangeShapeType="1"/>
            </p:cNvSpPr>
            <p:nvPr/>
          </p:nvSpPr>
          <p:spPr bwMode="auto">
            <a:xfrm>
              <a:off x="3840" y="4032"/>
              <a:ext cx="144" cy="0"/>
            </a:xfrm>
            <a:prstGeom prst="line">
              <a:avLst/>
            </a:prstGeom>
            <a:noFill/>
            <a:ln w="9525">
              <a:solidFill>
                <a:schemeClr val="tx1"/>
              </a:solidFill>
              <a:round/>
              <a:headEnd type="triangle" w="med" len="med"/>
              <a:tailEnd/>
            </a:ln>
            <a:effectLst/>
          </p:spPr>
          <p:txBody>
            <a:bodyPr wrap="none" anchor="ctr"/>
            <a:lstStyle/>
            <a:p>
              <a:endParaRPr lang="zh-CN" altLang="en-US"/>
            </a:p>
          </p:txBody>
        </p:sp>
        <p:sp>
          <p:nvSpPr>
            <p:cNvPr id="549942" name="Rectangle 54"/>
            <p:cNvSpPr>
              <a:spLocks noChangeArrowheads="1"/>
            </p:cNvSpPr>
            <p:nvPr/>
          </p:nvSpPr>
          <p:spPr bwMode="auto">
            <a:xfrm>
              <a:off x="3648" y="4004"/>
              <a:ext cx="340" cy="327"/>
            </a:xfrm>
            <a:prstGeom prst="rect">
              <a:avLst/>
            </a:prstGeom>
            <a:noFill/>
            <a:ln w="9525">
              <a:noFill/>
              <a:miter lim="800000"/>
              <a:headEnd/>
              <a:tailEnd/>
            </a:ln>
            <a:effectLst/>
          </p:spPr>
          <p:txBody>
            <a:bodyPr wrap="none">
              <a:spAutoFit/>
            </a:bodyPr>
            <a:lstStyle/>
            <a:p>
              <a:r>
                <a:rPr kumimoji="1" lang="en-US" altLang="zh-CN" sz="2800" dirty="0" err="1"/>
                <a:t>d</a:t>
              </a:r>
              <a:r>
                <a:rPr kumimoji="1" lang="en-US" altLang="zh-CN" sz="2800" i="1" dirty="0" err="1">
                  <a:latin typeface="Book Antiqua" pitchFamily="18" charset="0"/>
                </a:rPr>
                <a:t>v</a:t>
              </a:r>
              <a:endParaRPr kumimoji="1" lang="en-US" altLang="zh-CN" sz="2800" i="1" dirty="0">
                <a:latin typeface="Book Antiqua" pitchFamily="18" charset="0"/>
              </a:endParaRPr>
            </a:p>
          </p:txBody>
        </p:sp>
      </p:grpSp>
      <mc:AlternateContent xmlns:mc="http://schemas.openxmlformats.org/markup-compatibility/2006" xmlns:a14="http://schemas.microsoft.com/office/drawing/2010/main">
        <mc:Choice Requires="a14">
          <p:sp>
            <p:nvSpPr>
              <p:cNvPr id="549943" name="Object 55"/>
              <p:cNvSpPr txBox="1"/>
              <p:nvPr/>
            </p:nvSpPr>
            <p:spPr bwMode="auto">
              <a:xfrm>
                <a:off x="685800" y="5334000"/>
                <a:ext cx="1727200" cy="784225"/>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𝑓</m:t>
                      </m:r>
                      <m:r>
                        <a:rPr lang="zh-CN" altLang="en-US" i="1">
                          <a:solidFill>
                            <a:srgbClr val="000000"/>
                          </a:solidFill>
                          <a:latin typeface="Cambria Math" panose="02040503050406030204" pitchFamily="18" charset="0"/>
                        </a:rPr>
                        <m:t>(</m:t>
                      </m:r>
                      <m:r>
                        <m:rPr>
                          <m:sty m:val="p"/>
                        </m:rPr>
                        <a:rPr lang="zh-CN" altLang="en-US" i="1">
                          <a:solidFill>
                            <a:srgbClr val="000000"/>
                          </a:solidFill>
                          <a:latin typeface="Cambria Math" panose="02040503050406030204" pitchFamily="18" charset="0"/>
                        </a:rPr>
                        <m:t>v</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𝐝</m:t>
                      </m:r>
                      <m:r>
                        <m:rPr>
                          <m:sty m:val="p"/>
                        </m:rPr>
                        <a:rPr lang="zh-CN" altLang="en-US" i="1">
                          <a:solidFill>
                            <a:srgbClr val="000000"/>
                          </a:solidFill>
                          <a:latin typeface="Cambria Math" panose="02040503050406030204" pitchFamily="18" charset="0"/>
                        </a:rPr>
                        <m:t>v</m:t>
                      </m:r>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𝐝</m:t>
                          </m:r>
                          <m:r>
                            <a:rPr lang="zh-CN" altLang="en-US" i="1">
                              <a:solidFill>
                                <a:srgbClr val="000000"/>
                              </a:solidFill>
                              <a:latin typeface="Cambria Math" panose="02040503050406030204" pitchFamily="18" charset="0"/>
                            </a:rPr>
                            <m:t>𝑁</m:t>
                          </m:r>
                        </m:num>
                        <m:den>
                          <m:r>
                            <a:rPr lang="zh-CN" altLang="en-US" i="1">
                              <a:solidFill>
                                <a:srgbClr val="000000"/>
                              </a:solidFill>
                              <a:latin typeface="Cambria Math" panose="02040503050406030204" pitchFamily="18" charset="0"/>
                            </a:rPr>
                            <m:t>𝑁</m:t>
                          </m:r>
                        </m:den>
                      </m:f>
                    </m:oMath>
                  </m:oMathPara>
                </a14:m>
                <a:endParaRPr lang="zh-CN" altLang="en-US"/>
              </a:p>
            </p:txBody>
          </p:sp>
        </mc:Choice>
        <mc:Fallback xmlns="">
          <p:sp>
            <p:nvSpPr>
              <p:cNvPr id="549943" name="Object 55"/>
              <p:cNvSpPr txBox="1">
                <a:spLocks noRot="1" noChangeAspect="1" noMove="1" noResize="1" noEditPoints="1" noAdjustHandles="1" noChangeArrowheads="1" noChangeShapeType="1" noTextEdit="1"/>
              </p:cNvSpPr>
              <p:nvPr/>
            </p:nvSpPr>
            <p:spPr bwMode="auto">
              <a:xfrm>
                <a:off x="685800" y="5334000"/>
                <a:ext cx="1727200" cy="784225"/>
              </a:xfrm>
              <a:prstGeom prst="rect">
                <a:avLst/>
              </a:prstGeom>
              <a:blipFill>
                <a:blip r:embed="rId3"/>
                <a:stretch>
                  <a:fillRect/>
                </a:stretch>
              </a:blipFill>
              <a:ln>
                <a:noFill/>
              </a:ln>
            </p:spPr>
            <p:txBody>
              <a:bodyPr/>
              <a:lstStyle/>
              <a:p>
                <a:r>
                  <a:rPr lang="zh-CN" altLang="en-US">
                    <a:noFill/>
                  </a:rPr>
                  <a:t> </a:t>
                </a:r>
              </a:p>
            </p:txBody>
          </p:sp>
        </mc:Fallback>
      </mc:AlternateContent>
      <p:sp>
        <p:nvSpPr>
          <p:cNvPr id="549944" name="Rectangle 56"/>
          <p:cNvSpPr>
            <a:spLocks noChangeArrowheads="1"/>
          </p:cNvSpPr>
          <p:nvPr/>
        </p:nvSpPr>
        <p:spPr bwMode="auto">
          <a:xfrm>
            <a:off x="533400" y="3048000"/>
            <a:ext cx="3038475" cy="519113"/>
          </a:xfrm>
          <a:prstGeom prst="rect">
            <a:avLst/>
          </a:prstGeom>
          <a:noFill/>
          <a:ln w="12700" cap="sq">
            <a:noFill/>
            <a:miter lim="800000"/>
            <a:headEnd type="none" w="sm" len="sm"/>
            <a:tailEnd type="none" w="sm" len="sm"/>
          </a:ln>
          <a:effectLst/>
        </p:spPr>
        <p:txBody>
          <a:bodyPr>
            <a:spAutoFit/>
          </a:bodyPr>
          <a:lstStyle/>
          <a:p>
            <a:r>
              <a:rPr kumimoji="1" lang="zh-CN" altLang="en-US" sz="2800" dirty="0"/>
              <a:t>玻耳兹曼常量：</a:t>
            </a:r>
          </a:p>
        </p:txBody>
      </p:sp>
      <mc:AlternateContent xmlns:mc="http://schemas.openxmlformats.org/markup-compatibility/2006" xmlns:a14="http://schemas.microsoft.com/office/drawing/2010/main">
        <mc:Choice Requires="a14">
          <p:sp>
            <p:nvSpPr>
              <p:cNvPr id="549945" name="Object 57"/>
              <p:cNvSpPr txBox="1"/>
              <p:nvPr/>
            </p:nvSpPr>
            <p:spPr bwMode="auto">
              <a:xfrm>
                <a:off x="685800" y="3657600"/>
                <a:ext cx="1023938" cy="868363"/>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𝑘</m:t>
                      </m:r>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𝑅</m:t>
                          </m:r>
                        </m:num>
                        <m:den>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𝑁</m:t>
                              </m:r>
                            </m:e>
                            <m:sub>
                              <m:r>
                                <a:rPr lang="zh-CN" altLang="en-US" i="1">
                                  <a:solidFill>
                                    <a:srgbClr val="000000"/>
                                  </a:solidFill>
                                  <a:latin typeface="Cambria Math" panose="02040503050406030204" pitchFamily="18" charset="0"/>
                                </a:rPr>
                                <m:t>𝐴</m:t>
                              </m:r>
                            </m:sub>
                          </m:sSub>
                        </m:den>
                      </m:f>
                    </m:oMath>
                  </m:oMathPara>
                </a14:m>
                <a:endParaRPr lang="zh-CN" altLang="en-US"/>
              </a:p>
            </p:txBody>
          </p:sp>
        </mc:Choice>
        <mc:Fallback xmlns="">
          <p:sp>
            <p:nvSpPr>
              <p:cNvPr id="549945" name="Object 57"/>
              <p:cNvSpPr txBox="1">
                <a:spLocks noRot="1" noChangeAspect="1" noMove="1" noResize="1" noEditPoints="1" noAdjustHandles="1" noChangeArrowheads="1" noChangeShapeType="1" noTextEdit="1"/>
              </p:cNvSpPr>
              <p:nvPr/>
            </p:nvSpPr>
            <p:spPr bwMode="auto">
              <a:xfrm>
                <a:off x="685800" y="3657600"/>
                <a:ext cx="1023938" cy="868363"/>
              </a:xfrm>
              <a:prstGeom prst="rect">
                <a:avLst/>
              </a:prstGeom>
              <a:blipFill>
                <a:blip r:embed="rId4"/>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49946" name="Object 58"/>
              <p:cNvSpPr txBox="1"/>
              <p:nvPr/>
            </p:nvSpPr>
            <p:spPr bwMode="auto">
              <a:xfrm>
                <a:off x="990600" y="4648200"/>
                <a:ext cx="2413000" cy="457200"/>
              </a:xfrm>
              <a:prstGeom prst="rect">
                <a:avLst/>
              </a:prstGeom>
              <a:noFill/>
              <a:ln>
                <a:noFill/>
              </a:ln>
            </p:spPr>
            <p:txBody>
              <a:bodyPr>
                <a:normAutofit/>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=1.38×1</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0</m:t>
                          </m:r>
                        </m:e>
                        <m:sup>
                          <m:r>
                            <a:rPr lang="zh-CN" altLang="en-US" i="1">
                              <a:solidFill>
                                <a:srgbClr val="000000"/>
                              </a:solidFill>
                              <a:latin typeface="Cambria Math" panose="02040503050406030204" pitchFamily="18" charset="0"/>
                            </a:rPr>
                            <m:t>−23</m:t>
                          </m:r>
                        </m:sup>
                      </m:sSup>
                      <m:r>
                        <a:rPr lang="zh-CN" altLang="en-US" i="1">
                          <a:solidFill>
                            <a:srgbClr val="000000"/>
                          </a:solidFill>
                          <a:latin typeface="Cambria Math" panose="02040503050406030204" pitchFamily="18" charset="0"/>
                        </a:rPr>
                        <m:t> </m:t>
                      </m:r>
                      <m:r>
                        <a:rPr lang="zh-CN" altLang="en-US" i="1">
                          <a:solidFill>
                            <a:srgbClr val="000000"/>
                          </a:solidFill>
                          <a:latin typeface="Cambria Math" panose="02040503050406030204" pitchFamily="18" charset="0"/>
                        </a:rPr>
                        <m:t>𝐉</m:t>
                      </m:r>
                      <m:r>
                        <a:rPr lang="zh-CN" altLang="en-US" i="1">
                          <a:solidFill>
                            <a:srgbClr val="000000"/>
                          </a:solidFill>
                          <a:latin typeface="Cambria Math" panose="02040503050406030204" pitchFamily="18" charset="0"/>
                        </a:rPr>
                        <m:t>⋅</m:t>
                      </m:r>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𝐊</m:t>
                          </m:r>
                        </m:e>
                        <m:sup>
                          <m:r>
                            <a:rPr lang="zh-CN" altLang="en-US" i="1">
                              <a:solidFill>
                                <a:srgbClr val="000000"/>
                              </a:solidFill>
                              <a:latin typeface="Cambria Math" panose="02040503050406030204" pitchFamily="18" charset="0"/>
                            </a:rPr>
                            <m:t>−1</m:t>
                          </m:r>
                        </m:sup>
                      </m:sSup>
                    </m:oMath>
                  </m:oMathPara>
                </a14:m>
                <a:endParaRPr lang="zh-CN" altLang="en-US"/>
              </a:p>
            </p:txBody>
          </p:sp>
        </mc:Choice>
        <mc:Fallback xmlns="">
          <p:sp>
            <p:nvSpPr>
              <p:cNvPr id="549946" name="Object 58"/>
              <p:cNvSpPr txBox="1">
                <a:spLocks noRot="1" noChangeAspect="1" noMove="1" noResize="1" noEditPoints="1" noAdjustHandles="1" noChangeArrowheads="1" noChangeShapeType="1" noTextEdit="1"/>
              </p:cNvSpPr>
              <p:nvPr/>
            </p:nvSpPr>
            <p:spPr bwMode="auto">
              <a:xfrm>
                <a:off x="990600" y="4648200"/>
                <a:ext cx="2413000" cy="457200"/>
              </a:xfrm>
              <a:prstGeom prst="rect">
                <a:avLst/>
              </a:prstGeom>
              <a:blipFill>
                <a:blip r:embed="rId5"/>
                <a:stretch>
                  <a:fillRect/>
                </a:stretch>
              </a:blipFill>
              <a:ln>
                <a:noFill/>
              </a:ln>
            </p:spPr>
            <p:txBody>
              <a:bodyPr/>
              <a:lstStyle/>
              <a:p>
                <a:r>
                  <a:rPr lang="zh-CN" altLang="en-US">
                    <a:noFill/>
                  </a:rPr>
                  <a:t> </a:t>
                </a:r>
              </a:p>
            </p:txBody>
          </p:sp>
        </mc:Fallback>
      </mc:AlternateContent>
    </p:spTree>
    <p:extLst>
      <p:ext uri="{BB962C8B-B14F-4D97-AF65-F5344CB8AC3E}">
        <p14:creationId xmlns:p14="http://schemas.microsoft.com/office/powerpoint/2010/main" val="428103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49929"/>
                                        </p:tgtEl>
                                        <p:attrNameLst>
                                          <p:attrName>style.visibility</p:attrName>
                                        </p:attrNameLst>
                                      </p:cBhvr>
                                      <p:to>
                                        <p:strVal val="visible"/>
                                      </p:to>
                                    </p:set>
                                    <p:animEffect transition="in" filter="wipe(left)">
                                      <p:cBhvr>
                                        <p:cTn id="7" dur="500"/>
                                        <p:tgtEl>
                                          <p:spTgt spid="54992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49935"/>
                                        </p:tgtEl>
                                        <p:attrNameLst>
                                          <p:attrName>style.visibility</p:attrName>
                                        </p:attrNameLst>
                                      </p:cBhvr>
                                      <p:to>
                                        <p:strVal val="visible"/>
                                      </p:to>
                                    </p:set>
                                    <p:animEffect transition="in" filter="wipe(down)">
                                      <p:cBhvr>
                                        <p:cTn id="12" dur="500"/>
                                        <p:tgtEl>
                                          <p:spTgt spid="5499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8562" name="Rectangle 2"/>
          <p:cNvSpPr>
            <a:spLocks noGrp="1" noChangeArrowheads="1"/>
          </p:cNvSpPr>
          <p:nvPr>
            <p:ph type="title"/>
          </p:nvPr>
        </p:nvSpPr>
        <p:spPr/>
        <p:txBody>
          <a:bodyPr/>
          <a:lstStyle/>
          <a:p>
            <a:r>
              <a:rPr lang="en-US" altLang="zh-CN" sz="3600"/>
              <a:t>10.6 </a:t>
            </a:r>
            <a:r>
              <a:rPr lang="zh-CN" altLang="en-US" sz="3600"/>
              <a:t>气体分子的平均自由程和碰撞频率</a:t>
            </a:r>
          </a:p>
        </p:txBody>
      </p:sp>
      <p:sp>
        <p:nvSpPr>
          <p:cNvPr id="13" name="灯片编号占位符 4"/>
          <p:cNvSpPr>
            <a:spLocks noGrp="1"/>
          </p:cNvSpPr>
          <p:nvPr>
            <p:ph type="sldNum" sz="quarter" idx="12"/>
          </p:nvPr>
        </p:nvSpPr>
        <p:spPr/>
        <p:txBody>
          <a:bodyPr/>
          <a:lstStyle/>
          <a:p>
            <a:fld id="{9CE68308-653D-46AF-81B9-3365DF3CA53B}" type="slidenum">
              <a:rPr lang="en-US" altLang="zh-CN"/>
              <a:pPr/>
              <a:t>30</a:t>
            </a:fld>
            <a:endParaRPr lang="en-US" altLang="zh-CN"/>
          </a:p>
        </p:txBody>
      </p:sp>
      <p:sp>
        <p:nvSpPr>
          <p:cNvPr id="578568" name="Text Box 8"/>
          <p:cNvSpPr txBox="1">
            <a:spLocks noChangeArrowheads="1"/>
          </p:cNvSpPr>
          <p:nvPr/>
        </p:nvSpPr>
        <p:spPr bwMode="auto">
          <a:xfrm>
            <a:off x="381000" y="1168400"/>
            <a:ext cx="8458200" cy="1117600"/>
          </a:xfrm>
          <a:prstGeom prst="rect">
            <a:avLst/>
          </a:prstGeom>
          <a:noFill/>
          <a:ln w="12700">
            <a:noFill/>
            <a:miter lim="800000"/>
            <a:headEnd type="none" w="sm" len="sm"/>
            <a:tailEnd type="none" w="sm" len="sm"/>
          </a:ln>
          <a:effectLst/>
        </p:spPr>
        <p:txBody>
          <a:bodyPr>
            <a:spAutoFit/>
          </a:bodyPr>
          <a:lstStyle/>
          <a:p>
            <a:pPr>
              <a:lnSpc>
                <a:spcPct val="120000"/>
              </a:lnSpc>
              <a:spcBef>
                <a:spcPct val="50000"/>
              </a:spcBef>
            </a:pPr>
            <a:r>
              <a:rPr kumimoji="1" lang="zh-CN" altLang="en-US" sz="2800" dirty="0"/>
              <a:t>例</a:t>
            </a:r>
            <a:r>
              <a:rPr kumimoji="1" lang="en-US" altLang="zh-CN" sz="2800" dirty="0"/>
              <a:t>10.9   </a:t>
            </a:r>
            <a:r>
              <a:rPr kumimoji="1" lang="zh-CN" altLang="en-US" sz="2800" dirty="0"/>
              <a:t>求氢在标准状态下一秒内分子的平均碰撞次数。（已知分子直径</a:t>
            </a:r>
            <a:r>
              <a:rPr kumimoji="1" lang="en-US" altLang="zh-CN" sz="2800" i="1" dirty="0"/>
              <a:t>d</a:t>
            </a:r>
            <a:r>
              <a:rPr kumimoji="1" lang="en-US" altLang="zh-CN" sz="2800" dirty="0"/>
              <a:t> = 2</a:t>
            </a:r>
            <a:r>
              <a:rPr kumimoji="1" lang="en-US" altLang="zh-CN" sz="2800" dirty="0">
                <a:sym typeface="Symbol" pitchFamily="18" charset="2"/>
              </a:rPr>
              <a:t>10</a:t>
            </a:r>
            <a:r>
              <a:rPr kumimoji="1" lang="en-US" altLang="zh-CN" sz="2800" baseline="30000" dirty="0">
                <a:sym typeface="Symbol" pitchFamily="18" charset="2"/>
              </a:rPr>
              <a:t>-10</a:t>
            </a:r>
            <a:r>
              <a:rPr kumimoji="1" lang="en-US" altLang="zh-CN" sz="2800" dirty="0">
                <a:sym typeface="Symbol" pitchFamily="18" charset="2"/>
              </a:rPr>
              <a:t>m )</a:t>
            </a:r>
            <a:endParaRPr kumimoji="1" lang="en-US" altLang="zh-CN" sz="2800" dirty="0"/>
          </a:p>
        </p:txBody>
      </p:sp>
      <p:sp>
        <p:nvSpPr>
          <p:cNvPr id="578569" name="Rectangle 9"/>
          <p:cNvSpPr>
            <a:spLocks noChangeArrowheads="1"/>
          </p:cNvSpPr>
          <p:nvPr/>
        </p:nvSpPr>
        <p:spPr bwMode="auto">
          <a:xfrm>
            <a:off x="395288" y="2452688"/>
            <a:ext cx="895350" cy="519112"/>
          </a:xfrm>
          <a:prstGeom prst="rect">
            <a:avLst/>
          </a:prstGeom>
          <a:noFill/>
          <a:ln w="12700">
            <a:noFill/>
            <a:miter lim="800000"/>
            <a:headEnd type="none" w="sm" len="sm"/>
            <a:tailEnd type="none" w="sm" len="sm"/>
          </a:ln>
          <a:effectLst/>
        </p:spPr>
        <p:txBody>
          <a:bodyPr wrap="none">
            <a:spAutoFit/>
          </a:bodyPr>
          <a:lstStyle/>
          <a:p>
            <a:r>
              <a:rPr kumimoji="1" lang="zh-CN" altLang="en-US" sz="2800" dirty="0"/>
              <a:t>解：</a:t>
            </a:r>
          </a:p>
        </p:txBody>
      </p:sp>
      <p:graphicFrame>
        <p:nvGraphicFramePr>
          <p:cNvPr id="578570" name="Object 10"/>
          <p:cNvGraphicFramePr>
            <a:graphicFrameLocks noChangeAspect="1"/>
          </p:cNvGraphicFramePr>
          <p:nvPr/>
        </p:nvGraphicFramePr>
        <p:xfrm>
          <a:off x="1447800" y="2465387"/>
          <a:ext cx="1397000" cy="887413"/>
        </p:xfrm>
        <a:graphic>
          <a:graphicData uri="http://schemas.openxmlformats.org/presentationml/2006/ole">
            <mc:AlternateContent xmlns:mc="http://schemas.openxmlformats.org/markup-compatibility/2006">
              <mc:Choice xmlns:v="urn:schemas-microsoft-com:vml" Requires="v">
                <p:oleObj name="公式" r:id="rId2" imgW="698400" imgH="444240" progId="Equation.3">
                  <p:embed/>
                </p:oleObj>
              </mc:Choice>
              <mc:Fallback>
                <p:oleObj name="公式" r:id="rId2" imgW="698400" imgH="444240" progId="Equation.3">
                  <p:embed/>
                  <p:pic>
                    <p:nvPicPr>
                      <p:cNvPr id="578570" name="Object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465387"/>
                        <a:ext cx="1397000" cy="887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8571" name="Object 11"/>
          <p:cNvGraphicFramePr>
            <a:graphicFrameLocks noChangeAspect="1"/>
          </p:cNvGraphicFramePr>
          <p:nvPr/>
        </p:nvGraphicFramePr>
        <p:xfrm>
          <a:off x="2820988" y="2465387"/>
          <a:ext cx="5484812" cy="887413"/>
        </p:xfrm>
        <a:graphic>
          <a:graphicData uri="http://schemas.openxmlformats.org/presentationml/2006/ole">
            <mc:AlternateContent xmlns:mc="http://schemas.openxmlformats.org/markup-compatibility/2006">
              <mc:Choice xmlns:v="urn:schemas-microsoft-com:vml" Requires="v">
                <p:oleObj name="公式" r:id="rId4" imgW="2743200" imgH="444240" progId="Equation.3">
                  <p:embed/>
                </p:oleObj>
              </mc:Choice>
              <mc:Fallback>
                <p:oleObj name="公式" r:id="rId4" imgW="2743200" imgH="444240" progId="Equation.3">
                  <p:embed/>
                  <p:pic>
                    <p:nvPicPr>
                      <p:cNvPr id="578571"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20988" y="2465387"/>
                        <a:ext cx="5484812" cy="887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8572" name="Object 12"/>
          <p:cNvGraphicFramePr>
            <a:graphicFrameLocks noChangeAspect="1"/>
          </p:cNvGraphicFramePr>
          <p:nvPr/>
        </p:nvGraphicFramePr>
        <p:xfrm>
          <a:off x="1447800" y="3505200"/>
          <a:ext cx="6196013" cy="838200"/>
        </p:xfrm>
        <a:graphic>
          <a:graphicData uri="http://schemas.openxmlformats.org/presentationml/2006/ole">
            <mc:AlternateContent xmlns:mc="http://schemas.openxmlformats.org/markup-compatibility/2006">
              <mc:Choice xmlns:v="urn:schemas-microsoft-com:vml" Requires="v">
                <p:oleObj name="公式" r:id="rId6" imgW="3098520" imgH="419040" progId="Equation.3">
                  <p:embed/>
                </p:oleObj>
              </mc:Choice>
              <mc:Fallback>
                <p:oleObj name="公式" r:id="rId6" imgW="3098520" imgH="419040" progId="Equation.3">
                  <p:embed/>
                  <p:pic>
                    <p:nvPicPr>
                      <p:cNvPr id="578572" name="Object 1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47800" y="3505200"/>
                        <a:ext cx="6196013" cy="838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8573" name="Object 13"/>
          <p:cNvGraphicFramePr>
            <a:graphicFrameLocks noChangeAspect="1"/>
          </p:cNvGraphicFramePr>
          <p:nvPr/>
        </p:nvGraphicFramePr>
        <p:xfrm>
          <a:off x="1447800" y="4495800"/>
          <a:ext cx="3529013" cy="863600"/>
        </p:xfrm>
        <a:graphic>
          <a:graphicData uri="http://schemas.openxmlformats.org/presentationml/2006/ole">
            <mc:AlternateContent xmlns:mc="http://schemas.openxmlformats.org/markup-compatibility/2006">
              <mc:Choice xmlns:v="urn:schemas-microsoft-com:vml" Requires="v">
                <p:oleObj name="公式" r:id="rId8" imgW="1765080" imgH="431640" progId="Equation.3">
                  <p:embed/>
                </p:oleObj>
              </mc:Choice>
              <mc:Fallback>
                <p:oleObj name="公式" r:id="rId8" imgW="1765080" imgH="431640" progId="Equation.3">
                  <p:embed/>
                  <p:pic>
                    <p:nvPicPr>
                      <p:cNvPr id="578573" name="Object 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47800" y="4495800"/>
                        <a:ext cx="3529013" cy="863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78574" name="Object 14"/>
          <p:cNvGraphicFramePr>
            <a:graphicFrameLocks noChangeAspect="1"/>
          </p:cNvGraphicFramePr>
          <p:nvPr/>
        </p:nvGraphicFramePr>
        <p:xfrm>
          <a:off x="1449388" y="5486400"/>
          <a:ext cx="2589212" cy="787400"/>
        </p:xfrm>
        <a:graphic>
          <a:graphicData uri="http://schemas.openxmlformats.org/presentationml/2006/ole">
            <mc:AlternateContent xmlns:mc="http://schemas.openxmlformats.org/markup-compatibility/2006">
              <mc:Choice xmlns:v="urn:schemas-microsoft-com:vml" Requires="v">
                <p:oleObj name="公式" r:id="rId10" imgW="1295280" imgH="393480" progId="Equation.3">
                  <p:embed/>
                </p:oleObj>
              </mc:Choice>
              <mc:Fallback>
                <p:oleObj name="公式" r:id="rId10" imgW="1295280" imgH="393480" progId="Equation.3">
                  <p:embed/>
                  <p:pic>
                    <p:nvPicPr>
                      <p:cNvPr id="578574"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49388" y="5486400"/>
                        <a:ext cx="2589212" cy="787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78575" name="Text Box 15"/>
          <p:cNvSpPr txBox="1">
            <a:spLocks noChangeArrowheads="1"/>
          </p:cNvSpPr>
          <p:nvPr/>
        </p:nvSpPr>
        <p:spPr bwMode="auto">
          <a:xfrm>
            <a:off x="4495800" y="5620544"/>
            <a:ext cx="2590800" cy="519112"/>
          </a:xfrm>
          <a:prstGeom prst="rect">
            <a:avLst/>
          </a:prstGeom>
          <a:noFill/>
          <a:ln w="12700">
            <a:noFill/>
            <a:miter lim="800000"/>
            <a:headEnd type="none" w="sm" len="sm"/>
            <a:tailEnd type="none" w="sm" len="sm"/>
          </a:ln>
          <a:effectLst/>
        </p:spPr>
        <p:txBody>
          <a:bodyPr>
            <a:spAutoFit/>
          </a:bodyPr>
          <a:lstStyle/>
          <a:p>
            <a:pPr>
              <a:spcBef>
                <a:spcPct val="50000"/>
              </a:spcBef>
            </a:pPr>
            <a:r>
              <a:rPr kumimoji="1" lang="zh-CN" altLang="en-US" sz="2800"/>
              <a:t>（约</a:t>
            </a:r>
            <a:r>
              <a:rPr kumimoji="1" lang="en-US" altLang="zh-CN" sz="2800"/>
              <a:t>80</a:t>
            </a:r>
            <a:r>
              <a:rPr kumimoji="1" lang="zh-CN" altLang="en-US" sz="2800"/>
              <a:t>亿次）</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3" presetClass="entr" presetSubtype="288" fill="hold" grpId="0" nodeType="clickEffect">
                                  <p:stCondLst>
                                    <p:cond delay="0"/>
                                  </p:stCondLst>
                                  <p:childTnLst>
                                    <p:set>
                                      <p:cBhvr>
                                        <p:cTn id="6" dur="1" fill="hold">
                                          <p:stCondLst>
                                            <p:cond delay="0"/>
                                          </p:stCondLst>
                                        </p:cTn>
                                        <p:tgtEl>
                                          <p:spTgt spid="578569"/>
                                        </p:tgtEl>
                                        <p:attrNameLst>
                                          <p:attrName>style.visibility</p:attrName>
                                        </p:attrNameLst>
                                      </p:cBhvr>
                                      <p:to>
                                        <p:strVal val="visible"/>
                                      </p:to>
                                    </p:set>
                                    <p:anim calcmode="lin" valueType="num">
                                      <p:cBhvr>
                                        <p:cTn id="7" dur="500" fill="hold"/>
                                        <p:tgtEl>
                                          <p:spTgt spid="578569"/>
                                        </p:tgtEl>
                                        <p:attrNameLst>
                                          <p:attrName>ppt_w</p:attrName>
                                        </p:attrNameLst>
                                      </p:cBhvr>
                                      <p:tavLst>
                                        <p:tav tm="0">
                                          <p:val>
                                            <p:strVal val="4/3*#ppt_w"/>
                                          </p:val>
                                        </p:tav>
                                        <p:tav tm="100000">
                                          <p:val>
                                            <p:strVal val="#ppt_w"/>
                                          </p:val>
                                        </p:tav>
                                      </p:tavLst>
                                    </p:anim>
                                    <p:anim calcmode="lin" valueType="num">
                                      <p:cBhvr>
                                        <p:cTn id="8" dur="500" fill="hold"/>
                                        <p:tgtEl>
                                          <p:spTgt spid="578569"/>
                                        </p:tgtEl>
                                        <p:attrNameLst>
                                          <p:attrName>ppt_h</p:attrName>
                                        </p:attrNameLst>
                                      </p:cBhvr>
                                      <p:tavLst>
                                        <p:tav tm="0">
                                          <p:val>
                                            <p:strVal val="4/3*#ppt_h"/>
                                          </p:val>
                                        </p:tav>
                                        <p:tav tm="100000">
                                          <p:val>
                                            <p:strVal val="#ppt_h"/>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3" fill="hold" nodeType="clickEffect">
                                  <p:stCondLst>
                                    <p:cond delay="0"/>
                                  </p:stCondLst>
                                  <p:childTnLst>
                                    <p:set>
                                      <p:cBhvr>
                                        <p:cTn id="12" dur="1" fill="hold">
                                          <p:stCondLst>
                                            <p:cond delay="0"/>
                                          </p:stCondLst>
                                        </p:cTn>
                                        <p:tgtEl>
                                          <p:spTgt spid="578570"/>
                                        </p:tgtEl>
                                        <p:attrNameLst>
                                          <p:attrName>style.visibility</p:attrName>
                                        </p:attrNameLst>
                                      </p:cBhvr>
                                      <p:to>
                                        <p:strVal val="visible"/>
                                      </p:to>
                                    </p:set>
                                    <p:animEffect transition="in" filter="strips(upRight)">
                                      <p:cBhvr>
                                        <p:cTn id="13" dur="500"/>
                                        <p:tgtEl>
                                          <p:spTgt spid="578570"/>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3" fill="hold" nodeType="clickEffect">
                                  <p:stCondLst>
                                    <p:cond delay="0"/>
                                  </p:stCondLst>
                                  <p:childTnLst>
                                    <p:set>
                                      <p:cBhvr>
                                        <p:cTn id="17" dur="1" fill="hold">
                                          <p:stCondLst>
                                            <p:cond delay="0"/>
                                          </p:stCondLst>
                                        </p:cTn>
                                        <p:tgtEl>
                                          <p:spTgt spid="578571"/>
                                        </p:tgtEl>
                                        <p:attrNameLst>
                                          <p:attrName>style.visibility</p:attrName>
                                        </p:attrNameLst>
                                      </p:cBhvr>
                                      <p:to>
                                        <p:strVal val="visible"/>
                                      </p:to>
                                    </p:set>
                                    <p:animEffect transition="in" filter="strips(upRight)">
                                      <p:cBhvr>
                                        <p:cTn id="18" dur="500"/>
                                        <p:tgtEl>
                                          <p:spTgt spid="578571"/>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3" fill="hold" nodeType="clickEffect">
                                  <p:stCondLst>
                                    <p:cond delay="0"/>
                                  </p:stCondLst>
                                  <p:childTnLst>
                                    <p:set>
                                      <p:cBhvr>
                                        <p:cTn id="22" dur="1" fill="hold">
                                          <p:stCondLst>
                                            <p:cond delay="0"/>
                                          </p:stCondLst>
                                        </p:cTn>
                                        <p:tgtEl>
                                          <p:spTgt spid="578572"/>
                                        </p:tgtEl>
                                        <p:attrNameLst>
                                          <p:attrName>style.visibility</p:attrName>
                                        </p:attrNameLst>
                                      </p:cBhvr>
                                      <p:to>
                                        <p:strVal val="visible"/>
                                      </p:to>
                                    </p:set>
                                    <p:animEffect transition="in" filter="strips(upRight)">
                                      <p:cBhvr>
                                        <p:cTn id="23" dur="500"/>
                                        <p:tgtEl>
                                          <p:spTgt spid="578572"/>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3" fill="hold" nodeType="clickEffect">
                                  <p:stCondLst>
                                    <p:cond delay="0"/>
                                  </p:stCondLst>
                                  <p:childTnLst>
                                    <p:set>
                                      <p:cBhvr>
                                        <p:cTn id="27" dur="1" fill="hold">
                                          <p:stCondLst>
                                            <p:cond delay="0"/>
                                          </p:stCondLst>
                                        </p:cTn>
                                        <p:tgtEl>
                                          <p:spTgt spid="578573"/>
                                        </p:tgtEl>
                                        <p:attrNameLst>
                                          <p:attrName>style.visibility</p:attrName>
                                        </p:attrNameLst>
                                      </p:cBhvr>
                                      <p:to>
                                        <p:strVal val="visible"/>
                                      </p:to>
                                    </p:set>
                                    <p:animEffect transition="in" filter="strips(upRight)">
                                      <p:cBhvr>
                                        <p:cTn id="28" dur="500"/>
                                        <p:tgtEl>
                                          <p:spTgt spid="578573"/>
                                        </p:tgtEl>
                                      </p:cBhvr>
                                    </p:animEffect>
                                  </p:childTnLst>
                                </p:cTn>
                              </p:par>
                            </p:childTnLst>
                          </p:cTn>
                        </p:par>
                      </p:childTnLst>
                    </p:cTn>
                  </p:par>
                  <p:par>
                    <p:cTn id="29" fill="hold">
                      <p:stCondLst>
                        <p:cond delay="indefinite"/>
                      </p:stCondLst>
                      <p:childTnLst>
                        <p:par>
                          <p:cTn id="30" fill="hold">
                            <p:stCondLst>
                              <p:cond delay="0"/>
                            </p:stCondLst>
                            <p:childTnLst>
                              <p:par>
                                <p:cTn id="31" presetID="18" presetClass="entr" presetSubtype="3" fill="hold" nodeType="clickEffect">
                                  <p:stCondLst>
                                    <p:cond delay="0"/>
                                  </p:stCondLst>
                                  <p:childTnLst>
                                    <p:set>
                                      <p:cBhvr>
                                        <p:cTn id="32" dur="1" fill="hold">
                                          <p:stCondLst>
                                            <p:cond delay="0"/>
                                          </p:stCondLst>
                                        </p:cTn>
                                        <p:tgtEl>
                                          <p:spTgt spid="578574"/>
                                        </p:tgtEl>
                                        <p:attrNameLst>
                                          <p:attrName>style.visibility</p:attrName>
                                        </p:attrNameLst>
                                      </p:cBhvr>
                                      <p:to>
                                        <p:strVal val="visible"/>
                                      </p:to>
                                    </p:set>
                                    <p:animEffect transition="in" filter="strips(upRight)">
                                      <p:cBhvr>
                                        <p:cTn id="33" dur="500"/>
                                        <p:tgtEl>
                                          <p:spTgt spid="578574"/>
                                        </p:tgtEl>
                                      </p:cBhvr>
                                    </p:animEffect>
                                  </p:childTnLst>
                                </p:cTn>
                              </p:par>
                            </p:childTnLst>
                          </p:cTn>
                        </p:par>
                      </p:childTnLst>
                    </p:cTn>
                  </p:par>
                  <p:par>
                    <p:cTn id="34" fill="hold">
                      <p:stCondLst>
                        <p:cond delay="indefinite"/>
                      </p:stCondLst>
                      <p:childTnLst>
                        <p:par>
                          <p:cTn id="35" fill="hold">
                            <p:stCondLst>
                              <p:cond delay="0"/>
                            </p:stCondLst>
                            <p:childTnLst>
                              <p:par>
                                <p:cTn id="36" presetID="18" presetClass="entr" presetSubtype="3" fill="hold" grpId="0" nodeType="clickEffect">
                                  <p:stCondLst>
                                    <p:cond delay="0"/>
                                  </p:stCondLst>
                                  <p:childTnLst>
                                    <p:set>
                                      <p:cBhvr>
                                        <p:cTn id="37" dur="1" fill="hold">
                                          <p:stCondLst>
                                            <p:cond delay="0"/>
                                          </p:stCondLst>
                                        </p:cTn>
                                        <p:tgtEl>
                                          <p:spTgt spid="578575"/>
                                        </p:tgtEl>
                                        <p:attrNameLst>
                                          <p:attrName>style.visibility</p:attrName>
                                        </p:attrNameLst>
                                      </p:cBhvr>
                                      <p:to>
                                        <p:strVal val="visible"/>
                                      </p:to>
                                    </p:set>
                                    <p:animEffect transition="in" filter="strips(upRight)">
                                      <p:cBhvr>
                                        <p:cTn id="38" dur="500"/>
                                        <p:tgtEl>
                                          <p:spTgt spid="5785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8569" grpId="0" autoUpdateAnimBg="0"/>
      <p:bldP spid="578575"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p:txBody>
          <a:bodyPr/>
          <a:lstStyle/>
          <a:p>
            <a:r>
              <a:rPr lang="en-US" altLang="zh-CN"/>
              <a:t>10.4 </a:t>
            </a:r>
            <a:r>
              <a:rPr lang="zh-CN" altLang="en-US"/>
              <a:t>麦克斯韦速率分布</a:t>
            </a:r>
          </a:p>
        </p:txBody>
      </p:sp>
      <p:sp>
        <p:nvSpPr>
          <p:cNvPr id="8" name="灯片编号占位符 4"/>
          <p:cNvSpPr>
            <a:spLocks noGrp="1"/>
          </p:cNvSpPr>
          <p:nvPr>
            <p:ph type="sldNum" sz="quarter" idx="12"/>
          </p:nvPr>
        </p:nvSpPr>
        <p:spPr/>
        <p:txBody>
          <a:bodyPr/>
          <a:lstStyle/>
          <a:p>
            <a:fld id="{116AA8E3-1E35-495C-B9F4-B58AE65685D3}" type="slidenum">
              <a:rPr lang="en-US" altLang="zh-CN"/>
              <a:pPr/>
              <a:t>4</a:t>
            </a:fld>
            <a:endParaRPr lang="en-US" altLang="zh-CN"/>
          </a:p>
        </p:txBody>
      </p:sp>
      <p:sp>
        <p:nvSpPr>
          <p:cNvPr id="543748" name="Rectangle 4"/>
          <p:cNvSpPr>
            <a:spLocks noChangeArrowheads="1"/>
          </p:cNvSpPr>
          <p:nvPr/>
        </p:nvSpPr>
        <p:spPr bwMode="auto">
          <a:xfrm>
            <a:off x="609600" y="1981200"/>
            <a:ext cx="8153400" cy="946150"/>
          </a:xfrm>
          <a:prstGeom prst="rect">
            <a:avLst/>
          </a:prstGeom>
          <a:noFill/>
          <a:ln w="9525">
            <a:noFill/>
            <a:miter lim="800000"/>
            <a:headEnd/>
            <a:tailEnd/>
          </a:ln>
          <a:effectLst/>
        </p:spPr>
        <p:txBody>
          <a:bodyPr>
            <a:spAutoFit/>
          </a:bodyPr>
          <a:lstStyle/>
          <a:p>
            <a:r>
              <a:rPr lang="zh-CN" altLang="en-US" sz="2800"/>
              <a:t>处于</a:t>
            </a:r>
            <a:r>
              <a:rPr lang="zh-CN" altLang="en-US" sz="2800">
                <a:solidFill>
                  <a:srgbClr val="0000CC"/>
                </a:solidFill>
              </a:rPr>
              <a:t>平衡态</a:t>
            </a:r>
            <a:r>
              <a:rPr lang="zh-CN" altLang="en-US" sz="2800"/>
              <a:t>下的</a:t>
            </a:r>
            <a:r>
              <a:rPr lang="zh-CN" altLang="en-US" sz="2800">
                <a:solidFill>
                  <a:srgbClr val="0000CC"/>
                </a:solidFill>
              </a:rPr>
              <a:t>理想气体</a:t>
            </a:r>
            <a:r>
              <a:rPr lang="zh-CN" altLang="en-US" sz="2800"/>
              <a:t>系统，分子速率在</a:t>
            </a:r>
            <a:r>
              <a:rPr lang="en-US" altLang="zh-CN" sz="2800" i="1">
                <a:latin typeface="Book Antiqua" pitchFamily="18" charset="0"/>
              </a:rPr>
              <a:t>v</a:t>
            </a:r>
            <a:r>
              <a:rPr lang="en-US" altLang="zh-CN" sz="2800"/>
              <a:t>~</a:t>
            </a:r>
            <a:r>
              <a:rPr lang="en-US" altLang="zh-CN" sz="2800" i="1">
                <a:latin typeface="Book Antiqua" pitchFamily="18" charset="0"/>
              </a:rPr>
              <a:t>v</a:t>
            </a:r>
            <a:r>
              <a:rPr lang="en-US" altLang="zh-CN" sz="2800"/>
              <a:t>+d</a:t>
            </a:r>
            <a:r>
              <a:rPr lang="en-US" altLang="zh-CN" sz="2800" i="1">
                <a:latin typeface="Book Antiqua" pitchFamily="18" charset="0"/>
              </a:rPr>
              <a:t>v</a:t>
            </a:r>
            <a:r>
              <a:rPr lang="zh-CN" altLang="en-US" sz="2800"/>
              <a:t>区间内的分子数占总分子数的百分比为</a:t>
            </a:r>
          </a:p>
        </p:txBody>
      </p:sp>
      <p:sp>
        <p:nvSpPr>
          <p:cNvPr id="543749" name="Rectangle 5"/>
          <p:cNvSpPr>
            <a:spLocks noChangeArrowheads="1"/>
          </p:cNvSpPr>
          <p:nvPr/>
        </p:nvSpPr>
        <p:spPr bwMode="auto">
          <a:xfrm>
            <a:off x="533400" y="1219200"/>
            <a:ext cx="32321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latin typeface="Arial" charset="0"/>
              </a:rPr>
              <a:t>麦克斯韦速率分布函数</a:t>
            </a:r>
          </a:p>
        </p:txBody>
      </p:sp>
      <mc:AlternateContent xmlns:mc="http://schemas.openxmlformats.org/markup-compatibility/2006" xmlns:a14="http://schemas.microsoft.com/office/drawing/2010/main">
        <mc:Choice Requires="a14">
          <p:sp>
            <p:nvSpPr>
              <p:cNvPr id="543750" name="Object 6"/>
              <p:cNvSpPr txBox="1"/>
              <p:nvPr/>
            </p:nvSpPr>
            <p:spPr bwMode="auto">
              <a:xfrm>
                <a:off x="1828800" y="3429000"/>
                <a:ext cx="5083175" cy="993775"/>
              </a:xfrm>
              <a:prstGeom prst="rect">
                <a:avLst/>
              </a:prstGeom>
              <a:solidFill>
                <a:srgbClr val="CC99FF">
                  <a:alpha val="50000"/>
                </a:srgbClr>
              </a:solidFill>
              <a:ln w="19050">
                <a:solidFill>
                  <a:schemeClr val="tx1"/>
                </a:solidFill>
                <a:miter lim="800000"/>
                <a:headEnd/>
                <a:tailEnd/>
              </a:ln>
            </p:spPr>
            <p:txBody>
              <a:bodyPr>
                <a:normAutofit/>
              </a:bodyPr>
              <a:lstStyle/>
              <a:p>
                <a:pPr/>
                <a14:m>
                  <m:oMathPara xmlns:m="http://schemas.openxmlformats.org/officeDocument/2006/math">
                    <m:oMathParaPr>
                      <m:jc m:val="left"/>
                    </m:oMathParaPr>
                    <m:oMath xmlns:m="http://schemas.openxmlformats.org/officeDocument/2006/math">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𝑑𝑁</m:t>
                          </m:r>
                        </m:num>
                        <m:den>
                          <m:r>
                            <a:rPr lang="zh-CN" altLang="en-US" i="1">
                              <a:solidFill>
                                <a:srgbClr val="000000"/>
                              </a:solidFill>
                              <a:latin typeface="Cambria Math" panose="02040503050406030204" pitchFamily="18" charset="0"/>
                            </a:rPr>
                            <m:t>𝑁</m:t>
                          </m:r>
                        </m:den>
                      </m:f>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𝑓</m:t>
                      </m:r>
                      <m:r>
                        <a:rPr lang="zh-CN" altLang="en-US" i="1">
                          <a:solidFill>
                            <a:srgbClr val="000000"/>
                          </a:solidFill>
                          <a:latin typeface="Cambria Math" panose="02040503050406030204" pitchFamily="18" charset="0"/>
                        </a:rPr>
                        <m:t>(</m:t>
                      </m:r>
                      <m:r>
                        <m:rPr>
                          <m:sty m:val="p"/>
                        </m:rPr>
                        <a:rPr lang="zh-CN" altLang="en-US" i="1">
                          <a:solidFill>
                            <a:srgbClr val="000000"/>
                          </a:solidFill>
                          <a:latin typeface="Cambria Math" panose="02040503050406030204" pitchFamily="18" charset="0"/>
                        </a:rPr>
                        <m:t>v</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𝑑</m:t>
                      </m:r>
                      <m:r>
                        <m:rPr>
                          <m:sty m:val="p"/>
                        </m:rPr>
                        <a:rPr lang="zh-CN" altLang="en-US" i="1">
                          <a:solidFill>
                            <a:srgbClr val="000000"/>
                          </a:solidFill>
                          <a:latin typeface="Cambria Math" panose="02040503050406030204" pitchFamily="18" charset="0"/>
                        </a:rPr>
                        <m:t>v</m:t>
                      </m:r>
                      <m:r>
                        <a:rPr lang="zh-CN" altLang="en-US" i="1">
                          <a:solidFill>
                            <a:srgbClr val="000000"/>
                          </a:solidFill>
                          <a:latin typeface="Cambria Math" panose="02040503050406030204" pitchFamily="18" charset="0"/>
                        </a:rPr>
                        <m:t>=4</m:t>
                      </m:r>
                      <m:r>
                        <a:rPr lang="zh-CN" altLang="en-US" i="1">
                          <a:solidFill>
                            <a:srgbClr val="000000"/>
                          </a:solidFill>
                          <a:latin typeface="Cambria Math" panose="02040503050406030204" pitchFamily="18" charset="0"/>
                        </a:rPr>
                        <m:t>𝜋</m:t>
                      </m:r>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𝑚</m:t>
                              </m:r>
                            </m:e>
                            <m:sub>
                              <m:r>
                                <a:rPr lang="zh-CN" altLang="en-US" i="1">
                                  <a:solidFill>
                                    <a:srgbClr val="000000"/>
                                  </a:solidFill>
                                  <a:latin typeface="Cambria Math" panose="02040503050406030204" pitchFamily="18" charset="0"/>
                                </a:rPr>
                                <m:t>0</m:t>
                              </m:r>
                            </m:sub>
                          </m:sSub>
                        </m:num>
                        <m:den>
                          <m:r>
                            <a:rPr lang="zh-CN" altLang="en-US" i="1">
                              <a:solidFill>
                                <a:srgbClr val="000000"/>
                              </a:solidFill>
                              <a:latin typeface="Cambria Math" panose="02040503050406030204" pitchFamily="18" charset="0"/>
                            </a:rPr>
                            <m:t>2</m:t>
                          </m:r>
                          <m:r>
                            <a:rPr lang="zh-CN" altLang="en-US" i="1">
                              <a:solidFill>
                                <a:srgbClr val="000000"/>
                              </a:solidFill>
                              <a:latin typeface="Cambria Math" panose="02040503050406030204" pitchFamily="18" charset="0"/>
                            </a:rPr>
                            <m:t>𝜋</m:t>
                          </m:r>
                          <m:r>
                            <a:rPr lang="zh-CN" altLang="en-US" i="1">
                              <a:solidFill>
                                <a:srgbClr val="000000"/>
                              </a:solidFill>
                              <a:latin typeface="Cambria Math" panose="02040503050406030204" pitchFamily="18" charset="0"/>
                            </a:rPr>
                            <m:t>𝑘𝑇</m:t>
                          </m:r>
                        </m:den>
                      </m:f>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m:t>
                          </m:r>
                        </m:e>
                        <m:sup>
                          <m:f>
                            <m:fPr>
                              <m:type m:val="lin"/>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3</m:t>
                              </m:r>
                            </m:num>
                            <m:den>
                              <m:r>
                                <a:rPr lang="zh-CN" altLang="en-US" i="1">
                                  <a:solidFill>
                                    <a:srgbClr val="000000"/>
                                  </a:solidFill>
                                  <a:latin typeface="Cambria Math" panose="02040503050406030204" pitchFamily="18" charset="0"/>
                                </a:rPr>
                                <m:t>2</m:t>
                              </m:r>
                            </m:den>
                          </m:f>
                        </m:sup>
                      </m:sSup>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𝑒</m:t>
                          </m:r>
                        </m:e>
                        <m:sup>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𝑚</m:t>
                                  </m:r>
                                </m:e>
                                <m:sub>
                                  <m:r>
                                    <a:rPr lang="zh-CN" altLang="en-US" i="1">
                                      <a:solidFill>
                                        <a:srgbClr val="000000"/>
                                      </a:solidFill>
                                      <a:latin typeface="Cambria Math" panose="02040503050406030204" pitchFamily="18" charset="0"/>
                                    </a:rPr>
                                    <m:t>0</m:t>
                                  </m:r>
                                </m:sub>
                              </m:sSub>
                              <m:sSup>
                                <m:sSupPr>
                                  <m:ctrlPr>
                                    <a:rPr lang="zh-CN" altLang="en-US" i="1">
                                      <a:solidFill>
                                        <a:srgbClr val="000000"/>
                                      </a:solidFill>
                                      <a:latin typeface="Cambria Math" panose="02040503050406030204" pitchFamily="18" charset="0"/>
                                    </a:rPr>
                                  </m:ctrlPr>
                                </m:sSupPr>
                                <m:e>
                                  <m:r>
                                    <m:rPr>
                                      <m:sty m:val="p"/>
                                    </m:rPr>
                                    <a:rPr lang="zh-CN" altLang="en-US" i="1">
                                      <a:solidFill>
                                        <a:srgbClr val="000000"/>
                                      </a:solidFill>
                                      <a:latin typeface="Cambria Math" panose="02040503050406030204" pitchFamily="18" charset="0"/>
                                    </a:rPr>
                                    <m:t>v</m:t>
                                  </m:r>
                                </m:e>
                                <m:sup>
                                  <m:r>
                                    <a:rPr lang="zh-CN" altLang="en-US" i="1">
                                      <a:solidFill>
                                        <a:srgbClr val="000000"/>
                                      </a:solidFill>
                                      <a:latin typeface="Cambria Math" panose="02040503050406030204" pitchFamily="18" charset="0"/>
                                    </a:rPr>
                                    <m:t>2</m:t>
                                  </m:r>
                                </m:sup>
                              </m:sSup>
                            </m:num>
                            <m:den>
                              <m:r>
                                <a:rPr lang="zh-CN" altLang="en-US" i="1">
                                  <a:solidFill>
                                    <a:srgbClr val="000000"/>
                                  </a:solidFill>
                                  <a:latin typeface="Cambria Math" panose="02040503050406030204" pitchFamily="18" charset="0"/>
                                </a:rPr>
                                <m:t>2</m:t>
                              </m:r>
                              <m:r>
                                <a:rPr lang="zh-CN" altLang="en-US" i="1">
                                  <a:solidFill>
                                    <a:srgbClr val="000000"/>
                                  </a:solidFill>
                                  <a:latin typeface="Cambria Math" panose="02040503050406030204" pitchFamily="18" charset="0"/>
                                </a:rPr>
                                <m:t>𝑘𝑇</m:t>
                              </m:r>
                            </m:den>
                          </m:f>
                        </m:sup>
                      </m:sSup>
                      <m:sSup>
                        <m:sSupPr>
                          <m:ctrlPr>
                            <a:rPr lang="zh-CN" altLang="en-US" i="1">
                              <a:solidFill>
                                <a:srgbClr val="000000"/>
                              </a:solidFill>
                              <a:latin typeface="Cambria Math" panose="02040503050406030204" pitchFamily="18" charset="0"/>
                            </a:rPr>
                          </m:ctrlPr>
                        </m:sSupPr>
                        <m:e>
                          <m:r>
                            <m:rPr>
                              <m:sty m:val="p"/>
                            </m:rPr>
                            <a:rPr lang="zh-CN" altLang="en-US" i="1">
                              <a:solidFill>
                                <a:srgbClr val="000000"/>
                              </a:solidFill>
                              <a:latin typeface="Cambria Math" panose="02040503050406030204" pitchFamily="18" charset="0"/>
                            </a:rPr>
                            <m:t>v</m:t>
                          </m:r>
                        </m:e>
                        <m:sup>
                          <m:r>
                            <a:rPr lang="zh-CN" altLang="en-US" i="1">
                              <a:solidFill>
                                <a:srgbClr val="000000"/>
                              </a:solidFill>
                              <a:latin typeface="Cambria Math" panose="02040503050406030204" pitchFamily="18" charset="0"/>
                            </a:rPr>
                            <m:t>2</m:t>
                          </m:r>
                        </m:sup>
                      </m:sSup>
                      <m:r>
                        <a:rPr lang="zh-CN" altLang="en-US" i="1">
                          <a:solidFill>
                            <a:srgbClr val="000000"/>
                          </a:solidFill>
                          <a:latin typeface="Cambria Math" panose="02040503050406030204" pitchFamily="18" charset="0"/>
                        </a:rPr>
                        <m:t>𝑑</m:t>
                      </m:r>
                      <m:r>
                        <m:rPr>
                          <m:sty m:val="p"/>
                        </m:rPr>
                        <a:rPr lang="zh-CN" altLang="en-US" i="1">
                          <a:solidFill>
                            <a:srgbClr val="000000"/>
                          </a:solidFill>
                          <a:latin typeface="Cambria Math" panose="02040503050406030204" pitchFamily="18" charset="0"/>
                        </a:rPr>
                        <m:t>v</m:t>
                      </m:r>
                    </m:oMath>
                  </m:oMathPara>
                </a14:m>
                <a:endParaRPr lang="zh-CN" altLang="en-US"/>
              </a:p>
            </p:txBody>
          </p:sp>
        </mc:Choice>
        <mc:Fallback xmlns="">
          <p:sp>
            <p:nvSpPr>
              <p:cNvPr id="543750" name="Object 6"/>
              <p:cNvSpPr txBox="1">
                <a:spLocks noRot="1" noChangeAspect="1" noMove="1" noResize="1" noEditPoints="1" noAdjustHandles="1" noChangeArrowheads="1" noChangeShapeType="1" noTextEdit="1"/>
              </p:cNvSpPr>
              <p:nvPr/>
            </p:nvSpPr>
            <p:spPr bwMode="auto">
              <a:xfrm>
                <a:off x="1828800" y="3429000"/>
                <a:ext cx="5083175" cy="993775"/>
              </a:xfrm>
              <a:prstGeom prst="rect">
                <a:avLst/>
              </a:prstGeom>
              <a:blipFill>
                <a:blip r:embed="rId2"/>
                <a:stretch>
                  <a:fillRect/>
                </a:stretch>
              </a:blipFill>
              <a:ln w="19050">
                <a:solidFill>
                  <a:schemeClr val="tx1"/>
                </a:solid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8361209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1938" name="Rectangle 2"/>
          <p:cNvSpPr>
            <a:spLocks noGrp="1" noChangeArrowheads="1"/>
          </p:cNvSpPr>
          <p:nvPr>
            <p:ph type="title"/>
          </p:nvPr>
        </p:nvSpPr>
        <p:spPr/>
        <p:txBody>
          <a:bodyPr/>
          <a:lstStyle/>
          <a:p>
            <a:r>
              <a:rPr lang="en-US" altLang="zh-CN" dirty="0"/>
              <a:t>10.4 </a:t>
            </a:r>
            <a:r>
              <a:rPr lang="zh-CN" altLang="en-US" dirty="0"/>
              <a:t>麦克斯韦速率分布</a:t>
            </a:r>
          </a:p>
        </p:txBody>
      </p:sp>
      <p:sp>
        <p:nvSpPr>
          <p:cNvPr id="34" name="灯片编号占位符 4"/>
          <p:cNvSpPr>
            <a:spLocks noGrp="1"/>
          </p:cNvSpPr>
          <p:nvPr>
            <p:ph type="sldNum" sz="quarter" idx="12"/>
          </p:nvPr>
        </p:nvSpPr>
        <p:spPr/>
        <p:txBody>
          <a:bodyPr/>
          <a:lstStyle/>
          <a:p>
            <a:fld id="{165B384E-884D-4486-B327-1B67D344F93E}" type="slidenum">
              <a:rPr lang="en-US" altLang="zh-CN"/>
              <a:pPr/>
              <a:t>5</a:t>
            </a:fld>
            <a:endParaRPr lang="en-US" altLang="zh-CN"/>
          </a:p>
        </p:txBody>
      </p:sp>
      <p:sp>
        <p:nvSpPr>
          <p:cNvPr id="551939" name="Rectangle 3"/>
          <p:cNvSpPr>
            <a:spLocks noChangeArrowheads="1"/>
          </p:cNvSpPr>
          <p:nvPr/>
        </p:nvSpPr>
        <p:spPr bwMode="auto">
          <a:xfrm>
            <a:off x="533400" y="1219200"/>
            <a:ext cx="32321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dirty="0">
                <a:latin typeface="Arial" charset="0"/>
              </a:rPr>
              <a:t>麦克斯韦速率分布函数</a:t>
            </a:r>
          </a:p>
        </p:txBody>
      </p:sp>
      <mc:AlternateContent xmlns:mc="http://schemas.openxmlformats.org/markup-compatibility/2006" xmlns:a14="http://schemas.microsoft.com/office/drawing/2010/main">
        <mc:Choice Requires="a14">
          <p:sp>
            <p:nvSpPr>
              <p:cNvPr id="551940" name="Object 4"/>
              <p:cNvSpPr txBox="1"/>
              <p:nvPr/>
            </p:nvSpPr>
            <p:spPr bwMode="auto">
              <a:xfrm>
                <a:off x="333375" y="2179638"/>
                <a:ext cx="4086225" cy="1782762"/>
              </a:xfrm>
              <a:prstGeom prst="rect">
                <a:avLst/>
              </a:prstGeom>
              <a:solidFill>
                <a:srgbClr val="CC99FF">
                  <a:alpha val="50000"/>
                </a:srgbClr>
              </a:solidFill>
              <a:ln w="19050">
                <a:solidFill>
                  <a:schemeClr val="tx1"/>
                </a:solidFill>
                <a:miter lim="800000"/>
                <a:headEnd/>
                <a:tailEnd/>
              </a:ln>
            </p:spPr>
            <p:txBody>
              <a:bodyPr>
                <a:normAutofit/>
              </a:bodyPr>
              <a:lstStyle/>
              <a:p>
                <a:pPr/>
                <a14:m>
                  <m:oMathPara xmlns:m="http://schemas.openxmlformats.org/officeDocument/2006/math">
                    <m:oMathParaPr>
                      <m:jc m:val="left"/>
                    </m:oMathParaPr>
                    <m:oMath xmlns:m="http://schemas.openxmlformats.org/officeDocument/2006/math">
                      <m:f>
                        <m:fPr>
                          <m:ctrlPr>
                            <a:rPr lang="zh-CN" altLang="en-US" i="1">
                              <a:solidFill>
                                <a:srgbClr val="000000"/>
                              </a:solidFill>
                              <a:latin typeface="Cambria Math" panose="02040503050406030204" pitchFamily="18" charset="0"/>
                            </a:rPr>
                          </m:ctrlPr>
                        </m:fPr>
                        <m:num>
                          <m:r>
                            <m:rPr>
                              <m:sty m:val="p"/>
                            </m:rPr>
                            <a:rPr lang="zh-CN" altLang="en-US" i="1">
                              <a:solidFill>
                                <a:srgbClr val="000000"/>
                              </a:solidFill>
                              <a:latin typeface="Cambria Math" panose="02040503050406030204" pitchFamily="18" charset="0"/>
                            </a:rPr>
                            <m:t>Δ</m:t>
                          </m:r>
                          <m:r>
                            <a:rPr lang="zh-CN" altLang="en-US" i="1">
                              <a:solidFill>
                                <a:srgbClr val="000000"/>
                              </a:solidFill>
                              <a:latin typeface="Cambria Math" panose="02040503050406030204" pitchFamily="18" charset="0"/>
                            </a:rPr>
                            <m:t>𝑁</m:t>
                          </m:r>
                        </m:num>
                        <m:den>
                          <m:r>
                            <a:rPr lang="zh-CN" altLang="en-US" i="1">
                              <a:solidFill>
                                <a:srgbClr val="000000"/>
                              </a:solidFill>
                              <a:latin typeface="Cambria Math" panose="02040503050406030204" pitchFamily="18" charset="0"/>
                            </a:rPr>
                            <m:t>𝑁</m:t>
                          </m:r>
                        </m:den>
                      </m:f>
                      <m:r>
                        <a:rPr lang="zh-CN" altLang="en-US" i="1">
                          <a:solidFill>
                            <a:srgbClr val="000000"/>
                          </a:solidFill>
                          <a:latin typeface="Cambria Math" panose="02040503050406030204" pitchFamily="18" charset="0"/>
                        </a:rPr>
                        <m:t>=</m:t>
                      </m:r>
                      <m:nary>
                        <m:naryPr>
                          <m:ctrlPr>
                            <a:rPr lang="zh-CN" altLang="en-US" i="1">
                              <a:solidFill>
                                <a:srgbClr val="000000"/>
                              </a:solidFill>
                              <a:latin typeface="Cambria Math" panose="02040503050406030204" pitchFamily="18" charset="0"/>
                            </a:rPr>
                          </m:ctrlPr>
                        </m:naryPr>
                        <m:sub>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pitchFamily="18" charset="0"/>
                                </a:rPr>
                                <m:t>v</m:t>
                              </m:r>
                            </m:e>
                            <m:sub>
                              <m:r>
                                <a:rPr lang="zh-CN" altLang="en-US" i="1">
                                  <a:solidFill>
                                    <a:srgbClr val="000000"/>
                                  </a:solidFill>
                                  <a:latin typeface="Cambria Math" panose="02040503050406030204" pitchFamily="18" charset="0"/>
                                </a:rPr>
                                <m:t>1</m:t>
                              </m:r>
                            </m:sub>
                          </m:sSub>
                        </m:sub>
                        <m:sup>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pitchFamily="18" charset="0"/>
                                </a:rPr>
                                <m:t>v</m:t>
                              </m:r>
                            </m:e>
                            <m:sub>
                              <m:r>
                                <a:rPr lang="zh-CN" altLang="en-US" i="1">
                                  <a:solidFill>
                                    <a:srgbClr val="000000"/>
                                  </a:solidFill>
                                  <a:latin typeface="Cambria Math" panose="02040503050406030204" pitchFamily="18" charset="0"/>
                                </a:rPr>
                                <m:t>2</m:t>
                              </m:r>
                            </m:sub>
                          </m:sSub>
                        </m:sup>
                        <m:e>
                          <m:r>
                            <a:rPr lang="zh-CN" altLang="en-US" i="1">
                              <a:solidFill>
                                <a:srgbClr val="000000"/>
                              </a:solidFill>
                              <a:latin typeface="Cambria Math" panose="02040503050406030204" pitchFamily="18" charset="0"/>
                            </a:rPr>
                            <m:t>𝑓</m:t>
                          </m:r>
                          <m:r>
                            <a:rPr lang="zh-CN" altLang="en-US" i="1">
                              <a:solidFill>
                                <a:srgbClr val="000000"/>
                              </a:solidFill>
                              <a:latin typeface="Cambria Math" panose="02040503050406030204" pitchFamily="18" charset="0"/>
                            </a:rPr>
                            <m:t>(</m:t>
                          </m:r>
                          <m:r>
                            <m:rPr>
                              <m:sty m:val="p"/>
                            </m:rPr>
                            <a:rPr lang="zh-CN" altLang="en-US" i="1">
                              <a:solidFill>
                                <a:srgbClr val="000000"/>
                              </a:solidFill>
                              <a:latin typeface="Cambria Math" panose="02040503050406030204" pitchFamily="18" charset="0"/>
                            </a:rPr>
                            <m:t>v</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𝑑</m:t>
                          </m:r>
                          <m:r>
                            <m:rPr>
                              <m:sty m:val="p"/>
                            </m:rPr>
                            <a:rPr lang="zh-CN" altLang="en-US" i="1">
                              <a:solidFill>
                                <a:srgbClr val="000000"/>
                              </a:solidFill>
                              <a:latin typeface="Cambria Math" panose="02040503050406030204" pitchFamily="18" charset="0"/>
                            </a:rPr>
                            <m:t>v</m:t>
                          </m:r>
                        </m:e>
                      </m:nary>
                    </m:oMath>
                    <m:oMath xmlns:m="http://schemas.openxmlformats.org/officeDocument/2006/math">
                      <m:m>
                        <m:mPr>
                          <m:plcHide m:val="on"/>
                          <m:mcs>
                            <m:mc>
                              <m:mcPr>
                                <m:count m:val="1"/>
                                <m:mcJc m:val="center"/>
                              </m:mcPr>
                            </m:mc>
                          </m:mcs>
                          <m:ctrlPr>
                            <a:rPr lang="zh-CN" altLang="en-US" i="1">
                              <a:solidFill>
                                <a:srgbClr val="000000"/>
                              </a:solidFill>
                              <a:latin typeface="Cambria Math" panose="02040503050406030204" pitchFamily="18" charset="0"/>
                            </a:rPr>
                          </m:ctrlPr>
                        </m:mPr>
                        <m:mr>
                          <m:e/>
                        </m:mr>
                      </m:m>
                      <m:m>
                        <m:mPr>
                          <m:plcHide m:val="on"/>
                          <m:mcs>
                            <m:mc>
                              <m:mcPr>
                                <m:count m:val="1"/>
                                <m:mcJc m:val="center"/>
                              </m:mcPr>
                            </m:mc>
                          </m:mcs>
                          <m:ctrlPr>
                            <a:rPr lang="zh-CN" altLang="en-US" i="1">
                              <a:solidFill>
                                <a:srgbClr val="000000"/>
                              </a:solidFill>
                              <a:latin typeface="Cambria Math" panose="02040503050406030204" pitchFamily="18" charset="0"/>
                            </a:rPr>
                          </m:ctrlPr>
                        </m:mPr>
                        <m:mr>
                          <m:e/>
                        </m:mr>
                      </m:m>
                      <m:r>
                        <a:rPr lang="zh-CN" altLang="en-US" i="1">
                          <a:solidFill>
                            <a:srgbClr val="000000"/>
                          </a:solidFill>
                          <a:latin typeface="Cambria Math" panose="02040503050406030204" pitchFamily="18" charset="0"/>
                        </a:rPr>
                        <m:t>=</m:t>
                      </m:r>
                      <m:nary>
                        <m:naryPr>
                          <m:ctrlPr>
                            <a:rPr lang="zh-CN" altLang="en-US" i="1">
                              <a:solidFill>
                                <a:srgbClr val="000000"/>
                              </a:solidFill>
                              <a:latin typeface="Cambria Math" panose="02040503050406030204" pitchFamily="18" charset="0"/>
                            </a:rPr>
                          </m:ctrlPr>
                        </m:naryPr>
                        <m:sub>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pitchFamily="18" charset="0"/>
                                </a:rPr>
                                <m:t>v</m:t>
                              </m:r>
                            </m:e>
                            <m:sub>
                              <m:r>
                                <a:rPr lang="zh-CN" altLang="en-US" i="1">
                                  <a:solidFill>
                                    <a:srgbClr val="000000"/>
                                  </a:solidFill>
                                  <a:latin typeface="Cambria Math" panose="02040503050406030204" pitchFamily="18" charset="0"/>
                                </a:rPr>
                                <m:t>1</m:t>
                              </m:r>
                            </m:sub>
                          </m:sSub>
                        </m:sub>
                        <m:sup>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pitchFamily="18" charset="0"/>
                                </a:rPr>
                                <m:t>v</m:t>
                              </m:r>
                            </m:e>
                            <m:sub>
                              <m:r>
                                <a:rPr lang="zh-CN" altLang="en-US" i="1">
                                  <a:solidFill>
                                    <a:srgbClr val="000000"/>
                                  </a:solidFill>
                                  <a:latin typeface="Cambria Math" panose="02040503050406030204" pitchFamily="18" charset="0"/>
                                </a:rPr>
                                <m:t>2</m:t>
                              </m:r>
                            </m:sub>
                          </m:sSub>
                        </m:sup>
                        <m:e>
                          <m:r>
                            <a:rPr lang="zh-CN" altLang="en-US" i="1">
                              <a:solidFill>
                                <a:srgbClr val="000000"/>
                              </a:solidFill>
                              <a:latin typeface="Cambria Math" panose="02040503050406030204" pitchFamily="18" charset="0"/>
                            </a:rPr>
                            <m:t>4</m:t>
                          </m:r>
                          <m:r>
                            <a:rPr lang="zh-CN" altLang="en-US" i="1">
                              <a:solidFill>
                                <a:srgbClr val="000000"/>
                              </a:solidFill>
                              <a:latin typeface="Cambria Math" panose="02040503050406030204" pitchFamily="18" charset="0"/>
                            </a:rPr>
                            <m:t>𝜋</m:t>
                          </m:r>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𝑚</m:t>
                                  </m:r>
                                </m:e>
                                <m:sub>
                                  <m:r>
                                    <a:rPr lang="zh-CN" altLang="en-US" i="1">
                                      <a:solidFill>
                                        <a:srgbClr val="000000"/>
                                      </a:solidFill>
                                      <a:latin typeface="Cambria Math" panose="02040503050406030204" pitchFamily="18" charset="0"/>
                                    </a:rPr>
                                    <m:t>0</m:t>
                                  </m:r>
                                </m:sub>
                              </m:sSub>
                            </m:num>
                            <m:den>
                              <m:r>
                                <a:rPr lang="zh-CN" altLang="en-US" i="1">
                                  <a:solidFill>
                                    <a:srgbClr val="000000"/>
                                  </a:solidFill>
                                  <a:latin typeface="Cambria Math" panose="02040503050406030204" pitchFamily="18" charset="0"/>
                                </a:rPr>
                                <m:t>2</m:t>
                              </m:r>
                              <m:r>
                                <a:rPr lang="zh-CN" altLang="en-US" i="1">
                                  <a:solidFill>
                                    <a:srgbClr val="000000"/>
                                  </a:solidFill>
                                  <a:latin typeface="Cambria Math" panose="02040503050406030204" pitchFamily="18" charset="0"/>
                                </a:rPr>
                                <m:t>𝜋</m:t>
                              </m:r>
                              <m:r>
                                <a:rPr lang="zh-CN" altLang="en-US" i="1">
                                  <a:solidFill>
                                    <a:srgbClr val="000000"/>
                                  </a:solidFill>
                                  <a:latin typeface="Cambria Math" panose="02040503050406030204" pitchFamily="18" charset="0"/>
                                </a:rPr>
                                <m:t>𝑘𝑇</m:t>
                              </m:r>
                            </m:den>
                          </m:f>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m:t>
                              </m:r>
                            </m:e>
                            <m:sup>
                              <m:f>
                                <m:fPr>
                                  <m:type m:val="lin"/>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3</m:t>
                                  </m:r>
                                </m:num>
                                <m:den>
                                  <m:r>
                                    <a:rPr lang="zh-CN" altLang="en-US" i="1">
                                      <a:solidFill>
                                        <a:srgbClr val="000000"/>
                                      </a:solidFill>
                                      <a:latin typeface="Cambria Math" panose="02040503050406030204" pitchFamily="18" charset="0"/>
                                    </a:rPr>
                                    <m:t>2</m:t>
                                  </m:r>
                                </m:den>
                              </m:f>
                            </m:sup>
                          </m:sSup>
                          <m:sSup>
                            <m:sSupPr>
                              <m:ctrlPr>
                                <a:rPr lang="zh-CN" altLang="en-US" i="1">
                                  <a:solidFill>
                                    <a:srgbClr val="000000"/>
                                  </a:solidFill>
                                  <a:latin typeface="Cambria Math" panose="02040503050406030204" pitchFamily="18" charset="0"/>
                                </a:rPr>
                              </m:ctrlPr>
                            </m:sSupPr>
                            <m:e>
                              <m:r>
                                <a:rPr lang="zh-CN" altLang="en-US" i="1">
                                  <a:solidFill>
                                    <a:srgbClr val="000000"/>
                                  </a:solidFill>
                                  <a:latin typeface="Cambria Math" panose="02040503050406030204" pitchFamily="18" charset="0"/>
                                </a:rPr>
                                <m:t>𝑒</m:t>
                              </m:r>
                            </m:e>
                            <m:sup>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𝑚</m:t>
                                      </m:r>
                                    </m:e>
                                    <m:sub>
                                      <m:r>
                                        <a:rPr lang="zh-CN" altLang="en-US" i="1">
                                          <a:solidFill>
                                            <a:srgbClr val="000000"/>
                                          </a:solidFill>
                                          <a:latin typeface="Cambria Math" panose="02040503050406030204" pitchFamily="18" charset="0"/>
                                        </a:rPr>
                                        <m:t>0</m:t>
                                      </m:r>
                                    </m:sub>
                                  </m:sSub>
                                  <m:sSup>
                                    <m:sSupPr>
                                      <m:ctrlPr>
                                        <a:rPr lang="zh-CN" altLang="en-US" i="1">
                                          <a:solidFill>
                                            <a:srgbClr val="000000"/>
                                          </a:solidFill>
                                          <a:latin typeface="Cambria Math" panose="02040503050406030204" pitchFamily="18" charset="0"/>
                                        </a:rPr>
                                      </m:ctrlPr>
                                    </m:sSupPr>
                                    <m:e>
                                      <m:r>
                                        <m:rPr>
                                          <m:sty m:val="p"/>
                                        </m:rPr>
                                        <a:rPr lang="zh-CN" altLang="en-US" i="1">
                                          <a:solidFill>
                                            <a:srgbClr val="000000"/>
                                          </a:solidFill>
                                          <a:latin typeface="Cambria Math" panose="02040503050406030204" pitchFamily="18" charset="0"/>
                                        </a:rPr>
                                        <m:t>v</m:t>
                                      </m:r>
                                    </m:e>
                                    <m:sup>
                                      <m:r>
                                        <a:rPr lang="zh-CN" altLang="en-US" i="1">
                                          <a:solidFill>
                                            <a:srgbClr val="000000"/>
                                          </a:solidFill>
                                          <a:latin typeface="Cambria Math" panose="02040503050406030204" pitchFamily="18" charset="0"/>
                                        </a:rPr>
                                        <m:t>2</m:t>
                                      </m:r>
                                    </m:sup>
                                  </m:sSup>
                                </m:num>
                                <m:den>
                                  <m:r>
                                    <a:rPr lang="zh-CN" altLang="en-US" i="1">
                                      <a:solidFill>
                                        <a:srgbClr val="000000"/>
                                      </a:solidFill>
                                      <a:latin typeface="Cambria Math" panose="02040503050406030204" pitchFamily="18" charset="0"/>
                                    </a:rPr>
                                    <m:t>2</m:t>
                                  </m:r>
                                  <m:r>
                                    <a:rPr lang="zh-CN" altLang="en-US" i="1">
                                      <a:solidFill>
                                        <a:srgbClr val="000000"/>
                                      </a:solidFill>
                                      <a:latin typeface="Cambria Math" panose="02040503050406030204" pitchFamily="18" charset="0"/>
                                    </a:rPr>
                                    <m:t>𝑘𝑇</m:t>
                                  </m:r>
                                </m:den>
                              </m:f>
                            </m:sup>
                          </m:sSup>
                          <m:sSup>
                            <m:sSupPr>
                              <m:ctrlPr>
                                <a:rPr lang="zh-CN" altLang="en-US" i="1">
                                  <a:solidFill>
                                    <a:srgbClr val="000000"/>
                                  </a:solidFill>
                                  <a:latin typeface="Cambria Math" panose="02040503050406030204" pitchFamily="18" charset="0"/>
                                </a:rPr>
                              </m:ctrlPr>
                            </m:sSupPr>
                            <m:e>
                              <m:r>
                                <m:rPr>
                                  <m:sty m:val="p"/>
                                </m:rPr>
                                <a:rPr lang="zh-CN" altLang="en-US" i="1">
                                  <a:solidFill>
                                    <a:srgbClr val="000000"/>
                                  </a:solidFill>
                                  <a:latin typeface="Cambria Math" panose="02040503050406030204" pitchFamily="18" charset="0"/>
                                </a:rPr>
                                <m:t>v</m:t>
                              </m:r>
                            </m:e>
                            <m:sup>
                              <m:r>
                                <a:rPr lang="zh-CN" altLang="en-US" i="1">
                                  <a:solidFill>
                                    <a:srgbClr val="000000"/>
                                  </a:solidFill>
                                  <a:latin typeface="Cambria Math" panose="02040503050406030204" pitchFamily="18" charset="0"/>
                                </a:rPr>
                                <m:t>2</m:t>
                              </m:r>
                            </m:sup>
                          </m:sSup>
                          <m:r>
                            <a:rPr lang="zh-CN" altLang="en-US" i="1">
                              <a:solidFill>
                                <a:srgbClr val="000000"/>
                              </a:solidFill>
                              <a:latin typeface="Cambria Math" panose="02040503050406030204" pitchFamily="18" charset="0"/>
                            </a:rPr>
                            <m:t>𝑑</m:t>
                          </m:r>
                          <m:r>
                            <m:rPr>
                              <m:sty m:val="p"/>
                            </m:rPr>
                            <a:rPr lang="zh-CN" altLang="en-US" i="1">
                              <a:solidFill>
                                <a:srgbClr val="000000"/>
                              </a:solidFill>
                              <a:latin typeface="Cambria Math" panose="02040503050406030204" pitchFamily="18" charset="0"/>
                            </a:rPr>
                            <m:t>v</m:t>
                          </m:r>
                        </m:e>
                      </m:nary>
                    </m:oMath>
                  </m:oMathPara>
                </a14:m>
                <a:endParaRPr lang="zh-CN" altLang="en-US"/>
              </a:p>
            </p:txBody>
          </p:sp>
        </mc:Choice>
        <mc:Fallback xmlns="">
          <p:sp>
            <p:nvSpPr>
              <p:cNvPr id="551940" name="Object 4"/>
              <p:cNvSpPr txBox="1">
                <a:spLocks noRot="1" noChangeAspect="1" noMove="1" noResize="1" noEditPoints="1" noAdjustHandles="1" noChangeArrowheads="1" noChangeShapeType="1" noTextEdit="1"/>
              </p:cNvSpPr>
              <p:nvPr/>
            </p:nvSpPr>
            <p:spPr bwMode="auto">
              <a:xfrm>
                <a:off x="333375" y="2179638"/>
                <a:ext cx="4086225" cy="1782762"/>
              </a:xfrm>
              <a:prstGeom prst="rect">
                <a:avLst/>
              </a:prstGeom>
              <a:blipFill>
                <a:blip r:embed="rId2"/>
                <a:stretch>
                  <a:fillRect/>
                </a:stretch>
              </a:blipFill>
              <a:ln w="19050">
                <a:solidFill>
                  <a:schemeClr val="tx1"/>
                </a:solidFill>
                <a:miter lim="800000"/>
                <a:headEnd/>
                <a:tailEnd/>
              </a:ln>
            </p:spPr>
            <p:txBody>
              <a:bodyPr/>
              <a:lstStyle/>
              <a:p>
                <a:r>
                  <a:rPr lang="zh-CN" altLang="en-US">
                    <a:noFill/>
                  </a:rPr>
                  <a:t> </a:t>
                </a:r>
              </a:p>
            </p:txBody>
          </p:sp>
        </mc:Fallback>
      </mc:AlternateContent>
      <p:grpSp>
        <p:nvGrpSpPr>
          <p:cNvPr id="551941" name="Group 5"/>
          <p:cNvGrpSpPr>
            <a:grpSpLocks/>
          </p:cNvGrpSpPr>
          <p:nvPr/>
        </p:nvGrpSpPr>
        <p:grpSpPr bwMode="auto">
          <a:xfrm>
            <a:off x="4495800" y="1112837"/>
            <a:ext cx="4524375" cy="3459163"/>
            <a:chOff x="2472" y="255"/>
            <a:chExt cx="2850" cy="2179"/>
          </a:xfrm>
        </p:grpSpPr>
        <p:grpSp>
          <p:nvGrpSpPr>
            <p:cNvPr id="551942" name="Group 6"/>
            <p:cNvGrpSpPr>
              <a:grpSpLocks/>
            </p:cNvGrpSpPr>
            <p:nvPr/>
          </p:nvGrpSpPr>
          <p:grpSpPr bwMode="auto">
            <a:xfrm>
              <a:off x="2472" y="255"/>
              <a:ext cx="2850" cy="2179"/>
              <a:chOff x="2472" y="255"/>
              <a:chExt cx="2850" cy="2179"/>
            </a:xfrm>
          </p:grpSpPr>
          <p:sp>
            <p:nvSpPr>
              <p:cNvPr id="551943" name="Line 7"/>
              <p:cNvSpPr>
                <a:spLocks noChangeShapeType="1"/>
              </p:cNvSpPr>
              <p:nvPr/>
            </p:nvSpPr>
            <p:spPr bwMode="auto">
              <a:xfrm>
                <a:off x="2472" y="2127"/>
                <a:ext cx="2832" cy="0"/>
              </a:xfrm>
              <a:prstGeom prst="line">
                <a:avLst/>
              </a:prstGeom>
              <a:noFill/>
              <a:ln w="19050">
                <a:solidFill>
                  <a:schemeClr val="tx1"/>
                </a:solidFill>
                <a:round/>
                <a:headEnd/>
                <a:tailEnd type="triangle" w="med" len="lg"/>
              </a:ln>
              <a:effectLst/>
            </p:spPr>
            <p:txBody>
              <a:bodyPr wrap="none" anchor="ctr"/>
              <a:lstStyle/>
              <a:p>
                <a:endParaRPr lang="zh-CN" altLang="en-US"/>
              </a:p>
            </p:txBody>
          </p:sp>
          <p:sp>
            <p:nvSpPr>
              <p:cNvPr id="551944" name="Line 8"/>
              <p:cNvSpPr>
                <a:spLocks noChangeShapeType="1"/>
              </p:cNvSpPr>
              <p:nvPr/>
            </p:nvSpPr>
            <p:spPr bwMode="auto">
              <a:xfrm flipV="1">
                <a:off x="2472" y="351"/>
                <a:ext cx="0" cy="1776"/>
              </a:xfrm>
              <a:prstGeom prst="line">
                <a:avLst/>
              </a:prstGeom>
              <a:noFill/>
              <a:ln w="19050">
                <a:solidFill>
                  <a:schemeClr val="tx1"/>
                </a:solidFill>
                <a:round/>
                <a:headEnd/>
                <a:tailEnd type="triangle" w="med" len="lg"/>
              </a:ln>
              <a:effectLst/>
            </p:spPr>
            <p:txBody>
              <a:bodyPr wrap="none" anchor="ctr"/>
              <a:lstStyle/>
              <a:p>
                <a:endParaRPr lang="zh-CN" altLang="en-US"/>
              </a:p>
            </p:txBody>
          </p:sp>
          <p:sp>
            <p:nvSpPr>
              <p:cNvPr id="551945" name="Freeform 9"/>
              <p:cNvSpPr>
                <a:spLocks/>
              </p:cNvSpPr>
              <p:nvPr/>
            </p:nvSpPr>
            <p:spPr bwMode="auto">
              <a:xfrm>
                <a:off x="2472" y="639"/>
                <a:ext cx="2352" cy="1496"/>
              </a:xfrm>
              <a:custGeom>
                <a:avLst/>
                <a:gdLst/>
                <a:ahLst/>
                <a:cxnLst>
                  <a:cxn ang="0">
                    <a:pos x="0" y="1496"/>
                  </a:cxn>
                  <a:cxn ang="0">
                    <a:pos x="288" y="1160"/>
                  </a:cxn>
                  <a:cxn ang="0">
                    <a:pos x="576" y="488"/>
                  </a:cxn>
                  <a:cxn ang="0">
                    <a:pos x="816" y="104"/>
                  </a:cxn>
                  <a:cxn ang="0">
                    <a:pos x="1008" y="8"/>
                  </a:cxn>
                  <a:cxn ang="0">
                    <a:pos x="1200" y="152"/>
                  </a:cxn>
                  <a:cxn ang="0">
                    <a:pos x="1344" y="440"/>
                  </a:cxn>
                  <a:cxn ang="0">
                    <a:pos x="1584" y="1016"/>
                  </a:cxn>
                  <a:cxn ang="0">
                    <a:pos x="1968" y="1304"/>
                  </a:cxn>
                  <a:cxn ang="0">
                    <a:pos x="2352" y="1400"/>
                  </a:cxn>
                </a:cxnLst>
                <a:rect l="0" t="0" r="r" b="b"/>
                <a:pathLst>
                  <a:path w="2352" h="1496">
                    <a:moveTo>
                      <a:pt x="0" y="1496"/>
                    </a:moveTo>
                    <a:cubicBezTo>
                      <a:pt x="96" y="1412"/>
                      <a:pt x="192" y="1328"/>
                      <a:pt x="288" y="1160"/>
                    </a:cubicBezTo>
                    <a:cubicBezTo>
                      <a:pt x="384" y="992"/>
                      <a:pt x="488" y="664"/>
                      <a:pt x="576" y="488"/>
                    </a:cubicBezTo>
                    <a:cubicBezTo>
                      <a:pt x="664" y="312"/>
                      <a:pt x="744" y="184"/>
                      <a:pt x="816" y="104"/>
                    </a:cubicBezTo>
                    <a:cubicBezTo>
                      <a:pt x="888" y="24"/>
                      <a:pt x="944" y="0"/>
                      <a:pt x="1008" y="8"/>
                    </a:cubicBezTo>
                    <a:cubicBezTo>
                      <a:pt x="1072" y="16"/>
                      <a:pt x="1144" y="80"/>
                      <a:pt x="1200" y="152"/>
                    </a:cubicBezTo>
                    <a:cubicBezTo>
                      <a:pt x="1256" y="224"/>
                      <a:pt x="1280" y="296"/>
                      <a:pt x="1344" y="440"/>
                    </a:cubicBezTo>
                    <a:cubicBezTo>
                      <a:pt x="1408" y="584"/>
                      <a:pt x="1480" y="872"/>
                      <a:pt x="1584" y="1016"/>
                    </a:cubicBezTo>
                    <a:cubicBezTo>
                      <a:pt x="1688" y="1160"/>
                      <a:pt x="1840" y="1240"/>
                      <a:pt x="1968" y="1304"/>
                    </a:cubicBezTo>
                    <a:cubicBezTo>
                      <a:pt x="2096" y="1368"/>
                      <a:pt x="2224" y="1384"/>
                      <a:pt x="2352" y="1400"/>
                    </a:cubicBezTo>
                  </a:path>
                </a:pathLst>
              </a:custGeom>
              <a:noFill/>
              <a:ln w="28575" cmpd="sng">
                <a:solidFill>
                  <a:srgbClr val="0000FF"/>
                </a:solidFill>
                <a:round/>
                <a:headEnd/>
                <a:tailEnd/>
              </a:ln>
              <a:effectLst/>
            </p:spPr>
            <p:txBody>
              <a:bodyPr wrap="none" anchor="ctr"/>
              <a:lstStyle/>
              <a:p>
                <a:endParaRPr lang="zh-CN" altLang="en-US"/>
              </a:p>
            </p:txBody>
          </p:sp>
          <p:sp>
            <p:nvSpPr>
              <p:cNvPr id="551946" name="Text Box 10"/>
              <p:cNvSpPr txBox="1">
                <a:spLocks noChangeArrowheads="1"/>
              </p:cNvSpPr>
              <p:nvPr/>
            </p:nvSpPr>
            <p:spPr bwMode="auto">
              <a:xfrm>
                <a:off x="2531" y="255"/>
                <a:ext cx="576" cy="365"/>
              </a:xfrm>
              <a:prstGeom prst="rect">
                <a:avLst/>
              </a:prstGeom>
              <a:noFill/>
              <a:ln w="9525">
                <a:noFill/>
                <a:miter lim="800000"/>
                <a:headEnd/>
                <a:tailEnd/>
              </a:ln>
              <a:effectLst/>
            </p:spPr>
            <p:txBody>
              <a:bodyPr>
                <a:spAutoFit/>
              </a:bodyPr>
              <a:lstStyle/>
              <a:p>
                <a:pPr>
                  <a:spcBef>
                    <a:spcPct val="50000"/>
                  </a:spcBef>
                </a:pPr>
                <a:r>
                  <a:rPr kumimoji="1" lang="en-US" altLang="zh-CN" sz="3200" b="1" i="1" dirty="0">
                    <a:latin typeface="Book Antiqua" pitchFamily="18" charset="0"/>
                  </a:rPr>
                  <a:t>f(v)</a:t>
                </a:r>
              </a:p>
            </p:txBody>
          </p:sp>
          <p:sp>
            <p:nvSpPr>
              <p:cNvPr id="551947" name="Rectangle 11"/>
              <p:cNvSpPr>
                <a:spLocks noChangeArrowheads="1"/>
              </p:cNvSpPr>
              <p:nvPr/>
            </p:nvSpPr>
            <p:spPr bwMode="auto">
              <a:xfrm>
                <a:off x="5064" y="2069"/>
                <a:ext cx="258" cy="365"/>
              </a:xfrm>
              <a:prstGeom prst="rect">
                <a:avLst/>
              </a:prstGeom>
              <a:noFill/>
              <a:ln w="9525">
                <a:noFill/>
                <a:miter lim="800000"/>
                <a:headEnd/>
                <a:tailEnd/>
              </a:ln>
              <a:effectLst/>
            </p:spPr>
            <p:txBody>
              <a:bodyPr wrap="none">
                <a:spAutoFit/>
              </a:bodyPr>
              <a:lstStyle/>
              <a:p>
                <a:r>
                  <a:rPr kumimoji="1" lang="en-US" altLang="zh-CN" sz="3200" b="1" i="1" dirty="0">
                    <a:latin typeface="Book Antiqua" pitchFamily="18" charset="0"/>
                  </a:rPr>
                  <a:t>v</a:t>
                </a:r>
              </a:p>
            </p:txBody>
          </p:sp>
        </p:grpSp>
        <p:grpSp>
          <p:nvGrpSpPr>
            <p:cNvPr id="551948" name="Group 12"/>
            <p:cNvGrpSpPr>
              <a:grpSpLocks/>
            </p:cNvGrpSpPr>
            <p:nvPr/>
          </p:nvGrpSpPr>
          <p:grpSpPr bwMode="auto">
            <a:xfrm>
              <a:off x="3528" y="831"/>
              <a:ext cx="1296" cy="1601"/>
              <a:chOff x="3528" y="831"/>
              <a:chExt cx="1296" cy="1601"/>
            </a:xfrm>
          </p:grpSpPr>
          <p:grpSp>
            <p:nvGrpSpPr>
              <p:cNvPr id="551949" name="Group 13"/>
              <p:cNvGrpSpPr>
                <a:grpSpLocks/>
              </p:cNvGrpSpPr>
              <p:nvPr/>
            </p:nvGrpSpPr>
            <p:grpSpPr bwMode="auto">
              <a:xfrm>
                <a:off x="3672" y="831"/>
                <a:ext cx="816" cy="1296"/>
                <a:chOff x="3792" y="864"/>
                <a:chExt cx="816" cy="1296"/>
              </a:xfrm>
            </p:grpSpPr>
            <p:sp>
              <p:nvSpPr>
                <p:cNvPr id="551950" name="Line 14"/>
                <p:cNvSpPr>
                  <a:spLocks noChangeShapeType="1"/>
                </p:cNvSpPr>
                <p:nvPr/>
              </p:nvSpPr>
              <p:spPr bwMode="auto">
                <a:xfrm>
                  <a:off x="3792" y="864"/>
                  <a:ext cx="0" cy="1296"/>
                </a:xfrm>
                <a:prstGeom prst="line">
                  <a:avLst/>
                </a:prstGeom>
                <a:noFill/>
                <a:ln w="9525">
                  <a:solidFill>
                    <a:schemeClr val="tx1"/>
                  </a:solidFill>
                  <a:round/>
                  <a:headEnd/>
                  <a:tailEnd/>
                </a:ln>
                <a:effectLst/>
              </p:spPr>
              <p:txBody>
                <a:bodyPr wrap="none" anchor="ctr"/>
                <a:lstStyle/>
                <a:p>
                  <a:endParaRPr lang="zh-CN" altLang="en-US"/>
                </a:p>
              </p:txBody>
            </p:sp>
            <p:sp>
              <p:nvSpPr>
                <p:cNvPr id="551951" name="Line 15"/>
                <p:cNvSpPr>
                  <a:spLocks noChangeShapeType="1"/>
                </p:cNvSpPr>
                <p:nvPr/>
              </p:nvSpPr>
              <p:spPr bwMode="auto">
                <a:xfrm>
                  <a:off x="4608" y="2016"/>
                  <a:ext cx="0" cy="144"/>
                </a:xfrm>
                <a:prstGeom prst="line">
                  <a:avLst/>
                </a:prstGeom>
                <a:noFill/>
                <a:ln w="9525">
                  <a:solidFill>
                    <a:schemeClr val="tx1"/>
                  </a:solidFill>
                  <a:round/>
                  <a:headEnd/>
                  <a:tailEnd/>
                </a:ln>
                <a:effectLst/>
              </p:spPr>
              <p:txBody>
                <a:bodyPr wrap="none" anchor="ctr"/>
                <a:lstStyle/>
                <a:p>
                  <a:endParaRPr lang="zh-CN" altLang="en-US"/>
                </a:p>
              </p:txBody>
            </p:sp>
            <p:sp>
              <p:nvSpPr>
                <p:cNvPr id="551952" name="Line 16"/>
                <p:cNvSpPr>
                  <a:spLocks noChangeShapeType="1"/>
                </p:cNvSpPr>
                <p:nvPr/>
              </p:nvSpPr>
              <p:spPr bwMode="auto">
                <a:xfrm flipH="1">
                  <a:off x="3792" y="1008"/>
                  <a:ext cx="96" cy="192"/>
                </a:xfrm>
                <a:prstGeom prst="line">
                  <a:avLst/>
                </a:prstGeom>
                <a:noFill/>
                <a:ln w="9525">
                  <a:solidFill>
                    <a:schemeClr val="tx1"/>
                  </a:solidFill>
                  <a:round/>
                  <a:headEnd/>
                  <a:tailEnd/>
                </a:ln>
                <a:effectLst/>
              </p:spPr>
              <p:txBody>
                <a:bodyPr wrap="none" anchor="ctr"/>
                <a:lstStyle/>
                <a:p>
                  <a:endParaRPr lang="zh-CN" altLang="en-US"/>
                </a:p>
              </p:txBody>
            </p:sp>
            <p:sp>
              <p:nvSpPr>
                <p:cNvPr id="551953" name="Line 17"/>
                <p:cNvSpPr>
                  <a:spLocks noChangeShapeType="1"/>
                </p:cNvSpPr>
                <p:nvPr/>
              </p:nvSpPr>
              <p:spPr bwMode="auto">
                <a:xfrm flipH="1">
                  <a:off x="3792" y="1104"/>
                  <a:ext cx="144" cy="240"/>
                </a:xfrm>
                <a:prstGeom prst="line">
                  <a:avLst/>
                </a:prstGeom>
                <a:noFill/>
                <a:ln w="9525">
                  <a:solidFill>
                    <a:schemeClr val="tx1"/>
                  </a:solidFill>
                  <a:round/>
                  <a:headEnd/>
                  <a:tailEnd/>
                </a:ln>
                <a:effectLst/>
              </p:spPr>
              <p:txBody>
                <a:bodyPr wrap="none" anchor="ctr"/>
                <a:lstStyle/>
                <a:p>
                  <a:endParaRPr lang="zh-CN" altLang="en-US"/>
                </a:p>
              </p:txBody>
            </p:sp>
            <p:sp>
              <p:nvSpPr>
                <p:cNvPr id="551954" name="Line 18"/>
                <p:cNvSpPr>
                  <a:spLocks noChangeShapeType="1"/>
                </p:cNvSpPr>
                <p:nvPr/>
              </p:nvSpPr>
              <p:spPr bwMode="auto">
                <a:xfrm flipH="1">
                  <a:off x="3792" y="1200"/>
                  <a:ext cx="192" cy="336"/>
                </a:xfrm>
                <a:prstGeom prst="line">
                  <a:avLst/>
                </a:prstGeom>
                <a:noFill/>
                <a:ln w="9525">
                  <a:solidFill>
                    <a:schemeClr val="tx1"/>
                  </a:solidFill>
                  <a:round/>
                  <a:headEnd/>
                  <a:tailEnd/>
                </a:ln>
                <a:effectLst/>
              </p:spPr>
              <p:txBody>
                <a:bodyPr wrap="none" anchor="ctr"/>
                <a:lstStyle/>
                <a:p>
                  <a:endParaRPr lang="zh-CN" altLang="en-US"/>
                </a:p>
              </p:txBody>
            </p:sp>
            <p:sp>
              <p:nvSpPr>
                <p:cNvPr id="551955" name="Line 19"/>
                <p:cNvSpPr>
                  <a:spLocks noChangeShapeType="1"/>
                </p:cNvSpPr>
                <p:nvPr/>
              </p:nvSpPr>
              <p:spPr bwMode="auto">
                <a:xfrm flipH="1">
                  <a:off x="3792" y="1344"/>
                  <a:ext cx="240" cy="384"/>
                </a:xfrm>
                <a:prstGeom prst="line">
                  <a:avLst/>
                </a:prstGeom>
                <a:noFill/>
                <a:ln w="9525">
                  <a:solidFill>
                    <a:schemeClr val="tx1"/>
                  </a:solidFill>
                  <a:round/>
                  <a:headEnd/>
                  <a:tailEnd/>
                </a:ln>
                <a:effectLst/>
              </p:spPr>
              <p:txBody>
                <a:bodyPr wrap="none" anchor="ctr"/>
                <a:lstStyle/>
                <a:p>
                  <a:endParaRPr lang="zh-CN" altLang="en-US"/>
                </a:p>
              </p:txBody>
            </p:sp>
            <p:sp>
              <p:nvSpPr>
                <p:cNvPr id="551956" name="Line 20"/>
                <p:cNvSpPr>
                  <a:spLocks noChangeShapeType="1"/>
                </p:cNvSpPr>
                <p:nvPr/>
              </p:nvSpPr>
              <p:spPr bwMode="auto">
                <a:xfrm flipH="1">
                  <a:off x="3792" y="1488"/>
                  <a:ext cx="288" cy="480"/>
                </a:xfrm>
                <a:prstGeom prst="line">
                  <a:avLst/>
                </a:prstGeom>
                <a:noFill/>
                <a:ln w="9525">
                  <a:solidFill>
                    <a:schemeClr val="tx1"/>
                  </a:solidFill>
                  <a:round/>
                  <a:headEnd/>
                  <a:tailEnd/>
                </a:ln>
                <a:effectLst/>
              </p:spPr>
              <p:txBody>
                <a:bodyPr wrap="none" anchor="ctr"/>
                <a:lstStyle/>
                <a:p>
                  <a:endParaRPr lang="zh-CN" altLang="en-US"/>
                </a:p>
              </p:txBody>
            </p:sp>
            <p:sp>
              <p:nvSpPr>
                <p:cNvPr id="551957" name="Line 21"/>
                <p:cNvSpPr>
                  <a:spLocks noChangeShapeType="1"/>
                </p:cNvSpPr>
                <p:nvPr/>
              </p:nvSpPr>
              <p:spPr bwMode="auto">
                <a:xfrm flipH="1">
                  <a:off x="3792" y="1632"/>
                  <a:ext cx="336" cy="528"/>
                </a:xfrm>
                <a:prstGeom prst="line">
                  <a:avLst/>
                </a:prstGeom>
                <a:noFill/>
                <a:ln w="9525">
                  <a:solidFill>
                    <a:schemeClr val="tx1"/>
                  </a:solidFill>
                  <a:round/>
                  <a:headEnd/>
                  <a:tailEnd/>
                </a:ln>
                <a:effectLst/>
              </p:spPr>
              <p:txBody>
                <a:bodyPr wrap="none" anchor="ctr"/>
                <a:lstStyle/>
                <a:p>
                  <a:endParaRPr lang="zh-CN" altLang="en-US"/>
                </a:p>
              </p:txBody>
            </p:sp>
            <p:sp>
              <p:nvSpPr>
                <p:cNvPr id="551958" name="Line 22"/>
                <p:cNvSpPr>
                  <a:spLocks noChangeShapeType="1"/>
                </p:cNvSpPr>
                <p:nvPr/>
              </p:nvSpPr>
              <p:spPr bwMode="auto">
                <a:xfrm flipH="1">
                  <a:off x="3936" y="1728"/>
                  <a:ext cx="288" cy="432"/>
                </a:xfrm>
                <a:prstGeom prst="line">
                  <a:avLst/>
                </a:prstGeom>
                <a:noFill/>
                <a:ln w="9525">
                  <a:solidFill>
                    <a:schemeClr val="tx1"/>
                  </a:solidFill>
                  <a:round/>
                  <a:headEnd/>
                  <a:tailEnd/>
                </a:ln>
                <a:effectLst/>
              </p:spPr>
              <p:txBody>
                <a:bodyPr wrap="none" anchor="ctr"/>
                <a:lstStyle/>
                <a:p>
                  <a:endParaRPr lang="zh-CN" altLang="en-US"/>
                </a:p>
              </p:txBody>
            </p:sp>
            <p:sp>
              <p:nvSpPr>
                <p:cNvPr id="551959" name="Line 23"/>
                <p:cNvSpPr>
                  <a:spLocks noChangeShapeType="1"/>
                </p:cNvSpPr>
                <p:nvPr/>
              </p:nvSpPr>
              <p:spPr bwMode="auto">
                <a:xfrm flipH="1">
                  <a:off x="4080" y="1824"/>
                  <a:ext cx="240" cy="336"/>
                </a:xfrm>
                <a:prstGeom prst="line">
                  <a:avLst/>
                </a:prstGeom>
                <a:noFill/>
                <a:ln w="9525">
                  <a:solidFill>
                    <a:schemeClr val="tx1"/>
                  </a:solidFill>
                  <a:round/>
                  <a:headEnd/>
                  <a:tailEnd/>
                </a:ln>
                <a:effectLst/>
              </p:spPr>
              <p:txBody>
                <a:bodyPr wrap="none" anchor="ctr"/>
                <a:lstStyle/>
                <a:p>
                  <a:endParaRPr lang="zh-CN" altLang="en-US"/>
                </a:p>
              </p:txBody>
            </p:sp>
            <p:sp>
              <p:nvSpPr>
                <p:cNvPr id="551960" name="Line 24"/>
                <p:cNvSpPr>
                  <a:spLocks noChangeShapeType="1"/>
                </p:cNvSpPr>
                <p:nvPr/>
              </p:nvSpPr>
              <p:spPr bwMode="auto">
                <a:xfrm flipH="1">
                  <a:off x="4224" y="1920"/>
                  <a:ext cx="192" cy="240"/>
                </a:xfrm>
                <a:prstGeom prst="line">
                  <a:avLst/>
                </a:prstGeom>
                <a:noFill/>
                <a:ln w="9525">
                  <a:solidFill>
                    <a:schemeClr val="tx1"/>
                  </a:solidFill>
                  <a:round/>
                  <a:headEnd/>
                  <a:tailEnd/>
                </a:ln>
                <a:effectLst/>
              </p:spPr>
              <p:txBody>
                <a:bodyPr wrap="none" anchor="ctr"/>
                <a:lstStyle/>
                <a:p>
                  <a:endParaRPr lang="zh-CN" altLang="en-US"/>
                </a:p>
              </p:txBody>
            </p:sp>
            <p:sp>
              <p:nvSpPr>
                <p:cNvPr id="551961" name="Line 25"/>
                <p:cNvSpPr>
                  <a:spLocks noChangeShapeType="1"/>
                </p:cNvSpPr>
                <p:nvPr/>
              </p:nvSpPr>
              <p:spPr bwMode="auto">
                <a:xfrm flipH="1">
                  <a:off x="4368" y="1968"/>
                  <a:ext cx="144" cy="192"/>
                </a:xfrm>
                <a:prstGeom prst="line">
                  <a:avLst/>
                </a:prstGeom>
                <a:noFill/>
                <a:ln w="9525">
                  <a:solidFill>
                    <a:schemeClr val="tx1"/>
                  </a:solidFill>
                  <a:round/>
                  <a:headEnd/>
                  <a:tailEnd/>
                </a:ln>
                <a:effectLst/>
              </p:spPr>
              <p:txBody>
                <a:bodyPr wrap="none" anchor="ctr"/>
                <a:lstStyle/>
                <a:p>
                  <a:endParaRPr lang="zh-CN" altLang="en-US"/>
                </a:p>
              </p:txBody>
            </p:sp>
            <p:sp>
              <p:nvSpPr>
                <p:cNvPr id="551962" name="Line 26"/>
                <p:cNvSpPr>
                  <a:spLocks noChangeShapeType="1"/>
                </p:cNvSpPr>
                <p:nvPr/>
              </p:nvSpPr>
              <p:spPr bwMode="auto">
                <a:xfrm flipH="1">
                  <a:off x="4512" y="2016"/>
                  <a:ext cx="96" cy="144"/>
                </a:xfrm>
                <a:prstGeom prst="line">
                  <a:avLst/>
                </a:prstGeom>
                <a:noFill/>
                <a:ln w="9525">
                  <a:solidFill>
                    <a:schemeClr val="tx1"/>
                  </a:solidFill>
                  <a:round/>
                  <a:headEnd/>
                  <a:tailEnd/>
                </a:ln>
                <a:effectLst/>
              </p:spPr>
              <p:txBody>
                <a:bodyPr wrap="none" anchor="ctr"/>
                <a:lstStyle/>
                <a:p>
                  <a:endParaRPr lang="zh-CN" altLang="en-US"/>
                </a:p>
              </p:txBody>
            </p:sp>
          </p:grpSp>
          <p:sp>
            <p:nvSpPr>
              <p:cNvPr id="551963" name="Text Box 27"/>
              <p:cNvSpPr txBox="1">
                <a:spLocks noChangeArrowheads="1"/>
              </p:cNvSpPr>
              <p:nvPr/>
            </p:nvSpPr>
            <p:spPr bwMode="auto">
              <a:xfrm>
                <a:off x="4392" y="2067"/>
                <a:ext cx="432" cy="365"/>
              </a:xfrm>
              <a:prstGeom prst="rect">
                <a:avLst/>
              </a:prstGeom>
              <a:noFill/>
              <a:ln w="9525">
                <a:noFill/>
                <a:miter lim="800000"/>
                <a:headEnd/>
                <a:tailEnd/>
              </a:ln>
              <a:effectLst/>
            </p:spPr>
            <p:txBody>
              <a:bodyPr>
                <a:spAutoFit/>
              </a:bodyPr>
              <a:lstStyle/>
              <a:p>
                <a:pPr>
                  <a:spcBef>
                    <a:spcPct val="50000"/>
                  </a:spcBef>
                </a:pPr>
                <a:r>
                  <a:rPr kumimoji="1" lang="en-US" altLang="zh-CN" sz="3200" b="1" i="1">
                    <a:latin typeface="Book Antiqua" pitchFamily="18" charset="0"/>
                  </a:rPr>
                  <a:t>v</a:t>
                </a:r>
                <a:r>
                  <a:rPr kumimoji="1" lang="en-US" altLang="zh-CN" sz="3200" b="1" baseline="-25000">
                    <a:latin typeface="Book Antiqua" pitchFamily="18" charset="0"/>
                  </a:rPr>
                  <a:t>2</a:t>
                </a:r>
              </a:p>
            </p:txBody>
          </p:sp>
          <p:sp>
            <p:nvSpPr>
              <p:cNvPr id="551964" name="Rectangle 28"/>
              <p:cNvSpPr>
                <a:spLocks noChangeArrowheads="1"/>
              </p:cNvSpPr>
              <p:nvPr/>
            </p:nvSpPr>
            <p:spPr bwMode="auto">
              <a:xfrm>
                <a:off x="3528" y="2067"/>
                <a:ext cx="342" cy="365"/>
              </a:xfrm>
              <a:prstGeom prst="rect">
                <a:avLst/>
              </a:prstGeom>
              <a:noFill/>
              <a:ln w="9525">
                <a:noFill/>
                <a:miter lim="800000"/>
                <a:headEnd/>
                <a:tailEnd/>
              </a:ln>
              <a:effectLst/>
            </p:spPr>
            <p:txBody>
              <a:bodyPr wrap="none">
                <a:spAutoFit/>
              </a:bodyPr>
              <a:lstStyle/>
              <a:p>
                <a:r>
                  <a:rPr kumimoji="1" lang="en-US" altLang="zh-CN" sz="3200" b="1" i="1">
                    <a:latin typeface="Book Antiqua" pitchFamily="18" charset="0"/>
                  </a:rPr>
                  <a:t>v</a:t>
                </a:r>
                <a:r>
                  <a:rPr kumimoji="1" lang="en-US" altLang="zh-CN" sz="3200" b="1" baseline="-25000">
                    <a:latin typeface="Book Antiqua" pitchFamily="18" charset="0"/>
                  </a:rPr>
                  <a:t>1</a:t>
                </a:r>
              </a:p>
            </p:txBody>
          </p:sp>
        </p:grpSp>
      </p:grpSp>
      <p:sp>
        <p:nvSpPr>
          <p:cNvPr id="551965" name="Text Box 29"/>
          <p:cNvSpPr txBox="1">
            <a:spLocks noChangeArrowheads="1"/>
          </p:cNvSpPr>
          <p:nvPr/>
        </p:nvSpPr>
        <p:spPr bwMode="auto">
          <a:xfrm>
            <a:off x="285750" y="4597400"/>
            <a:ext cx="8782050" cy="1117600"/>
          </a:xfrm>
          <a:prstGeom prst="rect">
            <a:avLst/>
          </a:prstGeom>
          <a:noFill/>
          <a:ln w="9525">
            <a:noFill/>
            <a:miter lim="800000"/>
            <a:headEnd/>
            <a:tailEnd/>
          </a:ln>
          <a:effectLst/>
        </p:spPr>
        <p:txBody>
          <a:bodyPr>
            <a:spAutoFit/>
          </a:bodyPr>
          <a:lstStyle/>
          <a:p>
            <a:pPr>
              <a:lnSpc>
                <a:spcPct val="120000"/>
              </a:lnSpc>
              <a:spcBef>
                <a:spcPct val="50000"/>
              </a:spcBef>
            </a:pPr>
            <a:r>
              <a:rPr kumimoji="1" lang="zh-CN" altLang="en-US" sz="2800" dirty="0"/>
              <a:t>在麦克斯韦速率分布曲线下的任意一块</a:t>
            </a:r>
            <a:r>
              <a:rPr kumimoji="1" lang="zh-CN" altLang="en-US" sz="2800" dirty="0">
                <a:solidFill>
                  <a:srgbClr val="0000CC"/>
                </a:solidFill>
              </a:rPr>
              <a:t>面积</a:t>
            </a:r>
            <a:r>
              <a:rPr kumimoji="1" lang="zh-CN" altLang="en-US" sz="2800" dirty="0"/>
              <a:t>在</a:t>
            </a:r>
            <a:r>
              <a:rPr kumimoji="1" lang="zh-CN" altLang="en-US" sz="2800" dirty="0">
                <a:solidFill>
                  <a:srgbClr val="0000CC"/>
                </a:solidFill>
              </a:rPr>
              <a:t>数值</a:t>
            </a:r>
            <a:r>
              <a:rPr kumimoji="1" lang="zh-CN" altLang="en-US" sz="2800" dirty="0"/>
              <a:t>上等于</a:t>
            </a:r>
            <a:r>
              <a:rPr kumimoji="1" lang="zh-CN" altLang="en-US" sz="2800" dirty="0">
                <a:solidFill>
                  <a:srgbClr val="0000CC"/>
                </a:solidFill>
              </a:rPr>
              <a:t>相应速率区间</a:t>
            </a:r>
            <a:r>
              <a:rPr kumimoji="1" lang="zh-CN" altLang="en-US" sz="2800" dirty="0"/>
              <a:t>内分子数占总分子数的百分比。</a:t>
            </a:r>
          </a:p>
        </p:txBody>
      </p:sp>
      <p:sp>
        <p:nvSpPr>
          <p:cNvPr id="551966" name="Rectangle 30"/>
          <p:cNvSpPr>
            <a:spLocks noChangeArrowheads="1"/>
          </p:cNvSpPr>
          <p:nvPr/>
        </p:nvSpPr>
        <p:spPr bwMode="auto">
          <a:xfrm>
            <a:off x="396875" y="5735637"/>
            <a:ext cx="2317750" cy="519112"/>
          </a:xfrm>
          <a:prstGeom prst="rect">
            <a:avLst/>
          </a:prstGeom>
          <a:noFill/>
          <a:ln w="9525">
            <a:noFill/>
            <a:miter lim="800000"/>
            <a:headEnd/>
            <a:tailEnd/>
          </a:ln>
          <a:effectLst/>
        </p:spPr>
        <p:txBody>
          <a:bodyPr wrap="none">
            <a:spAutoFit/>
          </a:bodyPr>
          <a:lstStyle/>
          <a:p>
            <a:r>
              <a:rPr kumimoji="1" lang="zh-CN" altLang="en-US" sz="2800" dirty="0">
                <a:solidFill>
                  <a:srgbClr val="0000CC"/>
                </a:solidFill>
              </a:rPr>
              <a:t>归一化条件：</a:t>
            </a:r>
          </a:p>
        </p:txBody>
      </p:sp>
      <mc:AlternateContent xmlns:mc="http://schemas.openxmlformats.org/markup-compatibility/2006" xmlns:a14="http://schemas.microsoft.com/office/drawing/2010/main">
        <mc:Choice Requires="a14">
          <p:sp>
            <p:nvSpPr>
              <p:cNvPr id="551967" name="Object 31"/>
              <p:cNvSpPr txBox="1"/>
              <p:nvPr/>
            </p:nvSpPr>
            <p:spPr bwMode="auto">
              <a:xfrm>
                <a:off x="2971800" y="5665787"/>
                <a:ext cx="1755775" cy="658813"/>
              </a:xfrm>
              <a:prstGeom prst="rect">
                <a:avLst/>
              </a:prstGeom>
              <a:solidFill>
                <a:srgbClr val="CC99FF">
                  <a:alpha val="50000"/>
                </a:srgbClr>
              </a:solidFill>
              <a:ln w="19050">
                <a:solidFill>
                  <a:schemeClr val="tx1"/>
                </a:solidFill>
                <a:miter lim="800000"/>
                <a:headEnd/>
                <a:tailEnd/>
              </a:ln>
            </p:spPr>
            <p:txBody>
              <a:bodyPr>
                <a:normAutofit fontScale="92500"/>
              </a:bodyPr>
              <a:lstStyle/>
              <a:p>
                <a:pPr/>
                <a14:m>
                  <m:oMathPara xmlns:m="http://schemas.openxmlformats.org/officeDocument/2006/math">
                    <m:oMathParaPr>
                      <m:jc m:val="left"/>
                    </m:oMathParaPr>
                    <m:oMath xmlns:m="http://schemas.openxmlformats.org/officeDocument/2006/math">
                      <m:nary>
                        <m:naryPr>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0</m:t>
                          </m:r>
                        </m:sub>
                        <m:sup>
                          <m:r>
                            <a:rPr lang="zh-CN" altLang="en-US" i="1">
                              <a:solidFill>
                                <a:srgbClr val="000000"/>
                              </a:solidFill>
                              <a:latin typeface="Cambria Math" panose="02040503050406030204" pitchFamily="18" charset="0"/>
                            </a:rPr>
                            <m:t>∞</m:t>
                          </m:r>
                        </m:sup>
                        <m:e>
                          <m:r>
                            <a:rPr lang="zh-CN" altLang="en-US" i="1">
                              <a:solidFill>
                                <a:srgbClr val="000000"/>
                              </a:solidFill>
                              <a:latin typeface="Cambria Math" panose="02040503050406030204" pitchFamily="18" charset="0"/>
                            </a:rPr>
                            <m:t>𝑓</m:t>
                          </m:r>
                        </m:e>
                      </m:nary>
                      <m:r>
                        <a:rPr lang="zh-CN" altLang="en-US" i="1">
                          <a:solidFill>
                            <a:srgbClr val="000000"/>
                          </a:solidFill>
                          <a:latin typeface="Cambria Math" panose="02040503050406030204" pitchFamily="18" charset="0"/>
                        </a:rPr>
                        <m:t>(</m:t>
                      </m:r>
                      <m:r>
                        <m:rPr>
                          <m:sty m:val="p"/>
                        </m:rPr>
                        <a:rPr lang="zh-CN" altLang="en-US" i="1">
                          <a:solidFill>
                            <a:srgbClr val="000000"/>
                          </a:solidFill>
                          <a:latin typeface="Cambria Math" panose="02040503050406030204" pitchFamily="18" charset="0"/>
                        </a:rPr>
                        <m:t>v</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𝐝</m:t>
                      </m:r>
                      <m:r>
                        <m:rPr>
                          <m:sty m:val="p"/>
                        </m:rPr>
                        <a:rPr lang="zh-CN" altLang="en-US" i="1">
                          <a:solidFill>
                            <a:srgbClr val="000000"/>
                          </a:solidFill>
                          <a:latin typeface="Cambria Math" panose="02040503050406030204" pitchFamily="18" charset="0"/>
                        </a:rPr>
                        <m:t>v</m:t>
                      </m:r>
                      <m:r>
                        <a:rPr lang="zh-CN" altLang="en-US" i="1">
                          <a:solidFill>
                            <a:srgbClr val="000000"/>
                          </a:solidFill>
                          <a:latin typeface="Cambria Math" panose="02040503050406030204" pitchFamily="18" charset="0"/>
                        </a:rPr>
                        <m:t>=1</m:t>
                      </m:r>
                    </m:oMath>
                  </m:oMathPara>
                </a14:m>
                <a:endParaRPr lang="zh-CN" altLang="en-US"/>
              </a:p>
            </p:txBody>
          </p:sp>
        </mc:Choice>
        <mc:Fallback xmlns="">
          <p:sp>
            <p:nvSpPr>
              <p:cNvPr id="551967" name="Object 31"/>
              <p:cNvSpPr txBox="1">
                <a:spLocks noRot="1" noChangeAspect="1" noMove="1" noResize="1" noEditPoints="1" noAdjustHandles="1" noChangeArrowheads="1" noChangeShapeType="1" noTextEdit="1"/>
              </p:cNvSpPr>
              <p:nvPr/>
            </p:nvSpPr>
            <p:spPr bwMode="auto">
              <a:xfrm>
                <a:off x="2971800" y="5665787"/>
                <a:ext cx="1755775" cy="658813"/>
              </a:xfrm>
              <a:prstGeom prst="rect">
                <a:avLst/>
              </a:prstGeom>
              <a:blipFill>
                <a:blip r:embed="rId3"/>
                <a:stretch>
                  <a:fillRect/>
                </a:stretch>
              </a:blipFill>
              <a:ln w="19050">
                <a:solidFill>
                  <a:schemeClr val="tx1"/>
                </a:solidFill>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40793825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551941"/>
                                        </p:tgtEl>
                                        <p:attrNameLst>
                                          <p:attrName>style.visibility</p:attrName>
                                        </p:attrNameLst>
                                      </p:cBhvr>
                                      <p:to>
                                        <p:strVal val="visible"/>
                                      </p:to>
                                    </p:set>
                                    <p:animEffect transition="in" filter="blinds(horizontal)">
                                      <p:cBhvr>
                                        <p:cTn id="7" dur="500"/>
                                        <p:tgtEl>
                                          <p:spTgt spid="55194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551965"/>
                                        </p:tgtEl>
                                        <p:attrNameLst>
                                          <p:attrName>style.visibility</p:attrName>
                                        </p:attrNameLst>
                                      </p:cBhvr>
                                      <p:to>
                                        <p:strVal val="visible"/>
                                      </p:to>
                                    </p:set>
                                    <p:animEffect transition="in" filter="box(out)">
                                      <p:cBhvr>
                                        <p:cTn id="12" dur="500"/>
                                        <p:tgtEl>
                                          <p:spTgt spid="551965"/>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551966"/>
                                        </p:tgtEl>
                                        <p:attrNameLst>
                                          <p:attrName>style.visibility</p:attrName>
                                        </p:attrNameLst>
                                      </p:cBhvr>
                                      <p:to>
                                        <p:strVal val="visible"/>
                                      </p:to>
                                    </p:set>
                                    <p:anim calcmode="lin" valueType="num">
                                      <p:cBhvr additive="base">
                                        <p:cTn id="17" dur="500" fill="hold"/>
                                        <p:tgtEl>
                                          <p:spTgt spid="551966"/>
                                        </p:tgtEl>
                                        <p:attrNameLst>
                                          <p:attrName>ppt_x</p:attrName>
                                        </p:attrNameLst>
                                      </p:cBhvr>
                                      <p:tavLst>
                                        <p:tav tm="0">
                                          <p:val>
                                            <p:strVal val="0-#ppt_w/2"/>
                                          </p:val>
                                        </p:tav>
                                        <p:tav tm="100000">
                                          <p:val>
                                            <p:strVal val="#ppt_x"/>
                                          </p:val>
                                        </p:tav>
                                      </p:tavLst>
                                    </p:anim>
                                    <p:anim calcmode="lin" valueType="num">
                                      <p:cBhvr additive="base">
                                        <p:cTn id="18" dur="500" fill="hold"/>
                                        <p:tgtEl>
                                          <p:spTgt spid="55196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1965" grpId="0" autoUpdateAnimBg="0"/>
      <p:bldP spid="551966"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p:txBody>
          <a:bodyPr/>
          <a:lstStyle/>
          <a:p>
            <a:r>
              <a:rPr lang="en-US" altLang="zh-CN"/>
              <a:t>10.4 </a:t>
            </a:r>
            <a:r>
              <a:rPr lang="zh-CN" altLang="en-US"/>
              <a:t>麦克斯韦速率分布</a:t>
            </a:r>
          </a:p>
        </p:txBody>
      </p:sp>
      <p:sp>
        <p:nvSpPr>
          <p:cNvPr id="28" name="灯片编号占位符 4"/>
          <p:cNvSpPr>
            <a:spLocks noGrp="1"/>
          </p:cNvSpPr>
          <p:nvPr>
            <p:ph type="sldNum" sz="quarter" idx="12"/>
          </p:nvPr>
        </p:nvSpPr>
        <p:spPr/>
        <p:txBody>
          <a:bodyPr/>
          <a:lstStyle/>
          <a:p>
            <a:fld id="{275BC0C1-24A0-4857-AB71-F1794D067371}" type="slidenum">
              <a:rPr lang="en-US" altLang="zh-CN"/>
              <a:pPr/>
              <a:t>6</a:t>
            </a:fld>
            <a:endParaRPr lang="en-US" altLang="zh-CN"/>
          </a:p>
        </p:txBody>
      </p:sp>
      <p:sp>
        <p:nvSpPr>
          <p:cNvPr id="550915" name="Rectangle 3"/>
          <p:cNvSpPr>
            <a:spLocks noChangeArrowheads="1"/>
          </p:cNvSpPr>
          <p:nvPr/>
        </p:nvSpPr>
        <p:spPr bwMode="auto">
          <a:xfrm>
            <a:off x="519113" y="1219200"/>
            <a:ext cx="1538287" cy="457200"/>
          </a:xfrm>
          <a:prstGeom prst="rect">
            <a:avLst/>
          </a:prstGeom>
          <a:solidFill>
            <a:srgbClr val="CCFFCC">
              <a:alpha val="80000"/>
            </a:srgbClr>
          </a:solidFill>
          <a:ln w="9525">
            <a:noFill/>
            <a:miter lim="800000"/>
            <a:headEnd/>
            <a:tailEnd/>
          </a:ln>
          <a:effectLst/>
        </p:spPr>
        <p:txBody>
          <a:bodyPr wrap="none" anchor="ctr">
            <a:spAutoFit/>
          </a:bodyPr>
          <a:lstStyle/>
          <a:p>
            <a:r>
              <a:rPr lang="en-US" altLang="zh-CN" sz="2400" i="1"/>
              <a:t>f</a:t>
            </a:r>
            <a:r>
              <a:rPr lang="en-US" altLang="zh-CN" sz="2400"/>
              <a:t>(</a:t>
            </a:r>
            <a:r>
              <a:rPr lang="en-US" altLang="zh-CN" sz="2400" i="1">
                <a:latin typeface="Book Antiqua" pitchFamily="18" charset="0"/>
              </a:rPr>
              <a:t>v</a:t>
            </a:r>
            <a:r>
              <a:rPr lang="en-US" altLang="zh-CN" sz="2400"/>
              <a:t>)</a:t>
            </a:r>
            <a:r>
              <a:rPr lang="zh-CN" altLang="en-US" sz="2400"/>
              <a:t>的性质</a:t>
            </a:r>
          </a:p>
        </p:txBody>
      </p:sp>
      <p:sp>
        <p:nvSpPr>
          <p:cNvPr id="550916" name="Text Box 4"/>
          <p:cNvSpPr txBox="1">
            <a:spLocks noChangeArrowheads="1"/>
          </p:cNvSpPr>
          <p:nvPr/>
        </p:nvSpPr>
        <p:spPr bwMode="auto">
          <a:xfrm>
            <a:off x="457200" y="1690688"/>
            <a:ext cx="6781800" cy="519112"/>
          </a:xfrm>
          <a:prstGeom prst="rect">
            <a:avLst/>
          </a:prstGeom>
          <a:noFill/>
          <a:ln w="9525">
            <a:noFill/>
            <a:miter lim="800000"/>
            <a:headEnd/>
            <a:tailEnd/>
          </a:ln>
          <a:effectLst/>
        </p:spPr>
        <p:txBody>
          <a:bodyPr>
            <a:spAutoFit/>
          </a:bodyPr>
          <a:lstStyle/>
          <a:p>
            <a:pPr>
              <a:spcBef>
                <a:spcPct val="50000"/>
              </a:spcBef>
            </a:pPr>
            <a:r>
              <a:rPr kumimoji="1" lang="en-US" altLang="zh-CN" sz="2800"/>
              <a:t>1</a:t>
            </a:r>
            <a:r>
              <a:rPr kumimoji="1" lang="zh-CN" altLang="en-US" sz="2800"/>
              <a:t>）存在最可几速率（</a:t>
            </a:r>
            <a:r>
              <a:rPr kumimoji="1" lang="zh-CN" altLang="zh-CN" sz="2800"/>
              <a:t>最概然速率</a:t>
            </a:r>
            <a:r>
              <a:rPr kumimoji="1" lang="zh-CN" altLang="en-US" sz="2800"/>
              <a:t>）</a:t>
            </a:r>
            <a:r>
              <a:rPr kumimoji="1" lang="en-US" altLang="zh-CN" sz="2800" i="1">
                <a:latin typeface="Book Antiqua" pitchFamily="18" charset="0"/>
              </a:rPr>
              <a:t>v</a:t>
            </a:r>
            <a:r>
              <a:rPr kumimoji="1" lang="en-US" altLang="zh-CN" sz="2800" i="1" baseline="-25000"/>
              <a:t>p</a:t>
            </a:r>
          </a:p>
        </p:txBody>
      </p:sp>
      <p:sp>
        <p:nvSpPr>
          <p:cNvPr id="550917" name="Text Box 5"/>
          <p:cNvSpPr txBox="1">
            <a:spLocks noChangeArrowheads="1"/>
          </p:cNvSpPr>
          <p:nvPr/>
        </p:nvSpPr>
        <p:spPr bwMode="auto">
          <a:xfrm>
            <a:off x="457200" y="2332038"/>
            <a:ext cx="7343775" cy="519112"/>
          </a:xfrm>
          <a:prstGeom prst="rect">
            <a:avLst/>
          </a:prstGeom>
          <a:noFill/>
          <a:ln w="9525" algn="ctr">
            <a:noFill/>
            <a:miter lim="800000"/>
            <a:headEnd/>
            <a:tailEnd/>
          </a:ln>
          <a:effectLst/>
        </p:spPr>
        <p:txBody>
          <a:bodyPr>
            <a:spAutoFit/>
          </a:bodyPr>
          <a:lstStyle/>
          <a:p>
            <a:pPr>
              <a:spcBef>
                <a:spcPct val="50000"/>
              </a:spcBef>
            </a:pPr>
            <a:r>
              <a:rPr kumimoji="1" lang="en-US" altLang="zh-CN" sz="2800"/>
              <a:t>2</a:t>
            </a:r>
            <a:r>
              <a:rPr kumimoji="1" lang="zh-CN" altLang="en-US" sz="2800"/>
              <a:t>）</a:t>
            </a:r>
            <a:r>
              <a:rPr kumimoji="1" lang="en-US" altLang="zh-CN" sz="2800" i="1"/>
              <a:t>T</a:t>
            </a:r>
            <a:r>
              <a:rPr kumimoji="1" lang="zh-CN" altLang="en-US" sz="2800"/>
              <a:t>增大，速率大的分子数增多，</a:t>
            </a:r>
            <a:r>
              <a:rPr kumimoji="1" lang="en-US" altLang="zh-CN" sz="2800" i="1">
                <a:latin typeface="Book Antiqua" pitchFamily="18" charset="0"/>
              </a:rPr>
              <a:t>v</a:t>
            </a:r>
            <a:r>
              <a:rPr kumimoji="1" lang="en-US" altLang="zh-CN" sz="2800" i="1" baseline="-25000"/>
              <a:t>p</a:t>
            </a:r>
            <a:r>
              <a:rPr kumimoji="1" lang="zh-CN" altLang="en-US" sz="2800"/>
              <a:t>增大</a:t>
            </a:r>
          </a:p>
        </p:txBody>
      </p:sp>
      <p:grpSp>
        <p:nvGrpSpPr>
          <p:cNvPr id="550918" name="Group 6"/>
          <p:cNvGrpSpPr>
            <a:grpSpLocks/>
          </p:cNvGrpSpPr>
          <p:nvPr/>
        </p:nvGrpSpPr>
        <p:grpSpPr bwMode="auto">
          <a:xfrm>
            <a:off x="457200" y="2892425"/>
            <a:ext cx="6211888" cy="841375"/>
            <a:chOff x="249" y="1570"/>
            <a:chExt cx="3452" cy="530"/>
          </a:xfrm>
        </p:grpSpPr>
        <p:sp>
          <p:nvSpPr>
            <p:cNvPr id="550919" name="Rectangle 7"/>
            <p:cNvSpPr>
              <a:spLocks noChangeArrowheads="1"/>
            </p:cNvSpPr>
            <p:nvPr/>
          </p:nvSpPr>
          <p:spPr bwMode="auto">
            <a:xfrm>
              <a:off x="249" y="1661"/>
              <a:ext cx="2631" cy="327"/>
            </a:xfrm>
            <a:prstGeom prst="rect">
              <a:avLst/>
            </a:prstGeom>
            <a:noFill/>
            <a:ln w="9525" algn="ctr">
              <a:noFill/>
              <a:miter lim="800000"/>
              <a:headEnd/>
              <a:tailEnd/>
            </a:ln>
            <a:effectLst/>
          </p:spPr>
          <p:txBody>
            <a:bodyPr>
              <a:spAutoFit/>
            </a:bodyPr>
            <a:lstStyle/>
            <a:p>
              <a:pPr>
                <a:spcBef>
                  <a:spcPct val="50000"/>
                </a:spcBef>
              </a:pPr>
              <a:r>
                <a:rPr kumimoji="1" lang="en-US" altLang="zh-CN" sz="2800"/>
                <a:t>3</a:t>
              </a:r>
              <a:r>
                <a:rPr kumimoji="1" lang="zh-CN" altLang="en-US" sz="2800"/>
                <a:t>）</a:t>
              </a:r>
              <a:r>
                <a:rPr kumimoji="1" lang="en-US" altLang="zh-CN" sz="2800" i="1"/>
                <a:t>f</a:t>
              </a:r>
              <a:r>
                <a:rPr kumimoji="1" lang="en-US" altLang="zh-CN" sz="2800"/>
                <a:t>(</a:t>
              </a:r>
              <a:r>
                <a:rPr kumimoji="1" lang="en-US" altLang="zh-CN" sz="2800" i="1">
                  <a:latin typeface="Book Antiqua" pitchFamily="18" charset="0"/>
                </a:rPr>
                <a:t>v</a:t>
              </a:r>
              <a:r>
                <a:rPr kumimoji="1" lang="en-US" altLang="zh-CN" sz="2800"/>
                <a:t>)</a:t>
              </a:r>
              <a:r>
                <a:rPr kumimoji="1" lang="zh-CN" altLang="en-US" sz="2800"/>
                <a:t>满足归一化条件： </a:t>
              </a:r>
            </a:p>
          </p:txBody>
        </p:sp>
        <mc:AlternateContent xmlns:mc="http://schemas.openxmlformats.org/markup-compatibility/2006" xmlns:a14="http://schemas.microsoft.com/office/drawing/2010/main">
          <mc:Choice Requires="a14">
            <p:sp>
              <p:nvSpPr>
                <p:cNvPr id="550920" name="Object 8"/>
                <p:cNvSpPr txBox="1"/>
                <p:nvPr/>
              </p:nvSpPr>
              <p:spPr bwMode="auto">
                <a:xfrm>
                  <a:off x="2331" y="1570"/>
                  <a:ext cx="1370" cy="53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nary>
                          <m:naryPr>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0</m:t>
                            </m:r>
                          </m:sub>
                          <m:sup>
                            <m:r>
                              <a:rPr lang="zh-CN" altLang="en-US" i="1">
                                <a:solidFill>
                                  <a:srgbClr val="000000"/>
                                </a:solidFill>
                                <a:latin typeface="Cambria Math" panose="02040503050406030204" pitchFamily="18" charset="0"/>
                              </a:rPr>
                              <m:t>∞</m:t>
                            </m:r>
                          </m:sup>
                          <m:e>
                            <m:r>
                              <a:rPr lang="zh-CN" altLang="en-US" i="1">
                                <a:solidFill>
                                  <a:srgbClr val="000000"/>
                                </a:solidFill>
                                <a:latin typeface="Cambria Math" panose="02040503050406030204" pitchFamily="18" charset="0"/>
                              </a:rPr>
                              <m:t>𝑓</m:t>
                            </m:r>
                            <m:r>
                              <a:rPr lang="zh-CN" altLang="en-US" i="1">
                                <a:solidFill>
                                  <a:srgbClr val="000000"/>
                                </a:solidFill>
                                <a:latin typeface="Cambria Math" panose="02040503050406030204" pitchFamily="18" charset="0"/>
                              </a:rPr>
                              <m:t>(</m:t>
                            </m:r>
                            <m:r>
                              <m:rPr>
                                <m:sty m:val="p"/>
                              </m:rPr>
                              <a:rPr lang="zh-CN" altLang="en-US" i="1">
                                <a:solidFill>
                                  <a:srgbClr val="000000"/>
                                </a:solidFill>
                                <a:latin typeface="Cambria Math" panose="02040503050406030204" pitchFamily="18" charset="0"/>
                              </a:rPr>
                              <m:t>v</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𝑑</m:t>
                            </m:r>
                            <m:r>
                              <m:rPr>
                                <m:sty m:val="p"/>
                              </m:rPr>
                              <a:rPr lang="zh-CN" altLang="en-US" i="1">
                                <a:solidFill>
                                  <a:srgbClr val="000000"/>
                                </a:solidFill>
                                <a:latin typeface="Cambria Math" panose="02040503050406030204" pitchFamily="18" charset="0"/>
                              </a:rPr>
                              <m:t>v</m:t>
                            </m:r>
                          </m:e>
                        </m:nary>
                        <m:r>
                          <a:rPr lang="zh-CN" altLang="en-US" i="1">
                            <a:solidFill>
                              <a:srgbClr val="000000"/>
                            </a:solidFill>
                            <a:latin typeface="Cambria Math" panose="02040503050406030204" pitchFamily="18" charset="0"/>
                          </a:rPr>
                          <m:t>=1</m:t>
                        </m:r>
                      </m:oMath>
                    </m:oMathPara>
                  </a14:m>
                  <a:endParaRPr lang="zh-CN" altLang="en-US"/>
                </a:p>
              </p:txBody>
            </p:sp>
          </mc:Choice>
          <mc:Fallback xmlns="">
            <p:sp>
              <p:nvSpPr>
                <p:cNvPr id="550920" name="Object 8"/>
                <p:cNvSpPr txBox="1">
                  <a:spLocks noRot="1" noChangeAspect="1" noMove="1" noResize="1" noEditPoints="1" noAdjustHandles="1" noChangeArrowheads="1" noChangeShapeType="1" noTextEdit="1"/>
                </p:cNvSpPr>
                <p:nvPr/>
              </p:nvSpPr>
              <p:spPr bwMode="auto">
                <a:xfrm>
                  <a:off x="2331" y="1570"/>
                  <a:ext cx="1370" cy="530"/>
                </a:xfrm>
                <a:prstGeom prst="rect">
                  <a:avLst/>
                </a:prstGeom>
                <a:blipFill>
                  <a:blip r:embed="rId2"/>
                  <a:stretch>
                    <a:fillRect/>
                  </a:stretch>
                </a:blipFill>
              </p:spPr>
              <p:txBody>
                <a:bodyPr/>
                <a:lstStyle/>
                <a:p>
                  <a:r>
                    <a:rPr lang="zh-CN" altLang="en-US">
                      <a:noFill/>
                    </a:rPr>
                    <a:t> </a:t>
                  </a:r>
                </a:p>
              </p:txBody>
            </p:sp>
          </mc:Fallback>
        </mc:AlternateContent>
      </p:grpSp>
      <p:grpSp>
        <p:nvGrpSpPr>
          <p:cNvPr id="550921" name="Group 9"/>
          <p:cNvGrpSpPr>
            <a:grpSpLocks/>
          </p:cNvGrpSpPr>
          <p:nvPr/>
        </p:nvGrpSpPr>
        <p:grpSpPr bwMode="auto">
          <a:xfrm>
            <a:off x="2527300" y="3657600"/>
            <a:ext cx="4117975" cy="2730500"/>
            <a:chOff x="1687" y="2235"/>
            <a:chExt cx="2594" cy="1720"/>
          </a:xfrm>
        </p:grpSpPr>
        <p:grpSp>
          <p:nvGrpSpPr>
            <p:cNvPr id="550922" name="Group 10"/>
            <p:cNvGrpSpPr>
              <a:grpSpLocks/>
            </p:cNvGrpSpPr>
            <p:nvPr/>
          </p:nvGrpSpPr>
          <p:grpSpPr bwMode="auto">
            <a:xfrm>
              <a:off x="1687" y="2246"/>
              <a:ext cx="2594" cy="1709"/>
              <a:chOff x="1687" y="2246"/>
              <a:chExt cx="2594" cy="1709"/>
            </a:xfrm>
          </p:grpSpPr>
          <p:sp>
            <p:nvSpPr>
              <p:cNvPr id="550923" name="Line 11"/>
              <p:cNvSpPr>
                <a:spLocks noChangeShapeType="1"/>
              </p:cNvSpPr>
              <p:nvPr/>
            </p:nvSpPr>
            <p:spPr bwMode="auto">
              <a:xfrm>
                <a:off x="1808" y="3678"/>
                <a:ext cx="2257" cy="0"/>
              </a:xfrm>
              <a:prstGeom prst="line">
                <a:avLst/>
              </a:prstGeom>
              <a:noFill/>
              <a:ln w="19050">
                <a:solidFill>
                  <a:srgbClr val="000066"/>
                </a:solidFill>
                <a:round/>
                <a:headEnd type="none" w="sm" len="sm"/>
                <a:tailEnd type="triangle" w="sm" len="lg"/>
              </a:ln>
              <a:effectLst/>
            </p:spPr>
            <p:txBody>
              <a:bodyPr/>
              <a:lstStyle/>
              <a:p>
                <a:endParaRPr lang="zh-CN" altLang="en-US"/>
              </a:p>
            </p:txBody>
          </p:sp>
          <p:sp>
            <p:nvSpPr>
              <p:cNvPr id="550924" name="Line 12"/>
              <p:cNvSpPr>
                <a:spLocks noChangeShapeType="1"/>
              </p:cNvSpPr>
              <p:nvPr/>
            </p:nvSpPr>
            <p:spPr bwMode="auto">
              <a:xfrm flipV="1">
                <a:off x="1808" y="2259"/>
                <a:ext cx="2" cy="1419"/>
              </a:xfrm>
              <a:prstGeom prst="line">
                <a:avLst/>
              </a:prstGeom>
              <a:noFill/>
              <a:ln w="19050">
                <a:solidFill>
                  <a:srgbClr val="000066"/>
                </a:solidFill>
                <a:round/>
                <a:headEnd type="none" w="sm" len="sm"/>
                <a:tailEnd type="triangle" w="sm" len="lg"/>
              </a:ln>
              <a:effectLst/>
            </p:spPr>
            <p:txBody>
              <a:bodyPr/>
              <a:lstStyle/>
              <a:p>
                <a:endParaRPr lang="zh-CN" altLang="en-US"/>
              </a:p>
            </p:txBody>
          </p:sp>
          <p:sp>
            <p:nvSpPr>
              <p:cNvPr id="550925" name="Rectangle 13"/>
              <p:cNvSpPr>
                <a:spLocks noChangeArrowheads="1"/>
              </p:cNvSpPr>
              <p:nvPr/>
            </p:nvSpPr>
            <p:spPr bwMode="auto">
              <a:xfrm>
                <a:off x="1823" y="2246"/>
                <a:ext cx="377" cy="327"/>
              </a:xfrm>
              <a:prstGeom prst="rect">
                <a:avLst/>
              </a:prstGeom>
              <a:noFill/>
              <a:ln w="19050">
                <a:noFill/>
                <a:miter lim="800000"/>
                <a:headEnd/>
                <a:tailEnd/>
              </a:ln>
              <a:effectLst/>
            </p:spPr>
            <p:txBody>
              <a:bodyPr lIns="12700" tIns="12700" rIns="12700" bIns="12700"/>
              <a:lstStyle/>
              <a:p>
                <a:pPr algn="just"/>
                <a:r>
                  <a:rPr kumimoji="1" lang="en-US" altLang="zh-CN" sz="2400" i="1" dirty="0"/>
                  <a:t> f</a:t>
                </a:r>
                <a:endParaRPr kumimoji="1" lang="en-US" altLang="zh-CN" sz="2400" dirty="0"/>
              </a:p>
            </p:txBody>
          </p:sp>
          <p:sp>
            <p:nvSpPr>
              <p:cNvPr id="550926" name="Rectangle 14"/>
              <p:cNvSpPr>
                <a:spLocks noChangeArrowheads="1"/>
              </p:cNvSpPr>
              <p:nvPr/>
            </p:nvSpPr>
            <p:spPr bwMode="auto">
              <a:xfrm>
                <a:off x="1687" y="3631"/>
                <a:ext cx="378" cy="237"/>
              </a:xfrm>
              <a:prstGeom prst="rect">
                <a:avLst/>
              </a:prstGeom>
              <a:noFill/>
              <a:ln w="19050">
                <a:noFill/>
                <a:miter lim="800000"/>
                <a:headEnd/>
                <a:tailEnd/>
              </a:ln>
              <a:effectLst/>
            </p:spPr>
            <p:txBody>
              <a:bodyPr lIns="12700" tIns="12700" rIns="12700" bIns="12700"/>
              <a:lstStyle/>
              <a:p>
                <a:pPr algn="just"/>
                <a:r>
                  <a:rPr kumimoji="1" lang="en-US" altLang="zh-CN" sz="2400"/>
                  <a:t>O </a:t>
                </a:r>
              </a:p>
            </p:txBody>
          </p:sp>
          <p:sp>
            <p:nvSpPr>
              <p:cNvPr id="550927" name="Rectangle 15"/>
              <p:cNvSpPr>
                <a:spLocks noChangeArrowheads="1"/>
              </p:cNvSpPr>
              <p:nvPr/>
            </p:nvSpPr>
            <p:spPr bwMode="auto">
              <a:xfrm>
                <a:off x="4074" y="3623"/>
                <a:ext cx="207" cy="227"/>
              </a:xfrm>
              <a:prstGeom prst="rect">
                <a:avLst/>
              </a:prstGeom>
              <a:noFill/>
              <a:ln w="19050">
                <a:noFill/>
                <a:miter lim="800000"/>
                <a:headEnd/>
                <a:tailEnd/>
              </a:ln>
              <a:effectLst/>
            </p:spPr>
            <p:txBody>
              <a:bodyPr lIns="12700" tIns="12700" rIns="12700" bIns="12700"/>
              <a:lstStyle/>
              <a:p>
                <a:pPr algn="just"/>
                <a:r>
                  <a:rPr kumimoji="1" lang="en-US" altLang="zh-CN" sz="2400" i="1" dirty="0">
                    <a:latin typeface="Book Antiqua" pitchFamily="18" charset="0"/>
                  </a:rPr>
                  <a:t>v</a:t>
                </a:r>
                <a:r>
                  <a:rPr kumimoji="1" lang="en-US" altLang="zh-CN" sz="2400" i="1" dirty="0"/>
                  <a:t> </a:t>
                </a:r>
                <a:endParaRPr kumimoji="1" lang="en-US" altLang="zh-CN" sz="2400" dirty="0"/>
              </a:p>
            </p:txBody>
          </p:sp>
          <p:sp>
            <p:nvSpPr>
              <p:cNvPr id="550928" name="Rectangle 16"/>
              <p:cNvSpPr>
                <a:spLocks noChangeArrowheads="1"/>
              </p:cNvSpPr>
              <p:nvPr/>
            </p:nvSpPr>
            <p:spPr bwMode="auto">
              <a:xfrm>
                <a:off x="2323" y="3641"/>
                <a:ext cx="377" cy="314"/>
              </a:xfrm>
              <a:prstGeom prst="rect">
                <a:avLst/>
              </a:prstGeom>
              <a:noFill/>
              <a:ln w="19050">
                <a:noFill/>
                <a:miter lim="800000"/>
                <a:headEnd/>
                <a:tailEnd/>
              </a:ln>
              <a:effectLst/>
            </p:spPr>
            <p:txBody>
              <a:bodyPr lIns="12700" tIns="12700" rIns="12700" bIns="12700"/>
              <a:lstStyle/>
              <a:p>
                <a:pPr algn="just"/>
                <a:r>
                  <a:rPr kumimoji="1" lang="en-US" altLang="zh-CN" sz="2400" i="1" dirty="0">
                    <a:latin typeface="Book Antiqua" pitchFamily="18" charset="0"/>
                  </a:rPr>
                  <a:t>v</a:t>
                </a:r>
                <a:r>
                  <a:rPr kumimoji="1" lang="en-US" altLang="zh-CN" sz="2400" baseline="-25000" dirty="0"/>
                  <a:t>p1</a:t>
                </a:r>
                <a:endParaRPr kumimoji="1" lang="en-US" altLang="zh-CN" sz="2400" dirty="0"/>
              </a:p>
            </p:txBody>
          </p:sp>
          <p:sp>
            <p:nvSpPr>
              <p:cNvPr id="550929" name="Line 17"/>
              <p:cNvSpPr>
                <a:spLocks noChangeShapeType="1"/>
              </p:cNvSpPr>
              <p:nvPr/>
            </p:nvSpPr>
            <p:spPr bwMode="auto">
              <a:xfrm>
                <a:off x="2382" y="2416"/>
                <a:ext cx="0" cy="1270"/>
              </a:xfrm>
              <a:prstGeom prst="line">
                <a:avLst/>
              </a:prstGeom>
              <a:noFill/>
              <a:ln w="19050">
                <a:solidFill>
                  <a:srgbClr val="000066"/>
                </a:solidFill>
                <a:prstDash val="dash"/>
                <a:round/>
                <a:headEnd/>
                <a:tailEnd/>
              </a:ln>
              <a:effectLst/>
            </p:spPr>
            <p:txBody>
              <a:bodyPr wrap="none" anchor="ctr"/>
              <a:lstStyle/>
              <a:p>
                <a:endParaRPr lang="zh-CN" altLang="en-US"/>
              </a:p>
            </p:txBody>
          </p:sp>
          <p:sp>
            <p:nvSpPr>
              <p:cNvPr id="550930" name="Freeform 18"/>
              <p:cNvSpPr>
                <a:spLocks/>
              </p:cNvSpPr>
              <p:nvPr/>
            </p:nvSpPr>
            <p:spPr bwMode="auto">
              <a:xfrm>
                <a:off x="1810" y="2325"/>
                <a:ext cx="1343" cy="1353"/>
              </a:xfrm>
              <a:custGeom>
                <a:avLst/>
                <a:gdLst/>
                <a:ahLst/>
                <a:cxnLst>
                  <a:cxn ang="0">
                    <a:pos x="0" y="600"/>
                  </a:cxn>
                  <a:cxn ang="0">
                    <a:pos x="144" y="504"/>
                  </a:cxn>
                  <a:cxn ang="0">
                    <a:pos x="240" y="168"/>
                  </a:cxn>
                  <a:cxn ang="0">
                    <a:pos x="336" y="24"/>
                  </a:cxn>
                  <a:cxn ang="0">
                    <a:pos x="432" y="312"/>
                  </a:cxn>
                  <a:cxn ang="0">
                    <a:pos x="624" y="504"/>
                  </a:cxn>
                  <a:cxn ang="0">
                    <a:pos x="768" y="552"/>
                  </a:cxn>
                </a:cxnLst>
                <a:rect l="0" t="0" r="r" b="b"/>
                <a:pathLst>
                  <a:path w="768" h="600">
                    <a:moveTo>
                      <a:pt x="0" y="600"/>
                    </a:moveTo>
                    <a:cubicBezTo>
                      <a:pt x="52" y="588"/>
                      <a:pt x="104" y="576"/>
                      <a:pt x="144" y="504"/>
                    </a:cubicBezTo>
                    <a:cubicBezTo>
                      <a:pt x="184" y="432"/>
                      <a:pt x="208" y="248"/>
                      <a:pt x="240" y="168"/>
                    </a:cubicBezTo>
                    <a:cubicBezTo>
                      <a:pt x="272" y="88"/>
                      <a:pt x="304" y="0"/>
                      <a:pt x="336" y="24"/>
                    </a:cubicBezTo>
                    <a:cubicBezTo>
                      <a:pt x="368" y="48"/>
                      <a:pt x="384" y="232"/>
                      <a:pt x="432" y="312"/>
                    </a:cubicBezTo>
                    <a:cubicBezTo>
                      <a:pt x="480" y="392"/>
                      <a:pt x="568" y="464"/>
                      <a:pt x="624" y="504"/>
                    </a:cubicBezTo>
                    <a:cubicBezTo>
                      <a:pt x="680" y="544"/>
                      <a:pt x="724" y="548"/>
                      <a:pt x="768" y="552"/>
                    </a:cubicBezTo>
                  </a:path>
                </a:pathLst>
              </a:custGeom>
              <a:noFill/>
              <a:ln w="19050" cmpd="sng">
                <a:solidFill>
                  <a:srgbClr val="FF0000"/>
                </a:solidFill>
                <a:round/>
                <a:headEnd/>
                <a:tailEnd/>
              </a:ln>
              <a:effectLst/>
            </p:spPr>
            <p:txBody>
              <a:bodyPr/>
              <a:lstStyle/>
              <a:p>
                <a:endParaRPr lang="zh-CN" altLang="en-US"/>
              </a:p>
            </p:txBody>
          </p:sp>
        </p:grpSp>
        <p:sp>
          <p:nvSpPr>
            <p:cNvPr id="550931" name="Text Box 19"/>
            <p:cNvSpPr txBox="1">
              <a:spLocks noChangeArrowheads="1"/>
            </p:cNvSpPr>
            <p:nvPr/>
          </p:nvSpPr>
          <p:spPr bwMode="auto">
            <a:xfrm>
              <a:off x="2428" y="2235"/>
              <a:ext cx="635" cy="288"/>
            </a:xfrm>
            <a:prstGeom prst="rect">
              <a:avLst/>
            </a:prstGeom>
            <a:noFill/>
            <a:ln w="9525">
              <a:noFill/>
              <a:miter lim="800000"/>
              <a:headEnd/>
              <a:tailEnd/>
            </a:ln>
            <a:effectLst/>
          </p:spPr>
          <p:txBody>
            <a:bodyPr>
              <a:spAutoFit/>
            </a:bodyPr>
            <a:lstStyle/>
            <a:p>
              <a:pPr>
                <a:spcBef>
                  <a:spcPct val="50000"/>
                </a:spcBef>
              </a:pPr>
              <a:r>
                <a:rPr lang="en-US" altLang="zh-CN" sz="2400" i="1"/>
                <a:t>T</a:t>
              </a:r>
              <a:r>
                <a:rPr lang="en-US" altLang="zh-CN" sz="2400" baseline="-25000"/>
                <a:t>1</a:t>
              </a:r>
              <a:endParaRPr lang="en-US" altLang="zh-CN" sz="2400"/>
            </a:p>
          </p:txBody>
        </p:sp>
      </p:grpSp>
      <p:grpSp>
        <p:nvGrpSpPr>
          <p:cNvPr id="550933" name="Group 21"/>
          <p:cNvGrpSpPr>
            <a:grpSpLocks/>
          </p:cNvGrpSpPr>
          <p:nvPr/>
        </p:nvGrpSpPr>
        <p:grpSpPr bwMode="auto">
          <a:xfrm>
            <a:off x="2717800" y="4095751"/>
            <a:ext cx="3298825" cy="2322512"/>
            <a:chOff x="1807" y="2511"/>
            <a:chExt cx="2078" cy="1463"/>
          </a:xfrm>
        </p:grpSpPr>
        <p:graphicFrame>
          <p:nvGraphicFramePr>
            <p:cNvPr id="550934" name="Object 22"/>
            <p:cNvGraphicFramePr>
              <a:graphicFrameLocks noChangeAspect="1"/>
            </p:cNvGraphicFramePr>
            <p:nvPr/>
          </p:nvGraphicFramePr>
          <p:xfrm>
            <a:off x="2972" y="2511"/>
            <a:ext cx="588" cy="318"/>
          </p:xfrm>
          <a:graphic>
            <a:graphicData uri="http://schemas.openxmlformats.org/presentationml/2006/ole">
              <mc:AlternateContent xmlns:mc="http://schemas.openxmlformats.org/markup-compatibility/2006">
                <mc:Choice xmlns:v="urn:schemas-microsoft-com:vml" Requires="v">
                  <p:oleObj name="Equation" r:id="rId3" imgW="419040" imgH="228600" progId="">
                    <p:embed/>
                  </p:oleObj>
                </mc:Choice>
                <mc:Fallback>
                  <p:oleObj name="Equation" r:id="rId3" imgW="419040" imgH="22860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72" y="2511"/>
                          <a:ext cx="588" cy="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66"/>
                              </a:solidFill>
                              <a:miter lim="800000"/>
                              <a:headEnd/>
                              <a:tailEnd/>
                            </a14:hiddenLine>
                          </a:ext>
                        </a:extLst>
                      </p:spPr>
                    </p:pic>
                  </p:oleObj>
                </mc:Fallback>
              </mc:AlternateContent>
            </a:graphicData>
          </a:graphic>
        </p:graphicFrame>
        <p:sp>
          <p:nvSpPr>
            <p:cNvPr id="550935" name="Freeform 23"/>
            <p:cNvSpPr>
              <a:spLocks/>
            </p:cNvSpPr>
            <p:nvPr/>
          </p:nvSpPr>
          <p:spPr bwMode="auto">
            <a:xfrm>
              <a:off x="1807" y="2812"/>
              <a:ext cx="2078" cy="860"/>
            </a:xfrm>
            <a:custGeom>
              <a:avLst/>
              <a:gdLst/>
              <a:ahLst/>
              <a:cxnLst>
                <a:cxn ang="0">
                  <a:pos x="0" y="600"/>
                </a:cxn>
                <a:cxn ang="0">
                  <a:pos x="144" y="504"/>
                </a:cxn>
                <a:cxn ang="0">
                  <a:pos x="240" y="168"/>
                </a:cxn>
                <a:cxn ang="0">
                  <a:pos x="336" y="24"/>
                </a:cxn>
                <a:cxn ang="0">
                  <a:pos x="432" y="312"/>
                </a:cxn>
                <a:cxn ang="0">
                  <a:pos x="624" y="504"/>
                </a:cxn>
                <a:cxn ang="0">
                  <a:pos x="768" y="552"/>
                </a:cxn>
              </a:cxnLst>
              <a:rect l="0" t="0" r="r" b="b"/>
              <a:pathLst>
                <a:path w="768" h="600">
                  <a:moveTo>
                    <a:pt x="0" y="600"/>
                  </a:moveTo>
                  <a:cubicBezTo>
                    <a:pt x="52" y="588"/>
                    <a:pt x="104" y="576"/>
                    <a:pt x="144" y="504"/>
                  </a:cubicBezTo>
                  <a:cubicBezTo>
                    <a:pt x="184" y="432"/>
                    <a:pt x="208" y="248"/>
                    <a:pt x="240" y="168"/>
                  </a:cubicBezTo>
                  <a:cubicBezTo>
                    <a:pt x="272" y="88"/>
                    <a:pt x="304" y="0"/>
                    <a:pt x="336" y="24"/>
                  </a:cubicBezTo>
                  <a:cubicBezTo>
                    <a:pt x="368" y="48"/>
                    <a:pt x="384" y="232"/>
                    <a:pt x="432" y="312"/>
                  </a:cubicBezTo>
                  <a:cubicBezTo>
                    <a:pt x="480" y="392"/>
                    <a:pt x="568" y="464"/>
                    <a:pt x="624" y="504"/>
                  </a:cubicBezTo>
                  <a:cubicBezTo>
                    <a:pt x="680" y="544"/>
                    <a:pt x="724" y="548"/>
                    <a:pt x="768" y="552"/>
                  </a:cubicBezTo>
                </a:path>
              </a:pathLst>
            </a:custGeom>
            <a:noFill/>
            <a:ln w="19050" cap="flat" cmpd="sng">
              <a:solidFill>
                <a:srgbClr val="008080"/>
              </a:solidFill>
              <a:prstDash val="solid"/>
              <a:round/>
              <a:headEnd/>
              <a:tailEnd/>
            </a:ln>
            <a:effectLst/>
          </p:spPr>
          <p:txBody>
            <a:bodyPr/>
            <a:lstStyle/>
            <a:p>
              <a:endParaRPr lang="zh-CN" altLang="en-US"/>
            </a:p>
          </p:txBody>
        </p:sp>
        <p:sp>
          <p:nvSpPr>
            <p:cNvPr id="550936" name="Text Box 24"/>
            <p:cNvSpPr txBox="1">
              <a:spLocks noChangeArrowheads="1"/>
            </p:cNvSpPr>
            <p:nvPr/>
          </p:nvSpPr>
          <p:spPr bwMode="auto">
            <a:xfrm>
              <a:off x="2927" y="3021"/>
              <a:ext cx="635" cy="288"/>
            </a:xfrm>
            <a:prstGeom prst="rect">
              <a:avLst/>
            </a:prstGeom>
            <a:noFill/>
            <a:ln w="9525">
              <a:noFill/>
              <a:miter lim="800000"/>
              <a:headEnd/>
              <a:tailEnd/>
            </a:ln>
            <a:effectLst/>
          </p:spPr>
          <p:txBody>
            <a:bodyPr>
              <a:spAutoFit/>
            </a:bodyPr>
            <a:lstStyle/>
            <a:p>
              <a:pPr>
                <a:spcBef>
                  <a:spcPct val="50000"/>
                </a:spcBef>
              </a:pPr>
              <a:r>
                <a:rPr lang="en-US" altLang="zh-CN" sz="2400" i="1"/>
                <a:t>T</a:t>
              </a:r>
              <a:r>
                <a:rPr lang="en-US" altLang="zh-CN" sz="2400" baseline="-25000"/>
                <a:t>2</a:t>
              </a:r>
              <a:endParaRPr lang="en-US" altLang="zh-CN" sz="2400"/>
            </a:p>
          </p:txBody>
        </p:sp>
        <p:sp>
          <p:nvSpPr>
            <p:cNvPr id="550937" name="Line 25"/>
            <p:cNvSpPr>
              <a:spLocks noChangeShapeType="1"/>
            </p:cNvSpPr>
            <p:nvPr/>
          </p:nvSpPr>
          <p:spPr bwMode="auto">
            <a:xfrm>
              <a:off x="2688" y="2870"/>
              <a:ext cx="0" cy="816"/>
            </a:xfrm>
            <a:prstGeom prst="line">
              <a:avLst/>
            </a:prstGeom>
            <a:noFill/>
            <a:ln w="19050">
              <a:solidFill>
                <a:srgbClr val="000066"/>
              </a:solidFill>
              <a:prstDash val="dash"/>
              <a:round/>
              <a:headEnd/>
              <a:tailEnd/>
            </a:ln>
            <a:effectLst/>
          </p:spPr>
          <p:txBody>
            <a:bodyPr wrap="none" anchor="ctr"/>
            <a:lstStyle/>
            <a:p>
              <a:endParaRPr lang="zh-CN" altLang="en-US"/>
            </a:p>
          </p:txBody>
        </p:sp>
        <p:sp>
          <p:nvSpPr>
            <p:cNvPr id="550938" name="Rectangle 26"/>
            <p:cNvSpPr>
              <a:spLocks noChangeArrowheads="1"/>
            </p:cNvSpPr>
            <p:nvPr/>
          </p:nvSpPr>
          <p:spPr bwMode="auto">
            <a:xfrm>
              <a:off x="2646" y="3657"/>
              <a:ext cx="377" cy="317"/>
            </a:xfrm>
            <a:prstGeom prst="rect">
              <a:avLst/>
            </a:prstGeom>
            <a:noFill/>
            <a:ln w="19050">
              <a:noFill/>
              <a:miter lim="800000"/>
              <a:headEnd/>
              <a:tailEnd/>
            </a:ln>
            <a:effectLst/>
          </p:spPr>
          <p:txBody>
            <a:bodyPr lIns="12700" tIns="12700" rIns="12700" bIns="12700"/>
            <a:lstStyle/>
            <a:p>
              <a:pPr algn="just"/>
              <a:r>
                <a:rPr kumimoji="1" lang="en-US" altLang="zh-CN" sz="2400" i="1">
                  <a:latin typeface="Book Antiqua" pitchFamily="18" charset="0"/>
                </a:rPr>
                <a:t>v</a:t>
              </a:r>
              <a:r>
                <a:rPr kumimoji="1" lang="en-US" altLang="zh-CN" sz="2400" baseline="-25000"/>
                <a:t>p2</a:t>
              </a:r>
              <a:endParaRPr kumimoji="1" lang="en-US" altLang="zh-CN" sz="2400"/>
            </a:p>
          </p:txBody>
        </p:sp>
      </p:grpSp>
    </p:spTree>
    <p:extLst>
      <p:ext uri="{BB962C8B-B14F-4D97-AF65-F5344CB8AC3E}">
        <p14:creationId xmlns:p14="http://schemas.microsoft.com/office/powerpoint/2010/main" val="1222942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550921"/>
                                        </p:tgtEl>
                                        <p:attrNameLst>
                                          <p:attrName>style.visibility</p:attrName>
                                        </p:attrNameLst>
                                      </p:cBhvr>
                                      <p:to>
                                        <p:strVal val="visible"/>
                                      </p:to>
                                    </p:set>
                                    <p:animEffect transition="in" filter="box(in)">
                                      <p:cBhvr>
                                        <p:cTn id="7" dur="500"/>
                                        <p:tgtEl>
                                          <p:spTgt spid="550921"/>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550916"/>
                                        </p:tgtEl>
                                        <p:attrNameLst>
                                          <p:attrName>style.visibility</p:attrName>
                                        </p:attrNameLst>
                                      </p:cBhvr>
                                      <p:to>
                                        <p:strVal val="visible"/>
                                      </p:to>
                                    </p:set>
                                    <p:anim calcmode="lin" valueType="num">
                                      <p:cBhvr additive="base">
                                        <p:cTn id="12" dur="500" fill="hold"/>
                                        <p:tgtEl>
                                          <p:spTgt spid="550916"/>
                                        </p:tgtEl>
                                        <p:attrNameLst>
                                          <p:attrName>ppt_x</p:attrName>
                                        </p:attrNameLst>
                                      </p:cBhvr>
                                      <p:tavLst>
                                        <p:tav tm="0">
                                          <p:val>
                                            <p:strVal val="0-#ppt_w/2"/>
                                          </p:val>
                                        </p:tav>
                                        <p:tav tm="100000">
                                          <p:val>
                                            <p:strVal val="#ppt_x"/>
                                          </p:val>
                                        </p:tav>
                                      </p:tavLst>
                                    </p:anim>
                                    <p:anim calcmode="lin" valueType="num">
                                      <p:cBhvr additive="base">
                                        <p:cTn id="13" dur="500" fill="hold"/>
                                        <p:tgtEl>
                                          <p:spTgt spid="55091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8" fill="hold" grpId="0" nodeType="clickEffect">
                                  <p:stCondLst>
                                    <p:cond delay="0"/>
                                  </p:stCondLst>
                                  <p:childTnLst>
                                    <p:set>
                                      <p:cBhvr>
                                        <p:cTn id="17" dur="1" fill="hold">
                                          <p:stCondLst>
                                            <p:cond delay="0"/>
                                          </p:stCondLst>
                                        </p:cTn>
                                        <p:tgtEl>
                                          <p:spTgt spid="550917"/>
                                        </p:tgtEl>
                                        <p:attrNameLst>
                                          <p:attrName>style.visibility</p:attrName>
                                        </p:attrNameLst>
                                      </p:cBhvr>
                                      <p:to>
                                        <p:strVal val="visible"/>
                                      </p:to>
                                    </p:set>
                                    <p:anim calcmode="lin" valueType="num">
                                      <p:cBhvr additive="base">
                                        <p:cTn id="18" dur="500" fill="hold"/>
                                        <p:tgtEl>
                                          <p:spTgt spid="550917"/>
                                        </p:tgtEl>
                                        <p:attrNameLst>
                                          <p:attrName>ppt_x</p:attrName>
                                        </p:attrNameLst>
                                      </p:cBhvr>
                                      <p:tavLst>
                                        <p:tav tm="0">
                                          <p:val>
                                            <p:strVal val="0-#ppt_w/2"/>
                                          </p:val>
                                        </p:tav>
                                        <p:tav tm="100000">
                                          <p:val>
                                            <p:strVal val="#ppt_x"/>
                                          </p:val>
                                        </p:tav>
                                      </p:tavLst>
                                    </p:anim>
                                    <p:anim calcmode="lin" valueType="num">
                                      <p:cBhvr additive="base">
                                        <p:cTn id="19" dur="500" fill="hold"/>
                                        <p:tgtEl>
                                          <p:spTgt spid="550917"/>
                                        </p:tgtEl>
                                        <p:attrNameLst>
                                          <p:attrName>ppt_y</p:attrName>
                                        </p:attrNameLst>
                                      </p:cBhvr>
                                      <p:tavLst>
                                        <p:tav tm="0">
                                          <p:val>
                                            <p:strVal val="#ppt_y"/>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8" presetClass="entr" presetSubtype="16" fill="hold" nodeType="clickEffect">
                                  <p:stCondLst>
                                    <p:cond delay="0"/>
                                  </p:stCondLst>
                                  <p:childTnLst>
                                    <p:set>
                                      <p:cBhvr>
                                        <p:cTn id="23" dur="1" fill="hold">
                                          <p:stCondLst>
                                            <p:cond delay="0"/>
                                          </p:stCondLst>
                                        </p:cTn>
                                        <p:tgtEl>
                                          <p:spTgt spid="550933"/>
                                        </p:tgtEl>
                                        <p:attrNameLst>
                                          <p:attrName>style.visibility</p:attrName>
                                        </p:attrNameLst>
                                      </p:cBhvr>
                                      <p:to>
                                        <p:strVal val="visible"/>
                                      </p:to>
                                    </p:set>
                                    <p:animEffect transition="in" filter="diamond(in)">
                                      <p:cBhvr>
                                        <p:cTn id="24" dur="500"/>
                                        <p:tgtEl>
                                          <p:spTgt spid="550933"/>
                                        </p:tgtEl>
                                      </p:cBhvr>
                                    </p:animEffect>
                                  </p:childTnLst>
                                </p:cTn>
                              </p:par>
                            </p:childTnLst>
                          </p:cTn>
                        </p:par>
                      </p:childTnLst>
                    </p:cTn>
                  </p:par>
                  <p:par>
                    <p:cTn id="25" fill="hold">
                      <p:stCondLst>
                        <p:cond delay="indefinite"/>
                      </p:stCondLst>
                      <p:childTnLst>
                        <p:par>
                          <p:cTn id="26" fill="hold">
                            <p:stCondLst>
                              <p:cond delay="0"/>
                            </p:stCondLst>
                            <p:childTnLst>
                              <p:par>
                                <p:cTn id="27" presetID="12" presetClass="entr" presetSubtype="4" fill="hold" nodeType="clickEffect">
                                  <p:stCondLst>
                                    <p:cond delay="0"/>
                                  </p:stCondLst>
                                  <p:childTnLst>
                                    <p:set>
                                      <p:cBhvr>
                                        <p:cTn id="28" dur="1" fill="hold">
                                          <p:stCondLst>
                                            <p:cond delay="0"/>
                                          </p:stCondLst>
                                        </p:cTn>
                                        <p:tgtEl>
                                          <p:spTgt spid="550918"/>
                                        </p:tgtEl>
                                        <p:attrNameLst>
                                          <p:attrName>style.visibility</p:attrName>
                                        </p:attrNameLst>
                                      </p:cBhvr>
                                      <p:to>
                                        <p:strVal val="visible"/>
                                      </p:to>
                                    </p:set>
                                    <p:animEffect transition="in" filter="slide(fromBottom)">
                                      <p:cBhvr>
                                        <p:cTn id="29" dur="500"/>
                                        <p:tgtEl>
                                          <p:spTgt spid="5509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0916" grpId="0" autoUpdateAnimBg="0"/>
      <p:bldP spid="550917"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5010" name="Rectangle 2"/>
          <p:cNvSpPr>
            <a:spLocks noGrp="1" noChangeArrowheads="1"/>
          </p:cNvSpPr>
          <p:nvPr>
            <p:ph type="title"/>
          </p:nvPr>
        </p:nvSpPr>
        <p:spPr/>
        <p:txBody>
          <a:bodyPr/>
          <a:lstStyle/>
          <a:p>
            <a:r>
              <a:rPr lang="en-US" altLang="zh-CN"/>
              <a:t>10.4 </a:t>
            </a:r>
            <a:r>
              <a:rPr lang="zh-CN" altLang="en-US"/>
              <a:t>麦克斯韦速率分布</a:t>
            </a:r>
          </a:p>
        </p:txBody>
      </p:sp>
      <p:sp>
        <p:nvSpPr>
          <p:cNvPr id="14" name="灯片编号占位符 4"/>
          <p:cNvSpPr>
            <a:spLocks noGrp="1"/>
          </p:cNvSpPr>
          <p:nvPr>
            <p:ph type="sldNum" sz="quarter" idx="12"/>
          </p:nvPr>
        </p:nvSpPr>
        <p:spPr/>
        <p:txBody>
          <a:bodyPr/>
          <a:lstStyle/>
          <a:p>
            <a:fld id="{F9B2B198-2E60-4641-A54C-DC499AD794C1}" type="slidenum">
              <a:rPr lang="en-US" altLang="zh-CN"/>
              <a:pPr/>
              <a:t>7</a:t>
            </a:fld>
            <a:endParaRPr lang="en-US" altLang="zh-CN"/>
          </a:p>
        </p:txBody>
      </p:sp>
      <p:sp>
        <p:nvSpPr>
          <p:cNvPr id="555011" name="Rectangle 3"/>
          <p:cNvSpPr>
            <a:spLocks noChangeArrowheads="1"/>
          </p:cNvSpPr>
          <p:nvPr/>
        </p:nvSpPr>
        <p:spPr bwMode="auto">
          <a:xfrm>
            <a:off x="501650" y="1219200"/>
            <a:ext cx="20129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三个统计速率</a:t>
            </a:r>
          </a:p>
        </p:txBody>
      </p:sp>
      <p:sp>
        <p:nvSpPr>
          <p:cNvPr id="555012" name="Rectangle 4"/>
          <p:cNvSpPr>
            <a:spLocks noChangeArrowheads="1"/>
          </p:cNvSpPr>
          <p:nvPr/>
        </p:nvSpPr>
        <p:spPr bwMode="auto">
          <a:xfrm>
            <a:off x="304800" y="1676400"/>
            <a:ext cx="3598863" cy="519113"/>
          </a:xfrm>
          <a:prstGeom prst="rect">
            <a:avLst/>
          </a:prstGeom>
          <a:noFill/>
          <a:ln w="9525">
            <a:noFill/>
            <a:miter lim="800000"/>
            <a:headEnd/>
            <a:tailEnd/>
          </a:ln>
          <a:effectLst/>
        </p:spPr>
        <p:txBody>
          <a:bodyPr>
            <a:spAutoFit/>
          </a:bodyPr>
          <a:lstStyle/>
          <a:p>
            <a:r>
              <a:rPr kumimoji="1" lang="zh-CN" altLang="en-US" sz="2800">
                <a:solidFill>
                  <a:srgbClr val="0000CC"/>
                </a:solidFill>
              </a:rPr>
              <a:t>（</a:t>
            </a:r>
            <a:r>
              <a:rPr kumimoji="1" lang="en-US" altLang="zh-CN" sz="2800">
                <a:solidFill>
                  <a:srgbClr val="0000CC"/>
                </a:solidFill>
              </a:rPr>
              <a:t>1</a:t>
            </a:r>
            <a:r>
              <a:rPr kumimoji="1" lang="zh-CN" altLang="en-US" sz="2800">
                <a:solidFill>
                  <a:srgbClr val="0000CC"/>
                </a:solidFill>
              </a:rPr>
              <a:t>）平均速率：</a:t>
            </a:r>
          </a:p>
        </p:txBody>
      </p:sp>
      <p:sp>
        <p:nvSpPr>
          <p:cNvPr id="555013" name="Text Box 5"/>
          <p:cNvSpPr txBox="1">
            <a:spLocks noChangeArrowheads="1"/>
          </p:cNvSpPr>
          <p:nvPr/>
        </p:nvSpPr>
        <p:spPr bwMode="auto">
          <a:xfrm>
            <a:off x="1219200" y="2214563"/>
            <a:ext cx="4876800" cy="1062037"/>
          </a:xfrm>
          <a:prstGeom prst="rect">
            <a:avLst/>
          </a:prstGeom>
          <a:noFill/>
          <a:ln w="9525">
            <a:noFill/>
            <a:miter lim="800000"/>
            <a:headEnd/>
            <a:tailEnd/>
          </a:ln>
          <a:effectLst/>
        </p:spPr>
        <p:txBody>
          <a:bodyPr>
            <a:spAutoFit/>
          </a:bodyPr>
          <a:lstStyle/>
          <a:p>
            <a:pPr>
              <a:lnSpc>
                <a:spcPct val="75000"/>
              </a:lnSpc>
              <a:spcBef>
                <a:spcPct val="20000"/>
              </a:spcBef>
            </a:pPr>
            <a:r>
              <a:rPr kumimoji="1" lang="zh-CN" altLang="en-US" sz="2400" dirty="0"/>
              <a:t>设：速率为</a:t>
            </a:r>
            <a:r>
              <a:rPr kumimoji="1" lang="en-US" altLang="zh-CN" sz="2400" i="1" dirty="0">
                <a:latin typeface="Book Antiqua" pitchFamily="18" charset="0"/>
              </a:rPr>
              <a:t>v</a:t>
            </a:r>
            <a:r>
              <a:rPr kumimoji="1" lang="en-US" altLang="zh-CN" sz="2400" baseline="-25000" dirty="0"/>
              <a:t>1</a:t>
            </a:r>
            <a:r>
              <a:rPr kumimoji="1" lang="zh-CN" altLang="en-US" sz="2400" dirty="0"/>
              <a:t>的分子数为</a:t>
            </a:r>
            <a:r>
              <a:rPr kumimoji="1" lang="zh-CN" altLang="en-US" sz="2400" dirty="0">
                <a:sym typeface="Symbol" pitchFamily="18" charset="2"/>
              </a:rPr>
              <a:t></a:t>
            </a:r>
            <a:r>
              <a:rPr kumimoji="1" lang="en-US" altLang="zh-CN" sz="2400" i="1" dirty="0">
                <a:sym typeface="Symbol" pitchFamily="18" charset="2"/>
              </a:rPr>
              <a:t>N</a:t>
            </a:r>
            <a:r>
              <a:rPr kumimoji="1" lang="en-US" altLang="zh-CN" sz="2400" baseline="-25000" dirty="0"/>
              <a:t>1</a:t>
            </a:r>
            <a:r>
              <a:rPr kumimoji="1" lang="zh-CN" altLang="en-US" sz="2400" dirty="0"/>
              <a:t>个；</a:t>
            </a:r>
          </a:p>
          <a:p>
            <a:pPr>
              <a:lnSpc>
                <a:spcPct val="75000"/>
              </a:lnSpc>
              <a:spcBef>
                <a:spcPct val="20000"/>
              </a:spcBef>
            </a:pPr>
            <a:r>
              <a:rPr kumimoji="1" lang="zh-CN" altLang="en-US" sz="2400" dirty="0"/>
              <a:t>        速率为</a:t>
            </a:r>
            <a:r>
              <a:rPr kumimoji="1" lang="en-US" altLang="zh-CN" sz="2400" i="1" dirty="0">
                <a:latin typeface="Book Antiqua" pitchFamily="18" charset="0"/>
              </a:rPr>
              <a:t>v</a:t>
            </a:r>
            <a:r>
              <a:rPr kumimoji="1" lang="en-US" altLang="zh-CN" sz="2400" baseline="-25000" dirty="0"/>
              <a:t>2</a:t>
            </a:r>
            <a:r>
              <a:rPr kumimoji="1" lang="zh-CN" altLang="en-US" sz="2400" dirty="0"/>
              <a:t>的分子数为</a:t>
            </a:r>
            <a:r>
              <a:rPr kumimoji="1" lang="zh-CN" altLang="en-US" sz="2400" dirty="0">
                <a:sym typeface="Symbol" pitchFamily="18" charset="2"/>
              </a:rPr>
              <a:t></a:t>
            </a:r>
            <a:r>
              <a:rPr kumimoji="1" lang="en-US" altLang="zh-CN" sz="2400" i="1" dirty="0">
                <a:sym typeface="Symbol" pitchFamily="18" charset="2"/>
              </a:rPr>
              <a:t>N</a:t>
            </a:r>
            <a:r>
              <a:rPr kumimoji="1" lang="en-US" altLang="zh-CN" sz="2400" baseline="-25000" dirty="0"/>
              <a:t>2</a:t>
            </a:r>
            <a:r>
              <a:rPr kumimoji="1" lang="zh-CN" altLang="en-US" sz="2400" dirty="0"/>
              <a:t>个；</a:t>
            </a:r>
          </a:p>
          <a:p>
            <a:pPr>
              <a:lnSpc>
                <a:spcPct val="75000"/>
              </a:lnSpc>
              <a:spcBef>
                <a:spcPct val="20000"/>
              </a:spcBef>
            </a:pPr>
            <a:r>
              <a:rPr kumimoji="1" lang="zh-CN" altLang="en-US" sz="2400" dirty="0"/>
              <a:t>        </a:t>
            </a:r>
            <a:r>
              <a:rPr kumimoji="1" lang="en-US" altLang="zh-CN" sz="2400" dirty="0"/>
              <a:t>……</a:t>
            </a:r>
          </a:p>
        </p:txBody>
      </p:sp>
      <p:sp>
        <p:nvSpPr>
          <p:cNvPr id="555014" name="Rectangle 6"/>
          <p:cNvSpPr>
            <a:spLocks noChangeArrowheads="1"/>
          </p:cNvSpPr>
          <p:nvPr/>
        </p:nvSpPr>
        <p:spPr bwMode="auto">
          <a:xfrm>
            <a:off x="990600" y="3429000"/>
            <a:ext cx="1708150" cy="457200"/>
          </a:xfrm>
          <a:prstGeom prst="rect">
            <a:avLst/>
          </a:prstGeom>
          <a:noFill/>
          <a:ln w="9525">
            <a:noFill/>
            <a:miter lim="800000"/>
            <a:headEnd/>
            <a:tailEnd/>
          </a:ln>
          <a:effectLst/>
        </p:spPr>
        <p:txBody>
          <a:bodyPr wrap="none">
            <a:spAutoFit/>
          </a:bodyPr>
          <a:lstStyle/>
          <a:p>
            <a:r>
              <a:rPr kumimoji="1" lang="zh-CN" altLang="en-US" sz="2400" dirty="0"/>
              <a:t>总分子数：</a:t>
            </a:r>
          </a:p>
        </p:txBody>
      </p:sp>
      <p:sp>
        <p:nvSpPr>
          <p:cNvPr id="555015" name="Rectangle 7"/>
          <p:cNvSpPr>
            <a:spLocks noChangeArrowheads="1"/>
          </p:cNvSpPr>
          <p:nvPr/>
        </p:nvSpPr>
        <p:spPr bwMode="auto">
          <a:xfrm>
            <a:off x="2895600" y="3429000"/>
            <a:ext cx="3733800" cy="457200"/>
          </a:xfrm>
          <a:prstGeom prst="rect">
            <a:avLst/>
          </a:prstGeom>
          <a:noFill/>
          <a:ln w="9525">
            <a:noFill/>
            <a:miter lim="800000"/>
            <a:headEnd/>
            <a:tailEnd/>
          </a:ln>
          <a:effectLst/>
        </p:spPr>
        <p:txBody>
          <a:bodyPr>
            <a:spAutoFit/>
          </a:bodyPr>
          <a:lstStyle/>
          <a:p>
            <a:r>
              <a:rPr kumimoji="1" lang="en-US" altLang="zh-CN" sz="2400" i="1">
                <a:sym typeface="Symbol" pitchFamily="18" charset="2"/>
              </a:rPr>
              <a:t>N </a:t>
            </a:r>
            <a:r>
              <a:rPr kumimoji="1" lang="en-US" altLang="zh-CN" sz="2400">
                <a:sym typeface="Symbol" pitchFamily="18" charset="2"/>
              </a:rPr>
              <a:t>= </a:t>
            </a:r>
            <a:r>
              <a:rPr kumimoji="1" lang="en-US" altLang="zh-CN" sz="2400" i="1">
                <a:sym typeface="Symbol" pitchFamily="18" charset="2"/>
              </a:rPr>
              <a:t>N</a:t>
            </a:r>
            <a:r>
              <a:rPr kumimoji="1" lang="en-US" altLang="zh-CN" sz="2400" baseline="-25000"/>
              <a:t>1</a:t>
            </a:r>
            <a:r>
              <a:rPr kumimoji="1" lang="en-US" altLang="zh-CN" sz="2400">
                <a:sym typeface="Symbol" pitchFamily="18" charset="2"/>
              </a:rPr>
              <a:t>+ </a:t>
            </a:r>
            <a:r>
              <a:rPr kumimoji="1" lang="en-US" altLang="zh-CN" sz="2400" i="1">
                <a:sym typeface="Symbol" pitchFamily="18" charset="2"/>
              </a:rPr>
              <a:t>N</a:t>
            </a:r>
            <a:r>
              <a:rPr kumimoji="1" lang="en-US" altLang="zh-CN" sz="2400" baseline="-25000"/>
              <a:t>2 </a:t>
            </a:r>
            <a:r>
              <a:rPr kumimoji="1" lang="en-US" altLang="zh-CN" sz="2400">
                <a:sym typeface="Symbol" pitchFamily="18" charset="2"/>
              </a:rPr>
              <a:t>+ …+ </a:t>
            </a:r>
            <a:r>
              <a:rPr kumimoji="1" lang="en-US" altLang="zh-CN" sz="2400" i="1">
                <a:sym typeface="Symbol" pitchFamily="18" charset="2"/>
              </a:rPr>
              <a:t>N</a:t>
            </a:r>
            <a:r>
              <a:rPr kumimoji="1" lang="en-US" altLang="zh-CN" sz="2400" baseline="-25000"/>
              <a:t>n </a:t>
            </a:r>
          </a:p>
        </p:txBody>
      </p:sp>
      <mc:AlternateContent xmlns:mc="http://schemas.openxmlformats.org/markup-compatibility/2006" xmlns:a14="http://schemas.microsoft.com/office/drawing/2010/main">
        <mc:Choice Requires="a14">
          <p:sp>
            <p:nvSpPr>
              <p:cNvPr id="555016" name="Object 8"/>
              <p:cNvSpPr txBox="1"/>
              <p:nvPr/>
            </p:nvSpPr>
            <p:spPr bwMode="auto">
              <a:xfrm>
                <a:off x="1017588" y="4141787"/>
                <a:ext cx="5383212" cy="811213"/>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acc>
                        <m:accPr>
                          <m:chr m:val="̄"/>
                          <m:ctrlPr>
                            <a:rPr lang="zh-CN" altLang="en-US" i="1">
                              <a:solidFill>
                                <a:srgbClr val="000000"/>
                              </a:solidFill>
                              <a:latin typeface="Cambria Math" panose="02040503050406030204" pitchFamily="18" charset="0"/>
                            </a:rPr>
                          </m:ctrlPr>
                        </m:accPr>
                        <m:e>
                          <m:r>
                            <m:rPr>
                              <m:sty m:val="p"/>
                            </m:rPr>
                            <a:rPr lang="zh-CN" altLang="en-US" i="1">
                              <a:solidFill>
                                <a:srgbClr val="000000"/>
                              </a:solidFill>
                              <a:latin typeface="Cambria Math" panose="02040503050406030204" pitchFamily="18" charset="0"/>
                            </a:rPr>
                            <m:t>v</m:t>
                          </m:r>
                        </m:e>
                      </m:acc>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m:t>
                          </m:r>
                          <m:r>
                            <m:rPr>
                              <m:sty m:val="p"/>
                            </m:rPr>
                            <a:rPr lang="zh-CN" altLang="en-US" i="1">
                              <a:solidFill>
                                <a:srgbClr val="000000"/>
                              </a:solidFill>
                              <a:latin typeface="Cambria Math" panose="02040503050406030204" pitchFamily="18" charset="0"/>
                            </a:rPr>
                            <m:t>Δ</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𝑁</m:t>
                              </m:r>
                            </m:e>
                            <m:sub>
                              <m:r>
                                <a:rPr lang="zh-CN" altLang="en-US" i="1">
                                  <a:solidFill>
                                    <a:srgbClr val="000000"/>
                                  </a:solidFill>
                                  <a:latin typeface="Cambria Math" panose="02040503050406030204" pitchFamily="18" charset="0"/>
                                </a:rPr>
                                <m:t>𝑖</m:t>
                              </m:r>
                            </m:sub>
                          </m:sSub>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pitchFamily="18" charset="0"/>
                                </a:rPr>
                                <m:t>v</m:t>
                              </m:r>
                            </m:e>
                            <m:sub>
                              <m:r>
                                <a:rPr lang="zh-CN" altLang="en-US" i="1">
                                  <a:solidFill>
                                    <a:srgbClr val="000000"/>
                                  </a:solidFill>
                                  <a:latin typeface="Cambria Math" panose="02040503050406030204" pitchFamily="18" charset="0"/>
                                </a:rPr>
                                <m:t>𝑖</m:t>
                              </m:r>
                            </m:sub>
                          </m:sSub>
                        </m:num>
                        <m:den>
                          <m:r>
                            <a:rPr lang="zh-CN" altLang="en-US" i="1">
                              <a:solidFill>
                                <a:srgbClr val="000000"/>
                              </a:solidFill>
                              <a:latin typeface="Cambria Math" panose="02040503050406030204" pitchFamily="18" charset="0"/>
                            </a:rPr>
                            <m:t>∑</m:t>
                          </m:r>
                          <m:r>
                            <m:rPr>
                              <m:sty m:val="p"/>
                            </m:rPr>
                            <a:rPr lang="zh-CN" altLang="en-US" i="1">
                              <a:solidFill>
                                <a:srgbClr val="000000"/>
                              </a:solidFill>
                              <a:latin typeface="Cambria Math" panose="02040503050406030204" pitchFamily="18" charset="0"/>
                            </a:rPr>
                            <m:t>Δ</m:t>
                          </m:r>
                          <m:r>
                            <a:rPr lang="zh-CN" altLang="en-US" i="1">
                              <a:solidFill>
                                <a:srgbClr val="000000"/>
                              </a:solidFill>
                              <a:latin typeface="Cambria Math" panose="02040503050406030204" pitchFamily="18" charset="0"/>
                            </a:rPr>
                            <m:t>𝑁</m:t>
                          </m:r>
                        </m:den>
                      </m:f>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m:rPr>
                              <m:sty m:val="p"/>
                            </m:rPr>
                            <a:rPr lang="zh-CN" altLang="en-US" i="1">
                              <a:solidFill>
                                <a:srgbClr val="000000"/>
                              </a:solidFill>
                              <a:latin typeface="Cambria Math" panose="02040503050406030204" pitchFamily="18" charset="0"/>
                            </a:rPr>
                            <m:t>Δ</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𝑁</m:t>
                              </m:r>
                            </m:e>
                            <m:sub>
                              <m:r>
                                <a:rPr lang="zh-CN" altLang="en-US" i="1">
                                  <a:solidFill>
                                    <a:srgbClr val="000000"/>
                                  </a:solidFill>
                                  <a:latin typeface="Cambria Math" panose="02040503050406030204" pitchFamily="18" charset="0"/>
                                </a:rPr>
                                <m:t>1</m:t>
                              </m:r>
                            </m:sub>
                          </m:sSub>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pitchFamily="18" charset="0"/>
                                </a:rPr>
                                <m:t>v</m:t>
                              </m:r>
                            </m:e>
                            <m:sub>
                              <m:r>
                                <a:rPr lang="zh-CN" altLang="en-US" i="1">
                                  <a:solidFill>
                                    <a:srgbClr val="000000"/>
                                  </a:solidFill>
                                  <a:latin typeface="Cambria Math" panose="02040503050406030204" pitchFamily="18" charset="0"/>
                                </a:rPr>
                                <m:t>1</m:t>
                              </m:r>
                            </m:sub>
                          </m:sSub>
                          <m:r>
                            <a:rPr lang="zh-CN" altLang="en-US" i="1">
                              <a:solidFill>
                                <a:srgbClr val="000000"/>
                              </a:solidFill>
                              <a:latin typeface="Cambria Math" panose="02040503050406030204" pitchFamily="18" charset="0"/>
                            </a:rPr>
                            <m:t>+</m:t>
                          </m:r>
                          <m:r>
                            <m:rPr>
                              <m:sty m:val="p"/>
                            </m:rPr>
                            <a:rPr lang="zh-CN" altLang="en-US" i="1">
                              <a:solidFill>
                                <a:srgbClr val="000000"/>
                              </a:solidFill>
                              <a:latin typeface="Cambria Math" panose="02040503050406030204" pitchFamily="18" charset="0"/>
                            </a:rPr>
                            <m:t>Δ</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𝑁</m:t>
                              </m:r>
                            </m:e>
                            <m:sub>
                              <m:r>
                                <a:rPr lang="zh-CN" altLang="en-US" i="1">
                                  <a:solidFill>
                                    <a:srgbClr val="000000"/>
                                  </a:solidFill>
                                  <a:latin typeface="Cambria Math" panose="02040503050406030204" pitchFamily="18" charset="0"/>
                                </a:rPr>
                                <m:t>2</m:t>
                              </m:r>
                            </m:sub>
                          </m:sSub>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pitchFamily="18" charset="0"/>
                                </a:rPr>
                                <m:t>v</m:t>
                              </m:r>
                            </m:e>
                            <m:sub>
                              <m:r>
                                <a:rPr lang="zh-CN" altLang="en-US" i="1">
                                  <a:solidFill>
                                    <a:srgbClr val="000000"/>
                                  </a:solidFill>
                                  <a:latin typeface="Cambria Math" panose="02040503050406030204" pitchFamily="18" charset="0"/>
                                </a:rPr>
                                <m:t>2</m:t>
                              </m:r>
                            </m:sub>
                          </m:sSub>
                          <m:r>
                            <a:rPr lang="zh-CN" altLang="en-US" i="1">
                              <a:solidFill>
                                <a:srgbClr val="000000"/>
                              </a:solidFill>
                              <a:latin typeface="Cambria Math" panose="02040503050406030204" pitchFamily="18" charset="0"/>
                            </a:rPr>
                            <m:t>+⋯+</m:t>
                          </m:r>
                          <m:r>
                            <m:rPr>
                              <m:sty m:val="p"/>
                            </m:rPr>
                            <a:rPr lang="zh-CN" altLang="en-US" i="1">
                              <a:solidFill>
                                <a:srgbClr val="000000"/>
                              </a:solidFill>
                              <a:latin typeface="Cambria Math" panose="02040503050406030204" pitchFamily="18" charset="0"/>
                            </a:rPr>
                            <m:t>Δ</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𝑁</m:t>
                              </m:r>
                            </m:e>
                            <m:sub>
                              <m:r>
                                <a:rPr lang="zh-CN" altLang="en-US" i="1">
                                  <a:solidFill>
                                    <a:srgbClr val="000000"/>
                                  </a:solidFill>
                                  <a:latin typeface="Cambria Math" panose="02040503050406030204" pitchFamily="18" charset="0"/>
                                </a:rPr>
                                <m:t>𝑛</m:t>
                              </m:r>
                            </m:sub>
                          </m:sSub>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pitchFamily="18" charset="0"/>
                                </a:rPr>
                                <m:t>v</m:t>
                              </m:r>
                            </m:e>
                            <m:sub>
                              <m:r>
                                <a:rPr lang="zh-CN" altLang="en-US" i="1">
                                  <a:solidFill>
                                    <a:srgbClr val="000000"/>
                                  </a:solidFill>
                                  <a:latin typeface="Cambria Math" panose="02040503050406030204" pitchFamily="18" charset="0"/>
                                </a:rPr>
                                <m:t>𝑛</m:t>
                              </m:r>
                            </m:sub>
                          </m:sSub>
                        </m:num>
                        <m:den>
                          <m:r>
                            <a:rPr lang="zh-CN" altLang="en-US" i="1">
                              <a:solidFill>
                                <a:srgbClr val="000000"/>
                              </a:solidFill>
                              <a:latin typeface="Cambria Math" panose="02040503050406030204" pitchFamily="18" charset="0"/>
                            </a:rPr>
                            <m:t>𝑁</m:t>
                          </m:r>
                        </m:den>
                      </m:f>
                    </m:oMath>
                  </m:oMathPara>
                </a14:m>
                <a:endParaRPr lang="zh-CN" altLang="en-US"/>
              </a:p>
            </p:txBody>
          </p:sp>
        </mc:Choice>
        <mc:Fallback xmlns="">
          <p:sp>
            <p:nvSpPr>
              <p:cNvPr id="555016" name="Object 8"/>
              <p:cNvSpPr txBox="1">
                <a:spLocks noRot="1" noChangeAspect="1" noMove="1" noResize="1" noEditPoints="1" noAdjustHandles="1" noChangeArrowheads="1" noChangeShapeType="1" noTextEdit="1"/>
              </p:cNvSpPr>
              <p:nvPr/>
            </p:nvSpPr>
            <p:spPr bwMode="auto">
              <a:xfrm>
                <a:off x="1017588" y="4141787"/>
                <a:ext cx="5383212" cy="811213"/>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5017" name="Object 9"/>
              <p:cNvSpPr txBox="1"/>
              <p:nvPr/>
            </p:nvSpPr>
            <p:spPr bwMode="auto">
              <a:xfrm>
                <a:off x="3048000" y="5297487"/>
                <a:ext cx="1651000" cy="660400"/>
              </a:xfrm>
              <a:prstGeom prst="rect">
                <a:avLst/>
              </a:prstGeom>
              <a:solidFill>
                <a:srgbClr val="3366FF">
                  <a:alpha val="50000"/>
                </a:srgbClr>
              </a:solidFill>
              <a:ln>
                <a:noFill/>
              </a:ln>
            </p:spPr>
            <p:txBody>
              <a:bodyPr>
                <a:normAutofit fontScale="92500"/>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m:t>
                      </m:r>
                      <m:nary>
                        <m:naryPr>
                          <m:ctrlPr>
                            <a:rPr lang="zh-CN" altLang="en-US" i="1">
                              <a:solidFill>
                                <a:srgbClr val="000000"/>
                              </a:solidFill>
                              <a:latin typeface="Cambria Math" panose="02040503050406030204" pitchFamily="18" charset="0"/>
                            </a:rPr>
                          </m:ctrlPr>
                        </m:naryPr>
                        <m:sub>
                          <m:r>
                            <a:rPr lang="zh-CN" altLang="en-US" i="1">
                              <a:solidFill>
                                <a:srgbClr val="000000"/>
                              </a:solidFill>
                              <a:latin typeface="Cambria Math" panose="02040503050406030204" pitchFamily="18" charset="0"/>
                            </a:rPr>
                            <m:t>0</m:t>
                          </m:r>
                        </m:sub>
                        <m:sup>
                          <m:r>
                            <a:rPr lang="zh-CN" altLang="en-US" i="1">
                              <a:solidFill>
                                <a:srgbClr val="000000"/>
                              </a:solidFill>
                              <a:latin typeface="Cambria Math" panose="02040503050406030204" pitchFamily="18" charset="0"/>
                            </a:rPr>
                            <m:t>∞</m:t>
                          </m:r>
                        </m:sup>
                        <m:e>
                          <m:r>
                            <m:rPr>
                              <m:sty m:val="p"/>
                            </m:rPr>
                            <a:rPr lang="zh-CN" altLang="en-US" i="1">
                              <a:solidFill>
                                <a:srgbClr val="000000"/>
                              </a:solidFill>
                              <a:latin typeface="Cambria Math" panose="02040503050406030204" pitchFamily="18" charset="0"/>
                            </a:rPr>
                            <m:t>v</m:t>
                          </m:r>
                          <m:r>
                            <a:rPr lang="zh-CN" altLang="en-US" i="1">
                              <a:solidFill>
                                <a:srgbClr val="000000"/>
                              </a:solidFill>
                              <a:latin typeface="Cambria Math" panose="02040503050406030204" pitchFamily="18" charset="0"/>
                            </a:rPr>
                            <m:t>𝑓</m:t>
                          </m:r>
                          <m:r>
                            <a:rPr lang="zh-CN" altLang="en-US" i="1">
                              <a:solidFill>
                                <a:srgbClr val="000000"/>
                              </a:solidFill>
                              <a:latin typeface="Cambria Math" panose="02040503050406030204" pitchFamily="18" charset="0"/>
                            </a:rPr>
                            <m:t>(</m:t>
                          </m:r>
                          <m:r>
                            <m:rPr>
                              <m:sty m:val="p"/>
                            </m:rPr>
                            <a:rPr lang="zh-CN" altLang="en-US" i="1">
                              <a:solidFill>
                                <a:srgbClr val="000000"/>
                              </a:solidFill>
                              <a:latin typeface="Cambria Math" panose="02040503050406030204" pitchFamily="18" charset="0"/>
                            </a:rPr>
                            <m:t>v</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𝐝</m:t>
                          </m:r>
                          <m:r>
                            <m:rPr>
                              <m:sty m:val="p"/>
                            </m:rPr>
                            <a:rPr lang="zh-CN" altLang="en-US" i="1">
                              <a:solidFill>
                                <a:srgbClr val="000000"/>
                              </a:solidFill>
                              <a:latin typeface="Cambria Math" panose="02040503050406030204" pitchFamily="18" charset="0"/>
                            </a:rPr>
                            <m:t>v</m:t>
                          </m:r>
                        </m:e>
                      </m:nary>
                    </m:oMath>
                  </m:oMathPara>
                </a14:m>
                <a:endParaRPr lang="zh-CN" altLang="en-US"/>
              </a:p>
            </p:txBody>
          </p:sp>
        </mc:Choice>
        <mc:Fallback xmlns="">
          <p:sp>
            <p:nvSpPr>
              <p:cNvPr id="555017" name="Object 9"/>
              <p:cNvSpPr txBox="1">
                <a:spLocks noRot="1" noChangeAspect="1" noMove="1" noResize="1" noEditPoints="1" noAdjustHandles="1" noChangeArrowheads="1" noChangeShapeType="1" noTextEdit="1"/>
              </p:cNvSpPr>
              <p:nvPr/>
            </p:nvSpPr>
            <p:spPr bwMode="auto">
              <a:xfrm>
                <a:off x="3048000" y="5297487"/>
                <a:ext cx="1651000" cy="660400"/>
              </a:xfrm>
              <a:prstGeom prst="rect">
                <a:avLst/>
              </a:prstGeom>
              <a:blipFill>
                <a:blip r:embed="rId3"/>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5018" name="Object 10"/>
              <p:cNvSpPr txBox="1"/>
              <p:nvPr/>
            </p:nvSpPr>
            <p:spPr bwMode="auto">
              <a:xfrm>
                <a:off x="609600" y="5195887"/>
                <a:ext cx="2362200" cy="863600"/>
              </a:xfrm>
              <a:prstGeom prst="rect">
                <a:avLst/>
              </a:prstGeom>
              <a:solidFill>
                <a:srgbClr val="CC99FF">
                  <a:alpha val="50000"/>
                </a:srgbClr>
              </a:solidFill>
              <a:ln>
                <a:noFill/>
              </a:ln>
            </p:spPr>
            <p:txBody>
              <a:bodyPr>
                <a:normAutofit/>
              </a:bodyPr>
              <a:lstStyle/>
              <a:p>
                <a:pPr/>
                <a14:m>
                  <m:oMathPara xmlns:m="http://schemas.openxmlformats.org/officeDocument/2006/math">
                    <m:oMathParaPr>
                      <m:jc m:val="left"/>
                    </m:oMathParaPr>
                    <m:oMath xmlns:m="http://schemas.openxmlformats.org/officeDocument/2006/math">
                      <m:acc>
                        <m:accPr>
                          <m:chr m:val="̄"/>
                          <m:ctrlPr>
                            <a:rPr lang="zh-CN" altLang="en-US" i="1">
                              <a:solidFill>
                                <a:srgbClr val="000000"/>
                              </a:solidFill>
                              <a:latin typeface="Cambria Math" panose="02040503050406030204" pitchFamily="18" charset="0"/>
                            </a:rPr>
                          </m:ctrlPr>
                        </m:accPr>
                        <m:e>
                          <m:r>
                            <m:rPr>
                              <m:sty m:val="p"/>
                            </m:rPr>
                            <a:rPr lang="zh-CN" altLang="en-US" i="1">
                              <a:solidFill>
                                <a:srgbClr val="000000"/>
                              </a:solidFill>
                              <a:latin typeface="Cambria Math" panose="02040503050406030204" pitchFamily="18" charset="0"/>
                            </a:rPr>
                            <m:t>v</m:t>
                          </m:r>
                        </m:e>
                      </m:acc>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m:t>
                          </m:r>
                          <m:r>
                            <m:rPr>
                              <m:sty m:val="p"/>
                            </m:rPr>
                            <a:rPr lang="zh-CN" altLang="en-US" i="1">
                              <a:solidFill>
                                <a:srgbClr val="000000"/>
                              </a:solidFill>
                              <a:latin typeface="Cambria Math" panose="02040503050406030204" pitchFamily="18" charset="0"/>
                            </a:rPr>
                            <m:t>v</m:t>
                          </m:r>
                          <m:r>
                            <a:rPr lang="zh-CN" altLang="en-US" i="1">
                              <a:solidFill>
                                <a:srgbClr val="000000"/>
                              </a:solidFill>
                              <a:latin typeface="Cambria Math" panose="02040503050406030204" pitchFamily="18" charset="0"/>
                            </a:rPr>
                            <m:t>𝑑𝑁</m:t>
                          </m:r>
                        </m:num>
                        <m:den>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𝑑𝑁</m:t>
                          </m:r>
                        </m:den>
                      </m:f>
                      <m:r>
                        <a:rPr lang="zh-CN" altLang="en-US" i="1">
                          <a:solidFill>
                            <a:srgbClr val="000000"/>
                          </a:solidFill>
                          <a:latin typeface="Cambria Math" panose="02040503050406030204" pitchFamily="18" charset="0"/>
                        </a:rPr>
                        <m:t>=</m:t>
                      </m:r>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m:t>
                          </m:r>
                          <m:r>
                            <m:rPr>
                              <m:sty m:val="p"/>
                            </m:rPr>
                            <a:rPr lang="zh-CN" altLang="en-US" i="1">
                              <a:solidFill>
                                <a:srgbClr val="000000"/>
                              </a:solidFill>
                              <a:latin typeface="Cambria Math" panose="02040503050406030204" pitchFamily="18" charset="0"/>
                            </a:rPr>
                            <m:t>v</m:t>
                          </m:r>
                          <m:r>
                            <a:rPr lang="zh-CN" altLang="en-US" i="1">
                              <a:solidFill>
                                <a:srgbClr val="000000"/>
                              </a:solidFill>
                              <a:latin typeface="Cambria Math" panose="02040503050406030204" pitchFamily="18" charset="0"/>
                            </a:rPr>
                            <m:t>𝑑𝑁</m:t>
                          </m:r>
                        </m:num>
                        <m:den>
                          <m:r>
                            <a:rPr lang="zh-CN" altLang="en-US" i="1">
                              <a:solidFill>
                                <a:srgbClr val="000000"/>
                              </a:solidFill>
                              <a:latin typeface="Cambria Math" panose="02040503050406030204" pitchFamily="18" charset="0"/>
                            </a:rPr>
                            <m:t>𝑁</m:t>
                          </m:r>
                        </m:den>
                      </m:f>
                    </m:oMath>
                  </m:oMathPara>
                </a14:m>
                <a:endParaRPr lang="zh-CN" altLang="en-US"/>
              </a:p>
            </p:txBody>
          </p:sp>
        </mc:Choice>
        <mc:Fallback xmlns="">
          <p:sp>
            <p:nvSpPr>
              <p:cNvPr id="555018" name="Object 10"/>
              <p:cNvSpPr txBox="1">
                <a:spLocks noRot="1" noChangeAspect="1" noMove="1" noResize="1" noEditPoints="1" noAdjustHandles="1" noChangeArrowheads="1" noChangeShapeType="1" noTextEdit="1"/>
              </p:cNvSpPr>
              <p:nvPr/>
            </p:nvSpPr>
            <p:spPr bwMode="auto">
              <a:xfrm>
                <a:off x="609600" y="5195887"/>
                <a:ext cx="2362200" cy="863600"/>
              </a:xfrm>
              <a:prstGeom prst="rect">
                <a:avLst/>
              </a:prstGeom>
              <a:blipFill>
                <a:blip r:embed="rId4"/>
                <a:stretch>
                  <a:fillRect/>
                </a:stretch>
              </a:blipFill>
              <a:ln>
                <a:noFill/>
              </a:ln>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5019" name="Object 11"/>
              <p:cNvSpPr txBox="1"/>
              <p:nvPr/>
            </p:nvSpPr>
            <p:spPr bwMode="auto">
              <a:xfrm>
                <a:off x="4876800" y="5143500"/>
                <a:ext cx="4013200" cy="968375"/>
              </a:xfrm>
              <a:prstGeom prst="rect">
                <a:avLst/>
              </a:prstGeom>
              <a:solidFill>
                <a:srgbClr val="CC99FF">
                  <a:alpha val="50000"/>
                </a:srgbClr>
              </a:solidFill>
              <a:ln w="19050">
                <a:solidFill>
                  <a:srgbClr val="0000FF"/>
                </a:solidFill>
                <a:prstDash val="dash"/>
                <a:miter lim="800000"/>
                <a:headEnd/>
                <a:tailEnd/>
              </a:ln>
            </p:spPr>
            <p:txBody>
              <a:bodyPr>
                <a:normAutofit/>
              </a:bodyPr>
              <a:lstStyle/>
              <a:p>
                <a:pPr/>
                <a14:m>
                  <m:oMathPara xmlns:m="http://schemas.openxmlformats.org/officeDocument/2006/math">
                    <m:oMathParaPr>
                      <m:jc m:val="left"/>
                    </m:oMathParaPr>
                    <m:oMath xmlns:m="http://schemas.openxmlformats.org/officeDocument/2006/math">
                      <m:acc>
                        <m:accPr>
                          <m:chr m:val="̄"/>
                          <m:ctrlPr>
                            <a:rPr lang="zh-CN" altLang="en-US" i="1">
                              <a:solidFill>
                                <a:srgbClr val="000000"/>
                              </a:solidFill>
                              <a:latin typeface="Cambria Math" panose="02040503050406030204" pitchFamily="18" charset="0"/>
                            </a:rPr>
                          </m:ctrlPr>
                        </m:accPr>
                        <m:e>
                          <m:r>
                            <m:rPr>
                              <m:sty m:val="p"/>
                            </m:rPr>
                            <a:rPr lang="zh-CN" altLang="en-US" i="1">
                              <a:solidFill>
                                <a:srgbClr val="000000"/>
                              </a:solidFill>
                              <a:latin typeface="Cambria Math" panose="02040503050406030204" pitchFamily="18" charset="0"/>
                            </a:rPr>
                            <m:t>v</m:t>
                          </m:r>
                        </m:e>
                      </m:acc>
                      <m:r>
                        <a:rPr lang="zh-CN" altLang="en-US" i="1">
                          <a:solidFill>
                            <a:srgbClr val="000000"/>
                          </a:solidFill>
                          <a:latin typeface="Cambria Math" panose="02040503050406030204" pitchFamily="18" charset="0"/>
                        </a:rPr>
                        <m:t>=</m:t>
                      </m:r>
                      <m:rad>
                        <m:radPr>
                          <m:degHide m:val="on"/>
                          <m:ctrlPr>
                            <a:rPr lang="zh-CN" altLang="en-US" i="1">
                              <a:solidFill>
                                <a:srgbClr val="000000"/>
                              </a:solidFill>
                              <a:latin typeface="Cambria Math" panose="02040503050406030204" pitchFamily="18" charset="0"/>
                            </a:rPr>
                          </m:ctrlPr>
                        </m:radPr>
                        <m:deg/>
                        <m:e>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8</m:t>
                              </m:r>
                              <m:r>
                                <a:rPr lang="zh-CN" altLang="en-US" i="1">
                                  <a:solidFill>
                                    <a:srgbClr val="000000"/>
                                  </a:solidFill>
                                  <a:latin typeface="Cambria Math" panose="02040503050406030204" pitchFamily="18" charset="0"/>
                                </a:rPr>
                                <m:t>𝑘𝑇</m:t>
                              </m:r>
                            </m:num>
                            <m:den>
                              <m:r>
                                <a:rPr lang="zh-CN" altLang="en-US" i="1">
                                  <a:solidFill>
                                    <a:srgbClr val="000000"/>
                                  </a:solidFill>
                                  <a:latin typeface="Cambria Math" panose="02040503050406030204" pitchFamily="18" charset="0"/>
                                </a:rPr>
                                <m:t>𝛑</m:t>
                              </m:r>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𝑚</m:t>
                                  </m:r>
                                </m:e>
                                <m:sub>
                                  <m:r>
                                    <a:rPr lang="zh-CN" altLang="en-US" i="1">
                                      <a:solidFill>
                                        <a:srgbClr val="000000"/>
                                      </a:solidFill>
                                      <a:latin typeface="Cambria Math" panose="02040503050406030204" pitchFamily="18" charset="0"/>
                                    </a:rPr>
                                    <m:t>0</m:t>
                                  </m:r>
                                </m:sub>
                              </m:sSub>
                            </m:den>
                          </m:f>
                        </m:e>
                      </m:rad>
                      <m:r>
                        <a:rPr lang="zh-CN" altLang="en-US" i="1">
                          <a:solidFill>
                            <a:srgbClr val="000000"/>
                          </a:solidFill>
                          <a:latin typeface="Cambria Math" panose="02040503050406030204" pitchFamily="18" charset="0"/>
                        </a:rPr>
                        <m:t>=</m:t>
                      </m:r>
                      <m:rad>
                        <m:radPr>
                          <m:degHide m:val="on"/>
                          <m:ctrlPr>
                            <a:rPr lang="zh-CN" altLang="en-US" i="1">
                              <a:solidFill>
                                <a:srgbClr val="000000"/>
                              </a:solidFill>
                              <a:latin typeface="Cambria Math" panose="02040503050406030204" pitchFamily="18" charset="0"/>
                            </a:rPr>
                          </m:ctrlPr>
                        </m:radPr>
                        <m:deg/>
                        <m:e>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8</m:t>
                              </m:r>
                              <m:r>
                                <a:rPr lang="zh-CN" altLang="en-US" i="1">
                                  <a:solidFill>
                                    <a:srgbClr val="000000"/>
                                  </a:solidFill>
                                  <a:latin typeface="Cambria Math" panose="02040503050406030204" pitchFamily="18" charset="0"/>
                                </a:rPr>
                                <m:t>𝑅𝑇</m:t>
                              </m:r>
                            </m:num>
                            <m:den>
                              <m:r>
                                <a:rPr lang="zh-CN" altLang="en-US" i="1">
                                  <a:solidFill>
                                    <a:srgbClr val="000000"/>
                                  </a:solidFill>
                                  <a:latin typeface="Cambria Math" panose="02040503050406030204" pitchFamily="18" charset="0"/>
                                </a:rPr>
                                <m:t>𝛑</m:t>
                              </m:r>
                              <m:r>
                                <a:rPr lang="zh-CN" altLang="en-US" i="1">
                                  <a:solidFill>
                                    <a:srgbClr val="000000"/>
                                  </a:solidFill>
                                  <a:latin typeface="Cambria Math" panose="02040503050406030204" pitchFamily="18" charset="0"/>
                                </a:rPr>
                                <m:t>𝑀</m:t>
                              </m:r>
                            </m:den>
                          </m:f>
                        </m:e>
                      </m:rad>
                      <m:r>
                        <a:rPr lang="zh-CN" altLang="en-US" i="1">
                          <a:solidFill>
                            <a:srgbClr val="000000"/>
                          </a:solidFill>
                          <a:latin typeface="Cambria Math" panose="02040503050406030204" pitchFamily="18" charset="0"/>
                        </a:rPr>
                        <m:t>≈1.60</m:t>
                      </m:r>
                      <m:rad>
                        <m:radPr>
                          <m:degHide m:val="on"/>
                          <m:ctrlPr>
                            <a:rPr lang="zh-CN" altLang="en-US" i="1">
                              <a:solidFill>
                                <a:srgbClr val="000000"/>
                              </a:solidFill>
                              <a:latin typeface="Cambria Math" panose="02040503050406030204" pitchFamily="18" charset="0"/>
                            </a:rPr>
                          </m:ctrlPr>
                        </m:radPr>
                        <m:deg/>
                        <m:e>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𝑅𝑇</m:t>
                              </m:r>
                            </m:num>
                            <m:den>
                              <m:r>
                                <a:rPr lang="zh-CN" altLang="en-US" i="1">
                                  <a:solidFill>
                                    <a:srgbClr val="000000"/>
                                  </a:solidFill>
                                  <a:latin typeface="Cambria Math" panose="02040503050406030204" pitchFamily="18" charset="0"/>
                                </a:rPr>
                                <m:t>𝑀</m:t>
                              </m:r>
                            </m:den>
                          </m:f>
                        </m:e>
                      </m:rad>
                    </m:oMath>
                  </m:oMathPara>
                </a14:m>
                <a:endParaRPr lang="zh-CN" altLang="en-US"/>
              </a:p>
            </p:txBody>
          </p:sp>
        </mc:Choice>
        <mc:Fallback xmlns="">
          <p:sp>
            <p:nvSpPr>
              <p:cNvPr id="555019" name="Object 11"/>
              <p:cNvSpPr txBox="1">
                <a:spLocks noRot="1" noChangeAspect="1" noMove="1" noResize="1" noEditPoints="1" noAdjustHandles="1" noChangeArrowheads="1" noChangeShapeType="1" noTextEdit="1"/>
              </p:cNvSpPr>
              <p:nvPr/>
            </p:nvSpPr>
            <p:spPr bwMode="auto">
              <a:xfrm>
                <a:off x="4876800" y="5143500"/>
                <a:ext cx="4013200" cy="968375"/>
              </a:xfrm>
              <a:prstGeom prst="rect">
                <a:avLst/>
              </a:prstGeom>
              <a:blipFill>
                <a:blip r:embed="rId5"/>
                <a:stretch>
                  <a:fillRect/>
                </a:stretch>
              </a:blipFill>
              <a:ln w="19050">
                <a:solidFill>
                  <a:srgbClr val="0000FF"/>
                </a:solidFill>
                <a:prstDash val="dash"/>
                <a:miter lim="800000"/>
                <a:headEnd/>
                <a:tailEnd/>
              </a:ln>
            </p:spPr>
            <p:txBody>
              <a:bodyPr/>
              <a:lstStyle/>
              <a:p>
                <a:r>
                  <a:rPr lang="zh-CN" altLang="en-US">
                    <a:noFill/>
                  </a:rPr>
                  <a:t> </a:t>
                </a:r>
              </a:p>
            </p:txBody>
          </p:sp>
        </mc:Fallback>
      </mc:AlternateContent>
    </p:spTree>
    <p:extLst>
      <p:ext uri="{BB962C8B-B14F-4D97-AF65-F5344CB8AC3E}">
        <p14:creationId xmlns:p14="http://schemas.microsoft.com/office/powerpoint/2010/main" val="2591877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3" fill="hold" grpId="0" nodeType="clickEffect">
                                  <p:stCondLst>
                                    <p:cond delay="0"/>
                                  </p:stCondLst>
                                  <p:childTnLst>
                                    <p:set>
                                      <p:cBhvr>
                                        <p:cTn id="6" dur="1" fill="hold">
                                          <p:stCondLst>
                                            <p:cond delay="0"/>
                                          </p:stCondLst>
                                        </p:cTn>
                                        <p:tgtEl>
                                          <p:spTgt spid="555013"/>
                                        </p:tgtEl>
                                        <p:attrNameLst>
                                          <p:attrName>style.visibility</p:attrName>
                                        </p:attrNameLst>
                                      </p:cBhvr>
                                      <p:to>
                                        <p:strVal val="visible"/>
                                      </p:to>
                                    </p:set>
                                    <p:animEffect transition="in" filter="strips(upRight)">
                                      <p:cBhvr>
                                        <p:cTn id="7" dur="500"/>
                                        <p:tgtEl>
                                          <p:spTgt spid="555013"/>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3" fill="hold" grpId="0" nodeType="clickEffect">
                                  <p:stCondLst>
                                    <p:cond delay="0"/>
                                  </p:stCondLst>
                                  <p:childTnLst>
                                    <p:set>
                                      <p:cBhvr>
                                        <p:cTn id="11" dur="1" fill="hold">
                                          <p:stCondLst>
                                            <p:cond delay="0"/>
                                          </p:stCondLst>
                                        </p:cTn>
                                        <p:tgtEl>
                                          <p:spTgt spid="555014"/>
                                        </p:tgtEl>
                                        <p:attrNameLst>
                                          <p:attrName>style.visibility</p:attrName>
                                        </p:attrNameLst>
                                      </p:cBhvr>
                                      <p:to>
                                        <p:strVal val="visible"/>
                                      </p:to>
                                    </p:set>
                                    <p:animEffect transition="in" filter="strips(upRight)">
                                      <p:cBhvr>
                                        <p:cTn id="12" dur="500"/>
                                        <p:tgtEl>
                                          <p:spTgt spid="555014"/>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3" fill="hold" grpId="0" nodeType="clickEffect">
                                  <p:stCondLst>
                                    <p:cond delay="0"/>
                                  </p:stCondLst>
                                  <p:childTnLst>
                                    <p:set>
                                      <p:cBhvr>
                                        <p:cTn id="16" dur="1" fill="hold">
                                          <p:stCondLst>
                                            <p:cond delay="0"/>
                                          </p:stCondLst>
                                        </p:cTn>
                                        <p:tgtEl>
                                          <p:spTgt spid="555015"/>
                                        </p:tgtEl>
                                        <p:attrNameLst>
                                          <p:attrName>style.visibility</p:attrName>
                                        </p:attrNameLst>
                                      </p:cBhvr>
                                      <p:to>
                                        <p:strVal val="visible"/>
                                      </p:to>
                                    </p:set>
                                    <p:animEffect transition="in" filter="strips(upRight)">
                                      <p:cBhvr>
                                        <p:cTn id="17" dur="500"/>
                                        <p:tgtEl>
                                          <p:spTgt spid="5550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5013" grpId="0" autoUpdateAnimBg="0"/>
      <p:bldP spid="555014" grpId="0" autoUpdateAnimBg="0"/>
      <p:bldP spid="555015"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Rectangle 2"/>
          <p:cNvSpPr>
            <a:spLocks noGrp="1" noChangeArrowheads="1"/>
          </p:cNvSpPr>
          <p:nvPr>
            <p:ph type="title"/>
          </p:nvPr>
        </p:nvSpPr>
        <p:spPr/>
        <p:txBody>
          <a:bodyPr/>
          <a:lstStyle/>
          <a:p>
            <a:r>
              <a:rPr lang="en-US" altLang="zh-CN"/>
              <a:t>10.4 </a:t>
            </a:r>
            <a:r>
              <a:rPr lang="zh-CN" altLang="en-US"/>
              <a:t>麦克斯韦速率分布</a:t>
            </a:r>
          </a:p>
        </p:txBody>
      </p:sp>
      <p:sp>
        <p:nvSpPr>
          <p:cNvPr id="9" name="灯片编号占位符 4"/>
          <p:cNvSpPr>
            <a:spLocks noGrp="1"/>
          </p:cNvSpPr>
          <p:nvPr>
            <p:ph type="sldNum" sz="quarter" idx="12"/>
          </p:nvPr>
        </p:nvSpPr>
        <p:spPr/>
        <p:txBody>
          <a:bodyPr/>
          <a:lstStyle/>
          <a:p>
            <a:fld id="{4881D155-3920-4BF3-89A0-42C586B54BCF}" type="slidenum">
              <a:rPr lang="en-US" altLang="zh-CN"/>
              <a:pPr/>
              <a:t>8</a:t>
            </a:fld>
            <a:endParaRPr lang="en-US" altLang="zh-CN"/>
          </a:p>
        </p:txBody>
      </p:sp>
      <p:sp>
        <p:nvSpPr>
          <p:cNvPr id="556035" name="Rectangle 3"/>
          <p:cNvSpPr>
            <a:spLocks noChangeArrowheads="1"/>
          </p:cNvSpPr>
          <p:nvPr/>
        </p:nvSpPr>
        <p:spPr bwMode="auto">
          <a:xfrm>
            <a:off x="304800" y="1690687"/>
            <a:ext cx="3598863" cy="519113"/>
          </a:xfrm>
          <a:prstGeom prst="rect">
            <a:avLst/>
          </a:prstGeom>
          <a:noFill/>
          <a:ln w="9525">
            <a:noFill/>
            <a:miter lim="800000"/>
            <a:headEnd/>
            <a:tailEnd/>
          </a:ln>
          <a:effectLst/>
        </p:spPr>
        <p:txBody>
          <a:bodyPr>
            <a:spAutoFit/>
          </a:bodyPr>
          <a:lstStyle/>
          <a:p>
            <a:r>
              <a:rPr kumimoji="1" lang="zh-CN" altLang="en-US" sz="2800" dirty="0">
                <a:solidFill>
                  <a:srgbClr val="0000CC"/>
                </a:solidFill>
              </a:rPr>
              <a:t>（</a:t>
            </a:r>
            <a:r>
              <a:rPr kumimoji="1" lang="en-US" altLang="zh-CN" sz="2800" dirty="0">
                <a:solidFill>
                  <a:srgbClr val="0000CC"/>
                </a:solidFill>
              </a:rPr>
              <a:t>2</a:t>
            </a:r>
            <a:r>
              <a:rPr kumimoji="1" lang="zh-CN" altLang="en-US" sz="2800" dirty="0">
                <a:solidFill>
                  <a:srgbClr val="0000CC"/>
                </a:solidFill>
              </a:rPr>
              <a:t>）方均根速率：</a:t>
            </a:r>
          </a:p>
        </p:txBody>
      </p:sp>
      <p:sp>
        <p:nvSpPr>
          <p:cNvPr id="556036" name="Rectangle 4"/>
          <p:cNvSpPr>
            <a:spLocks noChangeArrowheads="1"/>
          </p:cNvSpPr>
          <p:nvPr/>
        </p:nvSpPr>
        <p:spPr bwMode="auto">
          <a:xfrm>
            <a:off x="501650" y="1219200"/>
            <a:ext cx="20129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dirty="0"/>
              <a:t>三个统计速率</a:t>
            </a:r>
          </a:p>
        </p:txBody>
      </p:sp>
      <mc:AlternateContent xmlns:mc="http://schemas.openxmlformats.org/markup-compatibility/2006" xmlns:a14="http://schemas.microsoft.com/office/drawing/2010/main">
        <mc:Choice Requires="a14">
          <p:sp>
            <p:nvSpPr>
              <p:cNvPr id="556037" name="Object 5"/>
              <p:cNvSpPr txBox="1"/>
              <p:nvPr/>
            </p:nvSpPr>
            <p:spPr bwMode="auto">
              <a:xfrm>
                <a:off x="1295400" y="2590800"/>
                <a:ext cx="2074863" cy="585788"/>
              </a:xfrm>
              <a:prstGeom prst="rect">
                <a:avLst/>
              </a:prstGeom>
              <a:noFill/>
            </p:spPr>
            <p:txBody>
              <a:bodyPr>
                <a:normAutofit fontScale="85000" lnSpcReduction="10000"/>
              </a:bodyPr>
              <a:lstStyle/>
              <a:p>
                <a:pPr/>
                <a14:m>
                  <m:oMathPara xmlns:m="http://schemas.openxmlformats.org/officeDocument/2006/math">
                    <m:oMathParaPr>
                      <m:jc m:val="left"/>
                    </m:oMathParaPr>
                    <m:oMath xmlns:m="http://schemas.openxmlformats.org/officeDocument/2006/math">
                      <m:bar>
                        <m:barPr>
                          <m:pos m:val="top"/>
                          <m:ctrlPr>
                            <a:rPr lang="zh-CN" altLang="en-US" i="1">
                              <a:solidFill>
                                <a:srgbClr val="000000"/>
                              </a:solidFill>
                              <a:latin typeface="Cambria Math" panose="02040503050406030204" pitchFamily="18" charset="0"/>
                            </a:rPr>
                          </m:ctrlPr>
                        </m:barPr>
                        <m:e>
                          <m:sSup>
                            <m:sSupPr>
                              <m:ctrlPr>
                                <a:rPr lang="zh-CN" altLang="en-US" i="1">
                                  <a:solidFill>
                                    <a:srgbClr val="000000"/>
                                  </a:solidFill>
                                  <a:latin typeface="Cambria Math" panose="02040503050406030204" pitchFamily="18" charset="0"/>
                                </a:rPr>
                              </m:ctrlPr>
                            </m:sSupPr>
                            <m:e>
                              <m:r>
                                <m:rPr>
                                  <m:sty m:val="p"/>
                                </m:rPr>
                                <a:rPr lang="zh-CN" altLang="en-US" i="1">
                                  <a:solidFill>
                                    <a:srgbClr val="000000"/>
                                  </a:solidFill>
                                  <a:latin typeface="Cambria Math" panose="02040503050406030204" pitchFamily="18" charset="0"/>
                                </a:rPr>
                                <m:t>v</m:t>
                              </m:r>
                            </m:e>
                            <m:sup>
                              <m:r>
                                <a:rPr lang="zh-CN" altLang="en-US" i="1">
                                  <a:solidFill>
                                    <a:srgbClr val="000000"/>
                                  </a:solidFill>
                                  <a:latin typeface="Cambria Math" panose="02040503050406030204" pitchFamily="18" charset="0"/>
                                </a:rPr>
                                <m:t>2</m:t>
                              </m:r>
                            </m:sup>
                          </m:sSup>
                        </m:e>
                      </m:bar>
                      <m:r>
                        <a:rPr lang="zh-CN" altLang="en-US" i="1">
                          <a:solidFill>
                            <a:srgbClr val="000000"/>
                          </a:solidFill>
                          <a:latin typeface="Cambria Math" panose="02040503050406030204" pitchFamily="18" charset="0"/>
                        </a:rPr>
                        <m:t>=</m:t>
                      </m:r>
                      <m:nary>
                        <m:naryPr>
                          <m:subHide m:val="on"/>
                          <m:supHide m:val="on"/>
                          <m:ctrlPr>
                            <a:rPr lang="zh-CN" altLang="en-US" i="1">
                              <a:solidFill>
                                <a:srgbClr val="000000"/>
                              </a:solidFill>
                              <a:latin typeface="Cambria Math" panose="02040503050406030204" pitchFamily="18" charset="0"/>
                            </a:rPr>
                          </m:ctrlPr>
                        </m:naryPr>
                        <m:sub/>
                        <m:sup/>
                        <m:e>
                          <m:sSup>
                            <m:sSupPr>
                              <m:ctrlPr>
                                <a:rPr lang="zh-CN" altLang="en-US" i="1">
                                  <a:solidFill>
                                    <a:srgbClr val="000000"/>
                                  </a:solidFill>
                                  <a:latin typeface="Cambria Math" panose="02040503050406030204" pitchFamily="18" charset="0"/>
                                </a:rPr>
                              </m:ctrlPr>
                            </m:sSupPr>
                            <m:e>
                              <m:r>
                                <m:rPr>
                                  <m:sty m:val="p"/>
                                </m:rPr>
                                <a:rPr lang="zh-CN" altLang="en-US" i="1">
                                  <a:solidFill>
                                    <a:srgbClr val="000000"/>
                                  </a:solidFill>
                                  <a:latin typeface="Cambria Math" panose="02040503050406030204" pitchFamily="18" charset="0"/>
                                </a:rPr>
                                <m:t>v</m:t>
                              </m:r>
                            </m:e>
                            <m:sup>
                              <m:r>
                                <a:rPr lang="zh-CN" altLang="en-US" i="1">
                                  <a:solidFill>
                                    <a:srgbClr val="000000"/>
                                  </a:solidFill>
                                  <a:latin typeface="Cambria Math" panose="02040503050406030204" pitchFamily="18" charset="0"/>
                                </a:rPr>
                                <m:t>2</m:t>
                              </m:r>
                            </m:sup>
                          </m:sSup>
                          <m:r>
                            <a:rPr lang="zh-CN" altLang="en-US" i="1">
                              <a:solidFill>
                                <a:srgbClr val="000000"/>
                              </a:solidFill>
                              <a:latin typeface="Cambria Math" panose="02040503050406030204" pitchFamily="18" charset="0"/>
                            </a:rPr>
                            <m:t>𝑓</m:t>
                          </m:r>
                          <m:r>
                            <a:rPr lang="zh-CN" altLang="en-US" i="1">
                              <a:solidFill>
                                <a:srgbClr val="000000"/>
                              </a:solidFill>
                              <a:latin typeface="Cambria Math" panose="02040503050406030204" pitchFamily="18" charset="0"/>
                            </a:rPr>
                            <m:t>(</m:t>
                          </m:r>
                          <m:r>
                            <m:rPr>
                              <m:sty m:val="p"/>
                            </m:rPr>
                            <a:rPr lang="zh-CN" altLang="en-US" i="1">
                              <a:solidFill>
                                <a:srgbClr val="000000"/>
                              </a:solidFill>
                              <a:latin typeface="Cambria Math" panose="02040503050406030204" pitchFamily="18" charset="0"/>
                            </a:rPr>
                            <m:t>v</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𝐝</m:t>
                          </m:r>
                          <m:r>
                            <m:rPr>
                              <m:sty m:val="p"/>
                            </m:rPr>
                            <a:rPr lang="zh-CN" altLang="en-US" i="1">
                              <a:solidFill>
                                <a:srgbClr val="000000"/>
                              </a:solidFill>
                              <a:latin typeface="Cambria Math" panose="02040503050406030204" pitchFamily="18" charset="0"/>
                            </a:rPr>
                            <m:t>v</m:t>
                          </m:r>
                        </m:e>
                      </m:nary>
                    </m:oMath>
                  </m:oMathPara>
                </a14:m>
                <a:endParaRPr lang="zh-CN" altLang="en-US"/>
              </a:p>
            </p:txBody>
          </p:sp>
        </mc:Choice>
        <mc:Fallback xmlns="">
          <p:sp>
            <p:nvSpPr>
              <p:cNvPr id="556037" name="Object 5"/>
              <p:cNvSpPr txBox="1">
                <a:spLocks noRot="1" noChangeAspect="1" noMove="1" noResize="1" noEditPoints="1" noAdjustHandles="1" noChangeArrowheads="1" noChangeShapeType="1" noTextEdit="1"/>
              </p:cNvSpPr>
              <p:nvPr/>
            </p:nvSpPr>
            <p:spPr bwMode="auto">
              <a:xfrm>
                <a:off x="1295400" y="2590800"/>
                <a:ext cx="2074863" cy="585788"/>
              </a:xfrm>
              <a:prstGeom prst="rect">
                <a:avLst/>
              </a:prstGeom>
              <a:blipFill>
                <a:blip r:embed="rId2"/>
                <a:stretch>
                  <a:fillRect l="-14118" t="-161458" b="-2281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6038" name="Object 6"/>
              <p:cNvSpPr txBox="1"/>
              <p:nvPr/>
            </p:nvSpPr>
            <p:spPr bwMode="auto">
              <a:xfrm>
                <a:off x="1219200" y="3886200"/>
                <a:ext cx="4332288" cy="969963"/>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rad>
                        <m:radPr>
                          <m:degHide m:val="on"/>
                          <m:ctrlPr>
                            <a:rPr lang="zh-CN" altLang="en-US" i="1">
                              <a:solidFill>
                                <a:srgbClr val="000000"/>
                              </a:solidFill>
                              <a:latin typeface="Cambria Math" panose="02040503050406030204" pitchFamily="18" charset="0"/>
                            </a:rPr>
                          </m:ctrlPr>
                        </m:radPr>
                        <m:deg/>
                        <m:e>
                          <m:bar>
                            <m:barPr>
                              <m:pos m:val="top"/>
                              <m:ctrlPr>
                                <a:rPr lang="zh-CN" altLang="en-US" i="1">
                                  <a:solidFill>
                                    <a:srgbClr val="000000"/>
                                  </a:solidFill>
                                  <a:latin typeface="Cambria Math" panose="02040503050406030204" pitchFamily="18" charset="0"/>
                                </a:rPr>
                              </m:ctrlPr>
                            </m:barPr>
                            <m:e>
                              <m:sSup>
                                <m:sSupPr>
                                  <m:ctrlPr>
                                    <a:rPr lang="zh-CN" altLang="en-US" i="1">
                                      <a:solidFill>
                                        <a:srgbClr val="000000"/>
                                      </a:solidFill>
                                      <a:latin typeface="Cambria Math" panose="02040503050406030204" pitchFamily="18" charset="0"/>
                                    </a:rPr>
                                  </m:ctrlPr>
                                </m:sSupPr>
                                <m:e>
                                  <m:r>
                                    <m:rPr>
                                      <m:sty m:val="p"/>
                                    </m:rPr>
                                    <a:rPr lang="zh-CN" altLang="en-US" i="1">
                                      <a:solidFill>
                                        <a:srgbClr val="000000"/>
                                      </a:solidFill>
                                      <a:latin typeface="Cambria Math" panose="02040503050406030204" pitchFamily="18" charset="0"/>
                                    </a:rPr>
                                    <m:t>v</m:t>
                                  </m:r>
                                </m:e>
                                <m:sup>
                                  <m:r>
                                    <a:rPr lang="zh-CN" altLang="en-US" i="1">
                                      <a:solidFill>
                                        <a:srgbClr val="000000"/>
                                      </a:solidFill>
                                      <a:latin typeface="Cambria Math" panose="02040503050406030204" pitchFamily="18" charset="0"/>
                                    </a:rPr>
                                    <m:t>2</m:t>
                                  </m:r>
                                </m:sup>
                              </m:sSup>
                            </m:e>
                          </m:bar>
                        </m:e>
                      </m:rad>
                      <m:r>
                        <a:rPr lang="zh-CN" altLang="en-US" i="1">
                          <a:solidFill>
                            <a:srgbClr val="000000"/>
                          </a:solidFill>
                          <a:latin typeface="Cambria Math" panose="02040503050406030204" pitchFamily="18" charset="0"/>
                        </a:rPr>
                        <m:t>=</m:t>
                      </m:r>
                      <m:rad>
                        <m:radPr>
                          <m:degHide m:val="on"/>
                          <m:ctrlPr>
                            <a:rPr lang="zh-CN" altLang="en-US" i="1">
                              <a:solidFill>
                                <a:srgbClr val="000000"/>
                              </a:solidFill>
                              <a:latin typeface="Cambria Math" panose="02040503050406030204" pitchFamily="18" charset="0"/>
                            </a:rPr>
                          </m:ctrlPr>
                        </m:radPr>
                        <m:deg/>
                        <m:e>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3</m:t>
                              </m:r>
                              <m:r>
                                <a:rPr lang="zh-CN" altLang="en-US" i="1">
                                  <a:solidFill>
                                    <a:srgbClr val="000000"/>
                                  </a:solidFill>
                                  <a:latin typeface="Cambria Math" panose="02040503050406030204" pitchFamily="18" charset="0"/>
                                </a:rPr>
                                <m:t>𝑘𝑇</m:t>
                              </m:r>
                            </m:num>
                            <m:den>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𝑚</m:t>
                                  </m:r>
                                </m:e>
                                <m:sub>
                                  <m:r>
                                    <a:rPr lang="zh-CN" altLang="en-US" i="1">
                                      <a:solidFill>
                                        <a:srgbClr val="000000"/>
                                      </a:solidFill>
                                      <a:latin typeface="Cambria Math" panose="02040503050406030204" pitchFamily="18" charset="0"/>
                                    </a:rPr>
                                    <m:t>0</m:t>
                                  </m:r>
                                </m:sub>
                              </m:sSub>
                            </m:den>
                          </m:f>
                        </m:e>
                      </m:rad>
                      <m:r>
                        <a:rPr lang="zh-CN" altLang="en-US" i="1">
                          <a:solidFill>
                            <a:srgbClr val="000000"/>
                          </a:solidFill>
                          <a:latin typeface="Cambria Math" panose="02040503050406030204" pitchFamily="18" charset="0"/>
                        </a:rPr>
                        <m:t>=</m:t>
                      </m:r>
                      <m:rad>
                        <m:radPr>
                          <m:degHide m:val="on"/>
                          <m:ctrlPr>
                            <a:rPr lang="zh-CN" altLang="en-US" i="1">
                              <a:solidFill>
                                <a:srgbClr val="000000"/>
                              </a:solidFill>
                              <a:latin typeface="Cambria Math" panose="02040503050406030204" pitchFamily="18" charset="0"/>
                            </a:rPr>
                          </m:ctrlPr>
                        </m:radPr>
                        <m:deg/>
                        <m:e>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3</m:t>
                              </m:r>
                              <m:r>
                                <a:rPr lang="zh-CN" altLang="en-US" i="1">
                                  <a:solidFill>
                                    <a:srgbClr val="000000"/>
                                  </a:solidFill>
                                  <a:latin typeface="Cambria Math" panose="02040503050406030204" pitchFamily="18" charset="0"/>
                                </a:rPr>
                                <m:t>𝑅𝑇</m:t>
                              </m:r>
                            </m:num>
                            <m:den>
                              <m:r>
                                <a:rPr lang="zh-CN" altLang="en-US" i="1">
                                  <a:solidFill>
                                    <a:srgbClr val="000000"/>
                                  </a:solidFill>
                                  <a:latin typeface="Cambria Math" panose="02040503050406030204" pitchFamily="18" charset="0"/>
                                </a:rPr>
                                <m:t>𝑀</m:t>
                              </m:r>
                            </m:den>
                          </m:f>
                        </m:e>
                      </m:rad>
                      <m:r>
                        <a:rPr lang="zh-CN" altLang="en-US" i="1">
                          <a:solidFill>
                            <a:srgbClr val="000000"/>
                          </a:solidFill>
                          <a:latin typeface="Cambria Math" panose="02040503050406030204" pitchFamily="18" charset="0"/>
                        </a:rPr>
                        <m:t>≈1.73</m:t>
                      </m:r>
                      <m:rad>
                        <m:radPr>
                          <m:degHide m:val="on"/>
                          <m:ctrlPr>
                            <a:rPr lang="zh-CN" altLang="en-US" i="1">
                              <a:solidFill>
                                <a:srgbClr val="000000"/>
                              </a:solidFill>
                              <a:latin typeface="Cambria Math" panose="02040503050406030204" pitchFamily="18" charset="0"/>
                            </a:rPr>
                          </m:ctrlPr>
                        </m:radPr>
                        <m:deg/>
                        <m:e>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𝑅𝑇</m:t>
                              </m:r>
                            </m:num>
                            <m:den>
                              <m:r>
                                <a:rPr lang="zh-CN" altLang="en-US" i="1">
                                  <a:solidFill>
                                    <a:srgbClr val="000000"/>
                                  </a:solidFill>
                                  <a:latin typeface="Cambria Math" panose="02040503050406030204" pitchFamily="18" charset="0"/>
                                </a:rPr>
                                <m:t>𝑀</m:t>
                              </m:r>
                            </m:den>
                          </m:f>
                        </m:e>
                      </m:rad>
                    </m:oMath>
                  </m:oMathPara>
                </a14:m>
                <a:endParaRPr lang="zh-CN" altLang="en-US"/>
              </a:p>
            </p:txBody>
          </p:sp>
        </mc:Choice>
        <mc:Fallback xmlns="">
          <p:sp>
            <p:nvSpPr>
              <p:cNvPr id="556038" name="Object 6"/>
              <p:cNvSpPr txBox="1">
                <a:spLocks noRot="1" noChangeAspect="1" noMove="1" noResize="1" noEditPoints="1" noAdjustHandles="1" noChangeArrowheads="1" noChangeShapeType="1" noTextEdit="1"/>
              </p:cNvSpPr>
              <p:nvPr/>
            </p:nvSpPr>
            <p:spPr bwMode="auto">
              <a:xfrm>
                <a:off x="1219200" y="3886200"/>
                <a:ext cx="4332288" cy="969963"/>
              </a:xfrm>
              <a:prstGeom prst="rect">
                <a:avLst/>
              </a:prstGeom>
              <a:blipFill>
                <a:blip r:embed="rId3"/>
                <a:stretch>
                  <a:fillRect/>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010459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8082" name="Rectangle 2"/>
          <p:cNvSpPr>
            <a:spLocks noGrp="1" noChangeArrowheads="1"/>
          </p:cNvSpPr>
          <p:nvPr>
            <p:ph type="title"/>
          </p:nvPr>
        </p:nvSpPr>
        <p:spPr/>
        <p:txBody>
          <a:bodyPr/>
          <a:lstStyle/>
          <a:p>
            <a:r>
              <a:rPr lang="en-US" altLang="zh-CN"/>
              <a:t>10.4 </a:t>
            </a:r>
            <a:r>
              <a:rPr lang="zh-CN" altLang="en-US"/>
              <a:t>麦克斯韦速率分布</a:t>
            </a:r>
          </a:p>
        </p:txBody>
      </p:sp>
      <p:sp>
        <p:nvSpPr>
          <p:cNvPr id="26" name="灯片编号占位符 4"/>
          <p:cNvSpPr>
            <a:spLocks noGrp="1"/>
          </p:cNvSpPr>
          <p:nvPr>
            <p:ph type="sldNum" sz="quarter" idx="12"/>
          </p:nvPr>
        </p:nvSpPr>
        <p:spPr/>
        <p:txBody>
          <a:bodyPr/>
          <a:lstStyle/>
          <a:p>
            <a:fld id="{1D3F9A0F-2214-4310-82AF-6CDA2845DFDE}" type="slidenum">
              <a:rPr lang="en-US" altLang="zh-CN"/>
              <a:pPr/>
              <a:t>9</a:t>
            </a:fld>
            <a:endParaRPr lang="en-US" altLang="zh-CN"/>
          </a:p>
        </p:txBody>
      </p:sp>
      <p:sp>
        <p:nvSpPr>
          <p:cNvPr id="558083" name="Rectangle 3"/>
          <p:cNvSpPr>
            <a:spLocks noChangeArrowheads="1"/>
          </p:cNvSpPr>
          <p:nvPr/>
        </p:nvSpPr>
        <p:spPr bwMode="auto">
          <a:xfrm>
            <a:off x="304800" y="1690687"/>
            <a:ext cx="5181600" cy="519113"/>
          </a:xfrm>
          <a:prstGeom prst="rect">
            <a:avLst/>
          </a:prstGeom>
          <a:noFill/>
          <a:ln w="9525">
            <a:noFill/>
            <a:miter lim="800000"/>
            <a:headEnd/>
            <a:tailEnd/>
          </a:ln>
          <a:effectLst/>
        </p:spPr>
        <p:txBody>
          <a:bodyPr>
            <a:spAutoFit/>
          </a:bodyPr>
          <a:lstStyle/>
          <a:p>
            <a:r>
              <a:rPr kumimoji="1" lang="zh-CN" altLang="en-US" sz="2800" dirty="0">
                <a:solidFill>
                  <a:srgbClr val="0000CC"/>
                </a:solidFill>
              </a:rPr>
              <a:t>（</a:t>
            </a:r>
            <a:r>
              <a:rPr kumimoji="1" lang="en-US" altLang="zh-CN" sz="2800" dirty="0">
                <a:solidFill>
                  <a:srgbClr val="0000CC"/>
                </a:solidFill>
              </a:rPr>
              <a:t>3</a:t>
            </a:r>
            <a:r>
              <a:rPr kumimoji="1" lang="zh-CN" altLang="en-US" sz="2800" dirty="0">
                <a:solidFill>
                  <a:srgbClr val="0000CC"/>
                </a:solidFill>
              </a:rPr>
              <a:t>）最可几速率</a:t>
            </a:r>
            <a:r>
              <a:rPr kumimoji="1" lang="en-US" altLang="zh-CN" sz="2800" dirty="0">
                <a:solidFill>
                  <a:srgbClr val="0000CC"/>
                </a:solidFill>
              </a:rPr>
              <a:t>(</a:t>
            </a:r>
            <a:r>
              <a:rPr kumimoji="1" lang="zh-CN" altLang="en-US" sz="2800" dirty="0">
                <a:solidFill>
                  <a:srgbClr val="0000CC"/>
                </a:solidFill>
              </a:rPr>
              <a:t>最概然速率</a:t>
            </a:r>
            <a:r>
              <a:rPr kumimoji="1" lang="en-US" altLang="zh-CN" sz="2800" dirty="0">
                <a:solidFill>
                  <a:srgbClr val="0000CC"/>
                </a:solidFill>
              </a:rPr>
              <a:t>)</a:t>
            </a:r>
            <a:r>
              <a:rPr kumimoji="1" lang="zh-CN" altLang="en-US" sz="2800" dirty="0">
                <a:solidFill>
                  <a:srgbClr val="0000CC"/>
                </a:solidFill>
              </a:rPr>
              <a:t>：</a:t>
            </a:r>
          </a:p>
        </p:txBody>
      </p:sp>
      <p:sp>
        <p:nvSpPr>
          <p:cNvPr id="558084" name="Rectangle 4"/>
          <p:cNvSpPr>
            <a:spLocks noChangeArrowheads="1"/>
          </p:cNvSpPr>
          <p:nvPr/>
        </p:nvSpPr>
        <p:spPr bwMode="auto">
          <a:xfrm>
            <a:off x="501650" y="1219200"/>
            <a:ext cx="2012950" cy="457200"/>
          </a:xfrm>
          <a:prstGeom prst="rect">
            <a:avLst/>
          </a:prstGeom>
          <a:solidFill>
            <a:srgbClr val="CCFFCC">
              <a:alpha val="80000"/>
            </a:srgbClr>
          </a:solidFill>
          <a:ln w="9525">
            <a:noFill/>
            <a:miter lim="800000"/>
            <a:headEnd/>
            <a:tailEnd/>
          </a:ln>
          <a:effectLst/>
        </p:spPr>
        <p:txBody>
          <a:bodyPr wrap="none" anchor="ctr">
            <a:spAutoFit/>
          </a:bodyPr>
          <a:lstStyle/>
          <a:p>
            <a:r>
              <a:rPr lang="zh-CN" altLang="en-US" sz="2400"/>
              <a:t>三个统计速率</a:t>
            </a:r>
          </a:p>
        </p:txBody>
      </p:sp>
      <p:sp>
        <p:nvSpPr>
          <p:cNvPr id="558087" name="Text Box 7"/>
          <p:cNvSpPr txBox="1">
            <a:spLocks noChangeArrowheads="1"/>
          </p:cNvSpPr>
          <p:nvPr/>
        </p:nvSpPr>
        <p:spPr bwMode="auto">
          <a:xfrm>
            <a:off x="304800" y="2178050"/>
            <a:ext cx="8686800" cy="946150"/>
          </a:xfrm>
          <a:prstGeom prst="rect">
            <a:avLst/>
          </a:prstGeom>
          <a:noFill/>
          <a:ln w="9525">
            <a:noFill/>
            <a:miter lim="800000"/>
            <a:headEnd/>
            <a:tailEnd/>
          </a:ln>
          <a:effectLst/>
        </p:spPr>
        <p:txBody>
          <a:bodyPr>
            <a:spAutoFit/>
          </a:bodyPr>
          <a:lstStyle/>
          <a:p>
            <a:pPr>
              <a:spcBef>
                <a:spcPct val="15000"/>
              </a:spcBef>
            </a:pPr>
            <a:r>
              <a:rPr lang="zh-CN" altLang="en-US" sz="2800" dirty="0"/>
              <a:t>在</a:t>
            </a:r>
            <a:r>
              <a:rPr lang="zh-CN" altLang="en-US" sz="2800" dirty="0">
                <a:solidFill>
                  <a:srgbClr val="0000CC"/>
                </a:solidFill>
              </a:rPr>
              <a:t>平衡态</a:t>
            </a:r>
            <a:r>
              <a:rPr lang="zh-CN" altLang="en-US" sz="2800" dirty="0"/>
              <a:t>条件下，理想气体分子速率分布在</a:t>
            </a:r>
            <a:r>
              <a:rPr lang="en-US" altLang="zh-CN" sz="2800" i="1" dirty="0" err="1">
                <a:latin typeface="Book Antiqua" pitchFamily="18" charset="0"/>
              </a:rPr>
              <a:t>v</a:t>
            </a:r>
            <a:r>
              <a:rPr lang="en-US" altLang="zh-CN" sz="2800" baseline="-25000" dirty="0" err="1"/>
              <a:t>p</a:t>
            </a:r>
            <a:r>
              <a:rPr lang="zh-CN" altLang="en-US" sz="2800" dirty="0"/>
              <a:t>附近的单位速率区间内的分子数占气体总分子数的百分比最大。 </a:t>
            </a:r>
          </a:p>
        </p:txBody>
      </p:sp>
      <mc:AlternateContent xmlns:mc="http://schemas.openxmlformats.org/markup-compatibility/2006" xmlns:a14="http://schemas.microsoft.com/office/drawing/2010/main">
        <mc:Choice Requires="a14">
          <p:sp>
            <p:nvSpPr>
              <p:cNvPr id="558088" name="Object 8"/>
              <p:cNvSpPr txBox="1"/>
              <p:nvPr/>
            </p:nvSpPr>
            <p:spPr bwMode="auto">
              <a:xfrm>
                <a:off x="609600" y="3251200"/>
                <a:ext cx="1522413" cy="78740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𝐝</m:t>
                          </m:r>
                        </m:num>
                        <m:den>
                          <m:r>
                            <a:rPr lang="zh-CN" altLang="en-US" i="1">
                              <a:solidFill>
                                <a:srgbClr val="000000"/>
                              </a:solidFill>
                              <a:latin typeface="Cambria Math" panose="02040503050406030204" pitchFamily="18" charset="0"/>
                            </a:rPr>
                            <m:t>𝐝</m:t>
                          </m:r>
                          <m:r>
                            <m:rPr>
                              <m:sty m:val="p"/>
                            </m:rPr>
                            <a:rPr lang="zh-CN" altLang="en-US" i="1">
                              <a:solidFill>
                                <a:srgbClr val="000000"/>
                              </a:solidFill>
                              <a:latin typeface="Cambria Math" panose="02040503050406030204" pitchFamily="18" charset="0"/>
                            </a:rPr>
                            <m:t>v</m:t>
                          </m:r>
                        </m:den>
                      </m:f>
                      <m:r>
                        <a:rPr lang="zh-CN" altLang="en-US" i="1">
                          <a:solidFill>
                            <a:srgbClr val="000000"/>
                          </a:solidFill>
                          <a:latin typeface="Cambria Math" panose="02040503050406030204" pitchFamily="18" charset="0"/>
                        </a:rPr>
                        <m:t>𝑓</m:t>
                      </m:r>
                      <m:r>
                        <a:rPr lang="zh-CN" altLang="en-US" i="1">
                          <a:solidFill>
                            <a:srgbClr val="000000"/>
                          </a:solidFill>
                          <a:latin typeface="Cambria Math" panose="02040503050406030204" pitchFamily="18" charset="0"/>
                        </a:rPr>
                        <m:t>(</m:t>
                      </m:r>
                      <m:r>
                        <m:rPr>
                          <m:sty m:val="p"/>
                        </m:rPr>
                        <a:rPr lang="zh-CN" altLang="en-US" i="1">
                          <a:solidFill>
                            <a:srgbClr val="000000"/>
                          </a:solidFill>
                          <a:latin typeface="Cambria Math" panose="02040503050406030204" pitchFamily="18" charset="0"/>
                        </a:rPr>
                        <m:t>v</m:t>
                      </m:r>
                      <m:r>
                        <a:rPr lang="zh-CN" altLang="en-US" i="1">
                          <a:solidFill>
                            <a:srgbClr val="000000"/>
                          </a:solidFill>
                          <a:latin typeface="Cambria Math" panose="02040503050406030204" pitchFamily="18" charset="0"/>
                        </a:rPr>
                        <m:t>)=0</m:t>
                      </m:r>
                    </m:oMath>
                  </m:oMathPara>
                </a14:m>
                <a:endParaRPr lang="zh-CN" altLang="en-US"/>
              </a:p>
            </p:txBody>
          </p:sp>
        </mc:Choice>
        <mc:Fallback xmlns="">
          <p:sp>
            <p:nvSpPr>
              <p:cNvPr id="558088" name="Object 8"/>
              <p:cNvSpPr txBox="1">
                <a:spLocks noRot="1" noChangeAspect="1" noMove="1" noResize="1" noEditPoints="1" noAdjustHandles="1" noChangeArrowheads="1" noChangeShapeType="1" noTextEdit="1"/>
              </p:cNvSpPr>
              <p:nvPr/>
            </p:nvSpPr>
            <p:spPr bwMode="auto">
              <a:xfrm>
                <a:off x="609600" y="3251200"/>
                <a:ext cx="1522413" cy="787400"/>
              </a:xfrm>
              <a:prstGeom prst="rect">
                <a:avLst/>
              </a:prstGeom>
              <a:blipFill>
                <a:blip r:embed="rId2"/>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8089" name="Object 9"/>
              <p:cNvSpPr txBox="1"/>
              <p:nvPr/>
            </p:nvSpPr>
            <p:spPr bwMode="auto">
              <a:xfrm>
                <a:off x="685800" y="4179094"/>
                <a:ext cx="1473200" cy="965200"/>
              </a:xfrm>
              <a:prstGeom prst="rect">
                <a:avLst/>
              </a:prstGeom>
              <a:noFill/>
            </p:spPr>
            <p:txBody>
              <a:bodyPr>
                <a:normAutofit/>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pitchFamily="18" charset="0"/>
                            </a:rPr>
                            <m:t>v</m:t>
                          </m:r>
                        </m:e>
                        <m:sub>
                          <m:r>
                            <a:rPr lang="zh-CN" altLang="en-US" i="1">
                              <a:solidFill>
                                <a:srgbClr val="000000"/>
                              </a:solidFill>
                              <a:latin typeface="Cambria Math" panose="02040503050406030204" pitchFamily="18" charset="0"/>
                            </a:rPr>
                            <m:t>𝐩</m:t>
                          </m:r>
                        </m:sub>
                      </m:sSub>
                      <m:r>
                        <a:rPr lang="zh-CN" altLang="en-US" i="1">
                          <a:solidFill>
                            <a:srgbClr val="000000"/>
                          </a:solidFill>
                          <a:latin typeface="Cambria Math" panose="02040503050406030204" pitchFamily="18" charset="0"/>
                        </a:rPr>
                        <m:t>=</m:t>
                      </m:r>
                      <m:rad>
                        <m:radPr>
                          <m:degHide m:val="on"/>
                          <m:ctrlPr>
                            <a:rPr lang="zh-CN" altLang="en-US" i="1">
                              <a:solidFill>
                                <a:srgbClr val="000000"/>
                              </a:solidFill>
                              <a:latin typeface="Cambria Math" panose="02040503050406030204" pitchFamily="18" charset="0"/>
                            </a:rPr>
                          </m:ctrlPr>
                        </m:radPr>
                        <m:deg/>
                        <m:e>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2</m:t>
                              </m:r>
                              <m:r>
                                <a:rPr lang="zh-CN" altLang="en-US" i="1">
                                  <a:solidFill>
                                    <a:srgbClr val="000000"/>
                                  </a:solidFill>
                                  <a:latin typeface="Cambria Math" panose="02040503050406030204" pitchFamily="18" charset="0"/>
                                </a:rPr>
                                <m:t>𝑘𝑇</m:t>
                              </m:r>
                            </m:num>
                            <m:den>
                              <m:sSub>
                                <m:sSubPr>
                                  <m:ctrlPr>
                                    <a:rPr lang="zh-CN" altLang="en-US" i="1">
                                      <a:solidFill>
                                        <a:srgbClr val="000000"/>
                                      </a:solidFill>
                                      <a:latin typeface="Cambria Math" panose="02040503050406030204" pitchFamily="18" charset="0"/>
                                    </a:rPr>
                                  </m:ctrlPr>
                                </m:sSubPr>
                                <m:e>
                                  <m:r>
                                    <a:rPr lang="zh-CN" altLang="en-US" i="1">
                                      <a:solidFill>
                                        <a:srgbClr val="000000"/>
                                      </a:solidFill>
                                      <a:latin typeface="Cambria Math" panose="02040503050406030204" pitchFamily="18" charset="0"/>
                                    </a:rPr>
                                    <m:t>𝑚</m:t>
                                  </m:r>
                                </m:e>
                                <m:sub>
                                  <m:r>
                                    <a:rPr lang="zh-CN" altLang="en-US" i="1">
                                      <a:solidFill>
                                        <a:srgbClr val="000000"/>
                                      </a:solidFill>
                                      <a:latin typeface="Cambria Math" panose="02040503050406030204" pitchFamily="18" charset="0"/>
                                    </a:rPr>
                                    <m:t>0</m:t>
                                  </m:r>
                                </m:sub>
                              </m:sSub>
                            </m:den>
                          </m:f>
                        </m:e>
                      </m:rad>
                    </m:oMath>
                  </m:oMathPara>
                </a14:m>
                <a:endParaRPr lang="zh-CN" altLang="en-US"/>
              </a:p>
            </p:txBody>
          </p:sp>
        </mc:Choice>
        <mc:Fallback xmlns="">
          <p:sp>
            <p:nvSpPr>
              <p:cNvPr id="558089" name="Object 9"/>
              <p:cNvSpPr txBox="1">
                <a:spLocks noRot="1" noChangeAspect="1" noMove="1" noResize="1" noEditPoints="1" noAdjustHandles="1" noChangeArrowheads="1" noChangeShapeType="1" noTextEdit="1"/>
              </p:cNvSpPr>
              <p:nvPr/>
            </p:nvSpPr>
            <p:spPr bwMode="auto">
              <a:xfrm>
                <a:off x="685800" y="4179094"/>
                <a:ext cx="1473200" cy="965200"/>
              </a:xfrm>
              <a:prstGeom prst="rect">
                <a:avLst/>
              </a:prstGeom>
              <a:blipFill>
                <a:blip r:embed="rId3"/>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58090" name="Object 10"/>
              <p:cNvSpPr txBox="1"/>
              <p:nvPr/>
            </p:nvSpPr>
            <p:spPr bwMode="auto">
              <a:xfrm>
                <a:off x="1066800" y="5284787"/>
                <a:ext cx="2640013" cy="887413"/>
              </a:xfrm>
              <a:prstGeom prst="rect">
                <a:avLst/>
              </a:prstGeom>
              <a:noFill/>
            </p:spPr>
            <p:txBody>
              <a:bodyPr>
                <a:normAutofit fontScale="92500"/>
              </a:bodyPr>
              <a:lstStyle/>
              <a:p>
                <a:pPr/>
                <a14:m>
                  <m:oMathPara xmlns:m="http://schemas.openxmlformats.org/officeDocument/2006/math">
                    <m:oMathParaPr>
                      <m:jc m:val="left"/>
                    </m:oMathParaPr>
                    <m:oMath xmlns:m="http://schemas.openxmlformats.org/officeDocument/2006/math">
                      <m:r>
                        <a:rPr lang="zh-CN" altLang="en-US" i="1">
                          <a:solidFill>
                            <a:srgbClr val="000000"/>
                          </a:solidFill>
                          <a:latin typeface="Cambria Math" panose="02040503050406030204" pitchFamily="18" charset="0"/>
                        </a:rPr>
                        <m:t>=</m:t>
                      </m:r>
                      <m:rad>
                        <m:radPr>
                          <m:degHide m:val="on"/>
                          <m:ctrlPr>
                            <a:rPr lang="zh-CN" altLang="en-US" i="1">
                              <a:solidFill>
                                <a:srgbClr val="000000"/>
                              </a:solidFill>
                              <a:latin typeface="Cambria Math" panose="02040503050406030204" pitchFamily="18" charset="0"/>
                            </a:rPr>
                          </m:ctrlPr>
                        </m:radPr>
                        <m:deg/>
                        <m:e>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2</m:t>
                              </m:r>
                              <m:r>
                                <a:rPr lang="zh-CN" altLang="en-US" i="1">
                                  <a:solidFill>
                                    <a:srgbClr val="000000"/>
                                  </a:solidFill>
                                  <a:latin typeface="Cambria Math" panose="02040503050406030204" pitchFamily="18" charset="0"/>
                                </a:rPr>
                                <m:t>𝑅𝑇</m:t>
                              </m:r>
                            </m:num>
                            <m:den>
                              <m:r>
                                <a:rPr lang="zh-CN" altLang="en-US" i="1">
                                  <a:solidFill>
                                    <a:srgbClr val="000000"/>
                                  </a:solidFill>
                                  <a:latin typeface="Cambria Math" panose="02040503050406030204" pitchFamily="18" charset="0"/>
                                </a:rPr>
                                <m:t>𝑀</m:t>
                              </m:r>
                            </m:den>
                          </m:f>
                        </m:e>
                      </m:rad>
                      <m:r>
                        <a:rPr lang="zh-CN" altLang="en-US" i="1">
                          <a:solidFill>
                            <a:srgbClr val="000000"/>
                          </a:solidFill>
                          <a:latin typeface="Cambria Math" panose="02040503050406030204" pitchFamily="18" charset="0"/>
                        </a:rPr>
                        <m:t>≈1.41</m:t>
                      </m:r>
                      <m:rad>
                        <m:radPr>
                          <m:degHide m:val="on"/>
                          <m:ctrlPr>
                            <a:rPr lang="zh-CN" altLang="en-US" i="1">
                              <a:solidFill>
                                <a:srgbClr val="000000"/>
                              </a:solidFill>
                              <a:latin typeface="Cambria Math" panose="02040503050406030204" pitchFamily="18" charset="0"/>
                            </a:rPr>
                          </m:ctrlPr>
                        </m:radPr>
                        <m:deg/>
                        <m:e>
                          <m:f>
                            <m:fPr>
                              <m:ctrlPr>
                                <a:rPr lang="zh-CN" altLang="en-US" i="1">
                                  <a:solidFill>
                                    <a:srgbClr val="000000"/>
                                  </a:solidFill>
                                  <a:latin typeface="Cambria Math" panose="02040503050406030204" pitchFamily="18" charset="0"/>
                                </a:rPr>
                              </m:ctrlPr>
                            </m:fPr>
                            <m:num>
                              <m:r>
                                <a:rPr lang="zh-CN" altLang="en-US" i="1">
                                  <a:solidFill>
                                    <a:srgbClr val="000000"/>
                                  </a:solidFill>
                                  <a:latin typeface="Cambria Math" panose="02040503050406030204" pitchFamily="18" charset="0"/>
                                </a:rPr>
                                <m:t>𝑅𝑇</m:t>
                              </m:r>
                            </m:num>
                            <m:den>
                              <m:r>
                                <a:rPr lang="zh-CN" altLang="en-US" i="1">
                                  <a:solidFill>
                                    <a:srgbClr val="000000"/>
                                  </a:solidFill>
                                  <a:latin typeface="Cambria Math" panose="02040503050406030204" pitchFamily="18" charset="0"/>
                                </a:rPr>
                                <m:t>𝑀</m:t>
                              </m:r>
                            </m:den>
                          </m:f>
                        </m:e>
                      </m:rad>
                    </m:oMath>
                  </m:oMathPara>
                </a14:m>
                <a:endParaRPr lang="zh-CN" altLang="en-US"/>
              </a:p>
            </p:txBody>
          </p:sp>
        </mc:Choice>
        <mc:Fallback xmlns="">
          <p:sp>
            <p:nvSpPr>
              <p:cNvPr id="558090" name="Object 10"/>
              <p:cNvSpPr txBox="1">
                <a:spLocks noRot="1" noChangeAspect="1" noMove="1" noResize="1" noEditPoints="1" noAdjustHandles="1" noChangeArrowheads="1" noChangeShapeType="1" noTextEdit="1"/>
              </p:cNvSpPr>
              <p:nvPr/>
            </p:nvSpPr>
            <p:spPr bwMode="auto">
              <a:xfrm>
                <a:off x="1066800" y="5284787"/>
                <a:ext cx="2640013" cy="887413"/>
              </a:xfrm>
              <a:prstGeom prst="rect">
                <a:avLst/>
              </a:prstGeom>
              <a:blipFill>
                <a:blip r:embed="rId4"/>
                <a:stretch>
                  <a:fillRect/>
                </a:stretch>
              </a:blipFill>
            </p:spPr>
            <p:txBody>
              <a:bodyPr/>
              <a:lstStyle/>
              <a:p>
                <a:r>
                  <a:rPr lang="zh-CN" altLang="en-US">
                    <a:noFill/>
                  </a:rPr>
                  <a:t> </a:t>
                </a:r>
              </a:p>
            </p:txBody>
          </p:sp>
        </mc:Fallback>
      </mc:AlternateContent>
      <p:grpSp>
        <p:nvGrpSpPr>
          <p:cNvPr id="558091" name="Group 11"/>
          <p:cNvGrpSpPr>
            <a:grpSpLocks/>
          </p:cNvGrpSpPr>
          <p:nvPr/>
        </p:nvGrpSpPr>
        <p:grpSpPr bwMode="auto">
          <a:xfrm>
            <a:off x="4500563" y="3068638"/>
            <a:ext cx="4435475" cy="3360737"/>
            <a:chOff x="816" y="1969"/>
            <a:chExt cx="2794" cy="2117"/>
          </a:xfrm>
        </p:grpSpPr>
        <p:sp>
          <p:nvSpPr>
            <p:cNvPr id="558092" name="Line 12"/>
            <p:cNvSpPr>
              <a:spLocks noChangeShapeType="1"/>
            </p:cNvSpPr>
            <p:nvPr/>
          </p:nvSpPr>
          <p:spPr bwMode="auto">
            <a:xfrm>
              <a:off x="816" y="3792"/>
              <a:ext cx="2744" cy="1"/>
            </a:xfrm>
            <a:prstGeom prst="line">
              <a:avLst/>
            </a:prstGeom>
            <a:noFill/>
            <a:ln w="19050">
              <a:solidFill>
                <a:schemeClr val="tx1"/>
              </a:solidFill>
              <a:round/>
              <a:headEnd/>
              <a:tailEnd type="triangle" w="med" len="lg"/>
            </a:ln>
            <a:effectLst/>
          </p:spPr>
          <p:txBody>
            <a:bodyPr wrap="none" anchor="ctr"/>
            <a:lstStyle/>
            <a:p>
              <a:endParaRPr lang="zh-CN" altLang="en-US"/>
            </a:p>
          </p:txBody>
        </p:sp>
        <p:sp>
          <p:nvSpPr>
            <p:cNvPr id="558093" name="Line 13"/>
            <p:cNvSpPr>
              <a:spLocks noChangeShapeType="1"/>
            </p:cNvSpPr>
            <p:nvPr/>
          </p:nvSpPr>
          <p:spPr bwMode="auto">
            <a:xfrm flipV="1">
              <a:off x="816" y="2016"/>
              <a:ext cx="0" cy="1776"/>
            </a:xfrm>
            <a:prstGeom prst="line">
              <a:avLst/>
            </a:prstGeom>
            <a:noFill/>
            <a:ln w="19050">
              <a:solidFill>
                <a:schemeClr val="tx1"/>
              </a:solidFill>
              <a:round/>
              <a:headEnd/>
              <a:tailEnd type="triangle" w="med" len="lg"/>
            </a:ln>
            <a:effectLst/>
          </p:spPr>
          <p:txBody>
            <a:bodyPr wrap="none" anchor="ctr"/>
            <a:lstStyle/>
            <a:p>
              <a:endParaRPr lang="zh-CN" altLang="en-US"/>
            </a:p>
          </p:txBody>
        </p:sp>
        <p:sp>
          <p:nvSpPr>
            <p:cNvPr id="558094" name="Freeform 14"/>
            <p:cNvSpPr>
              <a:spLocks/>
            </p:cNvSpPr>
            <p:nvPr/>
          </p:nvSpPr>
          <p:spPr bwMode="auto">
            <a:xfrm>
              <a:off x="816" y="2304"/>
              <a:ext cx="2427" cy="1496"/>
            </a:xfrm>
            <a:custGeom>
              <a:avLst/>
              <a:gdLst/>
              <a:ahLst/>
              <a:cxnLst>
                <a:cxn ang="0">
                  <a:pos x="0" y="1496"/>
                </a:cxn>
                <a:cxn ang="0">
                  <a:pos x="288" y="1160"/>
                </a:cxn>
                <a:cxn ang="0">
                  <a:pos x="576" y="488"/>
                </a:cxn>
                <a:cxn ang="0">
                  <a:pos x="816" y="104"/>
                </a:cxn>
                <a:cxn ang="0">
                  <a:pos x="1008" y="8"/>
                </a:cxn>
                <a:cxn ang="0">
                  <a:pos x="1200" y="152"/>
                </a:cxn>
                <a:cxn ang="0">
                  <a:pos x="1344" y="440"/>
                </a:cxn>
                <a:cxn ang="0">
                  <a:pos x="1584" y="1016"/>
                </a:cxn>
                <a:cxn ang="0">
                  <a:pos x="1968" y="1304"/>
                </a:cxn>
                <a:cxn ang="0">
                  <a:pos x="2352" y="1400"/>
                </a:cxn>
              </a:cxnLst>
              <a:rect l="0" t="0" r="r" b="b"/>
              <a:pathLst>
                <a:path w="2352" h="1496">
                  <a:moveTo>
                    <a:pt x="0" y="1496"/>
                  </a:moveTo>
                  <a:cubicBezTo>
                    <a:pt x="96" y="1412"/>
                    <a:pt x="192" y="1328"/>
                    <a:pt x="288" y="1160"/>
                  </a:cubicBezTo>
                  <a:cubicBezTo>
                    <a:pt x="384" y="992"/>
                    <a:pt x="488" y="664"/>
                    <a:pt x="576" y="488"/>
                  </a:cubicBezTo>
                  <a:cubicBezTo>
                    <a:pt x="664" y="312"/>
                    <a:pt x="744" y="184"/>
                    <a:pt x="816" y="104"/>
                  </a:cubicBezTo>
                  <a:cubicBezTo>
                    <a:pt x="888" y="24"/>
                    <a:pt x="944" y="0"/>
                    <a:pt x="1008" y="8"/>
                  </a:cubicBezTo>
                  <a:cubicBezTo>
                    <a:pt x="1072" y="16"/>
                    <a:pt x="1144" y="80"/>
                    <a:pt x="1200" y="152"/>
                  </a:cubicBezTo>
                  <a:cubicBezTo>
                    <a:pt x="1256" y="224"/>
                    <a:pt x="1280" y="296"/>
                    <a:pt x="1344" y="440"/>
                  </a:cubicBezTo>
                  <a:cubicBezTo>
                    <a:pt x="1408" y="584"/>
                    <a:pt x="1480" y="872"/>
                    <a:pt x="1584" y="1016"/>
                  </a:cubicBezTo>
                  <a:cubicBezTo>
                    <a:pt x="1688" y="1160"/>
                    <a:pt x="1840" y="1240"/>
                    <a:pt x="1968" y="1304"/>
                  </a:cubicBezTo>
                  <a:cubicBezTo>
                    <a:pt x="2096" y="1368"/>
                    <a:pt x="2224" y="1384"/>
                    <a:pt x="2352" y="1400"/>
                  </a:cubicBezTo>
                </a:path>
              </a:pathLst>
            </a:custGeom>
            <a:noFill/>
            <a:ln w="28575" cmpd="sng">
              <a:solidFill>
                <a:srgbClr val="0000FF"/>
              </a:solidFill>
              <a:round/>
              <a:headEnd/>
              <a:tailEnd/>
            </a:ln>
            <a:effectLst/>
          </p:spPr>
          <p:txBody>
            <a:bodyPr wrap="none" anchor="ctr"/>
            <a:lstStyle/>
            <a:p>
              <a:endParaRPr lang="zh-CN" altLang="en-US"/>
            </a:p>
          </p:txBody>
        </p:sp>
        <p:sp>
          <p:nvSpPr>
            <p:cNvPr id="558095" name="Text Box 15"/>
            <p:cNvSpPr txBox="1">
              <a:spLocks noChangeArrowheads="1"/>
            </p:cNvSpPr>
            <p:nvPr/>
          </p:nvSpPr>
          <p:spPr bwMode="auto">
            <a:xfrm>
              <a:off x="860" y="1969"/>
              <a:ext cx="841" cy="327"/>
            </a:xfrm>
            <a:prstGeom prst="rect">
              <a:avLst/>
            </a:prstGeom>
            <a:noFill/>
            <a:ln w="9525">
              <a:noFill/>
              <a:miter lim="800000"/>
              <a:headEnd/>
              <a:tailEnd/>
            </a:ln>
            <a:effectLst/>
          </p:spPr>
          <p:txBody>
            <a:bodyPr>
              <a:spAutoFit/>
            </a:bodyPr>
            <a:lstStyle/>
            <a:p>
              <a:pPr>
                <a:spcBef>
                  <a:spcPct val="50000"/>
                </a:spcBef>
              </a:pPr>
              <a:r>
                <a:rPr kumimoji="1" lang="en-US" altLang="zh-CN" sz="2800" b="1" i="1" dirty="0">
                  <a:latin typeface="Book Antiqua" pitchFamily="18" charset="0"/>
                </a:rPr>
                <a:t>f(v)</a:t>
              </a:r>
            </a:p>
          </p:txBody>
        </p:sp>
        <p:sp>
          <p:nvSpPr>
            <p:cNvPr id="558096" name="Rectangle 16"/>
            <p:cNvSpPr>
              <a:spLocks noChangeArrowheads="1"/>
            </p:cNvSpPr>
            <p:nvPr/>
          </p:nvSpPr>
          <p:spPr bwMode="auto">
            <a:xfrm>
              <a:off x="3352" y="3721"/>
              <a:ext cx="258" cy="365"/>
            </a:xfrm>
            <a:prstGeom prst="rect">
              <a:avLst/>
            </a:prstGeom>
            <a:noFill/>
            <a:ln w="9525">
              <a:noFill/>
              <a:miter lim="800000"/>
              <a:headEnd/>
              <a:tailEnd/>
            </a:ln>
            <a:effectLst/>
          </p:spPr>
          <p:txBody>
            <a:bodyPr wrap="none">
              <a:spAutoFit/>
            </a:bodyPr>
            <a:lstStyle/>
            <a:p>
              <a:r>
                <a:rPr kumimoji="1" lang="en-US" altLang="zh-CN" sz="3200" b="1" i="1">
                  <a:latin typeface="Book Antiqua" pitchFamily="18" charset="0"/>
                </a:rPr>
                <a:t>v</a:t>
              </a:r>
            </a:p>
          </p:txBody>
        </p:sp>
      </p:grpSp>
      <p:grpSp>
        <p:nvGrpSpPr>
          <p:cNvPr id="558097" name="Group 17"/>
          <p:cNvGrpSpPr>
            <a:grpSpLocks/>
          </p:cNvGrpSpPr>
          <p:nvPr/>
        </p:nvGrpSpPr>
        <p:grpSpPr bwMode="auto">
          <a:xfrm>
            <a:off x="5905500" y="3602040"/>
            <a:ext cx="266700" cy="2722563"/>
            <a:chOff x="1701" y="2305"/>
            <a:chExt cx="168" cy="1715"/>
          </a:xfrm>
        </p:grpSpPr>
        <p:sp>
          <p:nvSpPr>
            <p:cNvPr id="558098" name="Line 18"/>
            <p:cNvSpPr>
              <a:spLocks noChangeShapeType="1"/>
            </p:cNvSpPr>
            <p:nvPr/>
          </p:nvSpPr>
          <p:spPr bwMode="auto">
            <a:xfrm>
              <a:off x="1834" y="2305"/>
              <a:ext cx="0" cy="1488"/>
            </a:xfrm>
            <a:prstGeom prst="line">
              <a:avLst/>
            </a:prstGeom>
            <a:noFill/>
            <a:ln w="9525">
              <a:solidFill>
                <a:schemeClr val="tx1"/>
              </a:solidFill>
              <a:prstDash val="dash"/>
              <a:round/>
              <a:headEnd/>
              <a:tailEnd/>
            </a:ln>
            <a:effectLst/>
          </p:spPr>
          <p:txBody>
            <a:bodyPr wrap="none" anchor="ctr"/>
            <a:lstStyle/>
            <a:p>
              <a:endParaRPr lang="zh-CN" altLang="en-US"/>
            </a:p>
          </p:txBody>
        </p:sp>
        <mc:AlternateContent xmlns:mc="http://schemas.openxmlformats.org/markup-compatibility/2006" xmlns:a14="http://schemas.microsoft.com/office/drawing/2010/main">
          <mc:Choice Requires="a14">
            <p:sp>
              <p:nvSpPr>
                <p:cNvPr id="558099" name="Object 19"/>
                <p:cNvSpPr txBox="1"/>
                <p:nvPr/>
              </p:nvSpPr>
              <p:spPr bwMode="auto">
                <a:xfrm>
                  <a:off x="1701" y="3793"/>
                  <a:ext cx="168" cy="227"/>
                </a:xfrm>
                <a:prstGeom prst="rect">
                  <a:avLst/>
                </a:prstGeom>
                <a:noFill/>
              </p:spPr>
              <p:txBody>
                <a:bodyPr>
                  <a:normAutofit fontScale="85000" lnSpcReduction="10000"/>
                </a:bodyPr>
                <a:lstStyle/>
                <a:p>
                  <a:pPr/>
                  <a14:m>
                    <m:oMathPara xmlns:m="http://schemas.openxmlformats.org/officeDocument/2006/math">
                      <m:oMathParaPr>
                        <m:jc m:val="left"/>
                      </m:oMathParaPr>
                      <m:oMath xmlns:m="http://schemas.openxmlformats.org/officeDocument/2006/math">
                        <m:sSub>
                          <m:sSubPr>
                            <m:ctrlPr>
                              <a:rPr lang="zh-CN" altLang="en-US" i="1">
                                <a:solidFill>
                                  <a:srgbClr val="000000"/>
                                </a:solidFill>
                                <a:latin typeface="Cambria Math" panose="02040503050406030204" pitchFamily="18" charset="0"/>
                              </a:rPr>
                            </m:ctrlPr>
                          </m:sSubPr>
                          <m:e>
                            <m:r>
                              <m:rPr>
                                <m:sty m:val="p"/>
                              </m:rPr>
                              <a:rPr lang="zh-CN" altLang="en-US" i="1">
                                <a:solidFill>
                                  <a:srgbClr val="000000"/>
                                </a:solidFill>
                                <a:latin typeface="Cambria Math" panose="02040503050406030204" pitchFamily="18" charset="0"/>
                              </a:rPr>
                              <m:t>v</m:t>
                            </m:r>
                          </m:e>
                          <m:sub>
                            <m:r>
                              <a:rPr lang="zh-CN" altLang="en-US" i="1">
                                <a:solidFill>
                                  <a:srgbClr val="000000"/>
                                </a:solidFill>
                                <a:latin typeface="Cambria Math" panose="02040503050406030204" pitchFamily="18" charset="0"/>
                              </a:rPr>
                              <m:t>𝐩</m:t>
                            </m:r>
                          </m:sub>
                        </m:sSub>
                      </m:oMath>
                    </m:oMathPara>
                  </a14:m>
                  <a:endParaRPr lang="zh-CN" altLang="en-US"/>
                </a:p>
              </p:txBody>
            </p:sp>
          </mc:Choice>
          <mc:Fallback xmlns="">
            <p:sp>
              <p:nvSpPr>
                <p:cNvPr id="558099" name="Object 19"/>
                <p:cNvSpPr txBox="1">
                  <a:spLocks noRot="1" noChangeAspect="1" noMove="1" noResize="1" noEditPoints="1" noAdjustHandles="1" noChangeArrowheads="1" noChangeShapeType="1" noTextEdit="1"/>
                </p:cNvSpPr>
                <p:nvPr/>
              </p:nvSpPr>
              <p:spPr bwMode="auto">
                <a:xfrm>
                  <a:off x="1701" y="3793"/>
                  <a:ext cx="168" cy="227"/>
                </a:xfrm>
                <a:prstGeom prst="rect">
                  <a:avLst/>
                </a:prstGeom>
                <a:blipFill>
                  <a:blip r:embed="rId5"/>
                  <a:stretch>
                    <a:fillRect r="-20455"/>
                  </a:stretch>
                </a:blipFill>
              </p:spPr>
              <p:txBody>
                <a:bodyPr/>
                <a:lstStyle/>
                <a:p>
                  <a:r>
                    <a:rPr lang="zh-CN" altLang="en-US">
                      <a:noFill/>
                    </a:rPr>
                    <a:t> </a:t>
                  </a:r>
                </a:p>
              </p:txBody>
            </p:sp>
          </mc:Fallback>
        </mc:AlternateContent>
      </p:grpSp>
      <p:grpSp>
        <p:nvGrpSpPr>
          <p:cNvPr id="558100" name="Group 20"/>
          <p:cNvGrpSpPr>
            <a:grpSpLocks/>
          </p:cNvGrpSpPr>
          <p:nvPr/>
        </p:nvGrpSpPr>
        <p:grpSpPr bwMode="auto">
          <a:xfrm>
            <a:off x="6162677" y="3659190"/>
            <a:ext cx="207963" cy="2589213"/>
            <a:chOff x="1863" y="2341"/>
            <a:chExt cx="131" cy="1631"/>
          </a:xfrm>
        </p:grpSpPr>
        <p:sp>
          <p:nvSpPr>
            <p:cNvPr id="558101" name="Line 21"/>
            <p:cNvSpPr>
              <a:spLocks noChangeShapeType="1"/>
            </p:cNvSpPr>
            <p:nvPr/>
          </p:nvSpPr>
          <p:spPr bwMode="auto">
            <a:xfrm>
              <a:off x="1946" y="2341"/>
              <a:ext cx="0" cy="1440"/>
            </a:xfrm>
            <a:prstGeom prst="line">
              <a:avLst/>
            </a:prstGeom>
            <a:noFill/>
            <a:ln w="9525">
              <a:solidFill>
                <a:schemeClr val="tx1"/>
              </a:solidFill>
              <a:prstDash val="dash"/>
              <a:round/>
              <a:headEnd/>
              <a:tailEnd/>
            </a:ln>
            <a:effectLst/>
          </p:spPr>
          <p:txBody>
            <a:bodyPr wrap="none" anchor="ctr"/>
            <a:lstStyle/>
            <a:p>
              <a:endParaRPr lang="zh-CN" altLang="en-US"/>
            </a:p>
          </p:txBody>
        </p:sp>
        <mc:AlternateContent xmlns:mc="http://schemas.openxmlformats.org/markup-compatibility/2006" xmlns:a14="http://schemas.microsoft.com/office/drawing/2010/main">
          <mc:Choice Requires="a14">
            <p:sp>
              <p:nvSpPr>
                <p:cNvPr id="558102" name="Object 22"/>
                <p:cNvSpPr txBox="1"/>
                <p:nvPr/>
              </p:nvSpPr>
              <p:spPr bwMode="auto">
                <a:xfrm>
                  <a:off x="1863" y="3816"/>
                  <a:ext cx="131" cy="156"/>
                </a:xfrm>
                <a:prstGeom prst="rect">
                  <a:avLst/>
                </a:prstGeom>
                <a:noFill/>
              </p:spPr>
              <p:txBody>
                <a:bodyPr>
                  <a:normAutofit fontScale="55000" lnSpcReduction="20000"/>
                </a:bodyPr>
                <a:lstStyle/>
                <a:p>
                  <a:pPr/>
                  <a14:m>
                    <m:oMathPara xmlns:m="http://schemas.openxmlformats.org/officeDocument/2006/math">
                      <m:oMathParaPr>
                        <m:jc m:val="left"/>
                      </m:oMathParaPr>
                      <m:oMath xmlns:m="http://schemas.openxmlformats.org/officeDocument/2006/math">
                        <m:acc>
                          <m:accPr>
                            <m:chr m:val="̄"/>
                            <m:ctrlPr>
                              <a:rPr lang="zh-CN" altLang="en-US" i="1">
                                <a:solidFill>
                                  <a:srgbClr val="000000"/>
                                </a:solidFill>
                                <a:latin typeface="Cambria Math" panose="02040503050406030204" pitchFamily="18" charset="0"/>
                              </a:rPr>
                            </m:ctrlPr>
                          </m:accPr>
                          <m:e>
                            <m:r>
                              <m:rPr>
                                <m:sty m:val="p"/>
                              </m:rPr>
                              <a:rPr lang="zh-CN" altLang="en-US" i="1">
                                <a:solidFill>
                                  <a:srgbClr val="000000"/>
                                </a:solidFill>
                                <a:latin typeface="Cambria Math" panose="02040503050406030204" pitchFamily="18" charset="0"/>
                              </a:rPr>
                              <m:t>v</m:t>
                            </m:r>
                          </m:e>
                        </m:acc>
                      </m:oMath>
                    </m:oMathPara>
                  </a14:m>
                  <a:endParaRPr lang="zh-CN" altLang="en-US"/>
                </a:p>
              </p:txBody>
            </p:sp>
          </mc:Choice>
          <mc:Fallback xmlns="">
            <p:sp>
              <p:nvSpPr>
                <p:cNvPr id="558102" name="Object 22"/>
                <p:cNvSpPr txBox="1">
                  <a:spLocks noRot="1" noChangeAspect="1" noMove="1" noResize="1" noEditPoints="1" noAdjustHandles="1" noChangeArrowheads="1" noChangeShapeType="1" noTextEdit="1"/>
                </p:cNvSpPr>
                <p:nvPr/>
              </p:nvSpPr>
              <p:spPr bwMode="auto">
                <a:xfrm>
                  <a:off x="1863" y="3816"/>
                  <a:ext cx="131" cy="156"/>
                </a:xfrm>
                <a:prstGeom prst="rect">
                  <a:avLst/>
                </a:prstGeom>
                <a:blipFill>
                  <a:blip r:embed="rId6"/>
                  <a:stretch>
                    <a:fillRect/>
                  </a:stretch>
                </a:blipFill>
              </p:spPr>
              <p:txBody>
                <a:bodyPr/>
                <a:lstStyle/>
                <a:p>
                  <a:r>
                    <a:rPr lang="zh-CN" altLang="en-US">
                      <a:noFill/>
                    </a:rPr>
                    <a:t> </a:t>
                  </a:r>
                </a:p>
              </p:txBody>
            </p:sp>
          </mc:Fallback>
        </mc:AlternateContent>
      </p:grpSp>
      <p:grpSp>
        <p:nvGrpSpPr>
          <p:cNvPr id="558103" name="Group 23"/>
          <p:cNvGrpSpPr>
            <a:grpSpLocks/>
          </p:cNvGrpSpPr>
          <p:nvPr/>
        </p:nvGrpSpPr>
        <p:grpSpPr bwMode="auto">
          <a:xfrm>
            <a:off x="6324603" y="3760790"/>
            <a:ext cx="474663" cy="2601913"/>
            <a:chOff x="1965" y="2405"/>
            <a:chExt cx="299" cy="1639"/>
          </a:xfrm>
        </p:grpSpPr>
        <p:sp>
          <p:nvSpPr>
            <p:cNvPr id="558104" name="Line 24"/>
            <p:cNvSpPr>
              <a:spLocks noChangeShapeType="1"/>
            </p:cNvSpPr>
            <p:nvPr/>
          </p:nvSpPr>
          <p:spPr bwMode="auto">
            <a:xfrm>
              <a:off x="2018" y="2405"/>
              <a:ext cx="0" cy="1392"/>
            </a:xfrm>
            <a:prstGeom prst="line">
              <a:avLst/>
            </a:prstGeom>
            <a:noFill/>
            <a:ln w="9525">
              <a:solidFill>
                <a:schemeClr val="tx1"/>
              </a:solidFill>
              <a:prstDash val="dash"/>
              <a:round/>
              <a:headEnd/>
              <a:tailEnd/>
            </a:ln>
            <a:effectLst/>
          </p:spPr>
          <p:txBody>
            <a:bodyPr wrap="none" anchor="ctr"/>
            <a:lstStyle/>
            <a:p>
              <a:endParaRPr lang="zh-CN" altLang="en-US"/>
            </a:p>
          </p:txBody>
        </p:sp>
        <mc:AlternateContent xmlns:mc="http://schemas.openxmlformats.org/markup-compatibility/2006" xmlns:a14="http://schemas.microsoft.com/office/drawing/2010/main">
          <mc:Choice Requires="a14">
            <p:sp>
              <p:nvSpPr>
                <p:cNvPr id="558105" name="Object 25"/>
                <p:cNvSpPr txBox="1"/>
                <p:nvPr/>
              </p:nvSpPr>
              <p:spPr bwMode="auto">
                <a:xfrm>
                  <a:off x="1965" y="3780"/>
                  <a:ext cx="299" cy="264"/>
                </a:xfrm>
                <a:prstGeom prst="rect">
                  <a:avLst/>
                </a:prstGeom>
                <a:noFill/>
              </p:spPr>
              <p:txBody>
                <a:bodyPr>
                  <a:normAutofit fontScale="55000" lnSpcReduction="20000"/>
                </a:bodyPr>
                <a:lstStyle/>
                <a:p>
                  <a:pPr/>
                  <a14:m>
                    <m:oMathPara xmlns:m="http://schemas.openxmlformats.org/officeDocument/2006/math">
                      <m:oMathParaPr>
                        <m:jc m:val="left"/>
                      </m:oMathParaPr>
                      <m:oMath xmlns:m="http://schemas.openxmlformats.org/officeDocument/2006/math">
                        <m:rad>
                          <m:radPr>
                            <m:degHide m:val="on"/>
                            <m:ctrlPr>
                              <a:rPr lang="zh-CN" altLang="en-US" i="1">
                                <a:solidFill>
                                  <a:srgbClr val="000000"/>
                                </a:solidFill>
                                <a:latin typeface="Cambria Math" panose="02040503050406030204" pitchFamily="18" charset="0"/>
                              </a:rPr>
                            </m:ctrlPr>
                          </m:radPr>
                          <m:deg/>
                          <m:e>
                            <m:bar>
                              <m:barPr>
                                <m:pos m:val="top"/>
                                <m:ctrlPr>
                                  <a:rPr lang="zh-CN" altLang="en-US" i="1">
                                    <a:solidFill>
                                      <a:srgbClr val="000000"/>
                                    </a:solidFill>
                                    <a:latin typeface="Cambria Math" panose="02040503050406030204" pitchFamily="18" charset="0"/>
                                  </a:rPr>
                                </m:ctrlPr>
                              </m:barPr>
                              <m:e>
                                <m:sSup>
                                  <m:sSupPr>
                                    <m:ctrlPr>
                                      <a:rPr lang="zh-CN" altLang="en-US" i="1">
                                        <a:solidFill>
                                          <a:srgbClr val="000000"/>
                                        </a:solidFill>
                                        <a:latin typeface="Cambria Math" panose="02040503050406030204" pitchFamily="18" charset="0"/>
                                      </a:rPr>
                                    </m:ctrlPr>
                                  </m:sSupPr>
                                  <m:e>
                                    <m:r>
                                      <m:rPr>
                                        <m:sty m:val="p"/>
                                      </m:rPr>
                                      <a:rPr lang="zh-CN" altLang="en-US" i="1">
                                        <a:solidFill>
                                          <a:srgbClr val="000000"/>
                                        </a:solidFill>
                                        <a:latin typeface="Cambria Math" panose="02040503050406030204" pitchFamily="18" charset="0"/>
                                      </a:rPr>
                                      <m:t>v</m:t>
                                    </m:r>
                                  </m:e>
                                  <m:sup>
                                    <m:r>
                                      <a:rPr lang="zh-CN" altLang="en-US" i="1">
                                        <a:solidFill>
                                          <a:srgbClr val="000000"/>
                                        </a:solidFill>
                                        <a:latin typeface="Cambria Math" panose="02040503050406030204" pitchFamily="18" charset="0"/>
                                      </a:rPr>
                                      <m:t>2</m:t>
                                    </m:r>
                                  </m:sup>
                                </m:sSup>
                              </m:e>
                            </m:bar>
                          </m:e>
                        </m:rad>
                      </m:oMath>
                    </m:oMathPara>
                  </a14:m>
                  <a:endParaRPr lang="zh-CN" altLang="en-US"/>
                </a:p>
              </p:txBody>
            </p:sp>
          </mc:Choice>
          <mc:Fallback xmlns="">
            <p:sp>
              <p:nvSpPr>
                <p:cNvPr id="558105" name="Object 25"/>
                <p:cNvSpPr txBox="1">
                  <a:spLocks noRot="1" noChangeAspect="1" noMove="1" noResize="1" noEditPoints="1" noAdjustHandles="1" noChangeArrowheads="1" noChangeShapeType="1" noTextEdit="1"/>
                </p:cNvSpPr>
                <p:nvPr/>
              </p:nvSpPr>
              <p:spPr bwMode="auto">
                <a:xfrm>
                  <a:off x="1965" y="3780"/>
                  <a:ext cx="299" cy="264"/>
                </a:xfrm>
                <a:prstGeom prst="rect">
                  <a:avLst/>
                </a:prstGeom>
                <a:blipFill>
                  <a:blip r:embed="rId7"/>
                  <a:stretch>
                    <a:fillRect/>
                  </a:stretch>
                </a:blipFill>
              </p:spPr>
              <p:txBody>
                <a:bodyPr/>
                <a:lstStyle/>
                <a:p>
                  <a:r>
                    <a:rPr lang="zh-CN" altLang="en-US">
                      <a:noFill/>
                    </a:rPr>
                    <a:t> </a:t>
                  </a:r>
                </a:p>
              </p:txBody>
            </p:sp>
          </mc:Fallback>
        </mc:AlternateContent>
      </p:grpSp>
    </p:spTree>
    <p:extLst>
      <p:ext uri="{BB962C8B-B14F-4D97-AF65-F5344CB8AC3E}">
        <p14:creationId xmlns:p14="http://schemas.microsoft.com/office/powerpoint/2010/main" val="842305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58087"/>
                                        </p:tgtEl>
                                        <p:attrNameLst>
                                          <p:attrName>style.visibility</p:attrName>
                                        </p:attrNameLst>
                                      </p:cBhvr>
                                      <p:to>
                                        <p:strVal val="visible"/>
                                      </p:to>
                                    </p:set>
                                    <p:animEffect transition="in" filter="blinds(horizontal)">
                                      <p:cBhvr>
                                        <p:cTn id="7" dur="500"/>
                                        <p:tgtEl>
                                          <p:spTgt spid="55808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5809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558097"/>
                                        </p:tgtEl>
                                        <p:attrNameLst>
                                          <p:attrName>style.visibility</p:attrName>
                                        </p:attrNameLst>
                                      </p:cBhvr>
                                      <p:to>
                                        <p:strVal val="visible"/>
                                      </p:to>
                                    </p:set>
                                    <p:animEffect transition="in" filter="wipe(down)">
                                      <p:cBhvr>
                                        <p:cTn id="16" dur="500"/>
                                        <p:tgtEl>
                                          <p:spTgt spid="55809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558100"/>
                                        </p:tgtEl>
                                        <p:attrNameLst>
                                          <p:attrName>style.visibility</p:attrName>
                                        </p:attrNameLst>
                                      </p:cBhvr>
                                      <p:to>
                                        <p:strVal val="visible"/>
                                      </p:to>
                                    </p:set>
                                    <p:animEffect transition="in" filter="wipe(down)">
                                      <p:cBhvr>
                                        <p:cTn id="21" dur="500"/>
                                        <p:tgtEl>
                                          <p:spTgt spid="55810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558103"/>
                                        </p:tgtEl>
                                        <p:attrNameLst>
                                          <p:attrName>style.visibility</p:attrName>
                                        </p:attrNameLst>
                                      </p:cBhvr>
                                      <p:to>
                                        <p:strVal val="visible"/>
                                      </p:to>
                                    </p:set>
                                    <p:animEffect transition="in" filter="wipe(down)">
                                      <p:cBhvr>
                                        <p:cTn id="26" dur="500"/>
                                        <p:tgtEl>
                                          <p:spTgt spid="558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8087"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质朴">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AvanPPT">
      <a:majorFont>
        <a:latin typeface="Georgia"/>
        <a:ea typeface="华文行楷"/>
        <a:cs typeface=""/>
      </a:majorFont>
      <a:minorFont>
        <a:latin typeface="Times New Roman"/>
        <a:ea typeface="宋体"/>
        <a:cs typeface=""/>
      </a:minorFont>
    </a:fontScheme>
    <a:fmtScheme name="质朴">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4436</TotalTime>
  <Words>1647</Words>
  <Application>Microsoft Office PowerPoint</Application>
  <PresentationFormat>全屏显示(4:3)</PresentationFormat>
  <Paragraphs>206</Paragraphs>
  <Slides>30</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4</vt:i4>
      </vt:variant>
      <vt:variant>
        <vt:lpstr>幻灯片标题</vt:lpstr>
      </vt:variant>
      <vt:variant>
        <vt:i4>30</vt:i4>
      </vt:variant>
    </vt:vector>
  </HeadingPairs>
  <TitlesOfParts>
    <vt:vector size="43" baseType="lpstr">
      <vt:lpstr>华文行楷</vt:lpstr>
      <vt:lpstr>Arial</vt:lpstr>
      <vt:lpstr>Book Antiqua</vt:lpstr>
      <vt:lpstr>Cambria Math</vt:lpstr>
      <vt:lpstr>Georgia</vt:lpstr>
      <vt:lpstr>Times New Roman</vt:lpstr>
      <vt:lpstr>Wingdings</vt:lpstr>
      <vt:lpstr>Wingdings 3</vt:lpstr>
      <vt:lpstr>质朴</vt:lpstr>
      <vt:lpstr>公式</vt:lpstr>
      <vt:lpstr>Equation</vt:lpstr>
      <vt:lpstr>文档</vt:lpstr>
      <vt:lpstr>Document</vt:lpstr>
      <vt:lpstr>PowerPoint 演示文稿</vt:lpstr>
      <vt:lpstr>10.4 麦克斯韦速率分布</vt:lpstr>
      <vt:lpstr>10.4 麦克斯韦速率分布</vt:lpstr>
      <vt:lpstr>10.4 麦克斯韦速率分布</vt:lpstr>
      <vt:lpstr>10.4 麦克斯韦速率分布</vt:lpstr>
      <vt:lpstr>10.4 麦克斯韦速率分布</vt:lpstr>
      <vt:lpstr>10.4 麦克斯韦速率分布</vt:lpstr>
      <vt:lpstr>10.4 麦克斯韦速率分布</vt:lpstr>
      <vt:lpstr>10.4 麦克斯韦速率分布</vt:lpstr>
      <vt:lpstr>10.4 麦克斯韦速率分布</vt:lpstr>
      <vt:lpstr>10.4 麦克斯韦速率分布</vt:lpstr>
      <vt:lpstr>10.4 麦克斯韦速率分布</vt:lpstr>
      <vt:lpstr>10.4 麦克斯韦速率分布</vt:lpstr>
      <vt:lpstr>10.4 麦克斯韦速率分布</vt:lpstr>
      <vt:lpstr>10.4 麦克斯韦速率分布</vt:lpstr>
      <vt:lpstr>10.4 麦克斯韦速率分布</vt:lpstr>
      <vt:lpstr>10.4 麦克斯韦速率分布</vt:lpstr>
      <vt:lpstr>10.4 麦克斯韦速率分布</vt:lpstr>
      <vt:lpstr>10.4 麦克斯韦速率分布</vt:lpstr>
      <vt:lpstr>10.4 麦克斯韦速率分布</vt:lpstr>
      <vt:lpstr>10.4 麦克斯韦速率分布</vt:lpstr>
      <vt:lpstr>10.4 麦克斯韦速率分布</vt:lpstr>
      <vt:lpstr>10.5 真实气体范德瓦尔斯方程（简介）</vt:lpstr>
      <vt:lpstr>10.5 真实气体范德瓦尔斯方程（简介）</vt:lpstr>
      <vt:lpstr>10.5 真实气体范德瓦尔斯方程（简介）</vt:lpstr>
      <vt:lpstr>10.5 真实气体范德瓦尔斯方程（简介）</vt:lpstr>
      <vt:lpstr>10.6 气体分子的平均自由程和碰撞频率</vt:lpstr>
      <vt:lpstr>10.6 气体分子的平均自由程和碰撞频率</vt:lpstr>
      <vt:lpstr>10.6 气体分子的平均自由程和碰撞频率</vt:lpstr>
      <vt:lpstr>10.6 气体分子的平均自由程和碰撞频率</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第10章 气体分子运动论</dc:title>
  <dc:creator>S.Q. Wu</dc:creator>
  <cp:lastModifiedBy>Jin Chen</cp:lastModifiedBy>
  <cp:revision>2347</cp:revision>
  <cp:lastPrinted>1601-01-01T00:00:00Z</cp:lastPrinted>
  <dcterms:created xsi:type="dcterms:W3CDTF">2010-09-14T09:01:38Z</dcterms:created>
  <dcterms:modified xsi:type="dcterms:W3CDTF">2023-06-01T05:01:36Z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