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activeX/activeX1.xml" ContentType="application/vnd.ms-office.activeX+xml"/>
  <Override PartName="/ppt/activeX/activeX1.bin" ContentType="application/vnd.ms-office.activeX"/>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5" r:id="rId1"/>
  </p:sldMasterIdLst>
  <p:notesMasterIdLst>
    <p:notesMasterId r:id="rId41"/>
  </p:notesMasterIdLst>
  <p:handoutMasterIdLst>
    <p:handoutMasterId r:id="rId42"/>
  </p:handoutMasterIdLst>
  <p:sldIdLst>
    <p:sldId id="604" r:id="rId2"/>
    <p:sldId id="605" r:id="rId3"/>
    <p:sldId id="606" r:id="rId4"/>
    <p:sldId id="607" r:id="rId5"/>
    <p:sldId id="608" r:id="rId6"/>
    <p:sldId id="609" r:id="rId7"/>
    <p:sldId id="610" r:id="rId8"/>
    <p:sldId id="611" r:id="rId9"/>
    <p:sldId id="612" r:id="rId10"/>
    <p:sldId id="613" r:id="rId11"/>
    <p:sldId id="562" r:id="rId12"/>
    <p:sldId id="566" r:id="rId13"/>
    <p:sldId id="572" r:id="rId14"/>
    <p:sldId id="573" r:id="rId15"/>
    <p:sldId id="565" r:id="rId16"/>
    <p:sldId id="560" r:id="rId17"/>
    <p:sldId id="571" r:id="rId18"/>
    <p:sldId id="569" r:id="rId19"/>
    <p:sldId id="564" r:id="rId20"/>
    <p:sldId id="567" r:id="rId21"/>
    <p:sldId id="568" r:id="rId22"/>
    <p:sldId id="563" r:id="rId23"/>
    <p:sldId id="574" r:id="rId24"/>
    <p:sldId id="575" r:id="rId25"/>
    <p:sldId id="576" r:id="rId26"/>
    <p:sldId id="577" r:id="rId27"/>
    <p:sldId id="578" r:id="rId28"/>
    <p:sldId id="579" r:id="rId29"/>
    <p:sldId id="580" r:id="rId30"/>
    <p:sldId id="581" r:id="rId31"/>
    <p:sldId id="582" r:id="rId32"/>
    <p:sldId id="583" r:id="rId33"/>
    <p:sldId id="584" r:id="rId34"/>
    <p:sldId id="585" r:id="rId35"/>
    <p:sldId id="586" r:id="rId36"/>
    <p:sldId id="587" r:id="rId37"/>
    <p:sldId id="588" r:id="rId38"/>
    <p:sldId id="589" r:id="rId39"/>
    <p:sldId id="590" r:id="rId40"/>
  </p:sldIdLst>
  <p:sldSz cx="9144000" cy="6858000" type="screen4x3"/>
  <p:notesSz cx="6834188" cy="9979025"/>
  <p:defaultTextStyle>
    <a:defPPr>
      <a:defRPr lang="zh-CN"/>
    </a:defPPr>
    <a:lvl1pPr algn="l" rtl="0" fontAlgn="base">
      <a:spcBef>
        <a:spcPct val="0"/>
      </a:spcBef>
      <a:spcAft>
        <a:spcPct val="0"/>
      </a:spcAft>
      <a:defRPr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kern="1200">
        <a:solidFill>
          <a:schemeClr val="tx1"/>
        </a:solidFill>
        <a:latin typeface="Times New Roman" pitchFamily="18" charset="0"/>
        <a:ea typeface="宋体" pitchFamily="2" charset="-122"/>
        <a:cs typeface="+mn-cs"/>
      </a:defRPr>
    </a:lvl5pPr>
    <a:lvl6pPr marL="2286000" algn="l" defTabSz="914400" rtl="0" eaLnBrk="1" latinLnBrk="0" hangingPunct="1">
      <a:defRPr kern="1200">
        <a:solidFill>
          <a:schemeClr val="tx1"/>
        </a:solidFill>
        <a:latin typeface="Times New Roman" pitchFamily="18" charset="0"/>
        <a:ea typeface="宋体" pitchFamily="2" charset="-122"/>
        <a:cs typeface="+mn-cs"/>
      </a:defRPr>
    </a:lvl6pPr>
    <a:lvl7pPr marL="2743200" algn="l" defTabSz="914400" rtl="0" eaLnBrk="1" latinLnBrk="0" hangingPunct="1">
      <a:defRPr kern="1200">
        <a:solidFill>
          <a:schemeClr val="tx1"/>
        </a:solidFill>
        <a:latin typeface="Times New Roman" pitchFamily="18" charset="0"/>
        <a:ea typeface="宋体" pitchFamily="2" charset="-122"/>
        <a:cs typeface="+mn-cs"/>
      </a:defRPr>
    </a:lvl7pPr>
    <a:lvl8pPr marL="3200400" algn="l" defTabSz="914400" rtl="0" eaLnBrk="1" latinLnBrk="0" hangingPunct="1">
      <a:defRPr kern="1200">
        <a:solidFill>
          <a:schemeClr val="tx1"/>
        </a:solidFill>
        <a:latin typeface="Times New Roman" pitchFamily="18" charset="0"/>
        <a:ea typeface="宋体" pitchFamily="2" charset="-122"/>
        <a:cs typeface="+mn-cs"/>
      </a:defRPr>
    </a:lvl8pPr>
    <a:lvl9pPr marL="3657600" algn="l" defTabSz="914400" rtl="0" eaLnBrk="1" latinLnBrk="0" hangingPunct="1">
      <a:defRPr kern="1200">
        <a:solidFill>
          <a:schemeClr val="tx1"/>
        </a:solidFill>
        <a:latin typeface="Times New Roman" pitchFamily="18"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66FF"/>
    <a:srgbClr val="9900FF"/>
    <a:srgbClr val="B2B2B2"/>
    <a:srgbClr val="FF3300"/>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6" autoAdjust="0"/>
    <p:restoredTop sz="94712" autoAdjust="0"/>
  </p:normalViewPr>
  <p:slideViewPr>
    <p:cSldViewPr>
      <p:cViewPr varScale="1">
        <p:scale>
          <a:sx n="63" d="100"/>
          <a:sy n="63" d="100"/>
        </p:scale>
        <p:origin x="1380" y="4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1128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notesMaster" Target="notesMasters/notesMaster1.xml"/></Relationships>
</file>

<file path=ppt/activeX/_rels/activeX1.xml.rels><?xml version="1.0" encoding="UTF-8" standalone="yes"?>
<Relationships xmlns="http://schemas.openxmlformats.org/package/2006/relationships"><Relationship Id="rId1" Type="http://schemas.microsoft.com/office/2006/relationships/activeXControlBinary" Target="activeX1.bin"/></Relationships>
</file>

<file path=ppt/activeX/activeX1.xml><?xml version="1.0" encoding="utf-8"?>
<ax:ocx xmlns:ax="http://schemas.microsoft.com/office/2006/activeX" xmlns:r="http://schemas.openxmlformats.org/officeDocument/2006/relationships" ax:classid="{D27CDB6E-AE6D-11CF-96B8-444553540000}" ax:persistence="persistStorage" r:id="rId1"/>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7746" name="Rectangle 2"/>
          <p:cNvSpPr>
            <a:spLocks noGrp="1" noChangeArrowheads="1"/>
          </p:cNvSpPr>
          <p:nvPr>
            <p:ph type="hdr" sz="quarter"/>
          </p:nvPr>
        </p:nvSpPr>
        <p:spPr bwMode="auto">
          <a:xfrm>
            <a:off x="0" y="0"/>
            <a:ext cx="2962275" cy="498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defRPr>
            </a:lvl1pPr>
          </a:lstStyle>
          <a:p>
            <a:endParaRPr lang="en-US" altLang="zh-CN"/>
          </a:p>
        </p:txBody>
      </p:sp>
      <p:sp>
        <p:nvSpPr>
          <p:cNvPr id="287747" name="Rectangle 3"/>
          <p:cNvSpPr>
            <a:spLocks noGrp="1" noChangeArrowheads="1"/>
          </p:cNvSpPr>
          <p:nvPr>
            <p:ph type="dt" sz="quarter" idx="1"/>
          </p:nvPr>
        </p:nvSpPr>
        <p:spPr bwMode="auto">
          <a:xfrm>
            <a:off x="3871913" y="0"/>
            <a:ext cx="2960687" cy="498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endParaRPr lang="en-US" altLang="zh-CN"/>
          </a:p>
        </p:txBody>
      </p:sp>
      <p:sp>
        <p:nvSpPr>
          <p:cNvPr id="287748" name="Rectangle 4"/>
          <p:cNvSpPr>
            <a:spLocks noGrp="1" noChangeArrowheads="1"/>
          </p:cNvSpPr>
          <p:nvPr>
            <p:ph type="ftr" sz="quarter" idx="2"/>
          </p:nvPr>
        </p:nvSpPr>
        <p:spPr bwMode="auto">
          <a:xfrm>
            <a:off x="0" y="9478963"/>
            <a:ext cx="2962275" cy="49847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defRPr>
            </a:lvl1pPr>
          </a:lstStyle>
          <a:p>
            <a:endParaRPr lang="en-US" altLang="zh-CN"/>
          </a:p>
        </p:txBody>
      </p:sp>
      <p:sp>
        <p:nvSpPr>
          <p:cNvPr id="287749" name="Rectangle 5"/>
          <p:cNvSpPr>
            <a:spLocks noGrp="1" noChangeArrowheads="1"/>
          </p:cNvSpPr>
          <p:nvPr>
            <p:ph type="sldNum" sz="quarter" idx="3"/>
          </p:nvPr>
        </p:nvSpPr>
        <p:spPr bwMode="auto">
          <a:xfrm>
            <a:off x="3871913" y="9478963"/>
            <a:ext cx="2960687" cy="49847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defRPr>
            </a:lvl1pPr>
          </a:lstStyle>
          <a:p>
            <a:fld id="{EFB30363-C109-4E6F-BE7E-0A8D04ED5052}" type="slidenum">
              <a:rPr lang="en-US" altLang="zh-CN"/>
              <a:pPr/>
              <a:t>‹#›</a:t>
            </a:fld>
            <a:endParaRPr lang="en-US" altLang="zh-CN"/>
          </a:p>
        </p:txBody>
      </p:sp>
    </p:spTree>
    <p:extLst>
      <p:ext uri="{BB962C8B-B14F-4D97-AF65-F5344CB8AC3E}">
        <p14:creationId xmlns:p14="http://schemas.microsoft.com/office/powerpoint/2010/main" val="371177327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626" name="Rectangle 2"/>
          <p:cNvSpPr>
            <a:spLocks noGrp="1" noChangeArrowheads="1"/>
          </p:cNvSpPr>
          <p:nvPr>
            <p:ph type="hdr" sz="quarter"/>
          </p:nvPr>
        </p:nvSpPr>
        <p:spPr bwMode="auto">
          <a:xfrm>
            <a:off x="0" y="0"/>
            <a:ext cx="2962275" cy="498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defRPr>
            </a:lvl1pPr>
          </a:lstStyle>
          <a:p>
            <a:endParaRPr lang="en-US" altLang="zh-CN"/>
          </a:p>
        </p:txBody>
      </p:sp>
      <p:sp>
        <p:nvSpPr>
          <p:cNvPr id="26627" name="Rectangle 3"/>
          <p:cNvSpPr>
            <a:spLocks noGrp="1" noChangeArrowheads="1"/>
          </p:cNvSpPr>
          <p:nvPr>
            <p:ph type="dt" idx="1"/>
          </p:nvPr>
        </p:nvSpPr>
        <p:spPr bwMode="auto">
          <a:xfrm>
            <a:off x="3871913" y="0"/>
            <a:ext cx="2960687" cy="498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endParaRPr lang="en-US" altLang="zh-CN"/>
          </a:p>
        </p:txBody>
      </p:sp>
      <p:sp>
        <p:nvSpPr>
          <p:cNvPr id="26628" name="Rectangle 4"/>
          <p:cNvSpPr>
            <a:spLocks noGrp="1" noRot="1" noChangeAspect="1" noChangeArrowheads="1" noTextEdit="1"/>
          </p:cNvSpPr>
          <p:nvPr>
            <p:ph type="sldImg" idx="2"/>
          </p:nvPr>
        </p:nvSpPr>
        <p:spPr bwMode="auto">
          <a:xfrm>
            <a:off x="922338" y="747713"/>
            <a:ext cx="4991100" cy="3743325"/>
          </a:xfrm>
          <a:prstGeom prst="rect">
            <a:avLst/>
          </a:prstGeom>
          <a:noFill/>
          <a:ln w="9525">
            <a:solidFill>
              <a:srgbClr val="000000"/>
            </a:solidFill>
            <a:miter lim="800000"/>
            <a:headEnd/>
            <a:tailEnd/>
          </a:ln>
          <a:effectLst/>
        </p:spPr>
      </p:sp>
      <p:sp>
        <p:nvSpPr>
          <p:cNvPr id="26629" name="Rectangle 5"/>
          <p:cNvSpPr>
            <a:spLocks noGrp="1" noChangeArrowheads="1"/>
          </p:cNvSpPr>
          <p:nvPr>
            <p:ph type="body" sz="quarter" idx="3"/>
          </p:nvPr>
        </p:nvSpPr>
        <p:spPr bwMode="auto">
          <a:xfrm>
            <a:off x="684213" y="4740275"/>
            <a:ext cx="5467350" cy="44910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26630" name="Rectangle 6"/>
          <p:cNvSpPr>
            <a:spLocks noGrp="1" noChangeArrowheads="1"/>
          </p:cNvSpPr>
          <p:nvPr>
            <p:ph type="ftr" sz="quarter" idx="4"/>
          </p:nvPr>
        </p:nvSpPr>
        <p:spPr bwMode="auto">
          <a:xfrm>
            <a:off x="0" y="9478963"/>
            <a:ext cx="2962275" cy="49847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defRPr>
            </a:lvl1pPr>
          </a:lstStyle>
          <a:p>
            <a:endParaRPr lang="en-US" altLang="zh-CN"/>
          </a:p>
        </p:txBody>
      </p:sp>
      <p:sp>
        <p:nvSpPr>
          <p:cNvPr id="26631" name="Rectangle 7"/>
          <p:cNvSpPr>
            <a:spLocks noGrp="1" noChangeArrowheads="1"/>
          </p:cNvSpPr>
          <p:nvPr>
            <p:ph type="sldNum" sz="quarter" idx="5"/>
          </p:nvPr>
        </p:nvSpPr>
        <p:spPr bwMode="auto">
          <a:xfrm>
            <a:off x="3871913" y="9478963"/>
            <a:ext cx="2960687" cy="49847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defRPr>
            </a:lvl1pPr>
          </a:lstStyle>
          <a:p>
            <a:fld id="{810CE2F5-A054-4D64-9FEC-977D675CC6CE}" type="slidenum">
              <a:rPr lang="en-US" altLang="zh-CN"/>
              <a:pPr/>
              <a:t>‹#›</a:t>
            </a:fld>
            <a:endParaRPr lang="en-US" altLang="zh-CN"/>
          </a:p>
        </p:txBody>
      </p:sp>
    </p:spTree>
    <p:extLst>
      <p:ext uri="{BB962C8B-B14F-4D97-AF65-F5344CB8AC3E}">
        <p14:creationId xmlns:p14="http://schemas.microsoft.com/office/powerpoint/2010/main" val="1536703240"/>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宋体" pitchFamily="2" charset="-122"/>
        <a:cs typeface="+mn-cs"/>
      </a:defRPr>
    </a:lvl1pPr>
    <a:lvl2pPr marL="457200" algn="l" rtl="0" fontAlgn="base">
      <a:spcBef>
        <a:spcPct val="30000"/>
      </a:spcBef>
      <a:spcAft>
        <a:spcPct val="0"/>
      </a:spcAft>
      <a:defRPr sz="1200" kern="1200">
        <a:solidFill>
          <a:schemeClr val="tx1"/>
        </a:solidFill>
        <a:latin typeface="Arial" charset="0"/>
        <a:ea typeface="宋体" pitchFamily="2" charset="-122"/>
        <a:cs typeface="+mn-cs"/>
      </a:defRPr>
    </a:lvl2pPr>
    <a:lvl3pPr marL="914400" algn="l" rtl="0" fontAlgn="base">
      <a:spcBef>
        <a:spcPct val="30000"/>
      </a:spcBef>
      <a:spcAft>
        <a:spcPct val="0"/>
      </a:spcAft>
      <a:defRPr sz="1200" kern="1200">
        <a:solidFill>
          <a:schemeClr val="tx1"/>
        </a:solidFill>
        <a:latin typeface="Arial" charset="0"/>
        <a:ea typeface="宋体" pitchFamily="2" charset="-122"/>
        <a:cs typeface="+mn-cs"/>
      </a:defRPr>
    </a:lvl3pPr>
    <a:lvl4pPr marL="1371600" algn="l" rtl="0" fontAlgn="base">
      <a:spcBef>
        <a:spcPct val="30000"/>
      </a:spcBef>
      <a:spcAft>
        <a:spcPct val="0"/>
      </a:spcAft>
      <a:defRPr sz="1200" kern="1200">
        <a:solidFill>
          <a:schemeClr val="tx1"/>
        </a:solidFill>
        <a:latin typeface="Arial" charset="0"/>
        <a:ea typeface="宋体" pitchFamily="2" charset="-122"/>
        <a:cs typeface="+mn-cs"/>
      </a:defRPr>
    </a:lvl4pPr>
    <a:lvl5pPr marL="1828800" algn="l" rtl="0" fontAlgn="base">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8" name="标题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zh-CN" altLang="en-US"/>
              <a:t>单击此处编辑母版标题样式</a:t>
            </a:r>
            <a:endParaRPr kumimoji="0" lang="en-US"/>
          </a:p>
        </p:txBody>
      </p:sp>
      <p:sp>
        <p:nvSpPr>
          <p:cNvPr id="9" name="副标题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a:t>单击此处编辑母版副标题样式</a:t>
            </a:r>
            <a:endParaRPr kumimoji="0" lang="en-US"/>
          </a:p>
        </p:txBody>
      </p:sp>
      <p:sp>
        <p:nvSpPr>
          <p:cNvPr id="28" name="日期占位符 27"/>
          <p:cNvSpPr>
            <a:spLocks noGrp="1"/>
          </p:cNvSpPr>
          <p:nvPr>
            <p:ph type="dt" sz="half" idx="10"/>
          </p:nvPr>
        </p:nvSpPr>
        <p:spPr>
          <a:xfrm>
            <a:off x="6400800" y="6355080"/>
            <a:ext cx="2286000" cy="365760"/>
          </a:xfrm>
        </p:spPr>
        <p:txBody>
          <a:bodyPr/>
          <a:lstStyle>
            <a:lvl1pPr>
              <a:defRPr sz="1400"/>
            </a:lvl1pPr>
          </a:lstStyle>
          <a:p>
            <a:endParaRPr lang="en-US" altLang="zh-CN"/>
          </a:p>
        </p:txBody>
      </p:sp>
      <p:sp>
        <p:nvSpPr>
          <p:cNvPr id="17" name="页脚占位符 16"/>
          <p:cNvSpPr>
            <a:spLocks noGrp="1"/>
          </p:cNvSpPr>
          <p:nvPr>
            <p:ph type="ftr" sz="quarter" idx="11"/>
          </p:nvPr>
        </p:nvSpPr>
        <p:spPr>
          <a:xfrm>
            <a:off x="2898648" y="6355080"/>
            <a:ext cx="3474720" cy="365760"/>
          </a:xfrm>
        </p:spPr>
        <p:txBody>
          <a:bodyPr/>
          <a:lstStyle/>
          <a:p>
            <a:endParaRPr lang="en-US" altLang="zh-CN"/>
          </a:p>
        </p:txBody>
      </p:sp>
      <p:sp>
        <p:nvSpPr>
          <p:cNvPr id="29" name="灯片编号占位符 28"/>
          <p:cNvSpPr>
            <a:spLocks noGrp="1"/>
          </p:cNvSpPr>
          <p:nvPr>
            <p:ph type="sldNum" sz="quarter" idx="12"/>
          </p:nvPr>
        </p:nvSpPr>
        <p:spPr>
          <a:xfrm>
            <a:off x="1216152" y="6355080"/>
            <a:ext cx="1219200" cy="365760"/>
          </a:xfrm>
        </p:spPr>
        <p:txBody>
          <a:bodyPr/>
          <a:lstStyle/>
          <a:p>
            <a:fld id="{CCEDDCCD-52E2-4612-B8FF-F9E05E5FA3BA}" type="slidenum">
              <a:rPr lang="en-US" altLang="zh-CN" smtClean="0"/>
              <a:pPr/>
              <a:t>‹#›</a:t>
            </a:fld>
            <a:endParaRPr lang="en-US" altLang="zh-CN"/>
          </a:p>
        </p:txBody>
      </p:sp>
      <p:sp>
        <p:nvSpPr>
          <p:cNvPr id="21" name="矩形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矩形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矩形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矩形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endParaRPr lang="en-US" altLang="zh-CN"/>
          </a:p>
        </p:txBody>
      </p:sp>
      <p:sp>
        <p:nvSpPr>
          <p:cNvPr id="5" name="页脚占位符 4"/>
          <p:cNvSpPr>
            <a:spLocks noGrp="1"/>
          </p:cNvSpPr>
          <p:nvPr>
            <p:ph type="ftr" sz="quarter" idx="11"/>
          </p:nvPr>
        </p:nvSpPr>
        <p:spPr/>
        <p:txBody>
          <a:bodyPr/>
          <a:lstStyle/>
          <a:p>
            <a:endParaRPr lang="en-US" altLang="zh-CN"/>
          </a:p>
        </p:txBody>
      </p:sp>
      <p:sp>
        <p:nvSpPr>
          <p:cNvPr id="6" name="灯片编号占位符 5"/>
          <p:cNvSpPr>
            <a:spLocks noGrp="1"/>
          </p:cNvSpPr>
          <p:nvPr>
            <p:ph type="sldNum" sz="quarter" idx="12"/>
          </p:nvPr>
        </p:nvSpPr>
        <p:spPr/>
        <p:txBody>
          <a:bodyPr/>
          <a:lstStyle/>
          <a:p>
            <a:fld id="{E9956A08-A16E-4BC0-97A0-2D5F1954E437}" type="slidenum">
              <a:rPr lang="en-US" altLang="zh-CN" smtClean="0"/>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kumimoji="0" lang="zh-CN" altLang="en-US"/>
              <a:t>单击此处编辑母版标题样式</a:t>
            </a:r>
            <a:endParaRPr kumimoji="0" lang="en-US"/>
          </a:p>
        </p:txBody>
      </p:sp>
      <p:sp>
        <p:nvSpPr>
          <p:cNvPr id="3" name="竖排文字占位符 2"/>
          <p:cNvSpPr>
            <a:spLocks noGrp="1"/>
          </p:cNvSpPr>
          <p:nvPr>
            <p:ph type="body" orient="vert" idx="1"/>
          </p:nvPr>
        </p:nvSpPr>
        <p:spPr>
          <a:xfrm>
            <a:off x="457200" y="274638"/>
            <a:ext cx="6019800" cy="5851525"/>
          </a:xfrm>
        </p:spPr>
        <p:txBody>
          <a:bodyPr vert="eaVer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endParaRPr lang="en-US" altLang="zh-CN"/>
          </a:p>
        </p:txBody>
      </p:sp>
      <p:sp>
        <p:nvSpPr>
          <p:cNvPr id="5" name="页脚占位符 4"/>
          <p:cNvSpPr>
            <a:spLocks noGrp="1"/>
          </p:cNvSpPr>
          <p:nvPr>
            <p:ph type="ftr" sz="quarter" idx="11"/>
          </p:nvPr>
        </p:nvSpPr>
        <p:spPr/>
        <p:txBody>
          <a:bodyPr/>
          <a:lstStyle/>
          <a:p>
            <a:endParaRPr lang="en-US" altLang="zh-CN"/>
          </a:p>
        </p:txBody>
      </p:sp>
      <p:sp>
        <p:nvSpPr>
          <p:cNvPr id="6" name="灯片编号占位符 5"/>
          <p:cNvSpPr>
            <a:spLocks noGrp="1"/>
          </p:cNvSpPr>
          <p:nvPr>
            <p:ph type="sldNum" sz="quarter" idx="12"/>
          </p:nvPr>
        </p:nvSpPr>
        <p:spPr/>
        <p:txBody>
          <a:bodyPr/>
          <a:lstStyle/>
          <a:p>
            <a:fld id="{3E4A7599-C8EC-435B-8A92-F34E43F8F42F}" type="slidenum">
              <a:rPr lang="en-US" altLang="zh-CN" smtClean="0"/>
              <a:pPr/>
              <a:t>‹#›</a:t>
            </a:fld>
            <a:endParaRPr lang="en-US" altLang="zh-CN"/>
          </a:p>
        </p:txBody>
      </p:sp>
      <p:sp>
        <p:nvSpPr>
          <p:cNvPr id="7" name="直接连接符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等腰三角形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直接连接符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a:t>单击此处编辑母版标题样式</a:t>
            </a:r>
            <a:endParaRPr kumimoji="0" lang="en-US"/>
          </a:p>
        </p:txBody>
      </p:sp>
      <p:sp>
        <p:nvSpPr>
          <p:cNvPr id="4" name="日期占位符 3"/>
          <p:cNvSpPr>
            <a:spLocks noGrp="1"/>
          </p:cNvSpPr>
          <p:nvPr>
            <p:ph type="dt" sz="half" idx="10"/>
          </p:nvPr>
        </p:nvSpPr>
        <p:spPr/>
        <p:txBody>
          <a:bodyPr/>
          <a:lstStyle/>
          <a:p>
            <a:endParaRPr lang="en-US" altLang="zh-CN"/>
          </a:p>
        </p:txBody>
      </p:sp>
      <p:sp>
        <p:nvSpPr>
          <p:cNvPr id="5" name="页脚占位符 4"/>
          <p:cNvSpPr>
            <a:spLocks noGrp="1"/>
          </p:cNvSpPr>
          <p:nvPr>
            <p:ph type="ftr" sz="quarter" idx="11"/>
          </p:nvPr>
        </p:nvSpPr>
        <p:spPr/>
        <p:txBody>
          <a:bodyPr/>
          <a:lstStyle/>
          <a:p>
            <a:endParaRPr lang="en-US" altLang="zh-CN"/>
          </a:p>
        </p:txBody>
      </p:sp>
      <p:sp>
        <p:nvSpPr>
          <p:cNvPr id="6" name="灯片编号占位符 5"/>
          <p:cNvSpPr>
            <a:spLocks noGrp="1"/>
          </p:cNvSpPr>
          <p:nvPr>
            <p:ph type="sldNum" sz="quarter" idx="12"/>
          </p:nvPr>
        </p:nvSpPr>
        <p:spPr/>
        <p:txBody>
          <a:bodyPr/>
          <a:lstStyle/>
          <a:p>
            <a:fld id="{8AA7C946-1296-42DE-ACC7-8BF8327D6D74}" type="slidenum">
              <a:rPr lang="en-US" altLang="zh-CN" smtClean="0"/>
              <a:pPr/>
              <a:t>‹#›</a:t>
            </a:fld>
            <a:endParaRPr lang="en-US" altLang="zh-CN"/>
          </a:p>
        </p:txBody>
      </p:sp>
      <p:sp>
        <p:nvSpPr>
          <p:cNvPr id="8" name="内容占位符 7"/>
          <p:cNvSpPr>
            <a:spLocks noGrp="1"/>
          </p:cNvSpPr>
          <p:nvPr>
            <p:ph sz="quarter" idx="1"/>
          </p:nvPr>
        </p:nvSpPr>
        <p:spPr>
          <a:xfrm>
            <a:off x="457200" y="1219200"/>
            <a:ext cx="8229600" cy="4937760"/>
          </a:xfrm>
        </p:spPr>
        <p:txBody>
          <a:body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1">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zh-CN" altLang="en-US"/>
              <a:t>单击此处编辑母版标题样式</a:t>
            </a:r>
            <a:endParaRPr kumimoji="0" lang="en-US"/>
          </a:p>
        </p:txBody>
      </p:sp>
      <p:sp>
        <p:nvSpPr>
          <p:cNvPr id="3" name="文本占位符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a:t>单击此处编辑母版文本样式</a:t>
            </a:r>
          </a:p>
        </p:txBody>
      </p:sp>
      <p:sp>
        <p:nvSpPr>
          <p:cNvPr id="4" name="日期占位符 3"/>
          <p:cNvSpPr>
            <a:spLocks noGrp="1"/>
          </p:cNvSpPr>
          <p:nvPr>
            <p:ph type="dt" sz="half" idx="10"/>
          </p:nvPr>
        </p:nvSpPr>
        <p:spPr>
          <a:xfrm>
            <a:off x="6400800" y="6355080"/>
            <a:ext cx="2286000" cy="365760"/>
          </a:xfrm>
        </p:spPr>
        <p:txBody>
          <a:bodyPr/>
          <a:lstStyle/>
          <a:p>
            <a:endParaRPr lang="en-US" altLang="zh-CN"/>
          </a:p>
        </p:txBody>
      </p:sp>
      <p:sp>
        <p:nvSpPr>
          <p:cNvPr id="5" name="页脚占位符 4"/>
          <p:cNvSpPr>
            <a:spLocks noGrp="1"/>
          </p:cNvSpPr>
          <p:nvPr>
            <p:ph type="ftr" sz="quarter" idx="11"/>
          </p:nvPr>
        </p:nvSpPr>
        <p:spPr>
          <a:xfrm>
            <a:off x="2898648" y="6355080"/>
            <a:ext cx="3474720" cy="365760"/>
          </a:xfrm>
        </p:spPr>
        <p:txBody>
          <a:bodyPr/>
          <a:lstStyle/>
          <a:p>
            <a:endParaRPr lang="en-US" altLang="zh-CN"/>
          </a:p>
        </p:txBody>
      </p:sp>
      <p:sp>
        <p:nvSpPr>
          <p:cNvPr id="6" name="灯片编号占位符 5"/>
          <p:cNvSpPr>
            <a:spLocks noGrp="1"/>
          </p:cNvSpPr>
          <p:nvPr>
            <p:ph type="sldNum" sz="quarter" idx="12"/>
          </p:nvPr>
        </p:nvSpPr>
        <p:spPr>
          <a:xfrm>
            <a:off x="1069848" y="6355080"/>
            <a:ext cx="1520952" cy="365760"/>
          </a:xfrm>
        </p:spPr>
        <p:txBody>
          <a:bodyPr/>
          <a:lstStyle/>
          <a:p>
            <a:fld id="{8196966F-561F-4662-B5E5-3974F1C1091A}" type="slidenum">
              <a:rPr lang="en-US" altLang="zh-CN" smtClean="0"/>
              <a:pPr/>
              <a:t>‹#›</a:t>
            </a:fld>
            <a:endParaRPr lang="en-US" altLang="zh-CN"/>
          </a:p>
        </p:txBody>
      </p:sp>
      <p:sp>
        <p:nvSpPr>
          <p:cNvPr id="7" name="矩形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矩形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28600"/>
            <a:ext cx="8229600" cy="914400"/>
          </a:xfrm>
        </p:spPr>
        <p:txBody>
          <a:bodyPr/>
          <a:lstStyle/>
          <a:p>
            <a:r>
              <a:rPr kumimoji="0" lang="zh-CN" altLang="en-US"/>
              <a:t>单击此处编辑母版标题样式</a:t>
            </a:r>
            <a:endParaRPr kumimoji="0" lang="en-US"/>
          </a:p>
        </p:txBody>
      </p:sp>
      <p:sp>
        <p:nvSpPr>
          <p:cNvPr id="5" name="日期占位符 4"/>
          <p:cNvSpPr>
            <a:spLocks noGrp="1"/>
          </p:cNvSpPr>
          <p:nvPr>
            <p:ph type="dt" sz="half" idx="10"/>
          </p:nvPr>
        </p:nvSpPr>
        <p:spPr/>
        <p:txBody>
          <a:bodyPr/>
          <a:lstStyle/>
          <a:p>
            <a:endParaRPr lang="en-US" altLang="zh-CN"/>
          </a:p>
        </p:txBody>
      </p:sp>
      <p:sp>
        <p:nvSpPr>
          <p:cNvPr id="6" name="页脚占位符 5"/>
          <p:cNvSpPr>
            <a:spLocks noGrp="1"/>
          </p:cNvSpPr>
          <p:nvPr>
            <p:ph type="ftr" sz="quarter" idx="11"/>
          </p:nvPr>
        </p:nvSpPr>
        <p:spPr/>
        <p:txBody>
          <a:bodyPr/>
          <a:lstStyle/>
          <a:p>
            <a:endParaRPr lang="en-US" altLang="zh-CN"/>
          </a:p>
        </p:txBody>
      </p:sp>
      <p:sp>
        <p:nvSpPr>
          <p:cNvPr id="7" name="灯片编号占位符 6"/>
          <p:cNvSpPr>
            <a:spLocks noGrp="1"/>
          </p:cNvSpPr>
          <p:nvPr>
            <p:ph type="sldNum" sz="quarter" idx="12"/>
          </p:nvPr>
        </p:nvSpPr>
        <p:spPr/>
        <p:txBody>
          <a:bodyPr/>
          <a:lstStyle/>
          <a:p>
            <a:fld id="{CE9990AF-C5FC-4324-9071-B91EFDE1E649}" type="slidenum">
              <a:rPr lang="en-US" altLang="zh-CN" smtClean="0"/>
              <a:pPr/>
              <a:t>‹#›</a:t>
            </a:fld>
            <a:endParaRPr lang="en-US" altLang="zh-CN"/>
          </a:p>
        </p:txBody>
      </p:sp>
      <p:sp>
        <p:nvSpPr>
          <p:cNvPr id="9" name="内容占位符 8"/>
          <p:cNvSpPr>
            <a:spLocks noGrp="1"/>
          </p:cNvSpPr>
          <p:nvPr>
            <p:ph sz="quarter" idx="1"/>
          </p:nvPr>
        </p:nvSpPr>
        <p:spPr>
          <a:xfrm>
            <a:off x="457200" y="1219200"/>
            <a:ext cx="4041648" cy="4937760"/>
          </a:xfrm>
        </p:spPr>
        <p:txBody>
          <a:body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11" name="内容占位符 10"/>
          <p:cNvSpPr>
            <a:spLocks noGrp="1"/>
          </p:cNvSpPr>
          <p:nvPr>
            <p:ph sz="quarter" idx="2"/>
          </p:nvPr>
        </p:nvSpPr>
        <p:spPr>
          <a:xfrm>
            <a:off x="4632198" y="1216152"/>
            <a:ext cx="4041648" cy="4937760"/>
          </a:xfrm>
        </p:spPr>
        <p:txBody>
          <a:body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28600"/>
            <a:ext cx="8229600" cy="914400"/>
          </a:xfrm>
        </p:spPr>
        <p:txBody>
          <a:bodyPr anchor="ctr"/>
          <a:lstStyle>
            <a:lvl1pPr>
              <a:defRPr/>
            </a:lvl1pPr>
          </a:lstStyle>
          <a:p>
            <a:r>
              <a:rPr kumimoji="0" lang="zh-CN" altLang="en-US"/>
              <a:t>单击此处编辑母版标题样式</a:t>
            </a:r>
            <a:endParaRPr kumimoji="0" lang="en-US"/>
          </a:p>
        </p:txBody>
      </p:sp>
      <p:sp>
        <p:nvSpPr>
          <p:cNvPr id="3" name="文本占位符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a:t>单击此处编辑母版文本样式</a:t>
            </a:r>
          </a:p>
        </p:txBody>
      </p:sp>
      <p:sp>
        <p:nvSpPr>
          <p:cNvPr id="4" name="文本占位符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a:t>单击此处编辑母版文本样式</a:t>
            </a:r>
          </a:p>
        </p:txBody>
      </p:sp>
      <p:sp>
        <p:nvSpPr>
          <p:cNvPr id="7" name="日期占位符 6"/>
          <p:cNvSpPr>
            <a:spLocks noGrp="1"/>
          </p:cNvSpPr>
          <p:nvPr>
            <p:ph type="dt" sz="half" idx="10"/>
          </p:nvPr>
        </p:nvSpPr>
        <p:spPr/>
        <p:txBody>
          <a:bodyPr/>
          <a:lstStyle/>
          <a:p>
            <a:endParaRPr lang="en-US" altLang="zh-CN"/>
          </a:p>
        </p:txBody>
      </p:sp>
      <p:sp>
        <p:nvSpPr>
          <p:cNvPr id="8" name="页脚占位符 7"/>
          <p:cNvSpPr>
            <a:spLocks noGrp="1"/>
          </p:cNvSpPr>
          <p:nvPr>
            <p:ph type="ftr" sz="quarter" idx="11"/>
          </p:nvPr>
        </p:nvSpPr>
        <p:spPr/>
        <p:txBody>
          <a:bodyPr/>
          <a:lstStyle/>
          <a:p>
            <a:endParaRPr lang="en-US" altLang="zh-CN"/>
          </a:p>
        </p:txBody>
      </p:sp>
      <p:sp>
        <p:nvSpPr>
          <p:cNvPr id="9" name="灯片编号占位符 8"/>
          <p:cNvSpPr>
            <a:spLocks noGrp="1"/>
          </p:cNvSpPr>
          <p:nvPr>
            <p:ph type="sldNum" sz="quarter" idx="12"/>
          </p:nvPr>
        </p:nvSpPr>
        <p:spPr/>
        <p:txBody>
          <a:bodyPr/>
          <a:lstStyle/>
          <a:p>
            <a:fld id="{7176684D-3BFF-4F14-B3CF-DD25C0A313DA}" type="slidenum">
              <a:rPr lang="en-US" altLang="zh-CN" smtClean="0"/>
              <a:pPr/>
              <a:t>‹#›</a:t>
            </a:fld>
            <a:endParaRPr lang="en-US" altLang="zh-CN"/>
          </a:p>
        </p:txBody>
      </p:sp>
      <p:sp>
        <p:nvSpPr>
          <p:cNvPr id="11" name="内容占位符 10"/>
          <p:cNvSpPr>
            <a:spLocks noGrp="1"/>
          </p:cNvSpPr>
          <p:nvPr>
            <p:ph sz="quarter" idx="2"/>
          </p:nvPr>
        </p:nvSpPr>
        <p:spPr>
          <a:xfrm>
            <a:off x="457200" y="2133600"/>
            <a:ext cx="4038600" cy="4038600"/>
          </a:xfrm>
        </p:spPr>
        <p:txBody>
          <a:body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13" name="内容占位符 12"/>
          <p:cNvSpPr>
            <a:spLocks noGrp="1"/>
          </p:cNvSpPr>
          <p:nvPr>
            <p:ph sz="quarter" idx="4"/>
          </p:nvPr>
        </p:nvSpPr>
        <p:spPr>
          <a:xfrm>
            <a:off x="4648200" y="2133600"/>
            <a:ext cx="4038600" cy="4038600"/>
          </a:xfrm>
        </p:spPr>
        <p:txBody>
          <a:body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28600"/>
            <a:ext cx="8229600" cy="914400"/>
          </a:xfrm>
        </p:spPr>
        <p:txBody>
          <a:bodyPr/>
          <a:lstStyle/>
          <a:p>
            <a:r>
              <a:rPr kumimoji="0" lang="zh-CN" altLang="en-US"/>
              <a:t>单击此处编辑母版标题样式</a:t>
            </a:r>
            <a:endParaRPr kumimoji="0" lang="en-US"/>
          </a:p>
        </p:txBody>
      </p:sp>
      <p:sp>
        <p:nvSpPr>
          <p:cNvPr id="3" name="日期占位符 2"/>
          <p:cNvSpPr>
            <a:spLocks noGrp="1"/>
          </p:cNvSpPr>
          <p:nvPr>
            <p:ph type="dt" sz="half" idx="10"/>
          </p:nvPr>
        </p:nvSpPr>
        <p:spPr/>
        <p:txBody>
          <a:bodyPr/>
          <a:lstStyle/>
          <a:p>
            <a:endParaRPr lang="en-US" altLang="zh-CN"/>
          </a:p>
        </p:txBody>
      </p:sp>
      <p:sp>
        <p:nvSpPr>
          <p:cNvPr id="4" name="页脚占位符 3"/>
          <p:cNvSpPr>
            <a:spLocks noGrp="1"/>
          </p:cNvSpPr>
          <p:nvPr>
            <p:ph type="ftr" sz="quarter" idx="11"/>
          </p:nvPr>
        </p:nvSpPr>
        <p:spPr/>
        <p:txBody>
          <a:bodyPr/>
          <a:lstStyle/>
          <a:p>
            <a:endParaRPr lang="en-US" altLang="zh-CN"/>
          </a:p>
        </p:txBody>
      </p:sp>
      <p:sp>
        <p:nvSpPr>
          <p:cNvPr id="5" name="灯片编号占位符 4"/>
          <p:cNvSpPr>
            <a:spLocks noGrp="1"/>
          </p:cNvSpPr>
          <p:nvPr>
            <p:ph type="sldNum" sz="quarter" idx="12"/>
          </p:nvPr>
        </p:nvSpPr>
        <p:spPr/>
        <p:txBody>
          <a:bodyPr/>
          <a:lstStyle/>
          <a:p>
            <a:fld id="{EC9FAE07-4B19-4184-A1F3-BFACFE5751D7}" type="slidenum">
              <a:rPr lang="en-US" altLang="zh-CN" smtClean="0"/>
              <a:pPr/>
              <a:t>‹#›</a:t>
            </a:fld>
            <a:endParaRPr lang="en-US" altLang="zh-CN"/>
          </a:p>
        </p:txBody>
      </p:sp>
      <p:sp>
        <p:nvSpPr>
          <p:cNvPr id="6" name="等腰三角形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endParaRPr lang="en-US" altLang="zh-CN"/>
          </a:p>
        </p:txBody>
      </p:sp>
      <p:sp>
        <p:nvSpPr>
          <p:cNvPr id="3" name="页脚占位符 2"/>
          <p:cNvSpPr>
            <a:spLocks noGrp="1"/>
          </p:cNvSpPr>
          <p:nvPr>
            <p:ph type="ftr" sz="quarter" idx="11"/>
          </p:nvPr>
        </p:nvSpPr>
        <p:spPr/>
        <p:txBody>
          <a:bodyPr/>
          <a:lstStyle/>
          <a:p>
            <a:endParaRPr lang="en-US" altLang="zh-CN"/>
          </a:p>
        </p:txBody>
      </p:sp>
      <p:sp>
        <p:nvSpPr>
          <p:cNvPr id="4" name="灯片编号占位符 3"/>
          <p:cNvSpPr>
            <a:spLocks noGrp="1"/>
          </p:cNvSpPr>
          <p:nvPr>
            <p:ph type="sldNum" sz="quarter" idx="12"/>
          </p:nvPr>
        </p:nvSpPr>
        <p:spPr/>
        <p:txBody>
          <a:bodyPr/>
          <a:lstStyle/>
          <a:p>
            <a:fld id="{F14894C4-568D-44C6-9125-F9F9885AD16D}" type="slidenum">
              <a:rPr lang="en-US" altLang="zh-CN" smtClean="0"/>
              <a:pPr/>
              <a:t>‹#›</a:t>
            </a:fld>
            <a:endParaRPr lang="en-US" altLang="zh-CN"/>
          </a:p>
        </p:txBody>
      </p:sp>
      <p:sp>
        <p:nvSpPr>
          <p:cNvPr id="5" name="直接连接符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等腰三角形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zh-CN" altLang="en-US"/>
              <a:t>单击此处编辑母版标题样式</a:t>
            </a:r>
            <a:endParaRPr kumimoji="0" lang="en-US"/>
          </a:p>
        </p:txBody>
      </p:sp>
      <p:sp>
        <p:nvSpPr>
          <p:cNvPr id="3" name="文本占位符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zh-CN" altLang="en-US"/>
              <a:t>单击此处编辑母版文本样式</a:t>
            </a:r>
          </a:p>
        </p:txBody>
      </p:sp>
      <p:sp>
        <p:nvSpPr>
          <p:cNvPr id="5" name="日期占位符 4"/>
          <p:cNvSpPr>
            <a:spLocks noGrp="1"/>
          </p:cNvSpPr>
          <p:nvPr>
            <p:ph type="dt" sz="half" idx="10"/>
          </p:nvPr>
        </p:nvSpPr>
        <p:spPr/>
        <p:txBody>
          <a:bodyPr/>
          <a:lstStyle/>
          <a:p>
            <a:endParaRPr lang="en-US" altLang="zh-CN"/>
          </a:p>
        </p:txBody>
      </p:sp>
      <p:sp>
        <p:nvSpPr>
          <p:cNvPr id="6" name="页脚占位符 5"/>
          <p:cNvSpPr>
            <a:spLocks noGrp="1"/>
          </p:cNvSpPr>
          <p:nvPr>
            <p:ph type="ftr" sz="quarter" idx="11"/>
          </p:nvPr>
        </p:nvSpPr>
        <p:spPr/>
        <p:txBody>
          <a:bodyPr/>
          <a:lstStyle/>
          <a:p>
            <a:endParaRPr lang="en-US" altLang="zh-CN"/>
          </a:p>
        </p:txBody>
      </p:sp>
      <p:sp>
        <p:nvSpPr>
          <p:cNvPr id="7" name="灯片编号占位符 6"/>
          <p:cNvSpPr>
            <a:spLocks noGrp="1"/>
          </p:cNvSpPr>
          <p:nvPr>
            <p:ph type="sldNum" sz="quarter" idx="12"/>
          </p:nvPr>
        </p:nvSpPr>
        <p:spPr/>
        <p:txBody>
          <a:bodyPr/>
          <a:lstStyle/>
          <a:p>
            <a:fld id="{C26ACA81-54E9-43A2-8D8D-433233D02F32}" type="slidenum">
              <a:rPr lang="en-US" altLang="zh-CN" smtClean="0"/>
              <a:pPr/>
              <a:t>‹#›</a:t>
            </a:fld>
            <a:endParaRPr lang="en-US" altLang="zh-CN"/>
          </a:p>
        </p:txBody>
      </p:sp>
      <p:sp>
        <p:nvSpPr>
          <p:cNvPr id="8" name="直接连接符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直接连接符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等腰三角形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内容占位符 11"/>
          <p:cNvSpPr>
            <a:spLocks noGrp="1"/>
          </p:cNvSpPr>
          <p:nvPr>
            <p:ph sz="quarter" idx="1"/>
          </p:nvPr>
        </p:nvSpPr>
        <p:spPr>
          <a:xfrm>
            <a:off x="304800" y="304800"/>
            <a:ext cx="5715000" cy="5715000"/>
          </a:xfrm>
        </p:spPr>
        <p:txBody>
          <a:body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bg>
      <p:bgRef idx="1001">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zh-CN" altLang="en-US"/>
              <a:t>单击此处编辑母版标题样式</a:t>
            </a:r>
            <a:endParaRPr kumimoji="0" lang="en-US"/>
          </a:p>
        </p:txBody>
      </p:sp>
      <p:sp>
        <p:nvSpPr>
          <p:cNvPr id="3" name="图片占位符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zh-CN" altLang="en-US"/>
              <a:t>单击图标添加图片</a:t>
            </a:r>
            <a:endParaRPr kumimoji="0" lang="en-US" dirty="0"/>
          </a:p>
        </p:txBody>
      </p:sp>
      <p:sp>
        <p:nvSpPr>
          <p:cNvPr id="4" name="文本占位符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zh-CN" altLang="en-US"/>
              <a:t>单击此处编辑母版文本样式</a:t>
            </a:r>
          </a:p>
        </p:txBody>
      </p:sp>
      <p:sp>
        <p:nvSpPr>
          <p:cNvPr id="5" name="日期占位符 4"/>
          <p:cNvSpPr>
            <a:spLocks noGrp="1"/>
          </p:cNvSpPr>
          <p:nvPr>
            <p:ph type="dt" sz="half" idx="10"/>
          </p:nvPr>
        </p:nvSpPr>
        <p:spPr/>
        <p:txBody>
          <a:bodyPr/>
          <a:lstStyle/>
          <a:p>
            <a:endParaRPr lang="en-US" altLang="zh-CN"/>
          </a:p>
        </p:txBody>
      </p:sp>
      <p:sp>
        <p:nvSpPr>
          <p:cNvPr id="6" name="页脚占位符 5"/>
          <p:cNvSpPr>
            <a:spLocks noGrp="1"/>
          </p:cNvSpPr>
          <p:nvPr>
            <p:ph type="ftr" sz="quarter" idx="11"/>
          </p:nvPr>
        </p:nvSpPr>
        <p:spPr/>
        <p:txBody>
          <a:bodyPr/>
          <a:lstStyle/>
          <a:p>
            <a:endParaRPr lang="en-US" altLang="zh-CN"/>
          </a:p>
        </p:txBody>
      </p:sp>
      <p:sp>
        <p:nvSpPr>
          <p:cNvPr id="7" name="灯片编号占位符 6"/>
          <p:cNvSpPr>
            <a:spLocks noGrp="1"/>
          </p:cNvSpPr>
          <p:nvPr>
            <p:ph type="sldNum" sz="quarter" idx="12"/>
          </p:nvPr>
        </p:nvSpPr>
        <p:spPr/>
        <p:txBody>
          <a:bodyPr/>
          <a:lstStyle/>
          <a:p>
            <a:fld id="{3BC4B65D-89D3-460B-8438-6B3D252F610C}" type="slidenum">
              <a:rPr lang="en-US" altLang="zh-CN" smtClean="0"/>
              <a:pPr/>
              <a:t>‹#›</a:t>
            </a:fld>
            <a:endParaRPr lang="en-US" altLang="zh-CN"/>
          </a:p>
        </p:txBody>
      </p:sp>
      <p:sp>
        <p:nvSpPr>
          <p:cNvPr id="8" name="直接连接符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等腰三角形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矩形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标题占位符 21"/>
          <p:cNvSpPr>
            <a:spLocks noGrp="1"/>
          </p:cNvSpPr>
          <p:nvPr>
            <p:ph type="title"/>
          </p:nvPr>
        </p:nvSpPr>
        <p:spPr>
          <a:xfrm>
            <a:off x="457200" y="152400"/>
            <a:ext cx="8229600" cy="990600"/>
          </a:xfrm>
          <a:prstGeom prst="rect">
            <a:avLst/>
          </a:prstGeom>
        </p:spPr>
        <p:txBody>
          <a:bodyPr vert="horz" anchor="b" anchorCtr="0">
            <a:normAutofit/>
          </a:bodyPr>
          <a:lstStyle/>
          <a:p>
            <a:r>
              <a:rPr kumimoji="0" lang="zh-CN" altLang="en-US"/>
              <a:t>单击此处编辑母版标题样式</a:t>
            </a:r>
            <a:endParaRPr kumimoji="0" lang="en-US"/>
          </a:p>
        </p:txBody>
      </p:sp>
      <p:sp>
        <p:nvSpPr>
          <p:cNvPr id="13" name="文本占位符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zh-CN" altLang="en-US"/>
              <a:t>单击此处编辑母版文本样式</a:t>
            </a:r>
          </a:p>
          <a:p>
            <a:pPr lvl="1" eaLnBrk="1" latinLnBrk="0" hangingPunct="1"/>
            <a:r>
              <a:rPr kumimoji="0" lang="zh-CN" altLang="en-US"/>
              <a:t>第二级</a:t>
            </a:r>
          </a:p>
          <a:p>
            <a:pPr lvl="2" eaLnBrk="1" latinLnBrk="0" hangingPunct="1"/>
            <a:r>
              <a:rPr kumimoji="0" lang="zh-CN" altLang="en-US"/>
              <a:t>第三级</a:t>
            </a:r>
          </a:p>
          <a:p>
            <a:pPr lvl="3" eaLnBrk="1" latinLnBrk="0" hangingPunct="1"/>
            <a:r>
              <a:rPr kumimoji="0" lang="zh-CN" altLang="en-US"/>
              <a:t>第四级</a:t>
            </a:r>
          </a:p>
          <a:p>
            <a:pPr lvl="4" eaLnBrk="1" latinLnBrk="0" hangingPunct="1"/>
            <a:r>
              <a:rPr kumimoji="0" lang="zh-CN" altLang="en-US"/>
              <a:t>第五级</a:t>
            </a:r>
            <a:endParaRPr kumimoji="0" lang="en-US"/>
          </a:p>
        </p:txBody>
      </p:sp>
      <p:sp>
        <p:nvSpPr>
          <p:cNvPr id="14" name="日期占位符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endParaRPr lang="en-US" altLang="zh-CN"/>
          </a:p>
        </p:txBody>
      </p:sp>
      <p:sp>
        <p:nvSpPr>
          <p:cNvPr id="3" name="页脚占位符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endParaRPr lang="en-US" altLang="zh-CN"/>
          </a:p>
        </p:txBody>
      </p:sp>
      <p:sp>
        <p:nvSpPr>
          <p:cNvPr id="23" name="灯片编号占位符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B691D456-8FE8-4ED6-9FC5-29B6A61FEDA1}" type="slidenum">
              <a:rPr lang="en-US" altLang="zh-CN" smtClean="0"/>
              <a:pPr/>
              <a:t>‹#›</a:t>
            </a:fld>
            <a:endParaRPr lang="en-US" altLang="zh-CN"/>
          </a:p>
        </p:txBody>
      </p:sp>
      <p:sp>
        <p:nvSpPr>
          <p:cNvPr id="28" name="直接连接符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直接连接符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等腰三角形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Lst>
  <p:hf hdr="0" ftr="0" dt="0"/>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oleObject" Target="../embeddings/oleObject2.bin"/><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image" Target="../media/image5.jpeg"/><Relationship Id="rId1" Type="http://schemas.openxmlformats.org/officeDocument/2006/relationships/slideLayout" Target="../slideLayouts/slideLayout6.xml"/><Relationship Id="rId4" Type="http://schemas.openxmlformats.org/officeDocument/2006/relationships/image" Target="../media/image6.emf"/></Relationships>
</file>

<file path=ppt/slides/_rels/slide12.xml.rels><?xml version="1.0" encoding="UTF-8" standalone="yes"?>
<Relationships xmlns="http://schemas.openxmlformats.org/package/2006/relationships"><Relationship Id="rId8" Type="http://schemas.openxmlformats.org/officeDocument/2006/relationships/oleObject" Target="../embeddings/oleObject7.bin"/><Relationship Id="rId3" Type="http://schemas.openxmlformats.org/officeDocument/2006/relationships/image" Target="../media/image7.emf"/><Relationship Id="rId7" Type="http://schemas.openxmlformats.org/officeDocument/2006/relationships/image" Target="../media/image9.emf"/><Relationship Id="rId2" Type="http://schemas.openxmlformats.org/officeDocument/2006/relationships/oleObject" Target="../embeddings/oleObject4.bin"/><Relationship Id="rId1" Type="http://schemas.openxmlformats.org/officeDocument/2006/relationships/slideLayout" Target="../slideLayouts/slideLayout6.xml"/><Relationship Id="rId6" Type="http://schemas.openxmlformats.org/officeDocument/2006/relationships/oleObject" Target="../embeddings/oleObject6.bin"/><Relationship Id="rId11" Type="http://schemas.openxmlformats.org/officeDocument/2006/relationships/image" Target="../media/image11.emf"/><Relationship Id="rId5" Type="http://schemas.openxmlformats.org/officeDocument/2006/relationships/image" Target="../media/image8.emf"/><Relationship Id="rId10" Type="http://schemas.openxmlformats.org/officeDocument/2006/relationships/oleObject" Target="../embeddings/oleObject8.bin"/><Relationship Id="rId4" Type="http://schemas.openxmlformats.org/officeDocument/2006/relationships/oleObject" Target="../embeddings/oleObject5.bin"/><Relationship Id="rId9" Type="http://schemas.openxmlformats.org/officeDocument/2006/relationships/image" Target="../media/image10.emf"/></Relationships>
</file>

<file path=ppt/slides/_rels/slide13.xml.rels><?xml version="1.0" encoding="UTF-8" standalone="yes"?>
<Relationships xmlns="http://schemas.openxmlformats.org/package/2006/relationships"><Relationship Id="rId8" Type="http://schemas.openxmlformats.org/officeDocument/2006/relationships/oleObject" Target="../embeddings/oleObject12.bin"/><Relationship Id="rId3" Type="http://schemas.openxmlformats.org/officeDocument/2006/relationships/image" Target="../media/image12.emf"/><Relationship Id="rId7" Type="http://schemas.openxmlformats.org/officeDocument/2006/relationships/image" Target="../media/image14.emf"/><Relationship Id="rId2" Type="http://schemas.openxmlformats.org/officeDocument/2006/relationships/oleObject" Target="../embeddings/oleObject9.bin"/><Relationship Id="rId1" Type="http://schemas.openxmlformats.org/officeDocument/2006/relationships/slideLayout" Target="../slideLayouts/slideLayout6.xml"/><Relationship Id="rId6" Type="http://schemas.openxmlformats.org/officeDocument/2006/relationships/oleObject" Target="../embeddings/oleObject11.bin"/><Relationship Id="rId11" Type="http://schemas.openxmlformats.org/officeDocument/2006/relationships/image" Target="../media/image16.emf"/><Relationship Id="rId5" Type="http://schemas.openxmlformats.org/officeDocument/2006/relationships/image" Target="../media/image13.emf"/><Relationship Id="rId10" Type="http://schemas.openxmlformats.org/officeDocument/2006/relationships/oleObject" Target="../embeddings/oleObject13.bin"/><Relationship Id="rId4" Type="http://schemas.openxmlformats.org/officeDocument/2006/relationships/oleObject" Target="../embeddings/oleObject10.bin"/><Relationship Id="rId9" Type="http://schemas.openxmlformats.org/officeDocument/2006/relationships/image" Target="../media/image15.emf"/></Relationships>
</file>

<file path=ppt/slides/_rels/slide14.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oleObject" Target="../embeddings/oleObject14.bin"/><Relationship Id="rId1" Type="http://schemas.openxmlformats.org/officeDocument/2006/relationships/slideLayout" Target="../slideLayouts/slideLayout6.xml"/><Relationship Id="rId5" Type="http://schemas.openxmlformats.org/officeDocument/2006/relationships/image" Target="../media/image20.png"/><Relationship Id="rId4" Type="http://schemas.openxmlformats.org/officeDocument/2006/relationships/image" Target="../media/image19.gif"/></Relationships>
</file>

<file path=ppt/slides/_rels/slide16.xml.rels><?xml version="1.0" encoding="UTF-8" standalone="yes"?>
<Relationships xmlns="http://schemas.openxmlformats.org/package/2006/relationships"><Relationship Id="rId8" Type="http://schemas.openxmlformats.org/officeDocument/2006/relationships/image" Target="../media/image23.wmf"/><Relationship Id="rId3" Type="http://schemas.openxmlformats.org/officeDocument/2006/relationships/oleObject" Target="../embeddings/oleObject15.bin"/><Relationship Id="rId7" Type="http://schemas.openxmlformats.org/officeDocument/2006/relationships/oleObject" Target="../embeddings/oleObject17.bin"/><Relationship Id="rId2" Type="http://schemas.openxmlformats.org/officeDocument/2006/relationships/slideLayout" Target="../slideLayouts/slideLayout6.xml"/><Relationship Id="rId1" Type="http://schemas.openxmlformats.org/officeDocument/2006/relationships/control" Target="../activeX/activeX1.xml"/><Relationship Id="rId6" Type="http://schemas.openxmlformats.org/officeDocument/2006/relationships/image" Target="../media/image22.emf"/><Relationship Id="rId11" Type="http://schemas.openxmlformats.org/officeDocument/2006/relationships/image" Target="../media/image25.png"/><Relationship Id="rId5" Type="http://schemas.openxmlformats.org/officeDocument/2006/relationships/oleObject" Target="../embeddings/oleObject16.bin"/><Relationship Id="rId10" Type="http://schemas.openxmlformats.org/officeDocument/2006/relationships/image" Target="../media/image24.wmf"/><Relationship Id="rId4" Type="http://schemas.openxmlformats.org/officeDocument/2006/relationships/image" Target="../media/image21.emf"/><Relationship Id="rId9" Type="http://schemas.openxmlformats.org/officeDocument/2006/relationships/oleObject" Target="../embeddings/oleObject18.bin"/></Relationships>
</file>

<file path=ppt/slides/_rels/slide17.xml.rels><?xml version="1.0" encoding="UTF-8" standalone="yes"?>
<Relationships xmlns="http://schemas.openxmlformats.org/package/2006/relationships"><Relationship Id="rId8" Type="http://schemas.openxmlformats.org/officeDocument/2006/relationships/oleObject" Target="../embeddings/oleObject22.bin"/><Relationship Id="rId13" Type="http://schemas.openxmlformats.org/officeDocument/2006/relationships/image" Target="../media/image31.emf"/><Relationship Id="rId3" Type="http://schemas.openxmlformats.org/officeDocument/2006/relationships/image" Target="../media/image26.emf"/><Relationship Id="rId7" Type="http://schemas.openxmlformats.org/officeDocument/2006/relationships/image" Target="../media/image28.emf"/><Relationship Id="rId12" Type="http://schemas.openxmlformats.org/officeDocument/2006/relationships/oleObject" Target="../embeddings/oleObject24.bin"/><Relationship Id="rId2" Type="http://schemas.openxmlformats.org/officeDocument/2006/relationships/oleObject" Target="../embeddings/oleObject19.bin"/><Relationship Id="rId1" Type="http://schemas.openxmlformats.org/officeDocument/2006/relationships/slideLayout" Target="../slideLayouts/slideLayout6.xml"/><Relationship Id="rId6" Type="http://schemas.openxmlformats.org/officeDocument/2006/relationships/oleObject" Target="../embeddings/oleObject21.bin"/><Relationship Id="rId11" Type="http://schemas.openxmlformats.org/officeDocument/2006/relationships/image" Target="../media/image30.emf"/><Relationship Id="rId5" Type="http://schemas.openxmlformats.org/officeDocument/2006/relationships/image" Target="../media/image27.emf"/><Relationship Id="rId10" Type="http://schemas.openxmlformats.org/officeDocument/2006/relationships/oleObject" Target="../embeddings/oleObject23.bin"/><Relationship Id="rId4" Type="http://schemas.openxmlformats.org/officeDocument/2006/relationships/oleObject" Target="../embeddings/oleObject20.bin"/><Relationship Id="rId9" Type="http://schemas.openxmlformats.org/officeDocument/2006/relationships/image" Target="../media/image29.emf"/></Relationships>
</file>

<file path=ppt/slides/_rels/slide18.xml.rels><?xml version="1.0" encoding="UTF-8" standalone="yes"?>
<Relationships xmlns="http://schemas.openxmlformats.org/package/2006/relationships"><Relationship Id="rId8" Type="http://schemas.openxmlformats.org/officeDocument/2006/relationships/oleObject" Target="../embeddings/oleObject28.bin"/><Relationship Id="rId3" Type="http://schemas.openxmlformats.org/officeDocument/2006/relationships/image" Target="../media/image32.emf"/><Relationship Id="rId7" Type="http://schemas.openxmlformats.org/officeDocument/2006/relationships/image" Target="../media/image34.emf"/><Relationship Id="rId2" Type="http://schemas.openxmlformats.org/officeDocument/2006/relationships/oleObject" Target="../embeddings/oleObject25.bin"/><Relationship Id="rId1" Type="http://schemas.openxmlformats.org/officeDocument/2006/relationships/slideLayout" Target="../slideLayouts/slideLayout6.xml"/><Relationship Id="rId6" Type="http://schemas.openxmlformats.org/officeDocument/2006/relationships/oleObject" Target="../embeddings/oleObject27.bin"/><Relationship Id="rId11" Type="http://schemas.openxmlformats.org/officeDocument/2006/relationships/image" Target="../media/image36.emf"/><Relationship Id="rId5" Type="http://schemas.openxmlformats.org/officeDocument/2006/relationships/image" Target="../media/image33.emf"/><Relationship Id="rId10" Type="http://schemas.openxmlformats.org/officeDocument/2006/relationships/oleObject" Target="../embeddings/oleObject29.bin"/><Relationship Id="rId4" Type="http://schemas.openxmlformats.org/officeDocument/2006/relationships/oleObject" Target="../embeddings/oleObject26.bin"/><Relationship Id="rId9" Type="http://schemas.openxmlformats.org/officeDocument/2006/relationships/image" Target="../media/image35.em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37.emf"/><Relationship Id="rId7" Type="http://schemas.openxmlformats.org/officeDocument/2006/relationships/image" Target="../media/image39.emf"/><Relationship Id="rId2" Type="http://schemas.openxmlformats.org/officeDocument/2006/relationships/oleObject" Target="../embeddings/oleObject30.bin"/><Relationship Id="rId1" Type="http://schemas.openxmlformats.org/officeDocument/2006/relationships/slideLayout" Target="../slideLayouts/slideLayout6.xml"/><Relationship Id="rId6" Type="http://schemas.openxmlformats.org/officeDocument/2006/relationships/oleObject" Target="../embeddings/oleObject32.bin"/><Relationship Id="rId5" Type="http://schemas.openxmlformats.org/officeDocument/2006/relationships/image" Target="../media/image38.emf"/><Relationship Id="rId4" Type="http://schemas.openxmlformats.org/officeDocument/2006/relationships/oleObject" Target="../embeddings/oleObject31.bin"/></Relationships>
</file>

<file path=ppt/slides/_rels/slide21.xml.rels><?xml version="1.0" encoding="UTF-8" standalone="yes"?>
<Relationships xmlns="http://schemas.openxmlformats.org/package/2006/relationships"><Relationship Id="rId3" Type="http://schemas.openxmlformats.org/officeDocument/2006/relationships/image" Target="../media/image40.emf"/><Relationship Id="rId2" Type="http://schemas.openxmlformats.org/officeDocument/2006/relationships/oleObject" Target="../embeddings/oleObject33.bin"/><Relationship Id="rId1" Type="http://schemas.openxmlformats.org/officeDocument/2006/relationships/slideLayout" Target="../slideLayouts/slideLayout6.xml"/><Relationship Id="rId5" Type="http://schemas.openxmlformats.org/officeDocument/2006/relationships/image" Target="../media/image41.emf"/><Relationship Id="rId4" Type="http://schemas.openxmlformats.org/officeDocument/2006/relationships/oleObject" Target="../embeddings/oleObject34.bin"/></Relationships>
</file>

<file path=ppt/slides/_rels/slide22.xml.rels><?xml version="1.0" encoding="UTF-8" standalone="yes"?>
<Relationships xmlns="http://schemas.openxmlformats.org/package/2006/relationships"><Relationship Id="rId3" Type="http://schemas.openxmlformats.org/officeDocument/2006/relationships/image" Target="../media/image42.emf"/><Relationship Id="rId2" Type="http://schemas.openxmlformats.org/officeDocument/2006/relationships/oleObject" Target="../embeddings/oleObject35.bin"/><Relationship Id="rId1" Type="http://schemas.openxmlformats.org/officeDocument/2006/relationships/slideLayout" Target="../slideLayouts/slideLayout6.xml"/><Relationship Id="rId5" Type="http://schemas.openxmlformats.org/officeDocument/2006/relationships/image" Target="../media/image43.emf"/><Relationship Id="rId4" Type="http://schemas.openxmlformats.org/officeDocument/2006/relationships/oleObject" Target="../embeddings/oleObject36.bin"/></Relationships>
</file>

<file path=ppt/slides/_rels/slide23.xml.rels><?xml version="1.0" encoding="UTF-8" standalone="yes"?>
<Relationships xmlns="http://schemas.openxmlformats.org/package/2006/relationships"><Relationship Id="rId3" Type="http://schemas.openxmlformats.org/officeDocument/2006/relationships/image" Target="../media/image44.emf"/><Relationship Id="rId2" Type="http://schemas.openxmlformats.org/officeDocument/2006/relationships/oleObject" Target="../embeddings/oleObject37.bin"/><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45.jpe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46.png"/><Relationship Id="rId7" Type="http://schemas.openxmlformats.org/officeDocument/2006/relationships/image" Target="../media/image48.wmf"/><Relationship Id="rId2" Type="http://schemas.openxmlformats.org/officeDocument/2006/relationships/oleObject" Target="../embeddings/oleObject38.bin"/><Relationship Id="rId1" Type="http://schemas.openxmlformats.org/officeDocument/2006/relationships/slideLayout" Target="../slideLayouts/slideLayout6.xml"/><Relationship Id="rId6" Type="http://schemas.openxmlformats.org/officeDocument/2006/relationships/oleObject" Target="../embeddings/oleObject40.bin"/><Relationship Id="rId5" Type="http://schemas.openxmlformats.org/officeDocument/2006/relationships/image" Target="../media/image47.wmf"/><Relationship Id="rId4" Type="http://schemas.openxmlformats.org/officeDocument/2006/relationships/oleObject" Target="../embeddings/oleObject39.bin"/></Relationships>
</file>

<file path=ppt/slides/_rels/slide26.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50.emf"/><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51.wmf"/><Relationship Id="rId2" Type="http://schemas.openxmlformats.org/officeDocument/2006/relationships/oleObject" Target="../embeddings/oleObject41.bin"/><Relationship Id="rId1" Type="http://schemas.openxmlformats.org/officeDocument/2006/relationships/slideLayout" Target="../slideLayouts/slideLayout6.xml"/><Relationship Id="rId5" Type="http://schemas.openxmlformats.org/officeDocument/2006/relationships/image" Target="../media/image52.wmf"/><Relationship Id="rId4" Type="http://schemas.openxmlformats.org/officeDocument/2006/relationships/oleObject" Target="../embeddings/oleObject42.bin"/></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image" Target="../media/image54.emf"/><Relationship Id="rId2" Type="http://schemas.openxmlformats.org/officeDocument/2006/relationships/image" Target="../media/image53.jpe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55.emf"/><Relationship Id="rId2" Type="http://schemas.openxmlformats.org/officeDocument/2006/relationships/oleObject" Target="../embeddings/oleObject43.bin"/><Relationship Id="rId1" Type="http://schemas.openxmlformats.org/officeDocument/2006/relationships/slideLayout" Target="../slideLayouts/slideLayout6.xml"/><Relationship Id="rId5" Type="http://schemas.openxmlformats.org/officeDocument/2006/relationships/image" Target="../media/image56.emf"/><Relationship Id="rId4" Type="http://schemas.openxmlformats.org/officeDocument/2006/relationships/oleObject" Target="../embeddings/oleObject44.bin"/></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image" Target="../media/image57.emf"/><Relationship Id="rId7" Type="http://schemas.openxmlformats.org/officeDocument/2006/relationships/image" Target="../media/image59.emf"/><Relationship Id="rId2" Type="http://schemas.openxmlformats.org/officeDocument/2006/relationships/oleObject" Target="../embeddings/oleObject45.bin"/><Relationship Id="rId1" Type="http://schemas.openxmlformats.org/officeDocument/2006/relationships/slideLayout" Target="../slideLayouts/slideLayout6.xml"/><Relationship Id="rId6" Type="http://schemas.openxmlformats.org/officeDocument/2006/relationships/oleObject" Target="../embeddings/oleObject47.bin"/><Relationship Id="rId5" Type="http://schemas.openxmlformats.org/officeDocument/2006/relationships/image" Target="../media/image58.emf"/><Relationship Id="rId4" Type="http://schemas.openxmlformats.org/officeDocument/2006/relationships/oleObject" Target="../embeddings/oleObject46.bin"/></Relationships>
</file>

<file path=ppt/slides/_rels/slide34.xml.rels><?xml version="1.0" encoding="UTF-8" standalone="yes"?>
<Relationships xmlns="http://schemas.openxmlformats.org/package/2006/relationships"><Relationship Id="rId8" Type="http://schemas.openxmlformats.org/officeDocument/2006/relationships/oleObject" Target="../embeddings/oleObject51.bin"/><Relationship Id="rId3" Type="http://schemas.openxmlformats.org/officeDocument/2006/relationships/image" Target="../media/image60.emf"/><Relationship Id="rId7" Type="http://schemas.openxmlformats.org/officeDocument/2006/relationships/image" Target="../media/image62.emf"/><Relationship Id="rId2" Type="http://schemas.openxmlformats.org/officeDocument/2006/relationships/oleObject" Target="../embeddings/oleObject48.bin"/><Relationship Id="rId1" Type="http://schemas.openxmlformats.org/officeDocument/2006/relationships/slideLayout" Target="../slideLayouts/slideLayout6.xml"/><Relationship Id="rId6" Type="http://schemas.openxmlformats.org/officeDocument/2006/relationships/oleObject" Target="../embeddings/oleObject50.bin"/><Relationship Id="rId5" Type="http://schemas.openxmlformats.org/officeDocument/2006/relationships/image" Target="../media/image61.emf"/><Relationship Id="rId4" Type="http://schemas.openxmlformats.org/officeDocument/2006/relationships/oleObject" Target="../embeddings/oleObject49.bin"/><Relationship Id="rId9" Type="http://schemas.openxmlformats.org/officeDocument/2006/relationships/image" Target="../media/image63.emf"/></Relationships>
</file>

<file path=ppt/slides/_rels/slide35.xml.rels><?xml version="1.0" encoding="UTF-8" standalone="yes"?>
<Relationships xmlns="http://schemas.openxmlformats.org/package/2006/relationships"><Relationship Id="rId3" Type="http://schemas.openxmlformats.org/officeDocument/2006/relationships/image" Target="../media/image64.emf"/><Relationship Id="rId7" Type="http://schemas.openxmlformats.org/officeDocument/2006/relationships/image" Target="../media/image66.emf"/><Relationship Id="rId2" Type="http://schemas.openxmlformats.org/officeDocument/2006/relationships/oleObject" Target="../embeddings/oleObject52.bin"/><Relationship Id="rId1" Type="http://schemas.openxmlformats.org/officeDocument/2006/relationships/slideLayout" Target="../slideLayouts/slideLayout6.xml"/><Relationship Id="rId6" Type="http://schemas.openxmlformats.org/officeDocument/2006/relationships/oleObject" Target="../embeddings/oleObject54.bin"/><Relationship Id="rId5" Type="http://schemas.openxmlformats.org/officeDocument/2006/relationships/image" Target="../media/image65.emf"/><Relationship Id="rId4" Type="http://schemas.openxmlformats.org/officeDocument/2006/relationships/oleObject" Target="../embeddings/oleObject53.bin"/></Relationships>
</file>

<file path=ppt/slides/_rels/slide36.xml.rels><?xml version="1.0" encoding="UTF-8" standalone="yes"?>
<Relationships xmlns="http://schemas.openxmlformats.org/package/2006/relationships"><Relationship Id="rId8" Type="http://schemas.openxmlformats.org/officeDocument/2006/relationships/oleObject" Target="../embeddings/oleObject58.bin"/><Relationship Id="rId3" Type="http://schemas.openxmlformats.org/officeDocument/2006/relationships/image" Target="../media/image67.emf"/><Relationship Id="rId7" Type="http://schemas.openxmlformats.org/officeDocument/2006/relationships/image" Target="../media/image69.emf"/><Relationship Id="rId2" Type="http://schemas.openxmlformats.org/officeDocument/2006/relationships/oleObject" Target="../embeddings/oleObject55.bin"/><Relationship Id="rId1" Type="http://schemas.openxmlformats.org/officeDocument/2006/relationships/slideLayout" Target="../slideLayouts/slideLayout6.xml"/><Relationship Id="rId6" Type="http://schemas.openxmlformats.org/officeDocument/2006/relationships/oleObject" Target="../embeddings/oleObject57.bin"/><Relationship Id="rId5" Type="http://schemas.openxmlformats.org/officeDocument/2006/relationships/image" Target="../media/image68.emf"/><Relationship Id="rId4" Type="http://schemas.openxmlformats.org/officeDocument/2006/relationships/oleObject" Target="../embeddings/oleObject56.bin"/><Relationship Id="rId9" Type="http://schemas.openxmlformats.org/officeDocument/2006/relationships/image" Target="../media/image70.emf"/></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8" Type="http://schemas.openxmlformats.org/officeDocument/2006/relationships/oleObject" Target="../embeddings/oleObject62.bin"/><Relationship Id="rId3" Type="http://schemas.openxmlformats.org/officeDocument/2006/relationships/image" Target="../media/image71.emf"/><Relationship Id="rId7" Type="http://schemas.openxmlformats.org/officeDocument/2006/relationships/image" Target="../media/image73.emf"/><Relationship Id="rId2" Type="http://schemas.openxmlformats.org/officeDocument/2006/relationships/oleObject" Target="../embeddings/oleObject59.bin"/><Relationship Id="rId1" Type="http://schemas.openxmlformats.org/officeDocument/2006/relationships/slideLayout" Target="../slideLayouts/slideLayout6.xml"/><Relationship Id="rId6" Type="http://schemas.openxmlformats.org/officeDocument/2006/relationships/oleObject" Target="../embeddings/oleObject61.bin"/><Relationship Id="rId5" Type="http://schemas.openxmlformats.org/officeDocument/2006/relationships/image" Target="../media/image72.emf"/><Relationship Id="rId4" Type="http://schemas.openxmlformats.org/officeDocument/2006/relationships/oleObject" Target="../embeddings/oleObject60.bin"/><Relationship Id="rId9" Type="http://schemas.openxmlformats.org/officeDocument/2006/relationships/image" Target="../media/image74.emf"/></Relationships>
</file>

<file path=ppt/slides/_rels/slide39.xml.rels><?xml version="1.0" encoding="UTF-8" standalone="yes"?>
<Relationships xmlns="http://schemas.openxmlformats.org/package/2006/relationships"><Relationship Id="rId8" Type="http://schemas.openxmlformats.org/officeDocument/2006/relationships/oleObject" Target="../embeddings/oleObject66.bin"/><Relationship Id="rId13" Type="http://schemas.openxmlformats.org/officeDocument/2006/relationships/image" Target="../media/image80.emf"/><Relationship Id="rId3" Type="http://schemas.openxmlformats.org/officeDocument/2006/relationships/image" Target="../media/image75.emf"/><Relationship Id="rId7" Type="http://schemas.openxmlformats.org/officeDocument/2006/relationships/image" Target="../media/image77.emf"/><Relationship Id="rId12" Type="http://schemas.openxmlformats.org/officeDocument/2006/relationships/oleObject" Target="../embeddings/oleObject68.bin"/><Relationship Id="rId2" Type="http://schemas.openxmlformats.org/officeDocument/2006/relationships/oleObject" Target="../embeddings/oleObject63.bin"/><Relationship Id="rId1" Type="http://schemas.openxmlformats.org/officeDocument/2006/relationships/slideLayout" Target="../slideLayouts/slideLayout6.xml"/><Relationship Id="rId6" Type="http://schemas.openxmlformats.org/officeDocument/2006/relationships/oleObject" Target="../embeddings/oleObject65.bin"/><Relationship Id="rId11" Type="http://schemas.openxmlformats.org/officeDocument/2006/relationships/image" Target="../media/image79.emf"/><Relationship Id="rId5" Type="http://schemas.openxmlformats.org/officeDocument/2006/relationships/image" Target="../media/image76.emf"/><Relationship Id="rId10" Type="http://schemas.openxmlformats.org/officeDocument/2006/relationships/oleObject" Target="../embeddings/oleObject67.bin"/><Relationship Id="rId4" Type="http://schemas.openxmlformats.org/officeDocument/2006/relationships/oleObject" Target="../embeddings/oleObject64.bin"/><Relationship Id="rId9" Type="http://schemas.openxmlformats.org/officeDocument/2006/relationships/image" Target="../media/image78.emf"/></Relationships>
</file>

<file path=ppt/slides/_rels/slide4.xml.rels><?xml version="1.0" encoding="UTF-8" standalone="yes"?>
<Relationships xmlns="http://schemas.openxmlformats.org/package/2006/relationships"><Relationship Id="rId3" Type="http://schemas.openxmlformats.org/officeDocument/2006/relationships/image" Target="../media/image130.png"/><Relationship Id="rId2" Type="http://schemas.openxmlformats.org/officeDocument/2006/relationships/image" Target="../media/image129.png"/><Relationship Id="rId1" Type="http://schemas.openxmlformats.org/officeDocument/2006/relationships/slideLayout" Target="../slideLayouts/slideLayout6.xml"/><Relationship Id="rId4" Type="http://schemas.openxmlformats.org/officeDocument/2006/relationships/image" Target="../media/image131.png"/></Relationships>
</file>

<file path=ppt/slides/_rels/slide5.xml.rels><?xml version="1.0" encoding="UTF-8" standalone="yes"?>
<Relationships xmlns="http://schemas.openxmlformats.org/package/2006/relationships"><Relationship Id="rId3" Type="http://schemas.openxmlformats.org/officeDocument/2006/relationships/image" Target="../media/image133.png"/><Relationship Id="rId2" Type="http://schemas.openxmlformats.org/officeDocument/2006/relationships/image" Target="../media/image132.png"/><Relationship Id="rId1" Type="http://schemas.openxmlformats.org/officeDocument/2006/relationships/slideLayout" Target="../slideLayouts/slideLayout6.xml"/><Relationship Id="rId6" Type="http://schemas.openxmlformats.org/officeDocument/2006/relationships/image" Target="../media/image136.png"/><Relationship Id="rId5" Type="http://schemas.openxmlformats.org/officeDocument/2006/relationships/image" Target="../media/image135.png"/><Relationship Id="rId4" Type="http://schemas.openxmlformats.org/officeDocument/2006/relationships/image" Target="../media/image134.png"/></Relationships>
</file>

<file path=ppt/slides/_rels/slide6.xml.rels><?xml version="1.0" encoding="UTF-8" standalone="yes"?>
<Relationships xmlns="http://schemas.openxmlformats.org/package/2006/relationships"><Relationship Id="rId3" Type="http://schemas.openxmlformats.org/officeDocument/2006/relationships/image" Target="../media/image138.png"/><Relationship Id="rId2" Type="http://schemas.openxmlformats.org/officeDocument/2006/relationships/image" Target="../media/image137.png"/><Relationship Id="rId1" Type="http://schemas.openxmlformats.org/officeDocument/2006/relationships/slideLayout" Target="../slideLayouts/slideLayout6.xml"/><Relationship Id="rId6" Type="http://schemas.openxmlformats.org/officeDocument/2006/relationships/image" Target="../media/image141.png"/><Relationship Id="rId5" Type="http://schemas.openxmlformats.org/officeDocument/2006/relationships/image" Target="../media/image140.png"/><Relationship Id="rId4" Type="http://schemas.openxmlformats.org/officeDocument/2006/relationships/image" Target="../media/image139.png"/></Relationships>
</file>

<file path=ppt/slides/_rels/slide7.xml.rels><?xml version="1.0" encoding="UTF-8" standalone="yes"?>
<Relationships xmlns="http://schemas.openxmlformats.org/package/2006/relationships"><Relationship Id="rId3" Type="http://schemas.openxmlformats.org/officeDocument/2006/relationships/image" Target="../media/image143.png"/><Relationship Id="rId2" Type="http://schemas.openxmlformats.org/officeDocument/2006/relationships/image" Target="../media/image142.png"/><Relationship Id="rId1" Type="http://schemas.openxmlformats.org/officeDocument/2006/relationships/slideLayout" Target="../slideLayouts/slideLayout6.xml"/><Relationship Id="rId6" Type="http://schemas.openxmlformats.org/officeDocument/2006/relationships/image" Target="../media/image146.png"/><Relationship Id="rId5" Type="http://schemas.openxmlformats.org/officeDocument/2006/relationships/image" Target="../media/image145.png"/><Relationship Id="rId4" Type="http://schemas.openxmlformats.org/officeDocument/2006/relationships/image" Target="../media/image144.png"/></Relationships>
</file>

<file path=ppt/slides/_rels/slide8.xml.rels><?xml version="1.0" encoding="UTF-8" standalone="yes"?>
<Relationships xmlns="http://schemas.openxmlformats.org/package/2006/relationships"><Relationship Id="rId3" Type="http://schemas.openxmlformats.org/officeDocument/2006/relationships/image" Target="../media/image148.png"/><Relationship Id="rId2" Type="http://schemas.openxmlformats.org/officeDocument/2006/relationships/image" Target="../media/image147.png"/><Relationship Id="rId1" Type="http://schemas.openxmlformats.org/officeDocument/2006/relationships/slideLayout" Target="../slideLayouts/slideLayout6.xml"/><Relationship Id="rId5" Type="http://schemas.openxmlformats.org/officeDocument/2006/relationships/image" Target="../media/image150.png"/><Relationship Id="rId4" Type="http://schemas.openxmlformats.org/officeDocument/2006/relationships/image" Target="../media/image149.png"/></Relationships>
</file>

<file path=ppt/slides/_rels/slide9.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oleObject" Target="../embeddings/oleObject1.bin"/><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62" name="Rectangle 2"/>
          <p:cNvSpPr>
            <a:spLocks noGrp="1" noChangeArrowheads="1"/>
          </p:cNvSpPr>
          <p:nvPr>
            <p:ph type="title"/>
          </p:nvPr>
        </p:nvSpPr>
        <p:spPr/>
        <p:txBody>
          <a:bodyPr/>
          <a:lstStyle/>
          <a:p>
            <a:r>
              <a:rPr lang="en-US" altLang="zh-CN"/>
              <a:t>10.4 </a:t>
            </a:r>
            <a:r>
              <a:rPr lang="zh-CN" altLang="en-US"/>
              <a:t>麦克斯韦速率分布</a:t>
            </a:r>
          </a:p>
        </p:txBody>
      </p:sp>
      <p:sp>
        <p:nvSpPr>
          <p:cNvPr id="7" name="灯片编号占位符 4"/>
          <p:cNvSpPr>
            <a:spLocks noGrp="1"/>
          </p:cNvSpPr>
          <p:nvPr>
            <p:ph type="sldNum" sz="quarter" idx="12"/>
          </p:nvPr>
        </p:nvSpPr>
        <p:spPr/>
        <p:txBody>
          <a:bodyPr/>
          <a:lstStyle/>
          <a:p>
            <a:fld id="{2A18711F-9850-47BB-8C0C-52BF3C27D5EB}" type="slidenum">
              <a:rPr lang="en-US" altLang="zh-CN"/>
              <a:pPr/>
              <a:t>1</a:t>
            </a:fld>
            <a:endParaRPr lang="en-US" altLang="zh-CN"/>
          </a:p>
        </p:txBody>
      </p:sp>
      <p:pic>
        <p:nvPicPr>
          <p:cNvPr id="552963" name="Picture 3" descr="maikesiwei"/>
          <p:cNvPicPr>
            <a:picLocks noChangeAspect="1" noChangeArrowheads="1"/>
          </p:cNvPicPr>
          <p:nvPr/>
        </p:nvPicPr>
        <p:blipFill>
          <a:blip r:embed="rId2"/>
          <a:srcRect/>
          <a:stretch>
            <a:fillRect/>
          </a:stretch>
        </p:blipFill>
        <p:spPr bwMode="auto">
          <a:xfrm>
            <a:off x="3056731" y="1210358"/>
            <a:ext cx="3030538" cy="4319587"/>
          </a:xfrm>
          <a:prstGeom prst="rect">
            <a:avLst/>
          </a:prstGeom>
          <a:noFill/>
        </p:spPr>
      </p:pic>
      <p:sp>
        <p:nvSpPr>
          <p:cNvPr id="552964" name="Rectangle 4"/>
          <p:cNvSpPr>
            <a:spLocks noChangeArrowheads="1"/>
          </p:cNvSpPr>
          <p:nvPr/>
        </p:nvSpPr>
        <p:spPr bwMode="auto">
          <a:xfrm>
            <a:off x="1866901" y="5493603"/>
            <a:ext cx="5410199" cy="830997"/>
          </a:xfrm>
          <a:prstGeom prst="rect">
            <a:avLst/>
          </a:prstGeom>
          <a:noFill/>
          <a:ln w="9525">
            <a:noFill/>
            <a:miter lim="800000"/>
            <a:headEnd/>
            <a:tailEnd/>
          </a:ln>
          <a:effectLst/>
        </p:spPr>
        <p:txBody>
          <a:bodyPr wrap="square">
            <a:spAutoFit/>
          </a:bodyPr>
          <a:lstStyle/>
          <a:p>
            <a:pPr algn="ctr"/>
            <a:r>
              <a:rPr kumimoji="1" lang="zh-CN" altLang="en-US" sz="2400" dirty="0"/>
              <a:t>麦克斯韦</a:t>
            </a:r>
          </a:p>
          <a:p>
            <a:pPr algn="ctr"/>
            <a:r>
              <a:rPr kumimoji="1" lang="en-US" altLang="zh-CN" sz="2400" dirty="0"/>
              <a:t>Maxwell</a:t>
            </a:r>
            <a:r>
              <a:rPr kumimoji="1" lang="zh-CN" altLang="en-US" sz="2400" dirty="0"/>
              <a:t>，</a:t>
            </a:r>
            <a:r>
              <a:rPr kumimoji="1" lang="en-US" altLang="zh-CN" sz="2400" dirty="0"/>
              <a:t>James Clerk (1831</a:t>
            </a:r>
            <a:r>
              <a:rPr kumimoji="1" lang="zh-CN" altLang="en-US" sz="2400" dirty="0"/>
              <a:t>～</a:t>
            </a:r>
            <a:r>
              <a:rPr kumimoji="1" lang="en-US" altLang="zh-CN" sz="2400" dirty="0"/>
              <a:t>1879)</a:t>
            </a:r>
          </a:p>
        </p:txBody>
      </p:sp>
    </p:spTree>
    <p:extLst>
      <p:ext uri="{BB962C8B-B14F-4D97-AF65-F5344CB8AC3E}">
        <p14:creationId xmlns:p14="http://schemas.microsoft.com/office/powerpoint/2010/main" val="21916977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9346" name="Rectangle 2"/>
          <p:cNvSpPr>
            <a:spLocks noGrp="1" noChangeArrowheads="1"/>
          </p:cNvSpPr>
          <p:nvPr>
            <p:ph type="title"/>
          </p:nvPr>
        </p:nvSpPr>
        <p:spPr/>
        <p:txBody>
          <a:bodyPr/>
          <a:lstStyle/>
          <a:p>
            <a:r>
              <a:rPr lang="en-US" altLang="zh-CN"/>
              <a:t>10.4 </a:t>
            </a:r>
            <a:r>
              <a:rPr lang="zh-CN" altLang="en-US"/>
              <a:t>麦克斯韦速率分布</a:t>
            </a:r>
          </a:p>
        </p:txBody>
      </p:sp>
      <p:sp>
        <p:nvSpPr>
          <p:cNvPr id="6" name="灯片编号占位符 4"/>
          <p:cNvSpPr>
            <a:spLocks noGrp="1"/>
          </p:cNvSpPr>
          <p:nvPr>
            <p:ph type="sldNum" sz="quarter" idx="12"/>
          </p:nvPr>
        </p:nvSpPr>
        <p:spPr/>
        <p:txBody>
          <a:bodyPr/>
          <a:lstStyle/>
          <a:p>
            <a:fld id="{CE558415-337D-4A39-8E06-3BBF9B81BC9B}" type="slidenum">
              <a:rPr lang="en-US" altLang="zh-CN"/>
              <a:pPr/>
              <a:t>10</a:t>
            </a:fld>
            <a:endParaRPr lang="en-US" altLang="zh-CN"/>
          </a:p>
        </p:txBody>
      </p:sp>
      <p:graphicFrame>
        <p:nvGraphicFramePr>
          <p:cNvPr id="569347" name="Object 3"/>
          <p:cNvGraphicFramePr>
            <a:graphicFrameLocks noChangeAspect="1"/>
          </p:cNvGraphicFramePr>
          <p:nvPr/>
        </p:nvGraphicFramePr>
        <p:xfrm>
          <a:off x="381000" y="1447800"/>
          <a:ext cx="8420100" cy="4394200"/>
        </p:xfrm>
        <a:graphic>
          <a:graphicData uri="http://schemas.openxmlformats.org/presentationml/2006/ole">
            <mc:AlternateContent xmlns:mc="http://schemas.openxmlformats.org/markup-compatibility/2006">
              <mc:Choice xmlns:v="urn:schemas-microsoft-com:vml" Requires="v">
                <p:oleObj name="文档" r:id="rId2" imgW="4215589" imgH="2196282" progId="Word.Document.8">
                  <p:embed/>
                </p:oleObj>
              </mc:Choice>
              <mc:Fallback>
                <p:oleObj name="文档" r:id="rId2" imgW="4215589" imgH="2196282" progId="Word.Document.8">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1447800"/>
                        <a:ext cx="8420100" cy="439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40366775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0370" name="Rectangle 2"/>
          <p:cNvSpPr>
            <a:spLocks noGrp="1" noChangeArrowheads="1"/>
          </p:cNvSpPr>
          <p:nvPr>
            <p:ph type="title"/>
          </p:nvPr>
        </p:nvSpPr>
        <p:spPr/>
        <p:txBody>
          <a:bodyPr/>
          <a:lstStyle/>
          <a:p>
            <a:r>
              <a:rPr lang="en-US" altLang="zh-CN" sz="3600"/>
              <a:t>10</a:t>
            </a:r>
            <a:r>
              <a:rPr lang="en-US" altLang="en-US" sz="3600"/>
              <a:t>.5 真实气体范德瓦尔斯方程（简介）</a:t>
            </a:r>
            <a:endParaRPr lang="zh-CN" altLang="en-US" sz="3600"/>
          </a:p>
        </p:txBody>
      </p:sp>
      <p:sp>
        <p:nvSpPr>
          <p:cNvPr id="9" name="灯片编号占位符 4"/>
          <p:cNvSpPr>
            <a:spLocks noGrp="1"/>
          </p:cNvSpPr>
          <p:nvPr>
            <p:ph type="sldNum" sz="quarter" idx="12"/>
          </p:nvPr>
        </p:nvSpPr>
        <p:spPr/>
        <p:txBody>
          <a:bodyPr/>
          <a:lstStyle/>
          <a:p>
            <a:fld id="{88D91518-80F6-4451-93F2-19720A464C47}" type="slidenum">
              <a:rPr lang="en-US" altLang="zh-CN"/>
              <a:pPr/>
              <a:t>11</a:t>
            </a:fld>
            <a:endParaRPr lang="en-US" altLang="zh-CN"/>
          </a:p>
        </p:txBody>
      </p:sp>
      <p:sp>
        <p:nvSpPr>
          <p:cNvPr id="570371" name="Text Box 3"/>
          <p:cNvSpPr txBox="1">
            <a:spLocks noChangeArrowheads="1"/>
          </p:cNvSpPr>
          <p:nvPr/>
        </p:nvSpPr>
        <p:spPr bwMode="auto">
          <a:xfrm>
            <a:off x="534988" y="5715000"/>
            <a:ext cx="3960812" cy="519113"/>
          </a:xfrm>
          <a:prstGeom prst="rect">
            <a:avLst/>
          </a:prstGeom>
          <a:noFill/>
          <a:ln w="9525">
            <a:noFill/>
            <a:miter lim="800000"/>
            <a:headEnd/>
            <a:tailEnd/>
          </a:ln>
          <a:effectLst/>
        </p:spPr>
        <p:txBody>
          <a:bodyPr>
            <a:spAutoFit/>
          </a:bodyPr>
          <a:lstStyle/>
          <a:p>
            <a:pPr>
              <a:spcBef>
                <a:spcPct val="50000"/>
              </a:spcBef>
            </a:pPr>
            <a:r>
              <a:rPr lang="zh-CN" altLang="en-US" sz="2800" dirty="0"/>
              <a:t>二氧化碳气体的等温线 </a:t>
            </a:r>
          </a:p>
        </p:txBody>
      </p:sp>
      <p:pic>
        <p:nvPicPr>
          <p:cNvPr id="570372" name="Picture 4" descr="fig10-8a"/>
          <p:cNvPicPr>
            <a:picLocks noChangeAspect="1" noChangeArrowheads="1"/>
          </p:cNvPicPr>
          <p:nvPr/>
        </p:nvPicPr>
        <p:blipFill>
          <a:blip r:embed="rId2"/>
          <a:srcRect/>
          <a:stretch>
            <a:fillRect/>
          </a:stretch>
        </p:blipFill>
        <p:spPr bwMode="auto">
          <a:xfrm>
            <a:off x="534988" y="1371600"/>
            <a:ext cx="3922712" cy="4321175"/>
          </a:xfrm>
          <a:prstGeom prst="rect">
            <a:avLst/>
          </a:prstGeom>
          <a:noFill/>
        </p:spPr>
      </p:pic>
      <p:sp>
        <p:nvSpPr>
          <p:cNvPr id="570373" name="Text Box 5"/>
          <p:cNvSpPr txBox="1">
            <a:spLocks noChangeArrowheads="1"/>
          </p:cNvSpPr>
          <p:nvPr/>
        </p:nvSpPr>
        <p:spPr bwMode="auto">
          <a:xfrm>
            <a:off x="4572000" y="2895600"/>
            <a:ext cx="4343400" cy="946150"/>
          </a:xfrm>
          <a:prstGeom prst="rect">
            <a:avLst/>
          </a:prstGeom>
          <a:noFill/>
          <a:ln w="9525" algn="ctr">
            <a:noFill/>
            <a:miter lim="800000"/>
            <a:headEnd/>
            <a:tailEnd/>
          </a:ln>
          <a:effectLst/>
        </p:spPr>
        <p:txBody>
          <a:bodyPr>
            <a:spAutoFit/>
          </a:bodyPr>
          <a:lstStyle/>
          <a:p>
            <a:pPr>
              <a:spcBef>
                <a:spcPct val="50000"/>
              </a:spcBef>
            </a:pPr>
            <a:r>
              <a:rPr lang="en-US" altLang="zh-CN" sz="2800"/>
              <a:t>48.1℃</a:t>
            </a:r>
            <a:r>
              <a:rPr lang="zh-CN" altLang="en-US" sz="2800"/>
              <a:t>时：其等温线相似于理想气体的</a:t>
            </a:r>
            <a:r>
              <a:rPr lang="zh-CN" altLang="en-US" sz="2800">
                <a:solidFill>
                  <a:srgbClr val="0000CC"/>
                </a:solidFill>
              </a:rPr>
              <a:t>等轴双曲线</a:t>
            </a:r>
            <a:r>
              <a:rPr lang="zh-CN" altLang="en-US" sz="2800"/>
              <a:t>。 </a:t>
            </a:r>
          </a:p>
        </p:txBody>
      </p:sp>
      <p:graphicFrame>
        <p:nvGraphicFramePr>
          <p:cNvPr id="570374" name="Object 6"/>
          <p:cNvGraphicFramePr>
            <a:graphicFrameLocks noChangeAspect="1"/>
          </p:cNvGraphicFramePr>
          <p:nvPr/>
        </p:nvGraphicFramePr>
        <p:xfrm>
          <a:off x="5562600" y="4495800"/>
          <a:ext cx="1663700" cy="784225"/>
        </p:xfrm>
        <a:graphic>
          <a:graphicData uri="http://schemas.openxmlformats.org/presentationml/2006/ole">
            <mc:AlternateContent xmlns:mc="http://schemas.openxmlformats.org/markup-compatibility/2006">
              <mc:Choice xmlns:v="urn:schemas-microsoft-com:vml" Requires="v">
                <p:oleObj name="公式" r:id="rId3" imgW="825500" imgH="393700" progId="Equation.3">
                  <p:embed/>
                </p:oleObj>
              </mc:Choice>
              <mc:Fallback>
                <p:oleObj name="公式" r:id="rId3" imgW="825500" imgH="393700" progId="Equation.3">
                  <p:embed/>
                  <p:pic>
                    <p:nvPicPr>
                      <p:cNvPr id="570374"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62600" y="4495800"/>
                        <a:ext cx="1663700" cy="784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nodeType="clickEffect">
                                  <p:stCondLst>
                                    <p:cond delay="0"/>
                                  </p:stCondLst>
                                  <p:childTnLst>
                                    <p:set>
                                      <p:cBhvr>
                                        <p:cTn id="6" dur="1" fill="hold">
                                          <p:stCondLst>
                                            <p:cond delay="0"/>
                                          </p:stCondLst>
                                        </p:cTn>
                                        <p:tgtEl>
                                          <p:spTgt spid="570372"/>
                                        </p:tgtEl>
                                        <p:attrNameLst>
                                          <p:attrName>style.visibility</p:attrName>
                                        </p:attrNameLst>
                                      </p:cBhvr>
                                      <p:to>
                                        <p:strVal val="visible"/>
                                      </p:to>
                                    </p:set>
                                    <p:animEffect transition="in" filter="box(out)">
                                      <p:cBhvr>
                                        <p:cTn id="7" dur="500"/>
                                        <p:tgtEl>
                                          <p:spTgt spid="57037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70371"/>
                                        </p:tgtEl>
                                        <p:attrNameLst>
                                          <p:attrName>style.visibility</p:attrName>
                                        </p:attrNameLst>
                                      </p:cBhvr>
                                      <p:to>
                                        <p:strVal val="visible"/>
                                      </p:to>
                                    </p:set>
                                    <p:animEffect transition="in" filter="wipe(left)">
                                      <p:cBhvr>
                                        <p:cTn id="12" dur="500"/>
                                        <p:tgtEl>
                                          <p:spTgt spid="57037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70373"/>
                                        </p:tgtEl>
                                        <p:attrNameLst>
                                          <p:attrName>style.visibility</p:attrName>
                                        </p:attrNameLst>
                                      </p:cBhvr>
                                      <p:to>
                                        <p:strVal val="visible"/>
                                      </p:to>
                                    </p:set>
                                    <p:animEffect transition="in" filter="wipe(left)">
                                      <p:cBhvr>
                                        <p:cTn id="17" dur="500"/>
                                        <p:tgtEl>
                                          <p:spTgt spid="57037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570374"/>
                                        </p:tgtEl>
                                        <p:attrNameLst>
                                          <p:attrName>style.visibility</p:attrName>
                                        </p:attrNameLst>
                                      </p:cBhvr>
                                      <p:to>
                                        <p:strVal val="visible"/>
                                      </p:to>
                                    </p:set>
                                    <p:animEffect transition="in" filter="wipe(left)">
                                      <p:cBhvr>
                                        <p:cTn id="22" dur="500"/>
                                        <p:tgtEl>
                                          <p:spTgt spid="5703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0371" grpId="0"/>
      <p:bldP spid="57037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4466" name="Rectangle 2"/>
          <p:cNvSpPr>
            <a:spLocks noGrp="1" noChangeArrowheads="1"/>
          </p:cNvSpPr>
          <p:nvPr>
            <p:ph type="title"/>
          </p:nvPr>
        </p:nvSpPr>
        <p:spPr/>
        <p:txBody>
          <a:bodyPr/>
          <a:lstStyle/>
          <a:p>
            <a:r>
              <a:rPr lang="en-US" altLang="zh-CN" sz="3600"/>
              <a:t>10</a:t>
            </a:r>
            <a:r>
              <a:rPr lang="en-US" altLang="en-US" sz="3600"/>
              <a:t>.5 真实气体范德瓦尔斯方程（简介）</a:t>
            </a:r>
            <a:endParaRPr lang="zh-CN" altLang="en-US" sz="3600"/>
          </a:p>
        </p:txBody>
      </p:sp>
      <p:sp>
        <p:nvSpPr>
          <p:cNvPr id="37" name="灯片编号占位符 4"/>
          <p:cNvSpPr>
            <a:spLocks noGrp="1"/>
          </p:cNvSpPr>
          <p:nvPr>
            <p:ph type="sldNum" sz="quarter" idx="12"/>
          </p:nvPr>
        </p:nvSpPr>
        <p:spPr/>
        <p:txBody>
          <a:bodyPr/>
          <a:lstStyle/>
          <a:p>
            <a:fld id="{BFFBC30E-083A-4477-A278-9CBE1119218B}" type="slidenum">
              <a:rPr lang="en-US" altLang="zh-CN"/>
              <a:pPr/>
              <a:t>12</a:t>
            </a:fld>
            <a:endParaRPr lang="en-US" altLang="zh-CN"/>
          </a:p>
        </p:txBody>
      </p:sp>
      <p:sp>
        <p:nvSpPr>
          <p:cNvPr id="574467" name="Text Box 3"/>
          <p:cNvSpPr txBox="1">
            <a:spLocks noChangeArrowheads="1"/>
          </p:cNvSpPr>
          <p:nvPr/>
        </p:nvSpPr>
        <p:spPr bwMode="auto">
          <a:xfrm>
            <a:off x="457200" y="1275556"/>
            <a:ext cx="5040313" cy="519113"/>
          </a:xfrm>
          <a:prstGeom prst="rect">
            <a:avLst/>
          </a:prstGeom>
          <a:noFill/>
          <a:ln w="12700">
            <a:noFill/>
            <a:miter lim="800000"/>
            <a:headEnd type="none" w="sm" len="sm"/>
            <a:tailEnd type="none" w="sm" len="sm"/>
          </a:ln>
          <a:effectLst/>
        </p:spPr>
        <p:txBody>
          <a:bodyPr>
            <a:spAutoFit/>
          </a:bodyPr>
          <a:lstStyle/>
          <a:p>
            <a:pPr>
              <a:spcBef>
                <a:spcPct val="50000"/>
              </a:spcBef>
            </a:pPr>
            <a:r>
              <a:rPr kumimoji="1" lang="zh-CN" altLang="en-US" sz="2800" dirty="0"/>
              <a:t>对理想气体状态方程的修正：</a:t>
            </a:r>
          </a:p>
        </p:txBody>
      </p:sp>
      <p:sp>
        <p:nvSpPr>
          <p:cNvPr id="574468" name="Rectangle 4"/>
          <p:cNvSpPr>
            <a:spLocks noChangeArrowheads="1"/>
          </p:cNvSpPr>
          <p:nvPr/>
        </p:nvSpPr>
        <p:spPr bwMode="auto">
          <a:xfrm>
            <a:off x="381000" y="1981200"/>
            <a:ext cx="2767013" cy="519113"/>
          </a:xfrm>
          <a:prstGeom prst="rect">
            <a:avLst/>
          </a:prstGeom>
          <a:noFill/>
          <a:ln w="12700">
            <a:noFill/>
            <a:miter lim="800000"/>
            <a:headEnd type="none" w="sm" len="sm"/>
            <a:tailEnd type="none" w="sm" len="sm"/>
          </a:ln>
          <a:effectLst/>
        </p:spPr>
        <p:txBody>
          <a:bodyPr>
            <a:spAutoFit/>
          </a:bodyPr>
          <a:lstStyle/>
          <a:p>
            <a:r>
              <a:rPr kumimoji="1" lang="zh-CN" altLang="en-US" sz="2800" dirty="0">
                <a:solidFill>
                  <a:srgbClr val="0000CC"/>
                </a:solidFill>
              </a:rPr>
              <a:t>（</a:t>
            </a:r>
            <a:r>
              <a:rPr kumimoji="1" lang="en-US" altLang="zh-CN" sz="2800" dirty="0">
                <a:solidFill>
                  <a:srgbClr val="0000CC"/>
                </a:solidFill>
              </a:rPr>
              <a:t>1</a:t>
            </a:r>
            <a:r>
              <a:rPr kumimoji="1" lang="zh-CN" altLang="en-US" sz="2800" dirty="0">
                <a:solidFill>
                  <a:srgbClr val="0000CC"/>
                </a:solidFill>
              </a:rPr>
              <a:t>）体积修正</a:t>
            </a:r>
          </a:p>
        </p:txBody>
      </p:sp>
      <p:graphicFrame>
        <p:nvGraphicFramePr>
          <p:cNvPr id="574469" name="Object 5"/>
          <p:cNvGraphicFramePr>
            <a:graphicFrameLocks noChangeAspect="1"/>
          </p:cNvGraphicFramePr>
          <p:nvPr/>
        </p:nvGraphicFramePr>
        <p:xfrm>
          <a:off x="5638800" y="1143000"/>
          <a:ext cx="1663700" cy="784225"/>
        </p:xfrm>
        <a:graphic>
          <a:graphicData uri="http://schemas.openxmlformats.org/presentationml/2006/ole">
            <mc:AlternateContent xmlns:mc="http://schemas.openxmlformats.org/markup-compatibility/2006">
              <mc:Choice xmlns:v="urn:schemas-microsoft-com:vml" Requires="v">
                <p:oleObj name="公式" r:id="rId2" imgW="825500" imgH="393700" progId="Equation.3">
                  <p:embed/>
                </p:oleObj>
              </mc:Choice>
              <mc:Fallback>
                <p:oleObj name="公式" r:id="rId2" imgW="825500" imgH="393700" progId="Equation.3">
                  <p:embed/>
                  <p:pic>
                    <p:nvPicPr>
                      <p:cNvPr id="574469"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38800" y="1143000"/>
                        <a:ext cx="1663700" cy="784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74470" name="Text Box 6"/>
          <p:cNvSpPr txBox="1">
            <a:spLocks noChangeArrowheads="1"/>
          </p:cNvSpPr>
          <p:nvPr/>
        </p:nvSpPr>
        <p:spPr bwMode="auto">
          <a:xfrm>
            <a:off x="762000" y="2528887"/>
            <a:ext cx="7416800" cy="519113"/>
          </a:xfrm>
          <a:prstGeom prst="rect">
            <a:avLst/>
          </a:prstGeom>
          <a:noFill/>
          <a:ln w="12700">
            <a:noFill/>
            <a:miter lim="800000"/>
            <a:headEnd type="none" w="sm" len="sm"/>
            <a:tailEnd type="none" w="sm" len="sm"/>
          </a:ln>
          <a:effectLst/>
        </p:spPr>
        <p:txBody>
          <a:bodyPr>
            <a:spAutoFit/>
          </a:bodyPr>
          <a:lstStyle/>
          <a:p>
            <a:pPr>
              <a:spcBef>
                <a:spcPct val="50000"/>
              </a:spcBef>
            </a:pPr>
            <a:r>
              <a:rPr kumimoji="1" lang="zh-CN" altLang="en-US" sz="2800" dirty="0"/>
              <a:t>设</a:t>
            </a:r>
            <a:r>
              <a:rPr kumimoji="1" lang="en-US" altLang="zh-CN" sz="2800" i="1" dirty="0"/>
              <a:t>V </a:t>
            </a:r>
            <a:r>
              <a:rPr kumimoji="1" lang="zh-CN" altLang="en-US" sz="2800" dirty="0"/>
              <a:t>为容器体积，</a:t>
            </a:r>
            <a:r>
              <a:rPr kumimoji="1" lang="en-US" altLang="zh-CN" sz="2800" i="1" dirty="0"/>
              <a:t>b</a:t>
            </a:r>
            <a:r>
              <a:rPr kumimoji="1" lang="zh-CN" altLang="en-US" sz="2800" dirty="0"/>
              <a:t>为</a:t>
            </a:r>
            <a:r>
              <a:rPr kumimoji="1" lang="en-US" altLang="zh-CN" sz="2800" dirty="0"/>
              <a:t>1 mol </a:t>
            </a:r>
            <a:r>
              <a:rPr kumimoji="1" lang="zh-CN" altLang="en-US" sz="2800" dirty="0"/>
              <a:t>分子所占体积。</a:t>
            </a:r>
          </a:p>
        </p:txBody>
      </p:sp>
      <p:graphicFrame>
        <p:nvGraphicFramePr>
          <p:cNvPr id="574471" name="Object 7"/>
          <p:cNvGraphicFramePr>
            <a:graphicFrameLocks noChangeAspect="1"/>
          </p:cNvGraphicFramePr>
          <p:nvPr/>
        </p:nvGraphicFramePr>
        <p:xfrm>
          <a:off x="1143000" y="3339306"/>
          <a:ext cx="2665413" cy="787400"/>
        </p:xfrm>
        <a:graphic>
          <a:graphicData uri="http://schemas.openxmlformats.org/presentationml/2006/ole">
            <mc:AlternateContent xmlns:mc="http://schemas.openxmlformats.org/markup-compatibility/2006">
              <mc:Choice xmlns:v="urn:schemas-microsoft-com:vml" Requires="v">
                <p:oleObj name="公式" r:id="rId4" imgW="1333500" imgH="393700" progId="Equation.3">
                  <p:embed/>
                </p:oleObj>
              </mc:Choice>
              <mc:Fallback>
                <p:oleObj name="公式" r:id="rId4" imgW="1333500" imgH="393700" progId="Equation.3">
                  <p:embed/>
                  <p:pic>
                    <p:nvPicPr>
                      <p:cNvPr id="574471"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43000" y="3339306"/>
                        <a:ext cx="2665413" cy="787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74472" name="Text Box 8"/>
          <p:cNvSpPr txBox="1">
            <a:spLocks noChangeArrowheads="1"/>
          </p:cNvSpPr>
          <p:nvPr/>
        </p:nvSpPr>
        <p:spPr bwMode="auto">
          <a:xfrm>
            <a:off x="4267200" y="3473450"/>
            <a:ext cx="1079500" cy="519113"/>
          </a:xfrm>
          <a:prstGeom prst="rect">
            <a:avLst/>
          </a:prstGeom>
          <a:noFill/>
          <a:ln w="9525">
            <a:noFill/>
            <a:miter lim="800000"/>
            <a:headEnd/>
            <a:tailEnd/>
          </a:ln>
          <a:effectLst/>
        </p:spPr>
        <p:txBody>
          <a:bodyPr>
            <a:spAutoFit/>
          </a:bodyPr>
          <a:lstStyle/>
          <a:p>
            <a:pPr>
              <a:spcBef>
                <a:spcPct val="50000"/>
              </a:spcBef>
            </a:pPr>
            <a:r>
              <a:rPr lang="zh-CN" altLang="en-US" sz="2800">
                <a:latin typeface="Arial" charset="0"/>
              </a:rPr>
              <a:t>或</a:t>
            </a:r>
          </a:p>
        </p:txBody>
      </p:sp>
      <p:graphicFrame>
        <p:nvGraphicFramePr>
          <p:cNvPr id="574473" name="Object 9"/>
          <p:cNvGraphicFramePr>
            <a:graphicFrameLocks noChangeAspect="1"/>
          </p:cNvGraphicFramePr>
          <p:nvPr/>
        </p:nvGraphicFramePr>
        <p:xfrm>
          <a:off x="5105400" y="2971800"/>
          <a:ext cx="1700213" cy="1522413"/>
        </p:xfrm>
        <a:graphic>
          <a:graphicData uri="http://schemas.openxmlformats.org/presentationml/2006/ole">
            <mc:AlternateContent xmlns:mc="http://schemas.openxmlformats.org/markup-compatibility/2006">
              <mc:Choice xmlns:v="urn:schemas-microsoft-com:vml" Requires="v">
                <p:oleObj name="公式" r:id="rId6" imgW="850531" imgH="761669" progId="Equation.3">
                  <p:embed/>
                </p:oleObj>
              </mc:Choice>
              <mc:Fallback>
                <p:oleObj name="公式" r:id="rId6" imgW="850531" imgH="761669" progId="Equation.3">
                  <p:embed/>
                  <p:pic>
                    <p:nvPicPr>
                      <p:cNvPr id="574473" name="Object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105400" y="2971800"/>
                        <a:ext cx="1700213" cy="15224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74499" name="Rectangle 35"/>
          <p:cNvSpPr>
            <a:spLocks noChangeArrowheads="1"/>
          </p:cNvSpPr>
          <p:nvPr/>
        </p:nvSpPr>
        <p:spPr bwMode="auto">
          <a:xfrm>
            <a:off x="381000" y="4433888"/>
            <a:ext cx="3352800" cy="519112"/>
          </a:xfrm>
          <a:prstGeom prst="rect">
            <a:avLst/>
          </a:prstGeom>
          <a:noFill/>
          <a:ln w="12700">
            <a:noFill/>
            <a:miter lim="800000"/>
            <a:headEnd type="none" w="sm" len="sm"/>
            <a:tailEnd type="none" w="sm" len="sm"/>
          </a:ln>
          <a:effectLst/>
        </p:spPr>
        <p:txBody>
          <a:bodyPr>
            <a:spAutoFit/>
          </a:bodyPr>
          <a:lstStyle/>
          <a:p>
            <a:r>
              <a:rPr kumimoji="1" lang="zh-CN" altLang="en-US" sz="2800" dirty="0">
                <a:solidFill>
                  <a:srgbClr val="0000CC"/>
                </a:solidFill>
              </a:rPr>
              <a:t>（</a:t>
            </a:r>
            <a:r>
              <a:rPr kumimoji="1" lang="en-US" altLang="zh-CN" sz="2800" dirty="0">
                <a:solidFill>
                  <a:srgbClr val="0000CC"/>
                </a:solidFill>
              </a:rPr>
              <a:t>2</a:t>
            </a:r>
            <a:r>
              <a:rPr kumimoji="1" lang="zh-CN" altLang="en-US" sz="2800" dirty="0">
                <a:solidFill>
                  <a:srgbClr val="0000CC"/>
                </a:solidFill>
              </a:rPr>
              <a:t>）压强修正</a:t>
            </a:r>
          </a:p>
        </p:txBody>
      </p:sp>
      <p:grpSp>
        <p:nvGrpSpPr>
          <p:cNvPr id="574500" name="Group 36"/>
          <p:cNvGrpSpPr>
            <a:grpSpLocks/>
          </p:cNvGrpSpPr>
          <p:nvPr/>
        </p:nvGrpSpPr>
        <p:grpSpPr bwMode="auto">
          <a:xfrm>
            <a:off x="5081588" y="4541838"/>
            <a:ext cx="3529012" cy="2087562"/>
            <a:chOff x="2736" y="2496"/>
            <a:chExt cx="2784" cy="1632"/>
          </a:xfrm>
        </p:grpSpPr>
        <p:sp>
          <p:nvSpPr>
            <p:cNvPr id="574501" name="Rectangle 37" descr="轮廓式菱形"/>
            <p:cNvSpPr>
              <a:spLocks noChangeArrowheads="1"/>
            </p:cNvSpPr>
            <p:nvPr/>
          </p:nvSpPr>
          <p:spPr bwMode="auto">
            <a:xfrm>
              <a:off x="2736" y="2496"/>
              <a:ext cx="2784" cy="1632"/>
            </a:xfrm>
            <a:prstGeom prst="rect">
              <a:avLst/>
            </a:prstGeom>
            <a:pattFill prst="openDmnd">
              <a:fgClr>
                <a:srgbClr val="010199"/>
              </a:fgClr>
              <a:bgClr>
                <a:srgbClr val="00C600"/>
              </a:bgClr>
            </a:pattFill>
            <a:ln w="12700">
              <a:solidFill>
                <a:srgbClr val="FFFFFF"/>
              </a:solidFill>
              <a:miter lim="800000"/>
              <a:headEnd type="none" w="sm" len="sm"/>
              <a:tailEnd type="none" w="sm" len="sm"/>
            </a:ln>
            <a:effectLst/>
          </p:spPr>
          <p:txBody>
            <a:bodyPr wrap="none" anchor="ctr"/>
            <a:lstStyle/>
            <a:p>
              <a:endParaRPr lang="zh-CN" altLang="en-US"/>
            </a:p>
          </p:txBody>
        </p:sp>
        <p:sp>
          <p:nvSpPr>
            <p:cNvPr id="574502" name="Rectangle 38" descr="小纸屑"/>
            <p:cNvSpPr>
              <a:spLocks noChangeArrowheads="1"/>
            </p:cNvSpPr>
            <p:nvPr/>
          </p:nvSpPr>
          <p:spPr bwMode="auto">
            <a:xfrm>
              <a:off x="2832" y="2592"/>
              <a:ext cx="2592" cy="1440"/>
            </a:xfrm>
            <a:prstGeom prst="rect">
              <a:avLst/>
            </a:prstGeom>
            <a:pattFill prst="smConfetti">
              <a:fgClr>
                <a:srgbClr val="FFE701"/>
              </a:fgClr>
              <a:bgClr>
                <a:srgbClr val="FFFFFF"/>
              </a:bgClr>
            </a:pattFill>
            <a:ln w="12700">
              <a:solidFill>
                <a:srgbClr val="FFFFFF"/>
              </a:solidFill>
              <a:miter lim="800000"/>
              <a:headEnd type="none" w="sm" len="sm"/>
              <a:tailEnd type="none" w="sm" len="sm"/>
            </a:ln>
            <a:effectLst/>
          </p:spPr>
          <p:txBody>
            <a:bodyPr wrap="none" anchor="ctr"/>
            <a:lstStyle/>
            <a:p>
              <a:endParaRPr lang="zh-CN" altLang="en-US"/>
            </a:p>
          </p:txBody>
        </p:sp>
      </p:grpSp>
      <p:grpSp>
        <p:nvGrpSpPr>
          <p:cNvPr id="574503" name="Group 39"/>
          <p:cNvGrpSpPr>
            <a:grpSpLocks/>
          </p:cNvGrpSpPr>
          <p:nvPr/>
        </p:nvGrpSpPr>
        <p:grpSpPr bwMode="auto">
          <a:xfrm>
            <a:off x="6129338" y="5243513"/>
            <a:ext cx="609600" cy="609600"/>
            <a:chOff x="3648" y="3120"/>
            <a:chExt cx="384" cy="384"/>
          </a:xfrm>
        </p:grpSpPr>
        <p:sp>
          <p:nvSpPr>
            <p:cNvPr id="574504" name="Line 40"/>
            <p:cNvSpPr>
              <a:spLocks noChangeShapeType="1"/>
            </p:cNvSpPr>
            <p:nvPr/>
          </p:nvSpPr>
          <p:spPr bwMode="auto">
            <a:xfrm>
              <a:off x="3888" y="3312"/>
              <a:ext cx="144" cy="0"/>
            </a:xfrm>
            <a:prstGeom prst="line">
              <a:avLst/>
            </a:prstGeom>
            <a:noFill/>
            <a:ln w="12700">
              <a:solidFill>
                <a:srgbClr val="01017D"/>
              </a:solidFill>
              <a:round/>
              <a:headEnd type="none" w="sm" len="sm"/>
              <a:tailEnd type="triangle" w="med" len="med"/>
            </a:ln>
            <a:effectLst/>
          </p:spPr>
          <p:txBody>
            <a:bodyPr wrap="none" anchor="ctr"/>
            <a:lstStyle/>
            <a:p>
              <a:endParaRPr lang="zh-CN" altLang="en-US"/>
            </a:p>
          </p:txBody>
        </p:sp>
        <p:sp>
          <p:nvSpPr>
            <p:cNvPr id="574505" name="Line 41"/>
            <p:cNvSpPr>
              <a:spLocks noChangeShapeType="1"/>
            </p:cNvSpPr>
            <p:nvPr/>
          </p:nvSpPr>
          <p:spPr bwMode="auto">
            <a:xfrm>
              <a:off x="3648" y="3312"/>
              <a:ext cx="144" cy="0"/>
            </a:xfrm>
            <a:prstGeom prst="line">
              <a:avLst/>
            </a:prstGeom>
            <a:noFill/>
            <a:ln w="12700">
              <a:solidFill>
                <a:srgbClr val="01017D"/>
              </a:solidFill>
              <a:round/>
              <a:headEnd type="triangle" w="med" len="med"/>
              <a:tailEnd/>
            </a:ln>
            <a:effectLst/>
          </p:spPr>
          <p:txBody>
            <a:bodyPr wrap="none" anchor="ctr"/>
            <a:lstStyle/>
            <a:p>
              <a:endParaRPr lang="zh-CN" altLang="en-US"/>
            </a:p>
          </p:txBody>
        </p:sp>
        <p:sp>
          <p:nvSpPr>
            <p:cNvPr id="574506" name="Line 42"/>
            <p:cNvSpPr>
              <a:spLocks noChangeShapeType="1"/>
            </p:cNvSpPr>
            <p:nvPr/>
          </p:nvSpPr>
          <p:spPr bwMode="auto">
            <a:xfrm rot="-5400000">
              <a:off x="3768" y="3192"/>
              <a:ext cx="144" cy="0"/>
            </a:xfrm>
            <a:prstGeom prst="line">
              <a:avLst/>
            </a:prstGeom>
            <a:noFill/>
            <a:ln w="12700">
              <a:solidFill>
                <a:srgbClr val="01017D"/>
              </a:solidFill>
              <a:round/>
              <a:headEnd type="none" w="sm" len="sm"/>
              <a:tailEnd type="triangle" w="med" len="med"/>
            </a:ln>
            <a:effectLst/>
          </p:spPr>
          <p:txBody>
            <a:bodyPr wrap="none" anchor="ctr"/>
            <a:lstStyle/>
            <a:p>
              <a:endParaRPr lang="zh-CN" altLang="en-US"/>
            </a:p>
          </p:txBody>
        </p:sp>
        <p:sp>
          <p:nvSpPr>
            <p:cNvPr id="574507" name="Line 43"/>
            <p:cNvSpPr>
              <a:spLocks noChangeShapeType="1"/>
            </p:cNvSpPr>
            <p:nvPr/>
          </p:nvSpPr>
          <p:spPr bwMode="auto">
            <a:xfrm rot="-5400000">
              <a:off x="3768" y="3432"/>
              <a:ext cx="144" cy="0"/>
            </a:xfrm>
            <a:prstGeom prst="line">
              <a:avLst/>
            </a:prstGeom>
            <a:noFill/>
            <a:ln w="12700">
              <a:solidFill>
                <a:srgbClr val="01017D"/>
              </a:solidFill>
              <a:round/>
              <a:headEnd type="triangle" w="med" len="med"/>
              <a:tailEnd/>
            </a:ln>
            <a:effectLst/>
          </p:spPr>
          <p:txBody>
            <a:bodyPr wrap="none" anchor="ctr"/>
            <a:lstStyle/>
            <a:p>
              <a:endParaRPr lang="zh-CN" altLang="en-US"/>
            </a:p>
          </p:txBody>
        </p:sp>
        <p:sp>
          <p:nvSpPr>
            <p:cNvPr id="574508" name="Line 44"/>
            <p:cNvSpPr>
              <a:spLocks noChangeShapeType="1"/>
            </p:cNvSpPr>
            <p:nvPr/>
          </p:nvSpPr>
          <p:spPr bwMode="auto">
            <a:xfrm rot="-8113708">
              <a:off x="3840" y="3408"/>
              <a:ext cx="192" cy="0"/>
            </a:xfrm>
            <a:prstGeom prst="line">
              <a:avLst/>
            </a:prstGeom>
            <a:noFill/>
            <a:ln w="12700">
              <a:solidFill>
                <a:srgbClr val="01017D"/>
              </a:solidFill>
              <a:round/>
              <a:headEnd type="triangle" w="med" len="med"/>
              <a:tailEnd/>
            </a:ln>
            <a:effectLst/>
          </p:spPr>
          <p:txBody>
            <a:bodyPr wrap="none" anchor="ctr"/>
            <a:lstStyle/>
            <a:p>
              <a:endParaRPr lang="zh-CN" altLang="en-US"/>
            </a:p>
          </p:txBody>
        </p:sp>
        <p:sp>
          <p:nvSpPr>
            <p:cNvPr id="574509" name="Line 45"/>
            <p:cNvSpPr>
              <a:spLocks noChangeShapeType="1"/>
            </p:cNvSpPr>
            <p:nvPr/>
          </p:nvSpPr>
          <p:spPr bwMode="auto">
            <a:xfrm rot="-8113708">
              <a:off x="3648" y="3216"/>
              <a:ext cx="192" cy="0"/>
            </a:xfrm>
            <a:prstGeom prst="line">
              <a:avLst/>
            </a:prstGeom>
            <a:noFill/>
            <a:ln w="12700">
              <a:solidFill>
                <a:srgbClr val="01017D"/>
              </a:solidFill>
              <a:round/>
              <a:headEnd/>
              <a:tailEnd type="triangle" w="med" len="med"/>
            </a:ln>
            <a:effectLst/>
          </p:spPr>
          <p:txBody>
            <a:bodyPr wrap="none" anchor="ctr"/>
            <a:lstStyle/>
            <a:p>
              <a:endParaRPr lang="zh-CN" altLang="en-US"/>
            </a:p>
          </p:txBody>
        </p:sp>
        <p:sp>
          <p:nvSpPr>
            <p:cNvPr id="574510" name="Line 46"/>
            <p:cNvSpPr>
              <a:spLocks noChangeShapeType="1"/>
            </p:cNvSpPr>
            <p:nvPr/>
          </p:nvSpPr>
          <p:spPr bwMode="auto">
            <a:xfrm rot="-13513708">
              <a:off x="3648" y="3408"/>
              <a:ext cx="192" cy="0"/>
            </a:xfrm>
            <a:prstGeom prst="line">
              <a:avLst/>
            </a:prstGeom>
            <a:noFill/>
            <a:ln w="12700">
              <a:solidFill>
                <a:srgbClr val="01017D"/>
              </a:solidFill>
              <a:round/>
              <a:headEnd/>
              <a:tailEnd type="triangle" w="med" len="med"/>
            </a:ln>
            <a:effectLst/>
          </p:spPr>
          <p:txBody>
            <a:bodyPr wrap="none" anchor="ctr"/>
            <a:lstStyle/>
            <a:p>
              <a:endParaRPr lang="zh-CN" altLang="en-US"/>
            </a:p>
          </p:txBody>
        </p:sp>
        <p:sp>
          <p:nvSpPr>
            <p:cNvPr id="574511" name="Line 47"/>
            <p:cNvSpPr>
              <a:spLocks noChangeShapeType="1"/>
            </p:cNvSpPr>
            <p:nvPr/>
          </p:nvSpPr>
          <p:spPr bwMode="auto">
            <a:xfrm rot="-13513708">
              <a:off x="3840" y="3216"/>
              <a:ext cx="192" cy="0"/>
            </a:xfrm>
            <a:prstGeom prst="line">
              <a:avLst/>
            </a:prstGeom>
            <a:noFill/>
            <a:ln w="12700">
              <a:solidFill>
                <a:srgbClr val="01017D"/>
              </a:solidFill>
              <a:round/>
              <a:headEnd type="triangle" w="med" len="med"/>
              <a:tailEnd/>
            </a:ln>
            <a:effectLst/>
          </p:spPr>
          <p:txBody>
            <a:bodyPr wrap="none" anchor="ctr"/>
            <a:lstStyle/>
            <a:p>
              <a:endParaRPr lang="zh-CN" altLang="en-US"/>
            </a:p>
          </p:txBody>
        </p:sp>
      </p:grpSp>
      <p:sp>
        <p:nvSpPr>
          <p:cNvPr id="574512" name="Oval 48"/>
          <p:cNvSpPr>
            <a:spLocks noChangeArrowheads="1"/>
          </p:cNvSpPr>
          <p:nvPr/>
        </p:nvSpPr>
        <p:spPr bwMode="auto">
          <a:xfrm>
            <a:off x="6357938" y="5472113"/>
            <a:ext cx="152400" cy="152400"/>
          </a:xfrm>
          <a:prstGeom prst="ellipse">
            <a:avLst/>
          </a:prstGeom>
          <a:gradFill rotWithShape="0">
            <a:gsLst>
              <a:gs pos="0">
                <a:srgbClr val="CCFFFF"/>
              </a:gs>
              <a:gs pos="100000">
                <a:srgbClr val="CCFFFF">
                  <a:gamma/>
                  <a:shade val="46275"/>
                  <a:invGamma/>
                </a:srgbClr>
              </a:gs>
            </a:gsLst>
            <a:path path="shape">
              <a:fillToRect l="50000" t="50000" r="50000" b="50000"/>
            </a:path>
          </a:gradFill>
          <a:ln w="12700">
            <a:solidFill>
              <a:srgbClr val="FFFFFF"/>
            </a:solidFill>
            <a:round/>
            <a:headEnd type="none" w="sm" len="sm"/>
            <a:tailEnd type="none" w="sm" len="sm"/>
          </a:ln>
          <a:effectLst/>
        </p:spPr>
        <p:txBody>
          <a:bodyPr wrap="none" anchor="ctr"/>
          <a:lstStyle/>
          <a:p>
            <a:endParaRPr lang="zh-CN" altLang="en-US"/>
          </a:p>
        </p:txBody>
      </p:sp>
      <p:sp>
        <p:nvSpPr>
          <p:cNvPr id="574513" name="Oval 49"/>
          <p:cNvSpPr>
            <a:spLocks noChangeArrowheads="1"/>
          </p:cNvSpPr>
          <p:nvPr/>
        </p:nvSpPr>
        <p:spPr bwMode="auto">
          <a:xfrm>
            <a:off x="8288338" y="5472113"/>
            <a:ext cx="152400" cy="152400"/>
          </a:xfrm>
          <a:prstGeom prst="ellipse">
            <a:avLst/>
          </a:prstGeom>
          <a:gradFill rotWithShape="0">
            <a:gsLst>
              <a:gs pos="0">
                <a:srgbClr val="CCFFFF"/>
              </a:gs>
              <a:gs pos="100000">
                <a:srgbClr val="CCFFFF">
                  <a:gamma/>
                  <a:shade val="46275"/>
                  <a:invGamma/>
                </a:srgbClr>
              </a:gs>
            </a:gsLst>
            <a:path path="shape">
              <a:fillToRect l="50000" t="50000" r="50000" b="50000"/>
            </a:path>
          </a:gradFill>
          <a:ln w="12700">
            <a:solidFill>
              <a:srgbClr val="FFFFFF"/>
            </a:solidFill>
            <a:round/>
            <a:headEnd type="none" w="sm" len="sm"/>
            <a:tailEnd type="none" w="sm" len="sm"/>
          </a:ln>
          <a:effectLst/>
        </p:spPr>
        <p:txBody>
          <a:bodyPr wrap="none" anchor="ctr"/>
          <a:lstStyle/>
          <a:p>
            <a:endParaRPr lang="zh-CN" altLang="en-US"/>
          </a:p>
        </p:txBody>
      </p:sp>
      <p:grpSp>
        <p:nvGrpSpPr>
          <p:cNvPr id="574514" name="Group 50"/>
          <p:cNvGrpSpPr>
            <a:grpSpLocks/>
          </p:cNvGrpSpPr>
          <p:nvPr/>
        </p:nvGrpSpPr>
        <p:grpSpPr bwMode="auto">
          <a:xfrm>
            <a:off x="8059738" y="5195888"/>
            <a:ext cx="304800" cy="685800"/>
            <a:chOff x="5184" y="3072"/>
            <a:chExt cx="192" cy="432"/>
          </a:xfrm>
        </p:grpSpPr>
        <p:sp>
          <p:nvSpPr>
            <p:cNvPr id="574515" name="Line 51"/>
            <p:cNvSpPr>
              <a:spLocks noChangeShapeType="1"/>
            </p:cNvSpPr>
            <p:nvPr/>
          </p:nvSpPr>
          <p:spPr bwMode="auto">
            <a:xfrm rot="-8113708">
              <a:off x="5184" y="3168"/>
              <a:ext cx="192" cy="0"/>
            </a:xfrm>
            <a:prstGeom prst="line">
              <a:avLst/>
            </a:prstGeom>
            <a:noFill/>
            <a:ln w="12700">
              <a:solidFill>
                <a:srgbClr val="01017D"/>
              </a:solidFill>
              <a:round/>
              <a:headEnd/>
              <a:tailEnd type="triangle" w="med" len="med"/>
            </a:ln>
            <a:effectLst/>
          </p:spPr>
          <p:txBody>
            <a:bodyPr wrap="none" anchor="ctr"/>
            <a:lstStyle/>
            <a:p>
              <a:endParaRPr lang="zh-CN" altLang="en-US"/>
            </a:p>
          </p:txBody>
        </p:sp>
        <p:sp>
          <p:nvSpPr>
            <p:cNvPr id="574516" name="Line 52"/>
            <p:cNvSpPr>
              <a:spLocks noChangeShapeType="1"/>
            </p:cNvSpPr>
            <p:nvPr/>
          </p:nvSpPr>
          <p:spPr bwMode="auto">
            <a:xfrm>
              <a:off x="5184" y="3312"/>
              <a:ext cx="144" cy="0"/>
            </a:xfrm>
            <a:prstGeom prst="line">
              <a:avLst/>
            </a:prstGeom>
            <a:noFill/>
            <a:ln w="12700">
              <a:solidFill>
                <a:srgbClr val="01017D"/>
              </a:solidFill>
              <a:round/>
              <a:headEnd type="triangle" w="med" len="med"/>
              <a:tailEnd/>
            </a:ln>
            <a:effectLst/>
          </p:spPr>
          <p:txBody>
            <a:bodyPr wrap="none" anchor="ctr"/>
            <a:lstStyle/>
            <a:p>
              <a:endParaRPr lang="zh-CN" altLang="en-US"/>
            </a:p>
          </p:txBody>
        </p:sp>
        <p:sp>
          <p:nvSpPr>
            <p:cNvPr id="574517" name="Line 53"/>
            <p:cNvSpPr>
              <a:spLocks noChangeShapeType="1"/>
            </p:cNvSpPr>
            <p:nvPr/>
          </p:nvSpPr>
          <p:spPr bwMode="auto">
            <a:xfrm rot="-13513708">
              <a:off x="5184" y="3408"/>
              <a:ext cx="192" cy="0"/>
            </a:xfrm>
            <a:prstGeom prst="line">
              <a:avLst/>
            </a:prstGeom>
            <a:noFill/>
            <a:ln w="12700">
              <a:solidFill>
                <a:srgbClr val="01017D"/>
              </a:solidFill>
              <a:round/>
              <a:headEnd/>
              <a:tailEnd type="triangle" w="med" len="med"/>
            </a:ln>
            <a:effectLst/>
          </p:spPr>
          <p:txBody>
            <a:bodyPr wrap="none" anchor="ctr"/>
            <a:lstStyle/>
            <a:p>
              <a:endParaRPr lang="zh-CN" altLang="en-US"/>
            </a:p>
          </p:txBody>
        </p:sp>
        <p:sp>
          <p:nvSpPr>
            <p:cNvPr id="574518" name="Line 54"/>
            <p:cNvSpPr>
              <a:spLocks noChangeShapeType="1"/>
            </p:cNvSpPr>
            <p:nvPr/>
          </p:nvSpPr>
          <p:spPr bwMode="auto">
            <a:xfrm rot="-5400000">
              <a:off x="5304" y="3144"/>
              <a:ext cx="144" cy="0"/>
            </a:xfrm>
            <a:prstGeom prst="line">
              <a:avLst/>
            </a:prstGeom>
            <a:noFill/>
            <a:ln w="12700">
              <a:solidFill>
                <a:srgbClr val="01017D"/>
              </a:solidFill>
              <a:round/>
              <a:headEnd type="none" w="sm" len="sm"/>
              <a:tailEnd type="triangle" w="med" len="med"/>
            </a:ln>
            <a:effectLst/>
          </p:spPr>
          <p:txBody>
            <a:bodyPr wrap="none" anchor="ctr"/>
            <a:lstStyle/>
            <a:p>
              <a:endParaRPr lang="zh-CN" altLang="en-US"/>
            </a:p>
          </p:txBody>
        </p:sp>
        <p:sp>
          <p:nvSpPr>
            <p:cNvPr id="574519" name="Line 55"/>
            <p:cNvSpPr>
              <a:spLocks noChangeShapeType="1"/>
            </p:cNvSpPr>
            <p:nvPr/>
          </p:nvSpPr>
          <p:spPr bwMode="auto">
            <a:xfrm rot="-5400000">
              <a:off x="5304" y="3432"/>
              <a:ext cx="144" cy="0"/>
            </a:xfrm>
            <a:prstGeom prst="line">
              <a:avLst/>
            </a:prstGeom>
            <a:noFill/>
            <a:ln w="12700">
              <a:solidFill>
                <a:srgbClr val="01017D"/>
              </a:solidFill>
              <a:round/>
              <a:headEnd type="triangle" w="med" len="med"/>
              <a:tailEnd/>
            </a:ln>
            <a:effectLst/>
          </p:spPr>
          <p:txBody>
            <a:bodyPr wrap="none" anchor="ctr"/>
            <a:lstStyle/>
            <a:p>
              <a:endParaRPr lang="zh-CN" altLang="en-US"/>
            </a:p>
          </p:txBody>
        </p:sp>
      </p:grpSp>
      <p:graphicFrame>
        <p:nvGraphicFramePr>
          <p:cNvPr id="574520" name="Object 56"/>
          <p:cNvGraphicFramePr>
            <a:graphicFrameLocks noChangeAspect="1"/>
          </p:cNvGraphicFramePr>
          <p:nvPr/>
        </p:nvGraphicFramePr>
        <p:xfrm>
          <a:off x="1447800" y="4876800"/>
          <a:ext cx="2174875" cy="1524000"/>
        </p:xfrm>
        <a:graphic>
          <a:graphicData uri="http://schemas.openxmlformats.org/presentationml/2006/ole">
            <mc:AlternateContent xmlns:mc="http://schemas.openxmlformats.org/markup-compatibility/2006">
              <mc:Choice xmlns:v="urn:schemas-microsoft-com:vml" Requires="v">
                <p:oleObj name="公式" r:id="rId8" imgW="1091880" imgH="761760" progId="Equation.3">
                  <p:embed/>
                </p:oleObj>
              </mc:Choice>
              <mc:Fallback>
                <p:oleObj name="公式" r:id="rId8" imgW="1091880" imgH="761760" progId="Equation.3">
                  <p:embed/>
                  <p:pic>
                    <p:nvPicPr>
                      <p:cNvPr id="574520" name="Object 5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447800" y="4876800"/>
                        <a:ext cx="2174875" cy="1524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574521" name="Group 57"/>
          <p:cNvGrpSpPr>
            <a:grpSpLocks/>
          </p:cNvGrpSpPr>
          <p:nvPr/>
        </p:nvGrpSpPr>
        <p:grpSpPr bwMode="auto">
          <a:xfrm>
            <a:off x="7602538" y="5118100"/>
            <a:ext cx="685800" cy="457200"/>
            <a:chOff x="2517" y="3203"/>
            <a:chExt cx="432" cy="288"/>
          </a:xfrm>
        </p:grpSpPr>
        <p:sp>
          <p:nvSpPr>
            <p:cNvPr id="574522" name="Line 58"/>
            <p:cNvSpPr>
              <a:spLocks noChangeShapeType="1"/>
            </p:cNvSpPr>
            <p:nvPr/>
          </p:nvSpPr>
          <p:spPr bwMode="auto">
            <a:xfrm flipH="1">
              <a:off x="2661" y="3491"/>
              <a:ext cx="288" cy="0"/>
            </a:xfrm>
            <a:prstGeom prst="line">
              <a:avLst/>
            </a:prstGeom>
            <a:noFill/>
            <a:ln w="28575">
              <a:solidFill>
                <a:srgbClr val="FF3300"/>
              </a:solidFill>
              <a:round/>
              <a:headEnd type="none" w="sm" len="sm"/>
              <a:tailEnd type="stealth" w="med" len="lg"/>
            </a:ln>
            <a:effectLst/>
          </p:spPr>
          <p:txBody>
            <a:bodyPr wrap="none" anchor="ctr"/>
            <a:lstStyle/>
            <a:p>
              <a:endParaRPr lang="zh-CN" altLang="en-US"/>
            </a:p>
          </p:txBody>
        </p:sp>
        <p:graphicFrame>
          <p:nvGraphicFramePr>
            <p:cNvPr id="574523" name="Object 59"/>
            <p:cNvGraphicFramePr>
              <a:graphicFrameLocks noChangeAspect="1"/>
            </p:cNvGraphicFramePr>
            <p:nvPr/>
          </p:nvGraphicFramePr>
          <p:xfrm>
            <a:off x="2517" y="3203"/>
            <a:ext cx="249" cy="287"/>
          </p:xfrm>
          <a:graphic>
            <a:graphicData uri="http://schemas.openxmlformats.org/presentationml/2006/ole">
              <mc:AlternateContent xmlns:mc="http://schemas.openxmlformats.org/markup-compatibility/2006">
                <mc:Choice xmlns:v="urn:schemas-microsoft-com:vml" Requires="v">
                  <p:oleObj name="公式" r:id="rId10" imgW="164880" imgH="190440" progId="Equation.3">
                    <p:embed/>
                  </p:oleObj>
                </mc:Choice>
                <mc:Fallback>
                  <p:oleObj name="公式" r:id="rId10" imgW="164880" imgH="190440" progId="Equation.3">
                    <p:embed/>
                    <p:pic>
                      <p:nvPicPr>
                        <p:cNvPr id="574523" name="Object 59"/>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517" y="3203"/>
                          <a:ext cx="249" cy="2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574467"/>
                                        </p:tgtEl>
                                        <p:attrNameLst>
                                          <p:attrName>style.visibility</p:attrName>
                                        </p:attrNameLst>
                                      </p:cBhvr>
                                      <p:to>
                                        <p:strVal val="visible"/>
                                      </p:to>
                                    </p:set>
                                    <p:animEffect transition="in" filter="strips(downRight)">
                                      <p:cBhvr>
                                        <p:cTn id="7" dur="500"/>
                                        <p:tgtEl>
                                          <p:spTgt spid="57446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74469"/>
                                        </p:tgtEl>
                                        <p:attrNameLst>
                                          <p:attrName>style.visibility</p:attrName>
                                        </p:attrNameLst>
                                      </p:cBhvr>
                                      <p:to>
                                        <p:strVal val="visible"/>
                                      </p:to>
                                    </p:set>
                                    <p:animEffect transition="in" filter="wipe(left)">
                                      <p:cBhvr>
                                        <p:cTn id="12" dur="500"/>
                                        <p:tgtEl>
                                          <p:spTgt spid="574469"/>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574468"/>
                                        </p:tgtEl>
                                        <p:attrNameLst>
                                          <p:attrName>style.visibility</p:attrName>
                                        </p:attrNameLst>
                                      </p:cBhvr>
                                      <p:to>
                                        <p:strVal val="visible"/>
                                      </p:to>
                                    </p:set>
                                    <p:animEffect transition="in" filter="strips(downRight)">
                                      <p:cBhvr>
                                        <p:cTn id="17" dur="500"/>
                                        <p:tgtEl>
                                          <p:spTgt spid="574468"/>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574470"/>
                                        </p:tgtEl>
                                        <p:attrNameLst>
                                          <p:attrName>style.visibility</p:attrName>
                                        </p:attrNameLst>
                                      </p:cBhvr>
                                      <p:to>
                                        <p:strVal val="visible"/>
                                      </p:to>
                                    </p:set>
                                    <p:animEffect transition="in" filter="strips(downRight)">
                                      <p:cBhvr>
                                        <p:cTn id="22" dur="500"/>
                                        <p:tgtEl>
                                          <p:spTgt spid="57447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574471"/>
                                        </p:tgtEl>
                                        <p:attrNameLst>
                                          <p:attrName>style.visibility</p:attrName>
                                        </p:attrNameLst>
                                      </p:cBhvr>
                                      <p:to>
                                        <p:strVal val="visible"/>
                                      </p:to>
                                    </p:set>
                                    <p:animEffect transition="in" filter="wipe(left)">
                                      <p:cBhvr>
                                        <p:cTn id="27" dur="500"/>
                                        <p:tgtEl>
                                          <p:spTgt spid="574471"/>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574472"/>
                                        </p:tgtEl>
                                        <p:attrNameLst>
                                          <p:attrName>style.visibility</p:attrName>
                                        </p:attrNameLst>
                                      </p:cBhvr>
                                      <p:to>
                                        <p:strVal val="visible"/>
                                      </p:to>
                                    </p:set>
                                    <p:animEffect transition="in" filter="wipe(left)">
                                      <p:cBhvr>
                                        <p:cTn id="32" dur="500"/>
                                        <p:tgtEl>
                                          <p:spTgt spid="574472"/>
                                        </p:tgtEl>
                                      </p:cBhvr>
                                    </p:animEffect>
                                  </p:childTnLst>
                                </p:cTn>
                              </p:par>
                              <p:par>
                                <p:cTn id="33" presetID="22" presetClass="entr" presetSubtype="8" fill="hold" nodeType="withEffect">
                                  <p:stCondLst>
                                    <p:cond delay="0"/>
                                  </p:stCondLst>
                                  <p:childTnLst>
                                    <p:set>
                                      <p:cBhvr>
                                        <p:cTn id="34" dur="1" fill="hold">
                                          <p:stCondLst>
                                            <p:cond delay="0"/>
                                          </p:stCondLst>
                                        </p:cTn>
                                        <p:tgtEl>
                                          <p:spTgt spid="574473"/>
                                        </p:tgtEl>
                                        <p:attrNameLst>
                                          <p:attrName>style.visibility</p:attrName>
                                        </p:attrNameLst>
                                      </p:cBhvr>
                                      <p:to>
                                        <p:strVal val="visible"/>
                                      </p:to>
                                    </p:set>
                                    <p:animEffect transition="in" filter="wipe(left)">
                                      <p:cBhvr>
                                        <p:cTn id="35" dur="500"/>
                                        <p:tgtEl>
                                          <p:spTgt spid="574473"/>
                                        </p:tgtEl>
                                      </p:cBhvr>
                                    </p:animEffect>
                                  </p:childTnLst>
                                </p:cTn>
                              </p:par>
                            </p:childTnLst>
                          </p:cTn>
                        </p:par>
                      </p:childTnLst>
                    </p:cTn>
                  </p:par>
                  <p:par>
                    <p:cTn id="36" fill="hold">
                      <p:stCondLst>
                        <p:cond delay="indefinite"/>
                      </p:stCondLst>
                      <p:childTnLst>
                        <p:par>
                          <p:cTn id="37" fill="hold">
                            <p:stCondLst>
                              <p:cond delay="0"/>
                            </p:stCondLst>
                            <p:childTnLst>
                              <p:par>
                                <p:cTn id="38" presetID="2" presetClass="entr" presetSubtype="8" fill="hold" grpId="0" nodeType="clickEffect">
                                  <p:stCondLst>
                                    <p:cond delay="0"/>
                                  </p:stCondLst>
                                  <p:childTnLst>
                                    <p:set>
                                      <p:cBhvr>
                                        <p:cTn id="39" dur="1" fill="hold">
                                          <p:stCondLst>
                                            <p:cond delay="0"/>
                                          </p:stCondLst>
                                        </p:cTn>
                                        <p:tgtEl>
                                          <p:spTgt spid="574499"/>
                                        </p:tgtEl>
                                        <p:attrNameLst>
                                          <p:attrName>style.visibility</p:attrName>
                                        </p:attrNameLst>
                                      </p:cBhvr>
                                      <p:to>
                                        <p:strVal val="visible"/>
                                      </p:to>
                                    </p:set>
                                    <p:anim calcmode="lin" valueType="num">
                                      <p:cBhvr additive="base">
                                        <p:cTn id="40" dur="500" fill="hold"/>
                                        <p:tgtEl>
                                          <p:spTgt spid="574499"/>
                                        </p:tgtEl>
                                        <p:attrNameLst>
                                          <p:attrName>ppt_x</p:attrName>
                                        </p:attrNameLst>
                                      </p:cBhvr>
                                      <p:tavLst>
                                        <p:tav tm="0">
                                          <p:val>
                                            <p:strVal val="0-#ppt_w/2"/>
                                          </p:val>
                                        </p:tav>
                                        <p:tav tm="100000">
                                          <p:val>
                                            <p:strVal val="#ppt_x"/>
                                          </p:val>
                                        </p:tav>
                                      </p:tavLst>
                                    </p:anim>
                                    <p:anim calcmode="lin" valueType="num">
                                      <p:cBhvr additive="base">
                                        <p:cTn id="41" dur="500" fill="hold"/>
                                        <p:tgtEl>
                                          <p:spTgt spid="574499"/>
                                        </p:tgtEl>
                                        <p:attrNameLst>
                                          <p:attrName>ppt_y</p:attrName>
                                        </p:attrNameLst>
                                      </p:cBhvr>
                                      <p:tavLst>
                                        <p:tav tm="0">
                                          <p:val>
                                            <p:strVal val="#ppt_y"/>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9" presetClass="entr" presetSubtype="0" fill="hold" nodeType="clickEffect">
                                  <p:stCondLst>
                                    <p:cond delay="0"/>
                                  </p:stCondLst>
                                  <p:childTnLst>
                                    <p:set>
                                      <p:cBhvr>
                                        <p:cTn id="45" dur="1" fill="hold">
                                          <p:stCondLst>
                                            <p:cond delay="0"/>
                                          </p:stCondLst>
                                        </p:cTn>
                                        <p:tgtEl>
                                          <p:spTgt spid="574500"/>
                                        </p:tgtEl>
                                        <p:attrNameLst>
                                          <p:attrName>style.visibility</p:attrName>
                                        </p:attrNameLst>
                                      </p:cBhvr>
                                      <p:to>
                                        <p:strVal val="visible"/>
                                      </p:to>
                                    </p:set>
                                    <p:animEffect transition="in" filter="dissolve">
                                      <p:cBhvr>
                                        <p:cTn id="46" dur="500"/>
                                        <p:tgtEl>
                                          <p:spTgt spid="574500"/>
                                        </p:tgtEl>
                                      </p:cBhvr>
                                    </p:animEffect>
                                  </p:childTnLst>
                                </p:cTn>
                              </p:par>
                            </p:childTnLst>
                          </p:cTn>
                        </p:par>
                      </p:childTnLst>
                    </p:cTn>
                  </p:par>
                  <p:par>
                    <p:cTn id="47" fill="hold">
                      <p:stCondLst>
                        <p:cond delay="indefinite"/>
                      </p:stCondLst>
                      <p:childTnLst>
                        <p:par>
                          <p:cTn id="48" fill="hold">
                            <p:stCondLst>
                              <p:cond delay="0"/>
                            </p:stCondLst>
                            <p:childTnLst>
                              <p:par>
                                <p:cTn id="49" presetID="23" presetClass="entr" presetSubtype="288" fill="hold" grpId="0" nodeType="clickEffect">
                                  <p:stCondLst>
                                    <p:cond delay="0"/>
                                  </p:stCondLst>
                                  <p:childTnLst>
                                    <p:set>
                                      <p:cBhvr>
                                        <p:cTn id="50" dur="1" fill="hold">
                                          <p:stCondLst>
                                            <p:cond delay="0"/>
                                          </p:stCondLst>
                                        </p:cTn>
                                        <p:tgtEl>
                                          <p:spTgt spid="574512"/>
                                        </p:tgtEl>
                                        <p:attrNameLst>
                                          <p:attrName>style.visibility</p:attrName>
                                        </p:attrNameLst>
                                      </p:cBhvr>
                                      <p:to>
                                        <p:strVal val="visible"/>
                                      </p:to>
                                    </p:set>
                                    <p:anim calcmode="lin" valueType="num">
                                      <p:cBhvr>
                                        <p:cTn id="51" dur="500" fill="hold"/>
                                        <p:tgtEl>
                                          <p:spTgt spid="574512"/>
                                        </p:tgtEl>
                                        <p:attrNameLst>
                                          <p:attrName>ppt_w</p:attrName>
                                        </p:attrNameLst>
                                      </p:cBhvr>
                                      <p:tavLst>
                                        <p:tav tm="0">
                                          <p:val>
                                            <p:strVal val="4/3*#ppt_w"/>
                                          </p:val>
                                        </p:tav>
                                        <p:tav tm="100000">
                                          <p:val>
                                            <p:strVal val="#ppt_w"/>
                                          </p:val>
                                        </p:tav>
                                      </p:tavLst>
                                    </p:anim>
                                    <p:anim calcmode="lin" valueType="num">
                                      <p:cBhvr>
                                        <p:cTn id="52" dur="500" fill="hold"/>
                                        <p:tgtEl>
                                          <p:spTgt spid="574512"/>
                                        </p:tgtEl>
                                        <p:attrNameLst>
                                          <p:attrName>ppt_h</p:attrName>
                                        </p:attrNameLst>
                                      </p:cBhvr>
                                      <p:tavLst>
                                        <p:tav tm="0">
                                          <p:val>
                                            <p:strVal val="4/3*#ppt_h"/>
                                          </p:val>
                                        </p:tav>
                                        <p:tav tm="100000">
                                          <p:val>
                                            <p:strVal val="#ppt_h"/>
                                          </p:val>
                                        </p:tav>
                                      </p:tavLst>
                                    </p:anim>
                                  </p:childTnLst>
                                </p:cTn>
                              </p:par>
                            </p:childTnLst>
                          </p:cTn>
                        </p:par>
                      </p:childTnLst>
                    </p:cTn>
                  </p:par>
                  <p:par>
                    <p:cTn id="53" fill="hold">
                      <p:stCondLst>
                        <p:cond delay="indefinite"/>
                      </p:stCondLst>
                      <p:childTnLst>
                        <p:par>
                          <p:cTn id="54" fill="hold">
                            <p:stCondLst>
                              <p:cond delay="0"/>
                            </p:stCondLst>
                            <p:childTnLst>
                              <p:par>
                                <p:cTn id="55" presetID="4" presetClass="entr" presetSubtype="32" fill="hold" nodeType="clickEffect">
                                  <p:stCondLst>
                                    <p:cond delay="0"/>
                                  </p:stCondLst>
                                  <p:childTnLst>
                                    <p:set>
                                      <p:cBhvr>
                                        <p:cTn id="56" dur="1" fill="hold">
                                          <p:stCondLst>
                                            <p:cond delay="0"/>
                                          </p:stCondLst>
                                        </p:cTn>
                                        <p:tgtEl>
                                          <p:spTgt spid="574503"/>
                                        </p:tgtEl>
                                        <p:attrNameLst>
                                          <p:attrName>style.visibility</p:attrName>
                                        </p:attrNameLst>
                                      </p:cBhvr>
                                      <p:to>
                                        <p:strVal val="visible"/>
                                      </p:to>
                                    </p:set>
                                    <p:animEffect transition="in" filter="box(out)">
                                      <p:cBhvr>
                                        <p:cTn id="57" dur="500"/>
                                        <p:tgtEl>
                                          <p:spTgt spid="574503"/>
                                        </p:tgtEl>
                                      </p:cBhvr>
                                    </p:animEffect>
                                  </p:childTnLst>
                                </p:cTn>
                              </p:par>
                            </p:childTnLst>
                          </p:cTn>
                        </p:par>
                      </p:childTnLst>
                    </p:cTn>
                  </p:par>
                  <p:par>
                    <p:cTn id="58" fill="hold">
                      <p:stCondLst>
                        <p:cond delay="indefinite"/>
                      </p:stCondLst>
                      <p:childTnLst>
                        <p:par>
                          <p:cTn id="59" fill="hold">
                            <p:stCondLst>
                              <p:cond delay="0"/>
                            </p:stCondLst>
                            <p:childTnLst>
                              <p:par>
                                <p:cTn id="60" presetID="23" presetClass="entr" presetSubtype="288" fill="hold" grpId="0" nodeType="clickEffect">
                                  <p:stCondLst>
                                    <p:cond delay="0"/>
                                  </p:stCondLst>
                                  <p:childTnLst>
                                    <p:set>
                                      <p:cBhvr>
                                        <p:cTn id="61" dur="1" fill="hold">
                                          <p:stCondLst>
                                            <p:cond delay="0"/>
                                          </p:stCondLst>
                                        </p:cTn>
                                        <p:tgtEl>
                                          <p:spTgt spid="574513"/>
                                        </p:tgtEl>
                                        <p:attrNameLst>
                                          <p:attrName>style.visibility</p:attrName>
                                        </p:attrNameLst>
                                      </p:cBhvr>
                                      <p:to>
                                        <p:strVal val="visible"/>
                                      </p:to>
                                    </p:set>
                                    <p:anim calcmode="lin" valueType="num">
                                      <p:cBhvr>
                                        <p:cTn id="62" dur="500" fill="hold"/>
                                        <p:tgtEl>
                                          <p:spTgt spid="574513"/>
                                        </p:tgtEl>
                                        <p:attrNameLst>
                                          <p:attrName>ppt_w</p:attrName>
                                        </p:attrNameLst>
                                      </p:cBhvr>
                                      <p:tavLst>
                                        <p:tav tm="0">
                                          <p:val>
                                            <p:strVal val="4/3*#ppt_w"/>
                                          </p:val>
                                        </p:tav>
                                        <p:tav tm="100000">
                                          <p:val>
                                            <p:strVal val="#ppt_w"/>
                                          </p:val>
                                        </p:tav>
                                      </p:tavLst>
                                    </p:anim>
                                    <p:anim calcmode="lin" valueType="num">
                                      <p:cBhvr>
                                        <p:cTn id="63" dur="500" fill="hold"/>
                                        <p:tgtEl>
                                          <p:spTgt spid="574513"/>
                                        </p:tgtEl>
                                        <p:attrNameLst>
                                          <p:attrName>ppt_h</p:attrName>
                                        </p:attrNameLst>
                                      </p:cBhvr>
                                      <p:tavLst>
                                        <p:tav tm="0">
                                          <p:val>
                                            <p:strVal val="4/3*#ppt_h"/>
                                          </p:val>
                                        </p:tav>
                                        <p:tav tm="100000">
                                          <p:val>
                                            <p:strVal val="#ppt_h"/>
                                          </p:val>
                                        </p:tav>
                                      </p:tavLst>
                                    </p:anim>
                                  </p:childTnLst>
                                </p:cTn>
                              </p:par>
                            </p:childTnLst>
                          </p:cTn>
                        </p:par>
                      </p:childTnLst>
                    </p:cTn>
                  </p:par>
                  <p:par>
                    <p:cTn id="64" fill="hold">
                      <p:stCondLst>
                        <p:cond delay="indefinite"/>
                      </p:stCondLst>
                      <p:childTnLst>
                        <p:par>
                          <p:cTn id="65" fill="hold">
                            <p:stCondLst>
                              <p:cond delay="0"/>
                            </p:stCondLst>
                            <p:childTnLst>
                              <p:par>
                                <p:cTn id="66" presetID="4" presetClass="entr" presetSubtype="32" fill="hold" nodeType="clickEffect">
                                  <p:stCondLst>
                                    <p:cond delay="0"/>
                                  </p:stCondLst>
                                  <p:childTnLst>
                                    <p:set>
                                      <p:cBhvr>
                                        <p:cTn id="67" dur="1" fill="hold">
                                          <p:stCondLst>
                                            <p:cond delay="0"/>
                                          </p:stCondLst>
                                        </p:cTn>
                                        <p:tgtEl>
                                          <p:spTgt spid="574514"/>
                                        </p:tgtEl>
                                        <p:attrNameLst>
                                          <p:attrName>style.visibility</p:attrName>
                                        </p:attrNameLst>
                                      </p:cBhvr>
                                      <p:to>
                                        <p:strVal val="visible"/>
                                      </p:to>
                                    </p:set>
                                    <p:animEffect transition="in" filter="box(out)">
                                      <p:cBhvr>
                                        <p:cTn id="68" dur="500"/>
                                        <p:tgtEl>
                                          <p:spTgt spid="574514"/>
                                        </p:tgtEl>
                                      </p:cBhvr>
                                    </p:animEffect>
                                  </p:childTnLst>
                                </p:cTn>
                              </p:par>
                            </p:childTnLst>
                          </p:cTn>
                        </p:par>
                      </p:childTnLst>
                    </p:cTn>
                  </p:par>
                  <p:par>
                    <p:cTn id="69" fill="hold">
                      <p:stCondLst>
                        <p:cond delay="indefinite"/>
                      </p:stCondLst>
                      <p:childTnLst>
                        <p:par>
                          <p:cTn id="70" fill="hold">
                            <p:stCondLst>
                              <p:cond delay="0"/>
                            </p:stCondLst>
                            <p:childTnLst>
                              <p:par>
                                <p:cTn id="71" presetID="22" presetClass="entr" presetSubtype="2" fill="hold" nodeType="clickEffect">
                                  <p:stCondLst>
                                    <p:cond delay="0"/>
                                  </p:stCondLst>
                                  <p:childTnLst>
                                    <p:set>
                                      <p:cBhvr>
                                        <p:cTn id="72" dur="1" fill="hold">
                                          <p:stCondLst>
                                            <p:cond delay="0"/>
                                          </p:stCondLst>
                                        </p:cTn>
                                        <p:tgtEl>
                                          <p:spTgt spid="574521"/>
                                        </p:tgtEl>
                                        <p:attrNameLst>
                                          <p:attrName>style.visibility</p:attrName>
                                        </p:attrNameLst>
                                      </p:cBhvr>
                                      <p:to>
                                        <p:strVal val="visible"/>
                                      </p:to>
                                    </p:set>
                                    <p:animEffect transition="in" filter="wipe(right)">
                                      <p:cBhvr>
                                        <p:cTn id="73" dur="500"/>
                                        <p:tgtEl>
                                          <p:spTgt spid="574521"/>
                                        </p:tgtEl>
                                      </p:cBhvr>
                                    </p:animEffect>
                                  </p:childTnLst>
                                </p:cTn>
                              </p:par>
                            </p:childTnLst>
                          </p:cTn>
                        </p:par>
                      </p:childTnLst>
                    </p:cTn>
                  </p:par>
                  <p:par>
                    <p:cTn id="74" fill="hold">
                      <p:stCondLst>
                        <p:cond delay="indefinite"/>
                      </p:stCondLst>
                      <p:childTnLst>
                        <p:par>
                          <p:cTn id="75" fill="hold">
                            <p:stCondLst>
                              <p:cond delay="0"/>
                            </p:stCondLst>
                            <p:childTnLst>
                              <p:par>
                                <p:cTn id="76" presetID="22" presetClass="entr" presetSubtype="8" fill="hold" nodeType="clickEffect">
                                  <p:stCondLst>
                                    <p:cond delay="0"/>
                                  </p:stCondLst>
                                  <p:childTnLst>
                                    <p:set>
                                      <p:cBhvr>
                                        <p:cTn id="77" dur="1" fill="hold">
                                          <p:stCondLst>
                                            <p:cond delay="0"/>
                                          </p:stCondLst>
                                        </p:cTn>
                                        <p:tgtEl>
                                          <p:spTgt spid="574520"/>
                                        </p:tgtEl>
                                        <p:attrNameLst>
                                          <p:attrName>style.visibility</p:attrName>
                                        </p:attrNameLst>
                                      </p:cBhvr>
                                      <p:to>
                                        <p:strVal val="visible"/>
                                      </p:to>
                                    </p:set>
                                    <p:animEffect transition="in" filter="wipe(left)">
                                      <p:cBhvr>
                                        <p:cTn id="78" dur="500"/>
                                        <p:tgtEl>
                                          <p:spTgt spid="5745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4467" grpId="0" autoUpdateAnimBg="0"/>
      <p:bldP spid="574468" grpId="0" autoUpdateAnimBg="0"/>
      <p:bldP spid="574470" grpId="0" autoUpdateAnimBg="0"/>
      <p:bldP spid="574472" grpId="0"/>
      <p:bldP spid="574499" grpId="0" autoUpdateAnimBg="0"/>
      <p:bldP spid="574512" grpId="0" animBg="1"/>
      <p:bldP spid="574513"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1634" name="Rectangle 2"/>
          <p:cNvSpPr>
            <a:spLocks noGrp="1" noChangeArrowheads="1"/>
          </p:cNvSpPr>
          <p:nvPr>
            <p:ph type="title"/>
          </p:nvPr>
        </p:nvSpPr>
        <p:spPr/>
        <p:txBody>
          <a:bodyPr/>
          <a:lstStyle/>
          <a:p>
            <a:r>
              <a:rPr lang="en-US" altLang="zh-CN" sz="3600"/>
              <a:t>10</a:t>
            </a:r>
            <a:r>
              <a:rPr lang="en-US" altLang="en-US" sz="3600"/>
              <a:t>.5 真实气体范德瓦尔斯方程（简介）</a:t>
            </a:r>
            <a:endParaRPr lang="zh-CN" altLang="en-US" sz="3600"/>
          </a:p>
        </p:txBody>
      </p:sp>
      <p:sp>
        <p:nvSpPr>
          <p:cNvPr id="13" name="灯片编号占位符 4"/>
          <p:cNvSpPr>
            <a:spLocks noGrp="1"/>
          </p:cNvSpPr>
          <p:nvPr>
            <p:ph type="sldNum" sz="quarter" idx="12"/>
          </p:nvPr>
        </p:nvSpPr>
        <p:spPr/>
        <p:txBody>
          <a:bodyPr/>
          <a:lstStyle/>
          <a:p>
            <a:fld id="{B3AA638D-2016-44FE-AAF5-FA622D1A6D60}" type="slidenum">
              <a:rPr lang="en-US" altLang="zh-CN"/>
              <a:pPr/>
              <a:t>13</a:t>
            </a:fld>
            <a:endParaRPr lang="en-US" altLang="zh-CN"/>
          </a:p>
        </p:txBody>
      </p:sp>
      <p:sp>
        <p:nvSpPr>
          <p:cNvPr id="581635" name="Text Box 3"/>
          <p:cNvSpPr txBox="1">
            <a:spLocks noChangeArrowheads="1"/>
          </p:cNvSpPr>
          <p:nvPr/>
        </p:nvSpPr>
        <p:spPr bwMode="auto">
          <a:xfrm>
            <a:off x="539750" y="1092200"/>
            <a:ext cx="7993063" cy="1117600"/>
          </a:xfrm>
          <a:prstGeom prst="rect">
            <a:avLst/>
          </a:prstGeom>
          <a:noFill/>
          <a:ln w="9525">
            <a:noFill/>
            <a:miter lim="800000"/>
            <a:headEnd/>
            <a:tailEnd/>
          </a:ln>
          <a:effectLst/>
        </p:spPr>
        <p:txBody>
          <a:bodyPr>
            <a:spAutoFit/>
          </a:bodyPr>
          <a:lstStyle/>
          <a:p>
            <a:pPr>
              <a:lnSpc>
                <a:spcPct val="120000"/>
              </a:lnSpc>
              <a:spcBef>
                <a:spcPct val="50000"/>
              </a:spcBef>
            </a:pPr>
            <a:r>
              <a:rPr lang="zh-CN" altLang="en-US" sz="2800" dirty="0"/>
              <a:t>考虑分子间存在</a:t>
            </a:r>
            <a:r>
              <a:rPr lang="zh-CN" altLang="en-US" sz="2800" dirty="0">
                <a:solidFill>
                  <a:srgbClr val="0000CC"/>
                </a:solidFill>
              </a:rPr>
              <a:t>引力</a:t>
            </a:r>
            <a:r>
              <a:rPr lang="zh-CN" altLang="en-US" sz="2800" dirty="0"/>
              <a:t>，气体分子施与器壁的压强应减少一个量值，称为内压强 （</a:t>
            </a:r>
            <a:r>
              <a:rPr lang="en-US" altLang="zh-CN" sz="2800" i="1" dirty="0"/>
              <a:t>p</a:t>
            </a:r>
            <a:r>
              <a:rPr lang="en-US" altLang="zh-CN" sz="2800" baseline="-25000" dirty="0"/>
              <a:t>i</a:t>
            </a:r>
            <a:r>
              <a:rPr lang="zh-CN" altLang="en-US" sz="2800" dirty="0"/>
              <a:t>）。</a:t>
            </a:r>
          </a:p>
        </p:txBody>
      </p:sp>
      <p:graphicFrame>
        <p:nvGraphicFramePr>
          <p:cNvPr id="581636" name="Object 4"/>
          <p:cNvGraphicFramePr>
            <a:graphicFrameLocks noChangeAspect="1"/>
          </p:cNvGraphicFramePr>
          <p:nvPr/>
        </p:nvGraphicFramePr>
        <p:xfrm>
          <a:off x="1371600" y="2376488"/>
          <a:ext cx="2335213" cy="457200"/>
        </p:xfrm>
        <a:graphic>
          <a:graphicData uri="http://schemas.openxmlformats.org/presentationml/2006/ole">
            <mc:AlternateContent xmlns:mc="http://schemas.openxmlformats.org/markup-compatibility/2006">
              <mc:Choice xmlns:v="urn:schemas-microsoft-com:vml" Requires="v">
                <p:oleObj name="公式" r:id="rId2" imgW="1168200" imgH="228600" progId="Equation.3">
                  <p:embed/>
                </p:oleObj>
              </mc:Choice>
              <mc:Fallback>
                <p:oleObj name="公式" r:id="rId2" imgW="1168200" imgH="228600" progId="Equation.3">
                  <p:embed/>
                  <p:pic>
                    <p:nvPicPr>
                      <p:cNvPr id="581636"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1600" y="2376488"/>
                        <a:ext cx="2335213"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81637" name="Object 5"/>
          <p:cNvGraphicFramePr>
            <a:graphicFrameLocks noChangeAspect="1"/>
          </p:cNvGraphicFramePr>
          <p:nvPr/>
        </p:nvGraphicFramePr>
        <p:xfrm>
          <a:off x="3505200" y="2147888"/>
          <a:ext cx="1878013" cy="939800"/>
        </p:xfrm>
        <a:graphic>
          <a:graphicData uri="http://schemas.openxmlformats.org/presentationml/2006/ole">
            <mc:AlternateContent xmlns:mc="http://schemas.openxmlformats.org/markup-compatibility/2006">
              <mc:Choice xmlns:v="urn:schemas-microsoft-com:vml" Requires="v">
                <p:oleObj name="公式" r:id="rId4" imgW="939600" imgH="469800" progId="Equation.3">
                  <p:embed/>
                </p:oleObj>
              </mc:Choice>
              <mc:Fallback>
                <p:oleObj name="公式" r:id="rId4" imgW="939600" imgH="469800" progId="Equation.3">
                  <p:embed/>
                  <p:pic>
                    <p:nvPicPr>
                      <p:cNvPr id="581637"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05200" y="2147888"/>
                        <a:ext cx="1878013" cy="939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81638" name="Text Box 6"/>
          <p:cNvSpPr txBox="1">
            <a:spLocks noChangeArrowheads="1"/>
          </p:cNvSpPr>
          <p:nvPr/>
        </p:nvSpPr>
        <p:spPr bwMode="auto">
          <a:xfrm>
            <a:off x="685800" y="2986088"/>
            <a:ext cx="2971800" cy="519112"/>
          </a:xfrm>
          <a:prstGeom prst="rect">
            <a:avLst/>
          </a:prstGeom>
          <a:noFill/>
          <a:ln w="12700">
            <a:noFill/>
            <a:miter lim="800000"/>
            <a:headEnd type="none" w="sm" len="sm"/>
            <a:tailEnd type="none" w="sm" len="sm"/>
          </a:ln>
          <a:effectLst/>
        </p:spPr>
        <p:txBody>
          <a:bodyPr>
            <a:spAutoFit/>
          </a:bodyPr>
          <a:lstStyle/>
          <a:p>
            <a:pPr>
              <a:spcBef>
                <a:spcPct val="50000"/>
              </a:spcBef>
            </a:pPr>
            <a:r>
              <a:rPr kumimoji="1" lang="en-US" altLang="zh-CN" sz="2800" i="1" dirty="0"/>
              <a:t>a</a:t>
            </a:r>
            <a:r>
              <a:rPr kumimoji="1" lang="zh-CN" altLang="zh-CN" sz="2800" dirty="0"/>
              <a:t>为比例系数</a:t>
            </a:r>
            <a:endParaRPr kumimoji="1" lang="zh-CN" altLang="en-US" sz="2800" dirty="0"/>
          </a:p>
        </p:txBody>
      </p:sp>
      <p:graphicFrame>
        <p:nvGraphicFramePr>
          <p:cNvPr id="581639" name="Object 7"/>
          <p:cNvGraphicFramePr>
            <a:graphicFrameLocks noChangeAspect="1"/>
          </p:cNvGraphicFramePr>
          <p:nvPr/>
        </p:nvGraphicFramePr>
        <p:xfrm>
          <a:off x="1752600" y="3502025"/>
          <a:ext cx="2182813" cy="1527175"/>
        </p:xfrm>
        <a:graphic>
          <a:graphicData uri="http://schemas.openxmlformats.org/presentationml/2006/ole">
            <mc:AlternateContent xmlns:mc="http://schemas.openxmlformats.org/markup-compatibility/2006">
              <mc:Choice xmlns:v="urn:schemas-microsoft-com:vml" Requires="v">
                <p:oleObj name="公式" r:id="rId6" imgW="1091880" imgH="761760" progId="Equation.3">
                  <p:embed/>
                </p:oleObj>
              </mc:Choice>
              <mc:Fallback>
                <p:oleObj name="公式" r:id="rId6" imgW="1091880" imgH="761760" progId="Equation.3">
                  <p:embed/>
                  <p:pic>
                    <p:nvPicPr>
                      <p:cNvPr id="581639"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52600" y="3502025"/>
                        <a:ext cx="2182813" cy="1527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81640" name="Object 8"/>
          <p:cNvGraphicFramePr>
            <a:graphicFrameLocks noChangeAspect="1"/>
          </p:cNvGraphicFramePr>
          <p:nvPr/>
        </p:nvGraphicFramePr>
        <p:xfrm>
          <a:off x="4038600" y="3502025"/>
          <a:ext cx="2868613" cy="1527175"/>
        </p:xfrm>
        <a:graphic>
          <a:graphicData uri="http://schemas.openxmlformats.org/presentationml/2006/ole">
            <mc:AlternateContent xmlns:mc="http://schemas.openxmlformats.org/markup-compatibility/2006">
              <mc:Choice xmlns:v="urn:schemas-microsoft-com:vml" Requires="v">
                <p:oleObj name="公式" r:id="rId8" imgW="1434960" imgH="761760" progId="Equation.3">
                  <p:embed/>
                </p:oleObj>
              </mc:Choice>
              <mc:Fallback>
                <p:oleObj name="公式" r:id="rId8" imgW="1434960" imgH="761760" progId="Equation.3">
                  <p:embed/>
                  <p:pic>
                    <p:nvPicPr>
                      <p:cNvPr id="581640" name="Object 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038600" y="3502025"/>
                        <a:ext cx="2868613" cy="1527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81641" name="Object 9"/>
          <p:cNvGraphicFramePr>
            <a:graphicFrameLocks noChangeAspect="1"/>
          </p:cNvGraphicFramePr>
          <p:nvPr/>
        </p:nvGraphicFramePr>
        <p:xfrm>
          <a:off x="3962400" y="5257800"/>
          <a:ext cx="4278313" cy="969963"/>
        </p:xfrm>
        <a:graphic>
          <a:graphicData uri="http://schemas.openxmlformats.org/presentationml/2006/ole">
            <mc:AlternateContent xmlns:mc="http://schemas.openxmlformats.org/markup-compatibility/2006">
              <mc:Choice xmlns:v="urn:schemas-microsoft-com:vml" Requires="v">
                <p:oleObj name="公式" r:id="rId10" imgW="2146300" imgH="482600" progId="Equation.3">
                  <p:embed/>
                </p:oleObj>
              </mc:Choice>
              <mc:Fallback>
                <p:oleObj name="公式" r:id="rId10" imgW="2146300" imgH="482600" progId="Equation.3">
                  <p:embed/>
                  <p:pic>
                    <p:nvPicPr>
                      <p:cNvPr id="581641" name="Object 9"/>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962400" y="5257800"/>
                        <a:ext cx="4278313" cy="969963"/>
                      </a:xfrm>
                      <a:prstGeom prst="rect">
                        <a:avLst/>
                      </a:prstGeom>
                      <a:solidFill>
                        <a:srgbClr val="CC99FF">
                          <a:alpha val="50000"/>
                        </a:srgbClr>
                      </a:solidFill>
                      <a:ln w="9525">
                        <a:solidFill>
                          <a:schemeClr val="tx1"/>
                        </a:solidFill>
                        <a:miter lim="800000"/>
                        <a:headEnd/>
                        <a:tailEnd/>
                      </a:ln>
                    </p:spPr>
                  </p:pic>
                </p:oleObj>
              </mc:Fallback>
            </mc:AlternateContent>
          </a:graphicData>
        </a:graphic>
      </p:graphicFrame>
      <p:sp>
        <p:nvSpPr>
          <p:cNvPr id="581642" name="Rectangle 10"/>
          <p:cNvSpPr>
            <a:spLocks noChangeArrowheads="1"/>
          </p:cNvSpPr>
          <p:nvPr/>
        </p:nvSpPr>
        <p:spPr bwMode="auto">
          <a:xfrm>
            <a:off x="533400" y="5483225"/>
            <a:ext cx="3028950" cy="519113"/>
          </a:xfrm>
          <a:prstGeom prst="rect">
            <a:avLst/>
          </a:prstGeom>
          <a:noFill/>
          <a:ln w="9525">
            <a:noFill/>
            <a:miter lim="800000"/>
            <a:headEnd/>
            <a:tailEnd/>
          </a:ln>
          <a:effectLst/>
        </p:spPr>
        <p:txBody>
          <a:bodyPr wrap="none">
            <a:spAutoFit/>
          </a:bodyPr>
          <a:lstStyle/>
          <a:p>
            <a:r>
              <a:rPr kumimoji="1" lang="zh-CN" altLang="en-US" sz="2800" dirty="0">
                <a:solidFill>
                  <a:srgbClr val="0000CC"/>
                </a:solidFill>
              </a:rPr>
              <a:t>范德瓦尔斯方程：</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81635"/>
                                        </p:tgtEl>
                                        <p:attrNameLst>
                                          <p:attrName>style.visibility</p:attrName>
                                        </p:attrNameLst>
                                      </p:cBhvr>
                                      <p:to>
                                        <p:strVal val="visible"/>
                                      </p:to>
                                    </p:set>
                                    <p:animEffect transition="in" filter="wipe(left)">
                                      <p:cBhvr>
                                        <p:cTn id="7" dur="500"/>
                                        <p:tgtEl>
                                          <p:spTgt spid="581635"/>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3" fill="hold" nodeType="clickEffect">
                                  <p:stCondLst>
                                    <p:cond delay="0"/>
                                  </p:stCondLst>
                                  <p:childTnLst>
                                    <p:set>
                                      <p:cBhvr>
                                        <p:cTn id="11" dur="1" fill="hold">
                                          <p:stCondLst>
                                            <p:cond delay="0"/>
                                          </p:stCondLst>
                                        </p:cTn>
                                        <p:tgtEl>
                                          <p:spTgt spid="581636"/>
                                        </p:tgtEl>
                                        <p:attrNameLst>
                                          <p:attrName>style.visibility</p:attrName>
                                        </p:attrNameLst>
                                      </p:cBhvr>
                                      <p:to>
                                        <p:strVal val="visible"/>
                                      </p:to>
                                    </p:set>
                                    <p:animEffect transition="in" filter="strips(upRight)">
                                      <p:cBhvr>
                                        <p:cTn id="12" dur="500"/>
                                        <p:tgtEl>
                                          <p:spTgt spid="58163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581637"/>
                                        </p:tgtEl>
                                        <p:attrNameLst>
                                          <p:attrName>style.visibility</p:attrName>
                                        </p:attrNameLst>
                                      </p:cBhvr>
                                      <p:to>
                                        <p:strVal val="visible"/>
                                      </p:to>
                                    </p:set>
                                    <p:animEffect transition="in" filter="wipe(left)">
                                      <p:cBhvr>
                                        <p:cTn id="17" dur="500"/>
                                        <p:tgtEl>
                                          <p:spTgt spid="581637"/>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3" fill="hold" grpId="0" nodeType="clickEffect">
                                  <p:stCondLst>
                                    <p:cond delay="0"/>
                                  </p:stCondLst>
                                  <p:childTnLst>
                                    <p:set>
                                      <p:cBhvr>
                                        <p:cTn id="21" dur="1" fill="hold">
                                          <p:stCondLst>
                                            <p:cond delay="0"/>
                                          </p:stCondLst>
                                        </p:cTn>
                                        <p:tgtEl>
                                          <p:spTgt spid="581638"/>
                                        </p:tgtEl>
                                        <p:attrNameLst>
                                          <p:attrName>style.visibility</p:attrName>
                                        </p:attrNameLst>
                                      </p:cBhvr>
                                      <p:to>
                                        <p:strVal val="visible"/>
                                      </p:to>
                                    </p:set>
                                    <p:animEffect transition="in" filter="strips(upRight)">
                                      <p:cBhvr>
                                        <p:cTn id="22" dur="500"/>
                                        <p:tgtEl>
                                          <p:spTgt spid="58163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581639"/>
                                        </p:tgtEl>
                                        <p:attrNameLst>
                                          <p:attrName>style.visibility</p:attrName>
                                        </p:attrNameLst>
                                      </p:cBhvr>
                                      <p:to>
                                        <p:strVal val="visible"/>
                                      </p:to>
                                    </p:set>
                                    <p:animEffect transition="in" filter="wipe(left)">
                                      <p:cBhvr>
                                        <p:cTn id="27" dur="500"/>
                                        <p:tgtEl>
                                          <p:spTgt spid="581639"/>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581640"/>
                                        </p:tgtEl>
                                        <p:attrNameLst>
                                          <p:attrName>style.visibility</p:attrName>
                                        </p:attrNameLst>
                                      </p:cBhvr>
                                      <p:to>
                                        <p:strVal val="visible"/>
                                      </p:to>
                                    </p:set>
                                    <p:animEffect transition="in" filter="wipe(left)">
                                      <p:cBhvr>
                                        <p:cTn id="32" dur="500"/>
                                        <p:tgtEl>
                                          <p:spTgt spid="581640"/>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581642"/>
                                        </p:tgtEl>
                                        <p:attrNameLst>
                                          <p:attrName>style.visibility</p:attrName>
                                        </p:attrNameLst>
                                      </p:cBhvr>
                                      <p:to>
                                        <p:strVal val="visible"/>
                                      </p:to>
                                    </p:set>
                                    <p:animEffect transition="in" filter="wipe(left)">
                                      <p:cBhvr>
                                        <p:cTn id="37" dur="500"/>
                                        <p:tgtEl>
                                          <p:spTgt spid="581642"/>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581641"/>
                                        </p:tgtEl>
                                        <p:attrNameLst>
                                          <p:attrName>style.visibility</p:attrName>
                                        </p:attrNameLst>
                                      </p:cBhvr>
                                      <p:to>
                                        <p:strVal val="visible"/>
                                      </p:to>
                                    </p:set>
                                    <p:animEffect transition="in" filter="wipe(left)">
                                      <p:cBhvr>
                                        <p:cTn id="42" dur="500"/>
                                        <p:tgtEl>
                                          <p:spTgt spid="5816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1635" grpId="0"/>
      <p:bldP spid="581638" grpId="0" autoUpdateAnimBg="0"/>
      <p:bldP spid="58164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2658" name="Rectangle 2"/>
          <p:cNvSpPr>
            <a:spLocks noGrp="1" noChangeArrowheads="1"/>
          </p:cNvSpPr>
          <p:nvPr>
            <p:ph type="title"/>
          </p:nvPr>
        </p:nvSpPr>
        <p:spPr/>
        <p:txBody>
          <a:bodyPr/>
          <a:lstStyle/>
          <a:p>
            <a:r>
              <a:rPr lang="en-US" altLang="zh-CN" sz="3600"/>
              <a:t>10</a:t>
            </a:r>
            <a:r>
              <a:rPr lang="en-US" altLang="en-US" sz="3600"/>
              <a:t>.5 真实气体范德瓦尔斯方程（简介）</a:t>
            </a:r>
            <a:endParaRPr lang="zh-CN" altLang="en-US" sz="3600"/>
          </a:p>
        </p:txBody>
      </p:sp>
      <p:sp>
        <p:nvSpPr>
          <p:cNvPr id="7" name="灯片编号占位符 4"/>
          <p:cNvSpPr>
            <a:spLocks noGrp="1"/>
          </p:cNvSpPr>
          <p:nvPr>
            <p:ph type="sldNum" sz="quarter" idx="12"/>
          </p:nvPr>
        </p:nvSpPr>
        <p:spPr/>
        <p:txBody>
          <a:bodyPr/>
          <a:lstStyle/>
          <a:p>
            <a:fld id="{700D3DF0-1889-4479-BAB7-1686756391FE}" type="slidenum">
              <a:rPr lang="en-US" altLang="zh-CN"/>
              <a:pPr/>
              <a:t>14</a:t>
            </a:fld>
            <a:endParaRPr lang="en-US" altLang="zh-CN"/>
          </a:p>
        </p:txBody>
      </p:sp>
      <p:sp>
        <p:nvSpPr>
          <p:cNvPr id="582659" name="Text Box 3"/>
          <p:cNvSpPr txBox="1">
            <a:spLocks noChangeArrowheads="1"/>
          </p:cNvSpPr>
          <p:nvPr/>
        </p:nvSpPr>
        <p:spPr bwMode="auto">
          <a:xfrm>
            <a:off x="481013" y="2438400"/>
            <a:ext cx="4248150" cy="3168650"/>
          </a:xfrm>
          <a:prstGeom prst="rect">
            <a:avLst/>
          </a:prstGeom>
          <a:noFill/>
          <a:ln w="9525">
            <a:noFill/>
            <a:miter lim="800000"/>
            <a:headEnd/>
            <a:tailEnd/>
          </a:ln>
          <a:effectLst/>
        </p:spPr>
        <p:txBody>
          <a:bodyPr>
            <a:spAutoFit/>
          </a:bodyPr>
          <a:lstStyle/>
          <a:p>
            <a:pPr>
              <a:lnSpc>
                <a:spcPct val="120000"/>
              </a:lnSpc>
              <a:spcBef>
                <a:spcPct val="50000"/>
              </a:spcBef>
            </a:pPr>
            <a:r>
              <a:rPr lang="zh-CN" altLang="en-US" sz="2800" dirty="0"/>
              <a:t>范德瓦尔斯方程描述二氧化碳气体等温线曲线与真实气体的等温曲线比较，除在低温时，在虚线部分不符合外，其他都能很好地吻合 。</a:t>
            </a:r>
          </a:p>
        </p:txBody>
      </p:sp>
      <p:pic>
        <p:nvPicPr>
          <p:cNvPr id="582660" name="Picture 4" descr="fig10-10a"/>
          <p:cNvPicPr>
            <a:picLocks noChangeAspect="1" noChangeArrowheads="1"/>
          </p:cNvPicPr>
          <p:nvPr/>
        </p:nvPicPr>
        <p:blipFill>
          <a:blip r:embed="rId2"/>
          <a:srcRect/>
          <a:stretch>
            <a:fillRect/>
          </a:stretch>
        </p:blipFill>
        <p:spPr bwMode="auto">
          <a:xfrm>
            <a:off x="4876800" y="1212850"/>
            <a:ext cx="3741738" cy="5111750"/>
          </a:xfrm>
          <a:prstGeom prst="rect">
            <a:avLst/>
          </a:prstGeom>
          <a:noFill/>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42" name="Rectangle 2"/>
          <p:cNvSpPr>
            <a:spLocks noGrp="1" noChangeArrowheads="1"/>
          </p:cNvSpPr>
          <p:nvPr>
            <p:ph type="title"/>
          </p:nvPr>
        </p:nvSpPr>
        <p:spPr/>
        <p:txBody>
          <a:bodyPr/>
          <a:lstStyle/>
          <a:p>
            <a:r>
              <a:rPr lang="en-US" altLang="zh-CN" sz="3600"/>
              <a:t>10.6 </a:t>
            </a:r>
            <a:r>
              <a:rPr lang="zh-CN" altLang="en-US" sz="3600"/>
              <a:t>气体分子的平均自由程和碰撞频率</a:t>
            </a:r>
          </a:p>
        </p:txBody>
      </p:sp>
      <p:sp>
        <p:nvSpPr>
          <p:cNvPr id="8" name="灯片编号占位符 4"/>
          <p:cNvSpPr>
            <a:spLocks noGrp="1"/>
          </p:cNvSpPr>
          <p:nvPr>
            <p:ph type="sldNum" sz="quarter" idx="12"/>
          </p:nvPr>
        </p:nvSpPr>
        <p:spPr/>
        <p:txBody>
          <a:bodyPr/>
          <a:lstStyle/>
          <a:p>
            <a:fld id="{E17E8DDA-BD91-4C04-B2D2-73F56BD4F093}" type="slidenum">
              <a:rPr lang="en-US" altLang="zh-CN"/>
              <a:pPr/>
              <a:t>15</a:t>
            </a:fld>
            <a:endParaRPr lang="en-US" altLang="zh-CN"/>
          </a:p>
        </p:txBody>
      </p:sp>
      <p:graphicFrame>
        <p:nvGraphicFramePr>
          <p:cNvPr id="573443" name="Object 3"/>
          <p:cNvGraphicFramePr>
            <a:graphicFrameLocks noChangeAspect="1"/>
          </p:cNvGraphicFramePr>
          <p:nvPr/>
        </p:nvGraphicFramePr>
        <p:xfrm>
          <a:off x="609600" y="1600200"/>
          <a:ext cx="8255000" cy="1600200"/>
        </p:xfrm>
        <a:graphic>
          <a:graphicData uri="http://schemas.openxmlformats.org/presentationml/2006/ole">
            <mc:AlternateContent xmlns:mc="http://schemas.openxmlformats.org/markup-compatibility/2006">
              <mc:Choice xmlns:v="urn:schemas-microsoft-com:vml" Requires="v">
                <p:oleObj name="Document" r:id="rId2" imgW="3098629" imgH="604779" progId="Word.Document.8">
                  <p:embed/>
                </p:oleObj>
              </mc:Choice>
              <mc:Fallback>
                <p:oleObj name="Document" r:id="rId2" imgW="3098629" imgH="604779" progId="Word.Document.8">
                  <p:embed/>
                  <p:pic>
                    <p:nvPicPr>
                      <p:cNvPr id="573443"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1600200"/>
                        <a:ext cx="8255000" cy="160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573444" name="Picture 4" descr="image49"/>
          <p:cNvPicPr>
            <a:picLocks noChangeAspect="1" noChangeArrowheads="1" noCrop="1"/>
          </p:cNvPicPr>
          <p:nvPr/>
        </p:nvPicPr>
        <p:blipFill>
          <a:blip r:embed="rId4"/>
          <a:srcRect/>
          <a:stretch>
            <a:fillRect/>
          </a:stretch>
        </p:blipFill>
        <p:spPr bwMode="auto">
          <a:xfrm>
            <a:off x="827088" y="3573463"/>
            <a:ext cx="3887787" cy="2643187"/>
          </a:xfrm>
          <a:prstGeom prst="rect">
            <a:avLst/>
          </a:prstGeom>
          <a:noFill/>
        </p:spPr>
      </p:pic>
      <p:pic>
        <p:nvPicPr>
          <p:cNvPr id="573445" name="Picture 5" descr="image50"/>
          <p:cNvPicPr>
            <a:picLocks noChangeAspect="1" noChangeArrowheads="1"/>
          </p:cNvPicPr>
          <p:nvPr/>
        </p:nvPicPr>
        <p:blipFill>
          <a:blip r:embed="rId5"/>
          <a:srcRect/>
          <a:stretch>
            <a:fillRect/>
          </a:stretch>
        </p:blipFill>
        <p:spPr bwMode="auto">
          <a:xfrm>
            <a:off x="4716463" y="3573463"/>
            <a:ext cx="3816350" cy="2649537"/>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573443"/>
                                        </p:tgtEl>
                                        <p:attrNameLst>
                                          <p:attrName>style.visibility</p:attrName>
                                        </p:attrNameLst>
                                      </p:cBhvr>
                                      <p:to>
                                        <p:strVal val="visible"/>
                                      </p:to>
                                    </p:set>
                                    <p:anim calcmode="lin" valueType="num">
                                      <p:cBhvr additive="base">
                                        <p:cTn id="7" dur="500" fill="hold"/>
                                        <p:tgtEl>
                                          <p:spTgt spid="573443"/>
                                        </p:tgtEl>
                                        <p:attrNameLst>
                                          <p:attrName>ppt_x</p:attrName>
                                        </p:attrNameLst>
                                      </p:cBhvr>
                                      <p:tavLst>
                                        <p:tav tm="0">
                                          <p:val>
                                            <p:strVal val="0-#ppt_w/2"/>
                                          </p:val>
                                        </p:tav>
                                        <p:tav tm="100000">
                                          <p:val>
                                            <p:strVal val="#ppt_x"/>
                                          </p:val>
                                        </p:tav>
                                      </p:tavLst>
                                    </p:anim>
                                    <p:anim calcmode="lin" valueType="num">
                                      <p:cBhvr additive="base">
                                        <p:cTn id="8" dur="500" fill="hold"/>
                                        <p:tgtEl>
                                          <p:spTgt spid="57344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573444"/>
                                        </p:tgtEl>
                                        <p:attrNameLst>
                                          <p:attrName>style.visibility</p:attrName>
                                        </p:attrNameLst>
                                      </p:cBhvr>
                                      <p:to>
                                        <p:strVal val="visible"/>
                                      </p:to>
                                    </p:set>
                                    <p:anim calcmode="lin" valueType="num">
                                      <p:cBhvr additive="base">
                                        <p:cTn id="13" dur="500" fill="hold"/>
                                        <p:tgtEl>
                                          <p:spTgt spid="573444"/>
                                        </p:tgtEl>
                                        <p:attrNameLst>
                                          <p:attrName>ppt_x</p:attrName>
                                        </p:attrNameLst>
                                      </p:cBhvr>
                                      <p:tavLst>
                                        <p:tav tm="0">
                                          <p:val>
                                            <p:strVal val="0-#ppt_w/2"/>
                                          </p:val>
                                        </p:tav>
                                        <p:tav tm="100000">
                                          <p:val>
                                            <p:strVal val="#ppt_x"/>
                                          </p:val>
                                        </p:tav>
                                      </p:tavLst>
                                    </p:anim>
                                    <p:anim calcmode="lin" valueType="num">
                                      <p:cBhvr additive="base">
                                        <p:cTn id="14" dur="500" fill="hold"/>
                                        <p:tgtEl>
                                          <p:spTgt spid="573444"/>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573445"/>
                                        </p:tgtEl>
                                        <p:attrNameLst>
                                          <p:attrName>style.visibility</p:attrName>
                                        </p:attrNameLst>
                                      </p:cBhvr>
                                      <p:to>
                                        <p:strVal val="visible"/>
                                      </p:to>
                                    </p:set>
                                    <p:anim calcmode="lin" valueType="num">
                                      <p:cBhvr additive="base">
                                        <p:cTn id="19" dur="500" fill="hold"/>
                                        <p:tgtEl>
                                          <p:spTgt spid="573445"/>
                                        </p:tgtEl>
                                        <p:attrNameLst>
                                          <p:attrName>ppt_x</p:attrName>
                                        </p:attrNameLst>
                                      </p:cBhvr>
                                      <p:tavLst>
                                        <p:tav tm="0">
                                          <p:val>
                                            <p:strVal val="0-#ppt_w/2"/>
                                          </p:val>
                                        </p:tav>
                                        <p:tav tm="100000">
                                          <p:val>
                                            <p:strVal val="#ppt_x"/>
                                          </p:val>
                                        </p:tav>
                                      </p:tavLst>
                                    </p:anim>
                                    <p:anim calcmode="lin" valueType="num">
                                      <p:cBhvr additive="base">
                                        <p:cTn id="20" dur="500" fill="hold"/>
                                        <p:tgtEl>
                                          <p:spTgt spid="57344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8322" name="Rectangle 2"/>
          <p:cNvSpPr>
            <a:spLocks noGrp="1" noChangeArrowheads="1"/>
          </p:cNvSpPr>
          <p:nvPr>
            <p:ph type="title"/>
          </p:nvPr>
        </p:nvSpPr>
        <p:spPr/>
        <p:txBody>
          <a:bodyPr/>
          <a:lstStyle/>
          <a:p>
            <a:r>
              <a:rPr lang="en-US" altLang="zh-CN" sz="3600"/>
              <a:t>10.6 </a:t>
            </a:r>
            <a:r>
              <a:rPr lang="zh-CN" altLang="en-US" sz="3600"/>
              <a:t>气体分子的平均自由程和碰撞频率</a:t>
            </a:r>
          </a:p>
        </p:txBody>
      </p:sp>
      <p:sp>
        <p:nvSpPr>
          <p:cNvPr id="14" name="灯片编号占位符 4"/>
          <p:cNvSpPr>
            <a:spLocks noGrp="1"/>
          </p:cNvSpPr>
          <p:nvPr>
            <p:ph type="sldNum" sz="quarter" idx="12"/>
          </p:nvPr>
        </p:nvSpPr>
        <p:spPr/>
        <p:txBody>
          <a:bodyPr/>
          <a:lstStyle/>
          <a:p>
            <a:fld id="{E0FE242C-D25E-47BB-8DFD-47D82527B02D}" type="slidenum">
              <a:rPr lang="en-US" altLang="zh-CN"/>
              <a:pPr/>
              <a:t>16</a:t>
            </a:fld>
            <a:endParaRPr lang="en-US" altLang="zh-CN"/>
          </a:p>
        </p:txBody>
      </p:sp>
      <p:sp>
        <p:nvSpPr>
          <p:cNvPr id="568325" name="Rectangle 5"/>
          <p:cNvSpPr>
            <a:spLocks noChangeArrowheads="1"/>
          </p:cNvSpPr>
          <p:nvPr/>
        </p:nvSpPr>
        <p:spPr bwMode="auto">
          <a:xfrm>
            <a:off x="533400" y="1593850"/>
            <a:ext cx="8382000" cy="1073150"/>
          </a:xfrm>
          <a:prstGeom prst="rect">
            <a:avLst/>
          </a:prstGeom>
          <a:noFill/>
          <a:ln w="12700" algn="ctr">
            <a:noFill/>
            <a:miter lim="800000"/>
            <a:headEnd type="none" w="sm" len="sm"/>
            <a:tailEnd type="none" w="sm" len="sm"/>
          </a:ln>
          <a:effectLst/>
        </p:spPr>
        <p:txBody>
          <a:bodyPr>
            <a:spAutoFit/>
          </a:bodyPr>
          <a:lstStyle/>
          <a:p>
            <a:pPr>
              <a:lnSpc>
                <a:spcPct val="115000"/>
              </a:lnSpc>
            </a:pPr>
            <a:r>
              <a:rPr kumimoji="1" lang="zh-CN" altLang="en-US" sz="2800" dirty="0"/>
              <a:t>碰撞频率（   ）：单位时间内，分子与其他分子发生碰撞的平均次数。</a:t>
            </a:r>
          </a:p>
        </p:txBody>
      </p:sp>
      <p:sp>
        <p:nvSpPr>
          <p:cNvPr id="568327" name="Rectangle 7"/>
          <p:cNvSpPr>
            <a:spLocks noChangeArrowheads="1"/>
          </p:cNvSpPr>
          <p:nvPr/>
        </p:nvSpPr>
        <p:spPr bwMode="auto">
          <a:xfrm>
            <a:off x="501650" y="1219200"/>
            <a:ext cx="2012950" cy="457200"/>
          </a:xfrm>
          <a:prstGeom prst="rect">
            <a:avLst/>
          </a:prstGeom>
          <a:solidFill>
            <a:srgbClr val="CCFFCC">
              <a:alpha val="80000"/>
            </a:srgbClr>
          </a:solidFill>
          <a:ln w="9525">
            <a:noFill/>
            <a:miter lim="800000"/>
            <a:headEnd/>
            <a:tailEnd/>
          </a:ln>
          <a:effectLst/>
        </p:spPr>
        <p:txBody>
          <a:bodyPr wrap="none" anchor="ctr">
            <a:spAutoFit/>
          </a:bodyPr>
          <a:lstStyle/>
          <a:p>
            <a:r>
              <a:rPr lang="zh-CN" altLang="en-US" sz="2400" dirty="0"/>
              <a:t>平均碰撞频率</a:t>
            </a:r>
          </a:p>
        </p:txBody>
      </p:sp>
      <p:graphicFrame>
        <p:nvGraphicFramePr>
          <p:cNvPr id="568328" name="Object 8"/>
          <p:cNvGraphicFramePr>
            <a:graphicFrameLocks noChangeAspect="1"/>
          </p:cNvGraphicFramePr>
          <p:nvPr/>
        </p:nvGraphicFramePr>
        <p:xfrm>
          <a:off x="2317750" y="1593850"/>
          <a:ext cx="425450" cy="506413"/>
        </p:xfrm>
        <a:graphic>
          <a:graphicData uri="http://schemas.openxmlformats.org/presentationml/2006/ole">
            <mc:AlternateContent xmlns:mc="http://schemas.openxmlformats.org/markup-compatibility/2006">
              <mc:Choice xmlns:v="urn:schemas-microsoft-com:vml" Requires="v">
                <p:oleObj name="公式" r:id="rId3" imgW="126720" imgH="152280" progId="Equation.3">
                  <p:embed/>
                </p:oleObj>
              </mc:Choice>
              <mc:Fallback>
                <p:oleObj name="公式" r:id="rId3" imgW="126720" imgH="152280" progId="Equation.3">
                  <p:embed/>
                  <p:pic>
                    <p:nvPicPr>
                      <p:cNvPr id="568328"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17750" y="1593850"/>
                        <a:ext cx="425450" cy="506413"/>
                      </a:xfrm>
                      <a:prstGeom prst="rect">
                        <a:avLst/>
                      </a:prstGeom>
                      <a:noFill/>
                      <a:ln>
                        <a:noFill/>
                      </a:ln>
                      <a:extLst>
                        <a:ext uri="{909E8E84-426E-40DD-AFC4-6F175D3DCCD1}">
                          <a14:hiddenFill xmlns:a14="http://schemas.microsoft.com/office/drawing/2010/main">
                            <a:solidFill>
                              <a:srgbClr val="006600"/>
                            </a:solidFill>
                          </a14:hiddenFill>
                        </a:ext>
                        <a:ext uri="{91240B29-F687-4F45-9708-019B960494DF}">
                          <a14:hiddenLine xmlns:a14="http://schemas.microsoft.com/office/drawing/2010/main" w="19050">
                            <a:solidFill>
                              <a:schemeClr val="tx1"/>
                            </a:solidFill>
                            <a:miter lim="800000"/>
                            <a:headEnd/>
                            <a:tailEnd/>
                          </a14:hiddenLine>
                        </a:ext>
                      </a:extLst>
                    </p:spPr>
                  </p:pic>
                </p:oleObj>
              </mc:Fallback>
            </mc:AlternateContent>
          </a:graphicData>
        </a:graphic>
      </p:graphicFrame>
      <p:graphicFrame>
        <p:nvGraphicFramePr>
          <p:cNvPr id="568332" name="Object 12"/>
          <p:cNvGraphicFramePr>
            <a:graphicFrameLocks noChangeAspect="1"/>
          </p:cNvGraphicFramePr>
          <p:nvPr/>
        </p:nvGraphicFramePr>
        <p:xfrm>
          <a:off x="6515100" y="5791200"/>
          <a:ext cx="1773238" cy="485775"/>
        </p:xfrm>
        <a:graphic>
          <a:graphicData uri="http://schemas.openxmlformats.org/presentationml/2006/ole">
            <mc:AlternateContent xmlns:mc="http://schemas.openxmlformats.org/markup-compatibility/2006">
              <mc:Choice xmlns:v="urn:schemas-microsoft-com:vml" Requires="v">
                <p:oleObj name="公式" r:id="rId5" imgW="876240" imgH="241200" progId="Equation.3">
                  <p:embed/>
                </p:oleObj>
              </mc:Choice>
              <mc:Fallback>
                <p:oleObj name="公式" r:id="rId5" imgW="876240" imgH="241200" progId="Equation.3">
                  <p:embed/>
                  <p:pic>
                    <p:nvPicPr>
                      <p:cNvPr id="568332" name="Object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515100" y="5791200"/>
                        <a:ext cx="1773238" cy="485775"/>
                      </a:xfrm>
                      <a:prstGeom prst="rect">
                        <a:avLst/>
                      </a:prstGeom>
                      <a:solidFill>
                        <a:srgbClr val="CC99FF">
                          <a:alpha val="50000"/>
                        </a:srgbClr>
                      </a:solidFill>
                      <a:ln w="19050">
                        <a:solidFill>
                          <a:schemeClr val="tx1"/>
                        </a:solidFill>
                        <a:miter lim="800000"/>
                        <a:headEnd/>
                        <a:tailEnd/>
                      </a:ln>
                    </p:spPr>
                  </p:pic>
                </p:oleObj>
              </mc:Fallback>
            </mc:AlternateContent>
          </a:graphicData>
        </a:graphic>
      </p:graphicFrame>
      <p:sp>
        <p:nvSpPr>
          <p:cNvPr id="568333" name="Rectangle 13"/>
          <p:cNvSpPr>
            <a:spLocks noChangeArrowheads="1"/>
          </p:cNvSpPr>
          <p:nvPr/>
        </p:nvSpPr>
        <p:spPr bwMode="auto">
          <a:xfrm>
            <a:off x="4800600" y="5791200"/>
            <a:ext cx="1714500" cy="457200"/>
          </a:xfrm>
          <a:prstGeom prst="rect">
            <a:avLst/>
          </a:prstGeom>
          <a:noFill/>
          <a:ln w="12700">
            <a:noFill/>
            <a:miter lim="800000"/>
            <a:headEnd type="none" w="sm" len="sm"/>
            <a:tailEnd type="none" w="sm" len="sm"/>
          </a:ln>
          <a:effectLst/>
        </p:spPr>
        <p:txBody>
          <a:bodyPr>
            <a:spAutoFit/>
          </a:bodyPr>
          <a:lstStyle/>
          <a:p>
            <a:r>
              <a:rPr kumimoji="1" lang="zh-CN" altLang="en-US" sz="2400">
                <a:solidFill>
                  <a:srgbClr val="0000CC"/>
                </a:solidFill>
              </a:rPr>
              <a:t>碰撞频率：</a:t>
            </a:r>
          </a:p>
        </p:txBody>
      </p:sp>
      <p:graphicFrame>
        <p:nvGraphicFramePr>
          <p:cNvPr id="568334" name="Object 14"/>
          <p:cNvGraphicFramePr>
            <a:graphicFrameLocks noChangeAspect="1"/>
          </p:cNvGraphicFramePr>
          <p:nvPr/>
        </p:nvGraphicFramePr>
        <p:xfrm>
          <a:off x="533400" y="5486400"/>
          <a:ext cx="3032125" cy="841375"/>
        </p:xfrm>
        <a:graphic>
          <a:graphicData uri="http://schemas.openxmlformats.org/presentationml/2006/ole">
            <mc:AlternateContent xmlns:mc="http://schemas.openxmlformats.org/markup-compatibility/2006">
              <mc:Choice xmlns:v="urn:schemas-microsoft-com:vml" Requires="v">
                <p:oleObj name="公式" r:id="rId7" imgW="1511280" imgH="419040" progId="Equation.3">
                  <p:embed/>
                </p:oleObj>
              </mc:Choice>
              <mc:Fallback>
                <p:oleObj name="公式" r:id="rId7" imgW="1511280" imgH="419040" progId="Equation.3">
                  <p:embed/>
                  <p:pic>
                    <p:nvPicPr>
                      <p:cNvPr id="568334" name="Object 1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33400" y="5486400"/>
                        <a:ext cx="3032125" cy="841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68335" name="Rectangle 15"/>
          <p:cNvSpPr>
            <a:spLocks noChangeArrowheads="1"/>
          </p:cNvSpPr>
          <p:nvPr/>
        </p:nvSpPr>
        <p:spPr bwMode="auto">
          <a:xfrm>
            <a:off x="76200" y="2590800"/>
            <a:ext cx="4038600" cy="1828800"/>
          </a:xfrm>
          <a:prstGeom prst="rect">
            <a:avLst/>
          </a:prstGeom>
          <a:noFill/>
          <a:ln w="9525">
            <a:noFill/>
            <a:miter lim="800000"/>
            <a:headEnd/>
            <a:tailEnd/>
          </a:ln>
          <a:effectLst/>
        </p:spPr>
        <p:txBody>
          <a:bodyPr/>
          <a:lstStyle/>
          <a:p>
            <a:pPr marL="342900" indent="-342900">
              <a:spcBef>
                <a:spcPct val="20000"/>
              </a:spcBef>
              <a:buClr>
                <a:schemeClr val="accent1"/>
              </a:buClr>
              <a:buSzPct val="65000"/>
              <a:buFont typeface="Wingdings" pitchFamily="2" charset="2"/>
              <a:buChar char="n"/>
            </a:pPr>
            <a:r>
              <a:rPr lang="zh-CN" altLang="en-US" sz="2600" dirty="0"/>
              <a:t>考虑分子</a:t>
            </a:r>
            <a:r>
              <a:rPr lang="en-US" altLang="zh-CN" sz="2600" dirty="0"/>
              <a:t>A</a:t>
            </a:r>
            <a:r>
              <a:rPr lang="zh-CN" altLang="en-US" sz="2600" dirty="0"/>
              <a:t>与其他分子发生碰撞时，可</a:t>
            </a:r>
            <a:r>
              <a:rPr lang="zh-CN" altLang="en-US" sz="2600" dirty="0">
                <a:solidFill>
                  <a:srgbClr val="FF3300"/>
                </a:solidFill>
              </a:rPr>
              <a:t>假定其他分子不动</a:t>
            </a:r>
            <a:r>
              <a:rPr lang="zh-CN" altLang="en-US" sz="2600" dirty="0"/>
              <a:t>，而分子</a:t>
            </a:r>
            <a:r>
              <a:rPr lang="en-US" altLang="zh-CN" sz="2600" dirty="0"/>
              <a:t>A</a:t>
            </a:r>
            <a:r>
              <a:rPr lang="zh-CN" altLang="en-US" sz="2600" dirty="0"/>
              <a:t>以平均相对速率    运动。</a:t>
            </a:r>
          </a:p>
        </p:txBody>
      </p:sp>
      <p:graphicFrame>
        <p:nvGraphicFramePr>
          <p:cNvPr id="568336" name="Object 16"/>
          <p:cNvGraphicFramePr>
            <a:graphicFrameLocks noChangeAspect="1"/>
          </p:cNvGraphicFramePr>
          <p:nvPr/>
        </p:nvGraphicFramePr>
        <p:xfrm>
          <a:off x="2870200" y="3886200"/>
          <a:ext cx="280988" cy="331788"/>
        </p:xfrm>
        <a:graphic>
          <a:graphicData uri="http://schemas.openxmlformats.org/presentationml/2006/ole">
            <mc:AlternateContent xmlns:mc="http://schemas.openxmlformats.org/markup-compatibility/2006">
              <mc:Choice xmlns:v="urn:schemas-microsoft-com:vml" Requires="v">
                <p:oleObj name="公式" r:id="rId9" imgW="139680" imgH="164880" progId="Equation.3">
                  <p:embed/>
                </p:oleObj>
              </mc:Choice>
              <mc:Fallback>
                <p:oleObj name="公式" r:id="rId9" imgW="139680" imgH="164880" progId="Equation.3">
                  <p:embed/>
                  <p:pic>
                    <p:nvPicPr>
                      <p:cNvPr id="568336" name="Object 1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870200" y="3886200"/>
                        <a:ext cx="280988" cy="3317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68337" name="Rectangle 17"/>
          <p:cNvSpPr>
            <a:spLocks noChangeArrowheads="1"/>
          </p:cNvSpPr>
          <p:nvPr/>
        </p:nvSpPr>
        <p:spPr bwMode="auto">
          <a:xfrm>
            <a:off x="76200" y="4267200"/>
            <a:ext cx="4038600" cy="1371600"/>
          </a:xfrm>
          <a:prstGeom prst="rect">
            <a:avLst/>
          </a:prstGeom>
          <a:noFill/>
          <a:ln w="9525">
            <a:noFill/>
            <a:miter lim="800000"/>
            <a:headEnd/>
            <a:tailEnd/>
          </a:ln>
          <a:effectLst/>
        </p:spPr>
        <p:txBody>
          <a:bodyPr/>
          <a:lstStyle/>
          <a:p>
            <a:pPr marL="342900" indent="-342900">
              <a:spcBef>
                <a:spcPct val="20000"/>
              </a:spcBef>
              <a:buClr>
                <a:schemeClr val="accent1"/>
              </a:buClr>
              <a:buSzPct val="65000"/>
              <a:buFont typeface="Wingdings" pitchFamily="2" charset="2"/>
              <a:buChar char="n"/>
            </a:pPr>
            <a:r>
              <a:rPr lang="zh-CN" altLang="en-US" sz="2600" dirty="0"/>
              <a:t>假定分子的有效直径为</a:t>
            </a:r>
            <a:r>
              <a:rPr lang="en-US" altLang="zh-CN" sz="2600" i="1" dirty="0"/>
              <a:t>d</a:t>
            </a:r>
            <a:r>
              <a:rPr lang="zh-CN" altLang="en-US" sz="2600" dirty="0"/>
              <a:t>，即两分子的中心距小于或等于</a:t>
            </a:r>
            <a:r>
              <a:rPr lang="en-US" altLang="zh-CN" sz="2600" i="1" dirty="0"/>
              <a:t>d</a:t>
            </a:r>
            <a:r>
              <a:rPr lang="zh-CN" altLang="en-US" sz="2600" dirty="0"/>
              <a:t>时发生碰撞。</a:t>
            </a:r>
          </a:p>
        </p:txBody>
      </p:sp>
    </p:spTree>
    <p:controls>
      <mc:AlternateContent xmlns:mc="http://schemas.openxmlformats.org/markup-compatibility/2006">
        <mc:Choice xmlns:v="urn:schemas-microsoft-com:vml" Requires="v">
          <p:control r:id="rId1" imgW="4877481" imgH="3106406"/>
        </mc:Choice>
        <mc:Fallback>
          <p:control r:id="rId1" imgW="4877481" imgH="3106406">
            <p:pic>
              <p:nvPicPr>
                <p:cNvPr id="2" name="ShockwaveFlash1"/>
                <p:cNvPicPr preferRelativeResize="0">
                  <a:picLocks noChangeArrowheads="1" noChangeShapeType="1"/>
                </p:cNvPicPr>
                <p:nvPr/>
              </p:nvPicPr>
              <p:blipFill>
                <a:blip r:embed="rId11">
                  <a:extLst>
                    <a:ext uri="{28A0092B-C50C-407E-A947-70E740481C1C}">
                      <a14:useLocalDpi xmlns:a14="http://schemas.microsoft.com/office/drawing/2010/main" val="0"/>
                    </a:ext>
                  </a:extLst>
                </a:blip>
                <a:srcRect/>
                <a:stretch>
                  <a:fillRect/>
                </a:stretch>
              </p:blipFill>
              <p:spPr bwMode="auto">
                <a:xfrm>
                  <a:off x="4114800" y="2362200"/>
                  <a:ext cx="4876800" cy="3106738"/>
                </a:xfrm>
                <a:prstGeom prst="rect">
                  <a:avLst/>
                </a:prstGeom>
                <a:noFill/>
                <a:ln w="19050">
                  <a:miter lim="800000"/>
                  <a:headEnd/>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p:controls>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68335"/>
                                        </p:tgtEl>
                                        <p:attrNameLst>
                                          <p:attrName>style.visibility</p:attrName>
                                        </p:attrNameLst>
                                      </p:cBhvr>
                                      <p:to>
                                        <p:strVal val="visible"/>
                                      </p:to>
                                    </p:set>
                                    <p:animEffect transition="in" filter="wipe(left)">
                                      <p:cBhvr>
                                        <p:cTn id="7" dur="500"/>
                                        <p:tgtEl>
                                          <p:spTgt spid="568335"/>
                                        </p:tgtEl>
                                      </p:cBhvr>
                                    </p:animEffect>
                                  </p:childTnLst>
                                </p:cTn>
                              </p:par>
                              <p:par>
                                <p:cTn id="8" presetID="22" presetClass="entr" presetSubtype="8" fill="hold" nodeType="withEffect">
                                  <p:stCondLst>
                                    <p:cond delay="0"/>
                                  </p:stCondLst>
                                  <p:childTnLst>
                                    <p:set>
                                      <p:cBhvr>
                                        <p:cTn id="9" dur="1" fill="hold">
                                          <p:stCondLst>
                                            <p:cond delay="0"/>
                                          </p:stCondLst>
                                        </p:cTn>
                                        <p:tgtEl>
                                          <p:spTgt spid="568336"/>
                                        </p:tgtEl>
                                        <p:attrNameLst>
                                          <p:attrName>style.visibility</p:attrName>
                                        </p:attrNameLst>
                                      </p:cBhvr>
                                      <p:to>
                                        <p:strVal val="visible"/>
                                      </p:to>
                                    </p:set>
                                    <p:animEffect transition="in" filter="wipe(left)">
                                      <p:cBhvr>
                                        <p:cTn id="10" dur="500"/>
                                        <p:tgtEl>
                                          <p:spTgt spid="568336"/>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2" fill="hold" grpId="0" nodeType="clickEffect">
                                  <p:stCondLst>
                                    <p:cond delay="0"/>
                                  </p:stCondLst>
                                  <p:childTnLst>
                                    <p:set>
                                      <p:cBhvr>
                                        <p:cTn id="14" dur="1" fill="hold">
                                          <p:stCondLst>
                                            <p:cond delay="0"/>
                                          </p:stCondLst>
                                        </p:cTn>
                                        <p:tgtEl>
                                          <p:spTgt spid="568337"/>
                                        </p:tgtEl>
                                        <p:attrNameLst>
                                          <p:attrName>style.visibility</p:attrName>
                                        </p:attrNameLst>
                                      </p:cBhvr>
                                      <p:to>
                                        <p:strVal val="visible"/>
                                      </p:to>
                                    </p:set>
                                    <p:animEffect transition="in" filter="wipe(right)">
                                      <p:cBhvr>
                                        <p:cTn id="15" dur="500"/>
                                        <p:tgtEl>
                                          <p:spTgt spid="568337"/>
                                        </p:tgtEl>
                                      </p:cBhvr>
                                    </p:animEffect>
                                  </p:childTnLst>
                                </p:cTn>
                              </p:par>
                            </p:childTnLst>
                          </p:cTn>
                        </p:par>
                      </p:childTnLst>
                    </p:cTn>
                  </p:par>
                  <p:par>
                    <p:cTn id="16" fill="hold">
                      <p:stCondLst>
                        <p:cond delay="indefinite"/>
                      </p:stCondLst>
                      <p:childTnLst>
                        <p:par>
                          <p:cTn id="17" fill="hold">
                            <p:stCondLst>
                              <p:cond delay="0"/>
                            </p:stCondLst>
                            <p:childTnLst>
                              <p:par>
                                <p:cTn id="18" presetID="2" presetClass="entr" presetSubtype="8" fill="hold" nodeType="clickEffect">
                                  <p:stCondLst>
                                    <p:cond delay="0"/>
                                  </p:stCondLst>
                                  <p:childTnLst>
                                    <p:set>
                                      <p:cBhvr>
                                        <p:cTn id="19" dur="1" fill="hold">
                                          <p:stCondLst>
                                            <p:cond delay="0"/>
                                          </p:stCondLst>
                                        </p:cTn>
                                        <p:tgtEl>
                                          <p:spTgt spid="568334"/>
                                        </p:tgtEl>
                                        <p:attrNameLst>
                                          <p:attrName>style.visibility</p:attrName>
                                        </p:attrNameLst>
                                      </p:cBhvr>
                                      <p:to>
                                        <p:strVal val="visible"/>
                                      </p:to>
                                    </p:set>
                                    <p:anim calcmode="lin" valueType="num">
                                      <p:cBhvr additive="base">
                                        <p:cTn id="20" dur="500" fill="hold"/>
                                        <p:tgtEl>
                                          <p:spTgt spid="568334"/>
                                        </p:tgtEl>
                                        <p:attrNameLst>
                                          <p:attrName>ppt_x</p:attrName>
                                        </p:attrNameLst>
                                      </p:cBhvr>
                                      <p:tavLst>
                                        <p:tav tm="0">
                                          <p:val>
                                            <p:strVal val="0-#ppt_w/2"/>
                                          </p:val>
                                        </p:tav>
                                        <p:tav tm="100000">
                                          <p:val>
                                            <p:strVal val="#ppt_x"/>
                                          </p:val>
                                        </p:tav>
                                      </p:tavLst>
                                    </p:anim>
                                    <p:anim calcmode="lin" valueType="num">
                                      <p:cBhvr additive="base">
                                        <p:cTn id="21" dur="500" fill="hold"/>
                                        <p:tgtEl>
                                          <p:spTgt spid="568334"/>
                                        </p:tgtEl>
                                        <p:attrNameLst>
                                          <p:attrName>ppt_y</p:attrName>
                                        </p:attrNameLst>
                                      </p:cBhvr>
                                      <p:tavLst>
                                        <p:tav tm="0">
                                          <p:val>
                                            <p:strVal val="#ppt_y"/>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8" fill="hold" grpId="0" nodeType="clickEffect">
                                  <p:stCondLst>
                                    <p:cond delay="0"/>
                                  </p:stCondLst>
                                  <p:childTnLst>
                                    <p:set>
                                      <p:cBhvr>
                                        <p:cTn id="25" dur="1" fill="hold">
                                          <p:stCondLst>
                                            <p:cond delay="0"/>
                                          </p:stCondLst>
                                        </p:cTn>
                                        <p:tgtEl>
                                          <p:spTgt spid="568333"/>
                                        </p:tgtEl>
                                        <p:attrNameLst>
                                          <p:attrName>style.visibility</p:attrName>
                                        </p:attrNameLst>
                                      </p:cBhvr>
                                      <p:to>
                                        <p:strVal val="visible"/>
                                      </p:to>
                                    </p:set>
                                    <p:anim calcmode="lin" valueType="num">
                                      <p:cBhvr additive="base">
                                        <p:cTn id="26" dur="500" fill="hold"/>
                                        <p:tgtEl>
                                          <p:spTgt spid="568333"/>
                                        </p:tgtEl>
                                        <p:attrNameLst>
                                          <p:attrName>ppt_x</p:attrName>
                                        </p:attrNameLst>
                                      </p:cBhvr>
                                      <p:tavLst>
                                        <p:tav tm="0">
                                          <p:val>
                                            <p:strVal val="0-#ppt_w/2"/>
                                          </p:val>
                                        </p:tav>
                                        <p:tav tm="100000">
                                          <p:val>
                                            <p:strVal val="#ppt_x"/>
                                          </p:val>
                                        </p:tav>
                                      </p:tavLst>
                                    </p:anim>
                                    <p:anim calcmode="lin" valueType="num">
                                      <p:cBhvr additive="base">
                                        <p:cTn id="27" dur="500" fill="hold"/>
                                        <p:tgtEl>
                                          <p:spTgt spid="568333"/>
                                        </p:tgtEl>
                                        <p:attrNameLst>
                                          <p:attrName>ppt_y</p:attrName>
                                        </p:attrNameLst>
                                      </p:cBhvr>
                                      <p:tavLst>
                                        <p:tav tm="0">
                                          <p:val>
                                            <p:strVal val="#ppt_y"/>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18" presetClass="entr" presetSubtype="6" fill="hold" nodeType="clickEffect">
                                  <p:stCondLst>
                                    <p:cond delay="0"/>
                                  </p:stCondLst>
                                  <p:childTnLst>
                                    <p:set>
                                      <p:cBhvr>
                                        <p:cTn id="31" dur="1" fill="hold">
                                          <p:stCondLst>
                                            <p:cond delay="0"/>
                                          </p:stCondLst>
                                        </p:cTn>
                                        <p:tgtEl>
                                          <p:spTgt spid="568332"/>
                                        </p:tgtEl>
                                        <p:attrNameLst>
                                          <p:attrName>style.visibility</p:attrName>
                                        </p:attrNameLst>
                                      </p:cBhvr>
                                      <p:to>
                                        <p:strVal val="visible"/>
                                      </p:to>
                                    </p:set>
                                    <p:animEffect transition="in" filter="strips(downRight)">
                                      <p:cBhvr>
                                        <p:cTn id="32" dur="500"/>
                                        <p:tgtEl>
                                          <p:spTgt spid="5683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8333" grpId="0" autoUpdateAnimBg="0"/>
      <p:bldP spid="568335" grpId="0"/>
      <p:bldP spid="56833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0610" name="Rectangle 2"/>
          <p:cNvSpPr>
            <a:spLocks noGrp="1" noChangeArrowheads="1"/>
          </p:cNvSpPr>
          <p:nvPr>
            <p:ph type="title"/>
          </p:nvPr>
        </p:nvSpPr>
        <p:spPr/>
        <p:txBody>
          <a:bodyPr/>
          <a:lstStyle/>
          <a:p>
            <a:r>
              <a:rPr lang="en-US" altLang="zh-CN" sz="3600"/>
              <a:t>10.6 </a:t>
            </a:r>
            <a:r>
              <a:rPr lang="zh-CN" altLang="en-US" sz="3600"/>
              <a:t>气体分子的平均自由程和碰撞频率</a:t>
            </a:r>
          </a:p>
        </p:txBody>
      </p:sp>
      <p:sp>
        <p:nvSpPr>
          <p:cNvPr id="15" name="灯片编号占位符 4"/>
          <p:cNvSpPr>
            <a:spLocks noGrp="1"/>
          </p:cNvSpPr>
          <p:nvPr>
            <p:ph type="sldNum" sz="quarter" idx="12"/>
          </p:nvPr>
        </p:nvSpPr>
        <p:spPr/>
        <p:txBody>
          <a:bodyPr/>
          <a:lstStyle/>
          <a:p>
            <a:fld id="{B3C23A10-6762-4BCB-917E-D4471FC6AA6E}" type="slidenum">
              <a:rPr lang="en-US" altLang="zh-CN"/>
              <a:pPr/>
              <a:t>17</a:t>
            </a:fld>
            <a:endParaRPr lang="en-US" altLang="zh-CN"/>
          </a:p>
        </p:txBody>
      </p:sp>
      <p:sp>
        <p:nvSpPr>
          <p:cNvPr id="580611" name="Rectangle 3"/>
          <p:cNvSpPr>
            <a:spLocks noChangeArrowheads="1"/>
          </p:cNvSpPr>
          <p:nvPr/>
        </p:nvSpPr>
        <p:spPr bwMode="auto">
          <a:xfrm>
            <a:off x="501650" y="1219200"/>
            <a:ext cx="1708150" cy="457200"/>
          </a:xfrm>
          <a:prstGeom prst="rect">
            <a:avLst/>
          </a:prstGeom>
          <a:solidFill>
            <a:srgbClr val="CCFFCC">
              <a:alpha val="80000"/>
            </a:srgbClr>
          </a:solidFill>
          <a:ln w="9525">
            <a:noFill/>
            <a:miter lim="800000"/>
            <a:headEnd/>
            <a:tailEnd/>
          </a:ln>
          <a:effectLst/>
        </p:spPr>
        <p:txBody>
          <a:bodyPr wrap="none" anchor="ctr">
            <a:spAutoFit/>
          </a:bodyPr>
          <a:lstStyle/>
          <a:p>
            <a:r>
              <a:rPr lang="zh-CN" altLang="en-US" sz="2400" dirty="0"/>
              <a:t>平均自由程</a:t>
            </a:r>
          </a:p>
        </p:txBody>
      </p:sp>
      <p:sp>
        <p:nvSpPr>
          <p:cNvPr id="580613" name="Rectangle 5"/>
          <p:cNvSpPr>
            <a:spLocks noChangeArrowheads="1"/>
          </p:cNvSpPr>
          <p:nvPr/>
        </p:nvSpPr>
        <p:spPr bwMode="auto">
          <a:xfrm>
            <a:off x="533400" y="1670050"/>
            <a:ext cx="8305800" cy="1073150"/>
          </a:xfrm>
          <a:prstGeom prst="rect">
            <a:avLst/>
          </a:prstGeom>
          <a:noFill/>
          <a:ln w="12700">
            <a:noFill/>
            <a:miter lim="800000"/>
            <a:headEnd type="none" w="sm" len="sm"/>
            <a:tailEnd type="none" w="sm" len="sm"/>
          </a:ln>
          <a:effectLst/>
        </p:spPr>
        <p:txBody>
          <a:bodyPr>
            <a:spAutoFit/>
          </a:bodyPr>
          <a:lstStyle/>
          <a:p>
            <a:pPr>
              <a:lnSpc>
                <a:spcPct val="115000"/>
              </a:lnSpc>
            </a:pPr>
            <a:r>
              <a:rPr kumimoji="1" lang="zh-CN" altLang="en-US" sz="2800" dirty="0"/>
              <a:t>平均自由程（  </a:t>
            </a:r>
            <a:r>
              <a:rPr kumimoji="1" lang="zh-CN" altLang="en-US" sz="2800" dirty="0">
                <a:sym typeface="Symbol" pitchFamily="18" charset="2"/>
              </a:rPr>
              <a:t>）</a:t>
            </a:r>
            <a:r>
              <a:rPr kumimoji="1" lang="zh-CN" altLang="en-US" sz="2800" dirty="0"/>
              <a:t>：分子在连续两次和其他分子发生碰撞之间所通过的自由路程的平均值。</a:t>
            </a:r>
          </a:p>
        </p:txBody>
      </p:sp>
      <p:graphicFrame>
        <p:nvGraphicFramePr>
          <p:cNvPr id="580615" name="Object 7"/>
          <p:cNvGraphicFramePr>
            <a:graphicFrameLocks noChangeAspect="1"/>
          </p:cNvGraphicFramePr>
          <p:nvPr/>
        </p:nvGraphicFramePr>
        <p:xfrm>
          <a:off x="2709863" y="1746250"/>
          <a:ext cx="338137" cy="412750"/>
        </p:xfrm>
        <a:graphic>
          <a:graphicData uri="http://schemas.openxmlformats.org/presentationml/2006/ole">
            <mc:AlternateContent xmlns:mc="http://schemas.openxmlformats.org/markup-compatibility/2006">
              <mc:Choice xmlns:v="urn:schemas-microsoft-com:vml" Requires="v">
                <p:oleObj name="公式" r:id="rId2" imgW="164880" imgH="203040" progId="Equation.3">
                  <p:embed/>
                </p:oleObj>
              </mc:Choice>
              <mc:Fallback>
                <p:oleObj name="公式" r:id="rId2" imgW="164880" imgH="203040" progId="Equation.3">
                  <p:embed/>
                  <p:pic>
                    <p:nvPicPr>
                      <p:cNvPr id="580615" name="Object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9863" y="1746250"/>
                        <a:ext cx="338137" cy="412750"/>
                      </a:xfrm>
                      <a:prstGeom prst="rect">
                        <a:avLst/>
                      </a:prstGeom>
                      <a:noFill/>
                      <a:ln>
                        <a:noFill/>
                      </a:ln>
                      <a:extLst>
                        <a:ext uri="{909E8E84-426E-40DD-AFC4-6F175D3DCCD1}">
                          <a14:hiddenFill xmlns:a14="http://schemas.microsoft.com/office/drawing/2010/main">
                            <a:solidFill>
                              <a:srgbClr val="006600"/>
                            </a:solidFill>
                          </a14:hiddenFill>
                        </a:ext>
                        <a:ext uri="{91240B29-F687-4F45-9708-019B960494DF}">
                          <a14:hiddenLine xmlns:a14="http://schemas.microsoft.com/office/drawing/2010/main" w="19050">
                            <a:solidFill>
                              <a:schemeClr val="tx1"/>
                            </a:solidFill>
                            <a:miter lim="800000"/>
                            <a:headEnd/>
                            <a:tailEnd/>
                          </a14:hiddenLine>
                        </a:ext>
                      </a:extLst>
                    </p:spPr>
                  </p:pic>
                </p:oleObj>
              </mc:Fallback>
            </mc:AlternateContent>
          </a:graphicData>
        </a:graphic>
      </p:graphicFrame>
      <p:graphicFrame>
        <p:nvGraphicFramePr>
          <p:cNvPr id="580616" name="Object 8"/>
          <p:cNvGraphicFramePr>
            <a:graphicFrameLocks noChangeAspect="1"/>
          </p:cNvGraphicFramePr>
          <p:nvPr/>
        </p:nvGraphicFramePr>
        <p:xfrm>
          <a:off x="1676400" y="2908300"/>
          <a:ext cx="841375" cy="787400"/>
        </p:xfrm>
        <a:graphic>
          <a:graphicData uri="http://schemas.openxmlformats.org/presentationml/2006/ole">
            <mc:AlternateContent xmlns:mc="http://schemas.openxmlformats.org/markup-compatibility/2006">
              <mc:Choice xmlns:v="urn:schemas-microsoft-com:vml" Requires="v">
                <p:oleObj name="公式" r:id="rId4" imgW="419040" imgH="393480" progId="Equation.3">
                  <p:embed/>
                </p:oleObj>
              </mc:Choice>
              <mc:Fallback>
                <p:oleObj name="公式" r:id="rId4" imgW="419040" imgH="393480" progId="Equation.3">
                  <p:embed/>
                  <p:pic>
                    <p:nvPicPr>
                      <p:cNvPr id="580616"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76400" y="2908300"/>
                        <a:ext cx="841375" cy="787400"/>
                      </a:xfrm>
                      <a:prstGeom prst="rect">
                        <a:avLst/>
                      </a:prstGeom>
                      <a:solidFill>
                        <a:srgbClr val="CC99FF">
                          <a:alpha val="50000"/>
                        </a:srgbClr>
                      </a:solidFill>
                      <a:ln w="19050">
                        <a:solidFill>
                          <a:schemeClr val="tx1"/>
                        </a:solidFill>
                        <a:miter lim="800000"/>
                        <a:headEnd/>
                        <a:tailEnd/>
                      </a:ln>
                      <a:effectLst/>
                      <a:extLst>
                        <a:ext uri="{AF507438-7753-43E0-B8FC-AC1667EBCBE1}">
                          <a14:hiddenEffects xmlns:a14="http://schemas.microsoft.com/office/drawing/2010/main">
                            <a:effectLst>
                              <a:outerShdw dist="53882" dir="13500000" algn="ctr" rotWithShape="0">
                                <a:srgbClr val="808080"/>
                              </a:outerShdw>
                            </a:effectLst>
                          </a14:hiddenEffects>
                        </a:ext>
                      </a:extLst>
                    </p:spPr>
                  </p:pic>
                </p:oleObj>
              </mc:Fallback>
            </mc:AlternateContent>
          </a:graphicData>
        </a:graphic>
      </p:graphicFrame>
      <p:graphicFrame>
        <p:nvGraphicFramePr>
          <p:cNvPr id="580617" name="Object 9"/>
          <p:cNvGraphicFramePr>
            <a:graphicFrameLocks noChangeAspect="1"/>
          </p:cNvGraphicFramePr>
          <p:nvPr/>
        </p:nvGraphicFramePr>
        <p:xfrm>
          <a:off x="3810000" y="2872581"/>
          <a:ext cx="1700213" cy="858838"/>
        </p:xfrm>
        <a:graphic>
          <a:graphicData uri="http://schemas.openxmlformats.org/presentationml/2006/ole">
            <mc:AlternateContent xmlns:mc="http://schemas.openxmlformats.org/markup-compatibility/2006">
              <mc:Choice xmlns:v="urn:schemas-microsoft-com:vml" Requires="v">
                <p:oleObj name="公式" r:id="rId6" imgW="850680" imgH="431640" progId="Equation.3">
                  <p:embed/>
                </p:oleObj>
              </mc:Choice>
              <mc:Fallback>
                <p:oleObj name="公式" r:id="rId6" imgW="850680" imgH="431640" progId="Equation.3">
                  <p:embed/>
                  <p:pic>
                    <p:nvPicPr>
                      <p:cNvPr id="580617" name="Object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10000" y="2872581"/>
                        <a:ext cx="1700213" cy="858838"/>
                      </a:xfrm>
                      <a:prstGeom prst="rect">
                        <a:avLst/>
                      </a:prstGeom>
                      <a:solidFill>
                        <a:srgbClr val="CC99FF">
                          <a:alpha val="50000"/>
                        </a:srgbClr>
                      </a:solidFill>
                      <a:ln w="19050">
                        <a:solidFill>
                          <a:schemeClr val="tx1"/>
                        </a:solidFill>
                        <a:miter lim="800000"/>
                        <a:headEnd/>
                        <a:tailEnd/>
                      </a:ln>
                    </p:spPr>
                  </p:pic>
                </p:oleObj>
              </mc:Fallback>
            </mc:AlternateContent>
          </a:graphicData>
        </a:graphic>
      </p:graphicFrame>
      <p:graphicFrame>
        <p:nvGraphicFramePr>
          <p:cNvPr id="580618" name="Object 10"/>
          <p:cNvGraphicFramePr>
            <a:graphicFrameLocks noChangeAspect="1"/>
          </p:cNvGraphicFramePr>
          <p:nvPr/>
        </p:nvGraphicFramePr>
        <p:xfrm>
          <a:off x="987425" y="4169568"/>
          <a:ext cx="1563688" cy="401638"/>
        </p:xfrm>
        <a:graphic>
          <a:graphicData uri="http://schemas.openxmlformats.org/presentationml/2006/ole">
            <mc:AlternateContent xmlns:mc="http://schemas.openxmlformats.org/markup-compatibility/2006">
              <mc:Choice xmlns:v="urn:schemas-microsoft-com:vml" Requires="v">
                <p:oleObj name="公式" r:id="rId8" imgW="787320" imgH="203040" progId="Equation.3">
                  <p:embed/>
                </p:oleObj>
              </mc:Choice>
              <mc:Fallback>
                <p:oleObj name="公式" r:id="rId8" imgW="787320" imgH="203040" progId="Equation.3">
                  <p:embed/>
                  <p:pic>
                    <p:nvPicPr>
                      <p:cNvPr id="580618" name="Object 1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87425" y="4169568"/>
                        <a:ext cx="1563688" cy="4016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80620" name="Object 12"/>
          <p:cNvGraphicFramePr>
            <a:graphicFrameLocks noChangeAspect="1"/>
          </p:cNvGraphicFramePr>
          <p:nvPr/>
        </p:nvGraphicFramePr>
        <p:xfrm>
          <a:off x="3806825" y="3940175"/>
          <a:ext cx="1755775" cy="860425"/>
        </p:xfrm>
        <a:graphic>
          <a:graphicData uri="http://schemas.openxmlformats.org/presentationml/2006/ole">
            <mc:AlternateContent xmlns:mc="http://schemas.openxmlformats.org/markup-compatibility/2006">
              <mc:Choice xmlns:v="urn:schemas-microsoft-com:vml" Requires="v">
                <p:oleObj name="公式" r:id="rId10" imgW="876240" imgH="431640" progId="Equation.3">
                  <p:embed/>
                </p:oleObj>
              </mc:Choice>
              <mc:Fallback>
                <p:oleObj name="公式" r:id="rId10" imgW="876240" imgH="431640" progId="Equation.3">
                  <p:embed/>
                  <p:pic>
                    <p:nvPicPr>
                      <p:cNvPr id="580620" name="Object 1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806825" y="3940175"/>
                        <a:ext cx="1755775" cy="860425"/>
                      </a:xfrm>
                      <a:prstGeom prst="rect">
                        <a:avLst/>
                      </a:prstGeom>
                      <a:solidFill>
                        <a:srgbClr val="CC99FF">
                          <a:alpha val="50000"/>
                        </a:srgbClr>
                      </a:solidFill>
                      <a:ln w="19050">
                        <a:solidFill>
                          <a:schemeClr val="tx1"/>
                        </a:solidFill>
                        <a:miter lim="800000"/>
                        <a:headEnd/>
                        <a:tailEnd/>
                      </a:ln>
                    </p:spPr>
                  </p:pic>
                </p:oleObj>
              </mc:Fallback>
            </mc:AlternateContent>
          </a:graphicData>
        </a:graphic>
      </p:graphicFrame>
      <p:graphicFrame>
        <p:nvGraphicFramePr>
          <p:cNvPr id="580621" name="Object 13"/>
          <p:cNvGraphicFramePr>
            <a:graphicFrameLocks noChangeAspect="1"/>
          </p:cNvGraphicFramePr>
          <p:nvPr/>
        </p:nvGraphicFramePr>
        <p:xfrm>
          <a:off x="3197225" y="4241006"/>
          <a:ext cx="284163" cy="258762"/>
        </p:xfrm>
        <a:graphic>
          <a:graphicData uri="http://schemas.openxmlformats.org/presentationml/2006/ole">
            <mc:AlternateContent xmlns:mc="http://schemas.openxmlformats.org/markup-compatibility/2006">
              <mc:Choice xmlns:v="urn:schemas-microsoft-com:vml" Requires="v">
                <p:oleObj name="公式" r:id="rId12" imgW="139680" imgH="126720" progId="Equation.3">
                  <p:embed/>
                </p:oleObj>
              </mc:Choice>
              <mc:Fallback>
                <p:oleObj name="公式" r:id="rId12" imgW="139680" imgH="126720" progId="Equation.3">
                  <p:embed/>
                  <p:pic>
                    <p:nvPicPr>
                      <p:cNvPr id="580621" name="Object 13"/>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197225" y="4241006"/>
                        <a:ext cx="284163" cy="2587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80622" name="Text Box 14"/>
          <p:cNvSpPr txBox="1">
            <a:spLocks noChangeArrowheads="1"/>
          </p:cNvSpPr>
          <p:nvPr/>
        </p:nvSpPr>
        <p:spPr bwMode="auto">
          <a:xfrm>
            <a:off x="457200" y="4916488"/>
            <a:ext cx="8459788" cy="493712"/>
          </a:xfrm>
          <a:prstGeom prst="rect">
            <a:avLst/>
          </a:prstGeom>
          <a:noFill/>
          <a:ln w="12700">
            <a:noFill/>
            <a:miter lim="800000"/>
            <a:headEnd type="none" w="sm" len="sm"/>
            <a:tailEnd type="none" w="sm" len="sm"/>
          </a:ln>
          <a:effectLst/>
        </p:spPr>
        <p:txBody>
          <a:bodyPr>
            <a:spAutoFit/>
          </a:bodyPr>
          <a:lstStyle/>
          <a:p>
            <a:pPr>
              <a:lnSpc>
                <a:spcPct val="110000"/>
              </a:lnSpc>
              <a:spcBef>
                <a:spcPct val="20000"/>
              </a:spcBef>
              <a:buClr>
                <a:schemeClr val="folHlink"/>
              </a:buClr>
              <a:buFont typeface="Wingdings" pitchFamily="2" charset="2"/>
              <a:buChar char="n"/>
            </a:pPr>
            <a:r>
              <a:rPr kumimoji="1" lang="en-US" altLang="zh-CN" sz="2400" dirty="0"/>
              <a:t> </a:t>
            </a:r>
            <a:r>
              <a:rPr kumimoji="1" lang="zh-CN" altLang="en-US" sz="2400" dirty="0"/>
              <a:t>平均自由程只与分子的直径和密度有关，而与平均速率无关。</a:t>
            </a:r>
          </a:p>
        </p:txBody>
      </p:sp>
      <p:sp>
        <p:nvSpPr>
          <p:cNvPr id="580623" name="Rectangle 15"/>
          <p:cNvSpPr>
            <a:spLocks noChangeArrowheads="1"/>
          </p:cNvSpPr>
          <p:nvPr/>
        </p:nvSpPr>
        <p:spPr bwMode="auto">
          <a:xfrm>
            <a:off x="457200" y="5486400"/>
            <a:ext cx="8458200" cy="895350"/>
          </a:xfrm>
          <a:prstGeom prst="rect">
            <a:avLst/>
          </a:prstGeom>
          <a:noFill/>
          <a:ln w="12700" algn="ctr">
            <a:noFill/>
            <a:miter lim="800000"/>
            <a:headEnd type="none" w="sm" len="sm"/>
            <a:tailEnd type="none" w="sm" len="sm"/>
          </a:ln>
          <a:effectLst/>
        </p:spPr>
        <p:txBody>
          <a:bodyPr>
            <a:spAutoFit/>
          </a:bodyPr>
          <a:lstStyle/>
          <a:p>
            <a:pPr>
              <a:lnSpc>
                <a:spcPct val="110000"/>
              </a:lnSpc>
              <a:spcBef>
                <a:spcPct val="20000"/>
              </a:spcBef>
              <a:buClr>
                <a:schemeClr val="folHlink"/>
              </a:buClr>
              <a:buFont typeface="Wingdings" pitchFamily="2" charset="2"/>
              <a:buChar char="n"/>
            </a:pPr>
            <a:r>
              <a:rPr kumimoji="1" lang="en-US" altLang="zh-CN" sz="2400" dirty="0"/>
              <a:t> </a:t>
            </a:r>
            <a:r>
              <a:rPr kumimoji="1" lang="zh-CN" altLang="en-US" sz="2400" dirty="0"/>
              <a:t>当温度一定时，平均自由程与压强成反比，压强越小，平均自由程越长。</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3" fill="hold" nodeType="clickEffect">
                                  <p:stCondLst>
                                    <p:cond delay="0"/>
                                  </p:stCondLst>
                                  <p:childTnLst>
                                    <p:set>
                                      <p:cBhvr>
                                        <p:cTn id="6" dur="1" fill="hold">
                                          <p:stCondLst>
                                            <p:cond delay="0"/>
                                          </p:stCondLst>
                                        </p:cTn>
                                        <p:tgtEl>
                                          <p:spTgt spid="580616"/>
                                        </p:tgtEl>
                                        <p:attrNameLst>
                                          <p:attrName>style.visibility</p:attrName>
                                        </p:attrNameLst>
                                      </p:cBhvr>
                                      <p:to>
                                        <p:strVal val="visible"/>
                                      </p:to>
                                    </p:set>
                                    <p:animEffect transition="in" filter="strips(upRight)">
                                      <p:cBhvr>
                                        <p:cTn id="7" dur="500"/>
                                        <p:tgtEl>
                                          <p:spTgt spid="580616"/>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3" fill="hold" nodeType="clickEffect">
                                  <p:stCondLst>
                                    <p:cond delay="0"/>
                                  </p:stCondLst>
                                  <p:childTnLst>
                                    <p:set>
                                      <p:cBhvr>
                                        <p:cTn id="11" dur="1" fill="hold">
                                          <p:stCondLst>
                                            <p:cond delay="0"/>
                                          </p:stCondLst>
                                        </p:cTn>
                                        <p:tgtEl>
                                          <p:spTgt spid="580617"/>
                                        </p:tgtEl>
                                        <p:attrNameLst>
                                          <p:attrName>style.visibility</p:attrName>
                                        </p:attrNameLst>
                                      </p:cBhvr>
                                      <p:to>
                                        <p:strVal val="visible"/>
                                      </p:to>
                                    </p:set>
                                    <p:animEffect transition="in" filter="strips(upRight)">
                                      <p:cBhvr>
                                        <p:cTn id="12" dur="500"/>
                                        <p:tgtEl>
                                          <p:spTgt spid="580617"/>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3" fill="hold" nodeType="clickEffect">
                                  <p:stCondLst>
                                    <p:cond delay="0"/>
                                  </p:stCondLst>
                                  <p:childTnLst>
                                    <p:set>
                                      <p:cBhvr>
                                        <p:cTn id="16" dur="1" fill="hold">
                                          <p:stCondLst>
                                            <p:cond delay="0"/>
                                          </p:stCondLst>
                                        </p:cTn>
                                        <p:tgtEl>
                                          <p:spTgt spid="580618"/>
                                        </p:tgtEl>
                                        <p:attrNameLst>
                                          <p:attrName>style.visibility</p:attrName>
                                        </p:attrNameLst>
                                      </p:cBhvr>
                                      <p:to>
                                        <p:strVal val="visible"/>
                                      </p:to>
                                    </p:set>
                                    <p:animEffect transition="in" filter="strips(upRight)">
                                      <p:cBhvr>
                                        <p:cTn id="17" dur="500"/>
                                        <p:tgtEl>
                                          <p:spTgt spid="58061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580620"/>
                                        </p:tgtEl>
                                        <p:attrNameLst>
                                          <p:attrName>style.visibility</p:attrName>
                                        </p:attrNameLst>
                                      </p:cBhvr>
                                      <p:to>
                                        <p:strVal val="visible"/>
                                      </p:to>
                                    </p:set>
                                    <p:animEffect transition="in" filter="wipe(left)">
                                      <p:cBhvr>
                                        <p:cTn id="22" dur="1000"/>
                                        <p:tgtEl>
                                          <p:spTgt spid="580620"/>
                                        </p:tgtEl>
                                      </p:cBhvr>
                                    </p:animEffect>
                                  </p:childTnLst>
                                </p:cTn>
                              </p:par>
                              <p:par>
                                <p:cTn id="23" presetID="22" presetClass="entr" presetSubtype="8" fill="hold" nodeType="withEffect">
                                  <p:stCondLst>
                                    <p:cond delay="0"/>
                                  </p:stCondLst>
                                  <p:childTnLst>
                                    <p:set>
                                      <p:cBhvr>
                                        <p:cTn id="24" dur="1" fill="hold">
                                          <p:stCondLst>
                                            <p:cond delay="0"/>
                                          </p:stCondLst>
                                        </p:cTn>
                                        <p:tgtEl>
                                          <p:spTgt spid="580621"/>
                                        </p:tgtEl>
                                        <p:attrNameLst>
                                          <p:attrName>style.visibility</p:attrName>
                                        </p:attrNameLst>
                                      </p:cBhvr>
                                      <p:to>
                                        <p:strVal val="visible"/>
                                      </p:to>
                                    </p:set>
                                    <p:animEffect transition="in" filter="wipe(left)">
                                      <p:cBhvr>
                                        <p:cTn id="25" dur="1000"/>
                                        <p:tgtEl>
                                          <p:spTgt spid="580621"/>
                                        </p:tgtEl>
                                      </p:cBhvr>
                                    </p:animEffect>
                                  </p:childTnLst>
                                </p:cTn>
                              </p:par>
                            </p:childTnLst>
                          </p:cTn>
                        </p:par>
                      </p:childTnLst>
                    </p:cTn>
                  </p:par>
                  <p:par>
                    <p:cTn id="26" fill="hold">
                      <p:stCondLst>
                        <p:cond delay="indefinite"/>
                      </p:stCondLst>
                      <p:childTnLst>
                        <p:par>
                          <p:cTn id="27" fill="hold">
                            <p:stCondLst>
                              <p:cond delay="0"/>
                            </p:stCondLst>
                            <p:childTnLst>
                              <p:par>
                                <p:cTn id="28" presetID="18" presetClass="entr" presetSubtype="3" fill="hold" grpId="0" nodeType="clickEffect">
                                  <p:stCondLst>
                                    <p:cond delay="0"/>
                                  </p:stCondLst>
                                  <p:childTnLst>
                                    <p:set>
                                      <p:cBhvr>
                                        <p:cTn id="29" dur="1" fill="hold">
                                          <p:stCondLst>
                                            <p:cond delay="0"/>
                                          </p:stCondLst>
                                        </p:cTn>
                                        <p:tgtEl>
                                          <p:spTgt spid="580622"/>
                                        </p:tgtEl>
                                        <p:attrNameLst>
                                          <p:attrName>style.visibility</p:attrName>
                                        </p:attrNameLst>
                                      </p:cBhvr>
                                      <p:to>
                                        <p:strVal val="visible"/>
                                      </p:to>
                                    </p:set>
                                    <p:animEffect transition="in" filter="strips(upRight)">
                                      <p:cBhvr>
                                        <p:cTn id="30" dur="500"/>
                                        <p:tgtEl>
                                          <p:spTgt spid="580622"/>
                                        </p:tgtEl>
                                      </p:cBhvr>
                                    </p:animEffect>
                                  </p:childTnLst>
                                </p:cTn>
                              </p:par>
                            </p:childTnLst>
                          </p:cTn>
                        </p:par>
                      </p:childTnLst>
                    </p:cTn>
                  </p:par>
                  <p:par>
                    <p:cTn id="31" fill="hold">
                      <p:stCondLst>
                        <p:cond delay="indefinite"/>
                      </p:stCondLst>
                      <p:childTnLst>
                        <p:par>
                          <p:cTn id="32" fill="hold">
                            <p:stCondLst>
                              <p:cond delay="0"/>
                            </p:stCondLst>
                            <p:childTnLst>
                              <p:par>
                                <p:cTn id="33" presetID="18" presetClass="entr" presetSubtype="3" fill="hold" grpId="0" nodeType="clickEffect">
                                  <p:stCondLst>
                                    <p:cond delay="0"/>
                                  </p:stCondLst>
                                  <p:childTnLst>
                                    <p:set>
                                      <p:cBhvr>
                                        <p:cTn id="34" dur="1" fill="hold">
                                          <p:stCondLst>
                                            <p:cond delay="0"/>
                                          </p:stCondLst>
                                        </p:cTn>
                                        <p:tgtEl>
                                          <p:spTgt spid="580623"/>
                                        </p:tgtEl>
                                        <p:attrNameLst>
                                          <p:attrName>style.visibility</p:attrName>
                                        </p:attrNameLst>
                                      </p:cBhvr>
                                      <p:to>
                                        <p:strVal val="visible"/>
                                      </p:to>
                                    </p:set>
                                    <p:animEffect transition="in" filter="strips(upRight)">
                                      <p:cBhvr>
                                        <p:cTn id="35" dur="500"/>
                                        <p:tgtEl>
                                          <p:spTgt spid="5806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0622" grpId="0" autoUpdateAnimBg="0"/>
      <p:bldP spid="580623" grpId="0"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8562" name="Rectangle 2"/>
          <p:cNvSpPr>
            <a:spLocks noGrp="1" noChangeArrowheads="1"/>
          </p:cNvSpPr>
          <p:nvPr>
            <p:ph type="title"/>
          </p:nvPr>
        </p:nvSpPr>
        <p:spPr/>
        <p:txBody>
          <a:bodyPr/>
          <a:lstStyle/>
          <a:p>
            <a:r>
              <a:rPr lang="en-US" altLang="zh-CN" sz="3600"/>
              <a:t>10.6 </a:t>
            </a:r>
            <a:r>
              <a:rPr lang="zh-CN" altLang="en-US" sz="3600"/>
              <a:t>气体分子的平均自由程和碰撞频率</a:t>
            </a:r>
          </a:p>
        </p:txBody>
      </p:sp>
      <p:sp>
        <p:nvSpPr>
          <p:cNvPr id="13" name="灯片编号占位符 4"/>
          <p:cNvSpPr>
            <a:spLocks noGrp="1"/>
          </p:cNvSpPr>
          <p:nvPr>
            <p:ph type="sldNum" sz="quarter" idx="12"/>
          </p:nvPr>
        </p:nvSpPr>
        <p:spPr/>
        <p:txBody>
          <a:bodyPr/>
          <a:lstStyle/>
          <a:p>
            <a:fld id="{9CE68308-653D-46AF-81B9-3365DF3CA53B}" type="slidenum">
              <a:rPr lang="en-US" altLang="zh-CN"/>
              <a:pPr/>
              <a:t>18</a:t>
            </a:fld>
            <a:endParaRPr lang="en-US" altLang="zh-CN"/>
          </a:p>
        </p:txBody>
      </p:sp>
      <p:sp>
        <p:nvSpPr>
          <p:cNvPr id="578568" name="Text Box 8"/>
          <p:cNvSpPr txBox="1">
            <a:spLocks noChangeArrowheads="1"/>
          </p:cNvSpPr>
          <p:nvPr/>
        </p:nvSpPr>
        <p:spPr bwMode="auto">
          <a:xfrm>
            <a:off x="381000" y="1168400"/>
            <a:ext cx="8458200" cy="1117600"/>
          </a:xfrm>
          <a:prstGeom prst="rect">
            <a:avLst/>
          </a:prstGeom>
          <a:noFill/>
          <a:ln w="12700">
            <a:noFill/>
            <a:miter lim="800000"/>
            <a:headEnd type="none" w="sm" len="sm"/>
            <a:tailEnd type="none" w="sm" len="sm"/>
          </a:ln>
          <a:effectLst/>
        </p:spPr>
        <p:txBody>
          <a:bodyPr>
            <a:spAutoFit/>
          </a:bodyPr>
          <a:lstStyle/>
          <a:p>
            <a:pPr>
              <a:lnSpc>
                <a:spcPct val="120000"/>
              </a:lnSpc>
              <a:spcBef>
                <a:spcPct val="50000"/>
              </a:spcBef>
            </a:pPr>
            <a:r>
              <a:rPr kumimoji="1" lang="zh-CN" altLang="en-US" sz="2800" dirty="0"/>
              <a:t>例</a:t>
            </a:r>
            <a:r>
              <a:rPr kumimoji="1" lang="en-US" altLang="zh-CN" sz="2800" dirty="0"/>
              <a:t>10.9   </a:t>
            </a:r>
            <a:r>
              <a:rPr kumimoji="1" lang="zh-CN" altLang="en-US" sz="2800" dirty="0"/>
              <a:t>求氢在标准状态下一秒内分子的平均碰撞次数。（已知分子直径</a:t>
            </a:r>
            <a:r>
              <a:rPr kumimoji="1" lang="en-US" altLang="zh-CN" sz="2800" i="1" dirty="0"/>
              <a:t>d</a:t>
            </a:r>
            <a:r>
              <a:rPr kumimoji="1" lang="en-US" altLang="zh-CN" sz="2800" dirty="0"/>
              <a:t> = 2</a:t>
            </a:r>
            <a:r>
              <a:rPr kumimoji="1" lang="en-US" altLang="zh-CN" sz="2800" dirty="0">
                <a:sym typeface="Symbol" pitchFamily="18" charset="2"/>
              </a:rPr>
              <a:t>10</a:t>
            </a:r>
            <a:r>
              <a:rPr kumimoji="1" lang="en-US" altLang="zh-CN" sz="2800" baseline="30000" dirty="0">
                <a:sym typeface="Symbol" pitchFamily="18" charset="2"/>
              </a:rPr>
              <a:t>-10</a:t>
            </a:r>
            <a:r>
              <a:rPr kumimoji="1" lang="en-US" altLang="zh-CN" sz="2800" dirty="0">
                <a:sym typeface="Symbol" pitchFamily="18" charset="2"/>
              </a:rPr>
              <a:t>m )</a:t>
            </a:r>
            <a:endParaRPr kumimoji="1" lang="en-US" altLang="zh-CN" sz="2800" dirty="0"/>
          </a:p>
        </p:txBody>
      </p:sp>
      <p:sp>
        <p:nvSpPr>
          <p:cNvPr id="578569" name="Rectangle 9"/>
          <p:cNvSpPr>
            <a:spLocks noChangeArrowheads="1"/>
          </p:cNvSpPr>
          <p:nvPr/>
        </p:nvSpPr>
        <p:spPr bwMode="auto">
          <a:xfrm>
            <a:off x="395288" y="2452688"/>
            <a:ext cx="895350" cy="519112"/>
          </a:xfrm>
          <a:prstGeom prst="rect">
            <a:avLst/>
          </a:prstGeom>
          <a:noFill/>
          <a:ln w="12700">
            <a:noFill/>
            <a:miter lim="800000"/>
            <a:headEnd type="none" w="sm" len="sm"/>
            <a:tailEnd type="none" w="sm" len="sm"/>
          </a:ln>
          <a:effectLst/>
        </p:spPr>
        <p:txBody>
          <a:bodyPr wrap="none">
            <a:spAutoFit/>
          </a:bodyPr>
          <a:lstStyle/>
          <a:p>
            <a:r>
              <a:rPr kumimoji="1" lang="zh-CN" altLang="en-US" sz="2800" dirty="0"/>
              <a:t>解：</a:t>
            </a:r>
          </a:p>
        </p:txBody>
      </p:sp>
      <p:graphicFrame>
        <p:nvGraphicFramePr>
          <p:cNvPr id="578570" name="Object 10"/>
          <p:cNvGraphicFramePr>
            <a:graphicFrameLocks noChangeAspect="1"/>
          </p:cNvGraphicFramePr>
          <p:nvPr/>
        </p:nvGraphicFramePr>
        <p:xfrm>
          <a:off x="1447800" y="2465387"/>
          <a:ext cx="1397000" cy="887413"/>
        </p:xfrm>
        <a:graphic>
          <a:graphicData uri="http://schemas.openxmlformats.org/presentationml/2006/ole">
            <mc:AlternateContent xmlns:mc="http://schemas.openxmlformats.org/markup-compatibility/2006">
              <mc:Choice xmlns:v="urn:schemas-microsoft-com:vml" Requires="v">
                <p:oleObj name="公式" r:id="rId2" imgW="698400" imgH="444240" progId="Equation.3">
                  <p:embed/>
                </p:oleObj>
              </mc:Choice>
              <mc:Fallback>
                <p:oleObj name="公式" r:id="rId2" imgW="698400" imgH="444240" progId="Equation.3">
                  <p:embed/>
                  <p:pic>
                    <p:nvPicPr>
                      <p:cNvPr id="578570" name="Object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7800" y="2465387"/>
                        <a:ext cx="1397000" cy="8874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78571" name="Object 11"/>
          <p:cNvGraphicFramePr>
            <a:graphicFrameLocks noChangeAspect="1"/>
          </p:cNvGraphicFramePr>
          <p:nvPr/>
        </p:nvGraphicFramePr>
        <p:xfrm>
          <a:off x="2820988" y="2465387"/>
          <a:ext cx="5484812" cy="887413"/>
        </p:xfrm>
        <a:graphic>
          <a:graphicData uri="http://schemas.openxmlformats.org/presentationml/2006/ole">
            <mc:AlternateContent xmlns:mc="http://schemas.openxmlformats.org/markup-compatibility/2006">
              <mc:Choice xmlns:v="urn:schemas-microsoft-com:vml" Requires="v">
                <p:oleObj name="公式" r:id="rId4" imgW="2743200" imgH="444240" progId="Equation.3">
                  <p:embed/>
                </p:oleObj>
              </mc:Choice>
              <mc:Fallback>
                <p:oleObj name="公式" r:id="rId4" imgW="2743200" imgH="444240" progId="Equation.3">
                  <p:embed/>
                  <p:pic>
                    <p:nvPicPr>
                      <p:cNvPr id="578571" name="Object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20988" y="2465387"/>
                        <a:ext cx="5484812" cy="8874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78572" name="Object 12"/>
          <p:cNvGraphicFramePr>
            <a:graphicFrameLocks noChangeAspect="1"/>
          </p:cNvGraphicFramePr>
          <p:nvPr/>
        </p:nvGraphicFramePr>
        <p:xfrm>
          <a:off x="1447800" y="3505200"/>
          <a:ext cx="6196013" cy="838200"/>
        </p:xfrm>
        <a:graphic>
          <a:graphicData uri="http://schemas.openxmlformats.org/presentationml/2006/ole">
            <mc:AlternateContent xmlns:mc="http://schemas.openxmlformats.org/markup-compatibility/2006">
              <mc:Choice xmlns:v="urn:schemas-microsoft-com:vml" Requires="v">
                <p:oleObj name="公式" r:id="rId6" imgW="3098520" imgH="419040" progId="Equation.3">
                  <p:embed/>
                </p:oleObj>
              </mc:Choice>
              <mc:Fallback>
                <p:oleObj name="公式" r:id="rId6" imgW="3098520" imgH="419040" progId="Equation.3">
                  <p:embed/>
                  <p:pic>
                    <p:nvPicPr>
                      <p:cNvPr id="578572" name="Object 1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47800" y="3505200"/>
                        <a:ext cx="6196013" cy="838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78573" name="Object 13"/>
          <p:cNvGraphicFramePr>
            <a:graphicFrameLocks noChangeAspect="1"/>
          </p:cNvGraphicFramePr>
          <p:nvPr/>
        </p:nvGraphicFramePr>
        <p:xfrm>
          <a:off x="1447800" y="4495800"/>
          <a:ext cx="3529013" cy="863600"/>
        </p:xfrm>
        <a:graphic>
          <a:graphicData uri="http://schemas.openxmlformats.org/presentationml/2006/ole">
            <mc:AlternateContent xmlns:mc="http://schemas.openxmlformats.org/markup-compatibility/2006">
              <mc:Choice xmlns:v="urn:schemas-microsoft-com:vml" Requires="v">
                <p:oleObj name="公式" r:id="rId8" imgW="1765080" imgH="431640" progId="Equation.3">
                  <p:embed/>
                </p:oleObj>
              </mc:Choice>
              <mc:Fallback>
                <p:oleObj name="公式" r:id="rId8" imgW="1765080" imgH="431640" progId="Equation.3">
                  <p:embed/>
                  <p:pic>
                    <p:nvPicPr>
                      <p:cNvPr id="578573" name="Object 1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447800" y="4495800"/>
                        <a:ext cx="3529013" cy="863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78574" name="Object 14"/>
          <p:cNvGraphicFramePr>
            <a:graphicFrameLocks noChangeAspect="1"/>
          </p:cNvGraphicFramePr>
          <p:nvPr/>
        </p:nvGraphicFramePr>
        <p:xfrm>
          <a:off x="1449388" y="5486400"/>
          <a:ext cx="2589212" cy="787400"/>
        </p:xfrm>
        <a:graphic>
          <a:graphicData uri="http://schemas.openxmlformats.org/presentationml/2006/ole">
            <mc:AlternateContent xmlns:mc="http://schemas.openxmlformats.org/markup-compatibility/2006">
              <mc:Choice xmlns:v="urn:schemas-microsoft-com:vml" Requires="v">
                <p:oleObj name="公式" r:id="rId10" imgW="1295280" imgH="393480" progId="Equation.3">
                  <p:embed/>
                </p:oleObj>
              </mc:Choice>
              <mc:Fallback>
                <p:oleObj name="公式" r:id="rId10" imgW="1295280" imgH="393480" progId="Equation.3">
                  <p:embed/>
                  <p:pic>
                    <p:nvPicPr>
                      <p:cNvPr id="578574" name="Object 1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449388" y="5486400"/>
                        <a:ext cx="2589212" cy="787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78575" name="Text Box 15"/>
          <p:cNvSpPr txBox="1">
            <a:spLocks noChangeArrowheads="1"/>
          </p:cNvSpPr>
          <p:nvPr/>
        </p:nvSpPr>
        <p:spPr bwMode="auto">
          <a:xfrm>
            <a:off x="4495800" y="5620544"/>
            <a:ext cx="2590800" cy="519112"/>
          </a:xfrm>
          <a:prstGeom prst="rect">
            <a:avLst/>
          </a:prstGeom>
          <a:noFill/>
          <a:ln w="12700">
            <a:noFill/>
            <a:miter lim="800000"/>
            <a:headEnd type="none" w="sm" len="sm"/>
            <a:tailEnd type="none" w="sm" len="sm"/>
          </a:ln>
          <a:effectLst/>
        </p:spPr>
        <p:txBody>
          <a:bodyPr>
            <a:spAutoFit/>
          </a:bodyPr>
          <a:lstStyle/>
          <a:p>
            <a:pPr>
              <a:spcBef>
                <a:spcPct val="50000"/>
              </a:spcBef>
            </a:pPr>
            <a:r>
              <a:rPr kumimoji="1" lang="zh-CN" altLang="en-US" sz="2800"/>
              <a:t>（约</a:t>
            </a:r>
            <a:r>
              <a:rPr kumimoji="1" lang="en-US" altLang="zh-CN" sz="2800"/>
              <a:t>80</a:t>
            </a:r>
            <a:r>
              <a:rPr kumimoji="1" lang="zh-CN" altLang="en-US" sz="2800"/>
              <a:t>亿次）</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288" fill="hold" grpId="0" nodeType="clickEffect">
                                  <p:stCondLst>
                                    <p:cond delay="0"/>
                                  </p:stCondLst>
                                  <p:childTnLst>
                                    <p:set>
                                      <p:cBhvr>
                                        <p:cTn id="6" dur="1" fill="hold">
                                          <p:stCondLst>
                                            <p:cond delay="0"/>
                                          </p:stCondLst>
                                        </p:cTn>
                                        <p:tgtEl>
                                          <p:spTgt spid="578569"/>
                                        </p:tgtEl>
                                        <p:attrNameLst>
                                          <p:attrName>style.visibility</p:attrName>
                                        </p:attrNameLst>
                                      </p:cBhvr>
                                      <p:to>
                                        <p:strVal val="visible"/>
                                      </p:to>
                                    </p:set>
                                    <p:anim calcmode="lin" valueType="num">
                                      <p:cBhvr>
                                        <p:cTn id="7" dur="500" fill="hold"/>
                                        <p:tgtEl>
                                          <p:spTgt spid="578569"/>
                                        </p:tgtEl>
                                        <p:attrNameLst>
                                          <p:attrName>ppt_w</p:attrName>
                                        </p:attrNameLst>
                                      </p:cBhvr>
                                      <p:tavLst>
                                        <p:tav tm="0">
                                          <p:val>
                                            <p:strVal val="4/3*#ppt_w"/>
                                          </p:val>
                                        </p:tav>
                                        <p:tav tm="100000">
                                          <p:val>
                                            <p:strVal val="#ppt_w"/>
                                          </p:val>
                                        </p:tav>
                                      </p:tavLst>
                                    </p:anim>
                                    <p:anim calcmode="lin" valueType="num">
                                      <p:cBhvr>
                                        <p:cTn id="8" dur="500" fill="hold"/>
                                        <p:tgtEl>
                                          <p:spTgt spid="578569"/>
                                        </p:tgtEl>
                                        <p:attrNameLst>
                                          <p:attrName>ppt_h</p:attrName>
                                        </p:attrNameLst>
                                      </p:cBhvr>
                                      <p:tavLst>
                                        <p:tav tm="0">
                                          <p:val>
                                            <p:strVal val="4/3*#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18" presetClass="entr" presetSubtype="3" fill="hold" nodeType="clickEffect">
                                  <p:stCondLst>
                                    <p:cond delay="0"/>
                                  </p:stCondLst>
                                  <p:childTnLst>
                                    <p:set>
                                      <p:cBhvr>
                                        <p:cTn id="12" dur="1" fill="hold">
                                          <p:stCondLst>
                                            <p:cond delay="0"/>
                                          </p:stCondLst>
                                        </p:cTn>
                                        <p:tgtEl>
                                          <p:spTgt spid="578570"/>
                                        </p:tgtEl>
                                        <p:attrNameLst>
                                          <p:attrName>style.visibility</p:attrName>
                                        </p:attrNameLst>
                                      </p:cBhvr>
                                      <p:to>
                                        <p:strVal val="visible"/>
                                      </p:to>
                                    </p:set>
                                    <p:animEffect transition="in" filter="strips(upRight)">
                                      <p:cBhvr>
                                        <p:cTn id="13" dur="500"/>
                                        <p:tgtEl>
                                          <p:spTgt spid="578570"/>
                                        </p:tgtEl>
                                      </p:cBhvr>
                                    </p:animEffect>
                                  </p:childTnLst>
                                </p:cTn>
                              </p:par>
                            </p:childTnLst>
                          </p:cTn>
                        </p:par>
                      </p:childTnLst>
                    </p:cTn>
                  </p:par>
                  <p:par>
                    <p:cTn id="14" fill="hold">
                      <p:stCondLst>
                        <p:cond delay="indefinite"/>
                      </p:stCondLst>
                      <p:childTnLst>
                        <p:par>
                          <p:cTn id="15" fill="hold">
                            <p:stCondLst>
                              <p:cond delay="0"/>
                            </p:stCondLst>
                            <p:childTnLst>
                              <p:par>
                                <p:cTn id="16" presetID="18" presetClass="entr" presetSubtype="3" fill="hold" nodeType="clickEffect">
                                  <p:stCondLst>
                                    <p:cond delay="0"/>
                                  </p:stCondLst>
                                  <p:childTnLst>
                                    <p:set>
                                      <p:cBhvr>
                                        <p:cTn id="17" dur="1" fill="hold">
                                          <p:stCondLst>
                                            <p:cond delay="0"/>
                                          </p:stCondLst>
                                        </p:cTn>
                                        <p:tgtEl>
                                          <p:spTgt spid="578571"/>
                                        </p:tgtEl>
                                        <p:attrNameLst>
                                          <p:attrName>style.visibility</p:attrName>
                                        </p:attrNameLst>
                                      </p:cBhvr>
                                      <p:to>
                                        <p:strVal val="visible"/>
                                      </p:to>
                                    </p:set>
                                    <p:animEffect transition="in" filter="strips(upRight)">
                                      <p:cBhvr>
                                        <p:cTn id="18" dur="500"/>
                                        <p:tgtEl>
                                          <p:spTgt spid="578571"/>
                                        </p:tgtEl>
                                      </p:cBhvr>
                                    </p:animEffect>
                                  </p:childTnLst>
                                </p:cTn>
                              </p:par>
                            </p:childTnLst>
                          </p:cTn>
                        </p:par>
                      </p:childTnLst>
                    </p:cTn>
                  </p:par>
                  <p:par>
                    <p:cTn id="19" fill="hold">
                      <p:stCondLst>
                        <p:cond delay="indefinite"/>
                      </p:stCondLst>
                      <p:childTnLst>
                        <p:par>
                          <p:cTn id="20" fill="hold">
                            <p:stCondLst>
                              <p:cond delay="0"/>
                            </p:stCondLst>
                            <p:childTnLst>
                              <p:par>
                                <p:cTn id="21" presetID="18" presetClass="entr" presetSubtype="3" fill="hold" nodeType="clickEffect">
                                  <p:stCondLst>
                                    <p:cond delay="0"/>
                                  </p:stCondLst>
                                  <p:childTnLst>
                                    <p:set>
                                      <p:cBhvr>
                                        <p:cTn id="22" dur="1" fill="hold">
                                          <p:stCondLst>
                                            <p:cond delay="0"/>
                                          </p:stCondLst>
                                        </p:cTn>
                                        <p:tgtEl>
                                          <p:spTgt spid="578572"/>
                                        </p:tgtEl>
                                        <p:attrNameLst>
                                          <p:attrName>style.visibility</p:attrName>
                                        </p:attrNameLst>
                                      </p:cBhvr>
                                      <p:to>
                                        <p:strVal val="visible"/>
                                      </p:to>
                                    </p:set>
                                    <p:animEffect transition="in" filter="strips(upRight)">
                                      <p:cBhvr>
                                        <p:cTn id="23" dur="500"/>
                                        <p:tgtEl>
                                          <p:spTgt spid="578572"/>
                                        </p:tgtEl>
                                      </p:cBhvr>
                                    </p:animEffect>
                                  </p:childTnLst>
                                </p:cTn>
                              </p:par>
                            </p:childTnLst>
                          </p:cTn>
                        </p:par>
                      </p:childTnLst>
                    </p:cTn>
                  </p:par>
                  <p:par>
                    <p:cTn id="24" fill="hold">
                      <p:stCondLst>
                        <p:cond delay="indefinite"/>
                      </p:stCondLst>
                      <p:childTnLst>
                        <p:par>
                          <p:cTn id="25" fill="hold">
                            <p:stCondLst>
                              <p:cond delay="0"/>
                            </p:stCondLst>
                            <p:childTnLst>
                              <p:par>
                                <p:cTn id="26" presetID="18" presetClass="entr" presetSubtype="3" fill="hold" nodeType="clickEffect">
                                  <p:stCondLst>
                                    <p:cond delay="0"/>
                                  </p:stCondLst>
                                  <p:childTnLst>
                                    <p:set>
                                      <p:cBhvr>
                                        <p:cTn id="27" dur="1" fill="hold">
                                          <p:stCondLst>
                                            <p:cond delay="0"/>
                                          </p:stCondLst>
                                        </p:cTn>
                                        <p:tgtEl>
                                          <p:spTgt spid="578573"/>
                                        </p:tgtEl>
                                        <p:attrNameLst>
                                          <p:attrName>style.visibility</p:attrName>
                                        </p:attrNameLst>
                                      </p:cBhvr>
                                      <p:to>
                                        <p:strVal val="visible"/>
                                      </p:to>
                                    </p:set>
                                    <p:animEffect transition="in" filter="strips(upRight)">
                                      <p:cBhvr>
                                        <p:cTn id="28" dur="500"/>
                                        <p:tgtEl>
                                          <p:spTgt spid="578573"/>
                                        </p:tgtEl>
                                      </p:cBhvr>
                                    </p:animEffect>
                                  </p:childTnLst>
                                </p:cTn>
                              </p:par>
                            </p:childTnLst>
                          </p:cTn>
                        </p:par>
                      </p:childTnLst>
                    </p:cTn>
                  </p:par>
                  <p:par>
                    <p:cTn id="29" fill="hold">
                      <p:stCondLst>
                        <p:cond delay="indefinite"/>
                      </p:stCondLst>
                      <p:childTnLst>
                        <p:par>
                          <p:cTn id="30" fill="hold">
                            <p:stCondLst>
                              <p:cond delay="0"/>
                            </p:stCondLst>
                            <p:childTnLst>
                              <p:par>
                                <p:cTn id="31" presetID="18" presetClass="entr" presetSubtype="3" fill="hold" nodeType="clickEffect">
                                  <p:stCondLst>
                                    <p:cond delay="0"/>
                                  </p:stCondLst>
                                  <p:childTnLst>
                                    <p:set>
                                      <p:cBhvr>
                                        <p:cTn id="32" dur="1" fill="hold">
                                          <p:stCondLst>
                                            <p:cond delay="0"/>
                                          </p:stCondLst>
                                        </p:cTn>
                                        <p:tgtEl>
                                          <p:spTgt spid="578574"/>
                                        </p:tgtEl>
                                        <p:attrNameLst>
                                          <p:attrName>style.visibility</p:attrName>
                                        </p:attrNameLst>
                                      </p:cBhvr>
                                      <p:to>
                                        <p:strVal val="visible"/>
                                      </p:to>
                                    </p:set>
                                    <p:animEffect transition="in" filter="strips(upRight)">
                                      <p:cBhvr>
                                        <p:cTn id="33" dur="500"/>
                                        <p:tgtEl>
                                          <p:spTgt spid="578574"/>
                                        </p:tgtEl>
                                      </p:cBhvr>
                                    </p:animEffect>
                                  </p:childTnLst>
                                </p:cTn>
                              </p:par>
                            </p:childTnLst>
                          </p:cTn>
                        </p:par>
                      </p:childTnLst>
                    </p:cTn>
                  </p:par>
                  <p:par>
                    <p:cTn id="34" fill="hold">
                      <p:stCondLst>
                        <p:cond delay="indefinite"/>
                      </p:stCondLst>
                      <p:childTnLst>
                        <p:par>
                          <p:cTn id="35" fill="hold">
                            <p:stCondLst>
                              <p:cond delay="0"/>
                            </p:stCondLst>
                            <p:childTnLst>
                              <p:par>
                                <p:cTn id="36" presetID="18" presetClass="entr" presetSubtype="3" fill="hold" grpId="0" nodeType="clickEffect">
                                  <p:stCondLst>
                                    <p:cond delay="0"/>
                                  </p:stCondLst>
                                  <p:childTnLst>
                                    <p:set>
                                      <p:cBhvr>
                                        <p:cTn id="37" dur="1" fill="hold">
                                          <p:stCondLst>
                                            <p:cond delay="0"/>
                                          </p:stCondLst>
                                        </p:cTn>
                                        <p:tgtEl>
                                          <p:spTgt spid="578575"/>
                                        </p:tgtEl>
                                        <p:attrNameLst>
                                          <p:attrName>style.visibility</p:attrName>
                                        </p:attrNameLst>
                                      </p:cBhvr>
                                      <p:to>
                                        <p:strVal val="visible"/>
                                      </p:to>
                                    </p:set>
                                    <p:animEffect transition="in" filter="strips(upRight)">
                                      <p:cBhvr>
                                        <p:cTn id="38" dur="500"/>
                                        <p:tgtEl>
                                          <p:spTgt spid="5785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8569" grpId="0" autoUpdateAnimBg="0"/>
      <p:bldP spid="578575" grpId="0"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2418" name="Rectangle 2"/>
          <p:cNvSpPr>
            <a:spLocks noGrp="1" noChangeArrowheads="1"/>
          </p:cNvSpPr>
          <p:nvPr>
            <p:ph type="title"/>
          </p:nvPr>
        </p:nvSpPr>
        <p:spPr/>
        <p:txBody>
          <a:bodyPr/>
          <a:lstStyle/>
          <a:p>
            <a:r>
              <a:rPr lang="en-US" altLang="zh-CN"/>
              <a:t>10</a:t>
            </a:r>
            <a:r>
              <a:rPr lang="en-US" altLang="en-US"/>
              <a:t>.7 气体的输运现象（简介） </a:t>
            </a:r>
            <a:endParaRPr lang="zh-CN" altLang="en-US"/>
          </a:p>
        </p:txBody>
      </p:sp>
      <p:sp>
        <p:nvSpPr>
          <p:cNvPr id="10" name="灯片编号占位符 4"/>
          <p:cNvSpPr>
            <a:spLocks noGrp="1"/>
          </p:cNvSpPr>
          <p:nvPr>
            <p:ph type="sldNum" sz="quarter" idx="12"/>
          </p:nvPr>
        </p:nvSpPr>
        <p:spPr/>
        <p:txBody>
          <a:bodyPr/>
          <a:lstStyle/>
          <a:p>
            <a:fld id="{60835B1B-8415-4C54-9080-17C7E8906980}" type="slidenum">
              <a:rPr lang="en-US" altLang="zh-CN"/>
              <a:pPr/>
              <a:t>19</a:t>
            </a:fld>
            <a:endParaRPr lang="en-US" altLang="zh-CN"/>
          </a:p>
        </p:txBody>
      </p:sp>
      <p:sp>
        <p:nvSpPr>
          <p:cNvPr id="572419" name="Rectangle 3"/>
          <p:cNvSpPr>
            <a:spLocks noChangeArrowheads="1"/>
          </p:cNvSpPr>
          <p:nvPr/>
        </p:nvSpPr>
        <p:spPr bwMode="auto">
          <a:xfrm>
            <a:off x="501650" y="1219200"/>
            <a:ext cx="2317750" cy="457200"/>
          </a:xfrm>
          <a:prstGeom prst="rect">
            <a:avLst/>
          </a:prstGeom>
          <a:solidFill>
            <a:srgbClr val="CCFFCC">
              <a:alpha val="80000"/>
            </a:srgbClr>
          </a:solidFill>
          <a:ln w="9525">
            <a:noFill/>
            <a:miter lim="800000"/>
            <a:headEnd/>
            <a:tailEnd/>
          </a:ln>
          <a:effectLst/>
        </p:spPr>
        <p:txBody>
          <a:bodyPr wrap="none" anchor="ctr">
            <a:spAutoFit/>
          </a:bodyPr>
          <a:lstStyle/>
          <a:p>
            <a:r>
              <a:rPr lang="zh-CN" altLang="en-US" sz="2400" dirty="0"/>
              <a:t>气体的输运现象</a:t>
            </a:r>
          </a:p>
        </p:txBody>
      </p:sp>
      <p:sp>
        <p:nvSpPr>
          <p:cNvPr id="572420" name="Text Box 4"/>
          <p:cNvSpPr txBox="1">
            <a:spLocks noChangeArrowheads="1"/>
          </p:cNvSpPr>
          <p:nvPr/>
        </p:nvSpPr>
        <p:spPr bwMode="auto">
          <a:xfrm>
            <a:off x="533400" y="1889125"/>
            <a:ext cx="8135938" cy="2225675"/>
          </a:xfrm>
          <a:prstGeom prst="rect">
            <a:avLst/>
          </a:prstGeom>
          <a:noFill/>
          <a:ln w="9525">
            <a:noFill/>
            <a:miter lim="800000"/>
            <a:headEnd/>
            <a:tailEnd/>
          </a:ln>
          <a:effectLst/>
        </p:spPr>
        <p:txBody>
          <a:bodyPr>
            <a:spAutoFit/>
          </a:bodyPr>
          <a:lstStyle/>
          <a:p>
            <a:pPr algn="just">
              <a:lnSpc>
                <a:spcPct val="125000"/>
              </a:lnSpc>
              <a:spcBef>
                <a:spcPct val="50000"/>
              </a:spcBef>
            </a:pPr>
            <a:r>
              <a:rPr lang="zh-CN" altLang="en-US" sz="2800" dirty="0"/>
              <a:t>如果系统各部分的物理性质是</a:t>
            </a:r>
            <a:r>
              <a:rPr lang="zh-CN" altLang="en-US" sz="2800" dirty="0">
                <a:solidFill>
                  <a:srgbClr val="0000CC"/>
                </a:solidFill>
              </a:rPr>
              <a:t>不均匀</a:t>
            </a:r>
            <a:r>
              <a:rPr lang="zh-CN" altLang="en-US" sz="2800" dirty="0"/>
              <a:t>的（例如流速、温度和密度等的不相同），则由于分子间的相互碰撞和相互搀和，各部分之间将产生</a:t>
            </a:r>
            <a:r>
              <a:rPr lang="zh-CN" altLang="en-US" sz="2800" dirty="0">
                <a:solidFill>
                  <a:srgbClr val="0000CC"/>
                </a:solidFill>
              </a:rPr>
              <a:t>动量、能量和质量的转移</a:t>
            </a:r>
            <a:r>
              <a:rPr lang="zh-CN" altLang="en-US" sz="2800" dirty="0"/>
              <a:t>，这种现象称为气体的输运现象。</a:t>
            </a:r>
          </a:p>
        </p:txBody>
      </p:sp>
      <p:sp>
        <p:nvSpPr>
          <p:cNvPr id="572421" name="Text Box 5"/>
          <p:cNvSpPr txBox="1">
            <a:spLocks noChangeArrowheads="1"/>
          </p:cNvSpPr>
          <p:nvPr/>
        </p:nvSpPr>
        <p:spPr bwMode="auto">
          <a:xfrm>
            <a:off x="533400" y="4267200"/>
            <a:ext cx="7543800" cy="519112"/>
          </a:xfrm>
          <a:prstGeom prst="rect">
            <a:avLst/>
          </a:prstGeom>
          <a:noFill/>
          <a:ln w="12700">
            <a:noFill/>
            <a:miter lim="800000"/>
            <a:headEnd type="none" w="sm" len="sm"/>
            <a:tailEnd type="none" w="sm" len="sm"/>
          </a:ln>
          <a:effectLst/>
        </p:spPr>
        <p:txBody>
          <a:bodyPr>
            <a:spAutoFit/>
          </a:bodyPr>
          <a:lstStyle/>
          <a:p>
            <a:pPr>
              <a:spcBef>
                <a:spcPct val="50000"/>
              </a:spcBef>
            </a:pPr>
            <a:r>
              <a:rPr kumimoji="1" lang="en-US" altLang="zh-CN" sz="2800" dirty="0"/>
              <a:t>1. </a:t>
            </a:r>
            <a:r>
              <a:rPr kumimoji="1" lang="zh-CN" altLang="en-US" sz="2800" dirty="0"/>
              <a:t>当气体各层流速不均匀时发生的</a:t>
            </a:r>
            <a:r>
              <a:rPr kumimoji="1" lang="zh-CN" altLang="en-US" sz="2800" dirty="0">
                <a:solidFill>
                  <a:srgbClr val="0000CC"/>
                </a:solidFill>
              </a:rPr>
              <a:t>粘滞现象</a:t>
            </a:r>
            <a:r>
              <a:rPr kumimoji="1" lang="zh-CN" altLang="en-US" sz="2800" dirty="0"/>
              <a:t>。</a:t>
            </a:r>
          </a:p>
        </p:txBody>
      </p:sp>
      <p:sp>
        <p:nvSpPr>
          <p:cNvPr id="572422" name="Rectangle 6"/>
          <p:cNvSpPr>
            <a:spLocks noChangeArrowheads="1"/>
          </p:cNvSpPr>
          <p:nvPr/>
        </p:nvSpPr>
        <p:spPr bwMode="auto">
          <a:xfrm>
            <a:off x="533400" y="5036344"/>
            <a:ext cx="6940550" cy="519112"/>
          </a:xfrm>
          <a:prstGeom prst="rect">
            <a:avLst/>
          </a:prstGeom>
          <a:noFill/>
          <a:ln w="12700">
            <a:noFill/>
            <a:miter lim="800000"/>
            <a:headEnd type="none" w="sm" len="sm"/>
            <a:tailEnd type="none" w="sm" len="sm"/>
          </a:ln>
          <a:effectLst/>
        </p:spPr>
        <p:txBody>
          <a:bodyPr wrap="none">
            <a:spAutoFit/>
          </a:bodyPr>
          <a:lstStyle/>
          <a:p>
            <a:pPr>
              <a:spcBef>
                <a:spcPct val="50000"/>
              </a:spcBef>
            </a:pPr>
            <a:r>
              <a:rPr kumimoji="1" lang="en-US" altLang="zh-CN" sz="2800" dirty="0"/>
              <a:t>2. </a:t>
            </a:r>
            <a:r>
              <a:rPr kumimoji="1" lang="zh-CN" altLang="en-US" sz="2800" dirty="0"/>
              <a:t>当气体温度不均匀时发生的</a:t>
            </a:r>
            <a:r>
              <a:rPr kumimoji="1" lang="zh-CN" altLang="en-US" sz="2800" dirty="0">
                <a:solidFill>
                  <a:srgbClr val="0000CC"/>
                </a:solidFill>
              </a:rPr>
              <a:t>热传导现象</a:t>
            </a:r>
            <a:r>
              <a:rPr kumimoji="1" lang="zh-CN" altLang="en-US" sz="2800" dirty="0"/>
              <a:t>。</a:t>
            </a:r>
          </a:p>
        </p:txBody>
      </p:sp>
      <p:sp>
        <p:nvSpPr>
          <p:cNvPr id="572423" name="Rectangle 7"/>
          <p:cNvSpPr>
            <a:spLocks noChangeArrowheads="1"/>
          </p:cNvSpPr>
          <p:nvPr/>
        </p:nvSpPr>
        <p:spPr bwMode="auto">
          <a:xfrm>
            <a:off x="533400" y="5805487"/>
            <a:ext cx="6781800" cy="519113"/>
          </a:xfrm>
          <a:prstGeom prst="rect">
            <a:avLst/>
          </a:prstGeom>
          <a:noFill/>
          <a:ln w="12700">
            <a:noFill/>
            <a:miter lim="800000"/>
            <a:headEnd type="none" w="sm" len="sm"/>
            <a:tailEnd type="none" w="sm" len="sm"/>
          </a:ln>
          <a:effectLst/>
        </p:spPr>
        <p:txBody>
          <a:bodyPr>
            <a:spAutoFit/>
          </a:bodyPr>
          <a:lstStyle/>
          <a:p>
            <a:r>
              <a:rPr kumimoji="1" lang="en-US" altLang="zh-CN" sz="2800" dirty="0"/>
              <a:t>3. </a:t>
            </a:r>
            <a:r>
              <a:rPr kumimoji="1" lang="zh-CN" altLang="en-US" sz="2800" dirty="0"/>
              <a:t>当气体密度不均匀时发生的</a:t>
            </a:r>
            <a:r>
              <a:rPr kumimoji="1" lang="zh-CN" altLang="en-US" sz="2800" dirty="0">
                <a:solidFill>
                  <a:srgbClr val="0000CC"/>
                </a:solidFill>
              </a:rPr>
              <a:t>扩散现象</a:t>
            </a:r>
            <a:r>
              <a:rPr kumimoji="1" lang="zh-CN" altLang="en-US" sz="2800" dirty="0"/>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72421"/>
                                        </p:tgtEl>
                                        <p:attrNameLst>
                                          <p:attrName>style.visibility</p:attrName>
                                        </p:attrNameLst>
                                      </p:cBhvr>
                                      <p:to>
                                        <p:strVal val="visible"/>
                                      </p:to>
                                    </p:set>
                                    <p:animEffect transition="in" filter="blinds(horizontal)">
                                      <p:cBhvr>
                                        <p:cTn id="7" dur="500"/>
                                        <p:tgtEl>
                                          <p:spTgt spid="57242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72422"/>
                                        </p:tgtEl>
                                        <p:attrNameLst>
                                          <p:attrName>style.visibility</p:attrName>
                                        </p:attrNameLst>
                                      </p:cBhvr>
                                      <p:to>
                                        <p:strVal val="visible"/>
                                      </p:to>
                                    </p:set>
                                    <p:animEffect transition="in" filter="blinds(horizontal)">
                                      <p:cBhvr>
                                        <p:cTn id="12" dur="500"/>
                                        <p:tgtEl>
                                          <p:spTgt spid="57242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72423"/>
                                        </p:tgtEl>
                                        <p:attrNameLst>
                                          <p:attrName>style.visibility</p:attrName>
                                        </p:attrNameLst>
                                      </p:cBhvr>
                                      <p:to>
                                        <p:strVal val="visible"/>
                                      </p:to>
                                    </p:set>
                                    <p:animEffect transition="in" filter="blinds(horizontal)">
                                      <p:cBhvr>
                                        <p:cTn id="17" dur="500"/>
                                        <p:tgtEl>
                                          <p:spTgt spid="5724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2421" grpId="0" autoUpdateAnimBg="0"/>
      <p:bldP spid="572422" grpId="0" autoUpdateAnimBg="0"/>
      <p:bldP spid="572423" grpId="0"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1154" name="Rectangle 2"/>
          <p:cNvSpPr>
            <a:spLocks noGrp="1" noChangeArrowheads="1"/>
          </p:cNvSpPr>
          <p:nvPr>
            <p:ph type="title"/>
          </p:nvPr>
        </p:nvSpPr>
        <p:spPr/>
        <p:txBody>
          <a:bodyPr/>
          <a:lstStyle/>
          <a:p>
            <a:r>
              <a:rPr lang="en-US" altLang="zh-CN"/>
              <a:t>10.4 </a:t>
            </a:r>
            <a:r>
              <a:rPr lang="zh-CN" altLang="en-US"/>
              <a:t>麦克斯韦速率分布</a:t>
            </a:r>
          </a:p>
        </p:txBody>
      </p:sp>
      <p:sp>
        <p:nvSpPr>
          <p:cNvPr id="6" name="灯片编号占位符 4"/>
          <p:cNvSpPr>
            <a:spLocks noGrp="1"/>
          </p:cNvSpPr>
          <p:nvPr>
            <p:ph type="sldNum" sz="quarter" idx="12"/>
          </p:nvPr>
        </p:nvSpPr>
        <p:spPr/>
        <p:txBody>
          <a:bodyPr/>
          <a:lstStyle/>
          <a:p>
            <a:fld id="{16C8887F-559B-46E2-A3F5-761E5DEA85DB}" type="slidenum">
              <a:rPr lang="en-US" altLang="zh-CN"/>
              <a:pPr/>
              <a:t>2</a:t>
            </a:fld>
            <a:endParaRPr lang="en-US" altLang="zh-CN"/>
          </a:p>
        </p:txBody>
      </p:sp>
      <p:sp>
        <p:nvSpPr>
          <p:cNvPr id="561156" name="Rectangle 4"/>
          <p:cNvSpPr>
            <a:spLocks noChangeArrowheads="1"/>
          </p:cNvSpPr>
          <p:nvPr/>
        </p:nvSpPr>
        <p:spPr bwMode="auto">
          <a:xfrm>
            <a:off x="381000" y="1184275"/>
            <a:ext cx="8534400" cy="4911725"/>
          </a:xfrm>
          <a:prstGeom prst="rect">
            <a:avLst/>
          </a:prstGeom>
          <a:noFill/>
          <a:ln w="9525">
            <a:noFill/>
            <a:miter lim="800000"/>
            <a:headEnd/>
            <a:tailEnd/>
          </a:ln>
          <a:effectLst/>
        </p:spPr>
        <p:txBody>
          <a:bodyPr>
            <a:spAutoFit/>
          </a:bodyPr>
          <a:lstStyle/>
          <a:p>
            <a:pPr>
              <a:lnSpc>
                <a:spcPct val="110000"/>
              </a:lnSpc>
            </a:pPr>
            <a:r>
              <a:rPr kumimoji="1" lang="zh-CN" altLang="en-US" sz="2400" dirty="0"/>
              <a:t>麦克斯韦：英国物理学家。</a:t>
            </a:r>
            <a:r>
              <a:rPr kumimoji="1" lang="zh-CN" altLang="en-US" sz="2400" dirty="0">
                <a:solidFill>
                  <a:srgbClr val="0000CC"/>
                </a:solidFill>
              </a:rPr>
              <a:t>经典电动力学</a:t>
            </a:r>
            <a:r>
              <a:rPr kumimoji="1" lang="zh-CN" altLang="en-US" sz="2400" dirty="0"/>
              <a:t>的创始人，</a:t>
            </a:r>
            <a:r>
              <a:rPr kumimoji="1" lang="zh-CN" altLang="en-US" sz="2400" dirty="0">
                <a:solidFill>
                  <a:srgbClr val="0000CC"/>
                </a:solidFill>
              </a:rPr>
              <a:t>统计物理学</a:t>
            </a:r>
            <a:r>
              <a:rPr kumimoji="1" lang="zh-CN" altLang="en-US" sz="2400" dirty="0"/>
              <a:t>的奠基人之一。</a:t>
            </a:r>
            <a:r>
              <a:rPr kumimoji="1" lang="en-US" altLang="zh-CN" sz="2400" dirty="0"/>
              <a:t>1831 </a:t>
            </a:r>
            <a:r>
              <a:rPr kumimoji="1" lang="zh-CN" altLang="en-US" sz="2400" dirty="0"/>
              <a:t>年 </a:t>
            </a:r>
            <a:r>
              <a:rPr kumimoji="1" lang="en-US" altLang="zh-CN" sz="2400" dirty="0"/>
              <a:t>6</a:t>
            </a:r>
            <a:r>
              <a:rPr kumimoji="1" lang="zh-CN" altLang="en-US" sz="2400" dirty="0"/>
              <a:t>月</a:t>
            </a:r>
            <a:r>
              <a:rPr kumimoji="1" lang="en-US" altLang="zh-CN" sz="2400" dirty="0"/>
              <a:t>13</a:t>
            </a:r>
            <a:r>
              <a:rPr kumimoji="1" lang="zh-CN" altLang="en-US" sz="2400" dirty="0"/>
              <a:t>日生于爱丁堡，</a:t>
            </a:r>
            <a:r>
              <a:rPr kumimoji="1" lang="en-US" altLang="zh-CN" sz="2400" dirty="0"/>
              <a:t>1879 </a:t>
            </a:r>
            <a:r>
              <a:rPr kumimoji="1" lang="zh-CN" altLang="en-US" sz="2400" dirty="0"/>
              <a:t>年</a:t>
            </a:r>
            <a:r>
              <a:rPr kumimoji="1" lang="en-US" altLang="zh-CN" sz="2400" dirty="0"/>
              <a:t>11</a:t>
            </a:r>
            <a:r>
              <a:rPr kumimoji="1" lang="zh-CN" altLang="en-US" sz="2400" dirty="0"/>
              <a:t>月</a:t>
            </a:r>
            <a:r>
              <a:rPr kumimoji="1" lang="en-US" altLang="zh-CN" sz="2400" dirty="0"/>
              <a:t>5</a:t>
            </a:r>
            <a:r>
              <a:rPr kumimoji="1" lang="zh-CN" altLang="en-US" sz="2400" dirty="0"/>
              <a:t>日卒于剑桥。</a:t>
            </a:r>
            <a:r>
              <a:rPr kumimoji="1" lang="en-US" altLang="zh-CN" sz="2400" dirty="0"/>
              <a:t>1847~1850 </a:t>
            </a:r>
            <a:r>
              <a:rPr kumimoji="1" lang="zh-CN" altLang="en-US" sz="2400" dirty="0"/>
              <a:t>年在爱丁堡大学学习，</a:t>
            </a:r>
            <a:r>
              <a:rPr kumimoji="1" lang="en-US" altLang="zh-CN" sz="2400" dirty="0"/>
              <a:t>1850 ~1854</a:t>
            </a:r>
            <a:r>
              <a:rPr kumimoji="1" lang="zh-CN" altLang="en-US" sz="2400" dirty="0"/>
              <a:t>年入剑桥三一学院攻读数学。</a:t>
            </a:r>
            <a:r>
              <a:rPr kumimoji="1" lang="en-US" altLang="zh-CN" sz="2400" dirty="0"/>
              <a:t>1856~1860</a:t>
            </a:r>
            <a:r>
              <a:rPr kumimoji="1" lang="zh-CN" altLang="en-US" sz="2400" dirty="0"/>
              <a:t>年担任阿伯丁郡的马里查尔学院教授。</a:t>
            </a:r>
            <a:r>
              <a:rPr kumimoji="1" lang="en-US" altLang="zh-CN" sz="2400" dirty="0"/>
              <a:t>1860~1865</a:t>
            </a:r>
            <a:r>
              <a:rPr kumimoji="1" lang="zh-CN" altLang="en-US" sz="2400" dirty="0"/>
              <a:t>年在伦敦皇家学院执教，并从事气体运动理论的研究 。</a:t>
            </a:r>
            <a:r>
              <a:rPr kumimoji="1" lang="en-US" altLang="zh-CN" sz="2400" dirty="0"/>
              <a:t>1860 </a:t>
            </a:r>
            <a:r>
              <a:rPr kumimoji="1" lang="zh-CN" altLang="en-US" sz="2400" dirty="0"/>
              <a:t>年为英国皇家学会会员。</a:t>
            </a:r>
            <a:r>
              <a:rPr kumimoji="1" lang="en-US" altLang="zh-CN" sz="2400" dirty="0"/>
              <a:t>1871</a:t>
            </a:r>
            <a:r>
              <a:rPr kumimoji="1" lang="zh-CN" altLang="en-US" sz="2400" dirty="0"/>
              <a:t>年任剑桥大学教授，创建并领导了英国第一个专门的物理实验室 卡文迪什实验室 。</a:t>
            </a:r>
            <a:r>
              <a:rPr kumimoji="1" lang="zh-CN" altLang="en-US" sz="2400" dirty="0">
                <a:solidFill>
                  <a:srgbClr val="0000CC"/>
                </a:solidFill>
              </a:rPr>
              <a:t>麦克斯韦的主要贡献是创立了经典电动力学</a:t>
            </a:r>
            <a:r>
              <a:rPr kumimoji="1" lang="zh-CN" altLang="en-US" sz="2400" dirty="0"/>
              <a:t>。他发展了</a:t>
            </a:r>
            <a:r>
              <a:rPr kumimoji="1" lang="en-US" altLang="zh-CN" sz="2400" dirty="0"/>
              <a:t>M.</a:t>
            </a:r>
            <a:r>
              <a:rPr kumimoji="1" lang="zh-CN" altLang="en-US" sz="2400" dirty="0"/>
              <a:t>法拉第关于电、磁相互作用必须通过中间媒质的思想，并把这种中间媒质称为以太 </a:t>
            </a:r>
            <a:r>
              <a:rPr kumimoji="1" lang="en-US" altLang="zh-CN" sz="2400" dirty="0"/>
              <a:t>(</a:t>
            </a:r>
            <a:r>
              <a:rPr kumimoji="1" lang="zh-CN" altLang="en-US" sz="2400" dirty="0"/>
              <a:t>后来研究表明，不存在所谓的以太，这种中间媒质实际上是</a:t>
            </a:r>
            <a:r>
              <a:rPr kumimoji="1" lang="zh-CN" altLang="en-US" sz="2400" dirty="0">
                <a:solidFill>
                  <a:srgbClr val="0000CC"/>
                </a:solidFill>
              </a:rPr>
              <a:t>电磁场</a:t>
            </a:r>
            <a:r>
              <a:rPr kumimoji="1" lang="en-US" altLang="zh-CN" sz="2400" dirty="0"/>
              <a:t>)</a:t>
            </a:r>
            <a:r>
              <a:rPr kumimoji="1" lang="zh-CN" altLang="en-US" sz="2400" dirty="0"/>
              <a:t>，并在此基础上提出了</a:t>
            </a:r>
            <a:r>
              <a:rPr kumimoji="1" lang="zh-CN" altLang="en-US" sz="2400" dirty="0">
                <a:solidFill>
                  <a:srgbClr val="0000CC"/>
                </a:solidFill>
              </a:rPr>
              <a:t>位移电流</a:t>
            </a:r>
            <a:r>
              <a:rPr kumimoji="1" lang="zh-CN" altLang="en-US" sz="2400" dirty="0"/>
              <a:t>的概念 。</a:t>
            </a:r>
          </a:p>
        </p:txBody>
      </p:sp>
    </p:spTree>
    <p:extLst>
      <p:ext uri="{BB962C8B-B14F-4D97-AF65-F5344CB8AC3E}">
        <p14:creationId xmlns:p14="http://schemas.microsoft.com/office/powerpoint/2010/main" val="9075980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5490" name="Rectangle 2"/>
          <p:cNvSpPr>
            <a:spLocks noGrp="1" noChangeArrowheads="1"/>
          </p:cNvSpPr>
          <p:nvPr>
            <p:ph type="title"/>
          </p:nvPr>
        </p:nvSpPr>
        <p:spPr/>
        <p:txBody>
          <a:bodyPr/>
          <a:lstStyle/>
          <a:p>
            <a:r>
              <a:rPr lang="en-US" altLang="zh-CN"/>
              <a:t>10</a:t>
            </a:r>
            <a:r>
              <a:rPr lang="en-US" altLang="en-US"/>
              <a:t>.7 气体的输运现象（简介） </a:t>
            </a:r>
            <a:endParaRPr lang="zh-CN" altLang="en-US"/>
          </a:p>
        </p:txBody>
      </p:sp>
      <p:sp>
        <p:nvSpPr>
          <p:cNvPr id="50" name="灯片编号占位符 4"/>
          <p:cNvSpPr>
            <a:spLocks noGrp="1"/>
          </p:cNvSpPr>
          <p:nvPr>
            <p:ph type="sldNum" sz="quarter" idx="12"/>
          </p:nvPr>
        </p:nvSpPr>
        <p:spPr/>
        <p:txBody>
          <a:bodyPr/>
          <a:lstStyle/>
          <a:p>
            <a:fld id="{D1926CA0-34D5-44B9-8DB0-4C856EB2CF26}" type="slidenum">
              <a:rPr lang="en-US" altLang="zh-CN"/>
              <a:pPr/>
              <a:t>20</a:t>
            </a:fld>
            <a:endParaRPr lang="en-US" altLang="zh-CN"/>
          </a:p>
        </p:txBody>
      </p:sp>
      <p:sp>
        <p:nvSpPr>
          <p:cNvPr id="575491" name="Rectangle 3"/>
          <p:cNvSpPr>
            <a:spLocks noChangeArrowheads="1"/>
          </p:cNvSpPr>
          <p:nvPr/>
        </p:nvSpPr>
        <p:spPr bwMode="auto">
          <a:xfrm>
            <a:off x="501650" y="1219200"/>
            <a:ext cx="1479550" cy="457200"/>
          </a:xfrm>
          <a:prstGeom prst="rect">
            <a:avLst/>
          </a:prstGeom>
          <a:solidFill>
            <a:srgbClr val="CCFFCC">
              <a:alpha val="80000"/>
            </a:srgbClr>
          </a:solidFill>
          <a:ln w="9525">
            <a:noFill/>
            <a:miter lim="800000"/>
            <a:headEnd/>
            <a:tailEnd/>
          </a:ln>
          <a:effectLst/>
        </p:spPr>
        <p:txBody>
          <a:bodyPr wrap="none" anchor="ctr">
            <a:spAutoFit/>
          </a:bodyPr>
          <a:lstStyle/>
          <a:p>
            <a:r>
              <a:rPr lang="en-US" altLang="en-US" sz="2400" dirty="0" err="1"/>
              <a:t>粘滞现象</a:t>
            </a:r>
            <a:r>
              <a:rPr lang="en-US" altLang="en-US" sz="2400" dirty="0"/>
              <a:t> </a:t>
            </a:r>
            <a:endParaRPr lang="zh-CN" altLang="en-US" sz="2400" dirty="0"/>
          </a:p>
        </p:txBody>
      </p:sp>
      <p:grpSp>
        <p:nvGrpSpPr>
          <p:cNvPr id="575606" name="Group 118"/>
          <p:cNvGrpSpPr>
            <a:grpSpLocks/>
          </p:cNvGrpSpPr>
          <p:nvPr/>
        </p:nvGrpSpPr>
        <p:grpSpPr bwMode="auto">
          <a:xfrm>
            <a:off x="4419600" y="1143000"/>
            <a:ext cx="4648200" cy="3903663"/>
            <a:chOff x="2640" y="768"/>
            <a:chExt cx="2928" cy="2459"/>
          </a:xfrm>
        </p:grpSpPr>
        <p:sp>
          <p:nvSpPr>
            <p:cNvPr id="575607" name="Rectangle 119" descr="轮廓式菱形"/>
            <p:cNvSpPr>
              <a:spLocks noChangeArrowheads="1"/>
            </p:cNvSpPr>
            <p:nvPr/>
          </p:nvSpPr>
          <p:spPr bwMode="auto">
            <a:xfrm>
              <a:off x="2640" y="1392"/>
              <a:ext cx="2592" cy="144"/>
            </a:xfrm>
            <a:prstGeom prst="rect">
              <a:avLst/>
            </a:prstGeom>
            <a:pattFill prst="openDmnd">
              <a:fgClr>
                <a:srgbClr val="01017D"/>
              </a:fgClr>
              <a:bgClr>
                <a:srgbClr val="00C600"/>
              </a:bgClr>
            </a:pattFill>
            <a:ln w="12700">
              <a:solidFill>
                <a:srgbClr val="FFFFFF"/>
              </a:solidFill>
              <a:miter lim="800000"/>
              <a:headEnd type="none" w="sm" len="sm"/>
              <a:tailEnd type="none" w="sm" len="sm"/>
            </a:ln>
            <a:effectLst/>
          </p:spPr>
          <p:txBody>
            <a:bodyPr wrap="none" anchor="ctr"/>
            <a:lstStyle/>
            <a:p>
              <a:endParaRPr lang="zh-CN" altLang="en-US"/>
            </a:p>
          </p:txBody>
        </p:sp>
        <p:sp>
          <p:nvSpPr>
            <p:cNvPr id="575608" name="Rectangle 120" descr="轮廓式菱形"/>
            <p:cNvSpPr>
              <a:spLocks noChangeArrowheads="1"/>
            </p:cNvSpPr>
            <p:nvPr/>
          </p:nvSpPr>
          <p:spPr bwMode="auto">
            <a:xfrm>
              <a:off x="2640" y="2784"/>
              <a:ext cx="2592" cy="144"/>
            </a:xfrm>
            <a:prstGeom prst="rect">
              <a:avLst/>
            </a:prstGeom>
            <a:pattFill prst="openDmnd">
              <a:fgClr>
                <a:srgbClr val="01017D"/>
              </a:fgClr>
              <a:bgClr>
                <a:srgbClr val="00C600"/>
              </a:bgClr>
            </a:pattFill>
            <a:ln w="12700">
              <a:solidFill>
                <a:schemeClr val="tx1"/>
              </a:solidFill>
              <a:miter lim="800000"/>
              <a:headEnd type="none" w="sm" len="sm"/>
              <a:tailEnd type="none" w="sm" len="sm"/>
            </a:ln>
            <a:effectLst/>
          </p:spPr>
          <p:txBody>
            <a:bodyPr wrap="none" anchor="ctr"/>
            <a:lstStyle/>
            <a:p>
              <a:endParaRPr lang="zh-CN" altLang="en-US"/>
            </a:p>
          </p:txBody>
        </p:sp>
        <p:sp>
          <p:nvSpPr>
            <p:cNvPr id="575609" name="Line 121"/>
            <p:cNvSpPr>
              <a:spLocks noChangeShapeType="1"/>
            </p:cNvSpPr>
            <p:nvPr/>
          </p:nvSpPr>
          <p:spPr bwMode="auto">
            <a:xfrm>
              <a:off x="5232" y="2784"/>
              <a:ext cx="336" cy="0"/>
            </a:xfrm>
            <a:prstGeom prst="line">
              <a:avLst/>
            </a:prstGeom>
            <a:noFill/>
            <a:ln w="19050">
              <a:solidFill>
                <a:srgbClr val="FFFFFF"/>
              </a:solidFill>
              <a:round/>
              <a:headEnd type="none" w="sm" len="sm"/>
              <a:tailEnd type="triangle" w="med" len="med"/>
            </a:ln>
            <a:effectLst/>
          </p:spPr>
          <p:txBody>
            <a:bodyPr wrap="none" anchor="ctr"/>
            <a:lstStyle/>
            <a:p>
              <a:endParaRPr lang="zh-CN" altLang="en-US"/>
            </a:p>
          </p:txBody>
        </p:sp>
        <p:sp>
          <p:nvSpPr>
            <p:cNvPr id="575610" name="Text Box 122"/>
            <p:cNvSpPr txBox="1">
              <a:spLocks noChangeArrowheads="1"/>
            </p:cNvSpPr>
            <p:nvPr/>
          </p:nvSpPr>
          <p:spPr bwMode="auto">
            <a:xfrm>
              <a:off x="5328" y="2736"/>
              <a:ext cx="240" cy="327"/>
            </a:xfrm>
            <a:prstGeom prst="rect">
              <a:avLst/>
            </a:prstGeom>
            <a:noFill/>
            <a:ln w="12700">
              <a:noFill/>
              <a:miter lim="800000"/>
              <a:headEnd type="none" w="sm" len="sm"/>
              <a:tailEnd type="none" w="sm" len="sm"/>
            </a:ln>
            <a:effectLst/>
          </p:spPr>
          <p:txBody>
            <a:bodyPr>
              <a:spAutoFit/>
            </a:bodyPr>
            <a:lstStyle/>
            <a:p>
              <a:pPr>
                <a:spcBef>
                  <a:spcPct val="50000"/>
                </a:spcBef>
              </a:pPr>
              <a:r>
                <a:rPr kumimoji="1" lang="en-US" altLang="zh-CN" sz="2800" b="1" i="1"/>
                <a:t>x</a:t>
              </a:r>
              <a:endParaRPr kumimoji="1" lang="en-US" altLang="zh-CN" sz="2400" b="1" i="1"/>
            </a:p>
          </p:txBody>
        </p:sp>
        <p:sp>
          <p:nvSpPr>
            <p:cNvPr id="575611" name="Line 123"/>
            <p:cNvSpPr>
              <a:spLocks noChangeShapeType="1"/>
            </p:cNvSpPr>
            <p:nvPr/>
          </p:nvSpPr>
          <p:spPr bwMode="auto">
            <a:xfrm>
              <a:off x="4608" y="1248"/>
              <a:ext cx="576" cy="0"/>
            </a:xfrm>
            <a:prstGeom prst="line">
              <a:avLst/>
            </a:prstGeom>
            <a:noFill/>
            <a:ln w="12700">
              <a:solidFill>
                <a:schemeClr val="tx1"/>
              </a:solidFill>
              <a:round/>
              <a:headEnd type="none" w="sm" len="sm"/>
              <a:tailEnd type="stealth" w="med" len="lg"/>
            </a:ln>
            <a:effectLst/>
          </p:spPr>
          <p:txBody>
            <a:bodyPr wrap="none" anchor="ctr"/>
            <a:lstStyle/>
            <a:p>
              <a:endParaRPr lang="zh-CN" altLang="en-US"/>
            </a:p>
          </p:txBody>
        </p:sp>
        <p:sp>
          <p:nvSpPr>
            <p:cNvPr id="575612" name="Text Box 124"/>
            <p:cNvSpPr txBox="1">
              <a:spLocks noChangeArrowheads="1"/>
            </p:cNvSpPr>
            <p:nvPr/>
          </p:nvSpPr>
          <p:spPr bwMode="auto">
            <a:xfrm>
              <a:off x="5232" y="1248"/>
              <a:ext cx="336" cy="327"/>
            </a:xfrm>
            <a:prstGeom prst="rect">
              <a:avLst/>
            </a:prstGeom>
            <a:noFill/>
            <a:ln w="12700">
              <a:noFill/>
              <a:miter lim="800000"/>
              <a:headEnd type="none" w="sm" len="sm"/>
              <a:tailEnd type="none" w="sm" len="sm"/>
            </a:ln>
            <a:effectLst/>
          </p:spPr>
          <p:txBody>
            <a:bodyPr>
              <a:spAutoFit/>
            </a:bodyPr>
            <a:lstStyle/>
            <a:p>
              <a:pPr>
                <a:spcBef>
                  <a:spcPct val="50000"/>
                </a:spcBef>
              </a:pPr>
              <a:endParaRPr kumimoji="1" lang="zh-CN" altLang="zh-CN" sz="2800" b="1"/>
            </a:p>
          </p:txBody>
        </p:sp>
        <p:sp>
          <p:nvSpPr>
            <p:cNvPr id="575613" name="Rectangle 125"/>
            <p:cNvSpPr>
              <a:spLocks noChangeArrowheads="1"/>
            </p:cNvSpPr>
            <p:nvPr/>
          </p:nvSpPr>
          <p:spPr bwMode="auto">
            <a:xfrm>
              <a:off x="5088" y="2866"/>
              <a:ext cx="116" cy="327"/>
            </a:xfrm>
            <a:prstGeom prst="rect">
              <a:avLst/>
            </a:prstGeom>
            <a:noFill/>
            <a:ln w="12700">
              <a:noFill/>
              <a:miter lim="800000"/>
              <a:headEnd type="none" w="sm" len="sm"/>
              <a:tailEnd type="none" w="sm" len="sm"/>
            </a:ln>
            <a:effectLst/>
          </p:spPr>
          <p:txBody>
            <a:bodyPr wrap="none">
              <a:spAutoFit/>
            </a:bodyPr>
            <a:lstStyle/>
            <a:p>
              <a:endParaRPr kumimoji="1" lang="zh-CN" altLang="zh-CN" sz="2800" b="1"/>
            </a:p>
          </p:txBody>
        </p:sp>
        <p:sp>
          <p:nvSpPr>
            <p:cNvPr id="575614" name="Line 126"/>
            <p:cNvSpPr>
              <a:spLocks noChangeShapeType="1"/>
            </p:cNvSpPr>
            <p:nvPr/>
          </p:nvSpPr>
          <p:spPr bwMode="auto">
            <a:xfrm flipV="1">
              <a:off x="2640" y="912"/>
              <a:ext cx="0" cy="1872"/>
            </a:xfrm>
            <a:prstGeom prst="line">
              <a:avLst/>
            </a:prstGeom>
            <a:noFill/>
            <a:ln w="19050">
              <a:solidFill>
                <a:schemeClr val="tx1"/>
              </a:solidFill>
              <a:round/>
              <a:headEnd type="none" w="sm" len="sm"/>
              <a:tailEnd type="triangle" w="med" len="lg"/>
            </a:ln>
            <a:effectLst/>
          </p:spPr>
          <p:txBody>
            <a:bodyPr wrap="none" anchor="ctr"/>
            <a:lstStyle/>
            <a:p>
              <a:endParaRPr lang="zh-CN" altLang="en-US"/>
            </a:p>
          </p:txBody>
        </p:sp>
        <p:sp>
          <p:nvSpPr>
            <p:cNvPr id="575615" name="Rectangle 127"/>
            <p:cNvSpPr>
              <a:spLocks noChangeArrowheads="1"/>
            </p:cNvSpPr>
            <p:nvPr/>
          </p:nvSpPr>
          <p:spPr bwMode="auto">
            <a:xfrm>
              <a:off x="2688" y="768"/>
              <a:ext cx="211" cy="327"/>
            </a:xfrm>
            <a:prstGeom prst="rect">
              <a:avLst/>
            </a:prstGeom>
            <a:noFill/>
            <a:ln w="12700">
              <a:noFill/>
              <a:miter lim="800000"/>
              <a:headEnd type="none" w="sm" len="sm"/>
              <a:tailEnd type="none" w="sm" len="sm"/>
            </a:ln>
            <a:effectLst/>
          </p:spPr>
          <p:txBody>
            <a:bodyPr>
              <a:spAutoFit/>
            </a:bodyPr>
            <a:lstStyle/>
            <a:p>
              <a:r>
                <a:rPr kumimoji="1" lang="en-US" altLang="zh-CN" sz="2800" b="1" i="1"/>
                <a:t>z</a:t>
              </a:r>
            </a:p>
          </p:txBody>
        </p:sp>
        <p:sp>
          <p:nvSpPr>
            <p:cNvPr id="575616" name="Rectangle 128" descr="5%"/>
            <p:cNvSpPr>
              <a:spLocks noChangeArrowheads="1"/>
            </p:cNvSpPr>
            <p:nvPr/>
          </p:nvSpPr>
          <p:spPr bwMode="auto">
            <a:xfrm>
              <a:off x="2640" y="1536"/>
              <a:ext cx="2592" cy="1248"/>
            </a:xfrm>
            <a:prstGeom prst="rect">
              <a:avLst/>
            </a:prstGeom>
            <a:pattFill prst="pct5">
              <a:fgClr>
                <a:srgbClr val="3366FF"/>
              </a:fgClr>
              <a:bgClr>
                <a:srgbClr val="FFFFFF"/>
              </a:bgClr>
            </a:pattFill>
            <a:ln w="12700">
              <a:solidFill>
                <a:schemeClr val="tx1"/>
              </a:solidFill>
              <a:miter lim="800000"/>
              <a:headEnd type="none" w="sm" len="sm"/>
              <a:tailEnd type="none" w="sm" len="sm"/>
            </a:ln>
            <a:effectLst/>
          </p:spPr>
          <p:txBody>
            <a:bodyPr wrap="none" anchor="ctr"/>
            <a:lstStyle/>
            <a:p>
              <a:pPr algn="ctr"/>
              <a:endParaRPr kumimoji="1" lang="zh-CN" altLang="zh-CN" sz="3200" b="1"/>
            </a:p>
          </p:txBody>
        </p:sp>
        <p:grpSp>
          <p:nvGrpSpPr>
            <p:cNvPr id="575617" name="Group 129"/>
            <p:cNvGrpSpPr>
              <a:grpSpLocks/>
            </p:cNvGrpSpPr>
            <p:nvPr/>
          </p:nvGrpSpPr>
          <p:grpSpPr bwMode="auto">
            <a:xfrm>
              <a:off x="4272" y="1584"/>
              <a:ext cx="816" cy="1152"/>
              <a:chOff x="4272" y="1584"/>
              <a:chExt cx="816" cy="1152"/>
            </a:xfrm>
          </p:grpSpPr>
          <p:sp>
            <p:nvSpPr>
              <p:cNvPr id="575618" name="Line 130"/>
              <p:cNvSpPr>
                <a:spLocks noChangeShapeType="1"/>
              </p:cNvSpPr>
              <p:nvPr/>
            </p:nvSpPr>
            <p:spPr bwMode="auto">
              <a:xfrm>
                <a:off x="4272" y="1584"/>
                <a:ext cx="816" cy="0"/>
              </a:xfrm>
              <a:prstGeom prst="line">
                <a:avLst/>
              </a:prstGeom>
              <a:noFill/>
              <a:ln w="19050">
                <a:solidFill>
                  <a:srgbClr val="3366FF"/>
                </a:solidFill>
                <a:round/>
                <a:headEnd type="none" w="sm" len="sm"/>
                <a:tailEnd type="stealth" w="med" len="lg"/>
              </a:ln>
              <a:effectLst/>
            </p:spPr>
            <p:txBody>
              <a:bodyPr wrap="none" anchor="ctr"/>
              <a:lstStyle/>
              <a:p>
                <a:endParaRPr lang="zh-CN" altLang="en-US"/>
              </a:p>
            </p:txBody>
          </p:sp>
          <p:sp>
            <p:nvSpPr>
              <p:cNvPr id="575619" name="Line 131"/>
              <p:cNvSpPr>
                <a:spLocks noChangeShapeType="1"/>
              </p:cNvSpPr>
              <p:nvPr/>
            </p:nvSpPr>
            <p:spPr bwMode="auto">
              <a:xfrm>
                <a:off x="4272" y="1680"/>
                <a:ext cx="720" cy="0"/>
              </a:xfrm>
              <a:prstGeom prst="line">
                <a:avLst/>
              </a:prstGeom>
              <a:noFill/>
              <a:ln w="19050">
                <a:solidFill>
                  <a:srgbClr val="3366FF"/>
                </a:solidFill>
                <a:round/>
                <a:headEnd type="none" w="sm" len="sm"/>
                <a:tailEnd type="stealth" w="med" len="lg"/>
              </a:ln>
              <a:effectLst/>
            </p:spPr>
            <p:txBody>
              <a:bodyPr wrap="none" anchor="ctr"/>
              <a:lstStyle/>
              <a:p>
                <a:endParaRPr lang="zh-CN" altLang="en-US"/>
              </a:p>
            </p:txBody>
          </p:sp>
          <p:sp>
            <p:nvSpPr>
              <p:cNvPr id="575620" name="Line 132"/>
              <p:cNvSpPr>
                <a:spLocks noChangeShapeType="1"/>
              </p:cNvSpPr>
              <p:nvPr/>
            </p:nvSpPr>
            <p:spPr bwMode="auto">
              <a:xfrm>
                <a:off x="4272" y="1776"/>
                <a:ext cx="624" cy="0"/>
              </a:xfrm>
              <a:prstGeom prst="line">
                <a:avLst/>
              </a:prstGeom>
              <a:noFill/>
              <a:ln w="19050">
                <a:solidFill>
                  <a:srgbClr val="3366FF"/>
                </a:solidFill>
                <a:round/>
                <a:headEnd type="none" w="sm" len="sm"/>
                <a:tailEnd type="stealth" w="med" len="lg"/>
              </a:ln>
              <a:effectLst/>
            </p:spPr>
            <p:txBody>
              <a:bodyPr wrap="none" anchor="ctr"/>
              <a:lstStyle/>
              <a:p>
                <a:endParaRPr lang="zh-CN" altLang="en-US"/>
              </a:p>
            </p:txBody>
          </p:sp>
          <p:sp>
            <p:nvSpPr>
              <p:cNvPr id="575621" name="Line 133"/>
              <p:cNvSpPr>
                <a:spLocks noChangeShapeType="1"/>
              </p:cNvSpPr>
              <p:nvPr/>
            </p:nvSpPr>
            <p:spPr bwMode="auto">
              <a:xfrm>
                <a:off x="4272" y="1872"/>
                <a:ext cx="576" cy="0"/>
              </a:xfrm>
              <a:prstGeom prst="line">
                <a:avLst/>
              </a:prstGeom>
              <a:noFill/>
              <a:ln w="19050">
                <a:solidFill>
                  <a:srgbClr val="3366FF"/>
                </a:solidFill>
                <a:round/>
                <a:headEnd type="none" w="sm" len="sm"/>
                <a:tailEnd type="stealth" w="med" len="lg"/>
              </a:ln>
              <a:effectLst/>
            </p:spPr>
            <p:txBody>
              <a:bodyPr wrap="none" anchor="ctr"/>
              <a:lstStyle/>
              <a:p>
                <a:endParaRPr lang="zh-CN" altLang="en-US"/>
              </a:p>
            </p:txBody>
          </p:sp>
          <p:sp>
            <p:nvSpPr>
              <p:cNvPr id="575622" name="Line 134"/>
              <p:cNvSpPr>
                <a:spLocks noChangeShapeType="1"/>
              </p:cNvSpPr>
              <p:nvPr/>
            </p:nvSpPr>
            <p:spPr bwMode="auto">
              <a:xfrm>
                <a:off x="4272" y="1968"/>
                <a:ext cx="528" cy="0"/>
              </a:xfrm>
              <a:prstGeom prst="line">
                <a:avLst/>
              </a:prstGeom>
              <a:noFill/>
              <a:ln w="19050">
                <a:solidFill>
                  <a:srgbClr val="3366FF"/>
                </a:solidFill>
                <a:round/>
                <a:headEnd type="none" w="sm" len="sm"/>
                <a:tailEnd type="stealth" w="med" len="lg"/>
              </a:ln>
              <a:effectLst/>
            </p:spPr>
            <p:txBody>
              <a:bodyPr wrap="none" anchor="ctr"/>
              <a:lstStyle/>
              <a:p>
                <a:endParaRPr lang="zh-CN" altLang="en-US"/>
              </a:p>
            </p:txBody>
          </p:sp>
          <p:sp>
            <p:nvSpPr>
              <p:cNvPr id="575623" name="Line 135"/>
              <p:cNvSpPr>
                <a:spLocks noChangeShapeType="1"/>
              </p:cNvSpPr>
              <p:nvPr/>
            </p:nvSpPr>
            <p:spPr bwMode="auto">
              <a:xfrm>
                <a:off x="4272" y="2064"/>
                <a:ext cx="480" cy="0"/>
              </a:xfrm>
              <a:prstGeom prst="line">
                <a:avLst/>
              </a:prstGeom>
              <a:noFill/>
              <a:ln w="19050">
                <a:solidFill>
                  <a:srgbClr val="FFE701"/>
                </a:solidFill>
                <a:round/>
                <a:headEnd type="none" w="sm" len="sm"/>
                <a:tailEnd type="triangle" w="sm" len="sm"/>
              </a:ln>
              <a:effectLst/>
            </p:spPr>
            <p:txBody>
              <a:bodyPr wrap="none" anchor="ctr"/>
              <a:lstStyle/>
              <a:p>
                <a:endParaRPr lang="zh-CN" altLang="en-US"/>
              </a:p>
            </p:txBody>
          </p:sp>
          <p:sp>
            <p:nvSpPr>
              <p:cNvPr id="575624" name="Line 136"/>
              <p:cNvSpPr>
                <a:spLocks noChangeShapeType="1"/>
              </p:cNvSpPr>
              <p:nvPr/>
            </p:nvSpPr>
            <p:spPr bwMode="auto">
              <a:xfrm>
                <a:off x="4272" y="2160"/>
                <a:ext cx="432" cy="0"/>
              </a:xfrm>
              <a:prstGeom prst="line">
                <a:avLst/>
              </a:prstGeom>
              <a:noFill/>
              <a:ln w="19050">
                <a:solidFill>
                  <a:srgbClr val="FFE701"/>
                </a:solidFill>
                <a:round/>
                <a:headEnd type="none" w="sm" len="sm"/>
                <a:tailEnd type="triangle" w="sm" len="sm"/>
              </a:ln>
              <a:effectLst/>
            </p:spPr>
            <p:txBody>
              <a:bodyPr wrap="none" anchor="ctr"/>
              <a:lstStyle/>
              <a:p>
                <a:endParaRPr lang="zh-CN" altLang="en-US"/>
              </a:p>
            </p:txBody>
          </p:sp>
          <p:sp>
            <p:nvSpPr>
              <p:cNvPr id="575625" name="Line 137"/>
              <p:cNvSpPr>
                <a:spLocks noChangeShapeType="1"/>
              </p:cNvSpPr>
              <p:nvPr/>
            </p:nvSpPr>
            <p:spPr bwMode="auto">
              <a:xfrm>
                <a:off x="4272" y="2256"/>
                <a:ext cx="384" cy="0"/>
              </a:xfrm>
              <a:prstGeom prst="line">
                <a:avLst/>
              </a:prstGeom>
              <a:noFill/>
              <a:ln w="19050">
                <a:solidFill>
                  <a:srgbClr val="3366FF"/>
                </a:solidFill>
                <a:round/>
                <a:headEnd type="none" w="sm" len="sm"/>
                <a:tailEnd type="stealth" w="med" len="lg"/>
              </a:ln>
              <a:effectLst/>
            </p:spPr>
            <p:txBody>
              <a:bodyPr wrap="none" anchor="ctr"/>
              <a:lstStyle/>
              <a:p>
                <a:endParaRPr lang="zh-CN" altLang="en-US"/>
              </a:p>
            </p:txBody>
          </p:sp>
          <p:sp>
            <p:nvSpPr>
              <p:cNvPr id="575626" name="Line 138"/>
              <p:cNvSpPr>
                <a:spLocks noChangeShapeType="1"/>
              </p:cNvSpPr>
              <p:nvPr/>
            </p:nvSpPr>
            <p:spPr bwMode="auto">
              <a:xfrm>
                <a:off x="4272" y="2352"/>
                <a:ext cx="336" cy="0"/>
              </a:xfrm>
              <a:prstGeom prst="line">
                <a:avLst/>
              </a:prstGeom>
              <a:noFill/>
              <a:ln w="19050">
                <a:solidFill>
                  <a:srgbClr val="3366FF"/>
                </a:solidFill>
                <a:round/>
                <a:headEnd type="none" w="sm" len="sm"/>
                <a:tailEnd type="stealth" w="med" len="lg"/>
              </a:ln>
              <a:effectLst/>
            </p:spPr>
            <p:txBody>
              <a:bodyPr wrap="none" anchor="ctr"/>
              <a:lstStyle/>
              <a:p>
                <a:endParaRPr lang="zh-CN" altLang="en-US"/>
              </a:p>
            </p:txBody>
          </p:sp>
          <p:sp>
            <p:nvSpPr>
              <p:cNvPr id="575627" name="Line 139"/>
              <p:cNvSpPr>
                <a:spLocks noChangeShapeType="1"/>
              </p:cNvSpPr>
              <p:nvPr/>
            </p:nvSpPr>
            <p:spPr bwMode="auto">
              <a:xfrm>
                <a:off x="4272" y="2448"/>
                <a:ext cx="288" cy="0"/>
              </a:xfrm>
              <a:prstGeom prst="line">
                <a:avLst/>
              </a:prstGeom>
              <a:noFill/>
              <a:ln w="19050">
                <a:solidFill>
                  <a:srgbClr val="3366FF"/>
                </a:solidFill>
                <a:round/>
                <a:headEnd type="none" w="sm" len="sm"/>
                <a:tailEnd type="stealth" w="med" len="lg"/>
              </a:ln>
              <a:effectLst/>
            </p:spPr>
            <p:txBody>
              <a:bodyPr wrap="none" anchor="ctr"/>
              <a:lstStyle/>
              <a:p>
                <a:endParaRPr lang="zh-CN" altLang="en-US"/>
              </a:p>
            </p:txBody>
          </p:sp>
          <p:sp>
            <p:nvSpPr>
              <p:cNvPr id="575628" name="Line 140"/>
              <p:cNvSpPr>
                <a:spLocks noChangeShapeType="1"/>
              </p:cNvSpPr>
              <p:nvPr/>
            </p:nvSpPr>
            <p:spPr bwMode="auto">
              <a:xfrm>
                <a:off x="4272" y="2544"/>
                <a:ext cx="240" cy="0"/>
              </a:xfrm>
              <a:prstGeom prst="line">
                <a:avLst/>
              </a:prstGeom>
              <a:noFill/>
              <a:ln w="19050">
                <a:solidFill>
                  <a:srgbClr val="3366FF"/>
                </a:solidFill>
                <a:round/>
                <a:headEnd type="none" w="sm" len="sm"/>
                <a:tailEnd type="stealth" w="med" len="lg"/>
              </a:ln>
              <a:effectLst/>
            </p:spPr>
            <p:txBody>
              <a:bodyPr wrap="none" anchor="ctr"/>
              <a:lstStyle/>
              <a:p>
                <a:endParaRPr lang="zh-CN" altLang="en-US"/>
              </a:p>
            </p:txBody>
          </p:sp>
          <p:sp>
            <p:nvSpPr>
              <p:cNvPr id="575629" name="Line 141"/>
              <p:cNvSpPr>
                <a:spLocks noChangeShapeType="1"/>
              </p:cNvSpPr>
              <p:nvPr/>
            </p:nvSpPr>
            <p:spPr bwMode="auto">
              <a:xfrm>
                <a:off x="4272" y="2640"/>
                <a:ext cx="192" cy="0"/>
              </a:xfrm>
              <a:prstGeom prst="line">
                <a:avLst/>
              </a:prstGeom>
              <a:noFill/>
              <a:ln w="19050">
                <a:solidFill>
                  <a:srgbClr val="3366FF"/>
                </a:solidFill>
                <a:round/>
                <a:headEnd type="none" w="sm" len="sm"/>
                <a:tailEnd type="stealth" w="med" len="lg"/>
              </a:ln>
              <a:effectLst/>
            </p:spPr>
            <p:txBody>
              <a:bodyPr wrap="none" anchor="ctr"/>
              <a:lstStyle/>
              <a:p>
                <a:endParaRPr lang="zh-CN" altLang="en-US"/>
              </a:p>
            </p:txBody>
          </p:sp>
          <p:sp>
            <p:nvSpPr>
              <p:cNvPr id="575630" name="Line 142"/>
              <p:cNvSpPr>
                <a:spLocks noChangeShapeType="1"/>
              </p:cNvSpPr>
              <p:nvPr/>
            </p:nvSpPr>
            <p:spPr bwMode="auto">
              <a:xfrm>
                <a:off x="4272" y="2736"/>
                <a:ext cx="144" cy="0"/>
              </a:xfrm>
              <a:prstGeom prst="line">
                <a:avLst/>
              </a:prstGeom>
              <a:noFill/>
              <a:ln w="19050">
                <a:solidFill>
                  <a:srgbClr val="3366FF"/>
                </a:solidFill>
                <a:round/>
                <a:headEnd type="none" w="sm" len="sm"/>
                <a:tailEnd type="stealth" w="med" len="lg"/>
              </a:ln>
              <a:effectLst/>
            </p:spPr>
            <p:txBody>
              <a:bodyPr wrap="none" anchor="ctr"/>
              <a:lstStyle/>
              <a:p>
                <a:endParaRPr lang="zh-CN" altLang="en-US"/>
              </a:p>
            </p:txBody>
          </p:sp>
        </p:grpSp>
        <p:sp>
          <p:nvSpPr>
            <p:cNvPr id="575631" name="Text Box 143"/>
            <p:cNvSpPr txBox="1">
              <a:spLocks noChangeArrowheads="1"/>
            </p:cNvSpPr>
            <p:nvPr/>
          </p:nvSpPr>
          <p:spPr bwMode="auto">
            <a:xfrm>
              <a:off x="3456" y="1536"/>
              <a:ext cx="1008" cy="365"/>
            </a:xfrm>
            <a:prstGeom prst="rect">
              <a:avLst/>
            </a:prstGeom>
            <a:noFill/>
            <a:ln w="12700">
              <a:noFill/>
              <a:miter lim="800000"/>
              <a:headEnd type="none" w="sm" len="sm"/>
              <a:tailEnd type="none" w="sm" len="sm"/>
            </a:ln>
            <a:effectLst/>
          </p:spPr>
          <p:txBody>
            <a:bodyPr>
              <a:spAutoFit/>
            </a:bodyPr>
            <a:lstStyle/>
            <a:p>
              <a:pPr>
                <a:spcBef>
                  <a:spcPct val="50000"/>
                </a:spcBef>
              </a:pPr>
              <a:r>
                <a:rPr kumimoji="1" lang="en-US" altLang="zh-CN" sz="3200" i="1" dirty="0"/>
                <a:t>u</a:t>
              </a:r>
              <a:r>
                <a:rPr kumimoji="1" lang="en-US" altLang="zh-CN" sz="3200" dirty="0"/>
                <a:t>=</a:t>
              </a:r>
              <a:r>
                <a:rPr kumimoji="1" lang="en-US" altLang="zh-CN" sz="3200" i="1" dirty="0"/>
                <a:t>u</a:t>
              </a:r>
              <a:r>
                <a:rPr kumimoji="1" lang="en-US" altLang="zh-CN" sz="3200" dirty="0"/>
                <a:t>(z)</a:t>
              </a:r>
            </a:p>
          </p:txBody>
        </p:sp>
        <p:sp>
          <p:nvSpPr>
            <p:cNvPr id="575632" name="Rectangle 144"/>
            <p:cNvSpPr>
              <a:spLocks noChangeArrowheads="1"/>
            </p:cNvSpPr>
            <p:nvPr/>
          </p:nvSpPr>
          <p:spPr bwMode="auto">
            <a:xfrm>
              <a:off x="4272" y="1008"/>
              <a:ext cx="342" cy="365"/>
            </a:xfrm>
            <a:prstGeom prst="rect">
              <a:avLst/>
            </a:prstGeom>
            <a:noFill/>
            <a:ln w="12700">
              <a:noFill/>
              <a:miter lim="800000"/>
              <a:headEnd type="none" w="sm" len="sm"/>
              <a:tailEnd type="none" w="sm" len="sm"/>
            </a:ln>
            <a:effectLst/>
          </p:spPr>
          <p:txBody>
            <a:bodyPr wrap="none">
              <a:spAutoFit/>
            </a:bodyPr>
            <a:lstStyle/>
            <a:p>
              <a:r>
                <a:rPr kumimoji="1" lang="en-US" altLang="zh-CN" sz="3200" b="1" i="1"/>
                <a:t>u</a:t>
              </a:r>
              <a:r>
                <a:rPr kumimoji="1" lang="en-US" altLang="zh-CN" sz="3200" b="1" baseline="-25000"/>
                <a:t>0</a:t>
              </a:r>
            </a:p>
          </p:txBody>
        </p:sp>
        <p:sp>
          <p:nvSpPr>
            <p:cNvPr id="575633" name="Rectangle 145"/>
            <p:cNvSpPr>
              <a:spLocks noChangeArrowheads="1"/>
            </p:cNvSpPr>
            <p:nvPr/>
          </p:nvSpPr>
          <p:spPr bwMode="auto">
            <a:xfrm>
              <a:off x="4272" y="2862"/>
              <a:ext cx="618" cy="365"/>
            </a:xfrm>
            <a:prstGeom prst="rect">
              <a:avLst/>
            </a:prstGeom>
            <a:noFill/>
            <a:ln w="12700">
              <a:noFill/>
              <a:miter lim="800000"/>
              <a:headEnd type="none" w="sm" len="sm"/>
              <a:tailEnd type="none" w="sm" len="sm"/>
            </a:ln>
            <a:effectLst/>
          </p:spPr>
          <p:txBody>
            <a:bodyPr wrap="none">
              <a:spAutoFit/>
            </a:bodyPr>
            <a:lstStyle/>
            <a:p>
              <a:r>
                <a:rPr kumimoji="1" lang="en-US" altLang="zh-CN" sz="3200" b="1" i="1">
                  <a:latin typeface="Book Antiqua" pitchFamily="18" charset="0"/>
                </a:rPr>
                <a:t>u </a:t>
              </a:r>
              <a:r>
                <a:rPr kumimoji="1" lang="en-US" altLang="zh-CN" sz="2800" b="1"/>
                <a:t>= 0</a:t>
              </a:r>
            </a:p>
          </p:txBody>
        </p:sp>
      </p:grpSp>
      <p:grpSp>
        <p:nvGrpSpPr>
          <p:cNvPr id="575634" name="Group 146"/>
          <p:cNvGrpSpPr>
            <a:grpSpLocks/>
          </p:cNvGrpSpPr>
          <p:nvPr/>
        </p:nvGrpSpPr>
        <p:grpSpPr bwMode="auto">
          <a:xfrm>
            <a:off x="3900488" y="2878138"/>
            <a:ext cx="4648200" cy="609600"/>
            <a:chOff x="2304" y="1920"/>
            <a:chExt cx="2928" cy="384"/>
          </a:xfrm>
        </p:grpSpPr>
        <p:grpSp>
          <p:nvGrpSpPr>
            <p:cNvPr id="575635" name="Group 147"/>
            <p:cNvGrpSpPr>
              <a:grpSpLocks/>
            </p:cNvGrpSpPr>
            <p:nvPr/>
          </p:nvGrpSpPr>
          <p:grpSpPr bwMode="auto">
            <a:xfrm>
              <a:off x="2640" y="2016"/>
              <a:ext cx="2592" cy="288"/>
              <a:chOff x="2640" y="2016"/>
              <a:chExt cx="2592" cy="288"/>
            </a:xfrm>
          </p:grpSpPr>
          <p:sp>
            <p:nvSpPr>
              <p:cNvPr id="575636" name="Rectangle 148" descr="大纸屑"/>
              <p:cNvSpPr>
                <a:spLocks noChangeArrowheads="1"/>
              </p:cNvSpPr>
              <p:nvPr/>
            </p:nvSpPr>
            <p:spPr bwMode="auto">
              <a:xfrm>
                <a:off x="2640" y="2016"/>
                <a:ext cx="2592" cy="288"/>
              </a:xfrm>
              <a:prstGeom prst="rect">
                <a:avLst/>
              </a:prstGeom>
              <a:pattFill prst="lgConfetti">
                <a:fgClr>
                  <a:srgbClr val="3366FF"/>
                </a:fgClr>
                <a:bgClr>
                  <a:srgbClr val="FFFFFF"/>
                </a:bgClr>
              </a:pattFill>
              <a:ln w="28575">
                <a:noFill/>
                <a:miter lim="800000"/>
                <a:headEnd type="none" w="sm" len="sm"/>
                <a:tailEnd type="none" w="sm" len="sm"/>
              </a:ln>
              <a:effectLst/>
            </p:spPr>
            <p:txBody>
              <a:bodyPr wrap="none" anchor="ctr"/>
              <a:lstStyle/>
              <a:p>
                <a:endParaRPr lang="zh-CN" altLang="en-US"/>
              </a:p>
            </p:txBody>
          </p:sp>
          <p:sp>
            <p:nvSpPr>
              <p:cNvPr id="575637" name="Line 149"/>
              <p:cNvSpPr>
                <a:spLocks noChangeShapeType="1"/>
              </p:cNvSpPr>
              <p:nvPr/>
            </p:nvSpPr>
            <p:spPr bwMode="auto">
              <a:xfrm>
                <a:off x="2640" y="2160"/>
                <a:ext cx="2544" cy="0"/>
              </a:xfrm>
              <a:prstGeom prst="line">
                <a:avLst/>
              </a:prstGeom>
              <a:noFill/>
              <a:ln w="28575">
                <a:solidFill>
                  <a:srgbClr val="3366FF"/>
                </a:solidFill>
                <a:round/>
                <a:headEnd type="none" w="sm" len="sm"/>
                <a:tailEnd type="none" w="sm" len="sm"/>
              </a:ln>
              <a:effectLst/>
            </p:spPr>
            <p:txBody>
              <a:bodyPr wrap="none" anchor="ctr"/>
              <a:lstStyle/>
              <a:p>
                <a:endParaRPr lang="zh-CN" altLang="en-US"/>
              </a:p>
            </p:txBody>
          </p:sp>
        </p:grpSp>
        <p:sp>
          <p:nvSpPr>
            <p:cNvPr id="575638" name="Rectangle 150"/>
            <p:cNvSpPr>
              <a:spLocks noChangeArrowheads="1"/>
            </p:cNvSpPr>
            <p:nvPr/>
          </p:nvSpPr>
          <p:spPr bwMode="auto">
            <a:xfrm>
              <a:off x="2304" y="1920"/>
              <a:ext cx="300" cy="365"/>
            </a:xfrm>
            <a:prstGeom prst="rect">
              <a:avLst/>
            </a:prstGeom>
            <a:noFill/>
            <a:ln w="12700">
              <a:noFill/>
              <a:miter lim="800000"/>
              <a:headEnd type="none" w="sm" len="sm"/>
              <a:tailEnd type="none" w="sm" len="sm"/>
            </a:ln>
            <a:effectLst/>
          </p:spPr>
          <p:txBody>
            <a:bodyPr wrap="none">
              <a:spAutoFit/>
            </a:bodyPr>
            <a:lstStyle/>
            <a:p>
              <a:r>
                <a:rPr kumimoji="1" lang="en-US" altLang="zh-CN" sz="3200" b="1" i="1"/>
                <a:t>z</a:t>
              </a:r>
              <a:r>
                <a:rPr kumimoji="1" lang="en-US" altLang="zh-CN" sz="3200" b="1" baseline="-25000"/>
                <a:t>o</a:t>
              </a:r>
            </a:p>
          </p:txBody>
        </p:sp>
      </p:grpSp>
      <p:grpSp>
        <p:nvGrpSpPr>
          <p:cNvPr id="575639" name="Group 151"/>
          <p:cNvGrpSpPr>
            <a:grpSpLocks/>
          </p:cNvGrpSpPr>
          <p:nvPr/>
        </p:nvGrpSpPr>
        <p:grpSpPr bwMode="auto">
          <a:xfrm>
            <a:off x="5195888" y="2725738"/>
            <a:ext cx="1557337" cy="1112837"/>
            <a:chOff x="3120" y="1824"/>
            <a:chExt cx="981" cy="701"/>
          </a:xfrm>
        </p:grpSpPr>
        <p:sp>
          <p:nvSpPr>
            <p:cNvPr id="575640" name="Line 152"/>
            <p:cNvSpPr>
              <a:spLocks noChangeShapeType="1"/>
            </p:cNvSpPr>
            <p:nvPr/>
          </p:nvSpPr>
          <p:spPr bwMode="auto">
            <a:xfrm flipH="1">
              <a:off x="3264" y="2064"/>
              <a:ext cx="624" cy="0"/>
            </a:xfrm>
            <a:prstGeom prst="line">
              <a:avLst/>
            </a:prstGeom>
            <a:noFill/>
            <a:ln w="38100">
              <a:solidFill>
                <a:srgbClr val="000099"/>
              </a:solidFill>
              <a:round/>
              <a:headEnd/>
              <a:tailEnd type="stealth" w="med" len="lg"/>
            </a:ln>
            <a:effectLst/>
          </p:spPr>
          <p:txBody>
            <a:bodyPr wrap="none" anchor="ctr"/>
            <a:lstStyle/>
            <a:p>
              <a:endParaRPr lang="zh-CN" altLang="en-US"/>
            </a:p>
          </p:txBody>
        </p:sp>
        <p:sp>
          <p:nvSpPr>
            <p:cNvPr id="575641" name="Line 153"/>
            <p:cNvSpPr>
              <a:spLocks noChangeShapeType="1"/>
            </p:cNvSpPr>
            <p:nvPr/>
          </p:nvSpPr>
          <p:spPr bwMode="auto">
            <a:xfrm flipH="1">
              <a:off x="3264" y="2208"/>
              <a:ext cx="624" cy="0"/>
            </a:xfrm>
            <a:prstGeom prst="line">
              <a:avLst/>
            </a:prstGeom>
            <a:noFill/>
            <a:ln w="38100">
              <a:solidFill>
                <a:srgbClr val="000099"/>
              </a:solidFill>
              <a:round/>
              <a:headEnd type="stealth" w="med" len="lg"/>
              <a:tailEnd/>
            </a:ln>
            <a:effectLst/>
          </p:spPr>
          <p:txBody>
            <a:bodyPr wrap="none" anchor="ctr"/>
            <a:lstStyle/>
            <a:p>
              <a:endParaRPr lang="zh-CN" altLang="en-US"/>
            </a:p>
          </p:txBody>
        </p:sp>
        <p:sp>
          <p:nvSpPr>
            <p:cNvPr id="575642" name="Rectangle 154"/>
            <p:cNvSpPr>
              <a:spLocks noChangeArrowheads="1"/>
            </p:cNvSpPr>
            <p:nvPr/>
          </p:nvSpPr>
          <p:spPr bwMode="auto">
            <a:xfrm>
              <a:off x="3120" y="1824"/>
              <a:ext cx="272" cy="365"/>
            </a:xfrm>
            <a:prstGeom prst="rect">
              <a:avLst/>
            </a:prstGeom>
            <a:noFill/>
            <a:ln w="12700">
              <a:noFill/>
              <a:miter lim="800000"/>
              <a:headEnd type="none" w="sm" len="sm"/>
              <a:tailEnd type="none" w="sm" len="sm"/>
            </a:ln>
            <a:effectLst/>
          </p:spPr>
          <p:txBody>
            <a:bodyPr wrap="none">
              <a:spAutoFit/>
            </a:bodyPr>
            <a:lstStyle/>
            <a:p>
              <a:r>
                <a:rPr kumimoji="1" lang="en-US" altLang="zh-CN" sz="3200" i="1"/>
                <a:t>F</a:t>
              </a:r>
            </a:p>
          </p:txBody>
        </p:sp>
        <p:sp>
          <p:nvSpPr>
            <p:cNvPr id="575643" name="Rectangle 155"/>
            <p:cNvSpPr>
              <a:spLocks noChangeArrowheads="1"/>
            </p:cNvSpPr>
            <p:nvPr/>
          </p:nvSpPr>
          <p:spPr bwMode="auto">
            <a:xfrm>
              <a:off x="3744" y="2160"/>
              <a:ext cx="357" cy="365"/>
            </a:xfrm>
            <a:prstGeom prst="rect">
              <a:avLst/>
            </a:prstGeom>
            <a:noFill/>
            <a:ln w="12700">
              <a:noFill/>
              <a:miter lim="800000"/>
              <a:headEnd type="none" w="sm" len="sm"/>
              <a:tailEnd type="none" w="sm" len="sm"/>
            </a:ln>
            <a:effectLst/>
          </p:spPr>
          <p:txBody>
            <a:bodyPr wrap="none">
              <a:spAutoFit/>
            </a:bodyPr>
            <a:lstStyle/>
            <a:p>
              <a:r>
                <a:rPr kumimoji="1" lang="en-US" altLang="zh-CN" sz="3200" i="1"/>
                <a:t>F</a:t>
              </a:r>
              <a:r>
                <a:rPr kumimoji="1" lang="en-US" altLang="zh-CN" sz="3200"/>
                <a:t>’</a:t>
              </a:r>
            </a:p>
          </p:txBody>
        </p:sp>
      </p:grpSp>
      <p:graphicFrame>
        <p:nvGraphicFramePr>
          <p:cNvPr id="575644" name="Object 156"/>
          <p:cNvGraphicFramePr>
            <a:graphicFrameLocks noChangeAspect="1"/>
          </p:cNvGraphicFramePr>
          <p:nvPr/>
        </p:nvGraphicFramePr>
        <p:xfrm>
          <a:off x="838200" y="1727200"/>
          <a:ext cx="1624013" cy="787400"/>
        </p:xfrm>
        <a:graphic>
          <a:graphicData uri="http://schemas.openxmlformats.org/presentationml/2006/ole">
            <mc:AlternateContent xmlns:mc="http://schemas.openxmlformats.org/markup-compatibility/2006">
              <mc:Choice xmlns:v="urn:schemas-microsoft-com:vml" Requires="v">
                <p:oleObj name="公式" r:id="rId2" imgW="812520" imgH="393480" progId="Equation.3">
                  <p:embed/>
                </p:oleObj>
              </mc:Choice>
              <mc:Fallback>
                <p:oleObj name="公式" r:id="rId2" imgW="812520" imgH="393480" progId="Equation.3">
                  <p:embed/>
                  <p:pic>
                    <p:nvPicPr>
                      <p:cNvPr id="575644" name="Object 15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1727200"/>
                        <a:ext cx="1624013" cy="787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75645" name="Text Box 157"/>
          <p:cNvSpPr txBox="1">
            <a:spLocks noChangeArrowheads="1"/>
          </p:cNvSpPr>
          <p:nvPr/>
        </p:nvSpPr>
        <p:spPr bwMode="auto">
          <a:xfrm>
            <a:off x="228600" y="2681287"/>
            <a:ext cx="3352800" cy="519113"/>
          </a:xfrm>
          <a:prstGeom prst="rect">
            <a:avLst/>
          </a:prstGeom>
          <a:noFill/>
          <a:ln w="12700">
            <a:noFill/>
            <a:miter lim="800000"/>
            <a:headEnd type="none" w="sm" len="sm"/>
            <a:tailEnd type="none" w="sm" len="sm"/>
          </a:ln>
          <a:effectLst/>
        </p:spPr>
        <p:txBody>
          <a:bodyPr>
            <a:spAutoFit/>
          </a:bodyPr>
          <a:lstStyle/>
          <a:p>
            <a:pPr>
              <a:spcBef>
                <a:spcPct val="50000"/>
              </a:spcBef>
            </a:pPr>
            <a:r>
              <a:rPr kumimoji="1" lang="zh-CN" altLang="en-US" sz="2800" dirty="0">
                <a:solidFill>
                  <a:srgbClr val="0000CC"/>
                </a:solidFill>
              </a:rPr>
              <a:t>牛顿粘滞定律</a:t>
            </a:r>
            <a:r>
              <a:rPr kumimoji="1" lang="zh-CN" altLang="en-US" sz="2800" dirty="0"/>
              <a:t>：</a:t>
            </a:r>
          </a:p>
        </p:txBody>
      </p:sp>
      <p:graphicFrame>
        <p:nvGraphicFramePr>
          <p:cNvPr id="575646" name="Object 158"/>
          <p:cNvGraphicFramePr>
            <a:graphicFrameLocks noChangeAspect="1"/>
          </p:cNvGraphicFramePr>
          <p:nvPr/>
        </p:nvGraphicFramePr>
        <p:xfrm>
          <a:off x="762000" y="3403600"/>
          <a:ext cx="2108200" cy="939800"/>
        </p:xfrm>
        <a:graphic>
          <a:graphicData uri="http://schemas.openxmlformats.org/presentationml/2006/ole">
            <mc:AlternateContent xmlns:mc="http://schemas.openxmlformats.org/markup-compatibility/2006">
              <mc:Choice xmlns:v="urn:schemas-microsoft-com:vml" Requires="v">
                <p:oleObj name="公式" r:id="rId4" imgW="1054080" imgH="469800" progId="Equation.3">
                  <p:embed/>
                </p:oleObj>
              </mc:Choice>
              <mc:Fallback>
                <p:oleObj name="公式" r:id="rId4" imgW="1054080" imgH="469800" progId="Equation.3">
                  <p:embed/>
                  <p:pic>
                    <p:nvPicPr>
                      <p:cNvPr id="575646" name="Object 15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2000" y="3403600"/>
                        <a:ext cx="2108200" cy="939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75647" name="Object 159"/>
          <p:cNvGraphicFramePr>
            <a:graphicFrameLocks noChangeAspect="1"/>
          </p:cNvGraphicFramePr>
          <p:nvPr/>
        </p:nvGraphicFramePr>
        <p:xfrm>
          <a:off x="884238" y="4648200"/>
          <a:ext cx="1325562" cy="787400"/>
        </p:xfrm>
        <a:graphic>
          <a:graphicData uri="http://schemas.openxmlformats.org/presentationml/2006/ole">
            <mc:AlternateContent xmlns:mc="http://schemas.openxmlformats.org/markup-compatibility/2006">
              <mc:Choice xmlns:v="urn:schemas-microsoft-com:vml" Requires="v">
                <p:oleObj name="公式" r:id="rId6" imgW="660240" imgH="393480" progId="Equation.3">
                  <p:embed/>
                </p:oleObj>
              </mc:Choice>
              <mc:Fallback>
                <p:oleObj name="公式" r:id="rId6" imgW="660240" imgH="393480" progId="Equation.3">
                  <p:embed/>
                  <p:pic>
                    <p:nvPicPr>
                      <p:cNvPr id="575647" name="Object 15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84238" y="4648200"/>
                        <a:ext cx="1325562" cy="787400"/>
                      </a:xfrm>
                      <a:prstGeom prst="rect">
                        <a:avLst/>
                      </a:prstGeom>
                      <a:noFill/>
                      <a:ln>
                        <a:noFill/>
                      </a:ln>
                      <a:extLst>
                        <a:ext uri="{909E8E84-426E-40DD-AFC4-6F175D3DCCD1}">
                          <a14:hiddenFill xmlns:a14="http://schemas.microsoft.com/office/drawing/2010/main">
                            <a:gradFill rotWithShape="0">
                              <a:gsLst>
                                <a:gs pos="0">
                                  <a:srgbClr val="000000"/>
                                </a:gs>
                                <a:gs pos="20000">
                                  <a:srgbClr val="000040"/>
                                </a:gs>
                                <a:gs pos="50000">
                                  <a:srgbClr val="400040"/>
                                </a:gs>
                                <a:gs pos="75000">
                                  <a:srgbClr val="8F0040"/>
                                </a:gs>
                                <a:gs pos="89999">
                                  <a:srgbClr val="F27300"/>
                                </a:gs>
                                <a:gs pos="100000">
                                  <a:srgbClr val="FFBF00"/>
                                </a:gs>
                              </a:gsLst>
                              <a:lin ang="5400000" scaled="1"/>
                            </a:gradFill>
                          </a14:hiddenFill>
                        </a:ext>
                        <a:ext uri="{91240B29-F687-4F45-9708-019B960494DF}">
                          <a14:hiddenLine xmlns:a14="http://schemas.microsoft.com/office/drawing/2010/main" w="76200" cmpd="tri">
                            <a:solidFill>
                              <a:srgbClr val="66FF33"/>
                            </a:solidFill>
                            <a:miter lim="800000"/>
                            <a:headEnd/>
                            <a:tailEnd/>
                          </a14:hiddenLine>
                        </a:ext>
                      </a:extLst>
                    </p:spPr>
                  </p:pic>
                </p:oleObj>
              </mc:Fallback>
            </mc:AlternateContent>
          </a:graphicData>
        </a:graphic>
      </p:graphicFrame>
      <p:sp>
        <p:nvSpPr>
          <p:cNvPr id="575648" name="Text Box 160"/>
          <p:cNvSpPr txBox="1">
            <a:spLocks noChangeArrowheads="1"/>
          </p:cNvSpPr>
          <p:nvPr/>
        </p:nvSpPr>
        <p:spPr bwMode="auto">
          <a:xfrm>
            <a:off x="2743200" y="4814888"/>
            <a:ext cx="3886200" cy="519112"/>
          </a:xfrm>
          <a:prstGeom prst="rect">
            <a:avLst/>
          </a:prstGeom>
          <a:noFill/>
          <a:ln w="12700">
            <a:noFill/>
            <a:miter lim="800000"/>
            <a:headEnd type="none" w="sm" len="sm"/>
            <a:tailEnd type="none" w="sm" len="sm"/>
          </a:ln>
          <a:effectLst/>
        </p:spPr>
        <p:txBody>
          <a:bodyPr>
            <a:spAutoFit/>
          </a:bodyPr>
          <a:lstStyle/>
          <a:p>
            <a:pPr>
              <a:spcBef>
                <a:spcPct val="50000"/>
              </a:spcBef>
            </a:pPr>
            <a:r>
              <a:rPr kumimoji="1" lang="en-US" altLang="zh-CN" sz="2800" i="1">
                <a:sym typeface="Symbol" pitchFamily="18" charset="2"/>
              </a:rPr>
              <a:t> </a:t>
            </a:r>
            <a:r>
              <a:rPr kumimoji="1" lang="zh-CN" altLang="en-US" sz="2800">
                <a:sym typeface="Symbol" pitchFamily="18" charset="2"/>
              </a:rPr>
              <a:t>称为</a:t>
            </a:r>
            <a:r>
              <a:rPr kumimoji="1" lang="zh-CN" altLang="en-US" sz="2800">
                <a:solidFill>
                  <a:srgbClr val="0000CC"/>
                </a:solidFill>
                <a:sym typeface="Symbol" pitchFamily="18" charset="2"/>
              </a:rPr>
              <a:t>粘滞系数（粘度）</a:t>
            </a:r>
            <a:endParaRPr kumimoji="1" lang="zh-CN" altLang="en-US" sz="2800">
              <a:solidFill>
                <a:srgbClr val="0000CC"/>
              </a:solidFill>
            </a:endParaRPr>
          </a:p>
        </p:txBody>
      </p:sp>
      <p:sp>
        <p:nvSpPr>
          <p:cNvPr id="575649" name="Text Box 161"/>
          <p:cNvSpPr txBox="1">
            <a:spLocks noChangeArrowheads="1"/>
          </p:cNvSpPr>
          <p:nvPr/>
        </p:nvSpPr>
        <p:spPr bwMode="auto">
          <a:xfrm>
            <a:off x="395288" y="5805488"/>
            <a:ext cx="8534400" cy="519112"/>
          </a:xfrm>
          <a:prstGeom prst="rect">
            <a:avLst/>
          </a:prstGeom>
          <a:noFill/>
          <a:ln w="12700">
            <a:noFill/>
            <a:miter lim="800000"/>
            <a:headEnd type="none" w="sm" len="sm"/>
            <a:tailEnd type="none" w="sm" len="sm"/>
          </a:ln>
          <a:effectLst/>
        </p:spPr>
        <p:txBody>
          <a:bodyPr>
            <a:spAutoFit/>
          </a:bodyPr>
          <a:lstStyle/>
          <a:p>
            <a:pPr>
              <a:spcBef>
                <a:spcPct val="50000"/>
              </a:spcBef>
            </a:pPr>
            <a:r>
              <a:rPr kumimoji="1" lang="zh-CN" altLang="en-US" sz="2800"/>
              <a:t>结论：粘滞现象的微观本质是</a:t>
            </a:r>
            <a:r>
              <a:rPr kumimoji="1" lang="zh-CN" altLang="en-US" sz="2800">
                <a:solidFill>
                  <a:srgbClr val="0000CC"/>
                </a:solidFill>
              </a:rPr>
              <a:t>分子</a:t>
            </a:r>
            <a:r>
              <a:rPr kumimoji="1" lang="zh-CN" altLang="en-US" sz="2800">
                <a:solidFill>
                  <a:srgbClr val="FF3300"/>
                </a:solidFill>
              </a:rPr>
              <a:t>动量</a:t>
            </a:r>
            <a:r>
              <a:rPr kumimoji="1" lang="zh-CN" altLang="en-US" sz="2800">
                <a:solidFill>
                  <a:srgbClr val="0000CC"/>
                </a:solidFill>
              </a:rPr>
              <a:t>的定向迁移</a:t>
            </a:r>
            <a:r>
              <a:rPr kumimoji="1" lang="zh-CN" altLang="en-US" sz="2800"/>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75606"/>
                                        </p:tgtEl>
                                        <p:attrNameLst>
                                          <p:attrName>style.visibility</p:attrName>
                                        </p:attrNameLst>
                                      </p:cBhvr>
                                      <p:to>
                                        <p:strVal val="visible"/>
                                      </p:to>
                                    </p:set>
                                    <p:animEffect transition="in" filter="dissolve">
                                      <p:cBhvr>
                                        <p:cTn id="7" dur="500"/>
                                        <p:tgtEl>
                                          <p:spTgt spid="575606"/>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575634"/>
                                        </p:tgtEl>
                                        <p:attrNameLst>
                                          <p:attrName>style.visibility</p:attrName>
                                        </p:attrNameLst>
                                      </p:cBhvr>
                                      <p:to>
                                        <p:strVal val="visible"/>
                                      </p:to>
                                    </p:set>
                                    <p:animEffect transition="in" filter="dissolve">
                                      <p:cBhvr>
                                        <p:cTn id="12" dur="500"/>
                                        <p:tgtEl>
                                          <p:spTgt spid="575634"/>
                                        </p:tgtEl>
                                      </p:cBhvr>
                                    </p:animEffect>
                                  </p:childTnLst>
                                </p:cTn>
                              </p:par>
                            </p:childTnLst>
                          </p:cTn>
                        </p:par>
                      </p:childTnLst>
                    </p:cTn>
                  </p:par>
                  <p:par>
                    <p:cTn id="13" fill="hold">
                      <p:stCondLst>
                        <p:cond delay="indefinite"/>
                      </p:stCondLst>
                      <p:childTnLst>
                        <p:par>
                          <p:cTn id="14" fill="hold">
                            <p:stCondLst>
                              <p:cond delay="0"/>
                            </p:stCondLst>
                            <p:childTnLst>
                              <p:par>
                                <p:cTn id="15" presetID="23" presetClass="entr" presetSubtype="288" fill="hold" nodeType="clickEffect">
                                  <p:stCondLst>
                                    <p:cond delay="0"/>
                                  </p:stCondLst>
                                  <p:childTnLst>
                                    <p:set>
                                      <p:cBhvr>
                                        <p:cTn id="16" dur="1" fill="hold">
                                          <p:stCondLst>
                                            <p:cond delay="0"/>
                                          </p:stCondLst>
                                        </p:cTn>
                                        <p:tgtEl>
                                          <p:spTgt spid="575639"/>
                                        </p:tgtEl>
                                        <p:attrNameLst>
                                          <p:attrName>style.visibility</p:attrName>
                                        </p:attrNameLst>
                                      </p:cBhvr>
                                      <p:to>
                                        <p:strVal val="visible"/>
                                      </p:to>
                                    </p:set>
                                    <p:anim calcmode="lin" valueType="num">
                                      <p:cBhvr>
                                        <p:cTn id="17" dur="500" fill="hold"/>
                                        <p:tgtEl>
                                          <p:spTgt spid="575639"/>
                                        </p:tgtEl>
                                        <p:attrNameLst>
                                          <p:attrName>ppt_w</p:attrName>
                                        </p:attrNameLst>
                                      </p:cBhvr>
                                      <p:tavLst>
                                        <p:tav tm="0">
                                          <p:val>
                                            <p:strVal val="4/3*#ppt_w"/>
                                          </p:val>
                                        </p:tav>
                                        <p:tav tm="100000">
                                          <p:val>
                                            <p:strVal val="#ppt_w"/>
                                          </p:val>
                                        </p:tav>
                                      </p:tavLst>
                                    </p:anim>
                                    <p:anim calcmode="lin" valueType="num">
                                      <p:cBhvr>
                                        <p:cTn id="18" dur="500" fill="hold"/>
                                        <p:tgtEl>
                                          <p:spTgt spid="575639"/>
                                        </p:tgtEl>
                                        <p:attrNameLst>
                                          <p:attrName>ppt_h</p:attrName>
                                        </p:attrNameLst>
                                      </p:cBhvr>
                                      <p:tavLst>
                                        <p:tav tm="0">
                                          <p:val>
                                            <p:strVal val="4/3*#ppt_h"/>
                                          </p:val>
                                        </p:tav>
                                        <p:tav tm="100000">
                                          <p:val>
                                            <p:strVal val="#ppt_h"/>
                                          </p:val>
                                        </p:tav>
                                      </p:tavLst>
                                    </p:anim>
                                  </p:childTnLst>
                                </p:cTn>
                              </p:par>
                            </p:childTnLst>
                          </p:cTn>
                        </p:par>
                      </p:childTnLst>
                    </p:cTn>
                  </p:par>
                  <p:par>
                    <p:cTn id="19" fill="hold">
                      <p:stCondLst>
                        <p:cond delay="indefinite"/>
                      </p:stCondLst>
                      <p:childTnLst>
                        <p:par>
                          <p:cTn id="20" fill="hold">
                            <p:stCondLst>
                              <p:cond delay="0"/>
                            </p:stCondLst>
                            <p:childTnLst>
                              <p:par>
                                <p:cTn id="21" presetID="18" presetClass="entr" presetSubtype="3" fill="hold" nodeType="clickEffect">
                                  <p:stCondLst>
                                    <p:cond delay="0"/>
                                  </p:stCondLst>
                                  <p:childTnLst>
                                    <p:set>
                                      <p:cBhvr>
                                        <p:cTn id="22" dur="1" fill="hold">
                                          <p:stCondLst>
                                            <p:cond delay="0"/>
                                          </p:stCondLst>
                                        </p:cTn>
                                        <p:tgtEl>
                                          <p:spTgt spid="575644"/>
                                        </p:tgtEl>
                                        <p:attrNameLst>
                                          <p:attrName>style.visibility</p:attrName>
                                        </p:attrNameLst>
                                      </p:cBhvr>
                                      <p:to>
                                        <p:strVal val="visible"/>
                                      </p:to>
                                    </p:set>
                                    <p:animEffect transition="in" filter="strips(upRight)">
                                      <p:cBhvr>
                                        <p:cTn id="23" dur="500"/>
                                        <p:tgtEl>
                                          <p:spTgt spid="575644"/>
                                        </p:tgtEl>
                                      </p:cBhvr>
                                    </p:animEffect>
                                  </p:childTnLst>
                                </p:cTn>
                              </p:par>
                            </p:childTnLst>
                          </p:cTn>
                        </p:par>
                      </p:childTnLst>
                    </p:cTn>
                  </p:par>
                  <p:par>
                    <p:cTn id="24" fill="hold">
                      <p:stCondLst>
                        <p:cond delay="indefinite"/>
                      </p:stCondLst>
                      <p:childTnLst>
                        <p:par>
                          <p:cTn id="25" fill="hold">
                            <p:stCondLst>
                              <p:cond delay="0"/>
                            </p:stCondLst>
                            <p:childTnLst>
                              <p:par>
                                <p:cTn id="26" presetID="18" presetClass="entr" presetSubtype="3" fill="hold" grpId="0" nodeType="clickEffect">
                                  <p:stCondLst>
                                    <p:cond delay="0"/>
                                  </p:stCondLst>
                                  <p:childTnLst>
                                    <p:set>
                                      <p:cBhvr>
                                        <p:cTn id="27" dur="1" fill="hold">
                                          <p:stCondLst>
                                            <p:cond delay="0"/>
                                          </p:stCondLst>
                                        </p:cTn>
                                        <p:tgtEl>
                                          <p:spTgt spid="575645"/>
                                        </p:tgtEl>
                                        <p:attrNameLst>
                                          <p:attrName>style.visibility</p:attrName>
                                        </p:attrNameLst>
                                      </p:cBhvr>
                                      <p:to>
                                        <p:strVal val="visible"/>
                                      </p:to>
                                    </p:set>
                                    <p:animEffect transition="in" filter="strips(upRight)">
                                      <p:cBhvr>
                                        <p:cTn id="28" dur="500"/>
                                        <p:tgtEl>
                                          <p:spTgt spid="575645"/>
                                        </p:tgtEl>
                                      </p:cBhvr>
                                    </p:animEffect>
                                  </p:childTnLst>
                                </p:cTn>
                              </p:par>
                            </p:childTnLst>
                          </p:cTn>
                        </p:par>
                      </p:childTnLst>
                    </p:cTn>
                  </p:par>
                  <p:par>
                    <p:cTn id="29" fill="hold">
                      <p:stCondLst>
                        <p:cond delay="indefinite"/>
                      </p:stCondLst>
                      <p:childTnLst>
                        <p:par>
                          <p:cTn id="30" fill="hold">
                            <p:stCondLst>
                              <p:cond delay="0"/>
                            </p:stCondLst>
                            <p:childTnLst>
                              <p:par>
                                <p:cTn id="31" presetID="18" presetClass="entr" presetSubtype="3" fill="hold" nodeType="clickEffect">
                                  <p:stCondLst>
                                    <p:cond delay="0"/>
                                  </p:stCondLst>
                                  <p:childTnLst>
                                    <p:set>
                                      <p:cBhvr>
                                        <p:cTn id="32" dur="1" fill="hold">
                                          <p:stCondLst>
                                            <p:cond delay="0"/>
                                          </p:stCondLst>
                                        </p:cTn>
                                        <p:tgtEl>
                                          <p:spTgt spid="575646"/>
                                        </p:tgtEl>
                                        <p:attrNameLst>
                                          <p:attrName>style.visibility</p:attrName>
                                        </p:attrNameLst>
                                      </p:cBhvr>
                                      <p:to>
                                        <p:strVal val="visible"/>
                                      </p:to>
                                    </p:set>
                                    <p:animEffect transition="in" filter="strips(upRight)">
                                      <p:cBhvr>
                                        <p:cTn id="33" dur="500"/>
                                        <p:tgtEl>
                                          <p:spTgt spid="575646"/>
                                        </p:tgtEl>
                                      </p:cBhvr>
                                    </p:animEffect>
                                  </p:childTnLst>
                                </p:cTn>
                              </p:par>
                            </p:childTnLst>
                          </p:cTn>
                        </p:par>
                      </p:childTnLst>
                    </p:cTn>
                  </p:par>
                  <p:par>
                    <p:cTn id="34" fill="hold">
                      <p:stCondLst>
                        <p:cond delay="indefinite"/>
                      </p:stCondLst>
                      <p:childTnLst>
                        <p:par>
                          <p:cTn id="35" fill="hold">
                            <p:stCondLst>
                              <p:cond delay="0"/>
                            </p:stCondLst>
                            <p:childTnLst>
                              <p:par>
                                <p:cTn id="36" presetID="18" presetClass="entr" presetSubtype="3" fill="hold" nodeType="clickEffect">
                                  <p:stCondLst>
                                    <p:cond delay="0"/>
                                  </p:stCondLst>
                                  <p:childTnLst>
                                    <p:set>
                                      <p:cBhvr>
                                        <p:cTn id="37" dur="1" fill="hold">
                                          <p:stCondLst>
                                            <p:cond delay="0"/>
                                          </p:stCondLst>
                                        </p:cTn>
                                        <p:tgtEl>
                                          <p:spTgt spid="575647"/>
                                        </p:tgtEl>
                                        <p:attrNameLst>
                                          <p:attrName>style.visibility</p:attrName>
                                        </p:attrNameLst>
                                      </p:cBhvr>
                                      <p:to>
                                        <p:strVal val="visible"/>
                                      </p:to>
                                    </p:set>
                                    <p:animEffect transition="in" filter="strips(upRight)">
                                      <p:cBhvr>
                                        <p:cTn id="38" dur="500"/>
                                        <p:tgtEl>
                                          <p:spTgt spid="575647"/>
                                        </p:tgtEl>
                                      </p:cBhvr>
                                    </p:animEffect>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575648"/>
                                        </p:tgtEl>
                                        <p:attrNameLst>
                                          <p:attrName>style.visibility</p:attrName>
                                        </p:attrNameLst>
                                      </p:cBhvr>
                                      <p:to>
                                        <p:strVal val="visible"/>
                                      </p:to>
                                    </p:set>
                                    <p:anim calcmode="lin" valueType="num">
                                      <p:cBhvr additive="base">
                                        <p:cTn id="43" dur="500" fill="hold"/>
                                        <p:tgtEl>
                                          <p:spTgt spid="575648"/>
                                        </p:tgtEl>
                                        <p:attrNameLst>
                                          <p:attrName>ppt_x</p:attrName>
                                        </p:attrNameLst>
                                      </p:cBhvr>
                                      <p:tavLst>
                                        <p:tav tm="0">
                                          <p:val>
                                            <p:strVal val="#ppt_x"/>
                                          </p:val>
                                        </p:tav>
                                        <p:tav tm="100000">
                                          <p:val>
                                            <p:strVal val="#ppt_x"/>
                                          </p:val>
                                        </p:tav>
                                      </p:tavLst>
                                    </p:anim>
                                    <p:anim calcmode="lin" valueType="num">
                                      <p:cBhvr additive="base">
                                        <p:cTn id="44" dur="500" fill="hold"/>
                                        <p:tgtEl>
                                          <p:spTgt spid="575648"/>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grpId="0" nodeType="clickEffect">
                                  <p:stCondLst>
                                    <p:cond delay="0"/>
                                  </p:stCondLst>
                                  <p:childTnLst>
                                    <p:set>
                                      <p:cBhvr>
                                        <p:cTn id="48" dur="1" fill="hold">
                                          <p:stCondLst>
                                            <p:cond delay="0"/>
                                          </p:stCondLst>
                                        </p:cTn>
                                        <p:tgtEl>
                                          <p:spTgt spid="575649"/>
                                        </p:tgtEl>
                                        <p:attrNameLst>
                                          <p:attrName>style.visibility</p:attrName>
                                        </p:attrNameLst>
                                      </p:cBhvr>
                                      <p:to>
                                        <p:strVal val="visible"/>
                                      </p:to>
                                    </p:set>
                                    <p:animEffect transition="in" filter="wipe(left)">
                                      <p:cBhvr>
                                        <p:cTn id="49" dur="500"/>
                                        <p:tgtEl>
                                          <p:spTgt spid="5756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5645" grpId="0" autoUpdateAnimBg="0"/>
      <p:bldP spid="575648" grpId="0" autoUpdateAnimBg="0"/>
      <p:bldP spid="575649"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6514" name="Rectangle 2"/>
          <p:cNvSpPr>
            <a:spLocks noGrp="1" noChangeArrowheads="1"/>
          </p:cNvSpPr>
          <p:nvPr>
            <p:ph type="title"/>
          </p:nvPr>
        </p:nvSpPr>
        <p:spPr/>
        <p:txBody>
          <a:bodyPr/>
          <a:lstStyle/>
          <a:p>
            <a:r>
              <a:rPr lang="en-US" altLang="zh-CN"/>
              <a:t>10</a:t>
            </a:r>
            <a:r>
              <a:rPr lang="en-US" altLang="en-US"/>
              <a:t>.7 气体的输运现象（简介） </a:t>
            </a:r>
            <a:endParaRPr lang="zh-CN" altLang="en-US"/>
          </a:p>
        </p:txBody>
      </p:sp>
      <p:sp>
        <p:nvSpPr>
          <p:cNvPr id="26" name="灯片编号占位符 4"/>
          <p:cNvSpPr>
            <a:spLocks noGrp="1"/>
          </p:cNvSpPr>
          <p:nvPr>
            <p:ph type="sldNum" sz="quarter" idx="12"/>
          </p:nvPr>
        </p:nvSpPr>
        <p:spPr/>
        <p:txBody>
          <a:bodyPr/>
          <a:lstStyle/>
          <a:p>
            <a:fld id="{D8D56661-963E-4A81-B15B-C0A9569FF0C1}" type="slidenum">
              <a:rPr lang="en-US" altLang="zh-CN"/>
              <a:pPr/>
              <a:t>21</a:t>
            </a:fld>
            <a:endParaRPr lang="en-US" altLang="zh-CN"/>
          </a:p>
        </p:txBody>
      </p:sp>
      <p:sp>
        <p:nvSpPr>
          <p:cNvPr id="576515" name="Rectangle 3"/>
          <p:cNvSpPr>
            <a:spLocks noChangeArrowheads="1"/>
          </p:cNvSpPr>
          <p:nvPr/>
        </p:nvSpPr>
        <p:spPr bwMode="auto">
          <a:xfrm>
            <a:off x="501650" y="1219200"/>
            <a:ext cx="1708150" cy="457200"/>
          </a:xfrm>
          <a:prstGeom prst="rect">
            <a:avLst/>
          </a:prstGeom>
          <a:solidFill>
            <a:srgbClr val="CCFFCC">
              <a:alpha val="80000"/>
            </a:srgbClr>
          </a:solidFill>
          <a:ln w="9525">
            <a:noFill/>
            <a:miter lim="800000"/>
            <a:headEnd/>
            <a:tailEnd/>
          </a:ln>
          <a:effectLst/>
        </p:spPr>
        <p:txBody>
          <a:bodyPr wrap="none" anchor="ctr">
            <a:spAutoFit/>
          </a:bodyPr>
          <a:lstStyle/>
          <a:p>
            <a:r>
              <a:rPr lang="en-US" altLang="en-US" sz="2400" dirty="0" err="1"/>
              <a:t>热传导现象</a:t>
            </a:r>
            <a:endParaRPr lang="zh-CN" altLang="en-US" sz="2400" dirty="0"/>
          </a:p>
        </p:txBody>
      </p:sp>
      <p:grpSp>
        <p:nvGrpSpPr>
          <p:cNvPr id="576516" name="Group 4"/>
          <p:cNvGrpSpPr>
            <a:grpSpLocks/>
          </p:cNvGrpSpPr>
          <p:nvPr/>
        </p:nvGrpSpPr>
        <p:grpSpPr bwMode="auto">
          <a:xfrm>
            <a:off x="4953000" y="1600200"/>
            <a:ext cx="3887788" cy="3025775"/>
            <a:chOff x="3016" y="572"/>
            <a:chExt cx="2449" cy="1906"/>
          </a:xfrm>
        </p:grpSpPr>
        <p:sp>
          <p:nvSpPr>
            <p:cNvPr id="576517" name="Rectangle 5"/>
            <p:cNvSpPr>
              <a:spLocks noChangeArrowheads="1"/>
            </p:cNvSpPr>
            <p:nvPr/>
          </p:nvSpPr>
          <p:spPr bwMode="auto">
            <a:xfrm>
              <a:off x="3016" y="572"/>
              <a:ext cx="2449" cy="1906"/>
            </a:xfrm>
            <a:prstGeom prst="rect">
              <a:avLst/>
            </a:prstGeom>
            <a:solidFill>
              <a:srgbClr val="99CC00">
                <a:alpha val="50000"/>
              </a:srgbClr>
            </a:solidFill>
            <a:ln w="9525">
              <a:solidFill>
                <a:schemeClr val="tx1"/>
              </a:solidFill>
              <a:miter lim="800000"/>
              <a:headEnd/>
              <a:tailEnd/>
            </a:ln>
            <a:effectLst/>
          </p:spPr>
          <p:txBody>
            <a:bodyPr wrap="none" anchor="ctr"/>
            <a:lstStyle/>
            <a:p>
              <a:pPr algn="ctr"/>
              <a:endParaRPr lang="zh-CN" altLang="zh-CN"/>
            </a:p>
          </p:txBody>
        </p:sp>
        <p:sp>
          <p:nvSpPr>
            <p:cNvPr id="576518" name="Rectangle 6"/>
            <p:cNvSpPr>
              <a:spLocks noChangeAspect="1" noChangeArrowheads="1"/>
            </p:cNvSpPr>
            <p:nvPr/>
          </p:nvSpPr>
          <p:spPr bwMode="auto">
            <a:xfrm>
              <a:off x="3380" y="1041"/>
              <a:ext cx="1822" cy="1040"/>
            </a:xfrm>
            <a:prstGeom prst="rect">
              <a:avLst/>
            </a:prstGeom>
            <a:gradFill rotWithShape="1">
              <a:gsLst>
                <a:gs pos="0">
                  <a:srgbClr val="FF99CC"/>
                </a:gs>
                <a:gs pos="100000">
                  <a:srgbClr val="99CCFF"/>
                </a:gs>
              </a:gsLst>
              <a:lin ang="5400000" scaled="1"/>
            </a:gradFill>
            <a:ln w="9525">
              <a:noFill/>
              <a:miter lim="800000"/>
              <a:headEnd/>
              <a:tailEnd/>
            </a:ln>
          </p:spPr>
          <p:txBody>
            <a:bodyPr/>
            <a:lstStyle/>
            <a:p>
              <a:endParaRPr lang="zh-CN" altLang="en-US"/>
            </a:p>
          </p:txBody>
        </p:sp>
        <p:sp>
          <p:nvSpPr>
            <p:cNvPr id="576519" name="Rectangle 7"/>
            <p:cNvSpPr>
              <a:spLocks noChangeAspect="1" noChangeArrowheads="1"/>
            </p:cNvSpPr>
            <p:nvPr/>
          </p:nvSpPr>
          <p:spPr bwMode="auto">
            <a:xfrm>
              <a:off x="3380" y="926"/>
              <a:ext cx="1822" cy="115"/>
            </a:xfrm>
            <a:prstGeom prst="rect">
              <a:avLst/>
            </a:prstGeom>
            <a:gradFill rotWithShape="1">
              <a:gsLst>
                <a:gs pos="0">
                  <a:srgbClr val="FF99CC">
                    <a:gamma/>
                    <a:shade val="72941"/>
                    <a:invGamma/>
                  </a:srgbClr>
                </a:gs>
                <a:gs pos="100000">
                  <a:srgbClr val="FF99CC"/>
                </a:gs>
              </a:gsLst>
              <a:lin ang="5400000" scaled="1"/>
            </a:gradFill>
            <a:ln w="9525">
              <a:noFill/>
              <a:miter lim="800000"/>
              <a:headEnd/>
              <a:tailEnd/>
            </a:ln>
          </p:spPr>
          <p:txBody>
            <a:bodyPr/>
            <a:lstStyle/>
            <a:p>
              <a:endParaRPr lang="zh-CN" altLang="en-US"/>
            </a:p>
          </p:txBody>
        </p:sp>
        <p:sp>
          <p:nvSpPr>
            <p:cNvPr id="576520" name="Rectangle 8"/>
            <p:cNvSpPr>
              <a:spLocks noChangeAspect="1" noChangeArrowheads="1"/>
            </p:cNvSpPr>
            <p:nvPr/>
          </p:nvSpPr>
          <p:spPr bwMode="auto">
            <a:xfrm>
              <a:off x="3380" y="2080"/>
              <a:ext cx="1822" cy="115"/>
            </a:xfrm>
            <a:prstGeom prst="rect">
              <a:avLst/>
            </a:prstGeom>
            <a:gradFill rotWithShape="1">
              <a:gsLst>
                <a:gs pos="0">
                  <a:srgbClr val="99CCFF"/>
                </a:gs>
                <a:gs pos="100000">
                  <a:srgbClr val="99CCFF">
                    <a:gamma/>
                    <a:shade val="46275"/>
                    <a:invGamma/>
                  </a:srgbClr>
                </a:gs>
              </a:gsLst>
              <a:lin ang="5400000" scaled="1"/>
            </a:gradFill>
            <a:ln w="9525">
              <a:noFill/>
              <a:miter lim="800000"/>
              <a:headEnd/>
              <a:tailEnd/>
            </a:ln>
          </p:spPr>
          <p:txBody>
            <a:bodyPr/>
            <a:lstStyle/>
            <a:p>
              <a:endParaRPr lang="zh-CN" altLang="en-US"/>
            </a:p>
          </p:txBody>
        </p:sp>
        <p:sp>
          <p:nvSpPr>
            <p:cNvPr id="576521" name="Line 9"/>
            <p:cNvSpPr>
              <a:spLocks noChangeAspect="1" noChangeShapeType="1"/>
            </p:cNvSpPr>
            <p:nvPr/>
          </p:nvSpPr>
          <p:spPr bwMode="auto">
            <a:xfrm flipV="1">
              <a:off x="3623" y="695"/>
              <a:ext cx="0" cy="1385"/>
            </a:xfrm>
            <a:prstGeom prst="line">
              <a:avLst/>
            </a:prstGeom>
            <a:noFill/>
            <a:ln w="19050">
              <a:solidFill>
                <a:schemeClr val="tx1"/>
              </a:solidFill>
              <a:round/>
              <a:headEnd/>
              <a:tailEnd type="triangle" w="med" len="lg"/>
            </a:ln>
          </p:spPr>
          <p:txBody>
            <a:bodyPr/>
            <a:lstStyle/>
            <a:p>
              <a:endParaRPr lang="zh-CN" altLang="en-US"/>
            </a:p>
          </p:txBody>
        </p:sp>
        <p:sp>
          <p:nvSpPr>
            <p:cNvPr id="576522" name="Text Box 10"/>
            <p:cNvSpPr txBox="1">
              <a:spLocks noChangeAspect="1" noChangeArrowheads="1"/>
            </p:cNvSpPr>
            <p:nvPr/>
          </p:nvSpPr>
          <p:spPr bwMode="auto">
            <a:xfrm>
              <a:off x="3380" y="580"/>
              <a:ext cx="365" cy="345"/>
            </a:xfrm>
            <a:prstGeom prst="rect">
              <a:avLst/>
            </a:prstGeom>
            <a:noFill/>
            <a:ln w="9525">
              <a:noFill/>
              <a:miter lim="800000"/>
              <a:headEnd/>
              <a:tailEnd/>
            </a:ln>
          </p:spPr>
          <p:txBody>
            <a:bodyPr/>
            <a:lstStyle/>
            <a:p>
              <a:pPr algn="just"/>
              <a:r>
                <a:rPr kumimoji="1" lang="en-US" altLang="zh-CN" sz="3200" i="1"/>
                <a:t>z</a:t>
              </a:r>
              <a:endParaRPr kumimoji="1" lang="en-US" altLang="zh-CN" sz="6000"/>
            </a:p>
          </p:txBody>
        </p:sp>
        <p:sp>
          <p:nvSpPr>
            <p:cNvPr id="576523" name="Line 11"/>
            <p:cNvSpPr>
              <a:spLocks noChangeAspect="1" noChangeShapeType="1"/>
            </p:cNvSpPr>
            <p:nvPr/>
          </p:nvSpPr>
          <p:spPr bwMode="auto">
            <a:xfrm>
              <a:off x="3623" y="1503"/>
              <a:ext cx="1184" cy="0"/>
            </a:xfrm>
            <a:prstGeom prst="line">
              <a:avLst/>
            </a:prstGeom>
            <a:noFill/>
            <a:ln w="12700">
              <a:solidFill>
                <a:srgbClr val="0000FF"/>
              </a:solidFill>
              <a:prstDash val="lgDash"/>
              <a:round/>
              <a:headEnd/>
              <a:tailEnd type="none" w="sm" len="lg"/>
            </a:ln>
          </p:spPr>
          <p:txBody>
            <a:bodyPr/>
            <a:lstStyle/>
            <a:p>
              <a:endParaRPr lang="zh-CN" altLang="en-US"/>
            </a:p>
          </p:txBody>
        </p:sp>
        <p:sp>
          <p:nvSpPr>
            <p:cNvPr id="576524" name="Line 12"/>
            <p:cNvSpPr>
              <a:spLocks noChangeAspect="1" noChangeShapeType="1"/>
            </p:cNvSpPr>
            <p:nvPr/>
          </p:nvSpPr>
          <p:spPr bwMode="auto">
            <a:xfrm>
              <a:off x="3623" y="1618"/>
              <a:ext cx="1184" cy="0"/>
            </a:xfrm>
            <a:prstGeom prst="line">
              <a:avLst/>
            </a:prstGeom>
            <a:noFill/>
            <a:ln w="12700">
              <a:solidFill>
                <a:srgbClr val="0000FF"/>
              </a:solidFill>
              <a:prstDash val="lgDash"/>
              <a:round/>
              <a:headEnd/>
              <a:tailEnd type="none" w="sm" len="lg"/>
            </a:ln>
          </p:spPr>
          <p:txBody>
            <a:bodyPr/>
            <a:lstStyle/>
            <a:p>
              <a:endParaRPr lang="zh-CN" altLang="en-US"/>
            </a:p>
          </p:txBody>
        </p:sp>
        <p:sp>
          <p:nvSpPr>
            <p:cNvPr id="576525" name="Text Box 13"/>
            <p:cNvSpPr txBox="1">
              <a:spLocks noChangeAspect="1" noChangeArrowheads="1"/>
            </p:cNvSpPr>
            <p:nvPr/>
          </p:nvSpPr>
          <p:spPr bwMode="auto">
            <a:xfrm>
              <a:off x="3998" y="1226"/>
              <a:ext cx="728" cy="346"/>
            </a:xfrm>
            <a:prstGeom prst="rect">
              <a:avLst/>
            </a:prstGeom>
            <a:noFill/>
            <a:ln w="9525">
              <a:noFill/>
              <a:miter lim="800000"/>
              <a:headEnd/>
              <a:tailEnd/>
            </a:ln>
          </p:spPr>
          <p:txBody>
            <a:bodyPr/>
            <a:lstStyle/>
            <a:p>
              <a:pPr algn="just"/>
              <a:r>
                <a:rPr kumimoji="1" lang="en-US" altLang="zh-CN" sz="2800" i="1"/>
                <a:t>T</a:t>
              </a:r>
              <a:r>
                <a:rPr kumimoji="1" lang="en-US" altLang="zh-CN" sz="2800"/>
                <a:t>+d</a:t>
              </a:r>
              <a:r>
                <a:rPr kumimoji="1" lang="en-US" altLang="zh-CN" sz="2800" i="1"/>
                <a:t>T</a:t>
              </a:r>
              <a:endParaRPr kumimoji="1" lang="en-US" altLang="zh-CN" sz="5400"/>
            </a:p>
          </p:txBody>
        </p:sp>
        <p:sp>
          <p:nvSpPr>
            <p:cNvPr id="576526" name="Text Box 14"/>
            <p:cNvSpPr txBox="1">
              <a:spLocks noChangeAspect="1" noChangeArrowheads="1"/>
            </p:cNvSpPr>
            <p:nvPr/>
          </p:nvSpPr>
          <p:spPr bwMode="auto">
            <a:xfrm>
              <a:off x="4180" y="1583"/>
              <a:ext cx="364" cy="419"/>
            </a:xfrm>
            <a:prstGeom prst="rect">
              <a:avLst/>
            </a:prstGeom>
            <a:noFill/>
            <a:ln w="9525">
              <a:noFill/>
              <a:miter lim="800000"/>
              <a:headEnd/>
              <a:tailEnd/>
            </a:ln>
          </p:spPr>
          <p:txBody>
            <a:bodyPr/>
            <a:lstStyle/>
            <a:p>
              <a:pPr algn="just"/>
              <a:r>
                <a:rPr kumimoji="1" lang="en-US" altLang="zh-CN" sz="3200" i="1"/>
                <a:t>T</a:t>
              </a:r>
              <a:endParaRPr kumimoji="1" lang="en-US" altLang="zh-CN" sz="6000"/>
            </a:p>
          </p:txBody>
        </p:sp>
        <p:sp>
          <p:nvSpPr>
            <p:cNvPr id="576527" name="Text Box 15"/>
            <p:cNvSpPr txBox="1">
              <a:spLocks noChangeAspect="1" noChangeArrowheads="1"/>
            </p:cNvSpPr>
            <p:nvPr/>
          </p:nvSpPr>
          <p:spPr bwMode="auto">
            <a:xfrm>
              <a:off x="3107" y="1298"/>
              <a:ext cx="557" cy="347"/>
            </a:xfrm>
            <a:prstGeom prst="rect">
              <a:avLst/>
            </a:prstGeom>
            <a:noFill/>
            <a:ln w="9525">
              <a:noFill/>
              <a:miter lim="800000"/>
              <a:headEnd/>
              <a:tailEnd/>
            </a:ln>
          </p:spPr>
          <p:txBody>
            <a:bodyPr/>
            <a:lstStyle/>
            <a:p>
              <a:pPr algn="just"/>
              <a:r>
                <a:rPr kumimoji="1" lang="en-US" altLang="zh-CN" sz="2400" i="1"/>
                <a:t>z</a:t>
              </a:r>
              <a:r>
                <a:rPr kumimoji="1" lang="en-US" altLang="zh-CN" sz="2400" baseline="-25000"/>
                <a:t>0</a:t>
              </a:r>
              <a:r>
                <a:rPr kumimoji="1" lang="en-US" altLang="zh-CN" sz="2400"/>
                <a:t>+d</a:t>
              </a:r>
              <a:r>
                <a:rPr kumimoji="1" lang="en-US" altLang="zh-CN" sz="2400" i="1"/>
                <a:t>z</a:t>
              </a:r>
              <a:endParaRPr kumimoji="1" lang="en-US" altLang="zh-CN" sz="2400"/>
            </a:p>
          </p:txBody>
        </p:sp>
        <p:sp>
          <p:nvSpPr>
            <p:cNvPr id="576528" name="Text Box 16"/>
            <p:cNvSpPr txBox="1">
              <a:spLocks noChangeAspect="1" noChangeArrowheads="1"/>
            </p:cNvSpPr>
            <p:nvPr/>
          </p:nvSpPr>
          <p:spPr bwMode="auto">
            <a:xfrm>
              <a:off x="3379" y="1450"/>
              <a:ext cx="364" cy="347"/>
            </a:xfrm>
            <a:prstGeom prst="rect">
              <a:avLst/>
            </a:prstGeom>
            <a:noFill/>
            <a:ln w="9525">
              <a:noFill/>
              <a:miter lim="800000"/>
              <a:headEnd/>
              <a:tailEnd/>
            </a:ln>
          </p:spPr>
          <p:txBody>
            <a:bodyPr/>
            <a:lstStyle/>
            <a:p>
              <a:pPr algn="just"/>
              <a:r>
                <a:rPr kumimoji="1" lang="en-US" altLang="zh-CN" sz="2800" i="1"/>
                <a:t>z</a:t>
              </a:r>
              <a:r>
                <a:rPr kumimoji="1" lang="en-US" altLang="zh-CN" sz="2800" baseline="-25000"/>
                <a:t>0</a:t>
              </a:r>
              <a:endParaRPr kumimoji="1" lang="en-US" altLang="zh-CN" sz="5400"/>
            </a:p>
          </p:txBody>
        </p:sp>
      </p:grpSp>
      <p:graphicFrame>
        <p:nvGraphicFramePr>
          <p:cNvPr id="576529" name="Object 17"/>
          <p:cNvGraphicFramePr>
            <a:graphicFrameLocks noChangeAspect="1"/>
          </p:cNvGraphicFramePr>
          <p:nvPr/>
        </p:nvGraphicFramePr>
        <p:xfrm>
          <a:off x="838200" y="2362200"/>
          <a:ext cx="2640013" cy="939800"/>
        </p:xfrm>
        <a:graphic>
          <a:graphicData uri="http://schemas.openxmlformats.org/presentationml/2006/ole">
            <mc:AlternateContent xmlns:mc="http://schemas.openxmlformats.org/markup-compatibility/2006">
              <mc:Choice xmlns:v="urn:schemas-microsoft-com:vml" Requires="v">
                <p:oleObj name="公式" r:id="rId2" imgW="1320227" imgH="469696" progId="Equation.3">
                  <p:embed/>
                </p:oleObj>
              </mc:Choice>
              <mc:Fallback>
                <p:oleObj name="公式" r:id="rId2" imgW="1320227" imgH="469696" progId="Equation.3">
                  <p:embed/>
                  <p:pic>
                    <p:nvPicPr>
                      <p:cNvPr id="576529" name="Object 1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2362200"/>
                        <a:ext cx="2640013" cy="939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76530" name="Text Box 18"/>
          <p:cNvSpPr txBox="1">
            <a:spLocks noChangeArrowheads="1"/>
          </p:cNvSpPr>
          <p:nvPr/>
        </p:nvSpPr>
        <p:spPr bwMode="auto">
          <a:xfrm>
            <a:off x="395288" y="1752600"/>
            <a:ext cx="3600450" cy="519112"/>
          </a:xfrm>
          <a:prstGeom prst="rect">
            <a:avLst/>
          </a:prstGeom>
          <a:noFill/>
          <a:ln w="9525">
            <a:noFill/>
            <a:miter lim="800000"/>
            <a:headEnd/>
            <a:tailEnd/>
          </a:ln>
          <a:effectLst/>
        </p:spPr>
        <p:txBody>
          <a:bodyPr>
            <a:spAutoFit/>
          </a:bodyPr>
          <a:lstStyle/>
          <a:p>
            <a:pPr>
              <a:spcBef>
                <a:spcPct val="50000"/>
              </a:spcBef>
            </a:pPr>
            <a:r>
              <a:rPr lang="zh-CN" altLang="en-US" sz="2800" dirty="0"/>
              <a:t>傅里叶热传导定律：</a:t>
            </a:r>
          </a:p>
        </p:txBody>
      </p:sp>
      <p:graphicFrame>
        <p:nvGraphicFramePr>
          <p:cNvPr id="576531" name="Object 19"/>
          <p:cNvGraphicFramePr>
            <a:graphicFrameLocks noChangeAspect="1"/>
          </p:cNvGraphicFramePr>
          <p:nvPr/>
        </p:nvGraphicFramePr>
        <p:xfrm>
          <a:off x="990600" y="4114800"/>
          <a:ext cx="1624013" cy="787400"/>
        </p:xfrm>
        <a:graphic>
          <a:graphicData uri="http://schemas.openxmlformats.org/presentationml/2006/ole">
            <mc:AlternateContent xmlns:mc="http://schemas.openxmlformats.org/markup-compatibility/2006">
              <mc:Choice xmlns:v="urn:schemas-microsoft-com:vml" Requires="v">
                <p:oleObj name="公式" r:id="rId4" imgW="812520" imgH="393480" progId="Equation.3">
                  <p:embed/>
                </p:oleObj>
              </mc:Choice>
              <mc:Fallback>
                <p:oleObj name="公式" r:id="rId4" imgW="812520" imgH="393480" progId="Equation.3">
                  <p:embed/>
                  <p:pic>
                    <p:nvPicPr>
                      <p:cNvPr id="576531" name="Object 1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90600" y="4114800"/>
                        <a:ext cx="1624013" cy="787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76532" name="Text Box 20"/>
          <p:cNvSpPr txBox="1">
            <a:spLocks noChangeArrowheads="1"/>
          </p:cNvSpPr>
          <p:nvPr/>
        </p:nvSpPr>
        <p:spPr bwMode="auto">
          <a:xfrm>
            <a:off x="457200" y="3505200"/>
            <a:ext cx="2159000" cy="519113"/>
          </a:xfrm>
          <a:prstGeom prst="rect">
            <a:avLst/>
          </a:prstGeom>
          <a:noFill/>
          <a:ln w="9525" algn="ctr">
            <a:noFill/>
            <a:miter lim="800000"/>
            <a:headEnd/>
            <a:tailEnd/>
          </a:ln>
          <a:effectLst/>
        </p:spPr>
        <p:txBody>
          <a:bodyPr>
            <a:spAutoFit/>
          </a:bodyPr>
          <a:lstStyle/>
          <a:p>
            <a:pPr>
              <a:spcBef>
                <a:spcPct val="50000"/>
              </a:spcBef>
            </a:pPr>
            <a:r>
              <a:rPr lang="zh-CN" altLang="en-US" sz="2800" dirty="0"/>
              <a:t>热导率： </a:t>
            </a:r>
          </a:p>
        </p:txBody>
      </p:sp>
      <p:grpSp>
        <p:nvGrpSpPr>
          <p:cNvPr id="576533" name="Group 21"/>
          <p:cNvGrpSpPr>
            <a:grpSpLocks/>
          </p:cNvGrpSpPr>
          <p:nvPr/>
        </p:nvGrpSpPr>
        <p:grpSpPr bwMode="auto">
          <a:xfrm>
            <a:off x="755650" y="5257800"/>
            <a:ext cx="7702550" cy="1073150"/>
            <a:chOff x="432" y="3264"/>
            <a:chExt cx="4704" cy="676"/>
          </a:xfrm>
        </p:grpSpPr>
        <p:sp>
          <p:nvSpPr>
            <p:cNvPr id="576534" name="Text Box 22"/>
            <p:cNvSpPr txBox="1">
              <a:spLocks noChangeArrowheads="1"/>
            </p:cNvSpPr>
            <p:nvPr/>
          </p:nvSpPr>
          <p:spPr bwMode="auto">
            <a:xfrm>
              <a:off x="1152" y="3264"/>
              <a:ext cx="3984" cy="676"/>
            </a:xfrm>
            <a:prstGeom prst="rect">
              <a:avLst/>
            </a:prstGeom>
            <a:noFill/>
            <a:ln w="12700">
              <a:noFill/>
              <a:miter lim="800000"/>
              <a:headEnd type="none" w="sm" len="sm"/>
              <a:tailEnd type="none" w="sm" len="sm"/>
            </a:ln>
            <a:effectLst/>
          </p:spPr>
          <p:txBody>
            <a:bodyPr>
              <a:spAutoFit/>
            </a:bodyPr>
            <a:lstStyle/>
            <a:p>
              <a:pPr>
                <a:lnSpc>
                  <a:spcPct val="115000"/>
                </a:lnSpc>
                <a:spcBef>
                  <a:spcPct val="50000"/>
                </a:spcBef>
              </a:pPr>
              <a:r>
                <a:rPr kumimoji="1" lang="zh-CN" altLang="en-US" sz="2800" dirty="0"/>
                <a:t>热传导现象的微观本质是</a:t>
              </a:r>
              <a:r>
                <a:rPr kumimoji="1" lang="zh-CN" altLang="en-US" sz="2800" dirty="0">
                  <a:solidFill>
                    <a:srgbClr val="0000CC"/>
                  </a:solidFill>
                </a:rPr>
                <a:t>分子热运</a:t>
              </a:r>
              <a:r>
                <a:rPr kumimoji="1" lang="zh-CN" altLang="en-US" sz="2800" dirty="0">
                  <a:solidFill>
                    <a:srgbClr val="FF3300"/>
                  </a:solidFill>
                </a:rPr>
                <a:t>动能量</a:t>
              </a:r>
              <a:r>
                <a:rPr kumimoji="1" lang="zh-CN" altLang="en-US" sz="2800" dirty="0">
                  <a:solidFill>
                    <a:srgbClr val="0000CC"/>
                  </a:solidFill>
                </a:rPr>
                <a:t>的定向迁移</a:t>
              </a:r>
              <a:r>
                <a:rPr kumimoji="1" lang="zh-CN" altLang="en-US" sz="2800" dirty="0"/>
                <a:t>。</a:t>
              </a:r>
            </a:p>
          </p:txBody>
        </p:sp>
        <p:sp>
          <p:nvSpPr>
            <p:cNvPr id="576535" name="Rectangle 23"/>
            <p:cNvSpPr>
              <a:spLocks noChangeArrowheads="1"/>
            </p:cNvSpPr>
            <p:nvPr/>
          </p:nvSpPr>
          <p:spPr bwMode="auto">
            <a:xfrm>
              <a:off x="432" y="3264"/>
              <a:ext cx="794" cy="327"/>
            </a:xfrm>
            <a:prstGeom prst="rect">
              <a:avLst/>
            </a:prstGeom>
            <a:noFill/>
            <a:ln w="12700">
              <a:noFill/>
              <a:miter lim="800000"/>
              <a:headEnd type="none" w="sm" len="sm"/>
              <a:tailEnd type="none" w="sm" len="sm"/>
            </a:ln>
            <a:effectLst/>
          </p:spPr>
          <p:txBody>
            <a:bodyPr>
              <a:spAutoFit/>
            </a:bodyPr>
            <a:lstStyle/>
            <a:p>
              <a:r>
                <a:rPr kumimoji="1" lang="zh-CN" altLang="en-US" sz="2800"/>
                <a:t>结论：</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76516"/>
                                        </p:tgtEl>
                                        <p:attrNameLst>
                                          <p:attrName>style.visibility</p:attrName>
                                        </p:attrNameLst>
                                      </p:cBhvr>
                                      <p:to>
                                        <p:strVal val="visible"/>
                                      </p:to>
                                    </p:set>
                                    <p:animEffect transition="in" filter="blinds(horizontal)">
                                      <p:cBhvr>
                                        <p:cTn id="7" dur="500"/>
                                        <p:tgtEl>
                                          <p:spTgt spid="57651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76530"/>
                                        </p:tgtEl>
                                        <p:attrNameLst>
                                          <p:attrName>style.visibility</p:attrName>
                                        </p:attrNameLst>
                                      </p:cBhvr>
                                      <p:to>
                                        <p:strVal val="visible"/>
                                      </p:to>
                                    </p:set>
                                    <p:animEffect transition="in" filter="wipe(left)">
                                      <p:cBhvr>
                                        <p:cTn id="12" dur="500"/>
                                        <p:tgtEl>
                                          <p:spTgt spid="57653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576529"/>
                                        </p:tgtEl>
                                        <p:attrNameLst>
                                          <p:attrName>style.visibility</p:attrName>
                                        </p:attrNameLst>
                                      </p:cBhvr>
                                      <p:to>
                                        <p:strVal val="visible"/>
                                      </p:to>
                                    </p:set>
                                    <p:animEffect transition="in" filter="wipe(left)">
                                      <p:cBhvr>
                                        <p:cTn id="17" dur="500"/>
                                        <p:tgtEl>
                                          <p:spTgt spid="57652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76532"/>
                                        </p:tgtEl>
                                        <p:attrNameLst>
                                          <p:attrName>style.visibility</p:attrName>
                                        </p:attrNameLst>
                                      </p:cBhvr>
                                      <p:to>
                                        <p:strVal val="visible"/>
                                      </p:to>
                                    </p:set>
                                    <p:animEffect transition="in" filter="wipe(left)">
                                      <p:cBhvr>
                                        <p:cTn id="22" dur="500"/>
                                        <p:tgtEl>
                                          <p:spTgt spid="57653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576531"/>
                                        </p:tgtEl>
                                        <p:attrNameLst>
                                          <p:attrName>style.visibility</p:attrName>
                                        </p:attrNameLst>
                                      </p:cBhvr>
                                      <p:to>
                                        <p:strVal val="visible"/>
                                      </p:to>
                                    </p:set>
                                    <p:animEffect transition="in" filter="wipe(left)">
                                      <p:cBhvr>
                                        <p:cTn id="27" dur="500"/>
                                        <p:tgtEl>
                                          <p:spTgt spid="576531"/>
                                        </p:tgtEl>
                                      </p:cBhvr>
                                    </p:animEffect>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576533"/>
                                        </p:tgtEl>
                                        <p:attrNameLst>
                                          <p:attrName>style.visibility</p:attrName>
                                        </p:attrNameLst>
                                      </p:cBhvr>
                                      <p:to>
                                        <p:strVal val="visible"/>
                                      </p:to>
                                    </p:set>
                                    <p:anim calcmode="lin" valueType="num">
                                      <p:cBhvr additive="base">
                                        <p:cTn id="32" dur="500" fill="hold"/>
                                        <p:tgtEl>
                                          <p:spTgt spid="576533"/>
                                        </p:tgtEl>
                                        <p:attrNameLst>
                                          <p:attrName>ppt_x</p:attrName>
                                        </p:attrNameLst>
                                      </p:cBhvr>
                                      <p:tavLst>
                                        <p:tav tm="0">
                                          <p:val>
                                            <p:strVal val="#ppt_x"/>
                                          </p:val>
                                        </p:tav>
                                        <p:tav tm="100000">
                                          <p:val>
                                            <p:strVal val="#ppt_x"/>
                                          </p:val>
                                        </p:tav>
                                      </p:tavLst>
                                    </p:anim>
                                    <p:anim calcmode="lin" valueType="num">
                                      <p:cBhvr additive="base">
                                        <p:cTn id="33" dur="500" fill="hold"/>
                                        <p:tgtEl>
                                          <p:spTgt spid="57653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6530" grpId="0"/>
      <p:bldP spid="57653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1394" name="Rectangle 2"/>
          <p:cNvSpPr>
            <a:spLocks noGrp="1" noChangeArrowheads="1"/>
          </p:cNvSpPr>
          <p:nvPr>
            <p:ph type="title"/>
          </p:nvPr>
        </p:nvSpPr>
        <p:spPr/>
        <p:txBody>
          <a:bodyPr/>
          <a:lstStyle/>
          <a:p>
            <a:r>
              <a:rPr lang="en-US" altLang="zh-CN"/>
              <a:t>10</a:t>
            </a:r>
            <a:r>
              <a:rPr lang="en-US" altLang="en-US"/>
              <a:t>.7 气体的输运现象（简介） </a:t>
            </a:r>
            <a:endParaRPr lang="zh-CN" altLang="en-US"/>
          </a:p>
        </p:txBody>
      </p:sp>
      <p:sp>
        <p:nvSpPr>
          <p:cNvPr id="26" name="灯片编号占位符 4"/>
          <p:cNvSpPr>
            <a:spLocks noGrp="1"/>
          </p:cNvSpPr>
          <p:nvPr>
            <p:ph type="sldNum" sz="quarter" idx="12"/>
          </p:nvPr>
        </p:nvSpPr>
        <p:spPr/>
        <p:txBody>
          <a:bodyPr/>
          <a:lstStyle/>
          <a:p>
            <a:fld id="{669E411C-FAAB-4F1E-BD8E-C5ED02C643F3}" type="slidenum">
              <a:rPr lang="en-US" altLang="zh-CN"/>
              <a:pPr/>
              <a:t>22</a:t>
            </a:fld>
            <a:endParaRPr lang="en-US" altLang="zh-CN"/>
          </a:p>
        </p:txBody>
      </p:sp>
      <p:sp>
        <p:nvSpPr>
          <p:cNvPr id="571395" name="Rectangle 3"/>
          <p:cNvSpPr>
            <a:spLocks noChangeArrowheads="1"/>
          </p:cNvSpPr>
          <p:nvPr/>
        </p:nvSpPr>
        <p:spPr bwMode="auto">
          <a:xfrm>
            <a:off x="501650" y="1219200"/>
            <a:ext cx="1403350" cy="457200"/>
          </a:xfrm>
          <a:prstGeom prst="rect">
            <a:avLst/>
          </a:prstGeom>
          <a:solidFill>
            <a:srgbClr val="CCFFCC">
              <a:alpha val="80000"/>
            </a:srgbClr>
          </a:solidFill>
          <a:ln w="9525">
            <a:noFill/>
            <a:miter lim="800000"/>
            <a:headEnd/>
            <a:tailEnd/>
          </a:ln>
          <a:effectLst/>
        </p:spPr>
        <p:txBody>
          <a:bodyPr wrap="none" anchor="ctr">
            <a:spAutoFit/>
          </a:bodyPr>
          <a:lstStyle/>
          <a:p>
            <a:r>
              <a:rPr lang="en-US" altLang="en-US" sz="2400" dirty="0" err="1"/>
              <a:t>扩散现象</a:t>
            </a:r>
            <a:endParaRPr lang="zh-CN" altLang="en-US" sz="2400" dirty="0"/>
          </a:p>
        </p:txBody>
      </p:sp>
      <p:grpSp>
        <p:nvGrpSpPr>
          <p:cNvPr id="571396" name="Group 4"/>
          <p:cNvGrpSpPr>
            <a:grpSpLocks/>
          </p:cNvGrpSpPr>
          <p:nvPr/>
        </p:nvGrpSpPr>
        <p:grpSpPr bwMode="auto">
          <a:xfrm>
            <a:off x="4114800" y="1371600"/>
            <a:ext cx="4824413" cy="3240088"/>
            <a:chOff x="2472" y="890"/>
            <a:chExt cx="3039" cy="2041"/>
          </a:xfrm>
        </p:grpSpPr>
        <p:sp>
          <p:nvSpPr>
            <p:cNvPr id="571397" name="Rectangle 5"/>
            <p:cNvSpPr>
              <a:spLocks noChangeArrowheads="1"/>
            </p:cNvSpPr>
            <p:nvPr/>
          </p:nvSpPr>
          <p:spPr bwMode="auto">
            <a:xfrm>
              <a:off x="2472" y="890"/>
              <a:ext cx="3039" cy="2041"/>
            </a:xfrm>
            <a:prstGeom prst="rect">
              <a:avLst/>
            </a:prstGeom>
            <a:solidFill>
              <a:srgbClr val="99CC00">
                <a:alpha val="50000"/>
              </a:srgbClr>
            </a:solidFill>
            <a:ln w="9525">
              <a:solidFill>
                <a:schemeClr val="tx1"/>
              </a:solidFill>
              <a:miter lim="800000"/>
              <a:headEnd/>
              <a:tailEnd/>
            </a:ln>
            <a:effectLst/>
          </p:spPr>
          <p:txBody>
            <a:bodyPr wrap="none" anchor="ctr"/>
            <a:lstStyle/>
            <a:p>
              <a:endParaRPr lang="zh-CN" altLang="en-US"/>
            </a:p>
          </p:txBody>
        </p:sp>
        <p:sp>
          <p:nvSpPr>
            <p:cNvPr id="571398" name="Rectangle 6"/>
            <p:cNvSpPr>
              <a:spLocks noChangeAspect="1" noChangeArrowheads="1"/>
            </p:cNvSpPr>
            <p:nvPr/>
          </p:nvSpPr>
          <p:spPr bwMode="auto">
            <a:xfrm>
              <a:off x="2909" y="1408"/>
              <a:ext cx="2397" cy="1167"/>
            </a:xfrm>
            <a:prstGeom prst="rect">
              <a:avLst/>
            </a:prstGeom>
            <a:gradFill rotWithShape="1">
              <a:gsLst>
                <a:gs pos="0">
                  <a:srgbClr val="3366FF"/>
                </a:gs>
                <a:gs pos="100000">
                  <a:srgbClr val="99CCFF"/>
                </a:gs>
              </a:gsLst>
              <a:lin ang="5400000" scaled="1"/>
            </a:gradFill>
            <a:ln w="9525">
              <a:noFill/>
              <a:miter lim="800000"/>
              <a:headEnd/>
              <a:tailEnd/>
            </a:ln>
          </p:spPr>
          <p:txBody>
            <a:bodyPr/>
            <a:lstStyle/>
            <a:p>
              <a:endParaRPr lang="zh-CN" altLang="en-US"/>
            </a:p>
          </p:txBody>
        </p:sp>
        <p:sp>
          <p:nvSpPr>
            <p:cNvPr id="571399" name="Text Box 7"/>
            <p:cNvSpPr txBox="1">
              <a:spLocks noChangeAspect="1" noChangeArrowheads="1"/>
            </p:cNvSpPr>
            <p:nvPr/>
          </p:nvSpPr>
          <p:spPr bwMode="auto">
            <a:xfrm>
              <a:off x="2646" y="1661"/>
              <a:ext cx="733" cy="390"/>
            </a:xfrm>
            <a:prstGeom prst="rect">
              <a:avLst/>
            </a:prstGeom>
            <a:noFill/>
            <a:ln w="9525">
              <a:noFill/>
              <a:miter lim="800000"/>
              <a:headEnd/>
              <a:tailEnd/>
            </a:ln>
          </p:spPr>
          <p:txBody>
            <a:bodyPr/>
            <a:lstStyle/>
            <a:p>
              <a:pPr algn="just"/>
              <a:r>
                <a:rPr kumimoji="1" lang="en-US" altLang="zh-CN" sz="2800" i="1"/>
                <a:t>z</a:t>
              </a:r>
              <a:r>
                <a:rPr kumimoji="1" lang="en-US" altLang="zh-CN" sz="2800" baseline="-25000"/>
                <a:t>0</a:t>
              </a:r>
              <a:r>
                <a:rPr kumimoji="1" lang="en-US" altLang="zh-CN" sz="2800"/>
                <a:t>+d</a:t>
              </a:r>
              <a:r>
                <a:rPr kumimoji="1" lang="en-US" altLang="zh-CN" sz="2800" i="1"/>
                <a:t>z</a:t>
              </a:r>
              <a:endParaRPr kumimoji="1" lang="en-US" altLang="zh-CN" sz="2800"/>
            </a:p>
          </p:txBody>
        </p:sp>
        <p:sp>
          <p:nvSpPr>
            <p:cNvPr id="571400" name="Text Box 8"/>
            <p:cNvSpPr txBox="1">
              <a:spLocks noChangeAspect="1" noChangeArrowheads="1"/>
            </p:cNvSpPr>
            <p:nvPr/>
          </p:nvSpPr>
          <p:spPr bwMode="auto">
            <a:xfrm>
              <a:off x="2945" y="1861"/>
              <a:ext cx="479" cy="390"/>
            </a:xfrm>
            <a:prstGeom prst="rect">
              <a:avLst/>
            </a:prstGeom>
            <a:noFill/>
            <a:ln w="9525">
              <a:noFill/>
              <a:miter lim="800000"/>
              <a:headEnd/>
              <a:tailEnd/>
            </a:ln>
          </p:spPr>
          <p:txBody>
            <a:bodyPr/>
            <a:lstStyle/>
            <a:p>
              <a:pPr algn="just"/>
              <a:r>
                <a:rPr kumimoji="1" lang="en-US" altLang="zh-CN" sz="2800" i="1"/>
                <a:t>z</a:t>
              </a:r>
              <a:r>
                <a:rPr kumimoji="1" lang="en-US" altLang="zh-CN" sz="2800" baseline="-25000"/>
                <a:t>0</a:t>
              </a:r>
              <a:endParaRPr kumimoji="1" lang="en-US" altLang="zh-CN" sz="2800"/>
            </a:p>
          </p:txBody>
        </p:sp>
        <p:sp>
          <p:nvSpPr>
            <p:cNvPr id="571401" name="Rectangle 9"/>
            <p:cNvSpPr>
              <a:spLocks noChangeAspect="1" noChangeArrowheads="1"/>
            </p:cNvSpPr>
            <p:nvPr/>
          </p:nvSpPr>
          <p:spPr bwMode="auto">
            <a:xfrm>
              <a:off x="2909" y="1279"/>
              <a:ext cx="2397" cy="129"/>
            </a:xfrm>
            <a:prstGeom prst="rect">
              <a:avLst/>
            </a:prstGeom>
            <a:gradFill rotWithShape="1">
              <a:gsLst>
                <a:gs pos="0">
                  <a:srgbClr val="3366FF">
                    <a:gamma/>
                    <a:shade val="63529"/>
                    <a:invGamma/>
                  </a:srgbClr>
                </a:gs>
                <a:gs pos="100000">
                  <a:srgbClr val="3366FF"/>
                </a:gs>
              </a:gsLst>
              <a:lin ang="5400000" scaled="1"/>
            </a:gradFill>
            <a:ln w="9525">
              <a:noFill/>
              <a:miter lim="800000"/>
              <a:headEnd/>
              <a:tailEnd/>
            </a:ln>
          </p:spPr>
          <p:txBody>
            <a:bodyPr/>
            <a:lstStyle/>
            <a:p>
              <a:endParaRPr lang="zh-CN" altLang="en-US"/>
            </a:p>
          </p:txBody>
        </p:sp>
        <p:sp>
          <p:nvSpPr>
            <p:cNvPr id="571402" name="Rectangle 10"/>
            <p:cNvSpPr>
              <a:spLocks noChangeAspect="1" noChangeArrowheads="1"/>
            </p:cNvSpPr>
            <p:nvPr/>
          </p:nvSpPr>
          <p:spPr bwMode="auto">
            <a:xfrm>
              <a:off x="2909" y="2574"/>
              <a:ext cx="2397" cy="129"/>
            </a:xfrm>
            <a:prstGeom prst="rect">
              <a:avLst/>
            </a:prstGeom>
            <a:gradFill rotWithShape="1">
              <a:gsLst>
                <a:gs pos="0">
                  <a:srgbClr val="00CCFF"/>
                </a:gs>
                <a:gs pos="100000">
                  <a:srgbClr val="00CCFF">
                    <a:gamma/>
                    <a:shade val="46275"/>
                    <a:invGamma/>
                  </a:srgbClr>
                </a:gs>
              </a:gsLst>
              <a:lin ang="5400000" scaled="1"/>
            </a:gradFill>
            <a:ln w="9525">
              <a:noFill/>
              <a:miter lim="800000"/>
              <a:headEnd/>
              <a:tailEnd/>
            </a:ln>
          </p:spPr>
          <p:txBody>
            <a:bodyPr/>
            <a:lstStyle/>
            <a:p>
              <a:endParaRPr lang="zh-CN" altLang="en-US"/>
            </a:p>
          </p:txBody>
        </p:sp>
        <p:sp>
          <p:nvSpPr>
            <p:cNvPr id="571403" name="Line 11"/>
            <p:cNvSpPr>
              <a:spLocks noChangeAspect="1" noChangeShapeType="1"/>
            </p:cNvSpPr>
            <p:nvPr/>
          </p:nvSpPr>
          <p:spPr bwMode="auto">
            <a:xfrm flipV="1">
              <a:off x="3229" y="1020"/>
              <a:ext cx="0" cy="1554"/>
            </a:xfrm>
            <a:prstGeom prst="line">
              <a:avLst/>
            </a:prstGeom>
            <a:noFill/>
            <a:ln w="19050">
              <a:solidFill>
                <a:schemeClr val="tx1"/>
              </a:solidFill>
              <a:round/>
              <a:headEnd/>
              <a:tailEnd type="triangle" w="med" len="lg"/>
            </a:ln>
          </p:spPr>
          <p:txBody>
            <a:bodyPr/>
            <a:lstStyle/>
            <a:p>
              <a:endParaRPr lang="zh-CN" altLang="en-US"/>
            </a:p>
          </p:txBody>
        </p:sp>
        <p:sp>
          <p:nvSpPr>
            <p:cNvPr id="571404" name="Text Box 12"/>
            <p:cNvSpPr txBox="1">
              <a:spLocks noChangeAspect="1" noChangeArrowheads="1"/>
            </p:cNvSpPr>
            <p:nvPr/>
          </p:nvSpPr>
          <p:spPr bwMode="auto">
            <a:xfrm>
              <a:off x="2909" y="890"/>
              <a:ext cx="480" cy="388"/>
            </a:xfrm>
            <a:prstGeom prst="rect">
              <a:avLst/>
            </a:prstGeom>
            <a:noFill/>
            <a:ln w="9525">
              <a:noFill/>
              <a:miter lim="800000"/>
              <a:headEnd/>
              <a:tailEnd/>
            </a:ln>
          </p:spPr>
          <p:txBody>
            <a:bodyPr/>
            <a:lstStyle/>
            <a:p>
              <a:pPr algn="just"/>
              <a:r>
                <a:rPr kumimoji="1" lang="en-US" altLang="zh-CN" sz="2800" i="1"/>
                <a:t>z</a:t>
              </a:r>
              <a:endParaRPr kumimoji="1" lang="en-US" altLang="zh-CN" sz="2800"/>
            </a:p>
          </p:txBody>
        </p:sp>
        <p:sp>
          <p:nvSpPr>
            <p:cNvPr id="571405" name="Line 13"/>
            <p:cNvSpPr>
              <a:spLocks noChangeAspect="1" noChangeShapeType="1"/>
            </p:cNvSpPr>
            <p:nvPr/>
          </p:nvSpPr>
          <p:spPr bwMode="auto">
            <a:xfrm>
              <a:off x="3229" y="1926"/>
              <a:ext cx="1717" cy="0"/>
            </a:xfrm>
            <a:prstGeom prst="line">
              <a:avLst/>
            </a:prstGeom>
            <a:noFill/>
            <a:ln w="12700">
              <a:solidFill>
                <a:srgbClr val="FFFF00"/>
              </a:solidFill>
              <a:prstDash val="lgDash"/>
              <a:round/>
              <a:headEnd/>
              <a:tailEnd type="none" w="sm" len="lg"/>
            </a:ln>
          </p:spPr>
          <p:txBody>
            <a:bodyPr/>
            <a:lstStyle/>
            <a:p>
              <a:endParaRPr lang="zh-CN" altLang="en-US"/>
            </a:p>
          </p:txBody>
        </p:sp>
        <p:sp>
          <p:nvSpPr>
            <p:cNvPr id="571406" name="Line 14"/>
            <p:cNvSpPr>
              <a:spLocks noChangeAspect="1" noChangeShapeType="1"/>
            </p:cNvSpPr>
            <p:nvPr/>
          </p:nvSpPr>
          <p:spPr bwMode="auto">
            <a:xfrm>
              <a:off x="3229" y="2056"/>
              <a:ext cx="1717" cy="0"/>
            </a:xfrm>
            <a:prstGeom prst="line">
              <a:avLst/>
            </a:prstGeom>
            <a:noFill/>
            <a:ln w="12700">
              <a:solidFill>
                <a:srgbClr val="FFFF00"/>
              </a:solidFill>
              <a:prstDash val="lgDash"/>
              <a:round/>
              <a:headEnd/>
              <a:tailEnd type="none" w="sm" len="lg"/>
            </a:ln>
          </p:spPr>
          <p:txBody>
            <a:bodyPr/>
            <a:lstStyle/>
            <a:p>
              <a:endParaRPr lang="zh-CN" altLang="en-US"/>
            </a:p>
          </p:txBody>
        </p:sp>
        <p:sp>
          <p:nvSpPr>
            <p:cNvPr id="571407" name="Text Box 15"/>
            <p:cNvSpPr txBox="1">
              <a:spLocks noChangeAspect="1" noChangeArrowheads="1"/>
            </p:cNvSpPr>
            <p:nvPr/>
          </p:nvSpPr>
          <p:spPr bwMode="auto">
            <a:xfrm>
              <a:off x="3722" y="1636"/>
              <a:ext cx="958" cy="390"/>
            </a:xfrm>
            <a:prstGeom prst="rect">
              <a:avLst/>
            </a:prstGeom>
            <a:noFill/>
            <a:ln w="9525">
              <a:noFill/>
              <a:miter lim="800000"/>
              <a:headEnd/>
              <a:tailEnd/>
            </a:ln>
          </p:spPr>
          <p:txBody>
            <a:bodyPr/>
            <a:lstStyle/>
            <a:p>
              <a:pPr algn="just"/>
              <a:r>
                <a:rPr kumimoji="1" lang="en-US" altLang="zh-CN" sz="2800" i="1"/>
                <a:t>ρ</a:t>
              </a:r>
              <a:r>
                <a:rPr kumimoji="1" lang="en-US" altLang="zh-CN" sz="2800"/>
                <a:t>+d</a:t>
              </a:r>
              <a:r>
                <a:rPr kumimoji="1" lang="en-US" altLang="zh-CN" sz="2800" i="1"/>
                <a:t>ρ</a:t>
              </a:r>
              <a:endParaRPr kumimoji="1" lang="en-US" altLang="zh-CN" sz="2800"/>
            </a:p>
          </p:txBody>
        </p:sp>
        <p:sp>
          <p:nvSpPr>
            <p:cNvPr id="571408" name="Text Box 16"/>
            <p:cNvSpPr txBox="1">
              <a:spLocks noChangeAspect="1" noChangeArrowheads="1"/>
            </p:cNvSpPr>
            <p:nvPr/>
          </p:nvSpPr>
          <p:spPr bwMode="auto">
            <a:xfrm>
              <a:off x="3815" y="1984"/>
              <a:ext cx="479" cy="390"/>
            </a:xfrm>
            <a:prstGeom prst="rect">
              <a:avLst/>
            </a:prstGeom>
            <a:noFill/>
            <a:ln w="9525">
              <a:noFill/>
              <a:miter lim="800000"/>
              <a:headEnd/>
              <a:tailEnd/>
            </a:ln>
          </p:spPr>
          <p:txBody>
            <a:bodyPr/>
            <a:lstStyle/>
            <a:p>
              <a:pPr algn="just"/>
              <a:r>
                <a:rPr kumimoji="1" lang="en-US" altLang="zh-CN" sz="2800" i="1"/>
                <a:t>ρ</a:t>
              </a:r>
              <a:endParaRPr kumimoji="1" lang="en-US" altLang="zh-CN" sz="2800"/>
            </a:p>
          </p:txBody>
        </p:sp>
      </p:grpSp>
      <p:graphicFrame>
        <p:nvGraphicFramePr>
          <p:cNvPr id="571417" name="Object 25"/>
          <p:cNvGraphicFramePr>
            <a:graphicFrameLocks noChangeAspect="1"/>
          </p:cNvGraphicFramePr>
          <p:nvPr/>
        </p:nvGraphicFramePr>
        <p:xfrm>
          <a:off x="685800" y="2362200"/>
          <a:ext cx="2741613" cy="939800"/>
        </p:xfrm>
        <a:graphic>
          <a:graphicData uri="http://schemas.openxmlformats.org/presentationml/2006/ole">
            <mc:AlternateContent xmlns:mc="http://schemas.openxmlformats.org/markup-compatibility/2006">
              <mc:Choice xmlns:v="urn:schemas-microsoft-com:vml" Requires="v">
                <p:oleObj name="公式" r:id="rId2" imgW="1371600" imgH="469800" progId="Equation.3">
                  <p:embed/>
                </p:oleObj>
              </mc:Choice>
              <mc:Fallback>
                <p:oleObj name="公式" r:id="rId2" imgW="1371600" imgH="469800" progId="Equation.3">
                  <p:embed/>
                  <p:pic>
                    <p:nvPicPr>
                      <p:cNvPr id="571417" name="Object 2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2362200"/>
                        <a:ext cx="2741613" cy="939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71418" name="Text Box 26"/>
          <p:cNvSpPr txBox="1">
            <a:spLocks noChangeArrowheads="1"/>
          </p:cNvSpPr>
          <p:nvPr/>
        </p:nvSpPr>
        <p:spPr bwMode="auto">
          <a:xfrm>
            <a:off x="377825" y="1676400"/>
            <a:ext cx="3311525" cy="519113"/>
          </a:xfrm>
          <a:prstGeom prst="rect">
            <a:avLst/>
          </a:prstGeom>
          <a:noFill/>
          <a:ln w="9525" algn="ctr">
            <a:noFill/>
            <a:miter lim="800000"/>
            <a:headEnd/>
            <a:tailEnd/>
          </a:ln>
          <a:effectLst/>
        </p:spPr>
        <p:txBody>
          <a:bodyPr>
            <a:spAutoFit/>
          </a:bodyPr>
          <a:lstStyle/>
          <a:p>
            <a:pPr>
              <a:spcBef>
                <a:spcPct val="50000"/>
              </a:spcBef>
            </a:pPr>
            <a:r>
              <a:rPr lang="zh-CN" altLang="en-US" sz="2800" dirty="0"/>
              <a:t>菲克扩散定律： </a:t>
            </a:r>
          </a:p>
        </p:txBody>
      </p:sp>
      <p:sp>
        <p:nvSpPr>
          <p:cNvPr id="571419" name="Text Box 27"/>
          <p:cNvSpPr txBox="1">
            <a:spLocks noChangeArrowheads="1"/>
          </p:cNvSpPr>
          <p:nvPr/>
        </p:nvSpPr>
        <p:spPr bwMode="auto">
          <a:xfrm>
            <a:off x="457200" y="3581400"/>
            <a:ext cx="2592388" cy="519113"/>
          </a:xfrm>
          <a:prstGeom prst="rect">
            <a:avLst/>
          </a:prstGeom>
          <a:noFill/>
          <a:ln w="9525" algn="ctr">
            <a:noFill/>
            <a:miter lim="800000"/>
            <a:headEnd/>
            <a:tailEnd/>
          </a:ln>
          <a:effectLst/>
        </p:spPr>
        <p:txBody>
          <a:bodyPr>
            <a:spAutoFit/>
          </a:bodyPr>
          <a:lstStyle/>
          <a:p>
            <a:pPr>
              <a:spcBef>
                <a:spcPct val="50000"/>
              </a:spcBef>
            </a:pPr>
            <a:r>
              <a:rPr lang="zh-CN" altLang="en-US" sz="2800"/>
              <a:t>扩散系数： </a:t>
            </a:r>
          </a:p>
        </p:txBody>
      </p:sp>
      <p:graphicFrame>
        <p:nvGraphicFramePr>
          <p:cNvPr id="571420" name="Object 28"/>
          <p:cNvGraphicFramePr>
            <a:graphicFrameLocks noChangeAspect="1"/>
          </p:cNvGraphicFramePr>
          <p:nvPr/>
        </p:nvGraphicFramePr>
        <p:xfrm>
          <a:off x="685800" y="4114800"/>
          <a:ext cx="1268413" cy="787400"/>
        </p:xfrm>
        <a:graphic>
          <a:graphicData uri="http://schemas.openxmlformats.org/presentationml/2006/ole">
            <mc:AlternateContent xmlns:mc="http://schemas.openxmlformats.org/markup-compatibility/2006">
              <mc:Choice xmlns:v="urn:schemas-microsoft-com:vml" Requires="v">
                <p:oleObj name="公式" r:id="rId4" imgW="634725" imgH="393529" progId="Equation.3">
                  <p:embed/>
                </p:oleObj>
              </mc:Choice>
              <mc:Fallback>
                <p:oleObj name="公式" r:id="rId4" imgW="634725" imgH="393529" progId="Equation.3">
                  <p:embed/>
                  <p:pic>
                    <p:nvPicPr>
                      <p:cNvPr id="571420" name="Object 2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5800" y="4114800"/>
                        <a:ext cx="1268413" cy="787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571421" name="Group 29"/>
          <p:cNvGrpSpPr>
            <a:grpSpLocks/>
          </p:cNvGrpSpPr>
          <p:nvPr/>
        </p:nvGrpSpPr>
        <p:grpSpPr bwMode="auto">
          <a:xfrm>
            <a:off x="609600" y="5334000"/>
            <a:ext cx="7773988" cy="1073150"/>
            <a:chOff x="432" y="3235"/>
            <a:chExt cx="4833" cy="676"/>
          </a:xfrm>
        </p:grpSpPr>
        <p:sp>
          <p:nvSpPr>
            <p:cNvPr id="571422" name="Text Box 30"/>
            <p:cNvSpPr txBox="1">
              <a:spLocks noChangeArrowheads="1"/>
            </p:cNvSpPr>
            <p:nvPr/>
          </p:nvSpPr>
          <p:spPr bwMode="auto">
            <a:xfrm>
              <a:off x="1156" y="3235"/>
              <a:ext cx="4109" cy="676"/>
            </a:xfrm>
            <a:prstGeom prst="rect">
              <a:avLst/>
            </a:prstGeom>
            <a:noFill/>
            <a:ln w="12700">
              <a:noFill/>
              <a:miter lim="800000"/>
              <a:headEnd type="none" w="sm" len="sm"/>
              <a:tailEnd type="none" w="sm" len="sm"/>
            </a:ln>
            <a:effectLst/>
          </p:spPr>
          <p:txBody>
            <a:bodyPr>
              <a:spAutoFit/>
            </a:bodyPr>
            <a:lstStyle/>
            <a:p>
              <a:pPr>
                <a:lnSpc>
                  <a:spcPct val="115000"/>
                </a:lnSpc>
                <a:spcBef>
                  <a:spcPct val="50000"/>
                </a:spcBef>
              </a:pPr>
              <a:r>
                <a:rPr kumimoji="1" lang="zh-CN" altLang="en-US" sz="2800" dirty="0"/>
                <a:t>气体扩散现象的微观本质是</a:t>
              </a:r>
              <a:r>
                <a:rPr kumimoji="1" lang="zh-CN" altLang="en-US" sz="2800" dirty="0">
                  <a:solidFill>
                    <a:srgbClr val="FF3300"/>
                  </a:solidFill>
                </a:rPr>
                <a:t>质量</a:t>
              </a:r>
              <a:r>
                <a:rPr kumimoji="1" lang="zh-CN" altLang="en-US" sz="2800" dirty="0">
                  <a:solidFill>
                    <a:srgbClr val="0000CC"/>
                  </a:solidFill>
                </a:rPr>
                <a:t>的定向迁移</a:t>
              </a:r>
              <a:r>
                <a:rPr kumimoji="1" lang="zh-CN" altLang="en-US" sz="2800" dirty="0"/>
                <a:t>。</a:t>
              </a:r>
            </a:p>
          </p:txBody>
        </p:sp>
        <p:sp>
          <p:nvSpPr>
            <p:cNvPr id="571423" name="Rectangle 31"/>
            <p:cNvSpPr>
              <a:spLocks noChangeArrowheads="1"/>
            </p:cNvSpPr>
            <p:nvPr/>
          </p:nvSpPr>
          <p:spPr bwMode="auto">
            <a:xfrm>
              <a:off x="432" y="3264"/>
              <a:ext cx="791" cy="327"/>
            </a:xfrm>
            <a:prstGeom prst="rect">
              <a:avLst/>
            </a:prstGeom>
            <a:noFill/>
            <a:ln w="12700">
              <a:noFill/>
              <a:miter lim="800000"/>
              <a:headEnd type="none" w="sm" len="sm"/>
              <a:tailEnd type="none" w="sm" len="sm"/>
            </a:ln>
            <a:effectLst/>
          </p:spPr>
          <p:txBody>
            <a:bodyPr>
              <a:spAutoFit/>
            </a:bodyPr>
            <a:lstStyle/>
            <a:p>
              <a:r>
                <a:rPr kumimoji="1" lang="zh-CN" altLang="en-US" sz="2800"/>
                <a:t>结论：</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71396"/>
                                        </p:tgtEl>
                                        <p:attrNameLst>
                                          <p:attrName>style.visibility</p:attrName>
                                        </p:attrNameLst>
                                      </p:cBhvr>
                                      <p:to>
                                        <p:strVal val="visible"/>
                                      </p:to>
                                    </p:set>
                                    <p:animEffect transition="in" filter="blinds(horizontal)">
                                      <p:cBhvr>
                                        <p:cTn id="7" dur="500"/>
                                        <p:tgtEl>
                                          <p:spTgt spid="57139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71418"/>
                                        </p:tgtEl>
                                        <p:attrNameLst>
                                          <p:attrName>style.visibility</p:attrName>
                                        </p:attrNameLst>
                                      </p:cBhvr>
                                      <p:to>
                                        <p:strVal val="visible"/>
                                      </p:to>
                                    </p:set>
                                    <p:animEffect transition="in" filter="wipe(left)">
                                      <p:cBhvr>
                                        <p:cTn id="12" dur="500"/>
                                        <p:tgtEl>
                                          <p:spTgt spid="57141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571417"/>
                                        </p:tgtEl>
                                        <p:attrNameLst>
                                          <p:attrName>style.visibility</p:attrName>
                                        </p:attrNameLst>
                                      </p:cBhvr>
                                      <p:to>
                                        <p:strVal val="visible"/>
                                      </p:to>
                                    </p:set>
                                    <p:animEffect transition="in" filter="wipe(left)">
                                      <p:cBhvr>
                                        <p:cTn id="17" dur="500"/>
                                        <p:tgtEl>
                                          <p:spTgt spid="57141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71419"/>
                                        </p:tgtEl>
                                        <p:attrNameLst>
                                          <p:attrName>style.visibility</p:attrName>
                                        </p:attrNameLst>
                                      </p:cBhvr>
                                      <p:to>
                                        <p:strVal val="visible"/>
                                      </p:to>
                                    </p:set>
                                    <p:animEffect transition="in" filter="wipe(left)">
                                      <p:cBhvr>
                                        <p:cTn id="22" dur="500"/>
                                        <p:tgtEl>
                                          <p:spTgt spid="57141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571420"/>
                                        </p:tgtEl>
                                        <p:attrNameLst>
                                          <p:attrName>style.visibility</p:attrName>
                                        </p:attrNameLst>
                                      </p:cBhvr>
                                      <p:to>
                                        <p:strVal val="visible"/>
                                      </p:to>
                                    </p:set>
                                    <p:animEffect transition="in" filter="wipe(left)">
                                      <p:cBhvr>
                                        <p:cTn id="27" dur="500"/>
                                        <p:tgtEl>
                                          <p:spTgt spid="57142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571421"/>
                                        </p:tgtEl>
                                        <p:attrNameLst>
                                          <p:attrName>style.visibility</p:attrName>
                                        </p:attrNameLst>
                                      </p:cBhvr>
                                      <p:to>
                                        <p:strVal val="visible"/>
                                      </p:to>
                                    </p:set>
                                    <p:animEffect transition="in" filter="wipe(left)">
                                      <p:cBhvr>
                                        <p:cTn id="32" dur="500"/>
                                        <p:tgtEl>
                                          <p:spTgt spid="5714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1418" grpId="0"/>
      <p:bldP spid="571419"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82" name="Rectangle 2"/>
          <p:cNvSpPr>
            <a:spLocks noGrp="1" noChangeArrowheads="1"/>
          </p:cNvSpPr>
          <p:nvPr>
            <p:ph type="title"/>
          </p:nvPr>
        </p:nvSpPr>
        <p:spPr/>
        <p:txBody>
          <a:bodyPr/>
          <a:lstStyle/>
          <a:p>
            <a:r>
              <a:rPr lang="en-US" altLang="zh-CN"/>
              <a:t>10.8 </a:t>
            </a:r>
            <a:r>
              <a:rPr lang="zh-CN" altLang="en-US"/>
              <a:t>热力学第二定律的统计意义</a:t>
            </a:r>
          </a:p>
        </p:txBody>
      </p:sp>
      <p:sp>
        <p:nvSpPr>
          <p:cNvPr id="30" name="灯片编号占位符 4"/>
          <p:cNvSpPr>
            <a:spLocks noGrp="1"/>
          </p:cNvSpPr>
          <p:nvPr>
            <p:ph type="sldNum" sz="quarter" idx="12"/>
          </p:nvPr>
        </p:nvSpPr>
        <p:spPr/>
        <p:txBody>
          <a:bodyPr/>
          <a:lstStyle/>
          <a:p>
            <a:fld id="{A06A96D9-783B-4DD4-814D-1C722A920773}" type="slidenum">
              <a:rPr lang="en-US" altLang="zh-CN"/>
              <a:pPr/>
              <a:t>23</a:t>
            </a:fld>
            <a:endParaRPr lang="en-US" altLang="zh-CN"/>
          </a:p>
        </p:txBody>
      </p:sp>
      <p:sp>
        <p:nvSpPr>
          <p:cNvPr id="583683" name="Rectangle 3"/>
          <p:cNvSpPr>
            <a:spLocks noChangeArrowheads="1"/>
          </p:cNvSpPr>
          <p:nvPr/>
        </p:nvSpPr>
        <p:spPr bwMode="auto">
          <a:xfrm>
            <a:off x="501650" y="1219200"/>
            <a:ext cx="4146550" cy="457200"/>
          </a:xfrm>
          <a:prstGeom prst="rect">
            <a:avLst/>
          </a:prstGeom>
          <a:solidFill>
            <a:srgbClr val="CCFFCC">
              <a:alpha val="80000"/>
            </a:srgbClr>
          </a:solidFill>
          <a:ln w="9525">
            <a:noFill/>
            <a:miter lim="800000"/>
            <a:headEnd/>
            <a:tailEnd/>
          </a:ln>
          <a:effectLst/>
        </p:spPr>
        <p:txBody>
          <a:bodyPr wrap="none" anchor="ctr">
            <a:spAutoFit/>
          </a:bodyPr>
          <a:lstStyle/>
          <a:p>
            <a:r>
              <a:rPr lang="zh-CN" altLang="en-US" sz="2400"/>
              <a:t>气体自由膨胀过程的不可逆性</a:t>
            </a:r>
          </a:p>
        </p:txBody>
      </p:sp>
      <p:grpSp>
        <p:nvGrpSpPr>
          <p:cNvPr id="583684" name="Group 4"/>
          <p:cNvGrpSpPr>
            <a:grpSpLocks/>
          </p:cNvGrpSpPr>
          <p:nvPr/>
        </p:nvGrpSpPr>
        <p:grpSpPr bwMode="auto">
          <a:xfrm>
            <a:off x="762000" y="4267200"/>
            <a:ext cx="3657600" cy="2057400"/>
            <a:chOff x="528" y="2544"/>
            <a:chExt cx="2304" cy="1296"/>
          </a:xfrm>
        </p:grpSpPr>
        <p:sp>
          <p:nvSpPr>
            <p:cNvPr id="583685" name="Rectangle 5" descr="轮廓式菱形"/>
            <p:cNvSpPr>
              <a:spLocks noChangeArrowheads="1"/>
            </p:cNvSpPr>
            <p:nvPr/>
          </p:nvSpPr>
          <p:spPr bwMode="auto">
            <a:xfrm>
              <a:off x="528" y="2544"/>
              <a:ext cx="2304" cy="1296"/>
            </a:xfrm>
            <a:prstGeom prst="rect">
              <a:avLst/>
            </a:prstGeom>
            <a:pattFill prst="openDmnd">
              <a:fgClr>
                <a:srgbClr val="01017D"/>
              </a:fgClr>
              <a:bgClr>
                <a:srgbClr val="00C600"/>
              </a:bgClr>
            </a:pattFill>
            <a:ln w="9525">
              <a:solidFill>
                <a:srgbClr val="FFFFFF"/>
              </a:solidFill>
              <a:miter lim="800000"/>
              <a:headEnd/>
              <a:tailEnd/>
            </a:ln>
            <a:effectLst/>
          </p:spPr>
          <p:txBody>
            <a:bodyPr wrap="none" anchor="ctr"/>
            <a:lstStyle/>
            <a:p>
              <a:endParaRPr lang="zh-CN" altLang="en-US"/>
            </a:p>
          </p:txBody>
        </p:sp>
        <p:sp>
          <p:nvSpPr>
            <p:cNvPr id="583686" name="Rectangle 6" descr="大纸屑"/>
            <p:cNvSpPr>
              <a:spLocks noChangeArrowheads="1"/>
            </p:cNvSpPr>
            <p:nvPr/>
          </p:nvSpPr>
          <p:spPr bwMode="auto">
            <a:xfrm>
              <a:off x="672" y="2688"/>
              <a:ext cx="1248" cy="1008"/>
            </a:xfrm>
            <a:prstGeom prst="rect">
              <a:avLst/>
            </a:prstGeom>
            <a:pattFill prst="lgConfetti">
              <a:fgClr>
                <a:srgbClr val="FFE701"/>
              </a:fgClr>
              <a:bgClr>
                <a:srgbClr val="FFFFFF"/>
              </a:bgClr>
            </a:pattFill>
            <a:ln w="9525">
              <a:solidFill>
                <a:srgbClr val="FFFFFF"/>
              </a:solidFill>
              <a:miter lim="800000"/>
              <a:headEnd/>
              <a:tailEnd/>
            </a:ln>
            <a:effectLst/>
          </p:spPr>
          <p:txBody>
            <a:bodyPr wrap="none" anchor="ctr"/>
            <a:lstStyle/>
            <a:p>
              <a:endParaRPr lang="zh-CN" altLang="en-US"/>
            </a:p>
          </p:txBody>
        </p:sp>
        <p:sp>
          <p:nvSpPr>
            <p:cNvPr id="583687" name="Rectangle 7"/>
            <p:cNvSpPr>
              <a:spLocks noChangeArrowheads="1"/>
            </p:cNvSpPr>
            <p:nvPr/>
          </p:nvSpPr>
          <p:spPr bwMode="auto">
            <a:xfrm>
              <a:off x="1920" y="2688"/>
              <a:ext cx="768" cy="1008"/>
            </a:xfrm>
            <a:prstGeom prst="rect">
              <a:avLst/>
            </a:prstGeom>
            <a:solidFill>
              <a:srgbClr val="FFFFFF"/>
            </a:solidFill>
            <a:ln w="9525">
              <a:solidFill>
                <a:srgbClr val="FFFFFF"/>
              </a:solidFill>
              <a:miter lim="800000"/>
              <a:headEnd/>
              <a:tailEnd/>
            </a:ln>
            <a:effectLst/>
          </p:spPr>
          <p:txBody>
            <a:bodyPr wrap="none" anchor="ctr"/>
            <a:lstStyle/>
            <a:p>
              <a:endParaRPr lang="zh-CN" altLang="en-US"/>
            </a:p>
          </p:txBody>
        </p:sp>
        <p:sp>
          <p:nvSpPr>
            <p:cNvPr id="583688" name="Rectangle 8"/>
            <p:cNvSpPr>
              <a:spLocks noChangeArrowheads="1"/>
            </p:cNvSpPr>
            <p:nvPr/>
          </p:nvSpPr>
          <p:spPr bwMode="auto">
            <a:xfrm>
              <a:off x="1920" y="2688"/>
              <a:ext cx="192" cy="1008"/>
            </a:xfrm>
            <a:prstGeom prst="rect">
              <a:avLst/>
            </a:prstGeom>
            <a:gradFill rotWithShape="0">
              <a:gsLst>
                <a:gs pos="0">
                  <a:srgbClr val="FFCCCC"/>
                </a:gs>
                <a:gs pos="100000">
                  <a:srgbClr val="FFCCCC">
                    <a:gamma/>
                    <a:shade val="46275"/>
                    <a:invGamma/>
                  </a:srgbClr>
                </a:gs>
              </a:gsLst>
              <a:lin ang="5400000" scaled="1"/>
            </a:gradFill>
            <a:ln w="9525">
              <a:solidFill>
                <a:srgbClr val="FFFFFF"/>
              </a:solidFill>
              <a:miter lim="800000"/>
              <a:headEnd/>
              <a:tailEnd/>
            </a:ln>
            <a:effectLst/>
          </p:spPr>
          <p:txBody>
            <a:bodyPr wrap="none" anchor="ctr"/>
            <a:lstStyle/>
            <a:p>
              <a:endParaRPr lang="zh-CN" altLang="en-US"/>
            </a:p>
          </p:txBody>
        </p:sp>
        <p:sp>
          <p:nvSpPr>
            <p:cNvPr id="583689" name="Rectangle 9"/>
            <p:cNvSpPr>
              <a:spLocks noChangeArrowheads="1"/>
            </p:cNvSpPr>
            <p:nvPr/>
          </p:nvSpPr>
          <p:spPr bwMode="auto">
            <a:xfrm>
              <a:off x="2112" y="3120"/>
              <a:ext cx="576" cy="144"/>
            </a:xfrm>
            <a:prstGeom prst="rect">
              <a:avLst/>
            </a:prstGeom>
            <a:gradFill rotWithShape="0">
              <a:gsLst>
                <a:gs pos="0">
                  <a:srgbClr val="CCFFFF"/>
                </a:gs>
                <a:gs pos="100000">
                  <a:srgbClr val="CCFFFF">
                    <a:gamma/>
                    <a:shade val="46275"/>
                    <a:invGamma/>
                  </a:srgbClr>
                </a:gs>
              </a:gsLst>
              <a:lin ang="5400000" scaled="1"/>
            </a:gradFill>
            <a:ln w="9525">
              <a:solidFill>
                <a:srgbClr val="FFFFFF"/>
              </a:solidFill>
              <a:miter lim="800000"/>
              <a:headEnd/>
              <a:tailEnd/>
            </a:ln>
            <a:effectLst/>
          </p:spPr>
          <p:txBody>
            <a:bodyPr wrap="none" anchor="ctr"/>
            <a:lstStyle/>
            <a:p>
              <a:endParaRPr lang="zh-CN" altLang="en-US"/>
            </a:p>
          </p:txBody>
        </p:sp>
        <p:sp>
          <p:nvSpPr>
            <p:cNvPr id="583690" name="Line 10"/>
            <p:cNvSpPr>
              <a:spLocks noChangeShapeType="1"/>
            </p:cNvSpPr>
            <p:nvPr/>
          </p:nvSpPr>
          <p:spPr bwMode="auto">
            <a:xfrm flipH="1">
              <a:off x="2112" y="3216"/>
              <a:ext cx="288" cy="0"/>
            </a:xfrm>
            <a:prstGeom prst="line">
              <a:avLst/>
            </a:prstGeom>
            <a:noFill/>
            <a:ln w="38100">
              <a:solidFill>
                <a:srgbClr val="FF3300"/>
              </a:solidFill>
              <a:round/>
              <a:headEnd/>
              <a:tailEnd type="triangle" w="med" len="med"/>
            </a:ln>
            <a:effectLst/>
          </p:spPr>
          <p:txBody>
            <a:bodyPr wrap="none" anchor="ctr"/>
            <a:lstStyle/>
            <a:p>
              <a:endParaRPr lang="zh-CN" altLang="en-US"/>
            </a:p>
          </p:txBody>
        </p:sp>
        <p:graphicFrame>
          <p:nvGraphicFramePr>
            <p:cNvPr id="583691" name="Object 11"/>
            <p:cNvGraphicFramePr>
              <a:graphicFrameLocks noChangeAspect="1"/>
            </p:cNvGraphicFramePr>
            <p:nvPr/>
          </p:nvGraphicFramePr>
          <p:xfrm>
            <a:off x="2154" y="2886"/>
            <a:ext cx="288" cy="332"/>
          </p:xfrm>
          <a:graphic>
            <a:graphicData uri="http://schemas.openxmlformats.org/presentationml/2006/ole">
              <mc:AlternateContent xmlns:mc="http://schemas.openxmlformats.org/markup-compatibility/2006">
                <mc:Choice xmlns:v="urn:schemas-microsoft-com:vml" Requires="v">
                  <p:oleObj name="公式" r:id="rId2" imgW="164880" imgH="190440" progId="Equation.3">
                    <p:embed/>
                  </p:oleObj>
                </mc:Choice>
                <mc:Fallback>
                  <p:oleObj name="公式" r:id="rId2" imgW="164880" imgH="190440" progId="Equation.3">
                    <p:embed/>
                    <p:pic>
                      <p:nvPicPr>
                        <p:cNvPr id="583691" name="Object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54" y="2886"/>
                          <a:ext cx="288" cy="33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583692" name="Group 12"/>
          <p:cNvGrpSpPr>
            <a:grpSpLocks/>
          </p:cNvGrpSpPr>
          <p:nvPr/>
        </p:nvGrpSpPr>
        <p:grpSpPr bwMode="auto">
          <a:xfrm>
            <a:off x="4876800" y="1905000"/>
            <a:ext cx="3657600" cy="2057400"/>
            <a:chOff x="3072" y="960"/>
            <a:chExt cx="2304" cy="1296"/>
          </a:xfrm>
        </p:grpSpPr>
        <p:sp>
          <p:nvSpPr>
            <p:cNvPr id="583693" name="Rectangle 13" descr="轮廓式菱形"/>
            <p:cNvSpPr>
              <a:spLocks noChangeArrowheads="1"/>
            </p:cNvSpPr>
            <p:nvPr/>
          </p:nvSpPr>
          <p:spPr bwMode="auto">
            <a:xfrm>
              <a:off x="3072" y="960"/>
              <a:ext cx="2304" cy="1296"/>
            </a:xfrm>
            <a:prstGeom prst="rect">
              <a:avLst/>
            </a:prstGeom>
            <a:pattFill prst="openDmnd">
              <a:fgClr>
                <a:srgbClr val="01017D"/>
              </a:fgClr>
              <a:bgClr>
                <a:srgbClr val="00C600"/>
              </a:bgClr>
            </a:pattFill>
            <a:ln w="9525">
              <a:solidFill>
                <a:srgbClr val="FFFFFF"/>
              </a:solidFill>
              <a:miter lim="800000"/>
              <a:headEnd/>
              <a:tailEnd/>
            </a:ln>
            <a:effectLst/>
          </p:spPr>
          <p:txBody>
            <a:bodyPr wrap="none" anchor="ctr"/>
            <a:lstStyle/>
            <a:p>
              <a:endParaRPr lang="zh-CN" altLang="en-US"/>
            </a:p>
          </p:txBody>
        </p:sp>
        <p:sp>
          <p:nvSpPr>
            <p:cNvPr id="583694" name="Rectangle 14" descr="大纸屑"/>
            <p:cNvSpPr>
              <a:spLocks noChangeArrowheads="1"/>
            </p:cNvSpPr>
            <p:nvPr/>
          </p:nvSpPr>
          <p:spPr bwMode="auto">
            <a:xfrm>
              <a:off x="3216" y="1104"/>
              <a:ext cx="2016" cy="1008"/>
            </a:xfrm>
            <a:prstGeom prst="rect">
              <a:avLst/>
            </a:prstGeom>
            <a:pattFill prst="lgConfetti">
              <a:fgClr>
                <a:srgbClr val="FFE701"/>
              </a:fgClr>
              <a:bgClr>
                <a:srgbClr val="FFFFFF"/>
              </a:bgClr>
            </a:pattFill>
            <a:ln w="9525">
              <a:solidFill>
                <a:srgbClr val="FFFFFF"/>
              </a:solidFill>
              <a:miter lim="800000"/>
              <a:headEnd/>
              <a:tailEnd/>
            </a:ln>
            <a:effectLst/>
          </p:spPr>
          <p:txBody>
            <a:bodyPr wrap="none" anchor="ctr"/>
            <a:lstStyle/>
            <a:p>
              <a:endParaRPr lang="zh-CN" altLang="en-US"/>
            </a:p>
          </p:txBody>
        </p:sp>
      </p:grpSp>
      <p:grpSp>
        <p:nvGrpSpPr>
          <p:cNvPr id="583695" name="Group 15"/>
          <p:cNvGrpSpPr>
            <a:grpSpLocks/>
          </p:cNvGrpSpPr>
          <p:nvPr/>
        </p:nvGrpSpPr>
        <p:grpSpPr bwMode="auto">
          <a:xfrm>
            <a:off x="762000" y="1828800"/>
            <a:ext cx="3657600" cy="2133600"/>
            <a:chOff x="480" y="912"/>
            <a:chExt cx="2304" cy="1344"/>
          </a:xfrm>
        </p:grpSpPr>
        <p:sp>
          <p:nvSpPr>
            <p:cNvPr id="583696" name="Rectangle 16" descr="轮廓式菱形"/>
            <p:cNvSpPr>
              <a:spLocks noChangeArrowheads="1"/>
            </p:cNvSpPr>
            <p:nvPr/>
          </p:nvSpPr>
          <p:spPr bwMode="auto">
            <a:xfrm>
              <a:off x="480" y="960"/>
              <a:ext cx="2304" cy="1296"/>
            </a:xfrm>
            <a:prstGeom prst="rect">
              <a:avLst/>
            </a:prstGeom>
            <a:pattFill prst="openDmnd">
              <a:fgClr>
                <a:srgbClr val="01017D"/>
              </a:fgClr>
              <a:bgClr>
                <a:srgbClr val="00C600"/>
              </a:bgClr>
            </a:pattFill>
            <a:ln w="9525">
              <a:solidFill>
                <a:srgbClr val="FFFFFF"/>
              </a:solidFill>
              <a:miter lim="800000"/>
              <a:headEnd/>
              <a:tailEnd/>
            </a:ln>
            <a:effectLst/>
          </p:spPr>
          <p:txBody>
            <a:bodyPr wrap="none" anchor="ctr"/>
            <a:lstStyle/>
            <a:p>
              <a:endParaRPr lang="zh-CN" altLang="en-US"/>
            </a:p>
          </p:txBody>
        </p:sp>
        <p:sp>
          <p:nvSpPr>
            <p:cNvPr id="583697" name="Rectangle 17" descr="大纸屑"/>
            <p:cNvSpPr>
              <a:spLocks noChangeArrowheads="1"/>
            </p:cNvSpPr>
            <p:nvPr/>
          </p:nvSpPr>
          <p:spPr bwMode="auto">
            <a:xfrm>
              <a:off x="624" y="1104"/>
              <a:ext cx="1008" cy="1008"/>
            </a:xfrm>
            <a:prstGeom prst="rect">
              <a:avLst/>
            </a:prstGeom>
            <a:pattFill prst="lgConfetti">
              <a:fgClr>
                <a:srgbClr val="FFE701"/>
              </a:fgClr>
              <a:bgClr>
                <a:srgbClr val="FFFFFF"/>
              </a:bgClr>
            </a:pattFill>
            <a:ln w="9525">
              <a:solidFill>
                <a:srgbClr val="FFFFFF"/>
              </a:solidFill>
              <a:miter lim="800000"/>
              <a:headEnd/>
              <a:tailEnd/>
            </a:ln>
            <a:effectLst/>
          </p:spPr>
          <p:txBody>
            <a:bodyPr wrap="none" anchor="ctr"/>
            <a:lstStyle/>
            <a:p>
              <a:endParaRPr lang="zh-CN" altLang="en-US"/>
            </a:p>
          </p:txBody>
        </p:sp>
        <p:sp>
          <p:nvSpPr>
            <p:cNvPr id="583698" name="Rectangle 18"/>
            <p:cNvSpPr>
              <a:spLocks noChangeArrowheads="1"/>
            </p:cNvSpPr>
            <p:nvPr/>
          </p:nvSpPr>
          <p:spPr bwMode="auto">
            <a:xfrm>
              <a:off x="1632" y="1104"/>
              <a:ext cx="1008" cy="1008"/>
            </a:xfrm>
            <a:prstGeom prst="rect">
              <a:avLst/>
            </a:prstGeom>
            <a:solidFill>
              <a:srgbClr val="FFFFFF"/>
            </a:solidFill>
            <a:ln w="9525">
              <a:solidFill>
                <a:srgbClr val="FFFFFF"/>
              </a:solidFill>
              <a:miter lim="800000"/>
              <a:headEnd/>
              <a:tailEnd/>
            </a:ln>
            <a:effectLst/>
          </p:spPr>
          <p:txBody>
            <a:bodyPr wrap="none" anchor="ctr"/>
            <a:lstStyle/>
            <a:p>
              <a:endParaRPr lang="zh-CN" altLang="en-US"/>
            </a:p>
          </p:txBody>
        </p:sp>
        <p:grpSp>
          <p:nvGrpSpPr>
            <p:cNvPr id="583699" name="Group 19"/>
            <p:cNvGrpSpPr>
              <a:grpSpLocks/>
            </p:cNvGrpSpPr>
            <p:nvPr/>
          </p:nvGrpSpPr>
          <p:grpSpPr bwMode="auto">
            <a:xfrm>
              <a:off x="1584" y="912"/>
              <a:ext cx="96" cy="1200"/>
              <a:chOff x="1584" y="912"/>
              <a:chExt cx="96" cy="1200"/>
            </a:xfrm>
          </p:grpSpPr>
          <p:sp>
            <p:nvSpPr>
              <p:cNvPr id="583700" name="Line 20"/>
              <p:cNvSpPr>
                <a:spLocks noChangeShapeType="1"/>
              </p:cNvSpPr>
              <p:nvPr/>
            </p:nvSpPr>
            <p:spPr bwMode="auto">
              <a:xfrm>
                <a:off x="1632" y="912"/>
                <a:ext cx="0" cy="1200"/>
              </a:xfrm>
              <a:prstGeom prst="line">
                <a:avLst/>
              </a:prstGeom>
              <a:noFill/>
              <a:ln w="57150">
                <a:solidFill>
                  <a:srgbClr val="FF3300"/>
                </a:solidFill>
                <a:round/>
                <a:headEnd/>
                <a:tailEnd/>
              </a:ln>
              <a:effectLst/>
            </p:spPr>
            <p:txBody>
              <a:bodyPr wrap="none" anchor="ctr"/>
              <a:lstStyle/>
              <a:p>
                <a:endParaRPr lang="zh-CN" altLang="en-US"/>
              </a:p>
            </p:txBody>
          </p:sp>
          <p:sp>
            <p:nvSpPr>
              <p:cNvPr id="583701" name="Line 21"/>
              <p:cNvSpPr>
                <a:spLocks noChangeShapeType="1"/>
              </p:cNvSpPr>
              <p:nvPr/>
            </p:nvSpPr>
            <p:spPr bwMode="auto">
              <a:xfrm>
                <a:off x="1584" y="912"/>
                <a:ext cx="96" cy="0"/>
              </a:xfrm>
              <a:prstGeom prst="line">
                <a:avLst/>
              </a:prstGeom>
              <a:noFill/>
              <a:ln w="57150">
                <a:solidFill>
                  <a:srgbClr val="FF3300"/>
                </a:solidFill>
                <a:round/>
                <a:headEnd/>
                <a:tailEnd/>
              </a:ln>
              <a:effectLst/>
            </p:spPr>
            <p:txBody>
              <a:bodyPr wrap="none" anchor="ctr"/>
              <a:lstStyle/>
              <a:p>
                <a:endParaRPr lang="zh-CN" altLang="en-US"/>
              </a:p>
            </p:txBody>
          </p:sp>
        </p:grpSp>
      </p:grpSp>
      <p:grpSp>
        <p:nvGrpSpPr>
          <p:cNvPr id="583702" name="Group 22"/>
          <p:cNvGrpSpPr>
            <a:grpSpLocks/>
          </p:cNvGrpSpPr>
          <p:nvPr/>
        </p:nvGrpSpPr>
        <p:grpSpPr bwMode="auto">
          <a:xfrm>
            <a:off x="4876800" y="4267200"/>
            <a:ext cx="3657600" cy="2057400"/>
            <a:chOff x="3072" y="2544"/>
            <a:chExt cx="2304" cy="1296"/>
          </a:xfrm>
        </p:grpSpPr>
        <p:sp>
          <p:nvSpPr>
            <p:cNvPr id="583703" name="Rectangle 23" descr="轮廓式菱形"/>
            <p:cNvSpPr>
              <a:spLocks noChangeArrowheads="1"/>
            </p:cNvSpPr>
            <p:nvPr/>
          </p:nvSpPr>
          <p:spPr bwMode="auto">
            <a:xfrm>
              <a:off x="3072" y="2544"/>
              <a:ext cx="2304" cy="1296"/>
            </a:xfrm>
            <a:prstGeom prst="rect">
              <a:avLst/>
            </a:prstGeom>
            <a:pattFill prst="openDmnd">
              <a:fgClr>
                <a:srgbClr val="01017D"/>
              </a:fgClr>
              <a:bgClr>
                <a:srgbClr val="00C600"/>
              </a:bgClr>
            </a:pattFill>
            <a:ln w="9525">
              <a:solidFill>
                <a:srgbClr val="FFFFFF"/>
              </a:solidFill>
              <a:miter lim="800000"/>
              <a:headEnd/>
              <a:tailEnd/>
            </a:ln>
            <a:effectLst/>
          </p:spPr>
          <p:txBody>
            <a:bodyPr wrap="none" anchor="ctr"/>
            <a:lstStyle/>
            <a:p>
              <a:endParaRPr lang="zh-CN" altLang="en-US"/>
            </a:p>
          </p:txBody>
        </p:sp>
        <p:sp>
          <p:nvSpPr>
            <p:cNvPr id="583704" name="Rectangle 24" descr="大纸屑"/>
            <p:cNvSpPr>
              <a:spLocks noChangeArrowheads="1"/>
            </p:cNvSpPr>
            <p:nvPr/>
          </p:nvSpPr>
          <p:spPr bwMode="auto">
            <a:xfrm>
              <a:off x="3216" y="2688"/>
              <a:ext cx="1008" cy="1008"/>
            </a:xfrm>
            <a:prstGeom prst="rect">
              <a:avLst/>
            </a:prstGeom>
            <a:pattFill prst="lgConfetti">
              <a:fgClr>
                <a:srgbClr val="FFE701"/>
              </a:fgClr>
              <a:bgClr>
                <a:srgbClr val="FFFFFF"/>
              </a:bgClr>
            </a:pattFill>
            <a:ln w="9525">
              <a:solidFill>
                <a:srgbClr val="FFFFFF"/>
              </a:solidFill>
              <a:miter lim="800000"/>
              <a:headEnd/>
              <a:tailEnd/>
            </a:ln>
            <a:effectLst/>
          </p:spPr>
          <p:txBody>
            <a:bodyPr wrap="none" anchor="ctr"/>
            <a:lstStyle/>
            <a:p>
              <a:endParaRPr lang="zh-CN" altLang="en-US"/>
            </a:p>
          </p:txBody>
        </p:sp>
        <p:sp>
          <p:nvSpPr>
            <p:cNvPr id="583705" name="Rectangle 25"/>
            <p:cNvSpPr>
              <a:spLocks noChangeArrowheads="1"/>
            </p:cNvSpPr>
            <p:nvPr/>
          </p:nvSpPr>
          <p:spPr bwMode="auto">
            <a:xfrm>
              <a:off x="4224" y="2688"/>
              <a:ext cx="1008" cy="1008"/>
            </a:xfrm>
            <a:prstGeom prst="rect">
              <a:avLst/>
            </a:prstGeom>
            <a:solidFill>
              <a:srgbClr val="FFFFFF"/>
            </a:solidFill>
            <a:ln w="9525">
              <a:solidFill>
                <a:srgbClr val="FFFFFF"/>
              </a:solidFill>
              <a:miter lim="800000"/>
              <a:headEnd/>
              <a:tailEnd/>
            </a:ln>
            <a:effectLst/>
          </p:spPr>
          <p:txBody>
            <a:bodyPr wrap="none" anchor="ctr"/>
            <a:lstStyle/>
            <a:p>
              <a:endParaRPr lang="zh-CN" altLang="en-US"/>
            </a:p>
          </p:txBody>
        </p:sp>
        <p:sp>
          <p:nvSpPr>
            <p:cNvPr id="583706" name="Rectangle 26"/>
            <p:cNvSpPr>
              <a:spLocks noChangeArrowheads="1"/>
            </p:cNvSpPr>
            <p:nvPr/>
          </p:nvSpPr>
          <p:spPr bwMode="auto">
            <a:xfrm>
              <a:off x="4224" y="2688"/>
              <a:ext cx="192" cy="1008"/>
            </a:xfrm>
            <a:prstGeom prst="rect">
              <a:avLst/>
            </a:prstGeom>
            <a:gradFill rotWithShape="0">
              <a:gsLst>
                <a:gs pos="0">
                  <a:srgbClr val="FFCCCC"/>
                </a:gs>
                <a:gs pos="100000">
                  <a:srgbClr val="FFCCCC">
                    <a:gamma/>
                    <a:shade val="46275"/>
                    <a:invGamma/>
                  </a:srgbClr>
                </a:gs>
              </a:gsLst>
              <a:lin ang="5400000" scaled="1"/>
            </a:gradFill>
            <a:ln w="9525">
              <a:solidFill>
                <a:srgbClr val="FFFFFF"/>
              </a:solidFill>
              <a:miter lim="800000"/>
              <a:headEnd/>
              <a:tailEnd/>
            </a:ln>
            <a:effectLst/>
          </p:spPr>
          <p:txBody>
            <a:bodyPr wrap="none" anchor="ctr"/>
            <a:lstStyle/>
            <a:p>
              <a:endParaRPr lang="zh-CN" altLang="en-US"/>
            </a:p>
          </p:txBody>
        </p:sp>
        <p:sp>
          <p:nvSpPr>
            <p:cNvPr id="583707" name="Rectangle 27"/>
            <p:cNvSpPr>
              <a:spLocks noChangeArrowheads="1"/>
            </p:cNvSpPr>
            <p:nvPr/>
          </p:nvSpPr>
          <p:spPr bwMode="auto">
            <a:xfrm>
              <a:off x="4416" y="3120"/>
              <a:ext cx="576" cy="144"/>
            </a:xfrm>
            <a:prstGeom prst="rect">
              <a:avLst/>
            </a:prstGeom>
            <a:gradFill rotWithShape="0">
              <a:gsLst>
                <a:gs pos="0">
                  <a:srgbClr val="CCFFFF"/>
                </a:gs>
                <a:gs pos="100000">
                  <a:srgbClr val="CCFFFF">
                    <a:gamma/>
                    <a:shade val="46275"/>
                    <a:invGamma/>
                  </a:srgbClr>
                </a:gs>
              </a:gsLst>
              <a:lin ang="5400000" scaled="1"/>
            </a:gradFill>
            <a:ln w="9525">
              <a:solidFill>
                <a:srgbClr val="FFFFFF"/>
              </a:solidFill>
              <a:miter lim="800000"/>
              <a:headEnd/>
              <a:tailEnd/>
            </a:ln>
            <a:effectLst/>
          </p:spPr>
          <p:txBody>
            <a:bodyPr wrap="none" anchor="ctr"/>
            <a:lstStyle/>
            <a:p>
              <a:endParaRPr lang="zh-CN" altLang="en-US"/>
            </a:p>
          </p:txBody>
        </p:sp>
      </p:gr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4706" name="Rectangle 2"/>
          <p:cNvSpPr>
            <a:spLocks noGrp="1" noChangeArrowheads="1"/>
          </p:cNvSpPr>
          <p:nvPr>
            <p:ph type="title"/>
          </p:nvPr>
        </p:nvSpPr>
        <p:spPr/>
        <p:txBody>
          <a:bodyPr/>
          <a:lstStyle/>
          <a:p>
            <a:r>
              <a:rPr lang="en-US" altLang="zh-CN"/>
              <a:t>10.8 </a:t>
            </a:r>
            <a:r>
              <a:rPr lang="zh-CN" altLang="en-US"/>
              <a:t>热力学第二定律的统计意义</a:t>
            </a:r>
          </a:p>
        </p:txBody>
      </p:sp>
      <p:sp>
        <p:nvSpPr>
          <p:cNvPr id="17" name="灯片编号占位符 4"/>
          <p:cNvSpPr>
            <a:spLocks noGrp="1"/>
          </p:cNvSpPr>
          <p:nvPr>
            <p:ph type="sldNum" sz="quarter" idx="12"/>
          </p:nvPr>
        </p:nvSpPr>
        <p:spPr/>
        <p:txBody>
          <a:bodyPr/>
          <a:lstStyle/>
          <a:p>
            <a:fld id="{9ECAFE62-4FCD-4634-82AB-83F0A331E537}" type="slidenum">
              <a:rPr lang="en-US" altLang="zh-CN"/>
              <a:pPr/>
              <a:t>24</a:t>
            </a:fld>
            <a:endParaRPr lang="en-US" altLang="zh-CN"/>
          </a:p>
        </p:txBody>
      </p:sp>
      <p:grpSp>
        <p:nvGrpSpPr>
          <p:cNvPr id="584707" name="Group 3"/>
          <p:cNvGrpSpPr>
            <a:grpSpLocks/>
          </p:cNvGrpSpPr>
          <p:nvPr/>
        </p:nvGrpSpPr>
        <p:grpSpPr bwMode="auto">
          <a:xfrm>
            <a:off x="1371600" y="2063750"/>
            <a:ext cx="6384925" cy="3194050"/>
            <a:chOff x="990" y="1162"/>
            <a:chExt cx="4022" cy="2012"/>
          </a:xfrm>
        </p:grpSpPr>
        <p:sp>
          <p:nvSpPr>
            <p:cNvPr id="584708" name="Rectangle 4" descr="50%"/>
            <p:cNvSpPr>
              <a:spLocks noChangeArrowheads="1"/>
            </p:cNvSpPr>
            <p:nvPr/>
          </p:nvSpPr>
          <p:spPr bwMode="auto">
            <a:xfrm>
              <a:off x="990" y="1162"/>
              <a:ext cx="4022" cy="2012"/>
            </a:xfrm>
            <a:prstGeom prst="rect">
              <a:avLst/>
            </a:prstGeom>
            <a:pattFill prst="pct50">
              <a:fgClr>
                <a:srgbClr val="993366"/>
              </a:fgClr>
              <a:bgClr>
                <a:schemeClr val="bg1"/>
              </a:bgClr>
            </a:pattFill>
            <a:ln w="9525" algn="ctr">
              <a:solidFill>
                <a:srgbClr val="993366"/>
              </a:solidFill>
              <a:miter lim="800000"/>
              <a:headEnd/>
              <a:tailEnd/>
            </a:ln>
            <a:effectLst/>
          </p:spPr>
          <p:txBody>
            <a:bodyPr wrap="none" anchor="ctr"/>
            <a:lstStyle/>
            <a:p>
              <a:endParaRPr lang="zh-CN" altLang="en-US"/>
            </a:p>
          </p:txBody>
        </p:sp>
        <p:sp>
          <p:nvSpPr>
            <p:cNvPr id="584709" name="Rectangle 5" descr="未标题-2 拷贝"/>
            <p:cNvSpPr>
              <a:spLocks noChangeArrowheads="1"/>
            </p:cNvSpPr>
            <p:nvPr/>
          </p:nvSpPr>
          <p:spPr bwMode="auto">
            <a:xfrm>
              <a:off x="1182" y="1354"/>
              <a:ext cx="3640" cy="1628"/>
            </a:xfrm>
            <a:prstGeom prst="rect">
              <a:avLst/>
            </a:prstGeom>
            <a:blipFill dpi="0" rotWithShape="1">
              <a:blip r:embed="rId2"/>
              <a:srcRect/>
              <a:stretch>
                <a:fillRect/>
              </a:stretch>
            </a:blipFill>
            <a:ln w="9525">
              <a:solidFill>
                <a:srgbClr val="993366"/>
              </a:solidFill>
              <a:miter lim="800000"/>
              <a:headEnd/>
              <a:tailEnd/>
            </a:ln>
            <a:effectLst/>
          </p:spPr>
          <p:txBody>
            <a:bodyPr wrap="none" anchor="ctr"/>
            <a:lstStyle/>
            <a:p>
              <a:endParaRPr lang="zh-CN" altLang="en-US"/>
            </a:p>
          </p:txBody>
        </p:sp>
        <p:sp>
          <p:nvSpPr>
            <p:cNvPr id="584710" name="Rectangle 6" descr="50%"/>
            <p:cNvSpPr>
              <a:spLocks noChangeArrowheads="1"/>
            </p:cNvSpPr>
            <p:nvPr/>
          </p:nvSpPr>
          <p:spPr bwMode="auto">
            <a:xfrm>
              <a:off x="3002" y="1354"/>
              <a:ext cx="190" cy="1628"/>
            </a:xfrm>
            <a:prstGeom prst="rect">
              <a:avLst/>
            </a:prstGeom>
            <a:pattFill prst="pct50">
              <a:fgClr>
                <a:srgbClr val="993366"/>
              </a:fgClr>
              <a:bgClr>
                <a:schemeClr val="bg1"/>
              </a:bgClr>
            </a:pattFill>
            <a:ln w="9525" algn="ctr">
              <a:solidFill>
                <a:srgbClr val="993366"/>
              </a:solidFill>
              <a:miter lim="800000"/>
              <a:headEnd/>
              <a:tailEnd/>
            </a:ln>
            <a:effectLst/>
          </p:spPr>
          <p:txBody>
            <a:bodyPr wrap="none" anchor="ctr"/>
            <a:lstStyle/>
            <a:p>
              <a:endParaRPr lang="zh-CN" altLang="en-US"/>
            </a:p>
          </p:txBody>
        </p:sp>
        <p:sp>
          <p:nvSpPr>
            <p:cNvPr id="584711" name="Text Box 7"/>
            <p:cNvSpPr txBox="1">
              <a:spLocks noChangeArrowheads="1"/>
            </p:cNvSpPr>
            <p:nvPr/>
          </p:nvSpPr>
          <p:spPr bwMode="auto">
            <a:xfrm>
              <a:off x="1674" y="1496"/>
              <a:ext cx="480" cy="405"/>
            </a:xfrm>
            <a:prstGeom prst="rect">
              <a:avLst/>
            </a:prstGeom>
            <a:noFill/>
            <a:ln w="9525">
              <a:noFill/>
              <a:miter lim="800000"/>
              <a:headEnd/>
              <a:tailEnd/>
            </a:ln>
            <a:effectLst/>
          </p:spPr>
          <p:txBody>
            <a:bodyPr>
              <a:spAutoFit/>
            </a:bodyPr>
            <a:lstStyle/>
            <a:p>
              <a:pPr>
                <a:spcBef>
                  <a:spcPct val="50000"/>
                </a:spcBef>
              </a:pPr>
              <a:r>
                <a:rPr lang="en-US" altLang="zh-CN" sz="3600">
                  <a:solidFill>
                    <a:srgbClr val="FF0000"/>
                  </a:solidFill>
                </a:rPr>
                <a:t>a</a:t>
              </a:r>
            </a:p>
          </p:txBody>
        </p:sp>
        <p:sp>
          <p:nvSpPr>
            <p:cNvPr id="584712" name="Text Box 8"/>
            <p:cNvSpPr txBox="1">
              <a:spLocks noChangeArrowheads="1"/>
            </p:cNvSpPr>
            <p:nvPr/>
          </p:nvSpPr>
          <p:spPr bwMode="auto">
            <a:xfrm>
              <a:off x="1469" y="2503"/>
              <a:ext cx="480" cy="405"/>
            </a:xfrm>
            <a:prstGeom prst="rect">
              <a:avLst/>
            </a:prstGeom>
            <a:noFill/>
            <a:ln w="9525">
              <a:noFill/>
              <a:miter lim="800000"/>
              <a:headEnd/>
              <a:tailEnd/>
            </a:ln>
            <a:effectLst/>
          </p:spPr>
          <p:txBody>
            <a:bodyPr>
              <a:spAutoFit/>
            </a:bodyPr>
            <a:lstStyle/>
            <a:p>
              <a:pPr>
                <a:spcBef>
                  <a:spcPct val="50000"/>
                </a:spcBef>
              </a:pPr>
              <a:r>
                <a:rPr lang="en-US" altLang="zh-CN" sz="3600">
                  <a:solidFill>
                    <a:srgbClr val="0000FF"/>
                  </a:solidFill>
                </a:rPr>
                <a:t>  b</a:t>
              </a:r>
            </a:p>
          </p:txBody>
        </p:sp>
        <p:sp>
          <p:nvSpPr>
            <p:cNvPr id="584713" name="Line 9"/>
            <p:cNvSpPr>
              <a:spLocks noChangeShapeType="1"/>
            </p:cNvSpPr>
            <p:nvPr/>
          </p:nvSpPr>
          <p:spPr bwMode="auto">
            <a:xfrm flipV="1">
              <a:off x="1949" y="1449"/>
              <a:ext cx="574" cy="287"/>
            </a:xfrm>
            <a:prstGeom prst="line">
              <a:avLst/>
            </a:prstGeom>
            <a:noFill/>
            <a:ln w="28575">
              <a:solidFill>
                <a:srgbClr val="FF0000"/>
              </a:solidFill>
              <a:round/>
              <a:headEnd type="oval" w="lg" len="lg"/>
              <a:tailEnd type="triangle" w="sm" len="lg"/>
            </a:ln>
            <a:effectLst/>
          </p:spPr>
          <p:txBody>
            <a:bodyPr/>
            <a:lstStyle/>
            <a:p>
              <a:endParaRPr lang="zh-CN" altLang="en-US"/>
            </a:p>
          </p:txBody>
        </p:sp>
        <p:sp>
          <p:nvSpPr>
            <p:cNvPr id="584714" name="Text Box 10"/>
            <p:cNvSpPr txBox="1">
              <a:spLocks noChangeArrowheads="1"/>
            </p:cNvSpPr>
            <p:nvPr/>
          </p:nvSpPr>
          <p:spPr bwMode="auto">
            <a:xfrm>
              <a:off x="2492" y="2216"/>
              <a:ext cx="479" cy="405"/>
            </a:xfrm>
            <a:prstGeom prst="rect">
              <a:avLst/>
            </a:prstGeom>
            <a:noFill/>
            <a:ln w="9525">
              <a:noFill/>
              <a:miter lim="800000"/>
              <a:headEnd/>
              <a:tailEnd/>
            </a:ln>
            <a:effectLst/>
          </p:spPr>
          <p:txBody>
            <a:bodyPr>
              <a:spAutoFit/>
            </a:bodyPr>
            <a:lstStyle/>
            <a:p>
              <a:pPr>
                <a:spcBef>
                  <a:spcPct val="50000"/>
                </a:spcBef>
              </a:pPr>
              <a:r>
                <a:rPr lang="en-US" altLang="zh-CN" sz="3600"/>
                <a:t>c</a:t>
              </a:r>
            </a:p>
          </p:txBody>
        </p:sp>
        <p:sp>
          <p:nvSpPr>
            <p:cNvPr id="584715" name="Line 11"/>
            <p:cNvSpPr>
              <a:spLocks noChangeShapeType="1"/>
            </p:cNvSpPr>
            <p:nvPr/>
          </p:nvSpPr>
          <p:spPr bwMode="auto">
            <a:xfrm flipH="1" flipV="1">
              <a:off x="1279" y="2025"/>
              <a:ext cx="480" cy="478"/>
            </a:xfrm>
            <a:prstGeom prst="line">
              <a:avLst/>
            </a:prstGeom>
            <a:noFill/>
            <a:ln w="28575">
              <a:solidFill>
                <a:srgbClr val="006666"/>
              </a:solidFill>
              <a:round/>
              <a:headEnd type="oval" w="lg" len="lg"/>
              <a:tailEnd type="triangle" w="sm" len="lg"/>
            </a:ln>
            <a:effectLst/>
          </p:spPr>
          <p:txBody>
            <a:bodyPr/>
            <a:lstStyle/>
            <a:p>
              <a:endParaRPr lang="zh-CN" altLang="en-US"/>
            </a:p>
          </p:txBody>
        </p:sp>
        <p:sp>
          <p:nvSpPr>
            <p:cNvPr id="584716" name="Line 12"/>
            <p:cNvSpPr>
              <a:spLocks noChangeShapeType="1"/>
            </p:cNvSpPr>
            <p:nvPr/>
          </p:nvSpPr>
          <p:spPr bwMode="auto">
            <a:xfrm rot="10800000" flipH="1">
              <a:off x="2675" y="1833"/>
              <a:ext cx="230" cy="480"/>
            </a:xfrm>
            <a:prstGeom prst="line">
              <a:avLst/>
            </a:prstGeom>
            <a:noFill/>
            <a:ln w="28575">
              <a:solidFill>
                <a:srgbClr val="0000FF"/>
              </a:solidFill>
              <a:round/>
              <a:headEnd type="oval" w="lg" len="lg"/>
              <a:tailEnd type="triangle" w="sm" len="lg"/>
            </a:ln>
            <a:effectLst/>
          </p:spPr>
          <p:txBody>
            <a:bodyPr/>
            <a:lstStyle/>
            <a:p>
              <a:endParaRPr lang="zh-CN" altLang="en-US"/>
            </a:p>
          </p:txBody>
        </p:sp>
        <p:sp>
          <p:nvSpPr>
            <p:cNvPr id="584717" name="Text Box 13"/>
            <p:cNvSpPr txBox="1">
              <a:spLocks noChangeArrowheads="1"/>
            </p:cNvSpPr>
            <p:nvPr/>
          </p:nvSpPr>
          <p:spPr bwMode="auto">
            <a:xfrm>
              <a:off x="1973" y="1848"/>
              <a:ext cx="479" cy="403"/>
            </a:xfrm>
            <a:prstGeom prst="rect">
              <a:avLst/>
            </a:prstGeom>
            <a:noFill/>
            <a:ln w="9525">
              <a:noFill/>
              <a:miter lim="800000"/>
              <a:headEnd/>
              <a:tailEnd/>
            </a:ln>
            <a:effectLst/>
          </p:spPr>
          <p:txBody>
            <a:bodyPr>
              <a:spAutoFit/>
            </a:bodyPr>
            <a:lstStyle/>
            <a:p>
              <a:pPr>
                <a:spcBef>
                  <a:spcPct val="50000"/>
                </a:spcBef>
              </a:pPr>
              <a:r>
                <a:rPr lang="en-US" altLang="zh-CN" sz="3600">
                  <a:solidFill>
                    <a:srgbClr val="993366"/>
                  </a:solidFill>
                </a:rPr>
                <a:t>d</a:t>
              </a:r>
            </a:p>
          </p:txBody>
        </p:sp>
        <p:sp>
          <p:nvSpPr>
            <p:cNvPr id="584718" name="Line 14"/>
            <p:cNvSpPr>
              <a:spLocks noChangeShapeType="1"/>
            </p:cNvSpPr>
            <p:nvPr/>
          </p:nvSpPr>
          <p:spPr bwMode="auto">
            <a:xfrm rot="10800000" flipH="1" flipV="1">
              <a:off x="2234" y="2216"/>
              <a:ext cx="2" cy="479"/>
            </a:xfrm>
            <a:prstGeom prst="line">
              <a:avLst/>
            </a:prstGeom>
            <a:noFill/>
            <a:ln w="28575">
              <a:solidFill>
                <a:srgbClr val="666699"/>
              </a:solidFill>
              <a:round/>
              <a:headEnd type="oval" w="lg" len="lg"/>
              <a:tailEnd type="triangle" w="sm" len="lg"/>
            </a:ln>
            <a:effectLst/>
          </p:spPr>
          <p:txBody>
            <a:bodyPr/>
            <a:lstStyle/>
            <a:p>
              <a:endParaRPr lang="zh-CN" altLang="en-US"/>
            </a:p>
          </p:txBody>
        </p:sp>
      </p:gr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5730" name="Rectangle 2"/>
          <p:cNvSpPr>
            <a:spLocks noGrp="1" noChangeArrowheads="1"/>
          </p:cNvSpPr>
          <p:nvPr>
            <p:ph type="title"/>
          </p:nvPr>
        </p:nvSpPr>
        <p:spPr/>
        <p:txBody>
          <a:bodyPr/>
          <a:lstStyle/>
          <a:p>
            <a:r>
              <a:rPr lang="en-US" altLang="zh-CN"/>
              <a:t>10.8 </a:t>
            </a:r>
            <a:r>
              <a:rPr lang="zh-CN" altLang="en-US"/>
              <a:t>热力学第二定律的统计意义</a:t>
            </a:r>
          </a:p>
        </p:txBody>
      </p:sp>
      <p:sp>
        <p:nvSpPr>
          <p:cNvPr id="19" name="灯片编号占位符 4"/>
          <p:cNvSpPr>
            <a:spLocks noGrp="1"/>
          </p:cNvSpPr>
          <p:nvPr>
            <p:ph type="sldNum" sz="quarter" idx="12"/>
          </p:nvPr>
        </p:nvSpPr>
        <p:spPr/>
        <p:txBody>
          <a:bodyPr/>
          <a:lstStyle/>
          <a:p>
            <a:fld id="{45FCF77F-77DD-4CC0-9D73-349B24220CF3}" type="slidenum">
              <a:rPr lang="en-US" altLang="zh-CN"/>
              <a:pPr/>
              <a:t>25</a:t>
            </a:fld>
            <a:endParaRPr lang="en-US" altLang="zh-CN"/>
          </a:p>
        </p:txBody>
      </p:sp>
      <p:grpSp>
        <p:nvGrpSpPr>
          <p:cNvPr id="585731" name="Group 3"/>
          <p:cNvGrpSpPr>
            <a:grpSpLocks/>
          </p:cNvGrpSpPr>
          <p:nvPr/>
        </p:nvGrpSpPr>
        <p:grpSpPr bwMode="auto">
          <a:xfrm>
            <a:off x="6019800" y="1004888"/>
            <a:ext cx="2990850" cy="5776912"/>
            <a:chOff x="3606" y="249"/>
            <a:chExt cx="1976" cy="3816"/>
          </a:xfrm>
        </p:grpSpPr>
        <p:graphicFrame>
          <p:nvGraphicFramePr>
            <p:cNvPr id="585732" name="Object 4"/>
            <p:cNvGraphicFramePr>
              <a:graphicFrameLocks noChangeAspect="1"/>
            </p:cNvGraphicFramePr>
            <p:nvPr/>
          </p:nvGraphicFramePr>
          <p:xfrm>
            <a:off x="3606" y="249"/>
            <a:ext cx="1976" cy="3816"/>
          </p:xfrm>
          <a:graphic>
            <a:graphicData uri="http://schemas.openxmlformats.org/presentationml/2006/ole">
              <mc:AlternateContent xmlns:mc="http://schemas.openxmlformats.org/markup-compatibility/2006">
                <mc:Choice xmlns:v="urn:schemas-microsoft-com:vml" Requires="v">
                  <p:oleObj name="Image" r:id="rId2" imgW="3136508" imgH="6057143" progId="">
                    <p:embed/>
                  </p:oleObj>
                </mc:Choice>
                <mc:Fallback>
                  <p:oleObj name="Image" r:id="rId2" imgW="3136508" imgH="6057143" progId="">
                    <p:embed/>
                    <p:pic>
                      <p:nvPicPr>
                        <p:cNvPr id="585732"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06" y="249"/>
                          <a:ext cx="1976" cy="38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85733" name="AutoShape 5"/>
            <p:cNvSpPr>
              <a:spLocks/>
            </p:cNvSpPr>
            <p:nvPr/>
          </p:nvSpPr>
          <p:spPr bwMode="auto">
            <a:xfrm>
              <a:off x="4150" y="844"/>
              <a:ext cx="136" cy="681"/>
            </a:xfrm>
            <a:prstGeom prst="rightBrace">
              <a:avLst>
                <a:gd name="adj1" fmla="val 41728"/>
                <a:gd name="adj2" fmla="val 50000"/>
              </a:avLst>
            </a:prstGeom>
            <a:noFill/>
            <a:ln w="19050">
              <a:solidFill>
                <a:srgbClr val="333333"/>
              </a:solidFill>
              <a:round/>
              <a:headEnd/>
              <a:tailEnd type="none" w="sm" len="lg"/>
            </a:ln>
            <a:effectLst/>
          </p:spPr>
          <p:txBody>
            <a:bodyPr lIns="90000" tIns="46800" rIns="90000" bIns="46800" anchor="ctr">
              <a:spAutoFit/>
            </a:bodyPr>
            <a:lstStyle/>
            <a:p>
              <a:endParaRPr lang="zh-CN" altLang="en-US"/>
            </a:p>
          </p:txBody>
        </p:sp>
        <p:sp>
          <p:nvSpPr>
            <p:cNvPr id="585734" name="AutoShape 6"/>
            <p:cNvSpPr>
              <a:spLocks/>
            </p:cNvSpPr>
            <p:nvPr/>
          </p:nvSpPr>
          <p:spPr bwMode="auto">
            <a:xfrm>
              <a:off x="4150" y="1706"/>
              <a:ext cx="136" cy="1134"/>
            </a:xfrm>
            <a:prstGeom prst="rightBrace">
              <a:avLst>
                <a:gd name="adj1" fmla="val 69485"/>
                <a:gd name="adj2" fmla="val 50000"/>
              </a:avLst>
            </a:prstGeom>
            <a:noFill/>
            <a:ln w="19050">
              <a:solidFill>
                <a:srgbClr val="333333"/>
              </a:solidFill>
              <a:round/>
              <a:headEnd/>
              <a:tailEnd type="none" w="sm" len="lg"/>
            </a:ln>
            <a:effectLst/>
          </p:spPr>
          <p:txBody>
            <a:bodyPr lIns="90000" tIns="46800" rIns="90000" bIns="46800" anchor="ctr">
              <a:spAutoFit/>
            </a:bodyPr>
            <a:lstStyle/>
            <a:p>
              <a:endParaRPr lang="zh-CN" altLang="en-US"/>
            </a:p>
          </p:txBody>
        </p:sp>
        <p:sp>
          <p:nvSpPr>
            <p:cNvPr id="585735" name="AutoShape 7"/>
            <p:cNvSpPr>
              <a:spLocks/>
            </p:cNvSpPr>
            <p:nvPr/>
          </p:nvSpPr>
          <p:spPr bwMode="auto">
            <a:xfrm>
              <a:off x="4150" y="3067"/>
              <a:ext cx="136" cy="681"/>
            </a:xfrm>
            <a:prstGeom prst="rightBrace">
              <a:avLst>
                <a:gd name="adj1" fmla="val 41728"/>
                <a:gd name="adj2" fmla="val 50000"/>
              </a:avLst>
            </a:prstGeom>
            <a:noFill/>
            <a:ln w="19050">
              <a:solidFill>
                <a:srgbClr val="333333"/>
              </a:solidFill>
              <a:round/>
              <a:headEnd/>
              <a:tailEnd type="none" w="sm" len="lg"/>
            </a:ln>
            <a:effectLst/>
          </p:spPr>
          <p:txBody>
            <a:bodyPr lIns="90000" tIns="46800" rIns="90000" bIns="46800" anchor="ctr">
              <a:spAutoFit/>
            </a:bodyPr>
            <a:lstStyle/>
            <a:p>
              <a:endParaRPr lang="zh-CN" altLang="en-US"/>
            </a:p>
          </p:txBody>
        </p:sp>
        <p:sp>
          <p:nvSpPr>
            <p:cNvPr id="585736" name="AutoShape 8"/>
            <p:cNvSpPr>
              <a:spLocks/>
            </p:cNvSpPr>
            <p:nvPr/>
          </p:nvSpPr>
          <p:spPr bwMode="auto">
            <a:xfrm>
              <a:off x="4150" y="528"/>
              <a:ext cx="136" cy="181"/>
            </a:xfrm>
            <a:prstGeom prst="rightBrace">
              <a:avLst>
                <a:gd name="adj1" fmla="val 11091"/>
                <a:gd name="adj2" fmla="val 50000"/>
              </a:avLst>
            </a:prstGeom>
            <a:noFill/>
            <a:ln w="19050">
              <a:solidFill>
                <a:srgbClr val="333333"/>
              </a:solidFill>
              <a:round/>
              <a:headEnd/>
              <a:tailEnd type="none" w="sm" len="lg"/>
            </a:ln>
            <a:effectLst/>
          </p:spPr>
          <p:txBody>
            <a:bodyPr lIns="90000" tIns="46800" rIns="90000" bIns="46800" anchor="ctr">
              <a:spAutoFit/>
            </a:bodyPr>
            <a:lstStyle/>
            <a:p>
              <a:endParaRPr lang="zh-CN" altLang="en-US"/>
            </a:p>
          </p:txBody>
        </p:sp>
        <p:sp>
          <p:nvSpPr>
            <p:cNvPr id="585737" name="AutoShape 9"/>
            <p:cNvSpPr>
              <a:spLocks/>
            </p:cNvSpPr>
            <p:nvPr/>
          </p:nvSpPr>
          <p:spPr bwMode="auto">
            <a:xfrm>
              <a:off x="4150" y="3884"/>
              <a:ext cx="136" cy="181"/>
            </a:xfrm>
            <a:prstGeom prst="rightBrace">
              <a:avLst>
                <a:gd name="adj1" fmla="val 11091"/>
                <a:gd name="adj2" fmla="val 50000"/>
              </a:avLst>
            </a:prstGeom>
            <a:noFill/>
            <a:ln w="19050">
              <a:solidFill>
                <a:srgbClr val="333333"/>
              </a:solidFill>
              <a:round/>
              <a:headEnd/>
              <a:tailEnd type="none" w="sm" len="lg"/>
            </a:ln>
            <a:effectLst/>
          </p:spPr>
          <p:txBody>
            <a:bodyPr lIns="90000" tIns="46800" rIns="90000" bIns="46800" anchor="ctr">
              <a:spAutoFit/>
            </a:bodyPr>
            <a:lstStyle/>
            <a:p>
              <a:endParaRPr lang="zh-CN" altLang="en-US"/>
            </a:p>
          </p:txBody>
        </p:sp>
      </p:grpSp>
      <p:sp>
        <p:nvSpPr>
          <p:cNvPr id="585739" name="Text Box 11"/>
          <p:cNvSpPr txBox="1">
            <a:spLocks noChangeArrowheads="1"/>
          </p:cNvSpPr>
          <p:nvPr/>
        </p:nvSpPr>
        <p:spPr bwMode="auto">
          <a:xfrm>
            <a:off x="457200" y="1219200"/>
            <a:ext cx="5410200" cy="933450"/>
          </a:xfrm>
          <a:prstGeom prst="rect">
            <a:avLst/>
          </a:prstGeom>
          <a:noFill/>
          <a:ln w="9525">
            <a:noFill/>
            <a:miter lim="800000"/>
            <a:headEnd/>
            <a:tailEnd/>
          </a:ln>
          <a:effectLst/>
        </p:spPr>
        <p:txBody>
          <a:bodyPr>
            <a:spAutoFit/>
          </a:bodyPr>
          <a:lstStyle/>
          <a:p>
            <a:pPr>
              <a:lnSpc>
                <a:spcPct val="115000"/>
              </a:lnSpc>
              <a:spcBef>
                <a:spcPct val="50000"/>
              </a:spcBef>
            </a:pPr>
            <a:r>
              <a:rPr lang="zh-CN" altLang="en-US" sz="2400" dirty="0">
                <a:solidFill>
                  <a:srgbClr val="0000CC"/>
                </a:solidFill>
              </a:rPr>
              <a:t>微观态</a:t>
            </a:r>
            <a:r>
              <a:rPr lang="zh-CN" altLang="en-US" sz="2400" dirty="0"/>
              <a:t>：在</a:t>
            </a:r>
            <a:r>
              <a:rPr lang="en-US" altLang="zh-CN" sz="2400" dirty="0"/>
              <a:t>A</a:t>
            </a:r>
            <a:r>
              <a:rPr lang="zh-CN" altLang="en-US" sz="2400" dirty="0"/>
              <a:t>、</a:t>
            </a:r>
            <a:r>
              <a:rPr lang="en-US" altLang="zh-CN" sz="2400" dirty="0"/>
              <a:t>B </a:t>
            </a:r>
            <a:r>
              <a:rPr lang="zh-CN" altLang="en-US" sz="2400" dirty="0"/>
              <a:t>两室中分子各种可能的分布状态。</a:t>
            </a:r>
          </a:p>
        </p:txBody>
      </p:sp>
      <p:sp>
        <p:nvSpPr>
          <p:cNvPr id="585740" name="Text Box 12"/>
          <p:cNvSpPr txBox="1">
            <a:spLocks noChangeArrowheads="1"/>
          </p:cNvSpPr>
          <p:nvPr/>
        </p:nvSpPr>
        <p:spPr bwMode="auto">
          <a:xfrm>
            <a:off x="454025" y="2133600"/>
            <a:ext cx="5565775" cy="933450"/>
          </a:xfrm>
          <a:prstGeom prst="rect">
            <a:avLst/>
          </a:prstGeom>
          <a:noFill/>
          <a:ln w="9525" algn="ctr">
            <a:noFill/>
            <a:miter lim="800000"/>
            <a:headEnd/>
            <a:tailEnd/>
          </a:ln>
          <a:effectLst/>
        </p:spPr>
        <p:txBody>
          <a:bodyPr>
            <a:spAutoFit/>
          </a:bodyPr>
          <a:lstStyle/>
          <a:p>
            <a:pPr>
              <a:lnSpc>
                <a:spcPct val="115000"/>
              </a:lnSpc>
              <a:spcBef>
                <a:spcPct val="50000"/>
              </a:spcBef>
            </a:pPr>
            <a:r>
              <a:rPr lang="zh-CN" altLang="en-US" sz="2400" dirty="0">
                <a:solidFill>
                  <a:srgbClr val="0000CC"/>
                </a:solidFill>
              </a:rPr>
              <a:t>宏观态</a:t>
            </a:r>
            <a:r>
              <a:rPr lang="zh-CN" altLang="en-US" sz="2400" dirty="0"/>
              <a:t>：对各分子不加区别，仅从 </a:t>
            </a:r>
            <a:r>
              <a:rPr lang="en-US" altLang="zh-CN" sz="2400" dirty="0"/>
              <a:t>A</a:t>
            </a:r>
            <a:r>
              <a:rPr lang="zh-CN" altLang="en-US" sz="2400" dirty="0"/>
              <a:t>、</a:t>
            </a:r>
            <a:r>
              <a:rPr lang="en-US" altLang="zh-CN" sz="2400" dirty="0"/>
              <a:t>B </a:t>
            </a:r>
            <a:r>
              <a:rPr lang="zh-CN" altLang="en-US" sz="2400" dirty="0"/>
              <a:t>两室的分子数分布来确定的状态。</a:t>
            </a:r>
          </a:p>
        </p:txBody>
      </p:sp>
      <p:graphicFrame>
        <p:nvGraphicFramePr>
          <p:cNvPr id="585741" name="Object 13"/>
          <p:cNvGraphicFramePr>
            <a:graphicFrameLocks noChangeAspect="1"/>
          </p:cNvGraphicFramePr>
          <p:nvPr/>
        </p:nvGraphicFramePr>
        <p:xfrm>
          <a:off x="1524000" y="3581400"/>
          <a:ext cx="1490663" cy="406400"/>
        </p:xfrm>
        <a:graphic>
          <a:graphicData uri="http://schemas.openxmlformats.org/presentationml/2006/ole">
            <mc:AlternateContent xmlns:mc="http://schemas.openxmlformats.org/markup-compatibility/2006">
              <mc:Choice xmlns:v="urn:schemas-microsoft-com:vml" Requires="v">
                <p:oleObj name="公式" r:id="rId4" imgW="736600" imgH="203200" progId="Equation.3">
                  <p:embed/>
                </p:oleObj>
              </mc:Choice>
              <mc:Fallback>
                <p:oleObj name="公式" r:id="rId4" imgW="736600" imgH="203200" progId="Equation.3">
                  <p:embed/>
                  <p:pic>
                    <p:nvPicPr>
                      <p:cNvPr id="585741" name="Object 1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4000" y="3581400"/>
                        <a:ext cx="1490663" cy="406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85742" name="Object 14"/>
          <p:cNvGraphicFramePr>
            <a:graphicFrameLocks noChangeAspect="1"/>
          </p:cNvGraphicFramePr>
          <p:nvPr/>
        </p:nvGraphicFramePr>
        <p:xfrm>
          <a:off x="1447800" y="4495800"/>
          <a:ext cx="1593850" cy="787400"/>
        </p:xfrm>
        <a:graphic>
          <a:graphicData uri="http://schemas.openxmlformats.org/presentationml/2006/ole">
            <mc:AlternateContent xmlns:mc="http://schemas.openxmlformats.org/markup-compatibility/2006">
              <mc:Choice xmlns:v="urn:schemas-microsoft-com:vml" Requires="v">
                <p:oleObj name="公式" r:id="rId6" imgW="787058" imgH="393529" progId="Equation.3">
                  <p:embed/>
                </p:oleObj>
              </mc:Choice>
              <mc:Fallback>
                <p:oleObj name="公式" r:id="rId6" imgW="787058" imgH="393529" progId="Equation.3">
                  <p:embed/>
                  <p:pic>
                    <p:nvPicPr>
                      <p:cNvPr id="585742" name="Object 1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47800" y="4495800"/>
                        <a:ext cx="1593850" cy="787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85743" name="Rectangle 15"/>
          <p:cNvSpPr>
            <a:spLocks noChangeArrowheads="1"/>
          </p:cNvSpPr>
          <p:nvPr/>
        </p:nvSpPr>
        <p:spPr bwMode="auto">
          <a:xfrm>
            <a:off x="533400" y="3124200"/>
            <a:ext cx="2895600" cy="396875"/>
          </a:xfrm>
          <a:prstGeom prst="rect">
            <a:avLst/>
          </a:prstGeom>
          <a:noFill/>
          <a:ln w="9525" algn="ctr">
            <a:noFill/>
            <a:miter lim="800000"/>
            <a:headEnd/>
            <a:tailEnd/>
          </a:ln>
          <a:effectLst/>
        </p:spPr>
        <p:txBody>
          <a:bodyPr anchor="ctr">
            <a:spAutoFit/>
          </a:bodyPr>
          <a:lstStyle/>
          <a:p>
            <a:pPr>
              <a:buFont typeface="Wingdings" pitchFamily="2" charset="2"/>
              <a:buChar char=""/>
              <a:tabLst>
                <a:tab pos="160338" algn="l"/>
              </a:tabLst>
            </a:pPr>
            <a:r>
              <a:rPr lang="zh-CN" altLang="en-US" sz="2000" dirty="0"/>
              <a:t>所有可能微观态数：</a:t>
            </a:r>
          </a:p>
        </p:txBody>
      </p:sp>
      <p:sp>
        <p:nvSpPr>
          <p:cNvPr id="585744" name="Rectangle 16"/>
          <p:cNvSpPr>
            <a:spLocks noChangeArrowheads="1"/>
          </p:cNvSpPr>
          <p:nvPr/>
        </p:nvSpPr>
        <p:spPr bwMode="auto">
          <a:xfrm>
            <a:off x="533400" y="4114800"/>
            <a:ext cx="4191000" cy="396875"/>
          </a:xfrm>
          <a:prstGeom prst="rect">
            <a:avLst/>
          </a:prstGeom>
          <a:noFill/>
          <a:ln w="9525" algn="ctr">
            <a:noFill/>
            <a:miter lim="800000"/>
            <a:headEnd/>
            <a:tailEnd/>
          </a:ln>
          <a:effectLst/>
        </p:spPr>
        <p:txBody>
          <a:bodyPr anchor="ctr">
            <a:spAutoFit/>
          </a:bodyPr>
          <a:lstStyle/>
          <a:p>
            <a:pPr>
              <a:buFont typeface="Wingdings" pitchFamily="2" charset="2"/>
              <a:buChar char=""/>
              <a:tabLst>
                <a:tab pos="160338" algn="l"/>
              </a:tabLst>
            </a:pPr>
            <a:r>
              <a:rPr lang="zh-CN" altLang="en-US" sz="2000"/>
              <a:t>所有粒子处于左（右）边的概率：</a:t>
            </a:r>
          </a:p>
        </p:txBody>
      </p:sp>
      <p:sp>
        <p:nvSpPr>
          <p:cNvPr id="585745" name="Rectangle 17"/>
          <p:cNvSpPr>
            <a:spLocks noChangeArrowheads="1"/>
          </p:cNvSpPr>
          <p:nvPr/>
        </p:nvSpPr>
        <p:spPr bwMode="auto">
          <a:xfrm>
            <a:off x="533400" y="5318125"/>
            <a:ext cx="4648200" cy="1006475"/>
          </a:xfrm>
          <a:prstGeom prst="rect">
            <a:avLst/>
          </a:prstGeom>
          <a:noFill/>
          <a:ln w="9525">
            <a:noFill/>
            <a:miter lim="800000"/>
            <a:headEnd/>
            <a:tailEnd/>
          </a:ln>
          <a:effectLst/>
        </p:spPr>
        <p:txBody>
          <a:bodyPr anchor="ctr">
            <a:spAutoFit/>
          </a:bodyPr>
          <a:lstStyle/>
          <a:p>
            <a:pPr>
              <a:buFont typeface="Wingdings" pitchFamily="2" charset="2"/>
              <a:buChar char=""/>
              <a:tabLst>
                <a:tab pos="160338" algn="l"/>
              </a:tabLst>
            </a:pPr>
            <a:r>
              <a:rPr lang="zh-CN" altLang="en-US" sz="2000"/>
              <a:t>左、右两边各有两个粒子的宏观态对应的微观态数最多，出现该宏观态的概率为最大。</a:t>
            </a:r>
            <a:endParaRPr lang="zh-CN" altLang="en-US" sz="2000">
              <a:latin typeface="Arial"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6754" name="Rectangle 2"/>
          <p:cNvSpPr>
            <a:spLocks noGrp="1" noChangeArrowheads="1"/>
          </p:cNvSpPr>
          <p:nvPr>
            <p:ph type="title"/>
          </p:nvPr>
        </p:nvSpPr>
        <p:spPr/>
        <p:txBody>
          <a:bodyPr/>
          <a:lstStyle/>
          <a:p>
            <a:r>
              <a:rPr lang="en-US" altLang="zh-CN"/>
              <a:t>10.8 </a:t>
            </a:r>
            <a:r>
              <a:rPr lang="zh-CN" altLang="en-US"/>
              <a:t>热力学第二定律的统计意义</a:t>
            </a:r>
          </a:p>
        </p:txBody>
      </p:sp>
      <p:sp>
        <p:nvSpPr>
          <p:cNvPr id="6" name="灯片编号占位符 4"/>
          <p:cNvSpPr>
            <a:spLocks noGrp="1"/>
          </p:cNvSpPr>
          <p:nvPr>
            <p:ph type="sldNum" sz="quarter" idx="12"/>
          </p:nvPr>
        </p:nvSpPr>
        <p:spPr/>
        <p:txBody>
          <a:bodyPr/>
          <a:lstStyle/>
          <a:p>
            <a:fld id="{E40BFF23-FE81-4E45-9BDD-2EBC436C6A8E}" type="slidenum">
              <a:rPr lang="en-US" altLang="zh-CN"/>
              <a:pPr/>
              <a:t>26</a:t>
            </a:fld>
            <a:endParaRPr lang="en-US" altLang="zh-CN"/>
          </a:p>
        </p:txBody>
      </p:sp>
      <p:grpSp>
        <p:nvGrpSpPr>
          <p:cNvPr id="7" name="组合 6"/>
          <p:cNvGrpSpPr/>
          <p:nvPr/>
        </p:nvGrpSpPr>
        <p:grpSpPr>
          <a:xfrm>
            <a:off x="913607" y="1169127"/>
            <a:ext cx="7316787" cy="5164182"/>
            <a:chOff x="913607" y="1169127"/>
            <a:chExt cx="7316787" cy="5164182"/>
          </a:xfrm>
        </p:grpSpPr>
        <p:pic>
          <p:nvPicPr>
            <p:cNvPr id="586755" name="Picture 3"/>
            <p:cNvPicPr>
              <a:picLocks noChangeAspect="1" noChangeArrowheads="1"/>
            </p:cNvPicPr>
            <p:nvPr/>
          </p:nvPicPr>
          <p:blipFill>
            <a:blip r:embed="rId2">
              <a:lum contrast="42000"/>
            </a:blip>
            <a:srcRect t="2801" b="2275"/>
            <a:stretch>
              <a:fillRect/>
            </a:stretch>
          </p:blipFill>
          <p:spPr bwMode="auto">
            <a:xfrm>
              <a:off x="913607" y="1169127"/>
              <a:ext cx="7316787" cy="5164182"/>
            </a:xfrm>
            <a:prstGeom prst="rect">
              <a:avLst/>
            </a:prstGeom>
            <a:noFill/>
            <a:ln w="19050">
              <a:noFill/>
              <a:miter lim="800000"/>
              <a:headEnd/>
              <a:tailEnd type="none" w="sm" len="lg"/>
            </a:ln>
            <a:effectLst/>
          </p:spPr>
        </p:pic>
        <p:sp>
          <p:nvSpPr>
            <p:cNvPr id="5" name="TextBox 4"/>
            <p:cNvSpPr txBox="1"/>
            <p:nvPr/>
          </p:nvSpPr>
          <p:spPr>
            <a:xfrm>
              <a:off x="6324600" y="4056018"/>
              <a:ext cx="761747" cy="323165"/>
            </a:xfrm>
            <a:prstGeom prst="rect">
              <a:avLst/>
            </a:prstGeom>
            <a:solidFill>
              <a:schemeClr val="bg1"/>
            </a:solidFill>
          </p:spPr>
          <p:txBody>
            <a:bodyPr wrap="none" rtlCol="0">
              <a:spAutoFit/>
            </a:bodyPr>
            <a:lstStyle/>
            <a:p>
              <a:r>
                <a:rPr lang="en-US" altLang="zh-CN" sz="1500" dirty="0"/>
                <a:t>184756</a:t>
              </a:r>
              <a:endParaRPr lang="zh-CN" altLang="en-US" sz="1500" dirty="0"/>
            </a:p>
          </p:txBody>
        </p:sp>
      </p:gr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7778" name="Rectangle 2"/>
          <p:cNvSpPr>
            <a:spLocks noGrp="1" noChangeArrowheads="1"/>
          </p:cNvSpPr>
          <p:nvPr>
            <p:ph type="title"/>
          </p:nvPr>
        </p:nvSpPr>
        <p:spPr/>
        <p:txBody>
          <a:bodyPr/>
          <a:lstStyle/>
          <a:p>
            <a:r>
              <a:rPr lang="en-US" altLang="zh-CN"/>
              <a:t>10.8 </a:t>
            </a:r>
            <a:r>
              <a:rPr lang="zh-CN" altLang="en-US"/>
              <a:t>热力学第二定律的统计意义</a:t>
            </a:r>
          </a:p>
        </p:txBody>
      </p:sp>
      <p:sp>
        <p:nvSpPr>
          <p:cNvPr id="12" name="灯片编号占位符 4"/>
          <p:cNvSpPr>
            <a:spLocks noGrp="1"/>
          </p:cNvSpPr>
          <p:nvPr>
            <p:ph type="sldNum" sz="quarter" idx="12"/>
          </p:nvPr>
        </p:nvSpPr>
        <p:spPr/>
        <p:txBody>
          <a:bodyPr/>
          <a:lstStyle/>
          <a:p>
            <a:fld id="{ED4088DE-E9D8-4CCC-89AC-518E8D38845C}" type="slidenum">
              <a:rPr lang="en-US" altLang="zh-CN"/>
              <a:pPr/>
              <a:t>27</a:t>
            </a:fld>
            <a:endParaRPr lang="en-US" altLang="zh-CN"/>
          </a:p>
        </p:txBody>
      </p:sp>
      <p:grpSp>
        <p:nvGrpSpPr>
          <p:cNvPr id="587779" name="Group 3"/>
          <p:cNvGrpSpPr>
            <a:grpSpLocks/>
          </p:cNvGrpSpPr>
          <p:nvPr/>
        </p:nvGrpSpPr>
        <p:grpSpPr bwMode="auto">
          <a:xfrm>
            <a:off x="1143000" y="1524000"/>
            <a:ext cx="7272338" cy="4768850"/>
            <a:chOff x="930" y="608"/>
            <a:chExt cx="4581" cy="3004"/>
          </a:xfrm>
        </p:grpSpPr>
        <p:sp>
          <p:nvSpPr>
            <p:cNvPr id="587780" name="Text Box 4"/>
            <p:cNvSpPr txBox="1">
              <a:spLocks noChangeArrowheads="1"/>
            </p:cNvSpPr>
            <p:nvPr/>
          </p:nvSpPr>
          <p:spPr bwMode="auto">
            <a:xfrm>
              <a:off x="930" y="3194"/>
              <a:ext cx="272" cy="327"/>
            </a:xfrm>
            <a:prstGeom prst="rect">
              <a:avLst/>
            </a:prstGeom>
            <a:noFill/>
            <a:ln w="19050">
              <a:noFill/>
              <a:miter lim="800000"/>
              <a:headEnd/>
              <a:tailEnd type="none" w="sm" len="lg"/>
            </a:ln>
            <a:effectLst/>
          </p:spPr>
          <p:txBody>
            <a:bodyPr lIns="90000" tIns="46800" rIns="90000" bIns="46800">
              <a:spAutoFit/>
            </a:bodyPr>
            <a:lstStyle/>
            <a:p>
              <a:pPr>
                <a:spcBef>
                  <a:spcPct val="50000"/>
                </a:spcBef>
              </a:pPr>
              <a:r>
                <a:rPr lang="en-US" altLang="zh-CN" sz="2800" b="1">
                  <a:solidFill>
                    <a:srgbClr val="000066"/>
                  </a:solidFill>
                  <a:ea typeface="楷体_GB2312" pitchFamily="49" charset="-122"/>
                </a:rPr>
                <a:t>O</a:t>
              </a:r>
            </a:p>
          </p:txBody>
        </p:sp>
        <p:pic>
          <p:nvPicPr>
            <p:cNvPr id="587781" name="Picture 5"/>
            <p:cNvPicPr>
              <a:picLocks noChangeAspect="1" noChangeArrowheads="1"/>
            </p:cNvPicPr>
            <p:nvPr/>
          </p:nvPicPr>
          <p:blipFill>
            <a:blip r:embed="rId2"/>
            <a:srcRect/>
            <a:stretch>
              <a:fillRect/>
            </a:stretch>
          </p:blipFill>
          <p:spPr bwMode="auto">
            <a:xfrm>
              <a:off x="1157" y="890"/>
              <a:ext cx="3946" cy="2449"/>
            </a:xfrm>
            <a:prstGeom prst="rect">
              <a:avLst/>
            </a:prstGeom>
            <a:noFill/>
            <a:ln w="19050">
              <a:noFill/>
              <a:miter lim="800000"/>
              <a:headEnd/>
              <a:tailEnd type="none" w="sm" len="lg"/>
            </a:ln>
            <a:effectLst/>
          </p:spPr>
        </p:pic>
        <p:sp>
          <p:nvSpPr>
            <p:cNvPr id="587782" name="Text Box 6"/>
            <p:cNvSpPr txBox="1">
              <a:spLocks noChangeArrowheads="1"/>
            </p:cNvSpPr>
            <p:nvPr/>
          </p:nvSpPr>
          <p:spPr bwMode="auto">
            <a:xfrm>
              <a:off x="1065" y="608"/>
              <a:ext cx="454" cy="327"/>
            </a:xfrm>
            <a:prstGeom prst="rect">
              <a:avLst/>
            </a:prstGeom>
            <a:noFill/>
            <a:ln w="19050">
              <a:noFill/>
              <a:miter lim="800000"/>
              <a:headEnd/>
              <a:tailEnd type="none" w="sm" len="lg"/>
            </a:ln>
            <a:effectLst/>
          </p:spPr>
          <p:txBody>
            <a:bodyPr lIns="90000" tIns="46800" rIns="90000" bIns="46800">
              <a:spAutoFit/>
            </a:bodyPr>
            <a:lstStyle/>
            <a:p>
              <a:pPr>
                <a:spcBef>
                  <a:spcPct val="50000"/>
                </a:spcBef>
              </a:pPr>
              <a:r>
                <a:rPr lang="en-US" altLang="zh-CN" sz="2800" b="1">
                  <a:solidFill>
                    <a:srgbClr val="000066"/>
                  </a:solidFill>
                  <a:ea typeface="楷体_GB2312" pitchFamily="49" charset="-122"/>
                  <a:sym typeface="Symbol" pitchFamily="18" charset="2"/>
                </a:rPr>
                <a:t></a:t>
              </a:r>
            </a:p>
          </p:txBody>
        </p:sp>
        <p:sp>
          <p:nvSpPr>
            <p:cNvPr id="587783" name="Text Box 7"/>
            <p:cNvSpPr txBox="1">
              <a:spLocks noChangeArrowheads="1"/>
            </p:cNvSpPr>
            <p:nvPr/>
          </p:nvSpPr>
          <p:spPr bwMode="auto">
            <a:xfrm>
              <a:off x="5057" y="3203"/>
              <a:ext cx="454" cy="327"/>
            </a:xfrm>
            <a:prstGeom prst="rect">
              <a:avLst/>
            </a:prstGeom>
            <a:noFill/>
            <a:ln w="19050">
              <a:noFill/>
              <a:miter lim="800000"/>
              <a:headEnd/>
              <a:tailEnd type="none" w="sm" len="lg"/>
            </a:ln>
            <a:effectLst/>
          </p:spPr>
          <p:txBody>
            <a:bodyPr lIns="90000" tIns="46800" rIns="90000" bIns="46800">
              <a:spAutoFit/>
            </a:bodyPr>
            <a:lstStyle/>
            <a:p>
              <a:pPr>
                <a:spcBef>
                  <a:spcPct val="50000"/>
                </a:spcBef>
              </a:pPr>
              <a:r>
                <a:rPr lang="en-US" altLang="zh-CN" sz="2800" b="1" i="1">
                  <a:solidFill>
                    <a:srgbClr val="000066"/>
                  </a:solidFill>
                  <a:ea typeface="楷体_GB2312" pitchFamily="49" charset="-122"/>
                  <a:sym typeface="Symbol" pitchFamily="18" charset="2"/>
                </a:rPr>
                <a:t>N</a:t>
              </a:r>
              <a:r>
                <a:rPr lang="zh-CN" altLang="en-US" sz="2800" b="1" baseline="-25000">
                  <a:solidFill>
                    <a:srgbClr val="000066"/>
                  </a:solidFill>
                  <a:sym typeface="Symbol" pitchFamily="18" charset="2"/>
                </a:rPr>
                <a:t>左</a:t>
              </a:r>
              <a:endParaRPr lang="zh-CN" altLang="en-US" sz="2800" b="1">
                <a:solidFill>
                  <a:srgbClr val="000066"/>
                </a:solidFill>
                <a:sym typeface="Symbol" pitchFamily="18" charset="2"/>
              </a:endParaRPr>
            </a:p>
          </p:txBody>
        </p:sp>
        <p:sp>
          <p:nvSpPr>
            <p:cNvPr id="587784" name="Line 8"/>
            <p:cNvSpPr>
              <a:spLocks noChangeShapeType="1"/>
            </p:cNvSpPr>
            <p:nvPr/>
          </p:nvSpPr>
          <p:spPr bwMode="auto">
            <a:xfrm>
              <a:off x="2744" y="1842"/>
              <a:ext cx="0" cy="1452"/>
            </a:xfrm>
            <a:prstGeom prst="line">
              <a:avLst/>
            </a:prstGeom>
            <a:noFill/>
            <a:ln w="9525">
              <a:solidFill>
                <a:srgbClr val="000066"/>
              </a:solidFill>
              <a:prstDash val="dashDot"/>
              <a:round/>
              <a:headEnd/>
              <a:tailEnd type="none" w="sm" len="lg"/>
            </a:ln>
            <a:effectLst/>
          </p:spPr>
          <p:txBody>
            <a:bodyPr lIns="90000" tIns="46800" rIns="90000" bIns="46800">
              <a:spAutoFit/>
            </a:bodyPr>
            <a:lstStyle/>
            <a:p>
              <a:endParaRPr lang="zh-CN" altLang="en-US"/>
            </a:p>
          </p:txBody>
        </p:sp>
        <p:sp>
          <p:nvSpPr>
            <p:cNvPr id="587785" name="Text Box 9"/>
            <p:cNvSpPr txBox="1">
              <a:spLocks noChangeArrowheads="1"/>
            </p:cNvSpPr>
            <p:nvPr/>
          </p:nvSpPr>
          <p:spPr bwMode="auto">
            <a:xfrm>
              <a:off x="2562" y="3285"/>
              <a:ext cx="363" cy="327"/>
            </a:xfrm>
            <a:prstGeom prst="rect">
              <a:avLst/>
            </a:prstGeom>
            <a:noFill/>
            <a:ln w="19050">
              <a:noFill/>
              <a:miter lim="800000"/>
              <a:headEnd/>
              <a:tailEnd type="none" w="sm" len="lg"/>
            </a:ln>
            <a:effectLst/>
          </p:spPr>
          <p:txBody>
            <a:bodyPr lIns="90000" tIns="46800" rIns="90000" bIns="46800">
              <a:spAutoFit/>
            </a:bodyPr>
            <a:lstStyle/>
            <a:p>
              <a:pPr>
                <a:spcBef>
                  <a:spcPct val="50000"/>
                </a:spcBef>
              </a:pPr>
              <a:r>
                <a:rPr lang="en-US" altLang="zh-CN" sz="2800" b="1">
                  <a:solidFill>
                    <a:srgbClr val="000066"/>
                  </a:solidFill>
                  <a:ea typeface="楷体_GB2312" pitchFamily="49" charset="-122"/>
                </a:rPr>
                <a:t>10</a:t>
              </a:r>
            </a:p>
          </p:txBody>
        </p:sp>
      </p:gr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8802" name="Rectangle 2"/>
          <p:cNvSpPr>
            <a:spLocks noGrp="1" noChangeArrowheads="1"/>
          </p:cNvSpPr>
          <p:nvPr>
            <p:ph type="title"/>
          </p:nvPr>
        </p:nvSpPr>
        <p:spPr/>
        <p:txBody>
          <a:bodyPr/>
          <a:lstStyle/>
          <a:p>
            <a:r>
              <a:rPr lang="en-US" altLang="zh-CN"/>
              <a:t>10.8 </a:t>
            </a:r>
            <a:r>
              <a:rPr lang="zh-CN" altLang="en-US"/>
              <a:t>热力学第二定律的统计意义</a:t>
            </a:r>
          </a:p>
        </p:txBody>
      </p:sp>
      <p:sp>
        <p:nvSpPr>
          <p:cNvPr id="11" name="灯片编号占位符 4"/>
          <p:cNvSpPr>
            <a:spLocks noGrp="1"/>
          </p:cNvSpPr>
          <p:nvPr>
            <p:ph type="sldNum" sz="quarter" idx="12"/>
          </p:nvPr>
        </p:nvSpPr>
        <p:spPr/>
        <p:txBody>
          <a:bodyPr/>
          <a:lstStyle/>
          <a:p>
            <a:fld id="{46E645BC-47F0-40E8-A756-218F266E5187}" type="slidenum">
              <a:rPr lang="en-US" altLang="zh-CN"/>
              <a:pPr/>
              <a:t>28</a:t>
            </a:fld>
            <a:endParaRPr lang="en-US" altLang="zh-CN"/>
          </a:p>
        </p:txBody>
      </p:sp>
      <p:sp>
        <p:nvSpPr>
          <p:cNvPr id="588804" name="Rectangle 4"/>
          <p:cNvSpPr>
            <a:spLocks noChangeArrowheads="1"/>
          </p:cNvSpPr>
          <p:nvPr/>
        </p:nvSpPr>
        <p:spPr bwMode="auto">
          <a:xfrm>
            <a:off x="457200" y="1524000"/>
            <a:ext cx="3621088" cy="519113"/>
          </a:xfrm>
          <a:prstGeom prst="rect">
            <a:avLst/>
          </a:prstGeom>
          <a:noFill/>
          <a:ln w="9525">
            <a:noFill/>
            <a:miter lim="800000"/>
            <a:headEnd/>
            <a:tailEnd/>
          </a:ln>
          <a:effectLst/>
        </p:spPr>
        <p:txBody>
          <a:bodyPr wrap="none" anchor="ctr">
            <a:spAutoFit/>
          </a:bodyPr>
          <a:lstStyle/>
          <a:p>
            <a:r>
              <a:rPr kumimoji="1" lang="zh-CN" altLang="en-US" sz="2800">
                <a:solidFill>
                  <a:srgbClr val="FF0000"/>
                </a:solidFill>
              </a:rPr>
              <a:t>推广：</a:t>
            </a:r>
            <a:r>
              <a:rPr kumimoji="1" lang="en-US" altLang="zh-CN" sz="2800" i="1">
                <a:solidFill>
                  <a:srgbClr val="0000FF"/>
                </a:solidFill>
              </a:rPr>
              <a:t>N</a:t>
            </a:r>
            <a:r>
              <a:rPr kumimoji="1" lang="zh-CN" altLang="en-US" sz="2800">
                <a:solidFill>
                  <a:srgbClr val="0000FF"/>
                </a:solidFill>
              </a:rPr>
              <a:t>个粒子的系统</a:t>
            </a:r>
          </a:p>
        </p:txBody>
      </p:sp>
      <p:graphicFrame>
        <p:nvGraphicFramePr>
          <p:cNvPr id="588805" name="Object 5"/>
          <p:cNvGraphicFramePr>
            <a:graphicFrameLocks noChangeAspect="1"/>
          </p:cNvGraphicFramePr>
          <p:nvPr/>
        </p:nvGraphicFramePr>
        <p:xfrm>
          <a:off x="3622675" y="2789237"/>
          <a:ext cx="971550" cy="381000"/>
        </p:xfrm>
        <a:graphic>
          <a:graphicData uri="http://schemas.openxmlformats.org/presentationml/2006/ole">
            <mc:AlternateContent xmlns:mc="http://schemas.openxmlformats.org/markup-compatibility/2006">
              <mc:Choice xmlns:v="urn:schemas-microsoft-com:vml" Requires="v">
                <p:oleObj name="公式" r:id="rId2" imgW="482391" imgH="190417" progId="Equation.3">
                  <p:embed/>
                </p:oleObj>
              </mc:Choice>
              <mc:Fallback>
                <p:oleObj name="公式" r:id="rId2" imgW="482391" imgH="190417" progId="Equation.3">
                  <p:embed/>
                  <p:pic>
                    <p:nvPicPr>
                      <p:cNvPr id="588805"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22675" y="2789237"/>
                        <a:ext cx="971550"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88806" name="Object 6"/>
          <p:cNvGraphicFramePr>
            <a:graphicFrameLocks noChangeAspect="1"/>
          </p:cNvGraphicFramePr>
          <p:nvPr/>
        </p:nvGraphicFramePr>
        <p:xfrm>
          <a:off x="5257800" y="3581400"/>
          <a:ext cx="1000125" cy="788988"/>
        </p:xfrm>
        <a:graphic>
          <a:graphicData uri="http://schemas.openxmlformats.org/presentationml/2006/ole">
            <mc:AlternateContent xmlns:mc="http://schemas.openxmlformats.org/markup-compatibility/2006">
              <mc:Choice xmlns:v="urn:schemas-microsoft-com:vml" Requires="v">
                <p:oleObj name="公式" r:id="rId4" imgW="495085" imgH="393529" progId="Equation.3">
                  <p:embed/>
                </p:oleObj>
              </mc:Choice>
              <mc:Fallback>
                <p:oleObj name="公式" r:id="rId4" imgW="495085" imgH="393529" progId="Equation.3">
                  <p:embed/>
                  <p:pic>
                    <p:nvPicPr>
                      <p:cNvPr id="588806"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57800" y="3581400"/>
                        <a:ext cx="1000125" cy="7889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88807" name="Rectangle 7"/>
          <p:cNvSpPr>
            <a:spLocks noChangeArrowheads="1"/>
          </p:cNvSpPr>
          <p:nvPr/>
        </p:nvSpPr>
        <p:spPr bwMode="auto">
          <a:xfrm>
            <a:off x="727075" y="2781300"/>
            <a:ext cx="2671763" cy="396875"/>
          </a:xfrm>
          <a:prstGeom prst="rect">
            <a:avLst/>
          </a:prstGeom>
          <a:noFill/>
          <a:ln w="9525">
            <a:noFill/>
            <a:miter lim="800000"/>
            <a:headEnd/>
            <a:tailEnd/>
          </a:ln>
          <a:effectLst/>
        </p:spPr>
        <p:txBody>
          <a:bodyPr wrap="none" anchor="ctr">
            <a:spAutoFit/>
          </a:bodyPr>
          <a:lstStyle/>
          <a:p>
            <a:pPr>
              <a:buFont typeface="Wingdings" pitchFamily="2" charset="2"/>
              <a:buChar char=""/>
            </a:pPr>
            <a:r>
              <a:rPr lang="zh-CN" altLang="en-US" sz="2000" dirty="0"/>
              <a:t>所有可能微观态数：</a:t>
            </a:r>
            <a:endParaRPr lang="zh-CN" altLang="en-US" sz="2000" dirty="0">
              <a:latin typeface="Arial" charset="0"/>
            </a:endParaRPr>
          </a:p>
        </p:txBody>
      </p:sp>
      <p:sp>
        <p:nvSpPr>
          <p:cNvPr id="588808" name="Rectangle 8"/>
          <p:cNvSpPr>
            <a:spLocks noChangeArrowheads="1"/>
          </p:cNvSpPr>
          <p:nvPr/>
        </p:nvSpPr>
        <p:spPr bwMode="auto">
          <a:xfrm>
            <a:off x="762000" y="3777457"/>
            <a:ext cx="4364038" cy="396875"/>
          </a:xfrm>
          <a:prstGeom prst="rect">
            <a:avLst/>
          </a:prstGeom>
          <a:noFill/>
          <a:ln w="9525">
            <a:noFill/>
            <a:miter lim="800000"/>
            <a:headEnd/>
            <a:tailEnd/>
          </a:ln>
          <a:effectLst/>
        </p:spPr>
        <p:txBody>
          <a:bodyPr wrap="none" anchor="ctr">
            <a:spAutoFit/>
          </a:bodyPr>
          <a:lstStyle/>
          <a:p>
            <a:pPr>
              <a:buFont typeface="Wingdings" pitchFamily="2" charset="2"/>
              <a:buChar char=""/>
            </a:pPr>
            <a:r>
              <a:rPr lang="zh-CN" altLang="en-US" sz="2000" dirty="0"/>
              <a:t>出现所有粒子归于左</a:t>
            </a:r>
            <a:r>
              <a:rPr lang="en-US" altLang="zh-CN" sz="2000" dirty="0"/>
              <a:t>(</a:t>
            </a:r>
            <a:r>
              <a:rPr lang="zh-CN" altLang="en-US" sz="2000" dirty="0"/>
              <a:t>右</a:t>
            </a:r>
            <a:r>
              <a:rPr lang="en-US" altLang="zh-CN" sz="2000" dirty="0"/>
              <a:t>)</a:t>
            </a:r>
            <a:r>
              <a:rPr lang="zh-CN" altLang="en-US" sz="2000" dirty="0"/>
              <a:t>边的概率：</a:t>
            </a:r>
            <a:endParaRPr lang="zh-CN" altLang="en-US" sz="2000" dirty="0">
              <a:latin typeface="Arial" charset="0"/>
            </a:endParaRPr>
          </a:p>
        </p:txBody>
      </p:sp>
      <p:sp>
        <p:nvSpPr>
          <p:cNvPr id="588809" name="Rectangle 9"/>
          <p:cNvSpPr>
            <a:spLocks noChangeArrowheads="1"/>
          </p:cNvSpPr>
          <p:nvPr/>
        </p:nvSpPr>
        <p:spPr bwMode="auto">
          <a:xfrm>
            <a:off x="727075" y="4740275"/>
            <a:ext cx="7391400" cy="701675"/>
          </a:xfrm>
          <a:prstGeom prst="rect">
            <a:avLst/>
          </a:prstGeom>
          <a:noFill/>
          <a:ln w="9525">
            <a:noFill/>
            <a:miter lim="800000"/>
            <a:headEnd/>
            <a:tailEnd/>
          </a:ln>
          <a:effectLst/>
        </p:spPr>
        <p:txBody>
          <a:bodyPr anchor="ctr">
            <a:spAutoFit/>
          </a:bodyPr>
          <a:lstStyle/>
          <a:p>
            <a:pPr>
              <a:buFont typeface="Wingdings" pitchFamily="2" charset="2"/>
              <a:buChar char=""/>
              <a:tabLst>
                <a:tab pos="228600" algn="l"/>
              </a:tabLst>
            </a:pPr>
            <a:r>
              <a:rPr lang="zh-CN" altLang="en-US" sz="2000"/>
              <a:t>左、右两边粒子数相等的宏观态对应的微观态数最多，出现该宏观态的概率为最大，而且远大于出现所有粒子归于一边的概率。</a:t>
            </a:r>
            <a:endParaRPr lang="zh-CN" altLang="en-US" sz="2000">
              <a:latin typeface="Arial"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9826" name="Rectangle 2"/>
          <p:cNvSpPr>
            <a:spLocks noGrp="1" noChangeArrowheads="1"/>
          </p:cNvSpPr>
          <p:nvPr>
            <p:ph type="title"/>
          </p:nvPr>
        </p:nvSpPr>
        <p:spPr/>
        <p:txBody>
          <a:bodyPr/>
          <a:lstStyle/>
          <a:p>
            <a:r>
              <a:rPr lang="en-US" altLang="zh-CN"/>
              <a:t>10.8 </a:t>
            </a:r>
            <a:r>
              <a:rPr lang="zh-CN" altLang="en-US"/>
              <a:t>热力学第二定律的统计意义</a:t>
            </a:r>
          </a:p>
        </p:txBody>
      </p:sp>
      <p:sp>
        <p:nvSpPr>
          <p:cNvPr id="8" name="灯片编号占位符 4"/>
          <p:cNvSpPr>
            <a:spLocks noGrp="1"/>
          </p:cNvSpPr>
          <p:nvPr>
            <p:ph type="sldNum" sz="quarter" idx="12"/>
          </p:nvPr>
        </p:nvSpPr>
        <p:spPr/>
        <p:txBody>
          <a:bodyPr/>
          <a:lstStyle/>
          <a:p>
            <a:fld id="{30258543-D5A6-40BF-99BA-937096BB08CC}" type="slidenum">
              <a:rPr lang="en-US" altLang="zh-CN"/>
              <a:pPr/>
              <a:t>29</a:t>
            </a:fld>
            <a:endParaRPr lang="en-US" altLang="zh-CN"/>
          </a:p>
        </p:txBody>
      </p:sp>
      <p:sp>
        <p:nvSpPr>
          <p:cNvPr id="589827" name="Text Box 3"/>
          <p:cNvSpPr txBox="1">
            <a:spLocks noChangeArrowheads="1"/>
          </p:cNvSpPr>
          <p:nvPr/>
        </p:nvSpPr>
        <p:spPr bwMode="auto">
          <a:xfrm>
            <a:off x="622300" y="1447800"/>
            <a:ext cx="8064500" cy="968375"/>
          </a:xfrm>
          <a:prstGeom prst="rect">
            <a:avLst/>
          </a:prstGeom>
          <a:noFill/>
          <a:ln w="9525" algn="ctr">
            <a:noFill/>
            <a:miter lim="800000"/>
            <a:headEnd/>
            <a:tailEnd/>
          </a:ln>
          <a:effectLst/>
        </p:spPr>
        <p:txBody>
          <a:bodyPr>
            <a:spAutoFit/>
          </a:bodyPr>
          <a:lstStyle/>
          <a:p>
            <a:pPr>
              <a:lnSpc>
                <a:spcPct val="120000"/>
              </a:lnSpc>
              <a:spcBef>
                <a:spcPct val="50000"/>
              </a:spcBef>
            </a:pPr>
            <a:r>
              <a:rPr lang="zh-CN" altLang="en-US" sz="2400" dirty="0"/>
              <a:t>结论：</a:t>
            </a:r>
            <a:r>
              <a:rPr lang="zh-CN" altLang="en-US" sz="2400" b="1" dirty="0">
                <a:solidFill>
                  <a:srgbClr val="FF3300"/>
                </a:solidFill>
              </a:rPr>
              <a:t>自由膨胀</a:t>
            </a:r>
            <a:r>
              <a:rPr lang="zh-CN" altLang="en-US" sz="2400" dirty="0"/>
              <a:t>过程实质上是</a:t>
            </a:r>
            <a:r>
              <a:rPr lang="zh-CN" altLang="en-US" sz="2400" dirty="0">
                <a:solidFill>
                  <a:srgbClr val="0000CC"/>
                </a:solidFill>
              </a:rPr>
              <a:t>由包含微观态数目少的宏观态向包含微观态数目多的宏观态方向进行</a:t>
            </a:r>
            <a:r>
              <a:rPr lang="zh-CN" altLang="en-US" sz="2400" dirty="0"/>
              <a:t>。 </a:t>
            </a:r>
          </a:p>
        </p:txBody>
      </p:sp>
      <p:sp>
        <p:nvSpPr>
          <p:cNvPr id="589828" name="Text Box 4"/>
          <p:cNvSpPr txBox="1">
            <a:spLocks noChangeArrowheads="1"/>
          </p:cNvSpPr>
          <p:nvPr/>
        </p:nvSpPr>
        <p:spPr bwMode="auto">
          <a:xfrm>
            <a:off x="600075" y="2667000"/>
            <a:ext cx="7705725" cy="1406525"/>
          </a:xfrm>
          <a:prstGeom prst="rect">
            <a:avLst/>
          </a:prstGeom>
          <a:noFill/>
          <a:ln w="9525">
            <a:noFill/>
            <a:miter lim="800000"/>
            <a:headEnd/>
            <a:tailEnd/>
          </a:ln>
          <a:effectLst/>
        </p:spPr>
        <p:txBody>
          <a:bodyPr>
            <a:spAutoFit/>
          </a:bodyPr>
          <a:lstStyle/>
          <a:p>
            <a:pPr>
              <a:lnSpc>
                <a:spcPct val="120000"/>
              </a:lnSpc>
              <a:spcBef>
                <a:spcPct val="50000"/>
              </a:spcBef>
            </a:pPr>
            <a:r>
              <a:rPr lang="zh-CN" altLang="en-US" sz="2400" dirty="0">
                <a:solidFill>
                  <a:srgbClr val="0000CC"/>
                </a:solidFill>
              </a:rPr>
              <a:t>不可逆过程的实质</a:t>
            </a:r>
            <a:r>
              <a:rPr lang="zh-CN" altLang="en-US" sz="2400" dirty="0"/>
              <a:t>：</a:t>
            </a:r>
            <a:r>
              <a:rPr lang="zh-CN" altLang="en-US" sz="2400" dirty="0">
                <a:solidFill>
                  <a:srgbClr val="FF3300"/>
                </a:solidFill>
              </a:rPr>
              <a:t>孤立</a:t>
            </a:r>
            <a:r>
              <a:rPr lang="zh-CN" altLang="en-US" sz="2400" dirty="0"/>
              <a:t>系统内部发生的一切不可逆过程总是由包含微观态数目少的宏观态向包含微观态数目多的宏观态方向进行。 </a:t>
            </a:r>
          </a:p>
        </p:txBody>
      </p:sp>
      <p:sp>
        <p:nvSpPr>
          <p:cNvPr id="589829" name="Text Box 5"/>
          <p:cNvSpPr txBox="1">
            <a:spLocks noChangeArrowheads="1"/>
          </p:cNvSpPr>
          <p:nvPr/>
        </p:nvSpPr>
        <p:spPr bwMode="auto">
          <a:xfrm>
            <a:off x="609600" y="4648200"/>
            <a:ext cx="7632700" cy="1117600"/>
          </a:xfrm>
          <a:prstGeom prst="rect">
            <a:avLst/>
          </a:prstGeom>
          <a:solidFill>
            <a:srgbClr val="CC99FF">
              <a:alpha val="50000"/>
            </a:srgbClr>
          </a:solidFill>
          <a:ln w="9525" algn="ctr">
            <a:noFill/>
            <a:miter lim="800000"/>
            <a:headEnd/>
            <a:tailEnd/>
          </a:ln>
          <a:effectLst/>
        </p:spPr>
        <p:txBody>
          <a:bodyPr>
            <a:spAutoFit/>
          </a:bodyPr>
          <a:lstStyle/>
          <a:p>
            <a:pPr>
              <a:lnSpc>
                <a:spcPct val="120000"/>
              </a:lnSpc>
              <a:spcBef>
                <a:spcPct val="50000"/>
              </a:spcBef>
            </a:pPr>
            <a:r>
              <a:rPr lang="zh-CN" altLang="en-US" sz="2800"/>
              <a:t>一切不可逆过程都是从</a:t>
            </a:r>
            <a:r>
              <a:rPr lang="zh-CN" altLang="en-US" sz="2800" b="1"/>
              <a:t>有序</a:t>
            </a:r>
            <a:r>
              <a:rPr lang="zh-CN" altLang="en-US" sz="2800"/>
              <a:t>状态向</a:t>
            </a:r>
            <a:r>
              <a:rPr lang="zh-CN" altLang="en-US" sz="2800" b="1"/>
              <a:t>无序</a:t>
            </a:r>
            <a:r>
              <a:rPr lang="zh-CN" altLang="en-US" sz="2800"/>
              <a:t>状态的方向进行。</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89827"/>
                                        </p:tgtEl>
                                        <p:attrNameLst>
                                          <p:attrName>style.visibility</p:attrName>
                                        </p:attrNameLst>
                                      </p:cBhvr>
                                      <p:to>
                                        <p:strVal val="visible"/>
                                      </p:to>
                                    </p:set>
                                    <p:animEffect transition="in" filter="wipe(left)">
                                      <p:cBhvr>
                                        <p:cTn id="7" dur="500"/>
                                        <p:tgtEl>
                                          <p:spTgt spid="58982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89828"/>
                                        </p:tgtEl>
                                        <p:attrNameLst>
                                          <p:attrName>style.visibility</p:attrName>
                                        </p:attrNameLst>
                                      </p:cBhvr>
                                      <p:to>
                                        <p:strVal val="visible"/>
                                      </p:to>
                                    </p:set>
                                    <p:animEffect transition="in" filter="blinds(horizontal)">
                                      <p:cBhvr>
                                        <p:cTn id="12" dur="500"/>
                                        <p:tgtEl>
                                          <p:spTgt spid="58982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89829"/>
                                        </p:tgtEl>
                                        <p:attrNameLst>
                                          <p:attrName>style.visibility</p:attrName>
                                        </p:attrNameLst>
                                      </p:cBhvr>
                                      <p:to>
                                        <p:strVal val="visible"/>
                                      </p:to>
                                    </p:set>
                                    <p:animEffect transition="in" filter="blinds(horizontal)">
                                      <p:cBhvr>
                                        <p:cTn id="17" dur="500"/>
                                        <p:tgtEl>
                                          <p:spTgt spid="5898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9827" grpId="0"/>
      <p:bldP spid="589828" grpId="0"/>
      <p:bldP spid="589829"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2178" name="Rectangle 2"/>
          <p:cNvSpPr>
            <a:spLocks noGrp="1" noChangeArrowheads="1"/>
          </p:cNvSpPr>
          <p:nvPr>
            <p:ph type="title"/>
          </p:nvPr>
        </p:nvSpPr>
        <p:spPr/>
        <p:txBody>
          <a:bodyPr/>
          <a:lstStyle/>
          <a:p>
            <a:r>
              <a:rPr lang="en-US" altLang="zh-CN"/>
              <a:t>10.4 </a:t>
            </a:r>
            <a:r>
              <a:rPr lang="zh-CN" altLang="en-US"/>
              <a:t>麦克斯韦速率分布</a:t>
            </a:r>
          </a:p>
        </p:txBody>
      </p:sp>
      <p:sp>
        <p:nvSpPr>
          <p:cNvPr id="6" name="灯片编号占位符 4"/>
          <p:cNvSpPr>
            <a:spLocks noGrp="1"/>
          </p:cNvSpPr>
          <p:nvPr>
            <p:ph type="sldNum" sz="quarter" idx="12"/>
          </p:nvPr>
        </p:nvSpPr>
        <p:spPr/>
        <p:txBody>
          <a:bodyPr/>
          <a:lstStyle/>
          <a:p>
            <a:fld id="{015899B8-2175-4AF7-AB44-AEC3529AB043}" type="slidenum">
              <a:rPr lang="en-US" altLang="zh-CN"/>
              <a:pPr/>
              <a:t>3</a:t>
            </a:fld>
            <a:endParaRPr lang="en-US" altLang="zh-CN"/>
          </a:p>
        </p:txBody>
      </p:sp>
      <p:sp>
        <p:nvSpPr>
          <p:cNvPr id="562179" name="Rectangle 3"/>
          <p:cNvSpPr>
            <a:spLocks noChangeArrowheads="1"/>
          </p:cNvSpPr>
          <p:nvPr/>
        </p:nvSpPr>
        <p:spPr bwMode="auto">
          <a:xfrm>
            <a:off x="381001" y="1170932"/>
            <a:ext cx="8305800" cy="5306068"/>
          </a:xfrm>
          <a:prstGeom prst="rect">
            <a:avLst/>
          </a:prstGeom>
          <a:noFill/>
          <a:ln w="9525">
            <a:noFill/>
            <a:miter lim="800000"/>
            <a:headEnd/>
            <a:tailEnd/>
          </a:ln>
          <a:effectLst/>
        </p:spPr>
        <p:txBody>
          <a:bodyPr wrap="square">
            <a:spAutoFit/>
          </a:bodyPr>
          <a:lstStyle/>
          <a:p>
            <a:pPr algn="just">
              <a:lnSpc>
                <a:spcPct val="110000"/>
              </a:lnSpc>
              <a:spcBef>
                <a:spcPct val="50000"/>
              </a:spcBef>
            </a:pPr>
            <a:r>
              <a:rPr kumimoji="1" lang="en-US" altLang="zh-CN" sz="2200" dirty="0"/>
              <a:t>        </a:t>
            </a:r>
            <a:r>
              <a:rPr kumimoji="1" lang="zh-CN" altLang="en-US" sz="2200" dirty="0"/>
              <a:t>麦克斯韦研究了法拉第的电磁场设想，于</a:t>
            </a:r>
            <a:r>
              <a:rPr kumimoji="1" lang="en-US" altLang="zh-CN" sz="2200" dirty="0"/>
              <a:t>1864</a:t>
            </a:r>
            <a:r>
              <a:rPr kumimoji="1" lang="zh-CN" altLang="en-US" sz="2200" dirty="0"/>
              <a:t>年发表了</a:t>
            </a:r>
            <a:r>
              <a:rPr kumimoji="1" lang="en-US" altLang="zh-CN" sz="2200" dirty="0"/>
              <a:t>《</a:t>
            </a:r>
            <a:r>
              <a:rPr kumimoji="1" lang="zh-CN" altLang="en-US" sz="2200" dirty="0"/>
              <a:t>电磁场动力学理论</a:t>
            </a:r>
            <a:r>
              <a:rPr kumimoji="1" lang="en-US" altLang="zh-CN" sz="2200" dirty="0"/>
              <a:t>》</a:t>
            </a:r>
            <a:r>
              <a:rPr kumimoji="1" lang="zh-CN" altLang="en-US" sz="2200" dirty="0"/>
              <a:t>，提出包括偏微分方程的</a:t>
            </a:r>
            <a:r>
              <a:rPr kumimoji="1" lang="zh-CN" altLang="en-US" sz="2200" dirty="0">
                <a:solidFill>
                  <a:srgbClr val="0000CC"/>
                </a:solidFill>
              </a:rPr>
              <a:t>麦克斯韦方程组</a:t>
            </a:r>
            <a:r>
              <a:rPr kumimoji="1" lang="zh-CN" altLang="en-US" sz="2200" dirty="0"/>
              <a:t>，</a:t>
            </a:r>
            <a:r>
              <a:rPr kumimoji="1" lang="zh-CN" altLang="en-US" sz="2200" dirty="0">
                <a:solidFill>
                  <a:srgbClr val="0000CC"/>
                </a:solidFill>
              </a:rPr>
              <a:t>概括了当时已知的关于电磁现象的一切实验结果</a:t>
            </a:r>
            <a:r>
              <a:rPr kumimoji="1" lang="zh-CN" altLang="en-US" sz="2200" dirty="0"/>
              <a:t>，从而创立了经典电动力学。他根据这一理论得出结论：</a:t>
            </a:r>
            <a:r>
              <a:rPr kumimoji="1" lang="zh-CN" altLang="en-US" sz="2200" dirty="0">
                <a:solidFill>
                  <a:srgbClr val="FF3300"/>
                </a:solidFill>
              </a:rPr>
              <a:t>存在着电磁波</a:t>
            </a:r>
            <a:r>
              <a:rPr kumimoji="1" lang="zh-CN" altLang="en-US" sz="2200" dirty="0"/>
              <a:t>；</a:t>
            </a:r>
            <a:r>
              <a:rPr kumimoji="1" lang="zh-CN" altLang="en-US" sz="2200" dirty="0">
                <a:solidFill>
                  <a:srgbClr val="FF3300"/>
                </a:solidFill>
              </a:rPr>
              <a:t>电磁波在真空中传播的速度等于光速</a:t>
            </a:r>
            <a:r>
              <a:rPr kumimoji="1" lang="zh-CN" altLang="en-US" sz="2200" dirty="0"/>
              <a:t>；</a:t>
            </a:r>
            <a:r>
              <a:rPr kumimoji="1" lang="zh-CN" altLang="en-US" sz="2200" dirty="0">
                <a:solidFill>
                  <a:srgbClr val="FF3300"/>
                </a:solidFill>
              </a:rPr>
              <a:t>光的本质是电磁波</a:t>
            </a:r>
            <a:r>
              <a:rPr kumimoji="1" lang="zh-CN" altLang="en-US" sz="2200" dirty="0"/>
              <a:t>；</a:t>
            </a:r>
            <a:r>
              <a:rPr kumimoji="1" lang="zh-CN" altLang="en-US" sz="2200" dirty="0">
                <a:solidFill>
                  <a:srgbClr val="FF3300"/>
                </a:solidFill>
              </a:rPr>
              <a:t>电磁波会产生压力</a:t>
            </a:r>
            <a:r>
              <a:rPr kumimoji="1" lang="zh-CN" altLang="en-US" sz="2200" dirty="0"/>
              <a:t>等。麦克斯韦在这一期间的著作还有</a:t>
            </a:r>
            <a:r>
              <a:rPr kumimoji="1" lang="en-US" altLang="zh-CN" sz="2200" dirty="0"/>
              <a:t>1855~1856</a:t>
            </a:r>
            <a:r>
              <a:rPr kumimoji="1" lang="zh-CN" altLang="en-US" sz="2200" dirty="0"/>
              <a:t>年发表的</a:t>
            </a:r>
            <a:r>
              <a:rPr kumimoji="1" lang="en-US" altLang="zh-CN" sz="2200" dirty="0"/>
              <a:t>《</a:t>
            </a:r>
            <a:r>
              <a:rPr kumimoji="1" lang="zh-CN" altLang="en-US" sz="2200" dirty="0"/>
              <a:t>论法拉第力线</a:t>
            </a:r>
            <a:r>
              <a:rPr kumimoji="1" lang="en-US" altLang="zh-CN" sz="2200" dirty="0"/>
              <a:t>》</a:t>
            </a:r>
            <a:r>
              <a:rPr kumimoji="1" lang="zh-CN" altLang="en-US" sz="2200" dirty="0"/>
              <a:t>、</a:t>
            </a:r>
            <a:r>
              <a:rPr kumimoji="1" lang="en-US" altLang="zh-CN" sz="2200" dirty="0"/>
              <a:t>1861~1862 </a:t>
            </a:r>
            <a:r>
              <a:rPr kumimoji="1" lang="zh-CN" altLang="en-US" sz="2200" dirty="0"/>
              <a:t>年发表的</a:t>
            </a:r>
            <a:r>
              <a:rPr kumimoji="1" lang="en-US" altLang="zh-CN" sz="2200" dirty="0"/>
              <a:t>《</a:t>
            </a:r>
            <a:r>
              <a:rPr kumimoji="1" lang="zh-CN" altLang="en-US" sz="2200" dirty="0"/>
              <a:t>论物理力线</a:t>
            </a:r>
            <a:r>
              <a:rPr kumimoji="1" lang="en-US" altLang="zh-CN" sz="2200" dirty="0"/>
              <a:t>》</a:t>
            </a:r>
            <a:r>
              <a:rPr kumimoji="1" lang="zh-CN" altLang="en-US" sz="2200" dirty="0"/>
              <a:t>、</a:t>
            </a:r>
            <a:r>
              <a:rPr kumimoji="1" lang="en-US" altLang="zh-CN" sz="2200" dirty="0"/>
              <a:t>1873</a:t>
            </a:r>
            <a:r>
              <a:rPr kumimoji="1" lang="zh-CN" altLang="en-US" sz="2200" dirty="0"/>
              <a:t>年发表的</a:t>
            </a:r>
            <a:r>
              <a:rPr kumimoji="1" lang="en-US" altLang="zh-CN" sz="2200" dirty="0"/>
              <a:t>《</a:t>
            </a:r>
            <a:r>
              <a:rPr kumimoji="1" lang="zh-CN" altLang="en-US" sz="2200" dirty="0"/>
              <a:t>电学和磁学论</a:t>
            </a:r>
            <a:r>
              <a:rPr kumimoji="1" lang="en-US" altLang="zh-CN" sz="2200" dirty="0"/>
              <a:t>》</a:t>
            </a:r>
            <a:r>
              <a:rPr kumimoji="1" lang="zh-CN" altLang="en-US" sz="2200" dirty="0"/>
              <a:t>等。</a:t>
            </a:r>
            <a:r>
              <a:rPr kumimoji="1" lang="en-US" altLang="zh-CN" sz="2200" dirty="0"/>
              <a:t>1868</a:t>
            </a:r>
            <a:r>
              <a:rPr kumimoji="1" lang="zh-CN" altLang="en-US" sz="2200" dirty="0"/>
              <a:t>年继</a:t>
            </a:r>
            <a:r>
              <a:rPr kumimoji="1" lang="en-US" altLang="zh-CN" sz="2200" dirty="0"/>
              <a:t>W.</a:t>
            </a:r>
            <a:r>
              <a:rPr kumimoji="1" lang="zh-CN" altLang="en-US" sz="2200" dirty="0"/>
              <a:t>韦伯等之后，他以更高的精确度测定了电荷的静电单位对电磁单位的比值，并证实了它就等于光速。麦克斯韦在</a:t>
            </a:r>
            <a:r>
              <a:rPr kumimoji="1" lang="zh-CN" altLang="en-US" sz="2200" dirty="0">
                <a:solidFill>
                  <a:srgbClr val="0000CC"/>
                </a:solidFill>
              </a:rPr>
              <a:t>气体运动理论</a:t>
            </a:r>
            <a:r>
              <a:rPr kumimoji="1" lang="zh-CN" altLang="en-US" sz="2200" dirty="0"/>
              <a:t>、</a:t>
            </a:r>
            <a:r>
              <a:rPr kumimoji="1" lang="zh-CN" altLang="en-US" sz="2200" dirty="0">
                <a:solidFill>
                  <a:srgbClr val="0000CC"/>
                </a:solidFill>
              </a:rPr>
              <a:t>光学</a:t>
            </a:r>
            <a:r>
              <a:rPr kumimoji="1" lang="zh-CN" altLang="en-US" sz="2200" dirty="0"/>
              <a:t>、</a:t>
            </a:r>
            <a:r>
              <a:rPr kumimoji="1" lang="zh-CN" altLang="en-US" sz="2200" dirty="0">
                <a:solidFill>
                  <a:srgbClr val="0000CC"/>
                </a:solidFill>
              </a:rPr>
              <a:t>热力学</a:t>
            </a:r>
            <a:r>
              <a:rPr kumimoji="1" lang="zh-CN" altLang="en-US" sz="2200" dirty="0"/>
              <a:t>和</a:t>
            </a:r>
            <a:r>
              <a:rPr kumimoji="1" lang="zh-CN" altLang="en-US" sz="2200" dirty="0">
                <a:solidFill>
                  <a:srgbClr val="0000CC"/>
                </a:solidFill>
              </a:rPr>
              <a:t>弹性理论</a:t>
            </a:r>
            <a:r>
              <a:rPr kumimoji="1" lang="zh-CN" altLang="en-US" sz="2200" dirty="0"/>
              <a:t>方面也作出了重要贡献 ，</a:t>
            </a:r>
            <a:r>
              <a:rPr kumimoji="1" lang="en-US" altLang="zh-CN" sz="2200" dirty="0"/>
              <a:t>1860</a:t>
            </a:r>
            <a:r>
              <a:rPr kumimoji="1" lang="zh-CN" altLang="en-US" sz="2200" dirty="0"/>
              <a:t>年得出了理想气体分子按速度的统计分布律，计算了分子的自由程。</a:t>
            </a:r>
            <a:r>
              <a:rPr kumimoji="1" lang="zh-CN" altLang="en-US" sz="2200" dirty="0">
                <a:solidFill>
                  <a:srgbClr val="0000CC"/>
                </a:solidFill>
              </a:rPr>
              <a:t>他在</a:t>
            </a:r>
            <a:r>
              <a:rPr kumimoji="1" lang="en-US" altLang="zh-CN" sz="2200" dirty="0">
                <a:solidFill>
                  <a:srgbClr val="0000CC"/>
                </a:solidFill>
              </a:rPr>
              <a:t>1861</a:t>
            </a:r>
            <a:r>
              <a:rPr kumimoji="1" lang="zh-CN" altLang="en-US" sz="2200" dirty="0">
                <a:solidFill>
                  <a:srgbClr val="0000CC"/>
                </a:solidFill>
              </a:rPr>
              <a:t>年提出，彩色是由红、绿、蓝三基色组成的，他还是第一批彩色照片的制作者之一</a:t>
            </a:r>
            <a:r>
              <a:rPr kumimoji="1" lang="zh-CN" altLang="en-US" sz="2200" dirty="0"/>
              <a:t>。</a:t>
            </a:r>
            <a:r>
              <a:rPr kumimoji="1" lang="en-US" altLang="zh-CN" sz="2200" dirty="0"/>
              <a:t>1873</a:t>
            </a:r>
            <a:r>
              <a:rPr kumimoji="1" lang="zh-CN" altLang="en-US" sz="2200" dirty="0"/>
              <a:t>～</a:t>
            </a:r>
            <a:r>
              <a:rPr kumimoji="1" lang="en-US" altLang="zh-CN" sz="2200" dirty="0"/>
              <a:t>1874</a:t>
            </a:r>
            <a:r>
              <a:rPr kumimoji="1" lang="zh-CN" altLang="en-US" sz="2200" dirty="0"/>
              <a:t>年他发现了双折光现象。</a:t>
            </a:r>
          </a:p>
        </p:txBody>
      </p:sp>
    </p:spTree>
    <p:extLst>
      <p:ext uri="{BB962C8B-B14F-4D97-AF65-F5344CB8AC3E}">
        <p14:creationId xmlns:p14="http://schemas.microsoft.com/office/powerpoint/2010/main" val="10316560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0850" name="Rectangle 2"/>
          <p:cNvSpPr>
            <a:spLocks noGrp="1" noChangeArrowheads="1"/>
          </p:cNvSpPr>
          <p:nvPr>
            <p:ph type="title"/>
          </p:nvPr>
        </p:nvSpPr>
        <p:spPr/>
        <p:txBody>
          <a:bodyPr/>
          <a:lstStyle/>
          <a:p>
            <a:r>
              <a:rPr lang="en-US" altLang="zh-CN"/>
              <a:t>10.8 </a:t>
            </a:r>
            <a:r>
              <a:rPr lang="zh-CN" altLang="en-US"/>
              <a:t>热力学第二定律的统计意义</a:t>
            </a:r>
          </a:p>
        </p:txBody>
      </p:sp>
      <p:sp>
        <p:nvSpPr>
          <p:cNvPr id="10" name="灯片编号占位符 4"/>
          <p:cNvSpPr>
            <a:spLocks noGrp="1"/>
          </p:cNvSpPr>
          <p:nvPr>
            <p:ph type="sldNum" sz="quarter" idx="12"/>
          </p:nvPr>
        </p:nvSpPr>
        <p:spPr/>
        <p:txBody>
          <a:bodyPr/>
          <a:lstStyle/>
          <a:p>
            <a:fld id="{7E7961CD-78E6-449A-8A55-58241B77AE8E}" type="slidenum">
              <a:rPr lang="en-US" altLang="zh-CN"/>
              <a:pPr/>
              <a:t>30</a:t>
            </a:fld>
            <a:endParaRPr lang="en-US" altLang="zh-CN"/>
          </a:p>
        </p:txBody>
      </p:sp>
      <p:sp>
        <p:nvSpPr>
          <p:cNvPr id="590851" name="Text Box 3"/>
          <p:cNvSpPr txBox="1">
            <a:spLocks noChangeArrowheads="1"/>
          </p:cNvSpPr>
          <p:nvPr/>
        </p:nvSpPr>
        <p:spPr bwMode="auto">
          <a:xfrm>
            <a:off x="457200" y="1524000"/>
            <a:ext cx="2232025" cy="457200"/>
          </a:xfrm>
          <a:prstGeom prst="rect">
            <a:avLst/>
          </a:prstGeom>
          <a:noFill/>
          <a:ln w="9525" algn="ctr">
            <a:noFill/>
            <a:miter lim="800000"/>
            <a:headEnd/>
            <a:tailEnd/>
          </a:ln>
          <a:effectLst/>
        </p:spPr>
        <p:txBody>
          <a:bodyPr>
            <a:spAutoFit/>
          </a:bodyPr>
          <a:lstStyle/>
          <a:p>
            <a:pPr>
              <a:spcBef>
                <a:spcPct val="50000"/>
              </a:spcBef>
            </a:pPr>
            <a:r>
              <a:rPr kumimoji="1" lang="zh-CN" altLang="en-US" sz="2400" b="1">
                <a:solidFill>
                  <a:srgbClr val="FF3300"/>
                </a:solidFill>
              </a:rPr>
              <a:t>热功转换</a:t>
            </a:r>
            <a:r>
              <a:rPr kumimoji="1" lang="zh-CN" altLang="en-US" sz="2400"/>
              <a:t> </a:t>
            </a:r>
          </a:p>
        </p:txBody>
      </p:sp>
      <p:sp>
        <p:nvSpPr>
          <p:cNvPr id="590852" name="Text Box 4"/>
          <p:cNvSpPr txBox="1">
            <a:spLocks noChangeArrowheads="1"/>
          </p:cNvSpPr>
          <p:nvPr/>
        </p:nvSpPr>
        <p:spPr bwMode="auto">
          <a:xfrm>
            <a:off x="469900" y="1905000"/>
            <a:ext cx="8064500" cy="1006475"/>
          </a:xfrm>
          <a:prstGeom prst="rect">
            <a:avLst/>
          </a:prstGeom>
          <a:noFill/>
          <a:ln w="9525">
            <a:noFill/>
            <a:miter lim="800000"/>
            <a:headEnd/>
            <a:tailEnd/>
          </a:ln>
          <a:effectLst/>
        </p:spPr>
        <p:txBody>
          <a:bodyPr>
            <a:spAutoFit/>
          </a:bodyPr>
          <a:lstStyle/>
          <a:p>
            <a:pPr>
              <a:lnSpc>
                <a:spcPct val="125000"/>
              </a:lnSpc>
              <a:spcBef>
                <a:spcPct val="50000"/>
              </a:spcBef>
            </a:pPr>
            <a:r>
              <a:rPr lang="zh-CN" altLang="en-US" sz="2400">
                <a:solidFill>
                  <a:srgbClr val="0000CC"/>
                </a:solidFill>
              </a:rPr>
              <a:t>热功转换的实质</a:t>
            </a:r>
            <a:r>
              <a:rPr lang="zh-CN" altLang="en-US" sz="2400"/>
              <a:t>是大量分子的有序运动向无序运动的转化过程</a:t>
            </a:r>
          </a:p>
        </p:txBody>
      </p:sp>
      <p:grpSp>
        <p:nvGrpSpPr>
          <p:cNvPr id="590853" name="Group 5"/>
          <p:cNvGrpSpPr>
            <a:grpSpLocks/>
          </p:cNvGrpSpPr>
          <p:nvPr/>
        </p:nvGrpSpPr>
        <p:grpSpPr bwMode="auto">
          <a:xfrm>
            <a:off x="884238" y="3429000"/>
            <a:ext cx="7345362" cy="2786062"/>
            <a:chOff x="703" y="1908"/>
            <a:chExt cx="4627" cy="1755"/>
          </a:xfrm>
        </p:grpSpPr>
        <p:sp>
          <p:nvSpPr>
            <p:cNvPr id="590854" name="Text Box 6" descr="未标题-4 拷贝"/>
            <p:cNvSpPr txBox="1">
              <a:spLocks noChangeArrowheads="1"/>
            </p:cNvSpPr>
            <p:nvPr/>
          </p:nvSpPr>
          <p:spPr bwMode="auto">
            <a:xfrm>
              <a:off x="2472" y="3375"/>
              <a:ext cx="1134" cy="288"/>
            </a:xfrm>
            <a:prstGeom prst="rect">
              <a:avLst/>
            </a:prstGeom>
            <a:blipFill dpi="0" rotWithShape="1">
              <a:blip r:embed="rId2"/>
              <a:srcRect/>
              <a:stretch>
                <a:fillRect/>
              </a:stretch>
            </a:blipFill>
            <a:ln w="9525">
              <a:noFill/>
              <a:miter lim="800000"/>
              <a:headEnd/>
              <a:tailEnd/>
            </a:ln>
            <a:effectLst/>
          </p:spPr>
          <p:txBody>
            <a:bodyPr>
              <a:spAutoFit/>
            </a:bodyPr>
            <a:lstStyle/>
            <a:p>
              <a:pPr>
                <a:spcBef>
                  <a:spcPct val="50000"/>
                </a:spcBef>
              </a:pPr>
              <a:r>
                <a:rPr lang="zh-CN" altLang="en-US" sz="2400" dirty="0"/>
                <a:t>热功转换</a:t>
              </a:r>
            </a:p>
          </p:txBody>
        </p:sp>
        <p:pic>
          <p:nvPicPr>
            <p:cNvPr id="590855" name="Picture 7"/>
            <p:cNvPicPr>
              <a:picLocks noChangeAspect="1" noChangeArrowheads="1"/>
            </p:cNvPicPr>
            <p:nvPr/>
          </p:nvPicPr>
          <p:blipFill>
            <a:blip r:embed="rId3"/>
            <a:srcRect/>
            <a:stretch>
              <a:fillRect/>
            </a:stretch>
          </p:blipFill>
          <p:spPr bwMode="auto">
            <a:xfrm>
              <a:off x="703" y="1908"/>
              <a:ext cx="4627" cy="1431"/>
            </a:xfrm>
            <a:prstGeom prst="rect">
              <a:avLst/>
            </a:prstGeom>
            <a:noFill/>
            <a:ln w="9525">
              <a:noFill/>
              <a:miter lim="800000"/>
              <a:headEnd/>
              <a:tailEnd/>
            </a:ln>
            <a:effectLst/>
          </p:spPr>
        </p:pic>
      </p:gr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1874" name="Rectangle 2"/>
          <p:cNvSpPr>
            <a:spLocks noGrp="1" noChangeArrowheads="1"/>
          </p:cNvSpPr>
          <p:nvPr>
            <p:ph type="title"/>
          </p:nvPr>
        </p:nvSpPr>
        <p:spPr/>
        <p:txBody>
          <a:bodyPr/>
          <a:lstStyle/>
          <a:p>
            <a:r>
              <a:rPr lang="en-US" altLang="zh-CN"/>
              <a:t>10.8 </a:t>
            </a:r>
            <a:r>
              <a:rPr lang="zh-CN" altLang="en-US"/>
              <a:t>热力学第二定律的统计意义</a:t>
            </a:r>
          </a:p>
        </p:txBody>
      </p:sp>
      <p:sp>
        <p:nvSpPr>
          <p:cNvPr id="52" name="灯片编号占位符 4"/>
          <p:cNvSpPr>
            <a:spLocks noGrp="1"/>
          </p:cNvSpPr>
          <p:nvPr>
            <p:ph type="sldNum" sz="quarter" idx="12"/>
          </p:nvPr>
        </p:nvSpPr>
        <p:spPr/>
        <p:txBody>
          <a:bodyPr/>
          <a:lstStyle/>
          <a:p>
            <a:fld id="{6E9C5ADB-2FF9-447B-8D4B-3AE6BF3B4B34}" type="slidenum">
              <a:rPr lang="en-US" altLang="zh-CN"/>
              <a:pPr/>
              <a:t>31</a:t>
            </a:fld>
            <a:endParaRPr lang="en-US" altLang="zh-CN"/>
          </a:p>
        </p:txBody>
      </p:sp>
      <p:sp>
        <p:nvSpPr>
          <p:cNvPr id="591875" name="Text Box 3"/>
          <p:cNvSpPr txBox="1">
            <a:spLocks noChangeArrowheads="1"/>
          </p:cNvSpPr>
          <p:nvPr/>
        </p:nvSpPr>
        <p:spPr bwMode="auto">
          <a:xfrm>
            <a:off x="457200" y="1524000"/>
            <a:ext cx="1676400" cy="457200"/>
          </a:xfrm>
          <a:prstGeom prst="rect">
            <a:avLst/>
          </a:prstGeom>
          <a:noFill/>
          <a:ln w="9525" algn="ctr">
            <a:noFill/>
            <a:miter lim="800000"/>
            <a:headEnd/>
            <a:tailEnd/>
          </a:ln>
          <a:effectLst/>
        </p:spPr>
        <p:txBody>
          <a:bodyPr>
            <a:spAutoFit/>
          </a:bodyPr>
          <a:lstStyle/>
          <a:p>
            <a:pPr>
              <a:spcBef>
                <a:spcPct val="50000"/>
              </a:spcBef>
            </a:pPr>
            <a:r>
              <a:rPr kumimoji="1" lang="zh-CN" altLang="en-US" sz="2400" b="1">
                <a:solidFill>
                  <a:srgbClr val="FF3300"/>
                </a:solidFill>
              </a:rPr>
              <a:t>热传递</a:t>
            </a:r>
            <a:r>
              <a:rPr kumimoji="1" lang="zh-CN" altLang="en-US" sz="2400"/>
              <a:t> </a:t>
            </a:r>
          </a:p>
        </p:txBody>
      </p:sp>
      <p:sp>
        <p:nvSpPr>
          <p:cNvPr id="591876" name="Text Box 4"/>
          <p:cNvSpPr txBox="1">
            <a:spLocks noChangeArrowheads="1"/>
          </p:cNvSpPr>
          <p:nvPr/>
        </p:nvSpPr>
        <p:spPr bwMode="auto">
          <a:xfrm>
            <a:off x="381000" y="1947863"/>
            <a:ext cx="8605838" cy="566737"/>
          </a:xfrm>
          <a:prstGeom prst="rect">
            <a:avLst/>
          </a:prstGeom>
          <a:noFill/>
          <a:ln w="9525">
            <a:noFill/>
            <a:miter lim="800000"/>
            <a:headEnd/>
            <a:tailEnd/>
          </a:ln>
          <a:effectLst/>
        </p:spPr>
        <p:txBody>
          <a:bodyPr>
            <a:spAutoFit/>
          </a:bodyPr>
          <a:lstStyle/>
          <a:p>
            <a:pPr>
              <a:lnSpc>
                <a:spcPct val="130000"/>
              </a:lnSpc>
              <a:spcBef>
                <a:spcPct val="50000"/>
              </a:spcBef>
            </a:pPr>
            <a:r>
              <a:rPr lang="zh-CN" altLang="en-US" sz="2400">
                <a:solidFill>
                  <a:srgbClr val="0000CC"/>
                </a:solidFill>
              </a:rPr>
              <a:t>热传递的实质</a:t>
            </a:r>
            <a:r>
              <a:rPr lang="zh-CN" altLang="en-US" sz="2400"/>
              <a:t>是系统由较无序的宏观态向</a:t>
            </a:r>
            <a:r>
              <a:rPr lang="zh-CN" altLang="en-US" sz="2400">
                <a:solidFill>
                  <a:srgbClr val="0000CC"/>
                </a:solidFill>
              </a:rPr>
              <a:t>更无序</a:t>
            </a:r>
            <a:r>
              <a:rPr lang="zh-CN" altLang="en-US" sz="2400"/>
              <a:t>的宏观态过渡。</a:t>
            </a:r>
          </a:p>
        </p:txBody>
      </p:sp>
      <p:grpSp>
        <p:nvGrpSpPr>
          <p:cNvPr id="591877" name="Group 5"/>
          <p:cNvGrpSpPr>
            <a:grpSpLocks/>
          </p:cNvGrpSpPr>
          <p:nvPr/>
        </p:nvGrpSpPr>
        <p:grpSpPr bwMode="auto">
          <a:xfrm>
            <a:off x="990600" y="3124200"/>
            <a:ext cx="7129463" cy="3013075"/>
            <a:chOff x="793" y="1989"/>
            <a:chExt cx="4491" cy="1898"/>
          </a:xfrm>
        </p:grpSpPr>
        <p:grpSp>
          <p:nvGrpSpPr>
            <p:cNvPr id="591878" name="Group 6"/>
            <p:cNvGrpSpPr>
              <a:grpSpLocks/>
            </p:cNvGrpSpPr>
            <p:nvPr/>
          </p:nvGrpSpPr>
          <p:grpSpPr bwMode="auto">
            <a:xfrm>
              <a:off x="793" y="1989"/>
              <a:ext cx="4491" cy="1637"/>
              <a:chOff x="793" y="1989"/>
              <a:chExt cx="4491" cy="1637"/>
            </a:xfrm>
          </p:grpSpPr>
          <p:sp>
            <p:nvSpPr>
              <p:cNvPr id="591879" name="Line 7"/>
              <p:cNvSpPr>
                <a:spLocks noChangeShapeType="1"/>
              </p:cNvSpPr>
              <p:nvPr/>
            </p:nvSpPr>
            <p:spPr bwMode="auto">
              <a:xfrm>
                <a:off x="2835" y="2624"/>
                <a:ext cx="439" cy="0"/>
              </a:xfrm>
              <a:prstGeom prst="line">
                <a:avLst/>
              </a:prstGeom>
              <a:noFill/>
              <a:ln w="38100">
                <a:solidFill>
                  <a:srgbClr val="0000FF"/>
                </a:solidFill>
                <a:round/>
                <a:headEnd/>
                <a:tailEnd type="triangle" w="sm" len="med"/>
              </a:ln>
              <a:effectLst/>
            </p:spPr>
            <p:txBody>
              <a:bodyPr wrap="none" anchor="ctr"/>
              <a:lstStyle/>
              <a:p>
                <a:endParaRPr lang="zh-CN" altLang="en-US"/>
              </a:p>
            </p:txBody>
          </p:sp>
          <p:graphicFrame>
            <p:nvGraphicFramePr>
              <p:cNvPr id="591880" name="Object 8"/>
              <p:cNvGraphicFramePr>
                <a:graphicFrameLocks noChangeAspect="1"/>
              </p:cNvGraphicFramePr>
              <p:nvPr/>
            </p:nvGraphicFramePr>
            <p:xfrm>
              <a:off x="3923" y="3213"/>
              <a:ext cx="802" cy="411"/>
            </p:xfrm>
            <a:graphic>
              <a:graphicData uri="http://schemas.openxmlformats.org/presentationml/2006/ole">
                <mc:AlternateContent xmlns:mc="http://schemas.openxmlformats.org/markup-compatibility/2006">
                  <mc:Choice xmlns:v="urn:schemas-microsoft-com:vml" Requires="v">
                    <p:oleObj name="Equation" r:id="rId2" imgW="444240" imgH="228600" progId="">
                      <p:embed/>
                    </p:oleObj>
                  </mc:Choice>
                  <mc:Fallback>
                    <p:oleObj name="Equation" r:id="rId2" imgW="444240" imgH="228600" progId="">
                      <p:embed/>
                      <p:pic>
                        <p:nvPicPr>
                          <p:cNvPr id="591880" name="Object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23" y="3213"/>
                            <a:ext cx="802" cy="41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91881" name="Rectangle 9" descr="50%"/>
              <p:cNvSpPr>
                <a:spLocks noChangeArrowheads="1"/>
              </p:cNvSpPr>
              <p:nvPr/>
            </p:nvSpPr>
            <p:spPr bwMode="auto">
              <a:xfrm>
                <a:off x="793" y="1989"/>
                <a:ext cx="1905" cy="1179"/>
              </a:xfrm>
              <a:prstGeom prst="rect">
                <a:avLst/>
              </a:prstGeom>
              <a:pattFill prst="pct50">
                <a:fgClr>
                  <a:srgbClr val="993366"/>
                </a:fgClr>
                <a:bgClr>
                  <a:schemeClr val="bg1"/>
                </a:bgClr>
              </a:pattFill>
              <a:ln w="9525" algn="ctr">
                <a:solidFill>
                  <a:srgbClr val="993366"/>
                </a:solidFill>
                <a:miter lim="800000"/>
                <a:headEnd/>
                <a:tailEnd/>
              </a:ln>
              <a:effectLst/>
            </p:spPr>
            <p:txBody>
              <a:bodyPr wrap="none" anchor="ctr"/>
              <a:lstStyle/>
              <a:p>
                <a:endParaRPr lang="zh-CN" altLang="en-US"/>
              </a:p>
            </p:txBody>
          </p:sp>
          <p:sp>
            <p:nvSpPr>
              <p:cNvPr id="591882" name="Rectangle 10"/>
              <p:cNvSpPr>
                <a:spLocks noChangeArrowheads="1"/>
              </p:cNvSpPr>
              <p:nvPr/>
            </p:nvSpPr>
            <p:spPr bwMode="auto">
              <a:xfrm>
                <a:off x="884" y="2080"/>
                <a:ext cx="1724" cy="997"/>
              </a:xfrm>
              <a:prstGeom prst="rect">
                <a:avLst/>
              </a:prstGeom>
              <a:solidFill>
                <a:schemeClr val="bg1"/>
              </a:solidFill>
              <a:ln w="9525">
                <a:solidFill>
                  <a:srgbClr val="993366"/>
                </a:solidFill>
                <a:miter lim="800000"/>
                <a:headEnd/>
                <a:tailEnd/>
              </a:ln>
              <a:effectLst/>
            </p:spPr>
            <p:txBody>
              <a:bodyPr wrap="none" anchor="ctr"/>
              <a:lstStyle/>
              <a:p>
                <a:endParaRPr lang="zh-CN" altLang="en-US"/>
              </a:p>
            </p:txBody>
          </p:sp>
          <p:sp>
            <p:nvSpPr>
              <p:cNvPr id="591883" name="Line 11"/>
              <p:cNvSpPr>
                <a:spLocks noChangeShapeType="1"/>
              </p:cNvSpPr>
              <p:nvPr/>
            </p:nvSpPr>
            <p:spPr bwMode="auto">
              <a:xfrm>
                <a:off x="1746" y="2080"/>
                <a:ext cx="0" cy="998"/>
              </a:xfrm>
              <a:prstGeom prst="line">
                <a:avLst/>
              </a:prstGeom>
              <a:noFill/>
              <a:ln w="19050">
                <a:solidFill>
                  <a:srgbClr val="008080"/>
                </a:solidFill>
                <a:prstDash val="dash"/>
                <a:round/>
                <a:headEnd/>
                <a:tailEnd type="none" w="sm" len="lg"/>
              </a:ln>
              <a:effectLst/>
            </p:spPr>
            <p:txBody>
              <a:bodyPr lIns="90000" tIns="46800" rIns="90000" bIns="46800">
                <a:spAutoFit/>
              </a:bodyPr>
              <a:lstStyle/>
              <a:p>
                <a:endParaRPr lang="zh-CN" altLang="en-US"/>
              </a:p>
            </p:txBody>
          </p:sp>
          <p:sp>
            <p:nvSpPr>
              <p:cNvPr id="591884" name="Line 12"/>
              <p:cNvSpPr>
                <a:spLocks noChangeShapeType="1"/>
              </p:cNvSpPr>
              <p:nvPr/>
            </p:nvSpPr>
            <p:spPr bwMode="auto">
              <a:xfrm flipV="1">
                <a:off x="975" y="2088"/>
                <a:ext cx="219" cy="219"/>
              </a:xfrm>
              <a:prstGeom prst="line">
                <a:avLst/>
              </a:prstGeom>
              <a:noFill/>
              <a:ln w="38100">
                <a:solidFill>
                  <a:srgbClr val="FF0000"/>
                </a:solidFill>
                <a:round/>
                <a:headEnd type="oval" w="med" len="med"/>
                <a:tailEnd type="triangle" w="sm" len="med"/>
              </a:ln>
              <a:effectLst/>
            </p:spPr>
            <p:txBody>
              <a:bodyPr wrap="none" anchor="ctr"/>
              <a:lstStyle/>
              <a:p>
                <a:endParaRPr lang="zh-CN" altLang="en-US"/>
              </a:p>
            </p:txBody>
          </p:sp>
          <p:sp>
            <p:nvSpPr>
              <p:cNvPr id="591885" name="Line 13"/>
              <p:cNvSpPr>
                <a:spLocks noChangeShapeType="1"/>
              </p:cNvSpPr>
              <p:nvPr/>
            </p:nvSpPr>
            <p:spPr bwMode="auto">
              <a:xfrm flipH="1">
                <a:off x="865" y="2802"/>
                <a:ext cx="329" cy="0"/>
              </a:xfrm>
              <a:prstGeom prst="line">
                <a:avLst/>
              </a:prstGeom>
              <a:noFill/>
              <a:ln w="38100">
                <a:solidFill>
                  <a:srgbClr val="FF0000"/>
                </a:solidFill>
                <a:round/>
                <a:headEnd type="oval" w="med" len="med"/>
                <a:tailEnd type="triangle" w="sm" len="med"/>
              </a:ln>
              <a:effectLst/>
            </p:spPr>
            <p:txBody>
              <a:bodyPr wrap="none" anchor="ctr"/>
              <a:lstStyle/>
              <a:p>
                <a:endParaRPr lang="zh-CN" altLang="en-US"/>
              </a:p>
            </p:txBody>
          </p:sp>
          <p:sp>
            <p:nvSpPr>
              <p:cNvPr id="591886" name="Line 14"/>
              <p:cNvSpPr>
                <a:spLocks noChangeShapeType="1"/>
              </p:cNvSpPr>
              <p:nvPr/>
            </p:nvSpPr>
            <p:spPr bwMode="auto">
              <a:xfrm>
                <a:off x="975" y="2896"/>
                <a:ext cx="219" cy="110"/>
              </a:xfrm>
              <a:prstGeom prst="line">
                <a:avLst/>
              </a:prstGeom>
              <a:noFill/>
              <a:ln w="38100">
                <a:solidFill>
                  <a:srgbClr val="FF0000"/>
                </a:solidFill>
                <a:round/>
                <a:headEnd type="oval" w="med" len="med"/>
                <a:tailEnd type="triangle" w="sm" len="med"/>
              </a:ln>
              <a:effectLst/>
            </p:spPr>
            <p:txBody>
              <a:bodyPr wrap="none" anchor="ctr"/>
              <a:lstStyle/>
              <a:p>
                <a:endParaRPr lang="zh-CN" altLang="en-US"/>
              </a:p>
            </p:txBody>
          </p:sp>
          <p:sp>
            <p:nvSpPr>
              <p:cNvPr id="591887" name="Line 15"/>
              <p:cNvSpPr>
                <a:spLocks noChangeShapeType="1"/>
              </p:cNvSpPr>
              <p:nvPr/>
            </p:nvSpPr>
            <p:spPr bwMode="auto">
              <a:xfrm flipH="1">
                <a:off x="1194" y="2224"/>
                <a:ext cx="110" cy="219"/>
              </a:xfrm>
              <a:prstGeom prst="line">
                <a:avLst/>
              </a:prstGeom>
              <a:noFill/>
              <a:ln w="38100">
                <a:solidFill>
                  <a:srgbClr val="FF0000"/>
                </a:solidFill>
                <a:round/>
                <a:headEnd type="oval" w="med" len="med"/>
                <a:tailEnd type="triangle" w="sm" len="med"/>
              </a:ln>
              <a:effectLst/>
            </p:spPr>
            <p:txBody>
              <a:bodyPr wrap="none" anchor="ctr"/>
              <a:lstStyle/>
              <a:p>
                <a:endParaRPr lang="zh-CN" altLang="en-US"/>
              </a:p>
            </p:txBody>
          </p:sp>
          <p:sp>
            <p:nvSpPr>
              <p:cNvPr id="591888" name="Line 16"/>
              <p:cNvSpPr>
                <a:spLocks noChangeShapeType="1"/>
              </p:cNvSpPr>
              <p:nvPr/>
            </p:nvSpPr>
            <p:spPr bwMode="auto">
              <a:xfrm>
                <a:off x="1085" y="2473"/>
                <a:ext cx="109" cy="220"/>
              </a:xfrm>
              <a:prstGeom prst="line">
                <a:avLst/>
              </a:prstGeom>
              <a:noFill/>
              <a:ln w="38100">
                <a:solidFill>
                  <a:srgbClr val="FF0000"/>
                </a:solidFill>
                <a:round/>
                <a:headEnd type="oval" w="med" len="med"/>
                <a:tailEnd type="triangle" w="sm" len="med"/>
              </a:ln>
              <a:effectLst/>
            </p:spPr>
            <p:txBody>
              <a:bodyPr wrap="none" anchor="ctr"/>
              <a:lstStyle/>
              <a:p>
                <a:endParaRPr lang="zh-CN" altLang="en-US"/>
              </a:p>
            </p:txBody>
          </p:sp>
          <p:sp>
            <p:nvSpPr>
              <p:cNvPr id="591889" name="Line 17"/>
              <p:cNvSpPr>
                <a:spLocks noChangeShapeType="1"/>
              </p:cNvSpPr>
              <p:nvPr/>
            </p:nvSpPr>
            <p:spPr bwMode="auto">
              <a:xfrm flipV="1">
                <a:off x="1304" y="2760"/>
                <a:ext cx="110" cy="220"/>
              </a:xfrm>
              <a:prstGeom prst="line">
                <a:avLst/>
              </a:prstGeom>
              <a:noFill/>
              <a:ln w="38100">
                <a:solidFill>
                  <a:srgbClr val="FF0000"/>
                </a:solidFill>
                <a:round/>
                <a:headEnd type="oval" w="med" len="med"/>
                <a:tailEnd type="triangle" w="sm" len="med"/>
              </a:ln>
              <a:effectLst/>
            </p:spPr>
            <p:txBody>
              <a:bodyPr wrap="none" anchor="ctr"/>
              <a:lstStyle/>
              <a:p>
                <a:endParaRPr lang="zh-CN" altLang="en-US"/>
              </a:p>
            </p:txBody>
          </p:sp>
          <p:sp>
            <p:nvSpPr>
              <p:cNvPr id="591890" name="Line 18"/>
              <p:cNvSpPr>
                <a:spLocks noChangeShapeType="1"/>
              </p:cNvSpPr>
              <p:nvPr/>
            </p:nvSpPr>
            <p:spPr bwMode="auto">
              <a:xfrm flipH="1" flipV="1">
                <a:off x="1414" y="2133"/>
                <a:ext cx="220" cy="219"/>
              </a:xfrm>
              <a:prstGeom prst="line">
                <a:avLst/>
              </a:prstGeom>
              <a:noFill/>
              <a:ln w="38100">
                <a:solidFill>
                  <a:srgbClr val="FF0000"/>
                </a:solidFill>
                <a:round/>
                <a:headEnd type="oval" w="med" len="med"/>
                <a:tailEnd type="triangle" w="sm" len="med"/>
              </a:ln>
              <a:effectLst/>
            </p:spPr>
            <p:txBody>
              <a:bodyPr wrap="none" anchor="ctr"/>
              <a:lstStyle/>
              <a:p>
                <a:endParaRPr lang="zh-CN" altLang="en-US"/>
              </a:p>
            </p:txBody>
          </p:sp>
          <p:sp>
            <p:nvSpPr>
              <p:cNvPr id="591891" name="Line 19"/>
              <p:cNvSpPr>
                <a:spLocks noChangeShapeType="1"/>
              </p:cNvSpPr>
              <p:nvPr/>
            </p:nvSpPr>
            <p:spPr bwMode="auto">
              <a:xfrm flipV="1">
                <a:off x="1304" y="2363"/>
                <a:ext cx="220" cy="220"/>
              </a:xfrm>
              <a:prstGeom prst="line">
                <a:avLst/>
              </a:prstGeom>
              <a:noFill/>
              <a:ln w="38100">
                <a:solidFill>
                  <a:srgbClr val="FF0000"/>
                </a:solidFill>
                <a:round/>
                <a:headEnd type="oval" w="med" len="med"/>
                <a:tailEnd type="triangle" w="sm" len="med"/>
              </a:ln>
              <a:effectLst/>
            </p:spPr>
            <p:txBody>
              <a:bodyPr wrap="none" anchor="ctr"/>
              <a:lstStyle/>
              <a:p>
                <a:endParaRPr lang="zh-CN" altLang="en-US"/>
              </a:p>
            </p:txBody>
          </p:sp>
          <p:sp>
            <p:nvSpPr>
              <p:cNvPr id="591892" name="Line 20"/>
              <p:cNvSpPr>
                <a:spLocks noChangeShapeType="1"/>
              </p:cNvSpPr>
              <p:nvPr/>
            </p:nvSpPr>
            <p:spPr bwMode="auto">
              <a:xfrm>
                <a:off x="1414" y="2693"/>
                <a:ext cx="220" cy="219"/>
              </a:xfrm>
              <a:prstGeom prst="line">
                <a:avLst/>
              </a:prstGeom>
              <a:noFill/>
              <a:ln w="38100">
                <a:solidFill>
                  <a:srgbClr val="FF0000"/>
                </a:solidFill>
                <a:round/>
                <a:headEnd type="oval" w="med" len="med"/>
                <a:tailEnd type="triangle" w="sm" len="med"/>
              </a:ln>
              <a:effectLst/>
            </p:spPr>
            <p:txBody>
              <a:bodyPr wrap="none" anchor="ctr"/>
              <a:lstStyle/>
              <a:p>
                <a:endParaRPr lang="zh-CN" altLang="en-US"/>
              </a:p>
            </p:txBody>
          </p:sp>
          <p:sp>
            <p:nvSpPr>
              <p:cNvPr id="591893" name="Line 21"/>
              <p:cNvSpPr>
                <a:spLocks noChangeShapeType="1"/>
              </p:cNvSpPr>
              <p:nvPr/>
            </p:nvSpPr>
            <p:spPr bwMode="auto">
              <a:xfrm rot="-21600000">
                <a:off x="1845" y="2178"/>
                <a:ext cx="219" cy="219"/>
              </a:xfrm>
              <a:prstGeom prst="line">
                <a:avLst/>
              </a:prstGeom>
              <a:noFill/>
              <a:ln w="38100">
                <a:solidFill>
                  <a:srgbClr val="008080"/>
                </a:solidFill>
                <a:round/>
                <a:headEnd type="oval" w="med" len="med"/>
                <a:tailEnd type="triangle" w="sm" len="med"/>
              </a:ln>
              <a:effectLst/>
            </p:spPr>
            <p:txBody>
              <a:bodyPr wrap="none" anchor="ctr"/>
              <a:lstStyle/>
              <a:p>
                <a:endParaRPr lang="zh-CN" altLang="en-US"/>
              </a:p>
            </p:txBody>
          </p:sp>
          <p:sp>
            <p:nvSpPr>
              <p:cNvPr id="591894" name="Line 22"/>
              <p:cNvSpPr>
                <a:spLocks noChangeShapeType="1"/>
              </p:cNvSpPr>
              <p:nvPr/>
            </p:nvSpPr>
            <p:spPr bwMode="auto">
              <a:xfrm flipV="1">
                <a:off x="1837" y="2832"/>
                <a:ext cx="219" cy="110"/>
              </a:xfrm>
              <a:prstGeom prst="line">
                <a:avLst/>
              </a:prstGeom>
              <a:noFill/>
              <a:ln w="38100">
                <a:solidFill>
                  <a:srgbClr val="008080"/>
                </a:solidFill>
                <a:round/>
                <a:headEnd type="oval" w="med" len="med"/>
                <a:tailEnd type="triangle" w="sm" len="med"/>
              </a:ln>
              <a:effectLst/>
            </p:spPr>
            <p:txBody>
              <a:bodyPr wrap="none" anchor="ctr"/>
              <a:lstStyle/>
              <a:p>
                <a:endParaRPr lang="zh-CN" altLang="en-US"/>
              </a:p>
            </p:txBody>
          </p:sp>
          <p:sp>
            <p:nvSpPr>
              <p:cNvPr id="591895" name="Line 23"/>
              <p:cNvSpPr>
                <a:spLocks noChangeShapeType="1"/>
              </p:cNvSpPr>
              <p:nvPr/>
            </p:nvSpPr>
            <p:spPr bwMode="auto">
              <a:xfrm flipV="1">
                <a:off x="2109" y="2216"/>
                <a:ext cx="26" cy="264"/>
              </a:xfrm>
              <a:prstGeom prst="line">
                <a:avLst/>
              </a:prstGeom>
              <a:noFill/>
              <a:ln w="38100">
                <a:solidFill>
                  <a:srgbClr val="008080"/>
                </a:solidFill>
                <a:round/>
                <a:headEnd type="oval" w="med" len="med"/>
                <a:tailEnd type="triangle" w="sm" len="med"/>
              </a:ln>
              <a:effectLst/>
            </p:spPr>
            <p:txBody>
              <a:bodyPr wrap="none" anchor="ctr"/>
              <a:lstStyle/>
              <a:p>
                <a:endParaRPr lang="zh-CN" altLang="en-US"/>
              </a:p>
            </p:txBody>
          </p:sp>
          <p:sp>
            <p:nvSpPr>
              <p:cNvPr id="591896" name="Line 24"/>
              <p:cNvSpPr>
                <a:spLocks noChangeShapeType="1"/>
              </p:cNvSpPr>
              <p:nvPr/>
            </p:nvSpPr>
            <p:spPr bwMode="auto">
              <a:xfrm flipV="1">
                <a:off x="1882" y="2499"/>
                <a:ext cx="109" cy="220"/>
              </a:xfrm>
              <a:prstGeom prst="line">
                <a:avLst/>
              </a:prstGeom>
              <a:noFill/>
              <a:ln w="38100">
                <a:solidFill>
                  <a:srgbClr val="008080"/>
                </a:solidFill>
                <a:round/>
                <a:headEnd type="oval" w="med" len="med"/>
                <a:tailEnd type="triangle" w="sm" len="med"/>
              </a:ln>
              <a:effectLst/>
            </p:spPr>
            <p:txBody>
              <a:bodyPr wrap="none" anchor="ctr"/>
              <a:lstStyle/>
              <a:p>
                <a:endParaRPr lang="zh-CN" altLang="en-US"/>
              </a:p>
            </p:txBody>
          </p:sp>
          <p:sp>
            <p:nvSpPr>
              <p:cNvPr id="591897" name="Line 25"/>
              <p:cNvSpPr>
                <a:spLocks noChangeShapeType="1"/>
              </p:cNvSpPr>
              <p:nvPr/>
            </p:nvSpPr>
            <p:spPr bwMode="auto">
              <a:xfrm rot="-21600000">
                <a:off x="2166" y="2786"/>
                <a:ext cx="110" cy="220"/>
              </a:xfrm>
              <a:prstGeom prst="line">
                <a:avLst/>
              </a:prstGeom>
              <a:noFill/>
              <a:ln w="38100">
                <a:solidFill>
                  <a:srgbClr val="008080"/>
                </a:solidFill>
                <a:round/>
                <a:headEnd type="oval" w="med" len="med"/>
                <a:tailEnd type="triangle" w="sm" len="med"/>
              </a:ln>
              <a:effectLst/>
            </p:spPr>
            <p:txBody>
              <a:bodyPr wrap="none" anchor="ctr"/>
              <a:lstStyle/>
              <a:p>
                <a:endParaRPr lang="zh-CN" altLang="en-US"/>
              </a:p>
            </p:txBody>
          </p:sp>
          <p:sp>
            <p:nvSpPr>
              <p:cNvPr id="591898" name="Line 26"/>
              <p:cNvSpPr>
                <a:spLocks noChangeShapeType="1"/>
              </p:cNvSpPr>
              <p:nvPr/>
            </p:nvSpPr>
            <p:spPr bwMode="auto">
              <a:xfrm flipH="1">
                <a:off x="2276" y="2159"/>
                <a:ext cx="220" cy="219"/>
              </a:xfrm>
              <a:prstGeom prst="line">
                <a:avLst/>
              </a:prstGeom>
              <a:noFill/>
              <a:ln w="38100">
                <a:solidFill>
                  <a:srgbClr val="008080"/>
                </a:solidFill>
                <a:round/>
                <a:headEnd type="oval" w="med" len="med"/>
                <a:tailEnd type="triangle" w="sm" len="med"/>
              </a:ln>
              <a:effectLst/>
            </p:spPr>
            <p:txBody>
              <a:bodyPr wrap="none" anchor="ctr"/>
              <a:lstStyle/>
              <a:p>
                <a:endParaRPr lang="zh-CN" altLang="en-US"/>
              </a:p>
            </p:txBody>
          </p:sp>
          <p:sp>
            <p:nvSpPr>
              <p:cNvPr id="591899" name="Line 27"/>
              <p:cNvSpPr>
                <a:spLocks noChangeShapeType="1"/>
              </p:cNvSpPr>
              <p:nvPr/>
            </p:nvSpPr>
            <p:spPr bwMode="auto">
              <a:xfrm rot="-21600000">
                <a:off x="2206" y="2540"/>
                <a:ext cx="266" cy="84"/>
              </a:xfrm>
              <a:prstGeom prst="line">
                <a:avLst/>
              </a:prstGeom>
              <a:noFill/>
              <a:ln w="38100">
                <a:solidFill>
                  <a:srgbClr val="008080"/>
                </a:solidFill>
                <a:round/>
                <a:headEnd type="oval" w="med" len="med"/>
                <a:tailEnd type="triangle" w="sm" len="med"/>
              </a:ln>
              <a:effectLst/>
            </p:spPr>
            <p:txBody>
              <a:bodyPr wrap="none" anchor="ctr"/>
              <a:lstStyle/>
              <a:p>
                <a:endParaRPr lang="zh-CN" altLang="en-US"/>
              </a:p>
            </p:txBody>
          </p:sp>
          <p:sp>
            <p:nvSpPr>
              <p:cNvPr id="591900" name="Line 28"/>
              <p:cNvSpPr>
                <a:spLocks noChangeShapeType="1"/>
              </p:cNvSpPr>
              <p:nvPr/>
            </p:nvSpPr>
            <p:spPr bwMode="auto">
              <a:xfrm flipV="1">
                <a:off x="2342" y="2632"/>
                <a:ext cx="220" cy="219"/>
              </a:xfrm>
              <a:prstGeom prst="line">
                <a:avLst/>
              </a:prstGeom>
              <a:noFill/>
              <a:ln w="38100">
                <a:solidFill>
                  <a:srgbClr val="008080"/>
                </a:solidFill>
                <a:round/>
                <a:headEnd type="oval" w="med" len="med"/>
                <a:tailEnd type="triangle" w="sm" len="med"/>
              </a:ln>
              <a:effectLst/>
            </p:spPr>
            <p:txBody>
              <a:bodyPr wrap="none" anchor="ctr"/>
              <a:lstStyle/>
              <a:p>
                <a:endParaRPr lang="zh-CN" altLang="en-US"/>
              </a:p>
            </p:txBody>
          </p:sp>
          <p:sp>
            <p:nvSpPr>
              <p:cNvPr id="591901" name="Rectangle 29" descr="50%"/>
              <p:cNvSpPr>
                <a:spLocks noChangeArrowheads="1"/>
              </p:cNvSpPr>
              <p:nvPr/>
            </p:nvSpPr>
            <p:spPr bwMode="auto">
              <a:xfrm>
                <a:off x="3379" y="1989"/>
                <a:ext cx="1905" cy="1179"/>
              </a:xfrm>
              <a:prstGeom prst="rect">
                <a:avLst/>
              </a:prstGeom>
              <a:pattFill prst="pct50">
                <a:fgClr>
                  <a:srgbClr val="993366"/>
                </a:fgClr>
                <a:bgClr>
                  <a:schemeClr val="bg1"/>
                </a:bgClr>
              </a:pattFill>
              <a:ln w="9525" algn="ctr">
                <a:solidFill>
                  <a:srgbClr val="993366"/>
                </a:solidFill>
                <a:miter lim="800000"/>
                <a:headEnd/>
                <a:tailEnd/>
              </a:ln>
              <a:effectLst/>
            </p:spPr>
            <p:txBody>
              <a:bodyPr wrap="none" anchor="ctr"/>
              <a:lstStyle/>
              <a:p>
                <a:endParaRPr lang="zh-CN" altLang="en-US"/>
              </a:p>
            </p:txBody>
          </p:sp>
          <p:sp>
            <p:nvSpPr>
              <p:cNvPr id="591902" name="Rectangle 30"/>
              <p:cNvSpPr>
                <a:spLocks noChangeArrowheads="1"/>
              </p:cNvSpPr>
              <p:nvPr/>
            </p:nvSpPr>
            <p:spPr bwMode="auto">
              <a:xfrm>
                <a:off x="3470" y="2080"/>
                <a:ext cx="1724" cy="997"/>
              </a:xfrm>
              <a:prstGeom prst="rect">
                <a:avLst/>
              </a:prstGeom>
              <a:solidFill>
                <a:schemeClr val="bg1"/>
              </a:solidFill>
              <a:ln w="9525">
                <a:solidFill>
                  <a:srgbClr val="993366"/>
                </a:solidFill>
                <a:miter lim="800000"/>
                <a:headEnd/>
                <a:tailEnd/>
              </a:ln>
              <a:effectLst/>
            </p:spPr>
            <p:txBody>
              <a:bodyPr wrap="none" anchor="ctr"/>
              <a:lstStyle/>
              <a:p>
                <a:endParaRPr lang="zh-CN" altLang="en-US"/>
              </a:p>
            </p:txBody>
          </p:sp>
          <p:sp>
            <p:nvSpPr>
              <p:cNvPr id="591903" name="Line 31"/>
              <p:cNvSpPr>
                <a:spLocks noChangeShapeType="1"/>
              </p:cNvSpPr>
              <p:nvPr/>
            </p:nvSpPr>
            <p:spPr bwMode="auto">
              <a:xfrm flipV="1">
                <a:off x="3561" y="2088"/>
                <a:ext cx="219" cy="219"/>
              </a:xfrm>
              <a:prstGeom prst="line">
                <a:avLst/>
              </a:prstGeom>
              <a:noFill/>
              <a:ln w="38100">
                <a:solidFill>
                  <a:srgbClr val="FF0000"/>
                </a:solidFill>
                <a:round/>
                <a:headEnd type="oval" w="med" len="med"/>
                <a:tailEnd type="triangle" w="sm" len="med"/>
              </a:ln>
              <a:effectLst/>
            </p:spPr>
            <p:txBody>
              <a:bodyPr wrap="none" anchor="ctr"/>
              <a:lstStyle/>
              <a:p>
                <a:endParaRPr lang="zh-CN" altLang="en-US"/>
              </a:p>
            </p:txBody>
          </p:sp>
          <p:sp>
            <p:nvSpPr>
              <p:cNvPr id="591904" name="Line 32"/>
              <p:cNvSpPr>
                <a:spLocks noChangeShapeType="1"/>
              </p:cNvSpPr>
              <p:nvPr/>
            </p:nvSpPr>
            <p:spPr bwMode="auto">
              <a:xfrm flipH="1">
                <a:off x="3833" y="2443"/>
                <a:ext cx="329" cy="0"/>
              </a:xfrm>
              <a:prstGeom prst="line">
                <a:avLst/>
              </a:prstGeom>
              <a:noFill/>
              <a:ln w="38100">
                <a:solidFill>
                  <a:srgbClr val="008080"/>
                </a:solidFill>
                <a:round/>
                <a:headEnd type="oval" w="med" len="med"/>
                <a:tailEnd type="triangle" w="sm" len="med"/>
              </a:ln>
              <a:effectLst/>
            </p:spPr>
            <p:txBody>
              <a:bodyPr wrap="none" anchor="ctr"/>
              <a:lstStyle/>
              <a:p>
                <a:endParaRPr lang="zh-CN" altLang="en-US"/>
              </a:p>
            </p:txBody>
          </p:sp>
          <p:sp>
            <p:nvSpPr>
              <p:cNvPr id="591905" name="Line 33"/>
              <p:cNvSpPr>
                <a:spLocks noChangeShapeType="1"/>
              </p:cNvSpPr>
              <p:nvPr/>
            </p:nvSpPr>
            <p:spPr bwMode="auto">
              <a:xfrm>
                <a:off x="3560" y="2896"/>
                <a:ext cx="219" cy="110"/>
              </a:xfrm>
              <a:prstGeom prst="line">
                <a:avLst/>
              </a:prstGeom>
              <a:noFill/>
              <a:ln w="38100">
                <a:solidFill>
                  <a:srgbClr val="008080"/>
                </a:solidFill>
                <a:round/>
                <a:headEnd type="oval" w="med" len="med"/>
                <a:tailEnd type="triangle" w="sm" len="med"/>
              </a:ln>
              <a:effectLst/>
            </p:spPr>
            <p:txBody>
              <a:bodyPr wrap="none" anchor="ctr"/>
              <a:lstStyle/>
              <a:p>
                <a:endParaRPr lang="zh-CN" altLang="en-US"/>
              </a:p>
            </p:txBody>
          </p:sp>
          <p:sp>
            <p:nvSpPr>
              <p:cNvPr id="591906" name="Line 34"/>
              <p:cNvSpPr>
                <a:spLocks noChangeShapeType="1"/>
              </p:cNvSpPr>
              <p:nvPr/>
            </p:nvSpPr>
            <p:spPr bwMode="auto">
              <a:xfrm flipH="1">
                <a:off x="4811" y="2224"/>
                <a:ext cx="110" cy="219"/>
              </a:xfrm>
              <a:prstGeom prst="line">
                <a:avLst/>
              </a:prstGeom>
              <a:noFill/>
              <a:ln w="38100">
                <a:solidFill>
                  <a:srgbClr val="FF0000"/>
                </a:solidFill>
                <a:round/>
                <a:headEnd type="oval" w="med" len="med"/>
                <a:tailEnd type="triangle" w="sm" len="med"/>
              </a:ln>
              <a:effectLst/>
            </p:spPr>
            <p:txBody>
              <a:bodyPr wrap="none" anchor="ctr"/>
              <a:lstStyle/>
              <a:p>
                <a:endParaRPr lang="zh-CN" altLang="en-US"/>
              </a:p>
            </p:txBody>
          </p:sp>
          <p:sp>
            <p:nvSpPr>
              <p:cNvPr id="591907" name="Line 35"/>
              <p:cNvSpPr>
                <a:spLocks noChangeShapeType="1"/>
              </p:cNvSpPr>
              <p:nvPr/>
            </p:nvSpPr>
            <p:spPr bwMode="auto">
              <a:xfrm>
                <a:off x="3671" y="2585"/>
                <a:ext cx="109" cy="220"/>
              </a:xfrm>
              <a:prstGeom prst="line">
                <a:avLst/>
              </a:prstGeom>
              <a:noFill/>
              <a:ln w="38100">
                <a:solidFill>
                  <a:srgbClr val="008080"/>
                </a:solidFill>
                <a:round/>
                <a:headEnd type="oval" w="med" len="med"/>
                <a:tailEnd type="triangle" w="sm" len="med"/>
              </a:ln>
              <a:effectLst/>
            </p:spPr>
            <p:txBody>
              <a:bodyPr wrap="none" anchor="ctr"/>
              <a:lstStyle/>
              <a:p>
                <a:endParaRPr lang="zh-CN" altLang="en-US"/>
              </a:p>
            </p:txBody>
          </p:sp>
          <p:sp>
            <p:nvSpPr>
              <p:cNvPr id="591908" name="Line 36"/>
              <p:cNvSpPr>
                <a:spLocks noChangeShapeType="1"/>
              </p:cNvSpPr>
              <p:nvPr/>
            </p:nvSpPr>
            <p:spPr bwMode="auto">
              <a:xfrm flipV="1">
                <a:off x="4766" y="2760"/>
                <a:ext cx="110" cy="220"/>
              </a:xfrm>
              <a:prstGeom prst="line">
                <a:avLst/>
              </a:prstGeom>
              <a:noFill/>
              <a:ln w="38100">
                <a:solidFill>
                  <a:srgbClr val="008080"/>
                </a:solidFill>
                <a:round/>
                <a:headEnd type="oval" w="med" len="med"/>
                <a:tailEnd type="triangle" w="sm" len="med"/>
              </a:ln>
              <a:effectLst/>
            </p:spPr>
            <p:txBody>
              <a:bodyPr wrap="none" anchor="ctr"/>
              <a:lstStyle/>
              <a:p>
                <a:endParaRPr lang="zh-CN" altLang="en-US"/>
              </a:p>
            </p:txBody>
          </p:sp>
          <p:sp>
            <p:nvSpPr>
              <p:cNvPr id="591909" name="Line 37"/>
              <p:cNvSpPr>
                <a:spLocks noChangeShapeType="1"/>
              </p:cNvSpPr>
              <p:nvPr/>
            </p:nvSpPr>
            <p:spPr bwMode="auto">
              <a:xfrm flipH="1" flipV="1">
                <a:off x="4000" y="2133"/>
                <a:ext cx="220" cy="219"/>
              </a:xfrm>
              <a:prstGeom prst="line">
                <a:avLst/>
              </a:prstGeom>
              <a:noFill/>
              <a:ln w="38100">
                <a:solidFill>
                  <a:srgbClr val="FF0000"/>
                </a:solidFill>
                <a:round/>
                <a:headEnd type="oval" w="med" len="med"/>
                <a:tailEnd type="triangle" w="sm" len="med"/>
              </a:ln>
              <a:effectLst/>
            </p:spPr>
            <p:txBody>
              <a:bodyPr wrap="none" anchor="ctr"/>
              <a:lstStyle/>
              <a:p>
                <a:endParaRPr lang="zh-CN" altLang="en-US"/>
              </a:p>
            </p:txBody>
          </p:sp>
          <p:sp>
            <p:nvSpPr>
              <p:cNvPr id="591910" name="Line 38"/>
              <p:cNvSpPr>
                <a:spLocks noChangeShapeType="1"/>
              </p:cNvSpPr>
              <p:nvPr/>
            </p:nvSpPr>
            <p:spPr bwMode="auto">
              <a:xfrm flipV="1">
                <a:off x="4332" y="2449"/>
                <a:ext cx="220" cy="220"/>
              </a:xfrm>
              <a:prstGeom prst="line">
                <a:avLst/>
              </a:prstGeom>
              <a:noFill/>
              <a:ln w="38100">
                <a:solidFill>
                  <a:srgbClr val="FF0000"/>
                </a:solidFill>
                <a:round/>
                <a:headEnd type="oval" w="med" len="med"/>
                <a:tailEnd type="triangle" w="sm" len="med"/>
              </a:ln>
              <a:effectLst/>
            </p:spPr>
            <p:txBody>
              <a:bodyPr wrap="none" anchor="ctr"/>
              <a:lstStyle/>
              <a:p>
                <a:endParaRPr lang="zh-CN" altLang="en-US"/>
              </a:p>
            </p:txBody>
          </p:sp>
          <p:sp>
            <p:nvSpPr>
              <p:cNvPr id="591911" name="Line 39"/>
              <p:cNvSpPr>
                <a:spLocks noChangeShapeType="1"/>
              </p:cNvSpPr>
              <p:nvPr/>
            </p:nvSpPr>
            <p:spPr bwMode="auto">
              <a:xfrm>
                <a:off x="4293" y="2813"/>
                <a:ext cx="220" cy="219"/>
              </a:xfrm>
              <a:prstGeom prst="line">
                <a:avLst/>
              </a:prstGeom>
              <a:noFill/>
              <a:ln w="38100">
                <a:solidFill>
                  <a:srgbClr val="FF0000"/>
                </a:solidFill>
                <a:round/>
                <a:headEnd type="oval" w="med" len="med"/>
                <a:tailEnd type="triangle" w="sm" len="med"/>
              </a:ln>
              <a:effectLst/>
            </p:spPr>
            <p:txBody>
              <a:bodyPr wrap="none" anchor="ctr"/>
              <a:lstStyle/>
              <a:p>
                <a:endParaRPr lang="zh-CN" altLang="en-US"/>
              </a:p>
            </p:txBody>
          </p:sp>
          <p:sp>
            <p:nvSpPr>
              <p:cNvPr id="591912" name="Line 40"/>
              <p:cNvSpPr>
                <a:spLocks noChangeShapeType="1"/>
              </p:cNvSpPr>
              <p:nvPr/>
            </p:nvSpPr>
            <p:spPr bwMode="auto">
              <a:xfrm rot="-21600000">
                <a:off x="4431" y="2178"/>
                <a:ext cx="219" cy="219"/>
              </a:xfrm>
              <a:prstGeom prst="line">
                <a:avLst/>
              </a:prstGeom>
              <a:noFill/>
              <a:ln w="38100">
                <a:solidFill>
                  <a:srgbClr val="008080"/>
                </a:solidFill>
                <a:round/>
                <a:headEnd type="oval" w="med" len="med"/>
                <a:tailEnd type="triangle" w="sm" len="med"/>
              </a:ln>
              <a:effectLst/>
            </p:spPr>
            <p:txBody>
              <a:bodyPr wrap="none" anchor="ctr"/>
              <a:lstStyle/>
              <a:p>
                <a:endParaRPr lang="zh-CN" altLang="en-US"/>
              </a:p>
            </p:txBody>
          </p:sp>
          <p:sp>
            <p:nvSpPr>
              <p:cNvPr id="591913" name="Line 41"/>
              <p:cNvSpPr>
                <a:spLocks noChangeShapeType="1"/>
              </p:cNvSpPr>
              <p:nvPr/>
            </p:nvSpPr>
            <p:spPr bwMode="auto">
              <a:xfrm flipV="1">
                <a:off x="4566" y="2624"/>
                <a:ext cx="219" cy="110"/>
              </a:xfrm>
              <a:prstGeom prst="line">
                <a:avLst/>
              </a:prstGeom>
              <a:noFill/>
              <a:ln w="38100">
                <a:solidFill>
                  <a:srgbClr val="008080"/>
                </a:solidFill>
                <a:round/>
                <a:headEnd type="oval" w="med" len="med"/>
                <a:tailEnd type="triangle" w="sm" len="med"/>
              </a:ln>
              <a:effectLst/>
            </p:spPr>
            <p:txBody>
              <a:bodyPr wrap="none" anchor="ctr"/>
              <a:lstStyle/>
              <a:p>
                <a:endParaRPr lang="zh-CN" altLang="en-US"/>
              </a:p>
            </p:txBody>
          </p:sp>
          <p:sp>
            <p:nvSpPr>
              <p:cNvPr id="591914" name="Line 42"/>
              <p:cNvSpPr>
                <a:spLocks noChangeShapeType="1"/>
              </p:cNvSpPr>
              <p:nvPr/>
            </p:nvSpPr>
            <p:spPr bwMode="auto">
              <a:xfrm flipV="1">
                <a:off x="3988" y="2488"/>
                <a:ext cx="26" cy="264"/>
              </a:xfrm>
              <a:prstGeom prst="line">
                <a:avLst/>
              </a:prstGeom>
              <a:noFill/>
              <a:ln w="38100">
                <a:solidFill>
                  <a:srgbClr val="FF0000"/>
                </a:solidFill>
                <a:round/>
                <a:headEnd type="oval" w="med" len="med"/>
                <a:tailEnd type="triangle" w="sm" len="med"/>
              </a:ln>
              <a:effectLst/>
            </p:spPr>
            <p:txBody>
              <a:bodyPr wrap="none" anchor="ctr"/>
              <a:lstStyle/>
              <a:p>
                <a:endParaRPr lang="zh-CN" altLang="en-US"/>
              </a:p>
            </p:txBody>
          </p:sp>
          <p:sp>
            <p:nvSpPr>
              <p:cNvPr id="591915" name="Line 43"/>
              <p:cNvSpPr>
                <a:spLocks noChangeShapeType="1"/>
              </p:cNvSpPr>
              <p:nvPr/>
            </p:nvSpPr>
            <p:spPr bwMode="auto">
              <a:xfrm flipV="1">
                <a:off x="4150" y="2488"/>
                <a:ext cx="109" cy="220"/>
              </a:xfrm>
              <a:prstGeom prst="line">
                <a:avLst/>
              </a:prstGeom>
              <a:noFill/>
              <a:ln w="38100">
                <a:solidFill>
                  <a:srgbClr val="008080"/>
                </a:solidFill>
                <a:round/>
                <a:headEnd type="oval" w="med" len="med"/>
                <a:tailEnd type="triangle" w="sm" len="med"/>
              </a:ln>
              <a:effectLst/>
            </p:spPr>
            <p:txBody>
              <a:bodyPr wrap="none" anchor="ctr"/>
              <a:lstStyle/>
              <a:p>
                <a:endParaRPr lang="zh-CN" altLang="en-US"/>
              </a:p>
            </p:txBody>
          </p:sp>
          <p:sp>
            <p:nvSpPr>
              <p:cNvPr id="591916" name="Line 44"/>
              <p:cNvSpPr>
                <a:spLocks noChangeShapeType="1"/>
              </p:cNvSpPr>
              <p:nvPr/>
            </p:nvSpPr>
            <p:spPr bwMode="auto">
              <a:xfrm rot="-21600000">
                <a:off x="3904" y="2812"/>
                <a:ext cx="110" cy="220"/>
              </a:xfrm>
              <a:prstGeom prst="line">
                <a:avLst/>
              </a:prstGeom>
              <a:noFill/>
              <a:ln w="38100">
                <a:solidFill>
                  <a:srgbClr val="FF0000"/>
                </a:solidFill>
                <a:round/>
                <a:headEnd type="oval" w="med" len="med"/>
                <a:tailEnd type="triangle" w="sm" len="med"/>
              </a:ln>
              <a:effectLst/>
            </p:spPr>
            <p:txBody>
              <a:bodyPr wrap="none" anchor="ctr"/>
              <a:lstStyle/>
              <a:p>
                <a:endParaRPr lang="zh-CN" altLang="en-US"/>
              </a:p>
            </p:txBody>
          </p:sp>
          <p:sp>
            <p:nvSpPr>
              <p:cNvPr id="591917" name="Line 45"/>
              <p:cNvSpPr>
                <a:spLocks noChangeShapeType="1"/>
              </p:cNvSpPr>
              <p:nvPr/>
            </p:nvSpPr>
            <p:spPr bwMode="auto">
              <a:xfrm flipH="1">
                <a:off x="3560" y="2314"/>
                <a:ext cx="220" cy="219"/>
              </a:xfrm>
              <a:prstGeom prst="line">
                <a:avLst/>
              </a:prstGeom>
              <a:noFill/>
              <a:ln w="38100">
                <a:solidFill>
                  <a:srgbClr val="008080"/>
                </a:solidFill>
                <a:round/>
                <a:headEnd type="oval" w="med" len="med"/>
                <a:tailEnd type="triangle" w="sm" len="med"/>
              </a:ln>
              <a:effectLst/>
            </p:spPr>
            <p:txBody>
              <a:bodyPr wrap="none" anchor="ctr"/>
              <a:lstStyle/>
              <a:p>
                <a:endParaRPr lang="zh-CN" altLang="en-US"/>
              </a:p>
            </p:txBody>
          </p:sp>
          <p:sp>
            <p:nvSpPr>
              <p:cNvPr id="591918" name="Line 46"/>
              <p:cNvSpPr>
                <a:spLocks noChangeShapeType="1"/>
              </p:cNvSpPr>
              <p:nvPr/>
            </p:nvSpPr>
            <p:spPr bwMode="auto">
              <a:xfrm rot="-21600000">
                <a:off x="4792" y="2540"/>
                <a:ext cx="266" cy="84"/>
              </a:xfrm>
              <a:prstGeom prst="line">
                <a:avLst/>
              </a:prstGeom>
              <a:noFill/>
              <a:ln w="38100">
                <a:solidFill>
                  <a:srgbClr val="008080"/>
                </a:solidFill>
                <a:round/>
                <a:headEnd type="oval" w="med" len="med"/>
                <a:tailEnd type="triangle" w="sm" len="med"/>
              </a:ln>
              <a:effectLst/>
            </p:spPr>
            <p:txBody>
              <a:bodyPr wrap="none" anchor="ctr"/>
              <a:lstStyle/>
              <a:p>
                <a:endParaRPr lang="zh-CN" altLang="en-US"/>
              </a:p>
            </p:txBody>
          </p:sp>
          <p:sp>
            <p:nvSpPr>
              <p:cNvPr id="591919" name="Line 47"/>
              <p:cNvSpPr>
                <a:spLocks noChangeShapeType="1"/>
              </p:cNvSpPr>
              <p:nvPr/>
            </p:nvSpPr>
            <p:spPr bwMode="auto">
              <a:xfrm flipV="1">
                <a:off x="4928" y="2632"/>
                <a:ext cx="220" cy="219"/>
              </a:xfrm>
              <a:prstGeom prst="line">
                <a:avLst/>
              </a:prstGeom>
              <a:noFill/>
              <a:ln w="38100">
                <a:solidFill>
                  <a:srgbClr val="FF0000"/>
                </a:solidFill>
                <a:round/>
                <a:headEnd type="oval" w="med" len="med"/>
                <a:tailEnd type="triangle" w="sm" len="med"/>
              </a:ln>
              <a:effectLst/>
            </p:spPr>
            <p:txBody>
              <a:bodyPr wrap="none" anchor="ctr"/>
              <a:lstStyle/>
              <a:p>
                <a:endParaRPr lang="zh-CN" altLang="en-US"/>
              </a:p>
            </p:txBody>
          </p:sp>
          <p:graphicFrame>
            <p:nvGraphicFramePr>
              <p:cNvPr id="591920" name="Object 48"/>
              <p:cNvGraphicFramePr>
                <a:graphicFrameLocks noChangeAspect="1"/>
              </p:cNvGraphicFramePr>
              <p:nvPr/>
            </p:nvGraphicFramePr>
            <p:xfrm>
              <a:off x="1383" y="3250"/>
              <a:ext cx="693" cy="376"/>
            </p:xfrm>
            <a:graphic>
              <a:graphicData uri="http://schemas.openxmlformats.org/presentationml/2006/ole">
                <mc:AlternateContent xmlns:mc="http://schemas.openxmlformats.org/markup-compatibility/2006">
                  <mc:Choice xmlns:v="urn:schemas-microsoft-com:vml" Requires="v">
                    <p:oleObj name="Equation" r:id="rId4" imgW="419040" imgH="228600" progId="">
                      <p:embed/>
                    </p:oleObj>
                  </mc:Choice>
                  <mc:Fallback>
                    <p:oleObj name="Equation" r:id="rId4" imgW="419040" imgH="228600" progId="">
                      <p:embed/>
                      <p:pic>
                        <p:nvPicPr>
                          <p:cNvPr id="591920" name="Object 4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83" y="3250"/>
                            <a:ext cx="693" cy="37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591921" name="Rectangle 49"/>
            <p:cNvSpPr>
              <a:spLocks noChangeArrowheads="1"/>
            </p:cNvSpPr>
            <p:nvPr/>
          </p:nvSpPr>
          <p:spPr bwMode="auto">
            <a:xfrm>
              <a:off x="2647" y="3599"/>
              <a:ext cx="738" cy="288"/>
            </a:xfrm>
            <a:prstGeom prst="rect">
              <a:avLst/>
            </a:prstGeom>
            <a:noFill/>
            <a:ln w="19050">
              <a:noFill/>
              <a:miter lim="800000"/>
              <a:headEnd/>
              <a:tailEnd type="none" w="sm" len="lg"/>
            </a:ln>
            <a:effectLst/>
          </p:spPr>
          <p:txBody>
            <a:bodyPr wrap="none" lIns="90000" tIns="46800" rIns="90000" bIns="46800">
              <a:spAutoFit/>
            </a:bodyPr>
            <a:lstStyle/>
            <a:p>
              <a:r>
                <a:rPr lang="zh-CN" altLang="en-US" sz="2400" dirty="0"/>
                <a:t>热传递 </a:t>
              </a:r>
            </a:p>
          </p:txBody>
        </p:sp>
      </p:gr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2898" name="Rectangle 2"/>
          <p:cNvSpPr>
            <a:spLocks noGrp="1" noChangeArrowheads="1"/>
          </p:cNvSpPr>
          <p:nvPr>
            <p:ph type="title"/>
          </p:nvPr>
        </p:nvSpPr>
        <p:spPr/>
        <p:txBody>
          <a:bodyPr/>
          <a:lstStyle/>
          <a:p>
            <a:r>
              <a:rPr lang="en-US" altLang="zh-CN"/>
              <a:t>10.8 </a:t>
            </a:r>
            <a:r>
              <a:rPr lang="zh-CN" altLang="en-US"/>
              <a:t>热力学第二定律的统计意义</a:t>
            </a:r>
          </a:p>
        </p:txBody>
      </p:sp>
      <p:sp>
        <p:nvSpPr>
          <p:cNvPr id="7" name="灯片编号占位符 4"/>
          <p:cNvSpPr>
            <a:spLocks noGrp="1"/>
          </p:cNvSpPr>
          <p:nvPr>
            <p:ph type="sldNum" sz="quarter" idx="12"/>
          </p:nvPr>
        </p:nvSpPr>
        <p:spPr/>
        <p:txBody>
          <a:bodyPr/>
          <a:lstStyle/>
          <a:p>
            <a:fld id="{1857F14F-D01D-4987-8D99-9BB4F863D1A4}" type="slidenum">
              <a:rPr lang="en-US" altLang="zh-CN"/>
              <a:pPr/>
              <a:t>32</a:t>
            </a:fld>
            <a:endParaRPr lang="en-US" altLang="zh-CN"/>
          </a:p>
        </p:txBody>
      </p:sp>
      <p:sp>
        <p:nvSpPr>
          <p:cNvPr id="592899" name="Text Box 3"/>
          <p:cNvSpPr txBox="1">
            <a:spLocks noChangeArrowheads="1"/>
          </p:cNvSpPr>
          <p:nvPr/>
        </p:nvSpPr>
        <p:spPr bwMode="auto">
          <a:xfrm>
            <a:off x="533400" y="1385888"/>
            <a:ext cx="8153400" cy="2195512"/>
          </a:xfrm>
          <a:prstGeom prst="rect">
            <a:avLst/>
          </a:prstGeom>
          <a:noFill/>
          <a:ln w="12700">
            <a:noFill/>
            <a:miter lim="800000"/>
            <a:headEnd type="none" w="sm" len="sm"/>
            <a:tailEnd type="none" w="sm" len="sm"/>
          </a:ln>
          <a:effectLst/>
        </p:spPr>
        <p:txBody>
          <a:bodyPr>
            <a:spAutoFit/>
          </a:bodyPr>
          <a:lstStyle/>
          <a:p>
            <a:pPr>
              <a:lnSpc>
                <a:spcPct val="115000"/>
              </a:lnSpc>
              <a:spcBef>
                <a:spcPct val="50000"/>
              </a:spcBef>
            </a:pPr>
            <a:r>
              <a:rPr kumimoji="1" lang="zh-CN" altLang="en-US" sz="2400"/>
              <a:t>热力学第二定律表明，一切</a:t>
            </a:r>
            <a:r>
              <a:rPr kumimoji="1" lang="zh-CN" altLang="en-US" sz="2400">
                <a:solidFill>
                  <a:srgbClr val="FF3300"/>
                </a:solidFill>
              </a:rPr>
              <a:t>与热现象有关</a:t>
            </a:r>
            <a:r>
              <a:rPr kumimoji="1" lang="zh-CN" altLang="en-US" sz="2400"/>
              <a:t>的实际宏观过程都是</a:t>
            </a:r>
            <a:r>
              <a:rPr kumimoji="1" lang="zh-CN" altLang="en-US" sz="2400">
                <a:solidFill>
                  <a:srgbClr val="0000CC"/>
                </a:solidFill>
              </a:rPr>
              <a:t>不可逆</a:t>
            </a:r>
            <a:r>
              <a:rPr kumimoji="1" lang="zh-CN" altLang="en-US" sz="2400"/>
              <a:t>的，而这种不可逆性并不取决于过程本身，而是</a:t>
            </a:r>
            <a:r>
              <a:rPr kumimoji="1" lang="zh-CN" altLang="en-US" sz="2400">
                <a:solidFill>
                  <a:srgbClr val="0000CC"/>
                </a:solidFill>
              </a:rPr>
              <a:t>反映了始末两个状态在性质上的差异</a:t>
            </a:r>
            <a:r>
              <a:rPr kumimoji="1" lang="zh-CN" altLang="en-US" sz="2400"/>
              <a:t>。从统计意义上来认识，这种差异表现为始末两个宏观态</a:t>
            </a:r>
            <a:r>
              <a:rPr kumimoji="1" lang="zh-CN" altLang="en-US" sz="2400">
                <a:solidFill>
                  <a:srgbClr val="0000CC"/>
                </a:solidFill>
              </a:rPr>
              <a:t>所包含的微观态数目不同</a:t>
            </a:r>
            <a:r>
              <a:rPr kumimoji="1" lang="zh-CN" altLang="en-US" sz="2400"/>
              <a:t>，并直接决定了过程进行的方向。</a:t>
            </a:r>
          </a:p>
        </p:txBody>
      </p:sp>
      <p:sp>
        <p:nvSpPr>
          <p:cNvPr id="592900" name="Text Box 4"/>
          <p:cNvSpPr txBox="1">
            <a:spLocks noChangeArrowheads="1"/>
          </p:cNvSpPr>
          <p:nvPr/>
        </p:nvSpPr>
        <p:spPr bwMode="auto">
          <a:xfrm>
            <a:off x="533400" y="4052888"/>
            <a:ext cx="8137525" cy="2195512"/>
          </a:xfrm>
          <a:prstGeom prst="rect">
            <a:avLst/>
          </a:prstGeom>
          <a:noFill/>
          <a:ln w="12700" algn="ctr">
            <a:noFill/>
            <a:miter lim="800000"/>
            <a:headEnd/>
            <a:tailEnd/>
          </a:ln>
          <a:effectLst/>
        </p:spPr>
        <p:txBody>
          <a:bodyPr>
            <a:spAutoFit/>
          </a:bodyPr>
          <a:lstStyle/>
          <a:p>
            <a:pPr>
              <a:lnSpc>
                <a:spcPct val="115000"/>
              </a:lnSpc>
              <a:spcBef>
                <a:spcPct val="50000"/>
              </a:spcBef>
            </a:pPr>
            <a:r>
              <a:rPr kumimoji="1" lang="zh-CN" altLang="en-US" sz="2400"/>
              <a:t>一切封闭系统，其内部发生的过程，总是</a:t>
            </a:r>
            <a:r>
              <a:rPr kumimoji="1" lang="zh-CN" altLang="en-US" sz="2400">
                <a:solidFill>
                  <a:srgbClr val="0000CC"/>
                </a:solidFill>
              </a:rPr>
              <a:t>由包含微观状态数目少的宏观态向包含微观状态数目多的宏观态进行</a:t>
            </a:r>
            <a:r>
              <a:rPr kumimoji="1" lang="zh-CN" altLang="en-US" sz="2400"/>
              <a:t>，</a:t>
            </a:r>
            <a:r>
              <a:rPr kumimoji="1" lang="zh-CN" altLang="en-US" sz="2400">
                <a:solidFill>
                  <a:srgbClr val="FF3300"/>
                </a:solidFill>
              </a:rPr>
              <a:t>由概率小的宏观态向概率大的宏观态进行</a:t>
            </a:r>
            <a:r>
              <a:rPr kumimoji="1" lang="zh-CN" altLang="en-US" sz="2400"/>
              <a:t>，</a:t>
            </a:r>
            <a:r>
              <a:rPr kumimoji="1" lang="zh-CN" altLang="en-US" sz="2400">
                <a:solidFill>
                  <a:schemeClr val="accent2"/>
                </a:solidFill>
              </a:rPr>
              <a:t>由较为有序宏的宏观态向较为无序的宏观态进行</a:t>
            </a:r>
            <a:r>
              <a:rPr kumimoji="1" lang="zh-CN" altLang="en-US" sz="2400"/>
              <a:t>。（相反的过程并非不可能，只不过出现这种过程的概率太小了！）</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92899"/>
                                        </p:tgtEl>
                                        <p:attrNameLst>
                                          <p:attrName>style.visibility</p:attrName>
                                        </p:attrNameLst>
                                      </p:cBhvr>
                                      <p:to>
                                        <p:strVal val="visible"/>
                                      </p:to>
                                    </p:set>
                                    <p:animEffect transition="in" filter="wipe(left)">
                                      <p:cBhvr>
                                        <p:cTn id="7" dur="500"/>
                                        <p:tgtEl>
                                          <p:spTgt spid="59289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92900"/>
                                        </p:tgtEl>
                                        <p:attrNameLst>
                                          <p:attrName>style.visibility</p:attrName>
                                        </p:attrNameLst>
                                      </p:cBhvr>
                                      <p:to>
                                        <p:strVal val="visible"/>
                                      </p:to>
                                    </p:set>
                                    <p:animEffect transition="in" filter="wipe(left)">
                                      <p:cBhvr>
                                        <p:cTn id="12" dur="500"/>
                                        <p:tgtEl>
                                          <p:spTgt spid="5929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2899" grpId="0" autoUpdateAnimBg="0"/>
      <p:bldP spid="592900"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22" name="Rectangle 2"/>
          <p:cNvSpPr>
            <a:spLocks noGrp="1" noChangeArrowheads="1"/>
          </p:cNvSpPr>
          <p:nvPr>
            <p:ph type="title"/>
          </p:nvPr>
        </p:nvSpPr>
        <p:spPr/>
        <p:txBody>
          <a:bodyPr/>
          <a:lstStyle/>
          <a:p>
            <a:r>
              <a:rPr lang="en-US" altLang="zh-CN"/>
              <a:t>10.8 </a:t>
            </a:r>
            <a:r>
              <a:rPr lang="zh-CN" altLang="en-US"/>
              <a:t>热力学第二定律的统计意义</a:t>
            </a:r>
          </a:p>
        </p:txBody>
      </p:sp>
      <p:sp>
        <p:nvSpPr>
          <p:cNvPr id="14" name="灯片编号占位符 4"/>
          <p:cNvSpPr>
            <a:spLocks noGrp="1"/>
          </p:cNvSpPr>
          <p:nvPr>
            <p:ph type="sldNum" sz="quarter" idx="12"/>
          </p:nvPr>
        </p:nvSpPr>
        <p:spPr/>
        <p:txBody>
          <a:bodyPr/>
          <a:lstStyle/>
          <a:p>
            <a:fld id="{721F37FC-8108-41C7-81C8-50146E9B25A5}" type="slidenum">
              <a:rPr lang="en-US" altLang="zh-CN"/>
              <a:pPr/>
              <a:t>33</a:t>
            </a:fld>
            <a:endParaRPr lang="en-US" altLang="zh-CN"/>
          </a:p>
        </p:txBody>
      </p:sp>
      <p:sp>
        <p:nvSpPr>
          <p:cNvPr id="593923" name="Text Box 3"/>
          <p:cNvSpPr txBox="1">
            <a:spLocks noChangeArrowheads="1"/>
          </p:cNvSpPr>
          <p:nvPr/>
        </p:nvSpPr>
        <p:spPr bwMode="auto">
          <a:xfrm>
            <a:off x="457200" y="1219200"/>
            <a:ext cx="6553200" cy="1004888"/>
          </a:xfrm>
          <a:prstGeom prst="rect">
            <a:avLst/>
          </a:prstGeom>
          <a:noFill/>
          <a:ln w="9525">
            <a:noFill/>
            <a:miter lim="800000"/>
            <a:headEnd/>
            <a:tailEnd/>
          </a:ln>
          <a:effectLst/>
        </p:spPr>
        <p:txBody>
          <a:bodyPr>
            <a:spAutoFit/>
          </a:bodyPr>
          <a:lstStyle/>
          <a:p>
            <a:pPr>
              <a:spcBef>
                <a:spcPct val="50000"/>
              </a:spcBef>
            </a:pPr>
            <a:r>
              <a:rPr lang="zh-CN" altLang="en-US" sz="2400"/>
              <a:t>引入反映热力学系统状态的一个态函数　</a:t>
            </a:r>
            <a:r>
              <a:rPr lang="en-US" altLang="zh-CN" sz="2400"/>
              <a:t>——</a:t>
            </a:r>
          </a:p>
          <a:p>
            <a:pPr>
              <a:spcBef>
                <a:spcPct val="50000"/>
              </a:spcBef>
            </a:pPr>
            <a:r>
              <a:rPr lang="zh-CN" altLang="en-US" sz="2400" b="1">
                <a:solidFill>
                  <a:srgbClr val="0000CC"/>
                </a:solidFill>
              </a:rPr>
              <a:t>熵（</a:t>
            </a:r>
            <a:r>
              <a:rPr lang="en-US" altLang="zh-CN" sz="2400" b="1" i="1">
                <a:solidFill>
                  <a:srgbClr val="0000CC"/>
                </a:solidFill>
              </a:rPr>
              <a:t>S </a:t>
            </a:r>
            <a:r>
              <a:rPr lang="zh-CN" altLang="en-US" sz="2400" b="1">
                <a:solidFill>
                  <a:srgbClr val="0000CC"/>
                </a:solidFill>
              </a:rPr>
              <a:t>）</a:t>
            </a:r>
            <a:r>
              <a:rPr lang="zh-CN" altLang="en-US" sz="2400"/>
              <a:t>  </a:t>
            </a:r>
            <a:r>
              <a:rPr lang="en-US" altLang="zh-CN" sz="2400"/>
              <a:t>,    </a:t>
            </a:r>
            <a:r>
              <a:rPr lang="zh-CN" altLang="en-US" sz="2400"/>
              <a:t>单位：</a:t>
            </a:r>
            <a:r>
              <a:rPr lang="en-US" altLang="zh-CN" sz="2400"/>
              <a:t>J·K</a:t>
            </a:r>
            <a:r>
              <a:rPr lang="en-US" altLang="zh-CN" sz="2400" baseline="30000"/>
              <a:t>-1</a:t>
            </a:r>
            <a:r>
              <a:rPr lang="en-US" altLang="zh-CN" sz="2400"/>
              <a:t> </a:t>
            </a:r>
          </a:p>
        </p:txBody>
      </p:sp>
      <p:sp>
        <p:nvSpPr>
          <p:cNvPr id="593924" name="Text Box 4"/>
          <p:cNvSpPr txBox="1">
            <a:spLocks noChangeArrowheads="1"/>
          </p:cNvSpPr>
          <p:nvPr/>
        </p:nvSpPr>
        <p:spPr bwMode="auto">
          <a:xfrm>
            <a:off x="457200" y="2362200"/>
            <a:ext cx="3311525" cy="457200"/>
          </a:xfrm>
          <a:prstGeom prst="rect">
            <a:avLst/>
          </a:prstGeom>
          <a:noFill/>
          <a:ln w="9525">
            <a:noFill/>
            <a:miter lim="800000"/>
            <a:headEnd/>
            <a:tailEnd/>
          </a:ln>
          <a:effectLst/>
        </p:spPr>
        <p:txBody>
          <a:bodyPr>
            <a:spAutoFit/>
          </a:bodyPr>
          <a:lstStyle/>
          <a:p>
            <a:pPr>
              <a:spcBef>
                <a:spcPct val="50000"/>
              </a:spcBef>
            </a:pPr>
            <a:r>
              <a:rPr lang="zh-CN" altLang="en-US" sz="2400">
                <a:solidFill>
                  <a:srgbClr val="0000CC"/>
                </a:solidFill>
                <a:latin typeface="Arial" charset="0"/>
              </a:rPr>
              <a:t>玻耳兹曼关系式</a:t>
            </a:r>
            <a:r>
              <a:rPr lang="zh-CN" altLang="en-US" sz="2400">
                <a:latin typeface="Arial" charset="0"/>
              </a:rPr>
              <a:t>： </a:t>
            </a:r>
          </a:p>
        </p:txBody>
      </p:sp>
      <p:graphicFrame>
        <p:nvGraphicFramePr>
          <p:cNvPr id="593925" name="Object 5"/>
          <p:cNvGraphicFramePr>
            <a:graphicFrameLocks noChangeAspect="1"/>
          </p:cNvGraphicFramePr>
          <p:nvPr/>
        </p:nvGraphicFramePr>
        <p:xfrm>
          <a:off x="3505200" y="2362200"/>
          <a:ext cx="1600200" cy="447675"/>
        </p:xfrm>
        <a:graphic>
          <a:graphicData uri="http://schemas.openxmlformats.org/presentationml/2006/ole">
            <mc:AlternateContent xmlns:mc="http://schemas.openxmlformats.org/markup-compatibility/2006">
              <mc:Choice xmlns:v="urn:schemas-microsoft-com:vml" Requires="v">
                <p:oleObj name="公式" r:id="rId2" imgW="647640" imgH="177480" progId="Equation.3">
                  <p:embed/>
                </p:oleObj>
              </mc:Choice>
              <mc:Fallback>
                <p:oleObj name="公式" r:id="rId2" imgW="647640" imgH="177480" progId="Equation.3">
                  <p:embed/>
                  <p:pic>
                    <p:nvPicPr>
                      <p:cNvPr id="593925"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05200" y="2362200"/>
                        <a:ext cx="1600200" cy="447675"/>
                      </a:xfrm>
                      <a:prstGeom prst="rect">
                        <a:avLst/>
                      </a:prstGeom>
                      <a:solidFill>
                        <a:srgbClr val="CC99FF">
                          <a:alpha val="50000"/>
                        </a:srgbClr>
                      </a:solidFill>
                    </p:spPr>
                  </p:pic>
                </p:oleObj>
              </mc:Fallback>
            </mc:AlternateContent>
          </a:graphicData>
        </a:graphic>
      </p:graphicFrame>
      <p:sp>
        <p:nvSpPr>
          <p:cNvPr id="593926" name="Text Box 6"/>
          <p:cNvSpPr txBox="1">
            <a:spLocks noChangeArrowheads="1"/>
          </p:cNvSpPr>
          <p:nvPr/>
        </p:nvSpPr>
        <p:spPr bwMode="auto">
          <a:xfrm>
            <a:off x="1143000" y="3048000"/>
            <a:ext cx="5715000" cy="1082675"/>
          </a:xfrm>
          <a:prstGeom prst="rect">
            <a:avLst/>
          </a:prstGeom>
          <a:solidFill>
            <a:srgbClr val="CC99FF">
              <a:alpha val="50000"/>
            </a:srgbClr>
          </a:solidFill>
          <a:ln w="9525">
            <a:solidFill>
              <a:schemeClr val="tx1"/>
            </a:solidFill>
            <a:miter lim="800000"/>
            <a:headEnd/>
            <a:tailEnd/>
          </a:ln>
          <a:effectLst/>
        </p:spPr>
        <p:txBody>
          <a:bodyPr>
            <a:spAutoFit/>
          </a:bodyPr>
          <a:lstStyle/>
          <a:p>
            <a:pPr>
              <a:lnSpc>
                <a:spcPct val="115000"/>
              </a:lnSpc>
              <a:spcBef>
                <a:spcPct val="50000"/>
              </a:spcBef>
            </a:pPr>
            <a:r>
              <a:rPr lang="zh-CN" altLang="en-US" sz="2800">
                <a:latin typeface="华文行楷" pitchFamily="2" charset="-122"/>
                <a:ea typeface="华文行楷" pitchFamily="2" charset="-122"/>
              </a:rPr>
              <a:t>熵是组成系统的微观粒子的无序性（即</a:t>
            </a:r>
            <a:r>
              <a:rPr lang="zh-CN" altLang="en-US" sz="2800">
                <a:solidFill>
                  <a:srgbClr val="FF3300"/>
                </a:solidFill>
                <a:latin typeface="华文行楷" pitchFamily="2" charset="-122"/>
                <a:ea typeface="华文行楷" pitchFamily="2" charset="-122"/>
              </a:rPr>
              <a:t>混乱度</a:t>
            </a:r>
            <a:r>
              <a:rPr lang="zh-CN" altLang="en-US" sz="2800">
                <a:latin typeface="华文行楷" pitchFamily="2" charset="-122"/>
                <a:ea typeface="华文行楷" pitchFamily="2" charset="-122"/>
              </a:rPr>
              <a:t>）的量度。 </a:t>
            </a:r>
          </a:p>
        </p:txBody>
      </p:sp>
      <p:sp>
        <p:nvSpPr>
          <p:cNvPr id="593927" name="Text Box 7"/>
          <p:cNvSpPr txBox="1">
            <a:spLocks noChangeArrowheads="1"/>
          </p:cNvSpPr>
          <p:nvPr/>
        </p:nvSpPr>
        <p:spPr bwMode="auto">
          <a:xfrm>
            <a:off x="5867400" y="2286000"/>
            <a:ext cx="2286000" cy="457200"/>
          </a:xfrm>
          <a:prstGeom prst="rect">
            <a:avLst/>
          </a:prstGeom>
          <a:noFill/>
          <a:ln w="9525">
            <a:noFill/>
            <a:miter lim="800000"/>
            <a:headEnd/>
            <a:tailEnd/>
          </a:ln>
          <a:effectLst/>
        </p:spPr>
        <p:txBody>
          <a:bodyPr>
            <a:spAutoFit/>
          </a:bodyPr>
          <a:lstStyle/>
          <a:p>
            <a:pPr>
              <a:spcBef>
                <a:spcPct val="50000"/>
              </a:spcBef>
            </a:pPr>
            <a:r>
              <a:rPr lang="el-GR" altLang="zh-CN" sz="2400">
                <a:cs typeface="Times New Roman" pitchFamily="18" charset="0"/>
              </a:rPr>
              <a:t>Ω</a:t>
            </a:r>
            <a:r>
              <a:rPr lang="en-US" altLang="zh-CN" sz="2400">
                <a:cs typeface="Times New Roman" pitchFamily="18" charset="0"/>
              </a:rPr>
              <a:t> </a:t>
            </a:r>
            <a:r>
              <a:rPr lang="zh-CN" altLang="en-US" sz="2400">
                <a:cs typeface="Times New Roman" pitchFamily="18" charset="0"/>
              </a:rPr>
              <a:t>热力学概率</a:t>
            </a:r>
            <a:r>
              <a:rPr lang="zh-CN" altLang="en-US" sz="2400">
                <a:latin typeface="Arial" charset="0"/>
              </a:rPr>
              <a:t> </a:t>
            </a:r>
          </a:p>
        </p:txBody>
      </p:sp>
      <p:sp>
        <p:nvSpPr>
          <p:cNvPr id="593928" name="Text Box 8"/>
          <p:cNvSpPr txBox="1">
            <a:spLocks noChangeArrowheads="1"/>
          </p:cNvSpPr>
          <p:nvPr/>
        </p:nvSpPr>
        <p:spPr bwMode="auto">
          <a:xfrm>
            <a:off x="838200" y="4343400"/>
            <a:ext cx="6629400" cy="476250"/>
          </a:xfrm>
          <a:prstGeom prst="rect">
            <a:avLst/>
          </a:prstGeom>
          <a:noFill/>
          <a:ln w="19050">
            <a:solidFill>
              <a:schemeClr val="tx1"/>
            </a:solidFill>
            <a:miter lim="800000"/>
            <a:headEnd/>
            <a:tailEnd/>
          </a:ln>
          <a:effectLst/>
        </p:spPr>
        <p:txBody>
          <a:bodyPr>
            <a:spAutoFit/>
          </a:bodyPr>
          <a:lstStyle/>
          <a:p>
            <a:pPr>
              <a:spcBef>
                <a:spcPct val="50000"/>
              </a:spcBef>
            </a:pPr>
            <a:r>
              <a:rPr lang="zh-CN" altLang="en-US" sz="2400" dirty="0"/>
              <a:t>当孤立系统处于</a:t>
            </a:r>
            <a:r>
              <a:rPr lang="zh-CN" altLang="en-US" sz="2400" dirty="0">
                <a:solidFill>
                  <a:srgbClr val="FF3300"/>
                </a:solidFill>
              </a:rPr>
              <a:t>平衡态</a:t>
            </a:r>
            <a:r>
              <a:rPr lang="zh-CN" altLang="en-US" sz="2400" dirty="0"/>
              <a:t>时，其熵 </a:t>
            </a:r>
            <a:r>
              <a:rPr lang="en-US" altLang="zh-CN" sz="2400" i="1" dirty="0"/>
              <a:t>S </a:t>
            </a:r>
            <a:r>
              <a:rPr lang="zh-CN" altLang="en-US" sz="2400" dirty="0"/>
              <a:t>达到最大值 。</a:t>
            </a:r>
          </a:p>
        </p:txBody>
      </p:sp>
      <p:sp>
        <p:nvSpPr>
          <p:cNvPr id="593929" name="Text Box 9"/>
          <p:cNvSpPr txBox="1">
            <a:spLocks noChangeArrowheads="1"/>
          </p:cNvSpPr>
          <p:nvPr/>
        </p:nvSpPr>
        <p:spPr bwMode="auto">
          <a:xfrm>
            <a:off x="457200" y="4953000"/>
            <a:ext cx="2830513" cy="457200"/>
          </a:xfrm>
          <a:prstGeom prst="rect">
            <a:avLst/>
          </a:prstGeom>
          <a:noFill/>
          <a:ln w="9525" algn="ctr">
            <a:noFill/>
            <a:miter lim="800000"/>
            <a:headEnd/>
            <a:tailEnd/>
          </a:ln>
          <a:effectLst/>
        </p:spPr>
        <p:txBody>
          <a:bodyPr>
            <a:spAutoFit/>
          </a:bodyPr>
          <a:lstStyle/>
          <a:p>
            <a:pPr>
              <a:spcBef>
                <a:spcPct val="50000"/>
              </a:spcBef>
            </a:pPr>
            <a:r>
              <a:rPr lang="zh-CN" altLang="en-US" sz="2400" dirty="0"/>
              <a:t>熵具有</a:t>
            </a:r>
            <a:r>
              <a:rPr lang="zh-CN" altLang="en-US" sz="2400" dirty="0">
                <a:solidFill>
                  <a:srgbClr val="0000CC"/>
                </a:solidFill>
              </a:rPr>
              <a:t>可叠加性</a:t>
            </a:r>
            <a:r>
              <a:rPr lang="zh-CN" altLang="en-US" sz="2400" dirty="0"/>
              <a:t>。 </a:t>
            </a:r>
          </a:p>
        </p:txBody>
      </p:sp>
      <p:graphicFrame>
        <p:nvGraphicFramePr>
          <p:cNvPr id="593930" name="Object 10"/>
          <p:cNvGraphicFramePr>
            <a:graphicFrameLocks noChangeAspect="1"/>
          </p:cNvGraphicFramePr>
          <p:nvPr/>
        </p:nvGraphicFramePr>
        <p:xfrm>
          <a:off x="3429000" y="4951413"/>
          <a:ext cx="2193925" cy="458787"/>
        </p:xfrm>
        <a:graphic>
          <a:graphicData uri="http://schemas.openxmlformats.org/presentationml/2006/ole">
            <mc:AlternateContent xmlns:mc="http://schemas.openxmlformats.org/markup-compatibility/2006">
              <mc:Choice xmlns:v="urn:schemas-microsoft-com:vml" Requires="v">
                <p:oleObj name="公式" r:id="rId4" imgW="1091880" imgH="228600" progId="Equation.3">
                  <p:embed/>
                </p:oleObj>
              </mc:Choice>
              <mc:Fallback>
                <p:oleObj name="公式" r:id="rId4" imgW="1091880" imgH="228600" progId="Equation.3">
                  <p:embed/>
                  <p:pic>
                    <p:nvPicPr>
                      <p:cNvPr id="593930" name="Object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29000" y="4951413"/>
                        <a:ext cx="2193925" cy="4587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93931" name="Object 11"/>
          <p:cNvGraphicFramePr>
            <a:graphicFrameLocks noChangeAspect="1"/>
          </p:cNvGraphicFramePr>
          <p:nvPr/>
        </p:nvGraphicFramePr>
        <p:xfrm>
          <a:off x="5924550" y="4953000"/>
          <a:ext cx="2838450" cy="457200"/>
        </p:xfrm>
        <a:graphic>
          <a:graphicData uri="http://schemas.openxmlformats.org/presentationml/2006/ole">
            <mc:AlternateContent xmlns:mc="http://schemas.openxmlformats.org/markup-compatibility/2006">
              <mc:Choice xmlns:v="urn:schemas-microsoft-com:vml" Requires="v">
                <p:oleObj name="公式" r:id="rId6" imgW="1447560" imgH="228600" progId="Equation.3">
                  <p:embed/>
                </p:oleObj>
              </mc:Choice>
              <mc:Fallback>
                <p:oleObj name="公式" r:id="rId6" imgW="1447560" imgH="228600" progId="Equation.3">
                  <p:embed/>
                  <p:pic>
                    <p:nvPicPr>
                      <p:cNvPr id="593931" name="Object 1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24550" y="4953000"/>
                        <a:ext cx="283845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93924"/>
                                        </p:tgtEl>
                                        <p:attrNameLst>
                                          <p:attrName>style.visibility</p:attrName>
                                        </p:attrNameLst>
                                      </p:cBhvr>
                                      <p:to>
                                        <p:strVal val="visible"/>
                                      </p:to>
                                    </p:set>
                                    <p:animEffect transition="in" filter="wipe(left)">
                                      <p:cBhvr>
                                        <p:cTn id="7" dur="500"/>
                                        <p:tgtEl>
                                          <p:spTgt spid="59392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93925"/>
                                        </p:tgtEl>
                                        <p:attrNameLst>
                                          <p:attrName>style.visibility</p:attrName>
                                        </p:attrNameLst>
                                      </p:cBhvr>
                                      <p:to>
                                        <p:strVal val="visible"/>
                                      </p:to>
                                    </p:set>
                                    <p:animEffect transition="in" filter="wipe(left)">
                                      <p:cBhvr>
                                        <p:cTn id="12" dur="500"/>
                                        <p:tgtEl>
                                          <p:spTgt spid="59392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93927"/>
                                        </p:tgtEl>
                                        <p:attrNameLst>
                                          <p:attrName>style.visibility</p:attrName>
                                        </p:attrNameLst>
                                      </p:cBhvr>
                                      <p:to>
                                        <p:strVal val="visible"/>
                                      </p:to>
                                    </p:set>
                                    <p:animEffect transition="in" filter="wipe(left)">
                                      <p:cBhvr>
                                        <p:cTn id="17" dur="500"/>
                                        <p:tgtEl>
                                          <p:spTgt spid="593927"/>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93926"/>
                                        </p:tgtEl>
                                        <p:attrNameLst>
                                          <p:attrName>style.visibility</p:attrName>
                                        </p:attrNameLst>
                                      </p:cBhvr>
                                      <p:to>
                                        <p:strVal val="visible"/>
                                      </p:to>
                                    </p:set>
                                    <p:animEffect transition="in" filter="blinds(horizontal)">
                                      <p:cBhvr>
                                        <p:cTn id="22" dur="500"/>
                                        <p:tgtEl>
                                          <p:spTgt spid="59392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593928"/>
                                        </p:tgtEl>
                                        <p:attrNameLst>
                                          <p:attrName>style.visibility</p:attrName>
                                        </p:attrNameLst>
                                      </p:cBhvr>
                                      <p:to>
                                        <p:strVal val="visible"/>
                                      </p:to>
                                    </p:set>
                                    <p:animEffect transition="in" filter="wipe(left)">
                                      <p:cBhvr>
                                        <p:cTn id="27" dur="500"/>
                                        <p:tgtEl>
                                          <p:spTgt spid="59392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593929"/>
                                        </p:tgtEl>
                                        <p:attrNameLst>
                                          <p:attrName>style.visibility</p:attrName>
                                        </p:attrNameLst>
                                      </p:cBhvr>
                                      <p:to>
                                        <p:strVal val="visible"/>
                                      </p:to>
                                    </p:set>
                                    <p:animEffect transition="in" filter="wipe(left)">
                                      <p:cBhvr>
                                        <p:cTn id="32" dur="500"/>
                                        <p:tgtEl>
                                          <p:spTgt spid="593929"/>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593930"/>
                                        </p:tgtEl>
                                        <p:attrNameLst>
                                          <p:attrName>style.visibility</p:attrName>
                                        </p:attrNameLst>
                                      </p:cBhvr>
                                      <p:to>
                                        <p:strVal val="visible"/>
                                      </p:to>
                                    </p:set>
                                    <p:animEffect transition="in" filter="wipe(left)">
                                      <p:cBhvr>
                                        <p:cTn id="37" dur="500"/>
                                        <p:tgtEl>
                                          <p:spTgt spid="593930"/>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593931"/>
                                        </p:tgtEl>
                                        <p:attrNameLst>
                                          <p:attrName>style.visibility</p:attrName>
                                        </p:attrNameLst>
                                      </p:cBhvr>
                                      <p:to>
                                        <p:strVal val="visible"/>
                                      </p:to>
                                    </p:set>
                                    <p:animEffect transition="in" filter="wipe(left)">
                                      <p:cBhvr>
                                        <p:cTn id="42" dur="500"/>
                                        <p:tgtEl>
                                          <p:spTgt spid="5939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24" grpId="0"/>
      <p:bldP spid="593926" grpId="0" animBg="1"/>
      <p:bldP spid="593927" grpId="0"/>
      <p:bldP spid="593928" grpId="0" animBg="1"/>
      <p:bldP spid="593929"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4946" name="Rectangle 2"/>
          <p:cNvSpPr>
            <a:spLocks noGrp="1" noChangeArrowheads="1"/>
          </p:cNvSpPr>
          <p:nvPr>
            <p:ph type="title"/>
          </p:nvPr>
        </p:nvSpPr>
        <p:spPr/>
        <p:txBody>
          <a:bodyPr/>
          <a:lstStyle/>
          <a:p>
            <a:r>
              <a:rPr lang="en-US" altLang="zh-CN"/>
              <a:t>10.8 </a:t>
            </a:r>
            <a:r>
              <a:rPr lang="zh-CN" altLang="en-US"/>
              <a:t>热力学第二定律的统计意义</a:t>
            </a:r>
          </a:p>
        </p:txBody>
      </p:sp>
      <p:sp>
        <p:nvSpPr>
          <p:cNvPr id="17" name="灯片编号占位符 4"/>
          <p:cNvSpPr>
            <a:spLocks noGrp="1"/>
          </p:cNvSpPr>
          <p:nvPr>
            <p:ph type="sldNum" sz="quarter" idx="12"/>
          </p:nvPr>
        </p:nvSpPr>
        <p:spPr/>
        <p:txBody>
          <a:bodyPr/>
          <a:lstStyle/>
          <a:p>
            <a:fld id="{D2E41713-2BED-4CE0-A8A1-EFE810C815A4}" type="slidenum">
              <a:rPr lang="en-US" altLang="zh-CN"/>
              <a:pPr/>
              <a:t>34</a:t>
            </a:fld>
            <a:endParaRPr lang="en-US" altLang="zh-CN"/>
          </a:p>
        </p:txBody>
      </p:sp>
      <p:sp>
        <p:nvSpPr>
          <p:cNvPr id="594947" name="Rectangle 3"/>
          <p:cNvSpPr>
            <a:spLocks noChangeArrowheads="1"/>
          </p:cNvSpPr>
          <p:nvPr/>
        </p:nvSpPr>
        <p:spPr bwMode="auto">
          <a:xfrm>
            <a:off x="501650" y="1219200"/>
            <a:ext cx="1708150" cy="457200"/>
          </a:xfrm>
          <a:prstGeom prst="rect">
            <a:avLst/>
          </a:prstGeom>
          <a:solidFill>
            <a:srgbClr val="CCFFCC">
              <a:alpha val="80000"/>
            </a:srgbClr>
          </a:solidFill>
          <a:ln w="9525">
            <a:noFill/>
            <a:miter lim="800000"/>
            <a:headEnd/>
            <a:tailEnd/>
          </a:ln>
          <a:effectLst/>
        </p:spPr>
        <p:txBody>
          <a:bodyPr wrap="none" anchor="ctr">
            <a:spAutoFit/>
          </a:bodyPr>
          <a:lstStyle/>
          <a:p>
            <a:r>
              <a:rPr lang="zh-CN" altLang="en-US" sz="2400"/>
              <a:t>熵增加原理</a:t>
            </a:r>
          </a:p>
        </p:txBody>
      </p:sp>
      <p:sp>
        <p:nvSpPr>
          <p:cNvPr id="594948" name="Rectangle 4"/>
          <p:cNvSpPr>
            <a:spLocks noChangeArrowheads="1"/>
          </p:cNvSpPr>
          <p:nvPr/>
        </p:nvSpPr>
        <p:spPr bwMode="auto">
          <a:xfrm>
            <a:off x="457200" y="1752600"/>
            <a:ext cx="2012950" cy="457200"/>
          </a:xfrm>
          <a:prstGeom prst="rect">
            <a:avLst/>
          </a:prstGeom>
          <a:noFill/>
          <a:ln w="9525">
            <a:noFill/>
            <a:miter lim="800000"/>
            <a:headEnd/>
            <a:tailEnd/>
          </a:ln>
          <a:effectLst/>
        </p:spPr>
        <p:txBody>
          <a:bodyPr wrap="none">
            <a:spAutoFit/>
          </a:bodyPr>
          <a:lstStyle/>
          <a:p>
            <a:r>
              <a:rPr kumimoji="1" lang="zh-CN" altLang="en-US" sz="2400" dirty="0">
                <a:solidFill>
                  <a:srgbClr val="0000CC"/>
                </a:solidFill>
              </a:rPr>
              <a:t>不可逆过程</a:t>
            </a:r>
            <a:r>
              <a:rPr kumimoji="1" lang="zh-CN" altLang="en-US" sz="2400" dirty="0"/>
              <a:t>：</a:t>
            </a:r>
          </a:p>
        </p:txBody>
      </p:sp>
      <p:grpSp>
        <p:nvGrpSpPr>
          <p:cNvPr id="594949" name="Group 5"/>
          <p:cNvGrpSpPr>
            <a:grpSpLocks/>
          </p:cNvGrpSpPr>
          <p:nvPr/>
        </p:nvGrpSpPr>
        <p:grpSpPr bwMode="auto">
          <a:xfrm>
            <a:off x="3048000" y="1752600"/>
            <a:ext cx="5111750" cy="1033462"/>
            <a:chOff x="1837" y="894"/>
            <a:chExt cx="3220" cy="651"/>
          </a:xfrm>
        </p:grpSpPr>
        <p:sp>
          <p:nvSpPr>
            <p:cNvPr id="594950" name="Text Box 6"/>
            <p:cNvSpPr txBox="1">
              <a:spLocks noChangeArrowheads="1"/>
            </p:cNvSpPr>
            <p:nvPr/>
          </p:nvSpPr>
          <p:spPr bwMode="auto">
            <a:xfrm>
              <a:off x="1837" y="894"/>
              <a:ext cx="3175" cy="288"/>
            </a:xfrm>
            <a:prstGeom prst="rect">
              <a:avLst/>
            </a:prstGeom>
            <a:noFill/>
            <a:ln w="12700">
              <a:noFill/>
              <a:miter lim="800000"/>
              <a:headEnd type="none" w="sm" len="sm"/>
              <a:tailEnd type="none" w="sm" len="sm"/>
            </a:ln>
            <a:effectLst/>
          </p:spPr>
          <p:txBody>
            <a:bodyPr>
              <a:spAutoFit/>
            </a:bodyPr>
            <a:lstStyle/>
            <a:p>
              <a:pPr>
                <a:spcBef>
                  <a:spcPct val="50000"/>
                </a:spcBef>
              </a:pPr>
              <a:r>
                <a:rPr kumimoji="1" lang="zh-CN" altLang="en-US" sz="2400" dirty="0"/>
                <a:t>微观态数少的状态</a:t>
              </a:r>
              <a:r>
                <a:rPr kumimoji="1" lang="en-US" altLang="zh-CN" sz="2400" dirty="0"/>
                <a:t>(</a:t>
              </a:r>
              <a:r>
                <a:rPr lang="en-US" altLang="zh-CN" sz="2400" i="1" dirty="0"/>
                <a:t>Ω</a:t>
              </a:r>
              <a:r>
                <a:rPr lang="en-US" altLang="zh-CN" sz="2400" baseline="-25000" dirty="0"/>
                <a:t>1</a:t>
              </a:r>
              <a:r>
                <a:rPr kumimoji="1" lang="en-US" altLang="zh-CN" sz="2400" dirty="0"/>
                <a:t>)</a:t>
              </a:r>
            </a:p>
          </p:txBody>
        </p:sp>
        <p:sp>
          <p:nvSpPr>
            <p:cNvPr id="594951" name="Rectangle 7"/>
            <p:cNvSpPr>
              <a:spLocks noChangeArrowheads="1"/>
            </p:cNvSpPr>
            <p:nvPr/>
          </p:nvSpPr>
          <p:spPr bwMode="auto">
            <a:xfrm>
              <a:off x="1837" y="1257"/>
              <a:ext cx="3220" cy="288"/>
            </a:xfrm>
            <a:prstGeom prst="rect">
              <a:avLst/>
            </a:prstGeom>
            <a:noFill/>
            <a:ln w="12700" algn="ctr">
              <a:noFill/>
              <a:miter lim="800000"/>
              <a:headEnd/>
              <a:tailEnd/>
            </a:ln>
            <a:effectLst/>
          </p:spPr>
          <p:txBody>
            <a:bodyPr>
              <a:spAutoFit/>
            </a:bodyPr>
            <a:lstStyle/>
            <a:p>
              <a:pPr>
                <a:spcBef>
                  <a:spcPct val="50000"/>
                </a:spcBef>
              </a:pPr>
              <a:r>
                <a:rPr kumimoji="1" lang="en-US" altLang="zh-CN" sz="2400"/>
                <a:t>→ </a:t>
              </a:r>
              <a:r>
                <a:rPr kumimoji="1" lang="zh-CN" altLang="en-US" sz="2400"/>
                <a:t>微观态数多的状态</a:t>
              </a:r>
              <a:r>
                <a:rPr kumimoji="1" lang="en-US" altLang="zh-CN" sz="2400"/>
                <a:t>(</a:t>
              </a:r>
              <a:r>
                <a:rPr lang="en-US" altLang="zh-CN" sz="2400" i="1"/>
                <a:t>Ω</a:t>
              </a:r>
              <a:r>
                <a:rPr kumimoji="1" lang="en-US" altLang="zh-CN" sz="2400" baseline="-25000"/>
                <a:t>2</a:t>
              </a:r>
              <a:r>
                <a:rPr kumimoji="1" lang="en-US" altLang="zh-CN" sz="2400"/>
                <a:t> )</a:t>
              </a:r>
            </a:p>
          </p:txBody>
        </p:sp>
      </p:grpSp>
      <p:sp>
        <p:nvSpPr>
          <p:cNvPr id="594952" name="Rectangle 8"/>
          <p:cNvSpPr>
            <a:spLocks noChangeArrowheads="1"/>
          </p:cNvSpPr>
          <p:nvPr/>
        </p:nvSpPr>
        <p:spPr bwMode="auto">
          <a:xfrm>
            <a:off x="914400" y="2819400"/>
            <a:ext cx="2328863" cy="457200"/>
          </a:xfrm>
          <a:prstGeom prst="rect">
            <a:avLst/>
          </a:prstGeom>
          <a:noFill/>
          <a:ln w="12700">
            <a:noFill/>
            <a:miter lim="800000"/>
            <a:headEnd type="none" w="sm" len="sm"/>
            <a:tailEnd type="none" w="sm" len="sm"/>
          </a:ln>
          <a:effectLst/>
        </p:spPr>
        <p:txBody>
          <a:bodyPr>
            <a:spAutoFit/>
          </a:bodyPr>
          <a:lstStyle/>
          <a:p>
            <a:r>
              <a:rPr kumimoji="1" lang="zh-CN" altLang="en-US" sz="2400"/>
              <a:t>因为</a:t>
            </a:r>
            <a:r>
              <a:rPr kumimoji="1" lang="en-US" altLang="zh-CN" sz="2400" i="1"/>
              <a:t>Ω</a:t>
            </a:r>
            <a:r>
              <a:rPr kumimoji="1" lang="en-US" altLang="zh-CN" sz="2400" baseline="-25000"/>
              <a:t>1 </a:t>
            </a:r>
            <a:r>
              <a:rPr kumimoji="1" lang="en-US" altLang="zh-CN" sz="2400"/>
              <a:t>&lt;</a:t>
            </a:r>
            <a:r>
              <a:rPr kumimoji="1" lang="en-US" altLang="zh-CN" sz="2400" i="1"/>
              <a:t>Ω</a:t>
            </a:r>
            <a:r>
              <a:rPr kumimoji="1" lang="en-US" altLang="zh-CN" sz="2400" baseline="-25000"/>
              <a:t>2</a:t>
            </a:r>
          </a:p>
        </p:txBody>
      </p:sp>
      <p:graphicFrame>
        <p:nvGraphicFramePr>
          <p:cNvPr id="594953" name="Object 9"/>
          <p:cNvGraphicFramePr>
            <a:graphicFrameLocks noChangeAspect="1"/>
          </p:cNvGraphicFramePr>
          <p:nvPr/>
        </p:nvGraphicFramePr>
        <p:xfrm>
          <a:off x="1752600" y="3352800"/>
          <a:ext cx="3732213" cy="431800"/>
        </p:xfrm>
        <a:graphic>
          <a:graphicData uri="http://schemas.openxmlformats.org/presentationml/2006/ole">
            <mc:AlternateContent xmlns:mc="http://schemas.openxmlformats.org/markup-compatibility/2006">
              <mc:Choice xmlns:v="urn:schemas-microsoft-com:vml" Requires="v">
                <p:oleObj name="公式" r:id="rId2" imgW="1866600" imgH="215640" progId="Equation.3">
                  <p:embed/>
                </p:oleObj>
              </mc:Choice>
              <mc:Fallback>
                <p:oleObj name="公式" r:id="rId2" imgW="1866600" imgH="215640" progId="Equation.3">
                  <p:embed/>
                  <p:pic>
                    <p:nvPicPr>
                      <p:cNvPr id="594953" name="Object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600" y="3352800"/>
                        <a:ext cx="3732213" cy="431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94954" name="Object 10"/>
          <p:cNvGraphicFramePr>
            <a:graphicFrameLocks noChangeAspect="1"/>
          </p:cNvGraphicFramePr>
          <p:nvPr/>
        </p:nvGraphicFramePr>
        <p:xfrm>
          <a:off x="5562600" y="3175000"/>
          <a:ext cx="1676400" cy="863600"/>
        </p:xfrm>
        <a:graphic>
          <a:graphicData uri="http://schemas.openxmlformats.org/presentationml/2006/ole">
            <mc:AlternateContent xmlns:mc="http://schemas.openxmlformats.org/markup-compatibility/2006">
              <mc:Choice xmlns:v="urn:schemas-microsoft-com:vml" Requires="v">
                <p:oleObj name="公式" r:id="rId4" imgW="838080" imgH="431640" progId="Equation.3">
                  <p:embed/>
                </p:oleObj>
              </mc:Choice>
              <mc:Fallback>
                <p:oleObj name="公式" r:id="rId4" imgW="838080" imgH="431640" progId="Equation.3">
                  <p:embed/>
                  <p:pic>
                    <p:nvPicPr>
                      <p:cNvPr id="594954" name="Object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62600" y="3175000"/>
                        <a:ext cx="1676400" cy="863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94955" name="Text Box 11"/>
          <p:cNvSpPr txBox="1">
            <a:spLocks noChangeArrowheads="1"/>
          </p:cNvSpPr>
          <p:nvPr/>
        </p:nvSpPr>
        <p:spPr bwMode="auto">
          <a:xfrm>
            <a:off x="457200" y="4114800"/>
            <a:ext cx="3886200" cy="457200"/>
          </a:xfrm>
          <a:prstGeom prst="rect">
            <a:avLst/>
          </a:prstGeom>
          <a:noFill/>
          <a:ln w="12700">
            <a:noFill/>
            <a:miter lim="800000"/>
            <a:headEnd type="none" w="sm" len="sm"/>
            <a:tailEnd type="none" w="sm" len="sm"/>
          </a:ln>
          <a:effectLst/>
        </p:spPr>
        <p:txBody>
          <a:bodyPr>
            <a:spAutoFit/>
          </a:bodyPr>
          <a:lstStyle/>
          <a:p>
            <a:pPr>
              <a:spcBef>
                <a:spcPct val="50000"/>
              </a:spcBef>
            </a:pPr>
            <a:r>
              <a:rPr kumimoji="1" lang="en-US" altLang="zh-CN" sz="2400" dirty="0">
                <a:solidFill>
                  <a:srgbClr val="0000CC"/>
                </a:solidFill>
              </a:rPr>
              <a:t> </a:t>
            </a:r>
            <a:r>
              <a:rPr kumimoji="1" lang="zh-CN" altLang="en-US" sz="2400" dirty="0">
                <a:solidFill>
                  <a:srgbClr val="0000CC"/>
                </a:solidFill>
              </a:rPr>
              <a:t>可逆过程</a:t>
            </a:r>
            <a:r>
              <a:rPr kumimoji="1" lang="zh-CN" altLang="en-US" sz="2400" dirty="0"/>
              <a:t>： </a:t>
            </a:r>
            <a:r>
              <a:rPr kumimoji="1" lang="en-US" altLang="zh-CN" sz="2400" i="1" dirty="0"/>
              <a:t>Ω</a:t>
            </a:r>
            <a:r>
              <a:rPr kumimoji="1" lang="en-US" altLang="zh-CN" sz="2400" baseline="-25000" dirty="0"/>
              <a:t>1 </a:t>
            </a:r>
            <a:r>
              <a:rPr kumimoji="1" lang="en-US" altLang="zh-CN" sz="2400" dirty="0"/>
              <a:t>=</a:t>
            </a:r>
            <a:r>
              <a:rPr kumimoji="1" lang="en-US" altLang="zh-CN" sz="2400" i="1" dirty="0"/>
              <a:t>Ω</a:t>
            </a:r>
            <a:r>
              <a:rPr kumimoji="1" lang="en-US" altLang="zh-CN" sz="2400" baseline="-25000" dirty="0"/>
              <a:t>2</a:t>
            </a:r>
          </a:p>
        </p:txBody>
      </p:sp>
      <p:graphicFrame>
        <p:nvGraphicFramePr>
          <p:cNvPr id="594956" name="Object 12"/>
          <p:cNvGraphicFramePr>
            <a:graphicFrameLocks noChangeAspect="1"/>
          </p:cNvGraphicFramePr>
          <p:nvPr/>
        </p:nvGraphicFramePr>
        <p:xfrm>
          <a:off x="4191000" y="4165600"/>
          <a:ext cx="923925" cy="355600"/>
        </p:xfrm>
        <a:graphic>
          <a:graphicData uri="http://schemas.openxmlformats.org/presentationml/2006/ole">
            <mc:AlternateContent xmlns:mc="http://schemas.openxmlformats.org/markup-compatibility/2006">
              <mc:Choice xmlns:v="urn:schemas-microsoft-com:vml" Requires="v">
                <p:oleObj name="公式" r:id="rId6" imgW="457200" imgH="177480" progId="Equation.3">
                  <p:embed/>
                </p:oleObj>
              </mc:Choice>
              <mc:Fallback>
                <p:oleObj name="公式" r:id="rId6" imgW="457200" imgH="177480" progId="Equation.3">
                  <p:embed/>
                  <p:pic>
                    <p:nvPicPr>
                      <p:cNvPr id="594956" name="Object 1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191000" y="4165600"/>
                        <a:ext cx="923925" cy="355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94957" name="Text Box 13"/>
          <p:cNvSpPr txBox="1">
            <a:spLocks noChangeArrowheads="1"/>
          </p:cNvSpPr>
          <p:nvPr/>
        </p:nvSpPr>
        <p:spPr bwMode="auto">
          <a:xfrm>
            <a:off x="457200" y="4800600"/>
            <a:ext cx="7913688" cy="1354138"/>
          </a:xfrm>
          <a:prstGeom prst="rect">
            <a:avLst/>
          </a:prstGeom>
          <a:noFill/>
          <a:ln w="9525">
            <a:noFill/>
            <a:miter lim="800000"/>
            <a:headEnd/>
            <a:tailEnd/>
          </a:ln>
          <a:effectLst/>
        </p:spPr>
        <p:txBody>
          <a:bodyPr>
            <a:spAutoFit/>
          </a:bodyPr>
          <a:lstStyle/>
          <a:p>
            <a:pPr>
              <a:lnSpc>
                <a:spcPct val="115000"/>
              </a:lnSpc>
              <a:spcBef>
                <a:spcPct val="50000"/>
              </a:spcBef>
            </a:pPr>
            <a:r>
              <a:rPr kumimoji="1" lang="zh-CN" altLang="en-US" sz="2400" b="1" dirty="0">
                <a:solidFill>
                  <a:srgbClr val="0000CC"/>
                </a:solidFill>
              </a:rPr>
              <a:t>熵增加原理</a:t>
            </a:r>
            <a:r>
              <a:rPr kumimoji="1" lang="zh-CN" altLang="en-US" sz="2400" dirty="0"/>
              <a:t>：孤立系统中发生的一切不可逆过程都将导致系统熵的增加；而在孤立系统中发生的一切可逆过程，系统的熵保持不变 。</a:t>
            </a:r>
          </a:p>
        </p:txBody>
      </p:sp>
      <p:graphicFrame>
        <p:nvGraphicFramePr>
          <p:cNvPr id="594958" name="Object 14"/>
          <p:cNvGraphicFramePr>
            <a:graphicFrameLocks noChangeAspect="1"/>
          </p:cNvGraphicFramePr>
          <p:nvPr/>
        </p:nvGraphicFramePr>
        <p:xfrm>
          <a:off x="3429000" y="5715000"/>
          <a:ext cx="1160463" cy="446088"/>
        </p:xfrm>
        <a:graphic>
          <a:graphicData uri="http://schemas.openxmlformats.org/presentationml/2006/ole">
            <mc:AlternateContent xmlns:mc="http://schemas.openxmlformats.org/markup-compatibility/2006">
              <mc:Choice xmlns:v="urn:schemas-microsoft-com:vml" Requires="v">
                <p:oleObj name="公式" r:id="rId8" imgW="457200" imgH="177480" progId="Equation.3">
                  <p:embed/>
                </p:oleObj>
              </mc:Choice>
              <mc:Fallback>
                <p:oleObj name="公式" r:id="rId8" imgW="457200" imgH="177480" progId="Equation.3">
                  <p:embed/>
                  <p:pic>
                    <p:nvPicPr>
                      <p:cNvPr id="594958" name="Object 1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429000" y="5715000"/>
                        <a:ext cx="1160463" cy="446088"/>
                      </a:xfrm>
                      <a:prstGeom prst="rect">
                        <a:avLst/>
                      </a:prstGeom>
                      <a:solidFill>
                        <a:srgbClr val="CC99FF">
                          <a:alpha val="50000"/>
                        </a:srgbClr>
                      </a:solidFill>
                      <a:ln w="19050">
                        <a:solidFill>
                          <a:schemeClr val="tx1"/>
                        </a:solidFill>
                        <a:miter lim="800000"/>
                        <a:headEnd/>
                        <a:tailEnd/>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94948"/>
                                        </p:tgtEl>
                                        <p:attrNameLst>
                                          <p:attrName>style.visibility</p:attrName>
                                        </p:attrNameLst>
                                      </p:cBhvr>
                                      <p:to>
                                        <p:strVal val="visible"/>
                                      </p:to>
                                    </p:set>
                                    <p:animEffect transition="in" filter="wipe(left)">
                                      <p:cBhvr>
                                        <p:cTn id="7" dur="500"/>
                                        <p:tgtEl>
                                          <p:spTgt spid="59494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94949"/>
                                        </p:tgtEl>
                                        <p:attrNameLst>
                                          <p:attrName>style.visibility</p:attrName>
                                        </p:attrNameLst>
                                      </p:cBhvr>
                                      <p:to>
                                        <p:strVal val="visible"/>
                                      </p:to>
                                    </p:set>
                                    <p:animEffect transition="in" filter="wipe(left)">
                                      <p:cBhvr>
                                        <p:cTn id="12" dur="500"/>
                                        <p:tgtEl>
                                          <p:spTgt spid="59494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94952"/>
                                        </p:tgtEl>
                                        <p:attrNameLst>
                                          <p:attrName>style.visibility</p:attrName>
                                        </p:attrNameLst>
                                      </p:cBhvr>
                                      <p:to>
                                        <p:strVal val="visible"/>
                                      </p:to>
                                    </p:set>
                                    <p:animEffect transition="in" filter="wipe(left)">
                                      <p:cBhvr>
                                        <p:cTn id="17" dur="500"/>
                                        <p:tgtEl>
                                          <p:spTgt spid="59495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594953"/>
                                        </p:tgtEl>
                                        <p:attrNameLst>
                                          <p:attrName>style.visibility</p:attrName>
                                        </p:attrNameLst>
                                      </p:cBhvr>
                                      <p:to>
                                        <p:strVal val="visible"/>
                                      </p:to>
                                    </p:set>
                                    <p:animEffect transition="in" filter="wipe(left)">
                                      <p:cBhvr>
                                        <p:cTn id="22" dur="500"/>
                                        <p:tgtEl>
                                          <p:spTgt spid="59495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594954"/>
                                        </p:tgtEl>
                                        <p:attrNameLst>
                                          <p:attrName>style.visibility</p:attrName>
                                        </p:attrNameLst>
                                      </p:cBhvr>
                                      <p:to>
                                        <p:strVal val="visible"/>
                                      </p:to>
                                    </p:set>
                                    <p:animEffect transition="in" filter="wipe(left)">
                                      <p:cBhvr>
                                        <p:cTn id="27" dur="500"/>
                                        <p:tgtEl>
                                          <p:spTgt spid="594954"/>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594955"/>
                                        </p:tgtEl>
                                        <p:attrNameLst>
                                          <p:attrName>style.visibility</p:attrName>
                                        </p:attrNameLst>
                                      </p:cBhvr>
                                      <p:to>
                                        <p:strVal val="visible"/>
                                      </p:to>
                                    </p:set>
                                    <p:animEffect transition="in" filter="wipe(left)">
                                      <p:cBhvr>
                                        <p:cTn id="32" dur="500"/>
                                        <p:tgtEl>
                                          <p:spTgt spid="594955"/>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594956"/>
                                        </p:tgtEl>
                                        <p:attrNameLst>
                                          <p:attrName>style.visibility</p:attrName>
                                        </p:attrNameLst>
                                      </p:cBhvr>
                                      <p:to>
                                        <p:strVal val="visible"/>
                                      </p:to>
                                    </p:set>
                                    <p:animEffect transition="in" filter="wipe(left)">
                                      <p:cBhvr>
                                        <p:cTn id="37" dur="500"/>
                                        <p:tgtEl>
                                          <p:spTgt spid="594956"/>
                                        </p:tgtEl>
                                      </p:cBhvr>
                                    </p:animEffect>
                                  </p:childTnLst>
                                </p:cTn>
                              </p:par>
                            </p:childTnLst>
                          </p:cTn>
                        </p:par>
                      </p:childTnLst>
                    </p:cTn>
                  </p:par>
                  <p:par>
                    <p:cTn id="38" fill="hold">
                      <p:stCondLst>
                        <p:cond delay="indefinite"/>
                      </p:stCondLst>
                      <p:childTnLst>
                        <p:par>
                          <p:cTn id="39" fill="hold">
                            <p:stCondLst>
                              <p:cond delay="0"/>
                            </p:stCondLst>
                            <p:childTnLst>
                              <p:par>
                                <p:cTn id="40" presetID="2" presetClass="entr" presetSubtype="8" fill="hold" grpId="0" nodeType="clickEffect">
                                  <p:stCondLst>
                                    <p:cond delay="0"/>
                                  </p:stCondLst>
                                  <p:childTnLst>
                                    <p:set>
                                      <p:cBhvr>
                                        <p:cTn id="41" dur="1" fill="hold">
                                          <p:stCondLst>
                                            <p:cond delay="0"/>
                                          </p:stCondLst>
                                        </p:cTn>
                                        <p:tgtEl>
                                          <p:spTgt spid="594957"/>
                                        </p:tgtEl>
                                        <p:attrNameLst>
                                          <p:attrName>style.visibility</p:attrName>
                                        </p:attrNameLst>
                                      </p:cBhvr>
                                      <p:to>
                                        <p:strVal val="visible"/>
                                      </p:to>
                                    </p:set>
                                    <p:anim calcmode="lin" valueType="num">
                                      <p:cBhvr additive="base">
                                        <p:cTn id="42" dur="500" fill="hold"/>
                                        <p:tgtEl>
                                          <p:spTgt spid="594957"/>
                                        </p:tgtEl>
                                        <p:attrNameLst>
                                          <p:attrName>ppt_x</p:attrName>
                                        </p:attrNameLst>
                                      </p:cBhvr>
                                      <p:tavLst>
                                        <p:tav tm="0">
                                          <p:val>
                                            <p:strVal val="0-#ppt_w/2"/>
                                          </p:val>
                                        </p:tav>
                                        <p:tav tm="100000">
                                          <p:val>
                                            <p:strVal val="#ppt_x"/>
                                          </p:val>
                                        </p:tav>
                                      </p:tavLst>
                                    </p:anim>
                                    <p:anim calcmode="lin" valueType="num">
                                      <p:cBhvr additive="base">
                                        <p:cTn id="43" dur="500" fill="hold"/>
                                        <p:tgtEl>
                                          <p:spTgt spid="594957"/>
                                        </p:tgtEl>
                                        <p:attrNameLst>
                                          <p:attrName>ppt_y</p:attrName>
                                        </p:attrNameLst>
                                      </p:cBhvr>
                                      <p:tavLst>
                                        <p:tav tm="0">
                                          <p:val>
                                            <p:strVal val="#ppt_y"/>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nodeType="clickEffect">
                                  <p:stCondLst>
                                    <p:cond delay="0"/>
                                  </p:stCondLst>
                                  <p:childTnLst>
                                    <p:set>
                                      <p:cBhvr>
                                        <p:cTn id="47" dur="1" fill="hold">
                                          <p:stCondLst>
                                            <p:cond delay="0"/>
                                          </p:stCondLst>
                                        </p:cTn>
                                        <p:tgtEl>
                                          <p:spTgt spid="594958"/>
                                        </p:tgtEl>
                                        <p:attrNameLst>
                                          <p:attrName>style.visibility</p:attrName>
                                        </p:attrNameLst>
                                      </p:cBhvr>
                                      <p:to>
                                        <p:strVal val="visible"/>
                                      </p:to>
                                    </p:set>
                                    <p:animEffect transition="in" filter="wipe(left)">
                                      <p:cBhvr>
                                        <p:cTn id="48" dur="500"/>
                                        <p:tgtEl>
                                          <p:spTgt spid="5949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4948" grpId="0"/>
      <p:bldP spid="594952" grpId="0" autoUpdateAnimBg="0"/>
      <p:bldP spid="594955" grpId="0" autoUpdateAnimBg="0"/>
      <p:bldP spid="594957" grpId="0"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5970" name="Rectangle 2"/>
          <p:cNvSpPr>
            <a:spLocks noGrp="1" noChangeArrowheads="1"/>
          </p:cNvSpPr>
          <p:nvPr>
            <p:ph type="title"/>
          </p:nvPr>
        </p:nvSpPr>
        <p:spPr/>
        <p:txBody>
          <a:bodyPr/>
          <a:lstStyle/>
          <a:p>
            <a:r>
              <a:rPr lang="en-US" altLang="zh-CN"/>
              <a:t>10.8 </a:t>
            </a:r>
            <a:r>
              <a:rPr lang="zh-CN" altLang="en-US"/>
              <a:t>热力学第二定律的统计意义</a:t>
            </a:r>
          </a:p>
        </p:txBody>
      </p:sp>
      <p:sp>
        <p:nvSpPr>
          <p:cNvPr id="13" name="灯片编号占位符 4"/>
          <p:cNvSpPr>
            <a:spLocks noGrp="1"/>
          </p:cNvSpPr>
          <p:nvPr>
            <p:ph type="sldNum" sz="quarter" idx="12"/>
          </p:nvPr>
        </p:nvSpPr>
        <p:spPr/>
        <p:txBody>
          <a:bodyPr/>
          <a:lstStyle/>
          <a:p>
            <a:fld id="{56F243BA-FCCC-4C1B-B2A6-256D6CCCB04C}" type="slidenum">
              <a:rPr lang="en-US" altLang="zh-CN"/>
              <a:pPr/>
              <a:t>35</a:t>
            </a:fld>
            <a:endParaRPr lang="en-US" altLang="zh-CN"/>
          </a:p>
        </p:txBody>
      </p:sp>
      <p:sp>
        <p:nvSpPr>
          <p:cNvPr id="595971" name="Text Box 3"/>
          <p:cNvSpPr txBox="1">
            <a:spLocks noChangeArrowheads="1"/>
          </p:cNvSpPr>
          <p:nvPr/>
        </p:nvSpPr>
        <p:spPr bwMode="auto">
          <a:xfrm>
            <a:off x="304800" y="1752600"/>
            <a:ext cx="5040313" cy="457200"/>
          </a:xfrm>
          <a:prstGeom prst="rect">
            <a:avLst/>
          </a:prstGeom>
          <a:noFill/>
          <a:ln w="9525">
            <a:noFill/>
            <a:miter lim="800000"/>
            <a:headEnd/>
            <a:tailEnd/>
          </a:ln>
          <a:effectLst/>
        </p:spPr>
        <p:txBody>
          <a:bodyPr>
            <a:spAutoFit/>
          </a:bodyPr>
          <a:lstStyle/>
          <a:p>
            <a:pPr>
              <a:spcBef>
                <a:spcPct val="50000"/>
              </a:spcBef>
            </a:pPr>
            <a:r>
              <a:rPr lang="zh-CN" altLang="en-US" sz="2400" dirty="0"/>
              <a:t>熵的热力学定义（</a:t>
            </a:r>
            <a:r>
              <a:rPr lang="zh-CN" altLang="en-US" sz="2400" dirty="0">
                <a:solidFill>
                  <a:srgbClr val="0000CC"/>
                </a:solidFill>
              </a:rPr>
              <a:t>克劳修斯熵</a:t>
            </a:r>
            <a:r>
              <a:rPr lang="zh-CN" altLang="en-US" sz="2400" dirty="0"/>
              <a:t>）：</a:t>
            </a:r>
          </a:p>
        </p:txBody>
      </p:sp>
      <p:sp>
        <p:nvSpPr>
          <p:cNvPr id="595972" name="Text Box 4"/>
          <p:cNvSpPr txBox="1">
            <a:spLocks noChangeArrowheads="1"/>
          </p:cNvSpPr>
          <p:nvPr/>
        </p:nvSpPr>
        <p:spPr bwMode="auto">
          <a:xfrm>
            <a:off x="762000" y="2536825"/>
            <a:ext cx="6548438" cy="968375"/>
          </a:xfrm>
          <a:prstGeom prst="rect">
            <a:avLst/>
          </a:prstGeom>
          <a:noFill/>
          <a:ln w="12700">
            <a:noFill/>
            <a:miter lim="800000"/>
            <a:headEnd type="none" w="sm" len="sm"/>
            <a:tailEnd type="none" w="sm" len="sm"/>
          </a:ln>
          <a:effectLst/>
        </p:spPr>
        <p:txBody>
          <a:bodyPr>
            <a:spAutoFit/>
          </a:bodyPr>
          <a:lstStyle/>
          <a:p>
            <a:pPr>
              <a:lnSpc>
                <a:spcPct val="120000"/>
              </a:lnSpc>
              <a:spcBef>
                <a:spcPct val="50000"/>
              </a:spcBef>
            </a:pPr>
            <a:r>
              <a:rPr kumimoji="1" lang="zh-CN" altLang="en-US" sz="2400" dirty="0"/>
              <a:t>设一定量的理想气体在温度为</a:t>
            </a:r>
            <a:r>
              <a:rPr kumimoji="1" lang="en-US" altLang="zh-CN" sz="2400" i="1" dirty="0"/>
              <a:t>T </a:t>
            </a:r>
            <a:r>
              <a:rPr kumimoji="1" lang="zh-CN" altLang="en-US" sz="2400" dirty="0"/>
              <a:t>下作等温膨胀，体积从</a:t>
            </a:r>
            <a:r>
              <a:rPr kumimoji="1" lang="en-US" altLang="zh-CN" sz="2400" i="1" dirty="0"/>
              <a:t>V</a:t>
            </a:r>
            <a:r>
              <a:rPr kumimoji="1" lang="en-US" altLang="zh-CN" sz="2400" baseline="-25000" dirty="0"/>
              <a:t>1</a:t>
            </a:r>
            <a:r>
              <a:rPr kumimoji="1" lang="zh-CN" altLang="en-US" sz="2400" dirty="0"/>
              <a:t>变化为</a:t>
            </a:r>
            <a:r>
              <a:rPr kumimoji="1" lang="en-US" altLang="zh-CN" sz="2400" i="1" dirty="0"/>
              <a:t>V</a:t>
            </a:r>
            <a:r>
              <a:rPr kumimoji="1" lang="en-US" altLang="zh-CN" sz="2400" baseline="-25000" dirty="0"/>
              <a:t>2</a:t>
            </a:r>
            <a:r>
              <a:rPr kumimoji="1" lang="en-US" altLang="zh-CN" sz="2400" dirty="0"/>
              <a:t> </a:t>
            </a:r>
            <a:r>
              <a:rPr kumimoji="1" lang="zh-CN" altLang="en-US" sz="2400" dirty="0"/>
              <a:t>。</a:t>
            </a:r>
          </a:p>
        </p:txBody>
      </p:sp>
      <p:sp>
        <p:nvSpPr>
          <p:cNvPr id="595973" name="Rectangle 5"/>
          <p:cNvSpPr>
            <a:spLocks noChangeArrowheads="1"/>
          </p:cNvSpPr>
          <p:nvPr/>
        </p:nvSpPr>
        <p:spPr bwMode="auto">
          <a:xfrm>
            <a:off x="457200" y="3886200"/>
            <a:ext cx="4191000" cy="457200"/>
          </a:xfrm>
          <a:prstGeom prst="rect">
            <a:avLst/>
          </a:prstGeom>
          <a:noFill/>
          <a:ln w="12700">
            <a:noFill/>
            <a:miter lim="800000"/>
            <a:headEnd type="none" w="sm" len="sm"/>
            <a:tailEnd type="none" w="sm" len="sm"/>
          </a:ln>
          <a:effectLst/>
        </p:spPr>
        <p:txBody>
          <a:bodyPr>
            <a:spAutoFit/>
          </a:bodyPr>
          <a:lstStyle/>
          <a:p>
            <a:r>
              <a:rPr kumimoji="1" lang="zh-CN" altLang="en-US" sz="2400" dirty="0"/>
              <a:t>一个分子在容器中的概率：</a:t>
            </a:r>
          </a:p>
        </p:txBody>
      </p:sp>
      <p:graphicFrame>
        <p:nvGraphicFramePr>
          <p:cNvPr id="595974" name="Object 6"/>
          <p:cNvGraphicFramePr>
            <a:graphicFrameLocks noChangeAspect="1"/>
          </p:cNvGraphicFramePr>
          <p:nvPr/>
        </p:nvGraphicFramePr>
        <p:xfrm>
          <a:off x="4724400" y="3886994"/>
          <a:ext cx="1143000" cy="455613"/>
        </p:xfrm>
        <a:graphic>
          <a:graphicData uri="http://schemas.openxmlformats.org/presentationml/2006/ole">
            <mc:AlternateContent xmlns:mc="http://schemas.openxmlformats.org/markup-compatibility/2006">
              <mc:Choice xmlns:v="urn:schemas-microsoft-com:vml" Requires="v">
                <p:oleObj name="公式" r:id="rId2" imgW="571320" imgH="228600" progId="Equation.3">
                  <p:embed/>
                </p:oleObj>
              </mc:Choice>
              <mc:Fallback>
                <p:oleObj name="公式" r:id="rId2" imgW="571320" imgH="228600" progId="Equation.3">
                  <p:embed/>
                  <p:pic>
                    <p:nvPicPr>
                      <p:cNvPr id="595974" name="Object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24400" y="3886994"/>
                        <a:ext cx="1143000" cy="4556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95975" name="Rectangle 7"/>
          <p:cNvSpPr>
            <a:spLocks noChangeArrowheads="1"/>
          </p:cNvSpPr>
          <p:nvPr/>
        </p:nvSpPr>
        <p:spPr bwMode="auto">
          <a:xfrm>
            <a:off x="457200" y="4773612"/>
            <a:ext cx="4495800" cy="457200"/>
          </a:xfrm>
          <a:prstGeom prst="rect">
            <a:avLst/>
          </a:prstGeom>
          <a:noFill/>
          <a:ln w="12700">
            <a:noFill/>
            <a:miter lim="800000"/>
            <a:headEnd type="none" w="sm" len="sm"/>
            <a:tailEnd type="none" w="sm" len="sm"/>
          </a:ln>
          <a:effectLst/>
        </p:spPr>
        <p:txBody>
          <a:bodyPr>
            <a:spAutoFit/>
          </a:bodyPr>
          <a:lstStyle/>
          <a:p>
            <a:r>
              <a:rPr kumimoji="1" lang="en-US" altLang="zh-CN" sz="2400" i="1" dirty="0"/>
              <a:t>N </a:t>
            </a:r>
            <a:r>
              <a:rPr kumimoji="1" lang="zh-CN" altLang="en-US" sz="2400" dirty="0"/>
              <a:t>个分子在容器中的概率：</a:t>
            </a:r>
          </a:p>
        </p:txBody>
      </p:sp>
      <p:graphicFrame>
        <p:nvGraphicFramePr>
          <p:cNvPr id="595976" name="Object 8"/>
          <p:cNvGraphicFramePr>
            <a:graphicFrameLocks noChangeAspect="1"/>
          </p:cNvGraphicFramePr>
          <p:nvPr/>
        </p:nvGraphicFramePr>
        <p:xfrm>
          <a:off x="4722813" y="4746625"/>
          <a:ext cx="2211387" cy="511175"/>
        </p:xfrm>
        <a:graphic>
          <a:graphicData uri="http://schemas.openxmlformats.org/presentationml/2006/ole">
            <mc:AlternateContent xmlns:mc="http://schemas.openxmlformats.org/markup-compatibility/2006">
              <mc:Choice xmlns:v="urn:schemas-microsoft-com:vml" Requires="v">
                <p:oleObj name="公式" r:id="rId4" imgW="1091880" imgH="253800" progId="Equation.3">
                  <p:embed/>
                </p:oleObj>
              </mc:Choice>
              <mc:Fallback>
                <p:oleObj name="公式" r:id="rId4" imgW="1091880" imgH="253800" progId="Equation.3">
                  <p:embed/>
                  <p:pic>
                    <p:nvPicPr>
                      <p:cNvPr id="595976"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22813" y="4746625"/>
                        <a:ext cx="2211387" cy="511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95977" name="Object 9"/>
          <p:cNvGraphicFramePr>
            <a:graphicFrameLocks noChangeAspect="1"/>
          </p:cNvGraphicFramePr>
          <p:nvPr/>
        </p:nvGraphicFramePr>
        <p:xfrm>
          <a:off x="1981200" y="5645150"/>
          <a:ext cx="3857625" cy="603250"/>
        </p:xfrm>
        <a:graphic>
          <a:graphicData uri="http://schemas.openxmlformats.org/presentationml/2006/ole">
            <mc:AlternateContent xmlns:mc="http://schemas.openxmlformats.org/markup-compatibility/2006">
              <mc:Choice xmlns:v="urn:schemas-microsoft-com:vml" Requires="v">
                <p:oleObj name="公式" r:id="rId6" imgW="1536480" imgH="241200" progId="Equation.3">
                  <p:embed/>
                </p:oleObj>
              </mc:Choice>
              <mc:Fallback>
                <p:oleObj name="公式" r:id="rId6" imgW="1536480" imgH="241200" progId="Equation.3">
                  <p:embed/>
                  <p:pic>
                    <p:nvPicPr>
                      <p:cNvPr id="595977" name="Object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81200" y="5645150"/>
                        <a:ext cx="3857625" cy="603250"/>
                      </a:xfrm>
                      <a:prstGeom prst="rect">
                        <a:avLst/>
                      </a:prstGeom>
                      <a:solidFill>
                        <a:srgbClr val="CC99FF">
                          <a:alpha val="50000"/>
                        </a:srgbClr>
                      </a:solidFill>
                    </p:spPr>
                  </p:pic>
                </p:oleObj>
              </mc:Fallback>
            </mc:AlternateContent>
          </a:graphicData>
        </a:graphic>
      </p:graphicFrame>
      <p:sp>
        <p:nvSpPr>
          <p:cNvPr id="595978" name="Rectangle 10"/>
          <p:cNvSpPr>
            <a:spLocks noChangeArrowheads="1"/>
          </p:cNvSpPr>
          <p:nvPr/>
        </p:nvSpPr>
        <p:spPr bwMode="auto">
          <a:xfrm>
            <a:off x="501650" y="1219200"/>
            <a:ext cx="1708150" cy="457200"/>
          </a:xfrm>
          <a:prstGeom prst="rect">
            <a:avLst/>
          </a:prstGeom>
          <a:solidFill>
            <a:srgbClr val="CCFFCC">
              <a:alpha val="80000"/>
            </a:srgbClr>
          </a:solidFill>
          <a:ln w="9525">
            <a:noFill/>
            <a:miter lim="800000"/>
            <a:headEnd/>
            <a:tailEnd/>
          </a:ln>
          <a:effectLst/>
        </p:spPr>
        <p:txBody>
          <a:bodyPr wrap="none" anchor="ctr">
            <a:spAutoFit/>
          </a:bodyPr>
          <a:lstStyle/>
          <a:p>
            <a:r>
              <a:rPr lang="zh-CN" altLang="en-US" sz="2400"/>
              <a:t>克劳修斯熵</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95971"/>
                                        </p:tgtEl>
                                        <p:attrNameLst>
                                          <p:attrName>style.visibility</p:attrName>
                                        </p:attrNameLst>
                                      </p:cBhvr>
                                      <p:to>
                                        <p:strVal val="visible"/>
                                      </p:to>
                                    </p:set>
                                    <p:animEffect transition="in" filter="wipe(left)">
                                      <p:cBhvr>
                                        <p:cTn id="7" dur="500"/>
                                        <p:tgtEl>
                                          <p:spTgt spid="59597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95972"/>
                                        </p:tgtEl>
                                        <p:attrNameLst>
                                          <p:attrName>style.visibility</p:attrName>
                                        </p:attrNameLst>
                                      </p:cBhvr>
                                      <p:to>
                                        <p:strVal val="visible"/>
                                      </p:to>
                                    </p:set>
                                    <p:animEffect transition="in" filter="wipe(left)">
                                      <p:cBhvr>
                                        <p:cTn id="12" dur="500"/>
                                        <p:tgtEl>
                                          <p:spTgt spid="59597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95973"/>
                                        </p:tgtEl>
                                        <p:attrNameLst>
                                          <p:attrName>style.visibility</p:attrName>
                                        </p:attrNameLst>
                                      </p:cBhvr>
                                      <p:to>
                                        <p:strVal val="visible"/>
                                      </p:to>
                                    </p:set>
                                    <p:animEffect transition="in" filter="wipe(left)">
                                      <p:cBhvr>
                                        <p:cTn id="17" dur="500"/>
                                        <p:tgtEl>
                                          <p:spTgt spid="59597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595974"/>
                                        </p:tgtEl>
                                        <p:attrNameLst>
                                          <p:attrName>style.visibility</p:attrName>
                                        </p:attrNameLst>
                                      </p:cBhvr>
                                      <p:to>
                                        <p:strVal val="visible"/>
                                      </p:to>
                                    </p:set>
                                    <p:animEffect transition="in" filter="wipe(left)">
                                      <p:cBhvr>
                                        <p:cTn id="22" dur="500"/>
                                        <p:tgtEl>
                                          <p:spTgt spid="59597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595975"/>
                                        </p:tgtEl>
                                        <p:attrNameLst>
                                          <p:attrName>style.visibility</p:attrName>
                                        </p:attrNameLst>
                                      </p:cBhvr>
                                      <p:to>
                                        <p:strVal val="visible"/>
                                      </p:to>
                                    </p:set>
                                    <p:animEffect transition="in" filter="wipe(left)">
                                      <p:cBhvr>
                                        <p:cTn id="27" dur="500"/>
                                        <p:tgtEl>
                                          <p:spTgt spid="595975"/>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595976"/>
                                        </p:tgtEl>
                                        <p:attrNameLst>
                                          <p:attrName>style.visibility</p:attrName>
                                        </p:attrNameLst>
                                      </p:cBhvr>
                                      <p:to>
                                        <p:strVal val="visible"/>
                                      </p:to>
                                    </p:set>
                                    <p:animEffect transition="in" filter="wipe(left)">
                                      <p:cBhvr>
                                        <p:cTn id="32" dur="500"/>
                                        <p:tgtEl>
                                          <p:spTgt spid="595976"/>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595977"/>
                                        </p:tgtEl>
                                        <p:attrNameLst>
                                          <p:attrName>style.visibility</p:attrName>
                                        </p:attrNameLst>
                                      </p:cBhvr>
                                      <p:to>
                                        <p:strVal val="visible"/>
                                      </p:to>
                                    </p:set>
                                    <p:animEffect transition="in" filter="wipe(left)">
                                      <p:cBhvr>
                                        <p:cTn id="37" dur="500"/>
                                        <p:tgtEl>
                                          <p:spTgt spid="5959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5971" grpId="0"/>
      <p:bldP spid="595972" grpId="0" autoUpdateAnimBg="0"/>
      <p:bldP spid="595973" grpId="0" autoUpdateAnimBg="0"/>
      <p:bldP spid="595975" grpId="0"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6994" name="Rectangle 2"/>
          <p:cNvSpPr>
            <a:spLocks noGrp="1" noChangeArrowheads="1"/>
          </p:cNvSpPr>
          <p:nvPr>
            <p:ph type="title"/>
          </p:nvPr>
        </p:nvSpPr>
        <p:spPr/>
        <p:txBody>
          <a:bodyPr/>
          <a:lstStyle/>
          <a:p>
            <a:r>
              <a:rPr lang="en-US" altLang="zh-CN"/>
              <a:t>10.8 </a:t>
            </a:r>
            <a:r>
              <a:rPr lang="zh-CN" altLang="en-US"/>
              <a:t>热力学第二定律的统计意义</a:t>
            </a:r>
          </a:p>
        </p:txBody>
      </p:sp>
      <p:sp>
        <p:nvSpPr>
          <p:cNvPr id="16" name="灯片编号占位符 4"/>
          <p:cNvSpPr>
            <a:spLocks noGrp="1"/>
          </p:cNvSpPr>
          <p:nvPr>
            <p:ph type="sldNum" sz="quarter" idx="12"/>
          </p:nvPr>
        </p:nvSpPr>
        <p:spPr/>
        <p:txBody>
          <a:bodyPr/>
          <a:lstStyle/>
          <a:p>
            <a:fld id="{B74D1524-4CAF-42FA-ABC7-C0B45BF6BAF7}" type="slidenum">
              <a:rPr lang="en-US" altLang="zh-CN"/>
              <a:pPr/>
              <a:t>36</a:t>
            </a:fld>
            <a:endParaRPr lang="en-US" altLang="zh-CN"/>
          </a:p>
        </p:txBody>
      </p:sp>
      <p:sp>
        <p:nvSpPr>
          <p:cNvPr id="596995" name="Rectangle 3"/>
          <p:cNvSpPr>
            <a:spLocks noChangeArrowheads="1"/>
          </p:cNvSpPr>
          <p:nvPr/>
        </p:nvSpPr>
        <p:spPr bwMode="auto">
          <a:xfrm>
            <a:off x="304800" y="1752600"/>
            <a:ext cx="3200400" cy="457200"/>
          </a:xfrm>
          <a:prstGeom prst="rect">
            <a:avLst/>
          </a:prstGeom>
          <a:noFill/>
          <a:ln w="12700">
            <a:noFill/>
            <a:miter lim="800000"/>
            <a:headEnd type="none" w="sm" len="sm"/>
            <a:tailEnd type="none" w="sm" len="sm"/>
          </a:ln>
          <a:effectLst/>
        </p:spPr>
        <p:txBody>
          <a:bodyPr>
            <a:spAutoFit/>
          </a:bodyPr>
          <a:lstStyle/>
          <a:p>
            <a:r>
              <a:rPr kumimoji="1" lang="zh-CN" altLang="en-US" sz="2400"/>
              <a:t>等温膨胀后的</a:t>
            </a:r>
            <a:r>
              <a:rPr kumimoji="1" lang="zh-CN" altLang="en-US" sz="2400">
                <a:solidFill>
                  <a:srgbClr val="0000CC"/>
                </a:solidFill>
              </a:rPr>
              <a:t>熵变</a:t>
            </a:r>
            <a:r>
              <a:rPr kumimoji="1" lang="zh-CN" altLang="en-US" sz="2400"/>
              <a:t>：</a:t>
            </a:r>
          </a:p>
        </p:txBody>
      </p:sp>
      <p:graphicFrame>
        <p:nvGraphicFramePr>
          <p:cNvPr id="596996" name="Object 4"/>
          <p:cNvGraphicFramePr>
            <a:graphicFrameLocks noChangeAspect="1"/>
          </p:cNvGraphicFramePr>
          <p:nvPr/>
        </p:nvGraphicFramePr>
        <p:xfrm>
          <a:off x="3657600" y="1397000"/>
          <a:ext cx="1298575" cy="977900"/>
        </p:xfrm>
        <a:graphic>
          <a:graphicData uri="http://schemas.openxmlformats.org/presentationml/2006/ole">
            <mc:AlternateContent xmlns:mc="http://schemas.openxmlformats.org/markup-compatibility/2006">
              <mc:Choice xmlns:v="urn:schemas-microsoft-com:vml" Requires="v">
                <p:oleObj name="公式" r:id="rId2" imgW="520560" imgH="393480" progId="Equation.3">
                  <p:embed/>
                </p:oleObj>
              </mc:Choice>
              <mc:Fallback>
                <p:oleObj name="公式" r:id="rId2" imgW="520560" imgH="393480" progId="Equation.3">
                  <p:embed/>
                  <p:pic>
                    <p:nvPicPr>
                      <p:cNvPr id="596996"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57600" y="1397000"/>
                        <a:ext cx="1298575" cy="977900"/>
                      </a:xfrm>
                      <a:prstGeom prst="rect">
                        <a:avLst/>
                      </a:prstGeom>
                      <a:solidFill>
                        <a:srgbClr val="CC99FF">
                          <a:alpha val="50000"/>
                        </a:srgbClr>
                      </a:solidFill>
                      <a:ln>
                        <a:noFill/>
                      </a:ln>
                      <a:extLs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596997" name="Text Box 5"/>
          <p:cNvSpPr txBox="1">
            <a:spLocks noChangeArrowheads="1"/>
          </p:cNvSpPr>
          <p:nvPr/>
        </p:nvSpPr>
        <p:spPr bwMode="auto">
          <a:xfrm>
            <a:off x="5715000" y="1701800"/>
            <a:ext cx="2555875" cy="457200"/>
          </a:xfrm>
          <a:prstGeom prst="rect">
            <a:avLst/>
          </a:prstGeom>
          <a:noFill/>
          <a:ln w="9525">
            <a:noFill/>
            <a:miter lim="800000"/>
            <a:headEnd/>
            <a:tailEnd/>
          </a:ln>
          <a:effectLst/>
        </p:spPr>
        <p:txBody>
          <a:bodyPr>
            <a:spAutoFit/>
          </a:bodyPr>
          <a:lstStyle/>
          <a:p>
            <a:pPr>
              <a:spcBef>
                <a:spcPct val="50000"/>
              </a:spcBef>
            </a:pPr>
            <a:r>
              <a:rPr lang="en-US" altLang="zh-CN" sz="2400" i="1"/>
              <a:t>Q</a:t>
            </a:r>
            <a:r>
              <a:rPr lang="en-US" altLang="zh-CN" sz="2400"/>
              <a:t>/</a:t>
            </a:r>
            <a:r>
              <a:rPr lang="en-US" altLang="zh-CN" sz="2400" i="1"/>
              <a:t>T</a:t>
            </a:r>
            <a:r>
              <a:rPr lang="zh-CN" altLang="en-US" sz="2400"/>
              <a:t>称为</a:t>
            </a:r>
            <a:r>
              <a:rPr lang="zh-CN" altLang="en-US" sz="2400">
                <a:solidFill>
                  <a:srgbClr val="0000CC"/>
                </a:solidFill>
              </a:rPr>
              <a:t>热温比</a:t>
            </a:r>
            <a:r>
              <a:rPr lang="zh-CN" altLang="en-US" sz="2400"/>
              <a:t> </a:t>
            </a:r>
          </a:p>
        </p:txBody>
      </p:sp>
      <p:graphicFrame>
        <p:nvGraphicFramePr>
          <p:cNvPr id="596998" name="Object 6"/>
          <p:cNvGraphicFramePr>
            <a:graphicFrameLocks noChangeAspect="1"/>
          </p:cNvGraphicFramePr>
          <p:nvPr/>
        </p:nvGraphicFramePr>
        <p:xfrm>
          <a:off x="3657600" y="2438400"/>
          <a:ext cx="1435100" cy="987425"/>
        </p:xfrm>
        <a:graphic>
          <a:graphicData uri="http://schemas.openxmlformats.org/presentationml/2006/ole">
            <mc:AlternateContent xmlns:mc="http://schemas.openxmlformats.org/markup-compatibility/2006">
              <mc:Choice xmlns:v="urn:schemas-microsoft-com:vml" Requires="v">
                <p:oleObj name="公式" r:id="rId4" imgW="571320" imgH="393480" progId="Equation.3">
                  <p:embed/>
                </p:oleObj>
              </mc:Choice>
              <mc:Fallback>
                <p:oleObj name="公式" r:id="rId4" imgW="571320" imgH="393480" progId="Equation.3">
                  <p:embed/>
                  <p:pic>
                    <p:nvPicPr>
                      <p:cNvPr id="596998"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57600" y="2438400"/>
                        <a:ext cx="1435100" cy="987425"/>
                      </a:xfrm>
                      <a:prstGeom prst="rect">
                        <a:avLst/>
                      </a:prstGeom>
                      <a:solidFill>
                        <a:srgbClr val="CC99FF">
                          <a:alpha val="50000"/>
                        </a:srgbClr>
                      </a:solidFill>
                      <a:ln>
                        <a:noFill/>
                      </a:ln>
                      <a:extLs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596999" name="Text Box 7"/>
          <p:cNvSpPr txBox="1">
            <a:spLocks noChangeArrowheads="1"/>
          </p:cNvSpPr>
          <p:nvPr/>
        </p:nvSpPr>
        <p:spPr bwMode="auto">
          <a:xfrm>
            <a:off x="304800" y="2768600"/>
            <a:ext cx="1295400" cy="457200"/>
          </a:xfrm>
          <a:prstGeom prst="rect">
            <a:avLst/>
          </a:prstGeom>
          <a:noFill/>
          <a:ln w="12700" algn="ctr">
            <a:noFill/>
            <a:miter lim="800000"/>
            <a:headEnd/>
            <a:tailEnd/>
          </a:ln>
          <a:effectLst/>
        </p:spPr>
        <p:txBody>
          <a:bodyPr>
            <a:spAutoFit/>
          </a:bodyPr>
          <a:lstStyle/>
          <a:p>
            <a:pPr>
              <a:spcBef>
                <a:spcPct val="50000"/>
              </a:spcBef>
            </a:pPr>
            <a:r>
              <a:rPr kumimoji="1" lang="zh-CN" altLang="en-US" sz="2400"/>
              <a:t>微过程： </a:t>
            </a:r>
          </a:p>
        </p:txBody>
      </p:sp>
      <p:sp>
        <p:nvSpPr>
          <p:cNvPr id="597000" name="Text Box 8"/>
          <p:cNvSpPr txBox="1">
            <a:spLocks noChangeArrowheads="1"/>
          </p:cNvSpPr>
          <p:nvPr/>
        </p:nvSpPr>
        <p:spPr bwMode="auto">
          <a:xfrm>
            <a:off x="304800" y="3810000"/>
            <a:ext cx="4114800" cy="457200"/>
          </a:xfrm>
          <a:prstGeom prst="rect">
            <a:avLst/>
          </a:prstGeom>
          <a:noFill/>
          <a:ln w="9525">
            <a:noFill/>
            <a:miter lim="800000"/>
            <a:headEnd/>
            <a:tailEnd/>
          </a:ln>
          <a:effectLst/>
        </p:spPr>
        <p:txBody>
          <a:bodyPr>
            <a:spAutoFit/>
          </a:bodyPr>
          <a:lstStyle/>
          <a:p>
            <a:pPr>
              <a:spcBef>
                <a:spcPct val="50000"/>
              </a:spcBef>
            </a:pPr>
            <a:r>
              <a:rPr lang="zh-CN" altLang="en-US" sz="2400"/>
              <a:t>对于任意一个热力学过程 </a:t>
            </a:r>
          </a:p>
        </p:txBody>
      </p:sp>
      <p:sp>
        <p:nvSpPr>
          <p:cNvPr id="597001" name="Text Box 9"/>
          <p:cNvSpPr txBox="1">
            <a:spLocks noChangeArrowheads="1"/>
          </p:cNvSpPr>
          <p:nvPr/>
        </p:nvSpPr>
        <p:spPr bwMode="auto">
          <a:xfrm>
            <a:off x="6553200" y="3733800"/>
            <a:ext cx="1828800" cy="822325"/>
          </a:xfrm>
          <a:prstGeom prst="rect">
            <a:avLst/>
          </a:prstGeom>
          <a:noFill/>
          <a:ln w="9525">
            <a:noFill/>
            <a:miter lim="800000"/>
            <a:headEnd/>
            <a:tailEnd/>
          </a:ln>
          <a:effectLst/>
        </p:spPr>
        <p:txBody>
          <a:bodyPr>
            <a:spAutoFit/>
          </a:bodyPr>
          <a:lstStyle/>
          <a:p>
            <a:pPr>
              <a:spcBef>
                <a:spcPct val="50000"/>
              </a:spcBef>
            </a:pPr>
            <a:r>
              <a:rPr lang="zh-CN" altLang="en-US" sz="2400"/>
              <a:t>不等号表示不可逆过程</a:t>
            </a:r>
          </a:p>
        </p:txBody>
      </p:sp>
      <p:sp>
        <p:nvSpPr>
          <p:cNvPr id="597002" name="Rectangle 10"/>
          <p:cNvSpPr>
            <a:spLocks noChangeArrowheads="1"/>
          </p:cNvSpPr>
          <p:nvPr/>
        </p:nvSpPr>
        <p:spPr bwMode="auto">
          <a:xfrm>
            <a:off x="501650" y="1219200"/>
            <a:ext cx="1708150" cy="457200"/>
          </a:xfrm>
          <a:prstGeom prst="rect">
            <a:avLst/>
          </a:prstGeom>
          <a:solidFill>
            <a:srgbClr val="CCFFCC">
              <a:alpha val="80000"/>
            </a:srgbClr>
          </a:solidFill>
          <a:ln w="9525">
            <a:noFill/>
            <a:miter lim="800000"/>
            <a:headEnd/>
            <a:tailEnd/>
          </a:ln>
          <a:effectLst/>
        </p:spPr>
        <p:txBody>
          <a:bodyPr wrap="none" anchor="ctr">
            <a:spAutoFit/>
          </a:bodyPr>
          <a:lstStyle/>
          <a:p>
            <a:r>
              <a:rPr lang="zh-CN" altLang="en-US" sz="2400" dirty="0"/>
              <a:t>克劳修斯熵</a:t>
            </a:r>
          </a:p>
        </p:txBody>
      </p:sp>
      <p:graphicFrame>
        <p:nvGraphicFramePr>
          <p:cNvPr id="597003" name="Object 11"/>
          <p:cNvGraphicFramePr>
            <a:graphicFrameLocks noChangeAspect="1"/>
          </p:cNvGraphicFramePr>
          <p:nvPr/>
        </p:nvGraphicFramePr>
        <p:xfrm>
          <a:off x="4191000" y="3581400"/>
          <a:ext cx="1466850" cy="987425"/>
        </p:xfrm>
        <a:graphic>
          <a:graphicData uri="http://schemas.openxmlformats.org/presentationml/2006/ole">
            <mc:AlternateContent xmlns:mc="http://schemas.openxmlformats.org/markup-compatibility/2006">
              <mc:Choice xmlns:v="urn:schemas-microsoft-com:vml" Requires="v">
                <p:oleObj name="公式" r:id="rId6" imgW="583920" imgH="393480" progId="Equation.3">
                  <p:embed/>
                </p:oleObj>
              </mc:Choice>
              <mc:Fallback>
                <p:oleObj name="公式" r:id="rId6" imgW="583920" imgH="393480" progId="Equation.3">
                  <p:embed/>
                  <p:pic>
                    <p:nvPicPr>
                      <p:cNvPr id="597003" name="Object 1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191000" y="3581400"/>
                        <a:ext cx="1466850" cy="987425"/>
                      </a:xfrm>
                      <a:prstGeom prst="rect">
                        <a:avLst/>
                      </a:prstGeom>
                      <a:solidFill>
                        <a:srgbClr val="FF99CC">
                          <a:alpha val="50000"/>
                        </a:srgbClr>
                      </a:solidFill>
                      <a:ln w="19050">
                        <a:solidFill>
                          <a:schemeClr val="tx1"/>
                        </a:solidFill>
                        <a:miter lim="800000"/>
                        <a:headEnd/>
                        <a:tailEnd/>
                      </a:ln>
                    </p:spPr>
                  </p:pic>
                </p:oleObj>
              </mc:Fallback>
            </mc:AlternateContent>
          </a:graphicData>
        </a:graphic>
      </p:graphicFrame>
      <p:sp>
        <p:nvSpPr>
          <p:cNvPr id="597004" name="Text Box 12"/>
          <p:cNvSpPr txBox="1">
            <a:spLocks noChangeArrowheads="1"/>
          </p:cNvSpPr>
          <p:nvPr/>
        </p:nvSpPr>
        <p:spPr bwMode="auto">
          <a:xfrm>
            <a:off x="304800" y="5257800"/>
            <a:ext cx="1295400" cy="457200"/>
          </a:xfrm>
          <a:prstGeom prst="rect">
            <a:avLst/>
          </a:prstGeom>
          <a:noFill/>
          <a:ln w="9525" algn="ctr">
            <a:noFill/>
            <a:miter lim="800000"/>
            <a:headEnd/>
            <a:tailEnd/>
          </a:ln>
          <a:effectLst/>
        </p:spPr>
        <p:txBody>
          <a:bodyPr>
            <a:spAutoFit/>
          </a:bodyPr>
          <a:lstStyle/>
          <a:p>
            <a:pPr>
              <a:spcBef>
                <a:spcPct val="50000"/>
              </a:spcBef>
            </a:pPr>
            <a:r>
              <a:rPr lang="zh-CN" altLang="en-US" sz="2400"/>
              <a:t>积分式 </a:t>
            </a:r>
          </a:p>
        </p:txBody>
      </p:sp>
      <p:graphicFrame>
        <p:nvGraphicFramePr>
          <p:cNvPr id="597005" name="Object 13"/>
          <p:cNvGraphicFramePr>
            <a:graphicFrameLocks noChangeAspect="1"/>
          </p:cNvGraphicFramePr>
          <p:nvPr/>
        </p:nvGraphicFramePr>
        <p:xfrm>
          <a:off x="2667000" y="5029200"/>
          <a:ext cx="3030538" cy="987425"/>
        </p:xfrm>
        <a:graphic>
          <a:graphicData uri="http://schemas.openxmlformats.org/presentationml/2006/ole">
            <mc:AlternateContent xmlns:mc="http://schemas.openxmlformats.org/markup-compatibility/2006">
              <mc:Choice xmlns:v="urn:schemas-microsoft-com:vml" Requires="v">
                <p:oleObj name="公式" r:id="rId8" imgW="1206360" imgH="393480" progId="Equation.3">
                  <p:embed/>
                </p:oleObj>
              </mc:Choice>
              <mc:Fallback>
                <p:oleObj name="公式" r:id="rId8" imgW="1206360" imgH="393480" progId="Equation.3">
                  <p:embed/>
                  <p:pic>
                    <p:nvPicPr>
                      <p:cNvPr id="597005" name="Object 1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667000" y="5029200"/>
                        <a:ext cx="3030538" cy="987425"/>
                      </a:xfrm>
                      <a:prstGeom prst="rect">
                        <a:avLst/>
                      </a:prstGeom>
                      <a:solidFill>
                        <a:srgbClr val="3366FF">
                          <a:alpha val="50000"/>
                        </a:srgbClr>
                      </a:solidFill>
                      <a:ln>
                        <a:noFill/>
                      </a:ln>
                      <a:extLs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96995"/>
                                        </p:tgtEl>
                                        <p:attrNameLst>
                                          <p:attrName>style.visibility</p:attrName>
                                        </p:attrNameLst>
                                      </p:cBhvr>
                                      <p:to>
                                        <p:strVal val="visible"/>
                                      </p:to>
                                    </p:set>
                                    <p:animEffect transition="in" filter="wipe(left)">
                                      <p:cBhvr>
                                        <p:cTn id="7" dur="500"/>
                                        <p:tgtEl>
                                          <p:spTgt spid="596995"/>
                                        </p:tgtEl>
                                      </p:cBhvr>
                                    </p:animEffect>
                                  </p:childTnLst>
                                </p:cTn>
                              </p:par>
                              <p:par>
                                <p:cTn id="8" presetID="22" presetClass="entr" presetSubtype="8" fill="hold" nodeType="withEffect">
                                  <p:stCondLst>
                                    <p:cond delay="0"/>
                                  </p:stCondLst>
                                  <p:childTnLst>
                                    <p:set>
                                      <p:cBhvr>
                                        <p:cTn id="9" dur="1" fill="hold">
                                          <p:stCondLst>
                                            <p:cond delay="0"/>
                                          </p:stCondLst>
                                        </p:cTn>
                                        <p:tgtEl>
                                          <p:spTgt spid="596996"/>
                                        </p:tgtEl>
                                        <p:attrNameLst>
                                          <p:attrName>style.visibility</p:attrName>
                                        </p:attrNameLst>
                                      </p:cBhvr>
                                      <p:to>
                                        <p:strVal val="visible"/>
                                      </p:to>
                                    </p:set>
                                    <p:animEffect transition="in" filter="wipe(left)">
                                      <p:cBhvr>
                                        <p:cTn id="10" dur="500"/>
                                        <p:tgtEl>
                                          <p:spTgt spid="596996"/>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596997"/>
                                        </p:tgtEl>
                                        <p:attrNameLst>
                                          <p:attrName>style.visibility</p:attrName>
                                        </p:attrNameLst>
                                      </p:cBhvr>
                                      <p:to>
                                        <p:strVal val="visible"/>
                                      </p:to>
                                    </p:set>
                                    <p:animEffect transition="in" filter="wipe(left)">
                                      <p:cBhvr>
                                        <p:cTn id="15" dur="500"/>
                                        <p:tgtEl>
                                          <p:spTgt spid="596997"/>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596999"/>
                                        </p:tgtEl>
                                        <p:attrNameLst>
                                          <p:attrName>style.visibility</p:attrName>
                                        </p:attrNameLst>
                                      </p:cBhvr>
                                      <p:to>
                                        <p:strVal val="visible"/>
                                      </p:to>
                                    </p:set>
                                    <p:animEffect transition="in" filter="wipe(left)">
                                      <p:cBhvr>
                                        <p:cTn id="20" dur="500"/>
                                        <p:tgtEl>
                                          <p:spTgt spid="596999"/>
                                        </p:tgtEl>
                                      </p:cBhvr>
                                    </p:animEffect>
                                  </p:childTnLst>
                                </p:cTn>
                              </p:par>
                              <p:par>
                                <p:cTn id="21" presetID="22" presetClass="entr" presetSubtype="8" fill="hold" nodeType="withEffect">
                                  <p:stCondLst>
                                    <p:cond delay="0"/>
                                  </p:stCondLst>
                                  <p:childTnLst>
                                    <p:set>
                                      <p:cBhvr>
                                        <p:cTn id="22" dur="1" fill="hold">
                                          <p:stCondLst>
                                            <p:cond delay="0"/>
                                          </p:stCondLst>
                                        </p:cTn>
                                        <p:tgtEl>
                                          <p:spTgt spid="596998"/>
                                        </p:tgtEl>
                                        <p:attrNameLst>
                                          <p:attrName>style.visibility</p:attrName>
                                        </p:attrNameLst>
                                      </p:cBhvr>
                                      <p:to>
                                        <p:strVal val="visible"/>
                                      </p:to>
                                    </p:set>
                                    <p:animEffect transition="in" filter="wipe(left)">
                                      <p:cBhvr>
                                        <p:cTn id="23" dur="500"/>
                                        <p:tgtEl>
                                          <p:spTgt spid="596998"/>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597000"/>
                                        </p:tgtEl>
                                        <p:attrNameLst>
                                          <p:attrName>style.visibility</p:attrName>
                                        </p:attrNameLst>
                                      </p:cBhvr>
                                      <p:to>
                                        <p:strVal val="visible"/>
                                      </p:to>
                                    </p:set>
                                    <p:animEffect transition="in" filter="wipe(left)">
                                      <p:cBhvr>
                                        <p:cTn id="28" dur="500"/>
                                        <p:tgtEl>
                                          <p:spTgt spid="597000"/>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597001"/>
                                        </p:tgtEl>
                                        <p:attrNameLst>
                                          <p:attrName>style.visibility</p:attrName>
                                        </p:attrNameLst>
                                      </p:cBhvr>
                                      <p:to>
                                        <p:strVal val="visible"/>
                                      </p:to>
                                    </p:set>
                                    <p:animEffect transition="in" filter="wipe(left)">
                                      <p:cBhvr>
                                        <p:cTn id="33" dur="500"/>
                                        <p:tgtEl>
                                          <p:spTgt spid="597001"/>
                                        </p:tgtEl>
                                      </p:cBhvr>
                                    </p:animEffect>
                                  </p:childTnLst>
                                </p:cTn>
                              </p:par>
                              <p:par>
                                <p:cTn id="34" presetID="22" presetClass="entr" presetSubtype="8" fill="hold" nodeType="withEffect">
                                  <p:stCondLst>
                                    <p:cond delay="0"/>
                                  </p:stCondLst>
                                  <p:childTnLst>
                                    <p:set>
                                      <p:cBhvr>
                                        <p:cTn id="35" dur="1" fill="hold">
                                          <p:stCondLst>
                                            <p:cond delay="0"/>
                                          </p:stCondLst>
                                        </p:cTn>
                                        <p:tgtEl>
                                          <p:spTgt spid="597003"/>
                                        </p:tgtEl>
                                        <p:attrNameLst>
                                          <p:attrName>style.visibility</p:attrName>
                                        </p:attrNameLst>
                                      </p:cBhvr>
                                      <p:to>
                                        <p:strVal val="visible"/>
                                      </p:to>
                                    </p:set>
                                    <p:animEffect transition="in" filter="wipe(left)">
                                      <p:cBhvr>
                                        <p:cTn id="36" dur="500"/>
                                        <p:tgtEl>
                                          <p:spTgt spid="597003"/>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597004"/>
                                        </p:tgtEl>
                                        <p:attrNameLst>
                                          <p:attrName>style.visibility</p:attrName>
                                        </p:attrNameLst>
                                      </p:cBhvr>
                                      <p:to>
                                        <p:strVal val="visible"/>
                                      </p:to>
                                    </p:set>
                                    <p:animEffect transition="in" filter="wipe(left)">
                                      <p:cBhvr>
                                        <p:cTn id="41" dur="500"/>
                                        <p:tgtEl>
                                          <p:spTgt spid="597004"/>
                                        </p:tgtEl>
                                      </p:cBhvr>
                                    </p:animEffect>
                                  </p:childTnLst>
                                </p:cTn>
                              </p:par>
                              <p:par>
                                <p:cTn id="42" presetID="22" presetClass="entr" presetSubtype="8" fill="hold" nodeType="withEffect">
                                  <p:stCondLst>
                                    <p:cond delay="0"/>
                                  </p:stCondLst>
                                  <p:childTnLst>
                                    <p:set>
                                      <p:cBhvr>
                                        <p:cTn id="43" dur="1" fill="hold">
                                          <p:stCondLst>
                                            <p:cond delay="0"/>
                                          </p:stCondLst>
                                        </p:cTn>
                                        <p:tgtEl>
                                          <p:spTgt spid="597005"/>
                                        </p:tgtEl>
                                        <p:attrNameLst>
                                          <p:attrName>style.visibility</p:attrName>
                                        </p:attrNameLst>
                                      </p:cBhvr>
                                      <p:to>
                                        <p:strVal val="visible"/>
                                      </p:to>
                                    </p:set>
                                    <p:animEffect transition="in" filter="wipe(left)">
                                      <p:cBhvr>
                                        <p:cTn id="44" dur="500"/>
                                        <p:tgtEl>
                                          <p:spTgt spid="5970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6995" grpId="0" autoUpdateAnimBg="0"/>
      <p:bldP spid="596997" grpId="0"/>
      <p:bldP spid="596999" grpId="0"/>
      <p:bldP spid="597000" grpId="0"/>
      <p:bldP spid="597001" grpId="0"/>
      <p:bldP spid="597004"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8018" name="Rectangle 2"/>
          <p:cNvSpPr>
            <a:spLocks noGrp="1" noChangeArrowheads="1"/>
          </p:cNvSpPr>
          <p:nvPr>
            <p:ph type="title"/>
          </p:nvPr>
        </p:nvSpPr>
        <p:spPr/>
        <p:txBody>
          <a:bodyPr/>
          <a:lstStyle/>
          <a:p>
            <a:r>
              <a:rPr lang="en-US" altLang="zh-CN"/>
              <a:t>10.8 </a:t>
            </a:r>
            <a:r>
              <a:rPr lang="zh-CN" altLang="en-US"/>
              <a:t>热力学第二定律的统计意义</a:t>
            </a:r>
          </a:p>
        </p:txBody>
      </p:sp>
      <p:sp>
        <p:nvSpPr>
          <p:cNvPr id="9" name="灯片编号占位符 4"/>
          <p:cNvSpPr>
            <a:spLocks noGrp="1"/>
          </p:cNvSpPr>
          <p:nvPr>
            <p:ph type="sldNum" sz="quarter" idx="12"/>
          </p:nvPr>
        </p:nvSpPr>
        <p:spPr/>
        <p:txBody>
          <a:bodyPr/>
          <a:lstStyle/>
          <a:p>
            <a:fld id="{190AE1BC-E309-42EF-889C-DC9F4662D117}" type="slidenum">
              <a:rPr lang="en-US" altLang="zh-CN"/>
              <a:pPr/>
              <a:t>37</a:t>
            </a:fld>
            <a:endParaRPr lang="en-US" altLang="zh-CN"/>
          </a:p>
        </p:txBody>
      </p:sp>
      <p:sp>
        <p:nvSpPr>
          <p:cNvPr id="598019" name="Text Box 3"/>
          <p:cNvSpPr txBox="1">
            <a:spLocks noChangeArrowheads="1"/>
          </p:cNvSpPr>
          <p:nvPr/>
        </p:nvSpPr>
        <p:spPr bwMode="auto">
          <a:xfrm>
            <a:off x="609600" y="1371600"/>
            <a:ext cx="1065213" cy="457200"/>
          </a:xfrm>
          <a:prstGeom prst="rect">
            <a:avLst/>
          </a:prstGeom>
          <a:noFill/>
          <a:ln w="9525">
            <a:noFill/>
            <a:miter lim="800000"/>
            <a:headEnd/>
            <a:tailEnd/>
          </a:ln>
          <a:effectLst/>
        </p:spPr>
        <p:txBody>
          <a:bodyPr>
            <a:spAutoFit/>
          </a:bodyPr>
          <a:lstStyle/>
          <a:p>
            <a:pPr>
              <a:spcBef>
                <a:spcPct val="50000"/>
              </a:spcBef>
            </a:pPr>
            <a:r>
              <a:rPr lang="zh-CN" altLang="en-US" sz="2400"/>
              <a:t>注意：</a:t>
            </a:r>
          </a:p>
        </p:txBody>
      </p:sp>
      <p:sp>
        <p:nvSpPr>
          <p:cNvPr id="598020" name="Text Box 4"/>
          <p:cNvSpPr txBox="1">
            <a:spLocks noChangeArrowheads="1"/>
          </p:cNvSpPr>
          <p:nvPr/>
        </p:nvSpPr>
        <p:spPr bwMode="auto">
          <a:xfrm>
            <a:off x="609600" y="2133600"/>
            <a:ext cx="8064500" cy="933450"/>
          </a:xfrm>
          <a:prstGeom prst="rect">
            <a:avLst/>
          </a:prstGeom>
          <a:noFill/>
          <a:ln w="9525">
            <a:noFill/>
            <a:miter lim="800000"/>
            <a:headEnd/>
            <a:tailEnd/>
          </a:ln>
          <a:effectLst/>
        </p:spPr>
        <p:txBody>
          <a:bodyPr>
            <a:spAutoFit/>
          </a:bodyPr>
          <a:lstStyle/>
          <a:p>
            <a:pPr>
              <a:lnSpc>
                <a:spcPct val="115000"/>
              </a:lnSpc>
              <a:spcBef>
                <a:spcPct val="50000"/>
              </a:spcBef>
              <a:buClr>
                <a:schemeClr val="folHlink"/>
              </a:buClr>
              <a:buSzPct val="80000"/>
              <a:buFont typeface="Wingdings" pitchFamily="2" charset="2"/>
              <a:buChar char="n"/>
            </a:pPr>
            <a:r>
              <a:rPr lang="en-US" altLang="zh-CN" sz="2400"/>
              <a:t>   </a:t>
            </a:r>
            <a:r>
              <a:rPr lang="zh-CN" altLang="en-US" sz="2400"/>
              <a:t>熵是一个态函数。熵的变化只取决于初、末两个状态，与具体过程无关。 </a:t>
            </a:r>
          </a:p>
        </p:txBody>
      </p:sp>
      <p:sp>
        <p:nvSpPr>
          <p:cNvPr id="598021" name="Text Box 5"/>
          <p:cNvSpPr txBox="1">
            <a:spLocks noChangeArrowheads="1"/>
          </p:cNvSpPr>
          <p:nvPr/>
        </p:nvSpPr>
        <p:spPr bwMode="auto">
          <a:xfrm>
            <a:off x="609600" y="3525838"/>
            <a:ext cx="7848600" cy="512762"/>
          </a:xfrm>
          <a:prstGeom prst="rect">
            <a:avLst/>
          </a:prstGeom>
          <a:noFill/>
          <a:ln w="9525" algn="ctr">
            <a:noFill/>
            <a:miter lim="800000"/>
            <a:headEnd/>
            <a:tailEnd/>
          </a:ln>
          <a:effectLst/>
        </p:spPr>
        <p:txBody>
          <a:bodyPr>
            <a:spAutoFit/>
          </a:bodyPr>
          <a:lstStyle/>
          <a:p>
            <a:pPr>
              <a:lnSpc>
                <a:spcPct val="115000"/>
              </a:lnSpc>
              <a:spcBef>
                <a:spcPct val="50000"/>
              </a:spcBef>
              <a:buClr>
                <a:schemeClr val="folHlink"/>
              </a:buClr>
              <a:buSzPct val="80000"/>
              <a:buFont typeface="Wingdings" pitchFamily="2" charset="2"/>
              <a:buChar char="n"/>
            </a:pPr>
            <a:r>
              <a:rPr lang="en-US" altLang="zh-CN" sz="2400"/>
              <a:t>   </a:t>
            </a:r>
            <a:r>
              <a:rPr lang="zh-CN" altLang="en-US" sz="2400"/>
              <a:t>熵具有可加性。系统的熵等于系统内各部分的熵之和。 </a:t>
            </a:r>
          </a:p>
        </p:txBody>
      </p:sp>
      <p:sp>
        <p:nvSpPr>
          <p:cNvPr id="598022" name="Text Box 6"/>
          <p:cNvSpPr txBox="1">
            <a:spLocks noChangeArrowheads="1"/>
          </p:cNvSpPr>
          <p:nvPr/>
        </p:nvSpPr>
        <p:spPr bwMode="auto">
          <a:xfrm>
            <a:off x="612775" y="4876800"/>
            <a:ext cx="7921625" cy="933450"/>
          </a:xfrm>
          <a:prstGeom prst="rect">
            <a:avLst/>
          </a:prstGeom>
          <a:noFill/>
          <a:ln w="9525" algn="ctr">
            <a:noFill/>
            <a:miter lim="800000"/>
            <a:headEnd/>
            <a:tailEnd/>
          </a:ln>
          <a:effectLst/>
        </p:spPr>
        <p:txBody>
          <a:bodyPr>
            <a:spAutoFit/>
          </a:bodyPr>
          <a:lstStyle/>
          <a:p>
            <a:pPr>
              <a:lnSpc>
                <a:spcPct val="115000"/>
              </a:lnSpc>
              <a:spcBef>
                <a:spcPct val="50000"/>
              </a:spcBef>
              <a:buClr>
                <a:schemeClr val="folHlink"/>
              </a:buClr>
              <a:buSzPct val="80000"/>
              <a:buFont typeface="Wingdings" pitchFamily="2" charset="2"/>
              <a:buChar char="n"/>
            </a:pPr>
            <a:r>
              <a:rPr lang="en-US" altLang="zh-CN" sz="2400"/>
              <a:t>   </a:t>
            </a:r>
            <a:r>
              <a:rPr lang="zh-CN" altLang="en-US" sz="2400">
                <a:solidFill>
                  <a:srgbClr val="0000CC"/>
                </a:solidFill>
              </a:rPr>
              <a:t>克劳修斯熵只能用于描述</a:t>
            </a:r>
            <a:r>
              <a:rPr lang="zh-CN" altLang="en-US" sz="2400">
                <a:solidFill>
                  <a:srgbClr val="FF3300"/>
                </a:solidFill>
              </a:rPr>
              <a:t>平衡</a:t>
            </a:r>
            <a:r>
              <a:rPr lang="zh-CN" altLang="en-US" sz="2400">
                <a:solidFill>
                  <a:srgbClr val="0000CC"/>
                </a:solidFill>
              </a:rPr>
              <a:t>状态</a:t>
            </a:r>
            <a:r>
              <a:rPr lang="zh-CN" altLang="en-US" sz="2400"/>
              <a:t>，而</a:t>
            </a:r>
            <a:r>
              <a:rPr lang="zh-CN" altLang="en-US" sz="2400">
                <a:solidFill>
                  <a:srgbClr val="FF3300"/>
                </a:solidFill>
              </a:rPr>
              <a:t>玻耳兹曼熵则可以用以描述非平衡态</a:t>
            </a:r>
            <a:r>
              <a:rPr lang="zh-CN" altLang="en-US" sz="2400"/>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98020"/>
                                        </p:tgtEl>
                                        <p:attrNameLst>
                                          <p:attrName>style.visibility</p:attrName>
                                        </p:attrNameLst>
                                      </p:cBhvr>
                                      <p:to>
                                        <p:strVal val="visible"/>
                                      </p:to>
                                    </p:set>
                                    <p:animEffect transition="in" filter="wipe(left)">
                                      <p:cBhvr>
                                        <p:cTn id="7" dur="500"/>
                                        <p:tgtEl>
                                          <p:spTgt spid="59802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98021"/>
                                        </p:tgtEl>
                                        <p:attrNameLst>
                                          <p:attrName>style.visibility</p:attrName>
                                        </p:attrNameLst>
                                      </p:cBhvr>
                                      <p:to>
                                        <p:strVal val="visible"/>
                                      </p:to>
                                    </p:set>
                                    <p:animEffect transition="in" filter="wipe(left)">
                                      <p:cBhvr>
                                        <p:cTn id="12" dur="500"/>
                                        <p:tgtEl>
                                          <p:spTgt spid="59802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98022"/>
                                        </p:tgtEl>
                                        <p:attrNameLst>
                                          <p:attrName>style.visibility</p:attrName>
                                        </p:attrNameLst>
                                      </p:cBhvr>
                                      <p:to>
                                        <p:strVal val="visible"/>
                                      </p:to>
                                    </p:set>
                                    <p:animEffect transition="in" filter="wipe(left)">
                                      <p:cBhvr>
                                        <p:cTn id="17" dur="500"/>
                                        <p:tgtEl>
                                          <p:spTgt spid="5980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8020" grpId="0"/>
      <p:bldP spid="598021" grpId="0"/>
      <p:bldP spid="598022"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9042" name="Rectangle 2"/>
          <p:cNvSpPr>
            <a:spLocks noGrp="1" noChangeArrowheads="1"/>
          </p:cNvSpPr>
          <p:nvPr>
            <p:ph type="title"/>
          </p:nvPr>
        </p:nvSpPr>
        <p:spPr/>
        <p:txBody>
          <a:bodyPr/>
          <a:lstStyle/>
          <a:p>
            <a:r>
              <a:rPr lang="en-US" altLang="zh-CN"/>
              <a:t>10.8 </a:t>
            </a:r>
            <a:r>
              <a:rPr lang="zh-CN" altLang="en-US"/>
              <a:t>热力学第二定律的统计意义</a:t>
            </a:r>
          </a:p>
        </p:txBody>
      </p:sp>
      <p:sp>
        <p:nvSpPr>
          <p:cNvPr id="24" name="灯片编号占位符 4"/>
          <p:cNvSpPr>
            <a:spLocks noGrp="1"/>
          </p:cNvSpPr>
          <p:nvPr>
            <p:ph type="sldNum" sz="quarter" idx="12"/>
          </p:nvPr>
        </p:nvSpPr>
        <p:spPr/>
        <p:txBody>
          <a:bodyPr/>
          <a:lstStyle/>
          <a:p>
            <a:fld id="{70E490E7-D190-40F3-976A-ACDCCB623869}" type="slidenum">
              <a:rPr lang="en-US" altLang="zh-CN"/>
              <a:pPr/>
              <a:t>38</a:t>
            </a:fld>
            <a:endParaRPr lang="en-US" altLang="zh-CN"/>
          </a:p>
        </p:txBody>
      </p:sp>
      <p:sp>
        <p:nvSpPr>
          <p:cNvPr id="599043" name="Text Box 3"/>
          <p:cNvSpPr txBox="1">
            <a:spLocks noChangeArrowheads="1"/>
          </p:cNvSpPr>
          <p:nvPr/>
        </p:nvSpPr>
        <p:spPr bwMode="auto">
          <a:xfrm>
            <a:off x="381000" y="1143000"/>
            <a:ext cx="8458200" cy="1354138"/>
          </a:xfrm>
          <a:prstGeom prst="rect">
            <a:avLst/>
          </a:prstGeom>
          <a:noFill/>
          <a:ln w="9525">
            <a:noFill/>
            <a:miter lim="800000"/>
            <a:headEnd/>
            <a:tailEnd/>
          </a:ln>
          <a:effectLst/>
        </p:spPr>
        <p:txBody>
          <a:bodyPr>
            <a:spAutoFit/>
          </a:bodyPr>
          <a:lstStyle/>
          <a:p>
            <a:pPr>
              <a:lnSpc>
                <a:spcPct val="115000"/>
              </a:lnSpc>
              <a:spcBef>
                <a:spcPct val="50000"/>
              </a:spcBef>
            </a:pPr>
            <a:r>
              <a:rPr kumimoji="1" lang="zh-CN" altLang="en-US" sz="2400"/>
              <a:t>例</a:t>
            </a:r>
            <a:r>
              <a:rPr kumimoji="1" lang="en-US" altLang="zh-CN" sz="2400"/>
              <a:t>10.10   </a:t>
            </a:r>
            <a:r>
              <a:rPr kumimoji="1" lang="zh-CN" altLang="en-US" sz="2400"/>
              <a:t>试求</a:t>
            </a:r>
            <a:r>
              <a:rPr kumimoji="1" lang="en-US" altLang="zh-CN" sz="2400"/>
              <a:t>1mol</a:t>
            </a:r>
            <a:r>
              <a:rPr kumimoji="1" lang="zh-CN" altLang="en-US" sz="2400"/>
              <a:t>理想气体由初态（ </a:t>
            </a:r>
            <a:r>
              <a:rPr kumimoji="1" lang="en-US" altLang="zh-CN" sz="2400" i="1"/>
              <a:t>T</a:t>
            </a:r>
            <a:r>
              <a:rPr kumimoji="1" lang="en-US" altLang="zh-CN" sz="2400" baseline="-25000"/>
              <a:t>1</a:t>
            </a:r>
            <a:r>
              <a:rPr kumimoji="1" lang="zh-CN" altLang="en-US" sz="2400"/>
              <a:t>，</a:t>
            </a:r>
            <a:r>
              <a:rPr kumimoji="1" lang="en-US" altLang="zh-CN" sz="2400" i="1"/>
              <a:t>V</a:t>
            </a:r>
            <a:r>
              <a:rPr kumimoji="1" lang="en-US" altLang="zh-CN" sz="2400" baseline="-25000"/>
              <a:t>1</a:t>
            </a:r>
            <a:r>
              <a:rPr kumimoji="1" lang="zh-CN" altLang="en-US" sz="2400"/>
              <a:t>）经某一过程到达终态（ </a:t>
            </a:r>
            <a:r>
              <a:rPr kumimoji="1" lang="en-US" altLang="zh-CN" sz="2400" i="1"/>
              <a:t>T</a:t>
            </a:r>
            <a:r>
              <a:rPr kumimoji="1" lang="en-US" altLang="zh-CN" sz="2400" baseline="-25000"/>
              <a:t>2</a:t>
            </a:r>
            <a:r>
              <a:rPr kumimoji="1" lang="zh-CN" altLang="en-US" sz="2400"/>
              <a:t>，</a:t>
            </a:r>
            <a:r>
              <a:rPr kumimoji="1" lang="en-US" altLang="zh-CN" sz="2400" i="1"/>
              <a:t>V</a:t>
            </a:r>
            <a:r>
              <a:rPr kumimoji="1" lang="en-US" altLang="zh-CN" sz="2400" baseline="-25000"/>
              <a:t>2</a:t>
            </a:r>
            <a:r>
              <a:rPr kumimoji="1" lang="zh-CN" altLang="en-US" sz="2400"/>
              <a:t>）的熵变。假定气体的摩尔定容热容 </a:t>
            </a:r>
            <a:r>
              <a:rPr kumimoji="1" lang="en-US" altLang="zh-CN" sz="2400" i="1"/>
              <a:t>C</a:t>
            </a:r>
            <a:r>
              <a:rPr kumimoji="1" lang="en-US" altLang="zh-CN" sz="2400" i="1" baseline="-25000"/>
              <a:t>V</a:t>
            </a:r>
            <a:r>
              <a:rPr kumimoji="1" lang="en-US" altLang="zh-CN" sz="2400" baseline="-25000"/>
              <a:t>,m</a:t>
            </a:r>
            <a:r>
              <a:rPr kumimoji="1" lang="zh-CN" altLang="en-US" sz="2400"/>
              <a:t>为一恒量。</a:t>
            </a:r>
          </a:p>
        </p:txBody>
      </p:sp>
      <p:sp>
        <p:nvSpPr>
          <p:cNvPr id="599044" name="Rectangle 4"/>
          <p:cNvSpPr>
            <a:spLocks noChangeArrowheads="1"/>
          </p:cNvSpPr>
          <p:nvPr/>
        </p:nvSpPr>
        <p:spPr bwMode="auto">
          <a:xfrm>
            <a:off x="381000" y="2590800"/>
            <a:ext cx="793750" cy="457200"/>
          </a:xfrm>
          <a:prstGeom prst="rect">
            <a:avLst/>
          </a:prstGeom>
          <a:noFill/>
          <a:ln w="9525">
            <a:noFill/>
            <a:miter lim="800000"/>
            <a:headEnd/>
            <a:tailEnd/>
          </a:ln>
          <a:effectLst/>
        </p:spPr>
        <p:txBody>
          <a:bodyPr wrap="none">
            <a:spAutoFit/>
          </a:bodyPr>
          <a:lstStyle/>
          <a:p>
            <a:r>
              <a:rPr kumimoji="1" lang="zh-CN" altLang="en-US" sz="2400"/>
              <a:t>解：</a:t>
            </a:r>
          </a:p>
        </p:txBody>
      </p:sp>
      <p:sp>
        <p:nvSpPr>
          <p:cNvPr id="599045" name="Rectangle 5"/>
          <p:cNvSpPr>
            <a:spLocks noChangeArrowheads="1"/>
          </p:cNvSpPr>
          <p:nvPr/>
        </p:nvSpPr>
        <p:spPr bwMode="auto">
          <a:xfrm>
            <a:off x="1219200" y="2590800"/>
            <a:ext cx="1098550" cy="457200"/>
          </a:xfrm>
          <a:prstGeom prst="rect">
            <a:avLst/>
          </a:prstGeom>
          <a:noFill/>
          <a:ln w="9525">
            <a:noFill/>
            <a:miter lim="800000"/>
            <a:headEnd/>
            <a:tailEnd/>
          </a:ln>
          <a:effectLst/>
        </p:spPr>
        <p:txBody>
          <a:bodyPr wrap="none">
            <a:spAutoFit/>
          </a:bodyPr>
          <a:lstStyle/>
          <a:p>
            <a:r>
              <a:rPr kumimoji="1" lang="zh-CN" altLang="en-US" sz="2400"/>
              <a:t>解法一</a:t>
            </a:r>
          </a:p>
        </p:txBody>
      </p:sp>
      <p:grpSp>
        <p:nvGrpSpPr>
          <p:cNvPr id="599046" name="Group 6"/>
          <p:cNvGrpSpPr>
            <a:grpSpLocks/>
          </p:cNvGrpSpPr>
          <p:nvPr/>
        </p:nvGrpSpPr>
        <p:grpSpPr bwMode="auto">
          <a:xfrm>
            <a:off x="2667000" y="2057400"/>
            <a:ext cx="5957888" cy="684213"/>
            <a:chOff x="1338" y="1195"/>
            <a:chExt cx="3753" cy="431"/>
          </a:xfrm>
        </p:grpSpPr>
        <p:sp>
          <p:nvSpPr>
            <p:cNvPr id="599047" name="Rectangle 7"/>
            <p:cNvSpPr>
              <a:spLocks noChangeArrowheads="1"/>
            </p:cNvSpPr>
            <p:nvPr/>
          </p:nvSpPr>
          <p:spPr bwMode="auto">
            <a:xfrm>
              <a:off x="1338" y="1338"/>
              <a:ext cx="852" cy="288"/>
            </a:xfrm>
            <a:prstGeom prst="rect">
              <a:avLst/>
            </a:prstGeom>
            <a:noFill/>
            <a:ln w="9525">
              <a:noFill/>
              <a:miter lim="800000"/>
              <a:headEnd/>
              <a:tailEnd/>
            </a:ln>
            <a:effectLst/>
          </p:spPr>
          <p:txBody>
            <a:bodyPr wrap="none">
              <a:spAutoFit/>
            </a:bodyPr>
            <a:lstStyle/>
            <a:p>
              <a:r>
                <a:rPr kumimoji="1" lang="zh-CN" altLang="en-US" sz="2400"/>
                <a:t>（</a:t>
              </a:r>
              <a:r>
                <a:rPr kumimoji="1" lang="en-US" altLang="zh-CN" sz="2400" i="1"/>
                <a:t>T</a:t>
              </a:r>
              <a:r>
                <a:rPr kumimoji="1" lang="en-US" altLang="zh-CN" sz="2400" baseline="-25000"/>
                <a:t>1</a:t>
              </a:r>
              <a:r>
                <a:rPr kumimoji="1" lang="en-US" altLang="zh-CN" sz="2400" i="1"/>
                <a:t>V</a:t>
              </a:r>
              <a:r>
                <a:rPr kumimoji="1" lang="en-US" altLang="zh-CN" sz="2400" baseline="-25000"/>
                <a:t>1</a:t>
              </a:r>
              <a:r>
                <a:rPr kumimoji="1" lang="zh-CN" altLang="en-US" sz="2400"/>
                <a:t>）</a:t>
              </a:r>
            </a:p>
          </p:txBody>
        </p:sp>
        <p:sp>
          <p:nvSpPr>
            <p:cNvPr id="599048" name="Rectangle 8"/>
            <p:cNvSpPr>
              <a:spLocks noChangeArrowheads="1"/>
            </p:cNvSpPr>
            <p:nvPr/>
          </p:nvSpPr>
          <p:spPr bwMode="auto">
            <a:xfrm>
              <a:off x="3498" y="1330"/>
              <a:ext cx="852" cy="288"/>
            </a:xfrm>
            <a:prstGeom prst="rect">
              <a:avLst/>
            </a:prstGeom>
            <a:noFill/>
            <a:ln w="9525">
              <a:noFill/>
              <a:miter lim="800000"/>
              <a:headEnd/>
              <a:tailEnd/>
            </a:ln>
            <a:effectLst/>
          </p:spPr>
          <p:txBody>
            <a:bodyPr wrap="none">
              <a:spAutoFit/>
            </a:bodyPr>
            <a:lstStyle/>
            <a:p>
              <a:r>
                <a:rPr kumimoji="1" lang="zh-CN" altLang="en-US" sz="2400"/>
                <a:t>（</a:t>
              </a:r>
              <a:r>
                <a:rPr kumimoji="1" lang="en-US" altLang="zh-CN" sz="2400" i="1"/>
                <a:t>T</a:t>
              </a:r>
              <a:r>
                <a:rPr kumimoji="1" lang="en-US" altLang="zh-CN" sz="2400" baseline="-25000"/>
                <a:t>2</a:t>
              </a:r>
              <a:r>
                <a:rPr kumimoji="1" lang="en-US" altLang="zh-CN" sz="2400" i="1"/>
                <a:t>V</a:t>
              </a:r>
              <a:r>
                <a:rPr kumimoji="1" lang="en-US" altLang="zh-CN" sz="2400" baseline="-25000"/>
                <a:t>1</a:t>
              </a:r>
              <a:r>
                <a:rPr kumimoji="1" lang="zh-CN" altLang="en-US" sz="2400"/>
                <a:t>）</a:t>
              </a:r>
            </a:p>
          </p:txBody>
        </p:sp>
        <p:sp>
          <p:nvSpPr>
            <p:cNvPr id="599049" name="Line 9"/>
            <p:cNvSpPr>
              <a:spLocks noChangeShapeType="1"/>
            </p:cNvSpPr>
            <p:nvPr/>
          </p:nvSpPr>
          <p:spPr bwMode="auto">
            <a:xfrm>
              <a:off x="2394" y="1498"/>
              <a:ext cx="1104" cy="0"/>
            </a:xfrm>
            <a:prstGeom prst="line">
              <a:avLst/>
            </a:prstGeom>
            <a:noFill/>
            <a:ln w="28575">
              <a:solidFill>
                <a:schemeClr val="tx1"/>
              </a:solidFill>
              <a:round/>
              <a:headEnd/>
              <a:tailEnd type="stealth" w="lg" len="lg"/>
            </a:ln>
            <a:effectLst/>
          </p:spPr>
          <p:txBody>
            <a:bodyPr wrap="none" anchor="ctr"/>
            <a:lstStyle/>
            <a:p>
              <a:endParaRPr lang="zh-CN" altLang="en-US"/>
            </a:p>
          </p:txBody>
        </p:sp>
        <p:sp>
          <p:nvSpPr>
            <p:cNvPr id="599050" name="Rectangle 10"/>
            <p:cNvSpPr>
              <a:spLocks noChangeArrowheads="1"/>
            </p:cNvSpPr>
            <p:nvPr/>
          </p:nvSpPr>
          <p:spPr bwMode="auto">
            <a:xfrm>
              <a:off x="2381" y="1195"/>
              <a:ext cx="884" cy="288"/>
            </a:xfrm>
            <a:prstGeom prst="rect">
              <a:avLst/>
            </a:prstGeom>
            <a:noFill/>
            <a:ln w="9525">
              <a:noFill/>
              <a:miter lim="800000"/>
              <a:headEnd/>
              <a:tailEnd/>
            </a:ln>
            <a:effectLst/>
          </p:spPr>
          <p:txBody>
            <a:bodyPr wrap="none">
              <a:spAutoFit/>
            </a:bodyPr>
            <a:lstStyle/>
            <a:p>
              <a:pPr>
                <a:spcBef>
                  <a:spcPct val="50000"/>
                </a:spcBef>
              </a:pPr>
              <a:r>
                <a:rPr kumimoji="1" lang="zh-CN" altLang="en-US" sz="2400"/>
                <a:t>等体升温</a:t>
              </a:r>
            </a:p>
          </p:txBody>
        </p:sp>
        <p:sp>
          <p:nvSpPr>
            <p:cNvPr id="599051" name="Rectangle 11"/>
            <p:cNvSpPr>
              <a:spLocks noChangeArrowheads="1"/>
            </p:cNvSpPr>
            <p:nvPr/>
          </p:nvSpPr>
          <p:spPr bwMode="auto">
            <a:xfrm>
              <a:off x="4698" y="1330"/>
              <a:ext cx="393" cy="288"/>
            </a:xfrm>
            <a:prstGeom prst="rect">
              <a:avLst/>
            </a:prstGeom>
            <a:noFill/>
            <a:ln w="9525">
              <a:noFill/>
              <a:miter lim="800000"/>
              <a:headEnd/>
              <a:tailEnd/>
            </a:ln>
            <a:effectLst/>
          </p:spPr>
          <p:txBody>
            <a:bodyPr wrap="none">
              <a:spAutoFit/>
            </a:bodyPr>
            <a:lstStyle/>
            <a:p>
              <a:r>
                <a:rPr kumimoji="1" lang="en-US" altLang="zh-CN" sz="2400">
                  <a:sym typeface="Symbol" pitchFamily="18" charset="2"/>
                </a:rPr>
                <a:t></a:t>
              </a:r>
              <a:r>
                <a:rPr kumimoji="1" lang="en-US" altLang="zh-CN" sz="2400" i="1">
                  <a:sym typeface="Symbol" pitchFamily="18" charset="2"/>
                </a:rPr>
                <a:t>S</a:t>
              </a:r>
              <a:r>
                <a:rPr kumimoji="1" lang="en-US" altLang="zh-CN" sz="2400" baseline="-25000">
                  <a:sym typeface="Symbol" pitchFamily="18" charset="2"/>
                </a:rPr>
                <a:t>1</a:t>
              </a:r>
              <a:endParaRPr kumimoji="1" lang="en-US" altLang="zh-CN" sz="2400">
                <a:sym typeface="Symbol" pitchFamily="18" charset="2"/>
              </a:endParaRPr>
            </a:p>
          </p:txBody>
        </p:sp>
      </p:grpSp>
      <p:grpSp>
        <p:nvGrpSpPr>
          <p:cNvPr id="599052" name="Group 12"/>
          <p:cNvGrpSpPr>
            <a:grpSpLocks/>
          </p:cNvGrpSpPr>
          <p:nvPr/>
        </p:nvGrpSpPr>
        <p:grpSpPr bwMode="auto">
          <a:xfrm>
            <a:off x="2667000" y="2743200"/>
            <a:ext cx="6034088" cy="698500"/>
            <a:chOff x="1104" y="1713"/>
            <a:chExt cx="3801" cy="440"/>
          </a:xfrm>
        </p:grpSpPr>
        <p:sp>
          <p:nvSpPr>
            <p:cNvPr id="599053" name="Rectangle 13"/>
            <p:cNvSpPr>
              <a:spLocks noChangeArrowheads="1"/>
            </p:cNvSpPr>
            <p:nvPr/>
          </p:nvSpPr>
          <p:spPr bwMode="auto">
            <a:xfrm>
              <a:off x="1104" y="1856"/>
              <a:ext cx="852" cy="288"/>
            </a:xfrm>
            <a:prstGeom prst="rect">
              <a:avLst/>
            </a:prstGeom>
            <a:noFill/>
            <a:ln w="9525">
              <a:noFill/>
              <a:miter lim="800000"/>
              <a:headEnd/>
              <a:tailEnd/>
            </a:ln>
            <a:effectLst/>
          </p:spPr>
          <p:txBody>
            <a:bodyPr wrap="none">
              <a:spAutoFit/>
            </a:bodyPr>
            <a:lstStyle/>
            <a:p>
              <a:r>
                <a:rPr kumimoji="1" lang="zh-CN" altLang="en-US" sz="2400" dirty="0"/>
                <a:t>（</a:t>
              </a:r>
              <a:r>
                <a:rPr kumimoji="1" lang="en-US" altLang="zh-CN" sz="2400" i="1" dirty="0"/>
                <a:t>T</a:t>
              </a:r>
              <a:r>
                <a:rPr kumimoji="1" lang="en-US" altLang="zh-CN" sz="2400" baseline="-25000" dirty="0"/>
                <a:t>2</a:t>
              </a:r>
              <a:r>
                <a:rPr kumimoji="1" lang="en-US" altLang="zh-CN" sz="2400" i="1" dirty="0"/>
                <a:t>V</a:t>
              </a:r>
              <a:r>
                <a:rPr kumimoji="1" lang="en-US" altLang="zh-CN" sz="2400" baseline="-25000" dirty="0"/>
                <a:t>1</a:t>
              </a:r>
              <a:r>
                <a:rPr kumimoji="1" lang="zh-CN" altLang="en-US" sz="2400" dirty="0"/>
                <a:t>）</a:t>
              </a:r>
            </a:p>
          </p:txBody>
        </p:sp>
        <p:sp>
          <p:nvSpPr>
            <p:cNvPr id="599054" name="Rectangle 14"/>
            <p:cNvSpPr>
              <a:spLocks noChangeArrowheads="1"/>
            </p:cNvSpPr>
            <p:nvPr/>
          </p:nvSpPr>
          <p:spPr bwMode="auto">
            <a:xfrm>
              <a:off x="3264" y="1865"/>
              <a:ext cx="852" cy="288"/>
            </a:xfrm>
            <a:prstGeom prst="rect">
              <a:avLst/>
            </a:prstGeom>
            <a:noFill/>
            <a:ln w="9525">
              <a:noFill/>
              <a:miter lim="800000"/>
              <a:headEnd/>
              <a:tailEnd/>
            </a:ln>
            <a:effectLst/>
          </p:spPr>
          <p:txBody>
            <a:bodyPr wrap="none">
              <a:spAutoFit/>
            </a:bodyPr>
            <a:lstStyle/>
            <a:p>
              <a:r>
                <a:rPr kumimoji="1" lang="zh-CN" altLang="en-US" sz="2400"/>
                <a:t>（</a:t>
              </a:r>
              <a:r>
                <a:rPr kumimoji="1" lang="en-US" altLang="zh-CN" sz="2400" i="1"/>
                <a:t>T</a:t>
              </a:r>
              <a:r>
                <a:rPr kumimoji="1" lang="en-US" altLang="zh-CN" sz="2400" baseline="-25000"/>
                <a:t>2</a:t>
              </a:r>
              <a:r>
                <a:rPr kumimoji="1" lang="en-US" altLang="zh-CN" sz="2400" i="1"/>
                <a:t>V</a:t>
              </a:r>
              <a:r>
                <a:rPr kumimoji="1" lang="en-US" altLang="zh-CN" sz="2400" baseline="-25000"/>
                <a:t>2</a:t>
              </a:r>
              <a:r>
                <a:rPr kumimoji="1" lang="zh-CN" altLang="en-US" sz="2400"/>
                <a:t>）</a:t>
              </a:r>
            </a:p>
          </p:txBody>
        </p:sp>
        <p:sp>
          <p:nvSpPr>
            <p:cNvPr id="599055" name="Line 15"/>
            <p:cNvSpPr>
              <a:spLocks noChangeShapeType="1"/>
            </p:cNvSpPr>
            <p:nvPr/>
          </p:nvSpPr>
          <p:spPr bwMode="auto">
            <a:xfrm>
              <a:off x="2160" y="2016"/>
              <a:ext cx="1104" cy="0"/>
            </a:xfrm>
            <a:prstGeom prst="line">
              <a:avLst/>
            </a:prstGeom>
            <a:noFill/>
            <a:ln w="28575">
              <a:solidFill>
                <a:schemeClr val="tx1"/>
              </a:solidFill>
              <a:round/>
              <a:headEnd/>
              <a:tailEnd type="stealth" w="lg" len="lg"/>
            </a:ln>
            <a:effectLst/>
          </p:spPr>
          <p:txBody>
            <a:bodyPr wrap="none" anchor="ctr"/>
            <a:lstStyle/>
            <a:p>
              <a:endParaRPr lang="zh-CN" altLang="en-US"/>
            </a:p>
          </p:txBody>
        </p:sp>
        <p:sp>
          <p:nvSpPr>
            <p:cNvPr id="599056" name="Rectangle 16"/>
            <p:cNvSpPr>
              <a:spLocks noChangeArrowheads="1"/>
            </p:cNvSpPr>
            <p:nvPr/>
          </p:nvSpPr>
          <p:spPr bwMode="auto">
            <a:xfrm>
              <a:off x="2160" y="1713"/>
              <a:ext cx="884" cy="288"/>
            </a:xfrm>
            <a:prstGeom prst="rect">
              <a:avLst/>
            </a:prstGeom>
            <a:noFill/>
            <a:ln w="9525">
              <a:noFill/>
              <a:miter lim="800000"/>
              <a:headEnd/>
              <a:tailEnd/>
            </a:ln>
            <a:effectLst/>
          </p:spPr>
          <p:txBody>
            <a:bodyPr wrap="none">
              <a:spAutoFit/>
            </a:bodyPr>
            <a:lstStyle/>
            <a:p>
              <a:pPr>
                <a:spcBef>
                  <a:spcPct val="50000"/>
                </a:spcBef>
              </a:pPr>
              <a:r>
                <a:rPr kumimoji="1" lang="zh-CN" altLang="en-US" sz="2400"/>
                <a:t>等温膨胀</a:t>
              </a:r>
            </a:p>
          </p:txBody>
        </p:sp>
        <p:sp>
          <p:nvSpPr>
            <p:cNvPr id="599057" name="Rectangle 17"/>
            <p:cNvSpPr>
              <a:spLocks noChangeArrowheads="1"/>
            </p:cNvSpPr>
            <p:nvPr/>
          </p:nvSpPr>
          <p:spPr bwMode="auto">
            <a:xfrm>
              <a:off x="4512" y="1865"/>
              <a:ext cx="393" cy="288"/>
            </a:xfrm>
            <a:prstGeom prst="rect">
              <a:avLst/>
            </a:prstGeom>
            <a:noFill/>
            <a:ln w="9525">
              <a:noFill/>
              <a:miter lim="800000"/>
              <a:headEnd/>
              <a:tailEnd/>
            </a:ln>
            <a:effectLst/>
          </p:spPr>
          <p:txBody>
            <a:bodyPr wrap="none">
              <a:spAutoFit/>
            </a:bodyPr>
            <a:lstStyle/>
            <a:p>
              <a:r>
                <a:rPr kumimoji="1" lang="en-US" altLang="zh-CN" sz="2400">
                  <a:sym typeface="Symbol" pitchFamily="18" charset="2"/>
                </a:rPr>
                <a:t></a:t>
              </a:r>
              <a:r>
                <a:rPr kumimoji="1" lang="en-US" altLang="zh-CN" sz="2400" i="1">
                  <a:sym typeface="Symbol" pitchFamily="18" charset="2"/>
                </a:rPr>
                <a:t>S</a:t>
              </a:r>
              <a:r>
                <a:rPr kumimoji="1" lang="en-US" altLang="zh-CN" sz="2400" baseline="-25000">
                  <a:sym typeface="Symbol" pitchFamily="18" charset="2"/>
                </a:rPr>
                <a:t>2</a:t>
              </a:r>
            </a:p>
          </p:txBody>
        </p:sp>
      </p:grpSp>
      <p:graphicFrame>
        <p:nvGraphicFramePr>
          <p:cNvPr id="599058" name="Object 18"/>
          <p:cNvGraphicFramePr>
            <a:graphicFrameLocks noChangeAspect="1"/>
          </p:cNvGraphicFramePr>
          <p:nvPr/>
        </p:nvGraphicFramePr>
        <p:xfrm>
          <a:off x="990600" y="3670300"/>
          <a:ext cx="965200" cy="215900"/>
        </p:xfrm>
        <a:graphic>
          <a:graphicData uri="http://schemas.openxmlformats.org/presentationml/2006/ole">
            <mc:AlternateContent xmlns:mc="http://schemas.openxmlformats.org/markup-compatibility/2006">
              <mc:Choice xmlns:v="urn:schemas-microsoft-com:vml" Requires="v">
                <p:oleObj name="公式" r:id="rId2" imgW="965160" imgH="215640" progId="Equation.3">
                  <p:embed/>
                </p:oleObj>
              </mc:Choice>
              <mc:Fallback>
                <p:oleObj name="公式" r:id="rId2" imgW="965160" imgH="215640" progId="Equation.3">
                  <p:embed/>
                  <p:pic>
                    <p:nvPicPr>
                      <p:cNvPr id="599058" name="Object 1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3670300"/>
                        <a:ext cx="965200" cy="215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99059" name="Object 19"/>
          <p:cNvGraphicFramePr>
            <a:graphicFrameLocks noChangeAspect="1"/>
          </p:cNvGraphicFramePr>
          <p:nvPr/>
        </p:nvGraphicFramePr>
        <p:xfrm>
          <a:off x="990600" y="4212696"/>
          <a:ext cx="2266950" cy="442913"/>
        </p:xfrm>
        <a:graphic>
          <a:graphicData uri="http://schemas.openxmlformats.org/presentationml/2006/ole">
            <mc:AlternateContent xmlns:mc="http://schemas.openxmlformats.org/markup-compatibility/2006">
              <mc:Choice xmlns:v="urn:schemas-microsoft-com:vml" Requires="v">
                <p:oleObj name="公式" r:id="rId4" imgW="2273040" imgH="444240" progId="Equation.3">
                  <p:embed/>
                </p:oleObj>
              </mc:Choice>
              <mc:Fallback>
                <p:oleObj name="公式" r:id="rId4" imgW="2273040" imgH="444240" progId="Equation.3">
                  <p:embed/>
                  <p:pic>
                    <p:nvPicPr>
                      <p:cNvPr id="599059" name="Object 1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90600" y="4212696"/>
                        <a:ext cx="2266950" cy="4429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99060" name="Object 20"/>
          <p:cNvGraphicFramePr>
            <a:graphicFrameLocks noChangeAspect="1"/>
          </p:cNvGraphicFramePr>
          <p:nvPr/>
        </p:nvGraphicFramePr>
        <p:xfrm>
          <a:off x="990600" y="4982105"/>
          <a:ext cx="2451100" cy="431800"/>
        </p:xfrm>
        <a:graphic>
          <a:graphicData uri="http://schemas.openxmlformats.org/presentationml/2006/ole">
            <mc:AlternateContent xmlns:mc="http://schemas.openxmlformats.org/markup-compatibility/2006">
              <mc:Choice xmlns:v="urn:schemas-microsoft-com:vml" Requires="v">
                <p:oleObj name="公式" r:id="rId6" imgW="2450880" imgH="431640" progId="Equation.3">
                  <p:embed/>
                </p:oleObj>
              </mc:Choice>
              <mc:Fallback>
                <p:oleObj name="公式" r:id="rId6" imgW="2450880" imgH="431640" progId="Equation.3">
                  <p:embed/>
                  <p:pic>
                    <p:nvPicPr>
                      <p:cNvPr id="599060" name="Object 2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90600" y="4982105"/>
                        <a:ext cx="2451100" cy="431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99061" name="Object 21"/>
          <p:cNvGraphicFramePr>
            <a:graphicFrameLocks noChangeAspect="1"/>
          </p:cNvGraphicFramePr>
          <p:nvPr/>
        </p:nvGraphicFramePr>
        <p:xfrm>
          <a:off x="990600" y="5740400"/>
          <a:ext cx="1536700" cy="431800"/>
        </p:xfrm>
        <a:graphic>
          <a:graphicData uri="http://schemas.openxmlformats.org/presentationml/2006/ole">
            <mc:AlternateContent xmlns:mc="http://schemas.openxmlformats.org/markup-compatibility/2006">
              <mc:Choice xmlns:v="urn:schemas-microsoft-com:vml" Requires="v">
                <p:oleObj name="公式" r:id="rId8" imgW="1536480" imgH="431640" progId="Equation.3">
                  <p:embed/>
                </p:oleObj>
              </mc:Choice>
              <mc:Fallback>
                <p:oleObj name="公式" r:id="rId8" imgW="1536480" imgH="431640" progId="Equation.3">
                  <p:embed/>
                  <p:pic>
                    <p:nvPicPr>
                      <p:cNvPr id="599061" name="Object 2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90600" y="5740400"/>
                        <a:ext cx="1536700" cy="431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99046"/>
                                        </p:tgtEl>
                                        <p:attrNameLst>
                                          <p:attrName>style.visibility</p:attrName>
                                        </p:attrNameLst>
                                      </p:cBhvr>
                                      <p:to>
                                        <p:strVal val="visible"/>
                                      </p:to>
                                    </p:set>
                                    <p:animEffect transition="in" filter="wipe(left)">
                                      <p:cBhvr>
                                        <p:cTn id="7" dur="500"/>
                                        <p:tgtEl>
                                          <p:spTgt spid="59904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99052"/>
                                        </p:tgtEl>
                                        <p:attrNameLst>
                                          <p:attrName>style.visibility</p:attrName>
                                        </p:attrNameLst>
                                      </p:cBhvr>
                                      <p:to>
                                        <p:strVal val="visible"/>
                                      </p:to>
                                    </p:set>
                                    <p:animEffect transition="in" filter="wipe(left)">
                                      <p:cBhvr>
                                        <p:cTn id="12" dur="500"/>
                                        <p:tgtEl>
                                          <p:spTgt spid="599052"/>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3" fill="hold" nodeType="clickEffect">
                                  <p:stCondLst>
                                    <p:cond delay="0"/>
                                  </p:stCondLst>
                                  <p:childTnLst>
                                    <p:set>
                                      <p:cBhvr>
                                        <p:cTn id="16" dur="1" fill="hold">
                                          <p:stCondLst>
                                            <p:cond delay="0"/>
                                          </p:stCondLst>
                                        </p:cTn>
                                        <p:tgtEl>
                                          <p:spTgt spid="599058"/>
                                        </p:tgtEl>
                                        <p:attrNameLst>
                                          <p:attrName>style.visibility</p:attrName>
                                        </p:attrNameLst>
                                      </p:cBhvr>
                                      <p:to>
                                        <p:strVal val="visible"/>
                                      </p:to>
                                    </p:set>
                                    <p:animEffect transition="in" filter="strips(upRight)">
                                      <p:cBhvr>
                                        <p:cTn id="17" dur="500"/>
                                        <p:tgtEl>
                                          <p:spTgt spid="599058"/>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3" fill="hold" nodeType="clickEffect">
                                  <p:stCondLst>
                                    <p:cond delay="0"/>
                                  </p:stCondLst>
                                  <p:childTnLst>
                                    <p:set>
                                      <p:cBhvr>
                                        <p:cTn id="21" dur="1" fill="hold">
                                          <p:stCondLst>
                                            <p:cond delay="0"/>
                                          </p:stCondLst>
                                        </p:cTn>
                                        <p:tgtEl>
                                          <p:spTgt spid="599059"/>
                                        </p:tgtEl>
                                        <p:attrNameLst>
                                          <p:attrName>style.visibility</p:attrName>
                                        </p:attrNameLst>
                                      </p:cBhvr>
                                      <p:to>
                                        <p:strVal val="visible"/>
                                      </p:to>
                                    </p:set>
                                    <p:animEffect transition="in" filter="strips(upRight)">
                                      <p:cBhvr>
                                        <p:cTn id="22" dur="500"/>
                                        <p:tgtEl>
                                          <p:spTgt spid="599059"/>
                                        </p:tgtEl>
                                      </p:cBhvr>
                                    </p:animEffect>
                                  </p:childTnLst>
                                </p:cTn>
                              </p:par>
                            </p:childTnLst>
                          </p:cTn>
                        </p:par>
                      </p:childTnLst>
                    </p:cTn>
                  </p:par>
                  <p:par>
                    <p:cTn id="23" fill="hold">
                      <p:stCondLst>
                        <p:cond delay="indefinite"/>
                      </p:stCondLst>
                      <p:childTnLst>
                        <p:par>
                          <p:cTn id="24" fill="hold">
                            <p:stCondLst>
                              <p:cond delay="0"/>
                            </p:stCondLst>
                            <p:childTnLst>
                              <p:par>
                                <p:cTn id="25" presetID="18" presetClass="entr" presetSubtype="3" fill="hold" nodeType="clickEffect">
                                  <p:stCondLst>
                                    <p:cond delay="0"/>
                                  </p:stCondLst>
                                  <p:childTnLst>
                                    <p:set>
                                      <p:cBhvr>
                                        <p:cTn id="26" dur="1" fill="hold">
                                          <p:stCondLst>
                                            <p:cond delay="0"/>
                                          </p:stCondLst>
                                        </p:cTn>
                                        <p:tgtEl>
                                          <p:spTgt spid="599060"/>
                                        </p:tgtEl>
                                        <p:attrNameLst>
                                          <p:attrName>style.visibility</p:attrName>
                                        </p:attrNameLst>
                                      </p:cBhvr>
                                      <p:to>
                                        <p:strVal val="visible"/>
                                      </p:to>
                                    </p:set>
                                    <p:animEffect transition="in" filter="strips(upRight)">
                                      <p:cBhvr>
                                        <p:cTn id="27" dur="500"/>
                                        <p:tgtEl>
                                          <p:spTgt spid="599060"/>
                                        </p:tgtEl>
                                      </p:cBhvr>
                                    </p:animEffect>
                                  </p:childTnLst>
                                </p:cTn>
                              </p:par>
                            </p:childTnLst>
                          </p:cTn>
                        </p:par>
                      </p:childTnLst>
                    </p:cTn>
                  </p:par>
                  <p:par>
                    <p:cTn id="28" fill="hold">
                      <p:stCondLst>
                        <p:cond delay="indefinite"/>
                      </p:stCondLst>
                      <p:childTnLst>
                        <p:par>
                          <p:cTn id="29" fill="hold">
                            <p:stCondLst>
                              <p:cond delay="0"/>
                            </p:stCondLst>
                            <p:childTnLst>
                              <p:par>
                                <p:cTn id="30" presetID="18" presetClass="entr" presetSubtype="3" fill="hold" nodeType="clickEffect">
                                  <p:stCondLst>
                                    <p:cond delay="0"/>
                                  </p:stCondLst>
                                  <p:childTnLst>
                                    <p:set>
                                      <p:cBhvr>
                                        <p:cTn id="31" dur="1" fill="hold">
                                          <p:stCondLst>
                                            <p:cond delay="0"/>
                                          </p:stCondLst>
                                        </p:cTn>
                                        <p:tgtEl>
                                          <p:spTgt spid="599061"/>
                                        </p:tgtEl>
                                        <p:attrNameLst>
                                          <p:attrName>style.visibility</p:attrName>
                                        </p:attrNameLst>
                                      </p:cBhvr>
                                      <p:to>
                                        <p:strVal val="visible"/>
                                      </p:to>
                                    </p:set>
                                    <p:animEffect transition="in" filter="strips(upRight)">
                                      <p:cBhvr>
                                        <p:cTn id="32" dur="500"/>
                                        <p:tgtEl>
                                          <p:spTgt spid="5990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0066" name="Rectangle 2"/>
          <p:cNvSpPr>
            <a:spLocks noGrp="1" noChangeArrowheads="1"/>
          </p:cNvSpPr>
          <p:nvPr>
            <p:ph type="title"/>
          </p:nvPr>
        </p:nvSpPr>
        <p:spPr/>
        <p:txBody>
          <a:bodyPr/>
          <a:lstStyle/>
          <a:p>
            <a:r>
              <a:rPr lang="en-US" altLang="zh-CN"/>
              <a:t>10.8 </a:t>
            </a:r>
            <a:r>
              <a:rPr lang="zh-CN" altLang="en-US"/>
              <a:t>热力学第二定律的统计意义</a:t>
            </a:r>
          </a:p>
        </p:txBody>
      </p:sp>
      <p:sp>
        <p:nvSpPr>
          <p:cNvPr id="21" name="灯片编号占位符 4"/>
          <p:cNvSpPr>
            <a:spLocks noGrp="1"/>
          </p:cNvSpPr>
          <p:nvPr>
            <p:ph type="sldNum" sz="quarter" idx="12"/>
          </p:nvPr>
        </p:nvSpPr>
        <p:spPr/>
        <p:txBody>
          <a:bodyPr/>
          <a:lstStyle/>
          <a:p>
            <a:fld id="{A3955FD2-884B-4D2A-B8F3-5849F2EEB650}" type="slidenum">
              <a:rPr lang="en-US" altLang="zh-CN"/>
              <a:pPr/>
              <a:t>39</a:t>
            </a:fld>
            <a:endParaRPr lang="en-US" altLang="zh-CN"/>
          </a:p>
        </p:txBody>
      </p:sp>
      <p:grpSp>
        <p:nvGrpSpPr>
          <p:cNvPr id="600067" name="Group 3"/>
          <p:cNvGrpSpPr>
            <a:grpSpLocks/>
          </p:cNvGrpSpPr>
          <p:nvPr/>
        </p:nvGrpSpPr>
        <p:grpSpPr bwMode="auto">
          <a:xfrm>
            <a:off x="1905000" y="1160462"/>
            <a:ext cx="6169025" cy="744538"/>
            <a:chOff x="1111" y="1966"/>
            <a:chExt cx="3886" cy="469"/>
          </a:xfrm>
        </p:grpSpPr>
        <p:sp>
          <p:nvSpPr>
            <p:cNvPr id="600068" name="Rectangle 4"/>
            <p:cNvSpPr>
              <a:spLocks noChangeArrowheads="1"/>
            </p:cNvSpPr>
            <p:nvPr/>
          </p:nvSpPr>
          <p:spPr bwMode="auto">
            <a:xfrm>
              <a:off x="1111" y="2147"/>
              <a:ext cx="852" cy="288"/>
            </a:xfrm>
            <a:prstGeom prst="rect">
              <a:avLst/>
            </a:prstGeom>
            <a:noFill/>
            <a:ln w="9525">
              <a:noFill/>
              <a:miter lim="800000"/>
              <a:headEnd/>
              <a:tailEnd/>
            </a:ln>
            <a:effectLst/>
          </p:spPr>
          <p:txBody>
            <a:bodyPr wrap="none">
              <a:spAutoFit/>
            </a:bodyPr>
            <a:lstStyle/>
            <a:p>
              <a:r>
                <a:rPr kumimoji="1" lang="zh-CN" altLang="en-US" sz="2400" dirty="0"/>
                <a:t>（</a:t>
              </a:r>
              <a:r>
                <a:rPr kumimoji="1" lang="en-US" altLang="zh-CN" sz="2400" i="1" dirty="0"/>
                <a:t>T</a:t>
              </a:r>
              <a:r>
                <a:rPr kumimoji="1" lang="en-US" altLang="zh-CN" sz="2400" baseline="-25000" dirty="0"/>
                <a:t>1</a:t>
              </a:r>
              <a:r>
                <a:rPr kumimoji="1" lang="en-US" altLang="zh-CN" sz="2400" i="1" dirty="0"/>
                <a:t>V</a:t>
              </a:r>
              <a:r>
                <a:rPr kumimoji="1" lang="en-US" altLang="zh-CN" sz="2400" baseline="-25000" dirty="0"/>
                <a:t>1</a:t>
              </a:r>
              <a:r>
                <a:rPr kumimoji="1" lang="zh-CN" altLang="en-US" sz="2400" dirty="0"/>
                <a:t>）</a:t>
              </a:r>
            </a:p>
          </p:txBody>
        </p:sp>
        <p:sp>
          <p:nvSpPr>
            <p:cNvPr id="600069" name="Rectangle 5"/>
            <p:cNvSpPr>
              <a:spLocks noChangeArrowheads="1"/>
            </p:cNvSpPr>
            <p:nvPr/>
          </p:nvSpPr>
          <p:spPr bwMode="auto">
            <a:xfrm>
              <a:off x="3404" y="2147"/>
              <a:ext cx="980" cy="288"/>
            </a:xfrm>
            <a:prstGeom prst="rect">
              <a:avLst/>
            </a:prstGeom>
            <a:noFill/>
            <a:ln w="9525">
              <a:noFill/>
              <a:miter lim="800000"/>
              <a:headEnd/>
              <a:tailEnd/>
            </a:ln>
            <a:effectLst/>
          </p:spPr>
          <p:txBody>
            <a:bodyPr wrap="none">
              <a:spAutoFit/>
            </a:bodyPr>
            <a:lstStyle/>
            <a:p>
              <a:r>
                <a:rPr kumimoji="1" lang="zh-CN" altLang="en-US" sz="2400"/>
                <a:t>（</a:t>
              </a:r>
              <a:r>
                <a:rPr kumimoji="1" lang="en-US" altLang="zh-CN" sz="2400" i="1"/>
                <a:t>T</a:t>
              </a:r>
              <a:r>
                <a:rPr kumimoji="1" lang="en-US" altLang="zh-CN" sz="2400" baseline="-25000"/>
                <a:t>1</a:t>
              </a:r>
              <a:r>
                <a:rPr kumimoji="1" lang="zh-CN" altLang="en-US" sz="2400" baseline="-25000"/>
                <a:t>，</a:t>
              </a:r>
              <a:r>
                <a:rPr kumimoji="1" lang="en-US" altLang="zh-CN" sz="2400" i="1"/>
                <a:t>V</a:t>
              </a:r>
              <a:r>
                <a:rPr kumimoji="1" lang="en-US" altLang="zh-CN" sz="2400" baseline="-25000"/>
                <a:t>2</a:t>
              </a:r>
              <a:r>
                <a:rPr kumimoji="1" lang="zh-CN" altLang="en-US" sz="2400"/>
                <a:t>）</a:t>
              </a:r>
            </a:p>
          </p:txBody>
        </p:sp>
        <p:sp>
          <p:nvSpPr>
            <p:cNvPr id="600070" name="Line 6"/>
            <p:cNvSpPr>
              <a:spLocks noChangeShapeType="1"/>
            </p:cNvSpPr>
            <p:nvPr/>
          </p:nvSpPr>
          <p:spPr bwMode="auto">
            <a:xfrm>
              <a:off x="2245" y="2296"/>
              <a:ext cx="1104" cy="0"/>
            </a:xfrm>
            <a:prstGeom prst="line">
              <a:avLst/>
            </a:prstGeom>
            <a:noFill/>
            <a:ln w="28575">
              <a:solidFill>
                <a:schemeClr val="tx1"/>
              </a:solidFill>
              <a:round/>
              <a:headEnd/>
              <a:tailEnd type="stealth" w="lg" len="lg"/>
            </a:ln>
            <a:effectLst/>
          </p:spPr>
          <p:txBody>
            <a:bodyPr wrap="none" anchor="ctr"/>
            <a:lstStyle/>
            <a:p>
              <a:endParaRPr lang="zh-CN" altLang="en-US"/>
            </a:p>
          </p:txBody>
        </p:sp>
        <p:sp>
          <p:nvSpPr>
            <p:cNvPr id="600071" name="Rectangle 7"/>
            <p:cNvSpPr>
              <a:spLocks noChangeArrowheads="1"/>
            </p:cNvSpPr>
            <p:nvPr/>
          </p:nvSpPr>
          <p:spPr bwMode="auto">
            <a:xfrm>
              <a:off x="2245" y="1966"/>
              <a:ext cx="884" cy="288"/>
            </a:xfrm>
            <a:prstGeom prst="rect">
              <a:avLst/>
            </a:prstGeom>
            <a:noFill/>
            <a:ln w="9525">
              <a:noFill/>
              <a:miter lim="800000"/>
              <a:headEnd/>
              <a:tailEnd/>
            </a:ln>
            <a:effectLst/>
          </p:spPr>
          <p:txBody>
            <a:bodyPr wrap="none">
              <a:spAutoFit/>
            </a:bodyPr>
            <a:lstStyle/>
            <a:p>
              <a:pPr>
                <a:spcBef>
                  <a:spcPct val="50000"/>
                </a:spcBef>
              </a:pPr>
              <a:r>
                <a:rPr kumimoji="1" lang="zh-CN" altLang="en-US" sz="2400"/>
                <a:t>等温膨胀</a:t>
              </a:r>
            </a:p>
          </p:txBody>
        </p:sp>
        <p:sp>
          <p:nvSpPr>
            <p:cNvPr id="600072" name="Rectangle 8"/>
            <p:cNvSpPr>
              <a:spLocks noChangeArrowheads="1"/>
            </p:cNvSpPr>
            <p:nvPr/>
          </p:nvSpPr>
          <p:spPr bwMode="auto">
            <a:xfrm>
              <a:off x="4604" y="2147"/>
              <a:ext cx="393" cy="288"/>
            </a:xfrm>
            <a:prstGeom prst="rect">
              <a:avLst/>
            </a:prstGeom>
            <a:noFill/>
            <a:ln w="9525">
              <a:noFill/>
              <a:miter lim="800000"/>
              <a:headEnd/>
              <a:tailEnd/>
            </a:ln>
            <a:effectLst/>
          </p:spPr>
          <p:txBody>
            <a:bodyPr wrap="none">
              <a:spAutoFit/>
            </a:bodyPr>
            <a:lstStyle/>
            <a:p>
              <a:r>
                <a:rPr kumimoji="1" lang="en-US" altLang="zh-CN" sz="2400">
                  <a:sym typeface="Symbol" pitchFamily="18" charset="2"/>
                </a:rPr>
                <a:t></a:t>
              </a:r>
              <a:r>
                <a:rPr kumimoji="1" lang="en-US" altLang="zh-CN" sz="2400" i="1">
                  <a:sym typeface="Symbol" pitchFamily="18" charset="2"/>
                </a:rPr>
                <a:t>S</a:t>
              </a:r>
              <a:r>
                <a:rPr kumimoji="1" lang="en-US" altLang="zh-CN" sz="2400" baseline="-25000">
                  <a:sym typeface="Symbol" pitchFamily="18" charset="2"/>
                </a:rPr>
                <a:t>1</a:t>
              </a:r>
              <a:endParaRPr kumimoji="1" lang="en-US" altLang="zh-CN" sz="2400">
                <a:sym typeface="Symbol" pitchFamily="18" charset="2"/>
              </a:endParaRPr>
            </a:p>
          </p:txBody>
        </p:sp>
      </p:grpSp>
      <p:grpSp>
        <p:nvGrpSpPr>
          <p:cNvPr id="600073" name="Group 9"/>
          <p:cNvGrpSpPr>
            <a:grpSpLocks/>
          </p:cNvGrpSpPr>
          <p:nvPr/>
        </p:nvGrpSpPr>
        <p:grpSpPr bwMode="auto">
          <a:xfrm>
            <a:off x="1905000" y="1828800"/>
            <a:ext cx="6110288" cy="687388"/>
            <a:chOff x="1140" y="2700"/>
            <a:chExt cx="3849" cy="433"/>
          </a:xfrm>
        </p:grpSpPr>
        <p:sp>
          <p:nvSpPr>
            <p:cNvPr id="600074" name="Rectangle 10"/>
            <p:cNvSpPr>
              <a:spLocks noChangeArrowheads="1"/>
            </p:cNvSpPr>
            <p:nvPr/>
          </p:nvSpPr>
          <p:spPr bwMode="auto">
            <a:xfrm>
              <a:off x="1140" y="2843"/>
              <a:ext cx="852" cy="288"/>
            </a:xfrm>
            <a:prstGeom prst="rect">
              <a:avLst/>
            </a:prstGeom>
            <a:noFill/>
            <a:ln w="9525">
              <a:noFill/>
              <a:miter lim="800000"/>
              <a:headEnd/>
              <a:tailEnd/>
            </a:ln>
            <a:effectLst/>
          </p:spPr>
          <p:txBody>
            <a:bodyPr wrap="none">
              <a:spAutoFit/>
            </a:bodyPr>
            <a:lstStyle/>
            <a:p>
              <a:r>
                <a:rPr kumimoji="1" lang="zh-CN" altLang="en-US" sz="2400" dirty="0"/>
                <a:t>（</a:t>
              </a:r>
              <a:r>
                <a:rPr kumimoji="1" lang="en-US" altLang="zh-CN" sz="2400" i="1" dirty="0"/>
                <a:t>T</a:t>
              </a:r>
              <a:r>
                <a:rPr kumimoji="1" lang="en-US" altLang="zh-CN" sz="2400" baseline="-25000" dirty="0"/>
                <a:t>1</a:t>
              </a:r>
              <a:r>
                <a:rPr kumimoji="1" lang="en-US" altLang="zh-CN" sz="2400" i="1" dirty="0"/>
                <a:t>V</a:t>
              </a:r>
              <a:r>
                <a:rPr kumimoji="1" lang="en-US" altLang="zh-CN" sz="2400" baseline="-25000" dirty="0"/>
                <a:t>2</a:t>
              </a:r>
              <a:r>
                <a:rPr kumimoji="1" lang="zh-CN" altLang="en-US" sz="2400" dirty="0"/>
                <a:t>）</a:t>
              </a:r>
            </a:p>
          </p:txBody>
        </p:sp>
        <p:sp>
          <p:nvSpPr>
            <p:cNvPr id="600075" name="Rectangle 11"/>
            <p:cNvSpPr>
              <a:spLocks noChangeArrowheads="1"/>
            </p:cNvSpPr>
            <p:nvPr/>
          </p:nvSpPr>
          <p:spPr bwMode="auto">
            <a:xfrm>
              <a:off x="3348" y="2845"/>
              <a:ext cx="1076" cy="288"/>
            </a:xfrm>
            <a:prstGeom prst="rect">
              <a:avLst/>
            </a:prstGeom>
            <a:noFill/>
            <a:ln w="9525">
              <a:noFill/>
              <a:miter lim="800000"/>
              <a:headEnd/>
              <a:tailEnd/>
            </a:ln>
            <a:effectLst/>
          </p:spPr>
          <p:txBody>
            <a:bodyPr wrap="none">
              <a:spAutoFit/>
            </a:bodyPr>
            <a:lstStyle/>
            <a:p>
              <a:r>
                <a:rPr kumimoji="1" lang="en-US" altLang="zh-CN" sz="2400"/>
                <a:t>  </a:t>
              </a:r>
              <a:r>
                <a:rPr kumimoji="1" lang="zh-CN" altLang="en-US" sz="2400"/>
                <a:t>（</a:t>
              </a:r>
              <a:r>
                <a:rPr kumimoji="1" lang="en-US" altLang="zh-CN" sz="2400" i="1"/>
                <a:t>T</a:t>
              </a:r>
              <a:r>
                <a:rPr kumimoji="1" lang="en-US" altLang="zh-CN" sz="2400" baseline="-25000"/>
                <a:t>2</a:t>
              </a:r>
              <a:r>
                <a:rPr kumimoji="1" lang="zh-CN" altLang="en-US" sz="2400" baseline="-25000"/>
                <a:t>，</a:t>
              </a:r>
              <a:r>
                <a:rPr kumimoji="1" lang="en-US" altLang="zh-CN" sz="2400" i="1"/>
                <a:t>V</a:t>
              </a:r>
              <a:r>
                <a:rPr kumimoji="1" lang="en-US" altLang="zh-CN" sz="2400" baseline="-25000"/>
                <a:t>2</a:t>
              </a:r>
              <a:r>
                <a:rPr kumimoji="1" lang="zh-CN" altLang="en-US" sz="2400"/>
                <a:t>）</a:t>
              </a:r>
            </a:p>
          </p:txBody>
        </p:sp>
        <p:sp>
          <p:nvSpPr>
            <p:cNvPr id="600076" name="Line 12"/>
            <p:cNvSpPr>
              <a:spLocks noChangeShapeType="1"/>
            </p:cNvSpPr>
            <p:nvPr/>
          </p:nvSpPr>
          <p:spPr bwMode="auto">
            <a:xfrm>
              <a:off x="2244" y="3003"/>
              <a:ext cx="1104" cy="0"/>
            </a:xfrm>
            <a:prstGeom prst="line">
              <a:avLst/>
            </a:prstGeom>
            <a:noFill/>
            <a:ln w="28575">
              <a:solidFill>
                <a:schemeClr val="tx1"/>
              </a:solidFill>
              <a:round/>
              <a:headEnd/>
              <a:tailEnd type="stealth" w="lg" len="lg"/>
            </a:ln>
            <a:effectLst/>
          </p:spPr>
          <p:txBody>
            <a:bodyPr wrap="none" anchor="ctr"/>
            <a:lstStyle/>
            <a:p>
              <a:endParaRPr lang="zh-CN" altLang="en-US"/>
            </a:p>
          </p:txBody>
        </p:sp>
        <p:sp>
          <p:nvSpPr>
            <p:cNvPr id="600077" name="Rectangle 13"/>
            <p:cNvSpPr>
              <a:spLocks noChangeArrowheads="1"/>
            </p:cNvSpPr>
            <p:nvPr/>
          </p:nvSpPr>
          <p:spPr bwMode="auto">
            <a:xfrm>
              <a:off x="2244" y="2700"/>
              <a:ext cx="884" cy="288"/>
            </a:xfrm>
            <a:prstGeom prst="rect">
              <a:avLst/>
            </a:prstGeom>
            <a:noFill/>
            <a:ln w="9525">
              <a:noFill/>
              <a:miter lim="800000"/>
              <a:headEnd/>
              <a:tailEnd/>
            </a:ln>
            <a:effectLst/>
          </p:spPr>
          <p:txBody>
            <a:bodyPr wrap="none">
              <a:spAutoFit/>
            </a:bodyPr>
            <a:lstStyle/>
            <a:p>
              <a:pPr>
                <a:spcBef>
                  <a:spcPct val="50000"/>
                </a:spcBef>
              </a:pPr>
              <a:r>
                <a:rPr kumimoji="1" lang="zh-CN" altLang="en-US" sz="2400"/>
                <a:t>等体升温</a:t>
              </a:r>
            </a:p>
          </p:txBody>
        </p:sp>
        <p:sp>
          <p:nvSpPr>
            <p:cNvPr id="600078" name="Rectangle 14"/>
            <p:cNvSpPr>
              <a:spLocks noChangeArrowheads="1"/>
            </p:cNvSpPr>
            <p:nvPr/>
          </p:nvSpPr>
          <p:spPr bwMode="auto">
            <a:xfrm>
              <a:off x="4596" y="2845"/>
              <a:ext cx="393" cy="288"/>
            </a:xfrm>
            <a:prstGeom prst="rect">
              <a:avLst/>
            </a:prstGeom>
            <a:noFill/>
            <a:ln w="9525">
              <a:noFill/>
              <a:miter lim="800000"/>
              <a:headEnd/>
              <a:tailEnd/>
            </a:ln>
            <a:effectLst/>
          </p:spPr>
          <p:txBody>
            <a:bodyPr wrap="none">
              <a:spAutoFit/>
            </a:bodyPr>
            <a:lstStyle/>
            <a:p>
              <a:r>
                <a:rPr kumimoji="1" lang="en-US" altLang="zh-CN" sz="2400">
                  <a:sym typeface="Symbol" pitchFamily="18" charset="2"/>
                </a:rPr>
                <a:t></a:t>
              </a:r>
              <a:r>
                <a:rPr kumimoji="1" lang="en-US" altLang="zh-CN" sz="2400" i="1">
                  <a:sym typeface="Symbol" pitchFamily="18" charset="2"/>
                </a:rPr>
                <a:t>S</a:t>
              </a:r>
              <a:r>
                <a:rPr kumimoji="1" lang="en-US" altLang="zh-CN" sz="2400" baseline="-25000">
                  <a:sym typeface="Symbol" pitchFamily="18" charset="2"/>
                </a:rPr>
                <a:t>2</a:t>
              </a:r>
            </a:p>
          </p:txBody>
        </p:sp>
      </p:grpSp>
      <p:sp>
        <p:nvSpPr>
          <p:cNvPr id="600079" name="Text Box 15"/>
          <p:cNvSpPr txBox="1">
            <a:spLocks noChangeArrowheads="1"/>
          </p:cNvSpPr>
          <p:nvPr/>
        </p:nvSpPr>
        <p:spPr bwMode="auto">
          <a:xfrm>
            <a:off x="409575" y="1219200"/>
            <a:ext cx="1728788" cy="457200"/>
          </a:xfrm>
          <a:prstGeom prst="rect">
            <a:avLst/>
          </a:prstGeom>
          <a:noFill/>
          <a:ln w="9525">
            <a:noFill/>
            <a:miter lim="800000"/>
            <a:headEnd/>
            <a:tailEnd/>
          </a:ln>
          <a:effectLst/>
        </p:spPr>
        <p:txBody>
          <a:bodyPr>
            <a:spAutoFit/>
          </a:bodyPr>
          <a:lstStyle/>
          <a:p>
            <a:pPr>
              <a:spcBef>
                <a:spcPct val="50000"/>
              </a:spcBef>
            </a:pPr>
            <a:r>
              <a:rPr kumimoji="1" lang="zh-CN" altLang="en-US" sz="2400"/>
              <a:t>解法二</a:t>
            </a:r>
          </a:p>
        </p:txBody>
      </p:sp>
      <p:graphicFrame>
        <p:nvGraphicFramePr>
          <p:cNvPr id="600080" name="Object 16"/>
          <p:cNvGraphicFramePr>
            <a:graphicFrameLocks noChangeAspect="1"/>
          </p:cNvGraphicFramePr>
          <p:nvPr/>
        </p:nvGraphicFramePr>
        <p:xfrm>
          <a:off x="1066800" y="2692400"/>
          <a:ext cx="2397125" cy="431800"/>
        </p:xfrm>
        <a:graphic>
          <a:graphicData uri="http://schemas.openxmlformats.org/presentationml/2006/ole">
            <mc:AlternateContent xmlns:mc="http://schemas.openxmlformats.org/markup-compatibility/2006">
              <mc:Choice xmlns:v="urn:schemas-microsoft-com:vml" Requires="v">
                <p:oleObj name="公式" r:id="rId2" imgW="2387520" imgH="431640" progId="Equation.3">
                  <p:embed/>
                </p:oleObj>
              </mc:Choice>
              <mc:Fallback>
                <p:oleObj name="公式" r:id="rId2" imgW="2387520" imgH="431640" progId="Equation.3">
                  <p:embed/>
                  <p:pic>
                    <p:nvPicPr>
                      <p:cNvPr id="600080" name="Object 1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2692400"/>
                        <a:ext cx="2397125" cy="431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00081" name="Object 17"/>
          <p:cNvGraphicFramePr>
            <a:graphicFrameLocks noChangeAspect="1"/>
          </p:cNvGraphicFramePr>
          <p:nvPr/>
        </p:nvGraphicFramePr>
        <p:xfrm>
          <a:off x="1066800" y="3367088"/>
          <a:ext cx="2281238" cy="442912"/>
        </p:xfrm>
        <a:graphic>
          <a:graphicData uri="http://schemas.openxmlformats.org/presentationml/2006/ole">
            <mc:AlternateContent xmlns:mc="http://schemas.openxmlformats.org/markup-compatibility/2006">
              <mc:Choice xmlns:v="urn:schemas-microsoft-com:vml" Requires="v">
                <p:oleObj name="公式" r:id="rId4" imgW="2286000" imgH="444240" progId="Equation.3">
                  <p:embed/>
                </p:oleObj>
              </mc:Choice>
              <mc:Fallback>
                <p:oleObj name="公式" r:id="rId4" imgW="2286000" imgH="444240" progId="Equation.3">
                  <p:embed/>
                  <p:pic>
                    <p:nvPicPr>
                      <p:cNvPr id="600081" name="Object 1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66800" y="3367088"/>
                        <a:ext cx="2281238" cy="4429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00082" name="Object 18"/>
          <p:cNvGraphicFramePr>
            <a:graphicFrameLocks noChangeAspect="1"/>
          </p:cNvGraphicFramePr>
          <p:nvPr/>
        </p:nvGraphicFramePr>
        <p:xfrm>
          <a:off x="4724400" y="2997200"/>
          <a:ext cx="2286000" cy="431800"/>
        </p:xfrm>
        <a:graphic>
          <a:graphicData uri="http://schemas.openxmlformats.org/presentationml/2006/ole">
            <mc:AlternateContent xmlns:mc="http://schemas.openxmlformats.org/markup-compatibility/2006">
              <mc:Choice xmlns:v="urn:schemas-microsoft-com:vml" Requires="v">
                <p:oleObj name="公式" r:id="rId6" imgW="2286000" imgH="431640" progId="Equation.3">
                  <p:embed/>
                </p:oleObj>
              </mc:Choice>
              <mc:Fallback>
                <p:oleObj name="公式" r:id="rId6" imgW="2286000" imgH="431640" progId="Equation.3">
                  <p:embed/>
                  <p:pic>
                    <p:nvPicPr>
                      <p:cNvPr id="600082" name="Object 1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724400" y="2997200"/>
                        <a:ext cx="2286000" cy="431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 name="Text Box 3"/>
          <p:cNvSpPr txBox="1">
            <a:spLocks noChangeArrowheads="1"/>
          </p:cNvSpPr>
          <p:nvPr/>
        </p:nvSpPr>
        <p:spPr bwMode="auto">
          <a:xfrm>
            <a:off x="409575" y="4343400"/>
            <a:ext cx="1800225" cy="457200"/>
          </a:xfrm>
          <a:prstGeom prst="rect">
            <a:avLst/>
          </a:prstGeom>
          <a:noFill/>
          <a:ln w="9525">
            <a:noFill/>
            <a:miter lim="800000"/>
            <a:headEnd/>
            <a:tailEnd/>
          </a:ln>
          <a:effectLst/>
        </p:spPr>
        <p:txBody>
          <a:bodyPr>
            <a:spAutoFit/>
          </a:bodyPr>
          <a:lstStyle/>
          <a:p>
            <a:pPr>
              <a:spcBef>
                <a:spcPct val="50000"/>
              </a:spcBef>
            </a:pPr>
            <a:r>
              <a:rPr kumimoji="1" lang="zh-CN" altLang="en-US" sz="2400" dirty="0"/>
              <a:t>解法三</a:t>
            </a:r>
          </a:p>
        </p:txBody>
      </p:sp>
      <p:graphicFrame>
        <p:nvGraphicFramePr>
          <p:cNvPr id="22" name="Object 4"/>
          <p:cNvGraphicFramePr>
            <a:graphicFrameLocks noChangeAspect="1"/>
          </p:cNvGraphicFramePr>
          <p:nvPr/>
        </p:nvGraphicFramePr>
        <p:xfrm>
          <a:off x="2286000" y="4419600"/>
          <a:ext cx="1695450" cy="392113"/>
        </p:xfrm>
        <a:graphic>
          <a:graphicData uri="http://schemas.openxmlformats.org/presentationml/2006/ole">
            <mc:AlternateContent xmlns:mc="http://schemas.openxmlformats.org/markup-compatibility/2006">
              <mc:Choice xmlns:v="urn:schemas-microsoft-com:vml" Requires="v">
                <p:oleObj name="公式" r:id="rId8" imgW="1701720" imgH="393480" progId="Equation.3">
                  <p:embed/>
                </p:oleObj>
              </mc:Choice>
              <mc:Fallback>
                <p:oleObj name="公式" r:id="rId8" imgW="1701720" imgH="393480" progId="Equation.3">
                  <p:embed/>
                  <p:pic>
                    <p:nvPicPr>
                      <p:cNvPr id="22" name="Object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286000" y="4419600"/>
                        <a:ext cx="1695450" cy="392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3" name="Object 5"/>
          <p:cNvGraphicFramePr>
            <a:graphicFrameLocks noChangeAspect="1"/>
          </p:cNvGraphicFramePr>
          <p:nvPr/>
        </p:nvGraphicFramePr>
        <p:xfrm>
          <a:off x="2514600" y="5092700"/>
          <a:ext cx="1482725" cy="417513"/>
        </p:xfrm>
        <a:graphic>
          <a:graphicData uri="http://schemas.openxmlformats.org/presentationml/2006/ole">
            <mc:AlternateContent xmlns:mc="http://schemas.openxmlformats.org/markup-compatibility/2006">
              <mc:Choice xmlns:v="urn:schemas-microsoft-com:vml" Requires="v">
                <p:oleObj name="公式" r:id="rId10" imgW="1485720" imgH="419040" progId="Equation.3">
                  <p:embed/>
                </p:oleObj>
              </mc:Choice>
              <mc:Fallback>
                <p:oleObj name="公式" r:id="rId10" imgW="1485720" imgH="419040" progId="Equation.3">
                  <p:embed/>
                  <p:pic>
                    <p:nvPicPr>
                      <p:cNvPr id="23" name="Object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514600" y="5092700"/>
                        <a:ext cx="1482725" cy="4175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4" name="Object 6"/>
          <p:cNvGraphicFramePr>
            <a:graphicFrameLocks noChangeAspect="1"/>
          </p:cNvGraphicFramePr>
          <p:nvPr/>
        </p:nvGraphicFramePr>
        <p:xfrm>
          <a:off x="2514600" y="5791200"/>
          <a:ext cx="1320800" cy="431800"/>
        </p:xfrm>
        <a:graphic>
          <a:graphicData uri="http://schemas.openxmlformats.org/presentationml/2006/ole">
            <mc:AlternateContent xmlns:mc="http://schemas.openxmlformats.org/markup-compatibility/2006">
              <mc:Choice xmlns:v="urn:schemas-microsoft-com:vml" Requires="v">
                <p:oleObj name="公式" r:id="rId12" imgW="1320480" imgH="431640" progId="Equation.3">
                  <p:embed/>
                </p:oleObj>
              </mc:Choice>
              <mc:Fallback>
                <p:oleObj name="公式" r:id="rId12" imgW="1320480" imgH="431640" progId="Equation.3">
                  <p:embed/>
                  <p:pic>
                    <p:nvPicPr>
                      <p:cNvPr id="24" name="Object 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514600" y="5791200"/>
                        <a:ext cx="1320800" cy="431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00067"/>
                                        </p:tgtEl>
                                        <p:attrNameLst>
                                          <p:attrName>style.visibility</p:attrName>
                                        </p:attrNameLst>
                                      </p:cBhvr>
                                      <p:to>
                                        <p:strVal val="visible"/>
                                      </p:to>
                                    </p:set>
                                    <p:animEffect transition="in" filter="wipe(left)">
                                      <p:cBhvr>
                                        <p:cTn id="7" dur="500"/>
                                        <p:tgtEl>
                                          <p:spTgt spid="60006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00073"/>
                                        </p:tgtEl>
                                        <p:attrNameLst>
                                          <p:attrName>style.visibility</p:attrName>
                                        </p:attrNameLst>
                                      </p:cBhvr>
                                      <p:to>
                                        <p:strVal val="visible"/>
                                      </p:to>
                                    </p:set>
                                    <p:animEffect transition="in" filter="wipe(left)">
                                      <p:cBhvr>
                                        <p:cTn id="12" dur="500"/>
                                        <p:tgtEl>
                                          <p:spTgt spid="600073"/>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3" fill="hold" nodeType="clickEffect">
                                  <p:stCondLst>
                                    <p:cond delay="0"/>
                                  </p:stCondLst>
                                  <p:childTnLst>
                                    <p:set>
                                      <p:cBhvr>
                                        <p:cTn id="16" dur="1" fill="hold">
                                          <p:stCondLst>
                                            <p:cond delay="0"/>
                                          </p:stCondLst>
                                        </p:cTn>
                                        <p:tgtEl>
                                          <p:spTgt spid="600080"/>
                                        </p:tgtEl>
                                        <p:attrNameLst>
                                          <p:attrName>style.visibility</p:attrName>
                                        </p:attrNameLst>
                                      </p:cBhvr>
                                      <p:to>
                                        <p:strVal val="visible"/>
                                      </p:to>
                                    </p:set>
                                    <p:animEffect transition="in" filter="strips(upRight)">
                                      <p:cBhvr>
                                        <p:cTn id="17" dur="500"/>
                                        <p:tgtEl>
                                          <p:spTgt spid="600080"/>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3" fill="hold" nodeType="clickEffect">
                                  <p:stCondLst>
                                    <p:cond delay="0"/>
                                  </p:stCondLst>
                                  <p:childTnLst>
                                    <p:set>
                                      <p:cBhvr>
                                        <p:cTn id="21" dur="1" fill="hold">
                                          <p:stCondLst>
                                            <p:cond delay="0"/>
                                          </p:stCondLst>
                                        </p:cTn>
                                        <p:tgtEl>
                                          <p:spTgt spid="600081"/>
                                        </p:tgtEl>
                                        <p:attrNameLst>
                                          <p:attrName>style.visibility</p:attrName>
                                        </p:attrNameLst>
                                      </p:cBhvr>
                                      <p:to>
                                        <p:strVal val="visible"/>
                                      </p:to>
                                    </p:set>
                                    <p:animEffect transition="in" filter="strips(upRight)">
                                      <p:cBhvr>
                                        <p:cTn id="22" dur="500"/>
                                        <p:tgtEl>
                                          <p:spTgt spid="600081"/>
                                        </p:tgtEl>
                                      </p:cBhvr>
                                    </p:animEffect>
                                  </p:childTnLst>
                                </p:cTn>
                              </p:par>
                            </p:childTnLst>
                          </p:cTn>
                        </p:par>
                      </p:childTnLst>
                    </p:cTn>
                  </p:par>
                  <p:par>
                    <p:cTn id="23" fill="hold">
                      <p:stCondLst>
                        <p:cond delay="indefinite"/>
                      </p:stCondLst>
                      <p:childTnLst>
                        <p:par>
                          <p:cTn id="24" fill="hold">
                            <p:stCondLst>
                              <p:cond delay="0"/>
                            </p:stCondLst>
                            <p:childTnLst>
                              <p:par>
                                <p:cTn id="25" presetID="18" presetClass="entr" presetSubtype="3" fill="hold" nodeType="clickEffect">
                                  <p:stCondLst>
                                    <p:cond delay="0"/>
                                  </p:stCondLst>
                                  <p:childTnLst>
                                    <p:set>
                                      <p:cBhvr>
                                        <p:cTn id="26" dur="1" fill="hold">
                                          <p:stCondLst>
                                            <p:cond delay="0"/>
                                          </p:stCondLst>
                                        </p:cTn>
                                        <p:tgtEl>
                                          <p:spTgt spid="600082"/>
                                        </p:tgtEl>
                                        <p:attrNameLst>
                                          <p:attrName>style.visibility</p:attrName>
                                        </p:attrNameLst>
                                      </p:cBhvr>
                                      <p:to>
                                        <p:strVal val="visible"/>
                                      </p:to>
                                    </p:set>
                                    <p:animEffect transition="in" filter="strips(upRight)">
                                      <p:cBhvr>
                                        <p:cTn id="27" dur="500"/>
                                        <p:tgtEl>
                                          <p:spTgt spid="600082"/>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5" fill="hold" grpId="0" nodeType="clickEffect">
                                  <p:stCondLst>
                                    <p:cond delay="0"/>
                                  </p:stCondLst>
                                  <p:childTnLst>
                                    <p:set>
                                      <p:cBhvr>
                                        <p:cTn id="31" dur="1" fill="hold">
                                          <p:stCondLst>
                                            <p:cond delay="0"/>
                                          </p:stCondLst>
                                        </p:cTn>
                                        <p:tgtEl>
                                          <p:spTgt spid="20"/>
                                        </p:tgtEl>
                                        <p:attrNameLst>
                                          <p:attrName>style.visibility</p:attrName>
                                        </p:attrNameLst>
                                      </p:cBhvr>
                                      <p:to>
                                        <p:strVal val="visible"/>
                                      </p:to>
                                    </p:set>
                                    <p:animEffect transition="in" filter="blinds(vertical)">
                                      <p:cBhvr>
                                        <p:cTn id="32" dur="500"/>
                                        <p:tgtEl>
                                          <p:spTgt spid="20"/>
                                        </p:tgtEl>
                                      </p:cBhvr>
                                    </p:animEffect>
                                  </p:childTnLst>
                                </p:cTn>
                              </p:par>
                            </p:childTnLst>
                          </p:cTn>
                        </p:par>
                      </p:childTnLst>
                    </p:cTn>
                  </p:par>
                  <p:par>
                    <p:cTn id="33" fill="hold">
                      <p:stCondLst>
                        <p:cond delay="indefinite"/>
                      </p:stCondLst>
                      <p:childTnLst>
                        <p:par>
                          <p:cTn id="34" fill="hold">
                            <p:stCondLst>
                              <p:cond delay="0"/>
                            </p:stCondLst>
                            <p:childTnLst>
                              <p:par>
                                <p:cTn id="35" presetID="18" presetClass="entr" presetSubtype="3" fill="hold" nodeType="clickEffect">
                                  <p:stCondLst>
                                    <p:cond delay="0"/>
                                  </p:stCondLst>
                                  <p:childTnLst>
                                    <p:set>
                                      <p:cBhvr>
                                        <p:cTn id="36" dur="1" fill="hold">
                                          <p:stCondLst>
                                            <p:cond delay="0"/>
                                          </p:stCondLst>
                                        </p:cTn>
                                        <p:tgtEl>
                                          <p:spTgt spid="22"/>
                                        </p:tgtEl>
                                        <p:attrNameLst>
                                          <p:attrName>style.visibility</p:attrName>
                                        </p:attrNameLst>
                                      </p:cBhvr>
                                      <p:to>
                                        <p:strVal val="visible"/>
                                      </p:to>
                                    </p:set>
                                    <p:animEffect transition="in" filter="strips(upRight)">
                                      <p:cBhvr>
                                        <p:cTn id="37" dur="500"/>
                                        <p:tgtEl>
                                          <p:spTgt spid="22"/>
                                        </p:tgtEl>
                                      </p:cBhvr>
                                    </p:animEffect>
                                  </p:childTnLst>
                                </p:cTn>
                              </p:par>
                            </p:childTnLst>
                          </p:cTn>
                        </p:par>
                      </p:childTnLst>
                    </p:cTn>
                  </p:par>
                  <p:par>
                    <p:cTn id="38" fill="hold">
                      <p:stCondLst>
                        <p:cond delay="indefinite"/>
                      </p:stCondLst>
                      <p:childTnLst>
                        <p:par>
                          <p:cTn id="39" fill="hold">
                            <p:stCondLst>
                              <p:cond delay="0"/>
                            </p:stCondLst>
                            <p:childTnLst>
                              <p:par>
                                <p:cTn id="40" presetID="18" presetClass="entr" presetSubtype="3" fill="hold" nodeType="clickEffect">
                                  <p:stCondLst>
                                    <p:cond delay="0"/>
                                  </p:stCondLst>
                                  <p:childTnLst>
                                    <p:set>
                                      <p:cBhvr>
                                        <p:cTn id="41" dur="1" fill="hold">
                                          <p:stCondLst>
                                            <p:cond delay="0"/>
                                          </p:stCondLst>
                                        </p:cTn>
                                        <p:tgtEl>
                                          <p:spTgt spid="23"/>
                                        </p:tgtEl>
                                        <p:attrNameLst>
                                          <p:attrName>style.visibility</p:attrName>
                                        </p:attrNameLst>
                                      </p:cBhvr>
                                      <p:to>
                                        <p:strVal val="visible"/>
                                      </p:to>
                                    </p:set>
                                    <p:animEffect transition="in" filter="strips(upRight)">
                                      <p:cBhvr>
                                        <p:cTn id="42" dur="500"/>
                                        <p:tgtEl>
                                          <p:spTgt spid="23"/>
                                        </p:tgtEl>
                                      </p:cBhvr>
                                    </p:animEffect>
                                  </p:childTnLst>
                                </p:cTn>
                              </p:par>
                            </p:childTnLst>
                          </p:cTn>
                        </p:par>
                      </p:childTnLst>
                    </p:cTn>
                  </p:par>
                  <p:par>
                    <p:cTn id="43" fill="hold">
                      <p:stCondLst>
                        <p:cond delay="indefinite"/>
                      </p:stCondLst>
                      <p:childTnLst>
                        <p:par>
                          <p:cTn id="44" fill="hold">
                            <p:stCondLst>
                              <p:cond delay="0"/>
                            </p:stCondLst>
                            <p:childTnLst>
                              <p:par>
                                <p:cTn id="45" presetID="18" presetClass="entr" presetSubtype="3" fill="hold" nodeType="clickEffect">
                                  <p:stCondLst>
                                    <p:cond delay="0"/>
                                  </p:stCondLst>
                                  <p:childTnLst>
                                    <p:set>
                                      <p:cBhvr>
                                        <p:cTn id="46" dur="1" fill="hold">
                                          <p:stCondLst>
                                            <p:cond delay="0"/>
                                          </p:stCondLst>
                                        </p:cTn>
                                        <p:tgtEl>
                                          <p:spTgt spid="24"/>
                                        </p:tgtEl>
                                        <p:attrNameLst>
                                          <p:attrName>style.visibility</p:attrName>
                                        </p:attrNameLst>
                                      </p:cBhvr>
                                      <p:to>
                                        <p:strVal val="visible"/>
                                      </p:to>
                                    </p:set>
                                    <p:animEffect transition="in" filter="strips(upRight)">
                                      <p:cBhvr>
                                        <p:cTn id="47"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02" name="Rectangle 2"/>
          <p:cNvSpPr>
            <a:spLocks noGrp="1" noChangeArrowheads="1"/>
          </p:cNvSpPr>
          <p:nvPr>
            <p:ph type="title"/>
          </p:nvPr>
        </p:nvSpPr>
        <p:spPr/>
        <p:txBody>
          <a:bodyPr/>
          <a:lstStyle/>
          <a:p>
            <a:r>
              <a:rPr lang="en-US" altLang="zh-CN"/>
              <a:t>10.4 </a:t>
            </a:r>
            <a:r>
              <a:rPr lang="zh-CN" altLang="en-US"/>
              <a:t>麦克斯韦速率分布</a:t>
            </a:r>
          </a:p>
        </p:txBody>
      </p:sp>
      <p:sp>
        <p:nvSpPr>
          <p:cNvPr id="25" name="灯片编号占位符 4"/>
          <p:cNvSpPr>
            <a:spLocks noGrp="1"/>
          </p:cNvSpPr>
          <p:nvPr>
            <p:ph type="sldNum" sz="quarter" idx="12"/>
          </p:nvPr>
        </p:nvSpPr>
        <p:spPr/>
        <p:txBody>
          <a:bodyPr/>
          <a:lstStyle/>
          <a:p>
            <a:fld id="{63931F39-C1C6-4A85-8BCD-AF5757BF0253}" type="slidenum">
              <a:rPr lang="en-US" altLang="zh-CN"/>
              <a:pPr/>
              <a:t>4</a:t>
            </a:fld>
            <a:endParaRPr lang="en-US" altLang="zh-CN"/>
          </a:p>
        </p:txBody>
      </p:sp>
      <p:sp>
        <p:nvSpPr>
          <p:cNvPr id="563203" name="Text Box 3"/>
          <p:cNvSpPr txBox="1">
            <a:spLocks noChangeArrowheads="1"/>
          </p:cNvSpPr>
          <p:nvPr/>
        </p:nvSpPr>
        <p:spPr bwMode="auto">
          <a:xfrm>
            <a:off x="381000" y="1196975"/>
            <a:ext cx="8382000" cy="1698625"/>
          </a:xfrm>
          <a:prstGeom prst="rect">
            <a:avLst/>
          </a:prstGeom>
          <a:noFill/>
          <a:ln w="9525">
            <a:noFill/>
            <a:miter lim="800000"/>
            <a:headEnd/>
            <a:tailEnd/>
          </a:ln>
          <a:effectLst/>
        </p:spPr>
        <p:txBody>
          <a:bodyPr>
            <a:spAutoFit/>
          </a:bodyPr>
          <a:lstStyle/>
          <a:p>
            <a:pPr>
              <a:lnSpc>
                <a:spcPct val="110000"/>
              </a:lnSpc>
              <a:spcBef>
                <a:spcPct val="50000"/>
              </a:spcBef>
            </a:pPr>
            <a:r>
              <a:rPr kumimoji="1" lang="zh-CN" altLang="en-US" sz="2400" dirty="0"/>
              <a:t>例</a:t>
            </a:r>
            <a:r>
              <a:rPr kumimoji="1" lang="en-US" altLang="zh-CN" sz="2400" dirty="0"/>
              <a:t>10.5    </a:t>
            </a:r>
            <a:r>
              <a:rPr kumimoji="1" lang="zh-CN" altLang="en-US" sz="2400" dirty="0"/>
              <a:t>图为同一种气体，处于不同温度状态下的速率分布曲线，试问（</a:t>
            </a:r>
            <a:r>
              <a:rPr kumimoji="1" lang="en-US" altLang="zh-CN" sz="2400" dirty="0"/>
              <a:t>1</a:t>
            </a:r>
            <a:r>
              <a:rPr kumimoji="1" lang="zh-CN" altLang="en-US" sz="2400" dirty="0"/>
              <a:t>）哪一条曲线对应的温度高？（</a:t>
            </a:r>
            <a:r>
              <a:rPr kumimoji="1" lang="en-US" altLang="zh-CN" sz="2400" dirty="0"/>
              <a:t>2</a:t>
            </a:r>
            <a:r>
              <a:rPr kumimoji="1" lang="zh-CN" altLang="en-US" sz="2400" dirty="0"/>
              <a:t>）如果这两条曲线分别对应的是同一温度下氧气和氢气的分布曲线，问哪条曲线对应的是氧气，哪条对应的是氢气？</a:t>
            </a:r>
          </a:p>
        </p:txBody>
      </p:sp>
      <p:grpSp>
        <p:nvGrpSpPr>
          <p:cNvPr id="563204" name="Group 4"/>
          <p:cNvGrpSpPr>
            <a:grpSpLocks/>
          </p:cNvGrpSpPr>
          <p:nvPr/>
        </p:nvGrpSpPr>
        <p:grpSpPr bwMode="auto">
          <a:xfrm>
            <a:off x="4608513" y="2895600"/>
            <a:ext cx="4154487" cy="3459163"/>
            <a:chOff x="2744" y="1888"/>
            <a:chExt cx="2617" cy="2179"/>
          </a:xfrm>
        </p:grpSpPr>
        <p:sp>
          <p:nvSpPr>
            <p:cNvPr id="563205" name="Line 5"/>
            <p:cNvSpPr>
              <a:spLocks noChangeShapeType="1"/>
            </p:cNvSpPr>
            <p:nvPr/>
          </p:nvSpPr>
          <p:spPr bwMode="auto">
            <a:xfrm>
              <a:off x="2744" y="3760"/>
              <a:ext cx="2556" cy="0"/>
            </a:xfrm>
            <a:prstGeom prst="line">
              <a:avLst/>
            </a:prstGeom>
            <a:noFill/>
            <a:ln w="19050">
              <a:solidFill>
                <a:schemeClr val="tx1"/>
              </a:solidFill>
              <a:round/>
              <a:headEnd/>
              <a:tailEnd type="triangle" w="med" len="lg"/>
            </a:ln>
            <a:effectLst/>
          </p:spPr>
          <p:txBody>
            <a:bodyPr wrap="none" anchor="ctr"/>
            <a:lstStyle/>
            <a:p>
              <a:endParaRPr lang="zh-CN" altLang="en-US"/>
            </a:p>
          </p:txBody>
        </p:sp>
        <p:sp>
          <p:nvSpPr>
            <p:cNvPr id="563206" name="Line 6"/>
            <p:cNvSpPr>
              <a:spLocks noChangeShapeType="1"/>
            </p:cNvSpPr>
            <p:nvPr/>
          </p:nvSpPr>
          <p:spPr bwMode="auto">
            <a:xfrm flipV="1">
              <a:off x="2744" y="1984"/>
              <a:ext cx="0" cy="1776"/>
            </a:xfrm>
            <a:prstGeom prst="line">
              <a:avLst/>
            </a:prstGeom>
            <a:noFill/>
            <a:ln w="19050">
              <a:solidFill>
                <a:schemeClr val="tx1"/>
              </a:solidFill>
              <a:round/>
              <a:headEnd/>
              <a:tailEnd type="triangle" w="med" len="lg"/>
            </a:ln>
            <a:effectLst/>
          </p:spPr>
          <p:txBody>
            <a:bodyPr wrap="none" anchor="ctr"/>
            <a:lstStyle/>
            <a:p>
              <a:endParaRPr lang="zh-CN" altLang="en-US"/>
            </a:p>
          </p:txBody>
        </p:sp>
        <p:sp>
          <p:nvSpPr>
            <p:cNvPr id="563207" name="Freeform 7"/>
            <p:cNvSpPr>
              <a:spLocks/>
            </p:cNvSpPr>
            <p:nvPr/>
          </p:nvSpPr>
          <p:spPr bwMode="auto">
            <a:xfrm>
              <a:off x="2744" y="2272"/>
              <a:ext cx="1519" cy="1496"/>
            </a:xfrm>
            <a:custGeom>
              <a:avLst/>
              <a:gdLst/>
              <a:ahLst/>
              <a:cxnLst>
                <a:cxn ang="0">
                  <a:pos x="0" y="1496"/>
                </a:cxn>
                <a:cxn ang="0">
                  <a:pos x="288" y="1160"/>
                </a:cxn>
                <a:cxn ang="0">
                  <a:pos x="576" y="488"/>
                </a:cxn>
                <a:cxn ang="0">
                  <a:pos x="816" y="104"/>
                </a:cxn>
                <a:cxn ang="0">
                  <a:pos x="1008" y="8"/>
                </a:cxn>
                <a:cxn ang="0">
                  <a:pos x="1200" y="152"/>
                </a:cxn>
                <a:cxn ang="0">
                  <a:pos x="1344" y="440"/>
                </a:cxn>
                <a:cxn ang="0">
                  <a:pos x="1584" y="1016"/>
                </a:cxn>
                <a:cxn ang="0">
                  <a:pos x="1968" y="1304"/>
                </a:cxn>
                <a:cxn ang="0">
                  <a:pos x="2352" y="1400"/>
                </a:cxn>
              </a:cxnLst>
              <a:rect l="0" t="0" r="r" b="b"/>
              <a:pathLst>
                <a:path w="2352" h="1496">
                  <a:moveTo>
                    <a:pt x="0" y="1496"/>
                  </a:moveTo>
                  <a:cubicBezTo>
                    <a:pt x="96" y="1412"/>
                    <a:pt x="192" y="1328"/>
                    <a:pt x="288" y="1160"/>
                  </a:cubicBezTo>
                  <a:cubicBezTo>
                    <a:pt x="384" y="992"/>
                    <a:pt x="488" y="664"/>
                    <a:pt x="576" y="488"/>
                  </a:cubicBezTo>
                  <a:cubicBezTo>
                    <a:pt x="664" y="312"/>
                    <a:pt x="744" y="184"/>
                    <a:pt x="816" y="104"/>
                  </a:cubicBezTo>
                  <a:cubicBezTo>
                    <a:pt x="888" y="24"/>
                    <a:pt x="944" y="0"/>
                    <a:pt x="1008" y="8"/>
                  </a:cubicBezTo>
                  <a:cubicBezTo>
                    <a:pt x="1072" y="16"/>
                    <a:pt x="1144" y="80"/>
                    <a:pt x="1200" y="152"/>
                  </a:cubicBezTo>
                  <a:cubicBezTo>
                    <a:pt x="1256" y="224"/>
                    <a:pt x="1280" y="296"/>
                    <a:pt x="1344" y="440"/>
                  </a:cubicBezTo>
                  <a:cubicBezTo>
                    <a:pt x="1408" y="584"/>
                    <a:pt x="1480" y="872"/>
                    <a:pt x="1584" y="1016"/>
                  </a:cubicBezTo>
                  <a:cubicBezTo>
                    <a:pt x="1688" y="1160"/>
                    <a:pt x="1840" y="1240"/>
                    <a:pt x="1968" y="1304"/>
                  </a:cubicBezTo>
                  <a:cubicBezTo>
                    <a:pt x="2096" y="1368"/>
                    <a:pt x="2224" y="1384"/>
                    <a:pt x="2352" y="1400"/>
                  </a:cubicBezTo>
                </a:path>
              </a:pathLst>
            </a:custGeom>
            <a:noFill/>
            <a:ln w="28575" cmpd="sng">
              <a:solidFill>
                <a:srgbClr val="0000FF"/>
              </a:solidFill>
              <a:round/>
              <a:headEnd/>
              <a:tailEnd/>
            </a:ln>
            <a:effectLst/>
          </p:spPr>
          <p:txBody>
            <a:bodyPr wrap="none" anchor="ctr"/>
            <a:lstStyle/>
            <a:p>
              <a:endParaRPr lang="zh-CN" altLang="en-US"/>
            </a:p>
          </p:txBody>
        </p:sp>
        <p:sp>
          <p:nvSpPr>
            <p:cNvPr id="563208" name="Text Box 8"/>
            <p:cNvSpPr txBox="1">
              <a:spLocks noChangeArrowheads="1"/>
            </p:cNvSpPr>
            <p:nvPr/>
          </p:nvSpPr>
          <p:spPr bwMode="auto">
            <a:xfrm>
              <a:off x="2815" y="1888"/>
              <a:ext cx="519" cy="365"/>
            </a:xfrm>
            <a:prstGeom prst="rect">
              <a:avLst/>
            </a:prstGeom>
            <a:noFill/>
            <a:ln w="9525">
              <a:noFill/>
              <a:miter lim="800000"/>
              <a:headEnd/>
              <a:tailEnd/>
            </a:ln>
            <a:effectLst/>
          </p:spPr>
          <p:txBody>
            <a:bodyPr>
              <a:spAutoFit/>
            </a:bodyPr>
            <a:lstStyle/>
            <a:p>
              <a:pPr>
                <a:spcBef>
                  <a:spcPct val="50000"/>
                </a:spcBef>
              </a:pPr>
              <a:r>
                <a:rPr kumimoji="1" lang="en-US" altLang="zh-CN" sz="3200" b="1" i="1" dirty="0">
                  <a:latin typeface="+mn-lt"/>
                </a:rPr>
                <a:t>f</a:t>
              </a:r>
              <a:r>
                <a:rPr kumimoji="1" lang="en-US" altLang="zh-CN" sz="3200" b="1" dirty="0">
                  <a:latin typeface="+mn-lt"/>
                </a:rPr>
                <a:t>(</a:t>
              </a:r>
              <a:r>
                <a:rPr kumimoji="1" lang="en-US" altLang="zh-CN" sz="3200" b="1" i="1" dirty="0">
                  <a:latin typeface="Book Antiqua" pitchFamily="18" charset="0"/>
                </a:rPr>
                <a:t>v</a:t>
              </a:r>
              <a:r>
                <a:rPr kumimoji="1" lang="en-US" altLang="zh-CN" sz="3200" b="1" dirty="0">
                  <a:latin typeface="+mn-lt"/>
                </a:rPr>
                <a:t>)</a:t>
              </a:r>
            </a:p>
          </p:txBody>
        </p:sp>
        <p:sp>
          <p:nvSpPr>
            <p:cNvPr id="563209" name="Rectangle 9"/>
            <p:cNvSpPr>
              <a:spLocks noChangeArrowheads="1"/>
            </p:cNvSpPr>
            <p:nvPr/>
          </p:nvSpPr>
          <p:spPr bwMode="auto">
            <a:xfrm>
              <a:off x="5103" y="3702"/>
              <a:ext cx="258" cy="365"/>
            </a:xfrm>
            <a:prstGeom prst="rect">
              <a:avLst/>
            </a:prstGeom>
            <a:noFill/>
            <a:ln w="9525">
              <a:noFill/>
              <a:miter lim="800000"/>
              <a:headEnd/>
              <a:tailEnd/>
            </a:ln>
            <a:effectLst/>
          </p:spPr>
          <p:txBody>
            <a:bodyPr wrap="none">
              <a:spAutoFit/>
            </a:bodyPr>
            <a:lstStyle/>
            <a:p>
              <a:r>
                <a:rPr kumimoji="1" lang="en-US" altLang="zh-CN" sz="3200" b="1" i="1">
                  <a:latin typeface="Book Antiqua" pitchFamily="18" charset="0"/>
                </a:rPr>
                <a:t>v</a:t>
              </a:r>
            </a:p>
          </p:txBody>
        </p:sp>
        <p:sp>
          <p:nvSpPr>
            <p:cNvPr id="563210" name="Freeform 10"/>
            <p:cNvSpPr>
              <a:spLocks/>
            </p:cNvSpPr>
            <p:nvPr/>
          </p:nvSpPr>
          <p:spPr bwMode="auto">
            <a:xfrm>
              <a:off x="2744" y="2688"/>
              <a:ext cx="2298" cy="1072"/>
            </a:xfrm>
            <a:custGeom>
              <a:avLst/>
              <a:gdLst/>
              <a:ahLst/>
              <a:cxnLst>
                <a:cxn ang="0">
                  <a:pos x="0" y="1072"/>
                </a:cxn>
                <a:cxn ang="0">
                  <a:pos x="432" y="880"/>
                </a:cxn>
                <a:cxn ang="0">
                  <a:pos x="720" y="640"/>
                </a:cxn>
                <a:cxn ang="0">
                  <a:pos x="1008" y="256"/>
                </a:cxn>
                <a:cxn ang="0">
                  <a:pos x="1296" y="16"/>
                </a:cxn>
                <a:cxn ang="0">
                  <a:pos x="1584" y="160"/>
                </a:cxn>
                <a:cxn ang="0">
                  <a:pos x="2016" y="640"/>
                </a:cxn>
                <a:cxn ang="0">
                  <a:pos x="2448" y="880"/>
                </a:cxn>
                <a:cxn ang="0">
                  <a:pos x="2832" y="976"/>
                </a:cxn>
              </a:cxnLst>
              <a:rect l="0" t="0" r="r" b="b"/>
              <a:pathLst>
                <a:path w="2832" h="1072">
                  <a:moveTo>
                    <a:pt x="0" y="1072"/>
                  </a:moveTo>
                  <a:cubicBezTo>
                    <a:pt x="156" y="1012"/>
                    <a:pt x="312" y="952"/>
                    <a:pt x="432" y="880"/>
                  </a:cubicBezTo>
                  <a:cubicBezTo>
                    <a:pt x="552" y="808"/>
                    <a:pt x="624" y="744"/>
                    <a:pt x="720" y="640"/>
                  </a:cubicBezTo>
                  <a:cubicBezTo>
                    <a:pt x="816" y="536"/>
                    <a:pt x="912" y="360"/>
                    <a:pt x="1008" y="256"/>
                  </a:cubicBezTo>
                  <a:cubicBezTo>
                    <a:pt x="1104" y="152"/>
                    <a:pt x="1200" y="32"/>
                    <a:pt x="1296" y="16"/>
                  </a:cubicBezTo>
                  <a:cubicBezTo>
                    <a:pt x="1392" y="0"/>
                    <a:pt x="1464" y="56"/>
                    <a:pt x="1584" y="160"/>
                  </a:cubicBezTo>
                  <a:cubicBezTo>
                    <a:pt x="1704" y="264"/>
                    <a:pt x="1872" y="520"/>
                    <a:pt x="2016" y="640"/>
                  </a:cubicBezTo>
                  <a:cubicBezTo>
                    <a:pt x="2160" y="760"/>
                    <a:pt x="2312" y="824"/>
                    <a:pt x="2448" y="880"/>
                  </a:cubicBezTo>
                  <a:cubicBezTo>
                    <a:pt x="2584" y="936"/>
                    <a:pt x="2708" y="956"/>
                    <a:pt x="2832" y="976"/>
                  </a:cubicBezTo>
                </a:path>
              </a:pathLst>
            </a:custGeom>
            <a:noFill/>
            <a:ln w="28575" cmpd="sng">
              <a:solidFill>
                <a:schemeClr val="tx1"/>
              </a:solidFill>
              <a:round/>
              <a:headEnd/>
              <a:tailEnd/>
            </a:ln>
            <a:effectLst/>
          </p:spPr>
          <p:txBody>
            <a:bodyPr wrap="none" anchor="ctr"/>
            <a:lstStyle/>
            <a:p>
              <a:endParaRPr lang="zh-CN" altLang="en-US"/>
            </a:p>
          </p:txBody>
        </p:sp>
        <p:sp>
          <p:nvSpPr>
            <p:cNvPr id="563211" name="Rectangle 11"/>
            <p:cNvSpPr>
              <a:spLocks noChangeArrowheads="1"/>
            </p:cNvSpPr>
            <p:nvPr/>
          </p:nvSpPr>
          <p:spPr bwMode="auto">
            <a:xfrm>
              <a:off x="3484" y="2128"/>
              <a:ext cx="356" cy="365"/>
            </a:xfrm>
            <a:prstGeom prst="rect">
              <a:avLst/>
            </a:prstGeom>
            <a:noFill/>
            <a:ln w="9525">
              <a:noFill/>
              <a:miter lim="800000"/>
              <a:headEnd/>
              <a:tailEnd/>
            </a:ln>
            <a:effectLst/>
          </p:spPr>
          <p:txBody>
            <a:bodyPr wrap="none">
              <a:spAutoFit/>
            </a:bodyPr>
            <a:lstStyle/>
            <a:p>
              <a:r>
                <a:rPr kumimoji="1" lang="en-US" altLang="zh-CN" sz="3200" b="1" i="1">
                  <a:solidFill>
                    <a:srgbClr val="0000CC"/>
                  </a:solidFill>
                </a:rPr>
                <a:t>T</a:t>
              </a:r>
              <a:r>
                <a:rPr kumimoji="1" lang="en-US" altLang="zh-CN" sz="3200" b="1" baseline="-25000">
                  <a:solidFill>
                    <a:srgbClr val="0000CC"/>
                  </a:solidFill>
                </a:rPr>
                <a:t>1</a:t>
              </a:r>
            </a:p>
          </p:txBody>
        </p:sp>
        <p:sp>
          <p:nvSpPr>
            <p:cNvPr id="563212" name="Rectangle 12"/>
            <p:cNvSpPr>
              <a:spLocks noChangeArrowheads="1"/>
            </p:cNvSpPr>
            <p:nvPr/>
          </p:nvSpPr>
          <p:spPr bwMode="auto">
            <a:xfrm>
              <a:off x="4263" y="2896"/>
              <a:ext cx="356" cy="365"/>
            </a:xfrm>
            <a:prstGeom prst="rect">
              <a:avLst/>
            </a:prstGeom>
            <a:noFill/>
            <a:ln w="9525">
              <a:noFill/>
              <a:miter lim="800000"/>
              <a:headEnd/>
              <a:tailEnd/>
            </a:ln>
            <a:effectLst/>
          </p:spPr>
          <p:txBody>
            <a:bodyPr wrap="none">
              <a:spAutoFit/>
            </a:bodyPr>
            <a:lstStyle/>
            <a:p>
              <a:pPr>
                <a:spcBef>
                  <a:spcPct val="50000"/>
                </a:spcBef>
              </a:pPr>
              <a:r>
                <a:rPr kumimoji="1" lang="en-US" altLang="zh-CN" sz="3200" b="1" i="1"/>
                <a:t>T</a:t>
              </a:r>
              <a:r>
                <a:rPr kumimoji="1" lang="en-US" altLang="zh-CN" sz="3200" b="1" baseline="-25000"/>
                <a:t>2</a:t>
              </a:r>
            </a:p>
          </p:txBody>
        </p:sp>
      </p:grpSp>
      <p:sp>
        <p:nvSpPr>
          <p:cNvPr id="563213" name="Rectangle 13"/>
          <p:cNvSpPr>
            <a:spLocks noChangeArrowheads="1"/>
          </p:cNvSpPr>
          <p:nvPr/>
        </p:nvSpPr>
        <p:spPr bwMode="auto">
          <a:xfrm>
            <a:off x="501650" y="2819400"/>
            <a:ext cx="793750" cy="457200"/>
          </a:xfrm>
          <a:prstGeom prst="rect">
            <a:avLst/>
          </a:prstGeom>
          <a:noFill/>
          <a:ln w="9525">
            <a:noFill/>
            <a:miter lim="800000"/>
            <a:headEnd/>
            <a:tailEnd/>
          </a:ln>
          <a:effectLst/>
        </p:spPr>
        <p:txBody>
          <a:bodyPr wrap="none">
            <a:spAutoFit/>
          </a:bodyPr>
          <a:lstStyle/>
          <a:p>
            <a:r>
              <a:rPr kumimoji="1" lang="zh-CN" altLang="en-US" sz="2400"/>
              <a:t>解：</a:t>
            </a:r>
          </a:p>
        </p:txBody>
      </p:sp>
      <mc:AlternateContent xmlns:mc="http://schemas.openxmlformats.org/markup-compatibility/2006" xmlns:a14="http://schemas.microsoft.com/office/drawing/2010/main">
        <mc:Choice Requires="a14">
          <p:sp>
            <p:nvSpPr>
              <p:cNvPr id="563214" name="Object 14"/>
              <p:cNvSpPr txBox="1"/>
              <p:nvPr/>
            </p:nvSpPr>
            <p:spPr bwMode="auto">
              <a:xfrm>
                <a:off x="1066800" y="2971800"/>
                <a:ext cx="1855788" cy="1116013"/>
              </a:xfrm>
              <a:prstGeom prst="rect">
                <a:avLst/>
              </a:prstGeom>
              <a:noFill/>
            </p:spPr>
            <p:txBody>
              <a:bodyPr>
                <a:normAutofit/>
              </a:bodyPr>
              <a:lstStyle/>
              <a:p>
                <a:pPr/>
                <a14:m>
                  <m:oMathPara xmlns:m="http://schemas.openxmlformats.org/officeDocument/2006/math">
                    <m:oMathParaPr>
                      <m:jc m:val="left"/>
                    </m:oMathParaPr>
                    <m:oMath xmlns:m="http://schemas.openxmlformats.org/officeDocument/2006/math">
                      <m:sSub>
                        <m:sSubPr>
                          <m:ctrlPr>
                            <a:rPr lang="zh-CN" altLang="en-US" i="1">
                              <a:solidFill>
                                <a:srgbClr val="000000"/>
                              </a:solidFill>
                              <a:latin typeface="Cambria Math" panose="02040503050406030204" pitchFamily="18" charset="0"/>
                            </a:rPr>
                          </m:ctrlPr>
                        </m:sSubPr>
                        <m:e>
                          <m:r>
                            <m:rPr>
                              <m:sty m:val="p"/>
                            </m:rPr>
                            <a:rPr lang="zh-CN" altLang="en-US" i="1">
                              <a:solidFill>
                                <a:srgbClr val="000000"/>
                              </a:solidFill>
                              <a:latin typeface="Cambria Math" panose="02040503050406030204" pitchFamily="18" charset="0"/>
                            </a:rPr>
                            <m:t>v</m:t>
                          </m:r>
                        </m:e>
                        <m:sub>
                          <m:r>
                            <a:rPr lang="zh-CN" altLang="en-US" i="1">
                              <a:solidFill>
                                <a:srgbClr val="000000"/>
                              </a:solidFill>
                              <a:latin typeface="Cambria Math" panose="02040503050406030204" pitchFamily="18" charset="0"/>
                            </a:rPr>
                            <m:t>𝐩</m:t>
                          </m:r>
                        </m:sub>
                      </m:sSub>
                      <m:r>
                        <a:rPr lang="zh-CN" altLang="en-US" i="1">
                          <a:solidFill>
                            <a:srgbClr val="000000"/>
                          </a:solidFill>
                          <a:latin typeface="Cambria Math" panose="02040503050406030204" pitchFamily="18" charset="0"/>
                        </a:rPr>
                        <m:t>=</m:t>
                      </m:r>
                      <m:rad>
                        <m:radPr>
                          <m:degHide m:val="on"/>
                          <m:ctrlPr>
                            <a:rPr lang="zh-CN" altLang="en-US" i="1">
                              <a:solidFill>
                                <a:srgbClr val="000000"/>
                              </a:solidFill>
                              <a:latin typeface="Cambria Math" panose="02040503050406030204" pitchFamily="18" charset="0"/>
                            </a:rPr>
                          </m:ctrlPr>
                        </m:radPr>
                        <m:deg/>
                        <m:e>
                          <m:f>
                            <m:fPr>
                              <m:ctrlPr>
                                <a:rPr lang="zh-CN" altLang="en-US" i="1">
                                  <a:solidFill>
                                    <a:srgbClr val="000000"/>
                                  </a:solidFill>
                                  <a:latin typeface="Cambria Math" panose="02040503050406030204" pitchFamily="18" charset="0"/>
                                </a:rPr>
                              </m:ctrlPr>
                            </m:fPr>
                            <m:num>
                              <m:r>
                                <a:rPr lang="zh-CN" altLang="en-US" i="1">
                                  <a:solidFill>
                                    <a:srgbClr val="000000"/>
                                  </a:solidFill>
                                  <a:latin typeface="Cambria Math" panose="02040503050406030204" pitchFamily="18" charset="0"/>
                                </a:rPr>
                                <m:t>2</m:t>
                              </m:r>
                              <m:r>
                                <a:rPr lang="zh-CN" altLang="en-US" i="1">
                                  <a:solidFill>
                                    <a:srgbClr val="000000"/>
                                  </a:solidFill>
                                  <a:latin typeface="Cambria Math" panose="02040503050406030204" pitchFamily="18" charset="0"/>
                                </a:rPr>
                                <m:t>𝑘𝑇</m:t>
                              </m:r>
                            </m:num>
                            <m:den>
                              <m:r>
                                <a:rPr lang="zh-CN" altLang="en-US" i="1">
                                  <a:solidFill>
                                    <a:srgbClr val="000000"/>
                                  </a:solidFill>
                                  <a:latin typeface="Cambria Math" panose="02040503050406030204" pitchFamily="18" charset="0"/>
                                </a:rPr>
                                <m:t>𝑀</m:t>
                              </m:r>
                            </m:den>
                          </m:f>
                        </m:e>
                      </m:rad>
                    </m:oMath>
                  </m:oMathPara>
                </a14:m>
                <a:endParaRPr lang="zh-CN" altLang="en-US"/>
              </a:p>
            </p:txBody>
          </p:sp>
        </mc:Choice>
        <mc:Fallback xmlns="">
          <p:sp>
            <p:nvSpPr>
              <p:cNvPr id="563214" name="Object 14"/>
              <p:cNvSpPr txBox="1">
                <a:spLocks noRot="1" noChangeAspect="1" noMove="1" noResize="1" noEditPoints="1" noAdjustHandles="1" noChangeArrowheads="1" noChangeShapeType="1" noTextEdit="1"/>
              </p:cNvSpPr>
              <p:nvPr/>
            </p:nvSpPr>
            <p:spPr bwMode="auto">
              <a:xfrm>
                <a:off x="1066800" y="2971800"/>
                <a:ext cx="1855788" cy="1116013"/>
              </a:xfrm>
              <a:prstGeom prst="rect">
                <a:avLst/>
              </a:prstGeom>
              <a:blipFill>
                <a:blip r:embed="rId2"/>
                <a:stretch>
                  <a:fillRect/>
                </a:stretch>
              </a:blipFill>
            </p:spPr>
            <p:txBody>
              <a:bodyPr/>
              <a:lstStyle/>
              <a:p>
                <a:r>
                  <a:rPr lang="zh-CN" altLang="en-US">
                    <a:noFill/>
                  </a:rPr>
                  <a:t> </a:t>
                </a:r>
              </a:p>
            </p:txBody>
          </p:sp>
        </mc:Fallback>
      </mc:AlternateContent>
      <p:sp>
        <p:nvSpPr>
          <p:cNvPr id="563215" name="Rectangle 15"/>
          <p:cNvSpPr>
            <a:spLocks noChangeArrowheads="1"/>
          </p:cNvSpPr>
          <p:nvPr/>
        </p:nvSpPr>
        <p:spPr bwMode="auto">
          <a:xfrm>
            <a:off x="1143000" y="4343400"/>
            <a:ext cx="2514600" cy="519113"/>
          </a:xfrm>
          <a:prstGeom prst="rect">
            <a:avLst/>
          </a:prstGeom>
          <a:noFill/>
          <a:ln w="9525">
            <a:noFill/>
            <a:miter lim="800000"/>
            <a:headEnd/>
            <a:tailEnd/>
          </a:ln>
          <a:effectLst/>
        </p:spPr>
        <p:txBody>
          <a:bodyPr>
            <a:spAutoFit/>
          </a:bodyPr>
          <a:lstStyle/>
          <a:p>
            <a:r>
              <a:rPr kumimoji="1" lang="en-US" altLang="zh-CN" sz="2800" dirty="0"/>
              <a:t>(1)   </a:t>
            </a:r>
            <a:r>
              <a:rPr kumimoji="1" lang="en-US" altLang="zh-CN" sz="2800" i="1" dirty="0">
                <a:solidFill>
                  <a:srgbClr val="0000CC"/>
                </a:solidFill>
              </a:rPr>
              <a:t>T</a:t>
            </a:r>
            <a:r>
              <a:rPr kumimoji="1" lang="en-US" altLang="zh-CN" sz="2800" baseline="-25000" dirty="0">
                <a:solidFill>
                  <a:srgbClr val="0000CC"/>
                </a:solidFill>
              </a:rPr>
              <a:t>1 </a:t>
            </a:r>
            <a:r>
              <a:rPr kumimoji="1" lang="en-US" altLang="zh-CN" sz="2800" dirty="0"/>
              <a:t>&lt;</a:t>
            </a:r>
            <a:r>
              <a:rPr kumimoji="1" lang="en-US" altLang="zh-CN" sz="2800" baseline="-25000" dirty="0"/>
              <a:t> </a:t>
            </a:r>
            <a:r>
              <a:rPr kumimoji="1" lang="en-US" altLang="zh-CN" sz="2800" i="1" dirty="0"/>
              <a:t>T</a:t>
            </a:r>
            <a:r>
              <a:rPr kumimoji="1" lang="en-US" altLang="zh-CN" sz="2800" baseline="-25000" dirty="0"/>
              <a:t>2</a:t>
            </a:r>
          </a:p>
        </p:txBody>
      </p:sp>
      <p:sp>
        <p:nvSpPr>
          <p:cNvPr id="563216" name="Rectangle 16"/>
          <p:cNvSpPr>
            <a:spLocks noChangeArrowheads="1"/>
          </p:cNvSpPr>
          <p:nvPr/>
        </p:nvSpPr>
        <p:spPr bwMode="auto">
          <a:xfrm>
            <a:off x="1143000" y="5200650"/>
            <a:ext cx="1873250" cy="946150"/>
          </a:xfrm>
          <a:prstGeom prst="rect">
            <a:avLst/>
          </a:prstGeom>
          <a:noFill/>
          <a:ln w="9525">
            <a:noFill/>
            <a:miter lim="800000"/>
            <a:headEnd/>
            <a:tailEnd/>
          </a:ln>
          <a:effectLst/>
        </p:spPr>
        <p:txBody>
          <a:bodyPr wrap="none">
            <a:spAutoFit/>
          </a:bodyPr>
          <a:lstStyle/>
          <a:p>
            <a:r>
              <a:rPr kumimoji="1" lang="en-US" altLang="zh-CN" sz="2800"/>
              <a:t>(2)  </a:t>
            </a:r>
            <a:r>
              <a:rPr kumimoji="1" lang="zh-CN" altLang="en-US" sz="2800">
                <a:solidFill>
                  <a:srgbClr val="0000CC"/>
                </a:solidFill>
              </a:rPr>
              <a:t>蓝</a:t>
            </a:r>
            <a:r>
              <a:rPr kumimoji="1" lang="zh-CN" altLang="zh-CN" sz="2800">
                <a:solidFill>
                  <a:srgbClr val="0000CC"/>
                </a:solidFill>
              </a:rPr>
              <a:t>：氧</a:t>
            </a:r>
          </a:p>
          <a:p>
            <a:r>
              <a:rPr kumimoji="1" lang="zh-CN" altLang="zh-CN" sz="2800"/>
              <a:t>      </a:t>
            </a:r>
            <a:r>
              <a:rPr kumimoji="1" lang="zh-CN" altLang="en-US" sz="2800"/>
              <a:t> </a:t>
            </a:r>
            <a:r>
              <a:rPr kumimoji="1" lang="zh-CN" altLang="zh-CN" sz="2800"/>
              <a:t>白：氢</a:t>
            </a:r>
            <a:endParaRPr kumimoji="1" lang="zh-CN" altLang="en-US" sz="2800"/>
          </a:p>
        </p:txBody>
      </p:sp>
      <p:grpSp>
        <p:nvGrpSpPr>
          <p:cNvPr id="563217" name="Group 17"/>
          <p:cNvGrpSpPr>
            <a:grpSpLocks/>
          </p:cNvGrpSpPr>
          <p:nvPr/>
        </p:nvGrpSpPr>
        <p:grpSpPr bwMode="auto">
          <a:xfrm>
            <a:off x="6088063" y="4244975"/>
            <a:ext cx="620712" cy="2178050"/>
            <a:chOff x="3445" y="2688"/>
            <a:chExt cx="391" cy="1372"/>
          </a:xfrm>
        </p:grpSpPr>
        <p:sp>
          <p:nvSpPr>
            <p:cNvPr id="563218" name="Line 18"/>
            <p:cNvSpPr>
              <a:spLocks noChangeShapeType="1"/>
            </p:cNvSpPr>
            <p:nvPr/>
          </p:nvSpPr>
          <p:spPr bwMode="auto">
            <a:xfrm>
              <a:off x="3600" y="2688"/>
              <a:ext cx="0" cy="1008"/>
            </a:xfrm>
            <a:prstGeom prst="line">
              <a:avLst/>
            </a:prstGeom>
            <a:noFill/>
            <a:ln w="9525">
              <a:solidFill>
                <a:schemeClr val="tx1"/>
              </a:solidFill>
              <a:prstDash val="dash"/>
              <a:round/>
              <a:headEnd/>
              <a:tailEnd/>
            </a:ln>
            <a:effectLst/>
          </p:spPr>
          <p:txBody>
            <a:bodyPr wrap="none" anchor="ctr"/>
            <a:lstStyle/>
            <a:p>
              <a:endParaRPr lang="zh-CN" altLang="en-US"/>
            </a:p>
          </p:txBody>
        </p:sp>
        <mc:AlternateContent xmlns:mc="http://schemas.openxmlformats.org/markup-compatibility/2006" xmlns:a14="http://schemas.microsoft.com/office/drawing/2010/main">
          <mc:Choice Requires="a14">
            <p:sp>
              <p:nvSpPr>
                <p:cNvPr id="563219" name="Object 19"/>
                <p:cNvSpPr txBox="1"/>
                <p:nvPr/>
              </p:nvSpPr>
              <p:spPr bwMode="auto">
                <a:xfrm>
                  <a:off x="3445" y="3648"/>
                  <a:ext cx="391" cy="412"/>
                </a:xfrm>
                <a:prstGeom prst="rect">
                  <a:avLst/>
                </a:prstGeom>
                <a:noFill/>
              </p:spPr>
              <p:txBody>
                <a:bodyPr>
                  <a:normAutofit/>
                </a:bodyPr>
                <a:lstStyle/>
                <a:p>
                  <a:pPr/>
                  <a14:m>
                    <m:oMathPara xmlns:m="http://schemas.openxmlformats.org/officeDocument/2006/math">
                      <m:oMathParaPr>
                        <m:jc m:val="left"/>
                      </m:oMathParaPr>
                      <m:oMath xmlns:m="http://schemas.openxmlformats.org/officeDocument/2006/math">
                        <m:sSub>
                          <m:sSubPr>
                            <m:ctrlPr>
                              <a:rPr lang="zh-CN" altLang="en-US" i="1">
                                <a:solidFill>
                                  <a:srgbClr val="000000"/>
                                </a:solidFill>
                                <a:latin typeface="Cambria Math" panose="02040503050406030204" pitchFamily="18" charset="0"/>
                              </a:rPr>
                            </m:ctrlPr>
                          </m:sSubPr>
                          <m:e>
                            <m:r>
                              <m:rPr>
                                <m:sty m:val="p"/>
                              </m:rPr>
                              <a:rPr lang="zh-CN" altLang="en-US" i="1">
                                <a:solidFill>
                                  <a:srgbClr val="000000"/>
                                </a:solidFill>
                                <a:latin typeface="Cambria Math" panose="02040503050406030204" pitchFamily="18" charset="0"/>
                              </a:rPr>
                              <m:t>v</m:t>
                            </m:r>
                          </m:e>
                          <m:sub>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𝐩</m:t>
                                </m:r>
                              </m:e>
                              <m:sub>
                                <m:r>
                                  <a:rPr lang="zh-CN" altLang="en-US" i="1">
                                    <a:solidFill>
                                      <a:srgbClr val="000000"/>
                                    </a:solidFill>
                                    <a:latin typeface="Cambria Math" panose="02040503050406030204" pitchFamily="18" charset="0"/>
                                  </a:rPr>
                                  <m:t>2</m:t>
                                </m:r>
                              </m:sub>
                            </m:sSub>
                          </m:sub>
                        </m:sSub>
                      </m:oMath>
                    </m:oMathPara>
                  </a14:m>
                  <a:endParaRPr lang="zh-CN" altLang="en-US"/>
                </a:p>
              </p:txBody>
            </p:sp>
          </mc:Choice>
          <mc:Fallback xmlns="">
            <p:sp>
              <p:nvSpPr>
                <p:cNvPr id="563219" name="Object 19"/>
                <p:cNvSpPr txBox="1">
                  <a:spLocks noRot="1" noChangeAspect="1" noMove="1" noResize="1" noEditPoints="1" noAdjustHandles="1" noChangeArrowheads="1" noChangeShapeType="1" noTextEdit="1"/>
                </p:cNvSpPr>
                <p:nvPr/>
              </p:nvSpPr>
              <p:spPr bwMode="auto">
                <a:xfrm>
                  <a:off x="3445" y="3648"/>
                  <a:ext cx="391" cy="412"/>
                </a:xfrm>
                <a:prstGeom prst="rect">
                  <a:avLst/>
                </a:prstGeom>
                <a:blipFill>
                  <a:blip r:embed="rId3"/>
                  <a:stretch>
                    <a:fillRect/>
                  </a:stretch>
                </a:blipFill>
              </p:spPr>
              <p:txBody>
                <a:bodyPr/>
                <a:lstStyle/>
                <a:p>
                  <a:r>
                    <a:rPr lang="zh-CN" altLang="en-US">
                      <a:noFill/>
                    </a:rPr>
                    <a:t> </a:t>
                  </a:r>
                </a:p>
              </p:txBody>
            </p:sp>
          </mc:Fallback>
        </mc:AlternateContent>
      </p:grpSp>
      <p:grpSp>
        <p:nvGrpSpPr>
          <p:cNvPr id="563220" name="Group 20"/>
          <p:cNvGrpSpPr>
            <a:grpSpLocks/>
          </p:cNvGrpSpPr>
          <p:nvPr/>
        </p:nvGrpSpPr>
        <p:grpSpPr bwMode="auto">
          <a:xfrm>
            <a:off x="5397500" y="3514725"/>
            <a:ext cx="585788" cy="2897188"/>
            <a:chOff x="3241" y="2278"/>
            <a:chExt cx="369" cy="1825"/>
          </a:xfrm>
        </p:grpSpPr>
        <p:sp>
          <p:nvSpPr>
            <p:cNvPr id="563221" name="Line 21"/>
            <p:cNvSpPr>
              <a:spLocks noChangeShapeType="1"/>
            </p:cNvSpPr>
            <p:nvPr/>
          </p:nvSpPr>
          <p:spPr bwMode="auto">
            <a:xfrm>
              <a:off x="3385" y="2278"/>
              <a:ext cx="0" cy="1488"/>
            </a:xfrm>
            <a:prstGeom prst="line">
              <a:avLst/>
            </a:prstGeom>
            <a:noFill/>
            <a:ln w="9525">
              <a:solidFill>
                <a:schemeClr val="tx1"/>
              </a:solidFill>
              <a:prstDash val="dash"/>
              <a:round/>
              <a:headEnd/>
              <a:tailEnd/>
            </a:ln>
            <a:effectLst/>
          </p:spPr>
          <p:txBody>
            <a:bodyPr wrap="none" anchor="ctr"/>
            <a:lstStyle/>
            <a:p>
              <a:endParaRPr lang="zh-CN" altLang="en-US"/>
            </a:p>
          </p:txBody>
        </p:sp>
        <mc:AlternateContent xmlns:mc="http://schemas.openxmlformats.org/markup-compatibility/2006" xmlns:a14="http://schemas.microsoft.com/office/drawing/2010/main">
          <mc:Choice Requires="a14">
            <p:sp>
              <p:nvSpPr>
                <p:cNvPr id="563222" name="Object 22"/>
                <p:cNvSpPr txBox="1"/>
                <p:nvPr/>
              </p:nvSpPr>
              <p:spPr bwMode="auto">
                <a:xfrm>
                  <a:off x="3241" y="3691"/>
                  <a:ext cx="369" cy="412"/>
                </a:xfrm>
                <a:prstGeom prst="rect">
                  <a:avLst/>
                </a:prstGeom>
                <a:noFill/>
              </p:spPr>
              <p:txBody>
                <a:bodyPr>
                  <a:normAutofit/>
                </a:bodyPr>
                <a:lstStyle/>
                <a:p>
                  <a:pPr/>
                  <a14:m>
                    <m:oMathPara xmlns:m="http://schemas.openxmlformats.org/officeDocument/2006/math">
                      <m:oMathParaPr>
                        <m:jc m:val="left"/>
                      </m:oMathParaPr>
                      <m:oMath xmlns:m="http://schemas.openxmlformats.org/officeDocument/2006/math">
                        <m:sSub>
                          <m:sSubPr>
                            <m:ctrlPr>
                              <a:rPr lang="zh-CN" altLang="en-US" i="1">
                                <a:solidFill>
                                  <a:srgbClr val="000000"/>
                                </a:solidFill>
                                <a:latin typeface="Cambria Math" panose="02040503050406030204" pitchFamily="18" charset="0"/>
                              </a:rPr>
                            </m:ctrlPr>
                          </m:sSubPr>
                          <m:e>
                            <m:r>
                              <m:rPr>
                                <m:sty m:val="p"/>
                              </m:rPr>
                              <a:rPr lang="zh-CN" altLang="en-US" i="1">
                                <a:solidFill>
                                  <a:srgbClr val="000000"/>
                                </a:solidFill>
                                <a:latin typeface="Cambria Math" panose="02040503050406030204" pitchFamily="18" charset="0"/>
                              </a:rPr>
                              <m:t>v</m:t>
                            </m:r>
                          </m:e>
                          <m:sub>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𝐩</m:t>
                                </m:r>
                              </m:e>
                              <m:sub>
                                <m:r>
                                  <a:rPr lang="zh-CN" altLang="en-US" i="1">
                                    <a:solidFill>
                                      <a:srgbClr val="000000"/>
                                    </a:solidFill>
                                    <a:latin typeface="Cambria Math" panose="02040503050406030204" pitchFamily="18" charset="0"/>
                                  </a:rPr>
                                  <m:t>1</m:t>
                                </m:r>
                              </m:sub>
                            </m:sSub>
                          </m:sub>
                        </m:sSub>
                      </m:oMath>
                    </m:oMathPara>
                  </a14:m>
                  <a:endParaRPr lang="zh-CN" altLang="en-US"/>
                </a:p>
              </p:txBody>
            </p:sp>
          </mc:Choice>
          <mc:Fallback xmlns="">
            <p:sp>
              <p:nvSpPr>
                <p:cNvPr id="563222" name="Object 22"/>
                <p:cNvSpPr txBox="1">
                  <a:spLocks noRot="1" noChangeAspect="1" noMove="1" noResize="1" noEditPoints="1" noAdjustHandles="1" noChangeArrowheads="1" noChangeShapeType="1" noTextEdit="1"/>
                </p:cNvSpPr>
                <p:nvPr/>
              </p:nvSpPr>
              <p:spPr bwMode="auto">
                <a:xfrm>
                  <a:off x="3241" y="3691"/>
                  <a:ext cx="369" cy="412"/>
                </a:xfrm>
                <a:prstGeom prst="rect">
                  <a:avLst/>
                </a:prstGeom>
                <a:blipFill>
                  <a:blip r:embed="rId4"/>
                  <a:stretch>
                    <a:fillRect/>
                  </a:stretch>
                </a:blipFill>
              </p:spPr>
              <p:txBody>
                <a:bodyPr/>
                <a:lstStyle/>
                <a:p>
                  <a:r>
                    <a:rPr lang="zh-CN" altLang="en-US">
                      <a:noFill/>
                    </a:rPr>
                    <a:t> </a:t>
                  </a:r>
                </a:p>
              </p:txBody>
            </p:sp>
          </mc:Fallback>
        </mc:AlternateContent>
      </p:grpSp>
    </p:spTree>
    <p:extLst>
      <p:ext uri="{BB962C8B-B14F-4D97-AF65-F5344CB8AC3E}">
        <p14:creationId xmlns:p14="http://schemas.microsoft.com/office/powerpoint/2010/main" val="39878877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288" fill="hold" grpId="0" nodeType="clickEffect">
                                  <p:stCondLst>
                                    <p:cond delay="0"/>
                                  </p:stCondLst>
                                  <p:childTnLst>
                                    <p:set>
                                      <p:cBhvr>
                                        <p:cTn id="6" dur="1" fill="hold">
                                          <p:stCondLst>
                                            <p:cond delay="0"/>
                                          </p:stCondLst>
                                        </p:cTn>
                                        <p:tgtEl>
                                          <p:spTgt spid="563213"/>
                                        </p:tgtEl>
                                        <p:attrNameLst>
                                          <p:attrName>style.visibility</p:attrName>
                                        </p:attrNameLst>
                                      </p:cBhvr>
                                      <p:to>
                                        <p:strVal val="visible"/>
                                      </p:to>
                                    </p:set>
                                    <p:anim calcmode="lin" valueType="num">
                                      <p:cBhvr>
                                        <p:cTn id="7" dur="500" fill="hold"/>
                                        <p:tgtEl>
                                          <p:spTgt spid="563213"/>
                                        </p:tgtEl>
                                        <p:attrNameLst>
                                          <p:attrName>ppt_w</p:attrName>
                                        </p:attrNameLst>
                                      </p:cBhvr>
                                      <p:tavLst>
                                        <p:tav tm="0">
                                          <p:val>
                                            <p:strVal val="4/3*#ppt_w"/>
                                          </p:val>
                                        </p:tav>
                                        <p:tav tm="100000">
                                          <p:val>
                                            <p:strVal val="#ppt_w"/>
                                          </p:val>
                                        </p:tav>
                                      </p:tavLst>
                                    </p:anim>
                                    <p:anim calcmode="lin" valueType="num">
                                      <p:cBhvr>
                                        <p:cTn id="8" dur="500" fill="hold"/>
                                        <p:tgtEl>
                                          <p:spTgt spid="563213"/>
                                        </p:tgtEl>
                                        <p:attrNameLst>
                                          <p:attrName>ppt_h</p:attrName>
                                        </p:attrNameLst>
                                      </p:cBhvr>
                                      <p:tavLst>
                                        <p:tav tm="0">
                                          <p:val>
                                            <p:strVal val="4/3*#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nodeType="clickEffect">
                                  <p:stCondLst>
                                    <p:cond delay="0"/>
                                  </p:stCondLst>
                                  <p:childTnLst>
                                    <p:set>
                                      <p:cBhvr>
                                        <p:cTn id="12" dur="1" fill="hold">
                                          <p:stCondLst>
                                            <p:cond delay="0"/>
                                          </p:stCondLst>
                                        </p:cTn>
                                        <p:tgtEl>
                                          <p:spTgt spid="563220"/>
                                        </p:tgtEl>
                                        <p:attrNameLst>
                                          <p:attrName>style.visibility</p:attrName>
                                        </p:attrNameLst>
                                      </p:cBhvr>
                                      <p:to>
                                        <p:strVal val="visible"/>
                                      </p:to>
                                    </p:set>
                                    <p:animEffect transition="in" filter="wipe(down)">
                                      <p:cBhvr>
                                        <p:cTn id="13" dur="500"/>
                                        <p:tgtEl>
                                          <p:spTgt spid="563220"/>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nodeType="clickEffect">
                                  <p:stCondLst>
                                    <p:cond delay="0"/>
                                  </p:stCondLst>
                                  <p:childTnLst>
                                    <p:set>
                                      <p:cBhvr>
                                        <p:cTn id="17" dur="1" fill="hold">
                                          <p:stCondLst>
                                            <p:cond delay="0"/>
                                          </p:stCondLst>
                                        </p:cTn>
                                        <p:tgtEl>
                                          <p:spTgt spid="563217"/>
                                        </p:tgtEl>
                                        <p:attrNameLst>
                                          <p:attrName>style.visibility</p:attrName>
                                        </p:attrNameLst>
                                      </p:cBhvr>
                                      <p:to>
                                        <p:strVal val="visible"/>
                                      </p:to>
                                    </p:set>
                                    <p:animEffect transition="in" filter="wipe(up)">
                                      <p:cBhvr>
                                        <p:cTn id="18" dur="500"/>
                                        <p:tgtEl>
                                          <p:spTgt spid="563217"/>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563215"/>
                                        </p:tgtEl>
                                        <p:attrNameLst>
                                          <p:attrName>style.visibility</p:attrName>
                                        </p:attrNameLst>
                                      </p:cBhvr>
                                      <p:to>
                                        <p:strVal val="visible"/>
                                      </p:to>
                                    </p:set>
                                    <p:anim calcmode="lin" valueType="num">
                                      <p:cBhvr additive="base">
                                        <p:cTn id="23" dur="500" fill="hold"/>
                                        <p:tgtEl>
                                          <p:spTgt spid="563215"/>
                                        </p:tgtEl>
                                        <p:attrNameLst>
                                          <p:attrName>ppt_x</p:attrName>
                                        </p:attrNameLst>
                                      </p:cBhvr>
                                      <p:tavLst>
                                        <p:tav tm="0">
                                          <p:val>
                                            <p:strVal val="0-#ppt_w/2"/>
                                          </p:val>
                                        </p:tav>
                                        <p:tav tm="100000">
                                          <p:val>
                                            <p:strVal val="#ppt_x"/>
                                          </p:val>
                                        </p:tav>
                                      </p:tavLst>
                                    </p:anim>
                                    <p:anim calcmode="lin" valueType="num">
                                      <p:cBhvr additive="base">
                                        <p:cTn id="24" dur="500" fill="hold"/>
                                        <p:tgtEl>
                                          <p:spTgt spid="563215"/>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8" fill="hold" grpId="0" nodeType="clickEffect">
                                  <p:stCondLst>
                                    <p:cond delay="0"/>
                                  </p:stCondLst>
                                  <p:childTnLst>
                                    <p:set>
                                      <p:cBhvr>
                                        <p:cTn id="28" dur="1" fill="hold">
                                          <p:stCondLst>
                                            <p:cond delay="0"/>
                                          </p:stCondLst>
                                        </p:cTn>
                                        <p:tgtEl>
                                          <p:spTgt spid="563216"/>
                                        </p:tgtEl>
                                        <p:attrNameLst>
                                          <p:attrName>style.visibility</p:attrName>
                                        </p:attrNameLst>
                                      </p:cBhvr>
                                      <p:to>
                                        <p:strVal val="visible"/>
                                      </p:to>
                                    </p:set>
                                    <p:anim calcmode="lin" valueType="num">
                                      <p:cBhvr additive="base">
                                        <p:cTn id="29" dur="500" fill="hold"/>
                                        <p:tgtEl>
                                          <p:spTgt spid="563216"/>
                                        </p:tgtEl>
                                        <p:attrNameLst>
                                          <p:attrName>ppt_x</p:attrName>
                                        </p:attrNameLst>
                                      </p:cBhvr>
                                      <p:tavLst>
                                        <p:tav tm="0">
                                          <p:val>
                                            <p:strVal val="0-#ppt_w/2"/>
                                          </p:val>
                                        </p:tav>
                                        <p:tav tm="100000">
                                          <p:val>
                                            <p:strVal val="#ppt_x"/>
                                          </p:val>
                                        </p:tav>
                                      </p:tavLst>
                                    </p:anim>
                                    <p:anim calcmode="lin" valueType="num">
                                      <p:cBhvr additive="base">
                                        <p:cTn id="30" dur="500" fill="hold"/>
                                        <p:tgtEl>
                                          <p:spTgt spid="56321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13" grpId="0" autoUpdateAnimBg="0"/>
      <p:bldP spid="563215" grpId="0" autoUpdateAnimBg="0"/>
      <p:bldP spid="563216" grpId="0"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4226" name="Rectangle 2"/>
          <p:cNvSpPr>
            <a:spLocks noGrp="1" noChangeArrowheads="1"/>
          </p:cNvSpPr>
          <p:nvPr>
            <p:ph type="title"/>
          </p:nvPr>
        </p:nvSpPr>
        <p:spPr/>
        <p:txBody>
          <a:bodyPr/>
          <a:lstStyle/>
          <a:p>
            <a:r>
              <a:rPr lang="en-US" altLang="zh-CN"/>
              <a:t>10.4 </a:t>
            </a:r>
            <a:r>
              <a:rPr lang="zh-CN" altLang="en-US"/>
              <a:t>麦克斯韦速率分布</a:t>
            </a:r>
          </a:p>
        </p:txBody>
      </p:sp>
      <p:sp>
        <p:nvSpPr>
          <p:cNvPr id="13" name="灯片编号占位符 4"/>
          <p:cNvSpPr>
            <a:spLocks noGrp="1"/>
          </p:cNvSpPr>
          <p:nvPr>
            <p:ph type="sldNum" sz="quarter" idx="12"/>
          </p:nvPr>
        </p:nvSpPr>
        <p:spPr/>
        <p:txBody>
          <a:bodyPr/>
          <a:lstStyle/>
          <a:p>
            <a:fld id="{7FB162B7-683D-403C-9DF6-0244C73C8DBD}" type="slidenum">
              <a:rPr lang="en-US" altLang="zh-CN"/>
              <a:pPr/>
              <a:t>5</a:t>
            </a:fld>
            <a:endParaRPr lang="en-US" altLang="zh-CN"/>
          </a:p>
        </p:txBody>
      </p:sp>
      <p:sp>
        <p:nvSpPr>
          <p:cNvPr id="564227" name="Text Box 3"/>
          <p:cNvSpPr txBox="1">
            <a:spLocks noChangeArrowheads="1"/>
          </p:cNvSpPr>
          <p:nvPr/>
        </p:nvSpPr>
        <p:spPr bwMode="auto">
          <a:xfrm>
            <a:off x="381000" y="1200150"/>
            <a:ext cx="8458200" cy="933450"/>
          </a:xfrm>
          <a:prstGeom prst="rect">
            <a:avLst/>
          </a:prstGeom>
          <a:noFill/>
          <a:ln w="9525">
            <a:noFill/>
            <a:miter lim="800000"/>
            <a:headEnd/>
            <a:tailEnd/>
          </a:ln>
          <a:effectLst/>
        </p:spPr>
        <p:txBody>
          <a:bodyPr>
            <a:spAutoFit/>
          </a:bodyPr>
          <a:lstStyle/>
          <a:p>
            <a:pPr>
              <a:lnSpc>
                <a:spcPct val="115000"/>
              </a:lnSpc>
              <a:spcBef>
                <a:spcPct val="50000"/>
              </a:spcBef>
            </a:pPr>
            <a:r>
              <a:rPr kumimoji="1" lang="zh-CN" altLang="en-US" sz="2400" dirty="0"/>
              <a:t>例</a:t>
            </a:r>
            <a:r>
              <a:rPr kumimoji="1" lang="en-US" altLang="zh-CN" sz="2400" dirty="0"/>
              <a:t>10.6 </a:t>
            </a:r>
            <a:r>
              <a:rPr kumimoji="1" lang="en-US" altLang="zh-CN" sz="2400" dirty="0">
                <a:ea typeface="黑体" pitchFamily="49" charset="-122"/>
              </a:rPr>
              <a:t>   </a:t>
            </a:r>
            <a:r>
              <a:rPr kumimoji="1" lang="zh-CN" altLang="en-US" sz="2400" dirty="0"/>
              <a:t>求在</a:t>
            </a:r>
            <a:r>
              <a:rPr kumimoji="1" lang="zh-CN" altLang="en-US" sz="2400" dirty="0">
                <a:solidFill>
                  <a:srgbClr val="0000CC"/>
                </a:solidFill>
              </a:rPr>
              <a:t>标准状态</a:t>
            </a:r>
            <a:r>
              <a:rPr kumimoji="1" lang="zh-CN" altLang="en-US" sz="2400" dirty="0"/>
              <a:t>下，</a:t>
            </a:r>
            <a:r>
              <a:rPr kumimoji="1" lang="en-US" altLang="zh-CN" sz="2400" dirty="0"/>
              <a:t>1.0 m</a:t>
            </a:r>
            <a:r>
              <a:rPr kumimoji="1" lang="en-US" altLang="zh-CN" sz="2400" baseline="30000" dirty="0"/>
              <a:t>3 </a:t>
            </a:r>
            <a:r>
              <a:rPr kumimoji="1" lang="zh-CN" altLang="en-US" sz="2400" dirty="0"/>
              <a:t>氮气中速率处于</a:t>
            </a:r>
            <a:r>
              <a:rPr kumimoji="1" lang="en-US" altLang="zh-CN" sz="2400" dirty="0"/>
              <a:t>500 ~ 501 m </a:t>
            </a:r>
            <a:r>
              <a:rPr kumimoji="1" lang="en-US" altLang="zh-CN" sz="2400" dirty="0">
                <a:sym typeface="Symbol" pitchFamily="18" charset="2"/>
              </a:rPr>
              <a:t>·</a:t>
            </a:r>
            <a:r>
              <a:rPr kumimoji="1" lang="en-US" altLang="zh-CN" sz="2400" dirty="0"/>
              <a:t> s</a:t>
            </a:r>
            <a:r>
              <a:rPr kumimoji="1" lang="en-US" altLang="zh-CN" sz="2400" baseline="30000" dirty="0"/>
              <a:t>-1</a:t>
            </a:r>
            <a:r>
              <a:rPr kumimoji="1" lang="zh-CN" altLang="en-US" sz="2400" dirty="0"/>
              <a:t>之间的分子数目。</a:t>
            </a:r>
          </a:p>
        </p:txBody>
      </p:sp>
      <p:sp>
        <p:nvSpPr>
          <p:cNvPr id="564228" name="Rectangle 4"/>
          <p:cNvSpPr>
            <a:spLocks noChangeArrowheads="1"/>
          </p:cNvSpPr>
          <p:nvPr/>
        </p:nvSpPr>
        <p:spPr bwMode="auto">
          <a:xfrm>
            <a:off x="381000" y="2286000"/>
            <a:ext cx="895350" cy="519113"/>
          </a:xfrm>
          <a:prstGeom prst="rect">
            <a:avLst/>
          </a:prstGeom>
          <a:noFill/>
          <a:ln w="9525">
            <a:noFill/>
            <a:miter lim="800000"/>
            <a:headEnd/>
            <a:tailEnd/>
          </a:ln>
          <a:effectLst/>
        </p:spPr>
        <p:txBody>
          <a:bodyPr wrap="none">
            <a:spAutoFit/>
          </a:bodyPr>
          <a:lstStyle/>
          <a:p>
            <a:r>
              <a:rPr kumimoji="1" lang="zh-CN" altLang="en-US" sz="2800"/>
              <a:t>解：</a:t>
            </a:r>
          </a:p>
        </p:txBody>
      </p:sp>
      <p:sp>
        <p:nvSpPr>
          <p:cNvPr id="564229" name="Rectangle 5"/>
          <p:cNvSpPr>
            <a:spLocks noChangeArrowheads="1"/>
          </p:cNvSpPr>
          <p:nvPr/>
        </p:nvSpPr>
        <p:spPr bwMode="auto">
          <a:xfrm>
            <a:off x="1219200" y="2286000"/>
            <a:ext cx="895350" cy="519113"/>
          </a:xfrm>
          <a:prstGeom prst="rect">
            <a:avLst/>
          </a:prstGeom>
          <a:noFill/>
          <a:ln w="9525">
            <a:noFill/>
            <a:miter lim="800000"/>
            <a:headEnd/>
            <a:tailEnd/>
          </a:ln>
          <a:effectLst/>
        </p:spPr>
        <p:txBody>
          <a:bodyPr wrap="none">
            <a:spAutoFit/>
          </a:bodyPr>
          <a:lstStyle/>
          <a:p>
            <a:r>
              <a:rPr kumimoji="1" lang="zh-CN" altLang="en-US" sz="2800" dirty="0"/>
              <a:t>已知</a:t>
            </a:r>
          </a:p>
        </p:txBody>
      </p:sp>
      <mc:AlternateContent xmlns:mc="http://schemas.openxmlformats.org/markup-compatibility/2006" xmlns:a14="http://schemas.microsoft.com/office/drawing/2010/main">
        <mc:Choice Requires="a14">
          <p:sp>
            <p:nvSpPr>
              <p:cNvPr id="564230" name="Object 6"/>
              <p:cNvSpPr txBox="1"/>
              <p:nvPr/>
            </p:nvSpPr>
            <p:spPr bwMode="auto">
              <a:xfrm>
                <a:off x="2362200" y="2362200"/>
                <a:ext cx="1700213" cy="406400"/>
              </a:xfrm>
              <a:prstGeom prst="rect">
                <a:avLst/>
              </a:prstGeom>
              <a:noFill/>
            </p:spPr>
            <p:txBody>
              <a:bodyPr>
                <a:normAutofit/>
              </a:bodyPr>
              <a:lstStyle/>
              <a:p>
                <a:pPr/>
                <a14:m>
                  <m:oMathPara xmlns:m="http://schemas.openxmlformats.org/officeDocument/2006/math">
                    <m:oMathParaPr>
                      <m:jc m:val="left"/>
                    </m:oMathParaPr>
                    <m:oMath xmlns:m="http://schemas.openxmlformats.org/officeDocument/2006/math">
                      <m:r>
                        <a:rPr lang="zh-CN" altLang="en-US" i="1">
                          <a:solidFill>
                            <a:srgbClr val="000000"/>
                          </a:solidFill>
                          <a:latin typeface="Cambria Math" panose="02040503050406030204" pitchFamily="18" charset="0"/>
                        </a:rPr>
                        <m:t>𝑇</m:t>
                      </m:r>
                      <m:r>
                        <a:rPr lang="zh-CN" altLang="en-US" i="1">
                          <a:solidFill>
                            <a:srgbClr val="000000"/>
                          </a:solidFill>
                          <a:latin typeface="Cambria Math" panose="02040503050406030204" pitchFamily="18" charset="0"/>
                        </a:rPr>
                        <m:t>=273.15</m:t>
                      </m:r>
                      <m:r>
                        <a:rPr lang="zh-CN" altLang="en-US" i="1">
                          <a:solidFill>
                            <a:srgbClr val="000000"/>
                          </a:solidFill>
                          <a:latin typeface="Cambria Math" panose="02040503050406030204" pitchFamily="18" charset="0"/>
                        </a:rPr>
                        <m:t>𝐊</m:t>
                      </m:r>
                    </m:oMath>
                  </m:oMathPara>
                </a14:m>
                <a:endParaRPr lang="zh-CN" altLang="en-US"/>
              </a:p>
            </p:txBody>
          </p:sp>
        </mc:Choice>
        <mc:Fallback xmlns="">
          <p:sp>
            <p:nvSpPr>
              <p:cNvPr id="564230" name="Object 6"/>
              <p:cNvSpPr txBox="1">
                <a:spLocks noRot="1" noChangeAspect="1" noMove="1" noResize="1" noEditPoints="1" noAdjustHandles="1" noChangeArrowheads="1" noChangeShapeType="1" noTextEdit="1"/>
              </p:cNvSpPr>
              <p:nvPr/>
            </p:nvSpPr>
            <p:spPr bwMode="auto">
              <a:xfrm>
                <a:off x="2362200" y="2362200"/>
                <a:ext cx="1700213" cy="406400"/>
              </a:xfrm>
              <a:prstGeom prst="rect">
                <a:avLst/>
              </a:prstGeom>
              <a:blipFill>
                <a:blip r:embed="rId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64231" name="Object 7"/>
              <p:cNvSpPr txBox="1"/>
              <p:nvPr/>
            </p:nvSpPr>
            <p:spPr bwMode="auto">
              <a:xfrm>
                <a:off x="4876800" y="2286000"/>
                <a:ext cx="2259013" cy="457200"/>
              </a:xfrm>
              <a:prstGeom prst="rect">
                <a:avLst/>
              </a:prstGeom>
              <a:noFill/>
            </p:spPr>
            <p:txBody>
              <a:bodyPr>
                <a:normAutofit/>
              </a:bodyPr>
              <a:lstStyle/>
              <a:p>
                <a:pPr/>
                <a14:m>
                  <m:oMathPara xmlns:m="http://schemas.openxmlformats.org/officeDocument/2006/math">
                    <m:oMathParaPr>
                      <m:jc m:val="left"/>
                    </m:oMathParaPr>
                    <m:oMath xmlns:m="http://schemas.openxmlformats.org/officeDocument/2006/math">
                      <m:r>
                        <a:rPr lang="zh-CN" altLang="en-US" i="1">
                          <a:solidFill>
                            <a:srgbClr val="000000"/>
                          </a:solidFill>
                          <a:latin typeface="Cambria Math" panose="02040503050406030204" pitchFamily="18" charset="0"/>
                        </a:rPr>
                        <m:t>𝑝</m:t>
                      </m:r>
                      <m:r>
                        <a:rPr lang="zh-CN" altLang="en-US" i="1">
                          <a:solidFill>
                            <a:srgbClr val="000000"/>
                          </a:solidFill>
                          <a:latin typeface="Cambria Math" panose="02040503050406030204" pitchFamily="18" charset="0"/>
                        </a:rPr>
                        <m:t>=1.013×1</m:t>
                      </m:r>
                      <m:sSup>
                        <m:sSupPr>
                          <m:ctrlPr>
                            <a:rPr lang="zh-CN" altLang="en-US" i="1">
                              <a:solidFill>
                                <a:srgbClr val="000000"/>
                              </a:solidFill>
                              <a:latin typeface="Cambria Math" panose="02040503050406030204" pitchFamily="18" charset="0"/>
                            </a:rPr>
                          </m:ctrlPr>
                        </m:sSupPr>
                        <m:e>
                          <m:r>
                            <a:rPr lang="zh-CN" altLang="en-US" i="1">
                              <a:solidFill>
                                <a:srgbClr val="000000"/>
                              </a:solidFill>
                              <a:latin typeface="Cambria Math" panose="02040503050406030204" pitchFamily="18" charset="0"/>
                            </a:rPr>
                            <m:t>0</m:t>
                          </m:r>
                        </m:e>
                        <m:sup>
                          <m:r>
                            <a:rPr lang="zh-CN" altLang="en-US" i="1">
                              <a:solidFill>
                                <a:srgbClr val="000000"/>
                              </a:solidFill>
                              <a:latin typeface="Cambria Math" panose="02040503050406030204" pitchFamily="18" charset="0"/>
                            </a:rPr>
                            <m:t>5</m:t>
                          </m:r>
                        </m:sup>
                      </m:sSup>
                      <m:r>
                        <a:rPr lang="zh-CN" altLang="en-US" i="1">
                          <a:solidFill>
                            <a:srgbClr val="000000"/>
                          </a:solidFill>
                          <a:latin typeface="Cambria Math" panose="02040503050406030204" pitchFamily="18" charset="0"/>
                        </a:rPr>
                        <m:t> </m:t>
                      </m:r>
                      <m:r>
                        <a:rPr lang="zh-CN" altLang="en-US" i="1">
                          <a:solidFill>
                            <a:srgbClr val="000000"/>
                          </a:solidFill>
                          <a:latin typeface="Cambria Math" panose="02040503050406030204" pitchFamily="18" charset="0"/>
                        </a:rPr>
                        <m:t>𝐏𝐚</m:t>
                      </m:r>
                    </m:oMath>
                  </m:oMathPara>
                </a14:m>
                <a:endParaRPr lang="zh-CN" altLang="en-US"/>
              </a:p>
            </p:txBody>
          </p:sp>
        </mc:Choice>
        <mc:Fallback xmlns="">
          <p:sp>
            <p:nvSpPr>
              <p:cNvPr id="564231" name="Object 7"/>
              <p:cNvSpPr txBox="1">
                <a:spLocks noRot="1" noChangeAspect="1" noMove="1" noResize="1" noEditPoints="1" noAdjustHandles="1" noChangeArrowheads="1" noChangeShapeType="1" noTextEdit="1"/>
              </p:cNvSpPr>
              <p:nvPr/>
            </p:nvSpPr>
            <p:spPr bwMode="auto">
              <a:xfrm>
                <a:off x="4876800" y="2286000"/>
                <a:ext cx="2259013" cy="457200"/>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64232" name="Object 8"/>
              <p:cNvSpPr txBox="1"/>
              <p:nvPr/>
            </p:nvSpPr>
            <p:spPr bwMode="auto">
              <a:xfrm>
                <a:off x="2438400" y="2895600"/>
                <a:ext cx="2944813" cy="457200"/>
              </a:xfrm>
              <a:prstGeom prst="rect">
                <a:avLst/>
              </a:prstGeom>
              <a:noFill/>
            </p:spPr>
            <p:txBody>
              <a:bodyPr>
                <a:normAutofit/>
              </a:bodyPr>
              <a:lstStyle/>
              <a:p>
                <a:pPr/>
                <a14:m>
                  <m:oMathPara xmlns:m="http://schemas.openxmlformats.org/officeDocument/2006/math">
                    <m:oMathParaPr>
                      <m:jc m:val="left"/>
                    </m:oMathParaPr>
                    <m:oMath xmlns:m="http://schemas.openxmlformats.org/officeDocument/2006/math">
                      <m:r>
                        <a:rPr lang="zh-CN" altLang="en-US" i="1">
                          <a:solidFill>
                            <a:srgbClr val="000000"/>
                          </a:solidFill>
                          <a:latin typeface="Cambria Math" panose="02040503050406030204" pitchFamily="18" charset="0"/>
                        </a:rPr>
                        <m:t>𝑀</m:t>
                      </m:r>
                      <m:r>
                        <a:rPr lang="zh-CN" altLang="en-US" i="1">
                          <a:solidFill>
                            <a:srgbClr val="000000"/>
                          </a:solidFill>
                          <a:latin typeface="Cambria Math" panose="02040503050406030204" pitchFamily="18" charset="0"/>
                        </a:rPr>
                        <m:t>=28×1</m:t>
                      </m:r>
                      <m:sSup>
                        <m:sSupPr>
                          <m:ctrlPr>
                            <a:rPr lang="zh-CN" altLang="en-US" i="1">
                              <a:solidFill>
                                <a:srgbClr val="000000"/>
                              </a:solidFill>
                              <a:latin typeface="Cambria Math" panose="02040503050406030204" pitchFamily="18" charset="0"/>
                            </a:rPr>
                          </m:ctrlPr>
                        </m:sSupPr>
                        <m:e>
                          <m:r>
                            <a:rPr lang="zh-CN" altLang="en-US" i="1">
                              <a:solidFill>
                                <a:srgbClr val="000000"/>
                              </a:solidFill>
                              <a:latin typeface="Cambria Math" panose="02040503050406030204" pitchFamily="18" charset="0"/>
                            </a:rPr>
                            <m:t>0</m:t>
                          </m:r>
                        </m:e>
                        <m:sup>
                          <m:r>
                            <a:rPr lang="zh-CN" altLang="en-US" i="1">
                              <a:solidFill>
                                <a:srgbClr val="000000"/>
                              </a:solidFill>
                              <a:latin typeface="Cambria Math" panose="02040503050406030204" pitchFamily="18" charset="0"/>
                            </a:rPr>
                            <m:t>−3</m:t>
                          </m:r>
                        </m:sup>
                      </m:sSup>
                      <m:r>
                        <a:rPr lang="zh-CN" altLang="en-US" i="1">
                          <a:solidFill>
                            <a:srgbClr val="000000"/>
                          </a:solidFill>
                          <a:latin typeface="Cambria Math" panose="02040503050406030204" pitchFamily="18" charset="0"/>
                        </a:rPr>
                        <m:t> </m:t>
                      </m:r>
                      <m:r>
                        <a:rPr lang="zh-CN" altLang="en-US" i="1">
                          <a:solidFill>
                            <a:srgbClr val="000000"/>
                          </a:solidFill>
                          <a:latin typeface="Cambria Math" panose="02040503050406030204" pitchFamily="18" charset="0"/>
                        </a:rPr>
                        <m:t>𝐤𝐠</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𝐦𝐨</m:t>
                      </m:r>
                      <m:sSup>
                        <m:sSupPr>
                          <m:ctrlPr>
                            <a:rPr lang="zh-CN" altLang="en-US" i="1">
                              <a:solidFill>
                                <a:srgbClr val="000000"/>
                              </a:solidFill>
                              <a:latin typeface="Cambria Math" panose="02040503050406030204" pitchFamily="18" charset="0"/>
                            </a:rPr>
                          </m:ctrlPr>
                        </m:sSupPr>
                        <m:e>
                          <m:r>
                            <a:rPr lang="zh-CN" altLang="en-US" i="1">
                              <a:solidFill>
                                <a:srgbClr val="000000"/>
                              </a:solidFill>
                              <a:latin typeface="Cambria Math" panose="02040503050406030204" pitchFamily="18" charset="0"/>
                            </a:rPr>
                            <m:t>𝐥</m:t>
                          </m:r>
                        </m:e>
                        <m:sup>
                          <m:r>
                            <a:rPr lang="zh-CN" altLang="en-US" i="1">
                              <a:solidFill>
                                <a:srgbClr val="000000"/>
                              </a:solidFill>
                              <a:latin typeface="Cambria Math" panose="02040503050406030204" pitchFamily="18" charset="0"/>
                            </a:rPr>
                            <m:t>−1</m:t>
                          </m:r>
                        </m:sup>
                      </m:sSup>
                    </m:oMath>
                  </m:oMathPara>
                </a14:m>
                <a:endParaRPr lang="zh-CN" altLang="en-US"/>
              </a:p>
            </p:txBody>
          </p:sp>
        </mc:Choice>
        <mc:Fallback xmlns="">
          <p:sp>
            <p:nvSpPr>
              <p:cNvPr id="564232" name="Object 8"/>
              <p:cNvSpPr txBox="1">
                <a:spLocks noRot="1" noChangeAspect="1" noMove="1" noResize="1" noEditPoints="1" noAdjustHandles="1" noChangeArrowheads="1" noChangeShapeType="1" noTextEdit="1"/>
              </p:cNvSpPr>
              <p:nvPr/>
            </p:nvSpPr>
            <p:spPr bwMode="auto">
              <a:xfrm>
                <a:off x="2438400" y="2895600"/>
                <a:ext cx="2944813" cy="457200"/>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64233" name="Object 9"/>
              <p:cNvSpPr txBox="1"/>
              <p:nvPr/>
            </p:nvSpPr>
            <p:spPr bwMode="auto">
              <a:xfrm>
                <a:off x="990600" y="3810000"/>
                <a:ext cx="5302250" cy="912813"/>
              </a:xfrm>
              <a:prstGeom prst="rect">
                <a:avLst/>
              </a:prstGeom>
              <a:noFill/>
            </p:spPr>
            <p:txBody>
              <a:bodyPr>
                <a:normAutofit/>
              </a:bodyPr>
              <a:lstStyle/>
              <a:p>
                <a:pPr/>
                <a14:m>
                  <m:oMathPara xmlns:m="http://schemas.openxmlformats.org/officeDocument/2006/math">
                    <m:oMathParaPr>
                      <m:jc m:val="left"/>
                    </m:oMathParaPr>
                    <m:oMath xmlns:m="http://schemas.openxmlformats.org/officeDocument/2006/math">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𝑚</m:t>
                          </m:r>
                        </m:e>
                        <m:sub>
                          <m:r>
                            <a:rPr lang="zh-CN" altLang="en-US" i="1">
                              <a:solidFill>
                                <a:srgbClr val="000000"/>
                              </a:solidFill>
                              <a:latin typeface="Cambria Math" panose="02040503050406030204" pitchFamily="18" charset="0"/>
                            </a:rPr>
                            <m:t>0</m:t>
                          </m:r>
                        </m:sub>
                      </m:sSub>
                      <m:r>
                        <a:rPr lang="zh-CN" altLang="en-US" i="1">
                          <a:solidFill>
                            <a:srgbClr val="000000"/>
                          </a:solidFill>
                          <a:latin typeface="Cambria Math" panose="02040503050406030204" pitchFamily="18" charset="0"/>
                        </a:rPr>
                        <m:t>=</m:t>
                      </m:r>
                      <m:f>
                        <m:fPr>
                          <m:ctrlPr>
                            <a:rPr lang="zh-CN" altLang="en-US" i="1">
                              <a:solidFill>
                                <a:srgbClr val="000000"/>
                              </a:solidFill>
                              <a:latin typeface="Cambria Math" panose="02040503050406030204" pitchFamily="18" charset="0"/>
                            </a:rPr>
                          </m:ctrlPr>
                        </m:fPr>
                        <m:num>
                          <m:r>
                            <a:rPr lang="zh-CN" altLang="en-US" i="1">
                              <a:solidFill>
                                <a:srgbClr val="000000"/>
                              </a:solidFill>
                              <a:latin typeface="Cambria Math" panose="02040503050406030204" pitchFamily="18" charset="0"/>
                            </a:rPr>
                            <m:t>𝑀</m:t>
                          </m:r>
                        </m:num>
                        <m:den>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𝑁</m:t>
                              </m:r>
                            </m:e>
                            <m:sub>
                              <m:r>
                                <a:rPr lang="zh-CN" altLang="en-US" i="1">
                                  <a:solidFill>
                                    <a:srgbClr val="000000"/>
                                  </a:solidFill>
                                  <a:latin typeface="Cambria Math" panose="02040503050406030204" pitchFamily="18" charset="0"/>
                                </a:rPr>
                                <m:t>𝐴</m:t>
                              </m:r>
                            </m:sub>
                          </m:sSub>
                        </m:den>
                      </m:f>
                      <m:r>
                        <a:rPr lang="zh-CN" altLang="en-US" i="1">
                          <a:solidFill>
                            <a:srgbClr val="000000"/>
                          </a:solidFill>
                          <a:latin typeface="Cambria Math" panose="02040503050406030204" pitchFamily="18" charset="0"/>
                        </a:rPr>
                        <m:t>=</m:t>
                      </m:r>
                      <m:f>
                        <m:fPr>
                          <m:ctrlPr>
                            <a:rPr lang="zh-CN" altLang="en-US" i="1">
                              <a:solidFill>
                                <a:srgbClr val="000000"/>
                              </a:solidFill>
                              <a:latin typeface="Cambria Math" panose="02040503050406030204" pitchFamily="18" charset="0"/>
                            </a:rPr>
                          </m:ctrlPr>
                        </m:fPr>
                        <m:num>
                          <m:r>
                            <a:rPr lang="zh-CN" altLang="en-US" i="1">
                              <a:solidFill>
                                <a:srgbClr val="000000"/>
                              </a:solidFill>
                              <a:latin typeface="Cambria Math" panose="02040503050406030204" pitchFamily="18" charset="0"/>
                            </a:rPr>
                            <m:t>28×1</m:t>
                          </m:r>
                          <m:sSup>
                            <m:sSupPr>
                              <m:ctrlPr>
                                <a:rPr lang="zh-CN" altLang="en-US" i="1">
                                  <a:solidFill>
                                    <a:srgbClr val="000000"/>
                                  </a:solidFill>
                                  <a:latin typeface="Cambria Math" panose="02040503050406030204" pitchFamily="18" charset="0"/>
                                </a:rPr>
                              </m:ctrlPr>
                            </m:sSupPr>
                            <m:e>
                              <m:r>
                                <a:rPr lang="zh-CN" altLang="en-US" i="1">
                                  <a:solidFill>
                                    <a:srgbClr val="000000"/>
                                  </a:solidFill>
                                  <a:latin typeface="Cambria Math" panose="02040503050406030204" pitchFamily="18" charset="0"/>
                                </a:rPr>
                                <m:t>0</m:t>
                              </m:r>
                            </m:e>
                            <m:sup>
                              <m:r>
                                <a:rPr lang="zh-CN" altLang="en-US" i="1">
                                  <a:solidFill>
                                    <a:srgbClr val="000000"/>
                                  </a:solidFill>
                                  <a:latin typeface="Cambria Math" panose="02040503050406030204" pitchFamily="18" charset="0"/>
                                </a:rPr>
                                <m:t>−3</m:t>
                              </m:r>
                            </m:sup>
                          </m:sSup>
                        </m:num>
                        <m:den>
                          <m:r>
                            <a:rPr lang="zh-CN" altLang="en-US" i="1">
                              <a:solidFill>
                                <a:srgbClr val="000000"/>
                              </a:solidFill>
                              <a:latin typeface="Cambria Math" panose="02040503050406030204" pitchFamily="18" charset="0"/>
                            </a:rPr>
                            <m:t>6.022×1</m:t>
                          </m:r>
                          <m:sSup>
                            <m:sSupPr>
                              <m:ctrlPr>
                                <a:rPr lang="zh-CN" altLang="en-US" i="1">
                                  <a:solidFill>
                                    <a:srgbClr val="000000"/>
                                  </a:solidFill>
                                  <a:latin typeface="Cambria Math" panose="02040503050406030204" pitchFamily="18" charset="0"/>
                                </a:rPr>
                              </m:ctrlPr>
                            </m:sSupPr>
                            <m:e>
                              <m:r>
                                <a:rPr lang="zh-CN" altLang="en-US" i="1">
                                  <a:solidFill>
                                    <a:srgbClr val="000000"/>
                                  </a:solidFill>
                                  <a:latin typeface="Cambria Math" panose="02040503050406030204" pitchFamily="18" charset="0"/>
                                </a:rPr>
                                <m:t>0</m:t>
                              </m:r>
                            </m:e>
                            <m:sup>
                              <m:r>
                                <a:rPr lang="zh-CN" altLang="en-US" i="1">
                                  <a:solidFill>
                                    <a:srgbClr val="000000"/>
                                  </a:solidFill>
                                  <a:latin typeface="Cambria Math" panose="02040503050406030204" pitchFamily="18" charset="0"/>
                                </a:rPr>
                                <m:t>23</m:t>
                              </m:r>
                            </m:sup>
                          </m:sSup>
                        </m:den>
                      </m:f>
                      <m:r>
                        <a:rPr lang="zh-CN" altLang="en-US" i="1">
                          <a:solidFill>
                            <a:srgbClr val="000000"/>
                          </a:solidFill>
                          <a:latin typeface="Cambria Math" panose="02040503050406030204" pitchFamily="18" charset="0"/>
                        </a:rPr>
                        <m:t> </m:t>
                      </m:r>
                      <m:r>
                        <a:rPr lang="zh-CN" altLang="en-US" i="1">
                          <a:solidFill>
                            <a:srgbClr val="000000"/>
                          </a:solidFill>
                          <a:latin typeface="Cambria Math" panose="02040503050406030204" pitchFamily="18" charset="0"/>
                        </a:rPr>
                        <m:t>𝐤𝐠</m:t>
                      </m:r>
                      <m:r>
                        <a:rPr lang="zh-CN" altLang="en-US" i="1">
                          <a:solidFill>
                            <a:srgbClr val="000000"/>
                          </a:solidFill>
                          <a:latin typeface="Cambria Math" panose="02040503050406030204" pitchFamily="18" charset="0"/>
                        </a:rPr>
                        <m:t>=4.65×1</m:t>
                      </m:r>
                      <m:sSup>
                        <m:sSupPr>
                          <m:ctrlPr>
                            <a:rPr lang="zh-CN" altLang="en-US" i="1">
                              <a:solidFill>
                                <a:srgbClr val="000000"/>
                              </a:solidFill>
                              <a:latin typeface="Cambria Math" panose="02040503050406030204" pitchFamily="18" charset="0"/>
                            </a:rPr>
                          </m:ctrlPr>
                        </m:sSupPr>
                        <m:e>
                          <m:r>
                            <a:rPr lang="zh-CN" altLang="en-US" i="1">
                              <a:solidFill>
                                <a:srgbClr val="000000"/>
                              </a:solidFill>
                              <a:latin typeface="Cambria Math" panose="02040503050406030204" pitchFamily="18" charset="0"/>
                            </a:rPr>
                            <m:t>0</m:t>
                          </m:r>
                        </m:e>
                        <m:sup>
                          <m:r>
                            <a:rPr lang="zh-CN" altLang="en-US" i="1">
                              <a:solidFill>
                                <a:srgbClr val="000000"/>
                              </a:solidFill>
                              <a:latin typeface="Cambria Math" panose="02040503050406030204" pitchFamily="18" charset="0"/>
                            </a:rPr>
                            <m:t>−26</m:t>
                          </m:r>
                        </m:sup>
                      </m:sSup>
                      <m:r>
                        <a:rPr lang="zh-CN" altLang="en-US" i="1">
                          <a:solidFill>
                            <a:srgbClr val="000000"/>
                          </a:solidFill>
                          <a:latin typeface="Cambria Math" panose="02040503050406030204" pitchFamily="18" charset="0"/>
                        </a:rPr>
                        <m:t>𝐤𝐠</m:t>
                      </m:r>
                    </m:oMath>
                  </m:oMathPara>
                </a14:m>
                <a:endParaRPr lang="zh-CN" altLang="en-US"/>
              </a:p>
            </p:txBody>
          </p:sp>
        </mc:Choice>
        <mc:Fallback xmlns="">
          <p:sp>
            <p:nvSpPr>
              <p:cNvPr id="564233" name="Object 9"/>
              <p:cNvSpPr txBox="1">
                <a:spLocks noRot="1" noChangeAspect="1" noMove="1" noResize="1" noEditPoints="1" noAdjustHandles="1" noChangeArrowheads="1" noChangeShapeType="1" noTextEdit="1"/>
              </p:cNvSpPr>
              <p:nvPr/>
            </p:nvSpPr>
            <p:spPr bwMode="auto">
              <a:xfrm>
                <a:off x="990600" y="3810000"/>
                <a:ext cx="5302250" cy="912813"/>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64234" name="Object 10"/>
              <p:cNvSpPr txBox="1"/>
              <p:nvPr/>
            </p:nvSpPr>
            <p:spPr bwMode="auto">
              <a:xfrm>
                <a:off x="1066800" y="5334000"/>
                <a:ext cx="6243638" cy="841375"/>
              </a:xfrm>
              <a:prstGeom prst="rect">
                <a:avLst/>
              </a:prstGeom>
              <a:noFill/>
            </p:spPr>
            <p:txBody>
              <a:bodyPr>
                <a:normAutofit/>
              </a:bodyPr>
              <a:lstStyle/>
              <a:p>
                <a:pPr/>
                <a14:m>
                  <m:oMathPara xmlns:m="http://schemas.openxmlformats.org/officeDocument/2006/math">
                    <m:oMathParaPr>
                      <m:jc m:val="left"/>
                    </m:oMathParaPr>
                    <m:oMath xmlns:m="http://schemas.openxmlformats.org/officeDocument/2006/math">
                      <m:r>
                        <a:rPr lang="zh-CN" altLang="en-US" i="1">
                          <a:solidFill>
                            <a:srgbClr val="000000"/>
                          </a:solidFill>
                          <a:latin typeface="Cambria Math" panose="02040503050406030204" pitchFamily="18" charset="0"/>
                        </a:rPr>
                        <m:t>𝑛</m:t>
                      </m:r>
                      <m:r>
                        <a:rPr lang="zh-CN" altLang="en-US" i="1">
                          <a:solidFill>
                            <a:srgbClr val="000000"/>
                          </a:solidFill>
                          <a:latin typeface="Cambria Math" panose="02040503050406030204" pitchFamily="18" charset="0"/>
                        </a:rPr>
                        <m:t>=</m:t>
                      </m:r>
                      <m:f>
                        <m:fPr>
                          <m:ctrlPr>
                            <a:rPr lang="zh-CN" altLang="en-US" i="1">
                              <a:solidFill>
                                <a:srgbClr val="000000"/>
                              </a:solidFill>
                              <a:latin typeface="Cambria Math" panose="02040503050406030204" pitchFamily="18" charset="0"/>
                            </a:rPr>
                          </m:ctrlPr>
                        </m:fPr>
                        <m:num>
                          <m:r>
                            <a:rPr lang="zh-CN" altLang="en-US" i="1">
                              <a:solidFill>
                                <a:srgbClr val="000000"/>
                              </a:solidFill>
                              <a:latin typeface="Cambria Math" panose="02040503050406030204" pitchFamily="18" charset="0"/>
                            </a:rPr>
                            <m:t>𝑝</m:t>
                          </m:r>
                        </m:num>
                        <m:den>
                          <m:r>
                            <a:rPr lang="zh-CN" altLang="en-US" i="1">
                              <a:solidFill>
                                <a:srgbClr val="000000"/>
                              </a:solidFill>
                              <a:latin typeface="Cambria Math" panose="02040503050406030204" pitchFamily="18" charset="0"/>
                            </a:rPr>
                            <m:t>𝑘𝑇</m:t>
                          </m:r>
                        </m:den>
                      </m:f>
                      <m:r>
                        <a:rPr lang="zh-CN" altLang="en-US" i="1">
                          <a:solidFill>
                            <a:srgbClr val="000000"/>
                          </a:solidFill>
                          <a:latin typeface="Cambria Math" panose="02040503050406030204" pitchFamily="18" charset="0"/>
                        </a:rPr>
                        <m:t>=</m:t>
                      </m:r>
                      <m:f>
                        <m:fPr>
                          <m:ctrlPr>
                            <a:rPr lang="zh-CN" altLang="en-US" i="1">
                              <a:solidFill>
                                <a:srgbClr val="000000"/>
                              </a:solidFill>
                              <a:latin typeface="Cambria Math" panose="02040503050406030204" pitchFamily="18" charset="0"/>
                            </a:rPr>
                          </m:ctrlPr>
                        </m:fPr>
                        <m:num>
                          <m:r>
                            <a:rPr lang="zh-CN" altLang="en-US" i="1">
                              <a:solidFill>
                                <a:srgbClr val="000000"/>
                              </a:solidFill>
                              <a:latin typeface="Cambria Math" panose="02040503050406030204" pitchFamily="18" charset="0"/>
                            </a:rPr>
                            <m:t>1.013×1</m:t>
                          </m:r>
                          <m:sSup>
                            <m:sSupPr>
                              <m:ctrlPr>
                                <a:rPr lang="zh-CN" altLang="en-US" i="1">
                                  <a:solidFill>
                                    <a:srgbClr val="000000"/>
                                  </a:solidFill>
                                  <a:latin typeface="Cambria Math" panose="02040503050406030204" pitchFamily="18" charset="0"/>
                                </a:rPr>
                              </m:ctrlPr>
                            </m:sSupPr>
                            <m:e>
                              <m:r>
                                <a:rPr lang="zh-CN" altLang="en-US" i="1">
                                  <a:solidFill>
                                    <a:srgbClr val="000000"/>
                                  </a:solidFill>
                                  <a:latin typeface="Cambria Math" panose="02040503050406030204" pitchFamily="18" charset="0"/>
                                </a:rPr>
                                <m:t>0</m:t>
                              </m:r>
                            </m:e>
                            <m:sup>
                              <m:r>
                                <a:rPr lang="zh-CN" altLang="en-US" i="1">
                                  <a:solidFill>
                                    <a:srgbClr val="000000"/>
                                  </a:solidFill>
                                  <a:latin typeface="Cambria Math" panose="02040503050406030204" pitchFamily="18" charset="0"/>
                                </a:rPr>
                                <m:t>5</m:t>
                              </m:r>
                            </m:sup>
                          </m:sSup>
                        </m:num>
                        <m:den>
                          <m:r>
                            <a:rPr lang="zh-CN" altLang="en-US" i="1">
                              <a:solidFill>
                                <a:srgbClr val="000000"/>
                              </a:solidFill>
                              <a:latin typeface="Cambria Math" panose="02040503050406030204" pitchFamily="18" charset="0"/>
                            </a:rPr>
                            <m:t>1.38×1</m:t>
                          </m:r>
                          <m:sSup>
                            <m:sSupPr>
                              <m:ctrlPr>
                                <a:rPr lang="zh-CN" altLang="en-US" i="1">
                                  <a:solidFill>
                                    <a:srgbClr val="000000"/>
                                  </a:solidFill>
                                  <a:latin typeface="Cambria Math" panose="02040503050406030204" pitchFamily="18" charset="0"/>
                                </a:rPr>
                              </m:ctrlPr>
                            </m:sSupPr>
                            <m:e>
                              <m:r>
                                <a:rPr lang="zh-CN" altLang="en-US" i="1">
                                  <a:solidFill>
                                    <a:srgbClr val="000000"/>
                                  </a:solidFill>
                                  <a:latin typeface="Cambria Math" panose="02040503050406030204" pitchFamily="18" charset="0"/>
                                </a:rPr>
                                <m:t>0</m:t>
                              </m:r>
                            </m:e>
                            <m:sup>
                              <m:r>
                                <a:rPr lang="zh-CN" altLang="en-US" i="1">
                                  <a:solidFill>
                                    <a:srgbClr val="000000"/>
                                  </a:solidFill>
                                  <a:latin typeface="Cambria Math" panose="02040503050406030204" pitchFamily="18" charset="0"/>
                                </a:rPr>
                                <m:t>−23</m:t>
                              </m:r>
                            </m:sup>
                          </m:sSup>
                          <m:r>
                            <a:rPr lang="zh-CN" altLang="en-US" i="1">
                              <a:solidFill>
                                <a:srgbClr val="000000"/>
                              </a:solidFill>
                              <a:latin typeface="Cambria Math" panose="02040503050406030204" pitchFamily="18" charset="0"/>
                            </a:rPr>
                            <m:t>×273.15</m:t>
                          </m:r>
                        </m:den>
                      </m:f>
                      <m:r>
                        <a:rPr lang="zh-CN" altLang="en-US" i="1">
                          <a:solidFill>
                            <a:srgbClr val="000000"/>
                          </a:solidFill>
                          <a:latin typeface="Cambria Math" panose="02040503050406030204" pitchFamily="18" charset="0"/>
                        </a:rPr>
                        <m:t> </m:t>
                      </m:r>
                      <m:sSup>
                        <m:sSupPr>
                          <m:ctrlPr>
                            <a:rPr lang="zh-CN" altLang="en-US" i="1">
                              <a:solidFill>
                                <a:srgbClr val="000000"/>
                              </a:solidFill>
                              <a:latin typeface="Cambria Math" panose="02040503050406030204" pitchFamily="18" charset="0"/>
                            </a:rPr>
                          </m:ctrlPr>
                        </m:sSupPr>
                        <m:e>
                          <m:r>
                            <a:rPr lang="zh-CN" altLang="en-US" i="1">
                              <a:solidFill>
                                <a:srgbClr val="000000"/>
                              </a:solidFill>
                              <a:latin typeface="Cambria Math" panose="02040503050406030204" pitchFamily="18" charset="0"/>
                            </a:rPr>
                            <m:t>𝐦</m:t>
                          </m:r>
                        </m:e>
                        <m:sup>
                          <m:r>
                            <a:rPr lang="zh-CN" altLang="en-US" i="1">
                              <a:solidFill>
                                <a:srgbClr val="000000"/>
                              </a:solidFill>
                              <a:latin typeface="Cambria Math" panose="02040503050406030204" pitchFamily="18" charset="0"/>
                            </a:rPr>
                            <m:t>−3</m:t>
                          </m:r>
                        </m:sup>
                      </m:sSup>
                      <m:r>
                        <a:rPr lang="zh-CN" altLang="en-US" i="1">
                          <a:solidFill>
                            <a:srgbClr val="000000"/>
                          </a:solidFill>
                          <a:latin typeface="Cambria Math" panose="02040503050406030204" pitchFamily="18" charset="0"/>
                        </a:rPr>
                        <m:t>=2.7×1</m:t>
                      </m:r>
                      <m:sSup>
                        <m:sSupPr>
                          <m:ctrlPr>
                            <a:rPr lang="zh-CN" altLang="en-US" i="1">
                              <a:solidFill>
                                <a:srgbClr val="000000"/>
                              </a:solidFill>
                              <a:latin typeface="Cambria Math" panose="02040503050406030204" pitchFamily="18" charset="0"/>
                            </a:rPr>
                          </m:ctrlPr>
                        </m:sSupPr>
                        <m:e>
                          <m:r>
                            <a:rPr lang="zh-CN" altLang="en-US" i="1">
                              <a:solidFill>
                                <a:srgbClr val="000000"/>
                              </a:solidFill>
                              <a:latin typeface="Cambria Math" panose="02040503050406030204" pitchFamily="18" charset="0"/>
                            </a:rPr>
                            <m:t>0</m:t>
                          </m:r>
                        </m:e>
                        <m:sup>
                          <m:r>
                            <a:rPr lang="zh-CN" altLang="en-US" i="1">
                              <a:solidFill>
                                <a:srgbClr val="000000"/>
                              </a:solidFill>
                              <a:latin typeface="Cambria Math" panose="02040503050406030204" pitchFamily="18" charset="0"/>
                            </a:rPr>
                            <m:t>25</m:t>
                          </m:r>
                        </m:sup>
                      </m:sSup>
                      <m:sSup>
                        <m:sSupPr>
                          <m:ctrlPr>
                            <a:rPr lang="zh-CN" altLang="en-US" i="1">
                              <a:solidFill>
                                <a:srgbClr val="000000"/>
                              </a:solidFill>
                              <a:latin typeface="Cambria Math" panose="02040503050406030204" pitchFamily="18" charset="0"/>
                            </a:rPr>
                          </m:ctrlPr>
                        </m:sSupPr>
                        <m:e>
                          <m:r>
                            <a:rPr lang="zh-CN" altLang="en-US" i="1">
                              <a:solidFill>
                                <a:srgbClr val="000000"/>
                              </a:solidFill>
                              <a:latin typeface="Cambria Math" panose="02040503050406030204" pitchFamily="18" charset="0"/>
                            </a:rPr>
                            <m:t>𝐦</m:t>
                          </m:r>
                        </m:e>
                        <m:sup>
                          <m:r>
                            <a:rPr lang="zh-CN" altLang="en-US" i="1">
                              <a:solidFill>
                                <a:srgbClr val="000000"/>
                              </a:solidFill>
                              <a:latin typeface="Cambria Math" panose="02040503050406030204" pitchFamily="18" charset="0"/>
                            </a:rPr>
                            <m:t>−3</m:t>
                          </m:r>
                        </m:sup>
                      </m:sSup>
                    </m:oMath>
                  </m:oMathPara>
                </a14:m>
                <a:endParaRPr lang="zh-CN" altLang="en-US"/>
              </a:p>
            </p:txBody>
          </p:sp>
        </mc:Choice>
        <mc:Fallback xmlns="">
          <p:sp>
            <p:nvSpPr>
              <p:cNvPr id="564234" name="Object 10"/>
              <p:cNvSpPr txBox="1">
                <a:spLocks noRot="1" noChangeAspect="1" noMove="1" noResize="1" noEditPoints="1" noAdjustHandles="1" noChangeArrowheads="1" noChangeShapeType="1" noTextEdit="1"/>
              </p:cNvSpPr>
              <p:nvPr/>
            </p:nvSpPr>
            <p:spPr bwMode="auto">
              <a:xfrm>
                <a:off x="1066800" y="5334000"/>
                <a:ext cx="6243638" cy="841375"/>
              </a:xfrm>
              <a:prstGeom prst="rect">
                <a:avLst/>
              </a:prstGeom>
              <a:blipFill>
                <a:blip r:embed="rId6"/>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006683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288" fill="hold" grpId="0" nodeType="clickEffect">
                                  <p:stCondLst>
                                    <p:cond delay="0"/>
                                  </p:stCondLst>
                                  <p:childTnLst>
                                    <p:set>
                                      <p:cBhvr>
                                        <p:cTn id="6" dur="1" fill="hold">
                                          <p:stCondLst>
                                            <p:cond delay="0"/>
                                          </p:stCondLst>
                                        </p:cTn>
                                        <p:tgtEl>
                                          <p:spTgt spid="564228"/>
                                        </p:tgtEl>
                                        <p:attrNameLst>
                                          <p:attrName>style.visibility</p:attrName>
                                        </p:attrNameLst>
                                      </p:cBhvr>
                                      <p:to>
                                        <p:strVal val="visible"/>
                                      </p:to>
                                    </p:set>
                                    <p:anim calcmode="lin" valueType="num">
                                      <p:cBhvr>
                                        <p:cTn id="7" dur="500" fill="hold"/>
                                        <p:tgtEl>
                                          <p:spTgt spid="564228"/>
                                        </p:tgtEl>
                                        <p:attrNameLst>
                                          <p:attrName>ppt_w</p:attrName>
                                        </p:attrNameLst>
                                      </p:cBhvr>
                                      <p:tavLst>
                                        <p:tav tm="0">
                                          <p:val>
                                            <p:strVal val="4/3*#ppt_w"/>
                                          </p:val>
                                        </p:tav>
                                        <p:tav tm="100000">
                                          <p:val>
                                            <p:strVal val="#ppt_w"/>
                                          </p:val>
                                        </p:tav>
                                      </p:tavLst>
                                    </p:anim>
                                    <p:anim calcmode="lin" valueType="num">
                                      <p:cBhvr>
                                        <p:cTn id="8" dur="500" fill="hold"/>
                                        <p:tgtEl>
                                          <p:spTgt spid="564228"/>
                                        </p:tgtEl>
                                        <p:attrNameLst>
                                          <p:attrName>ppt_h</p:attrName>
                                        </p:attrNameLst>
                                      </p:cBhvr>
                                      <p:tavLst>
                                        <p:tav tm="0">
                                          <p:val>
                                            <p:strVal val="4/3*#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18" presetClass="entr" presetSubtype="3" fill="hold" grpId="0" nodeType="clickEffect">
                                  <p:stCondLst>
                                    <p:cond delay="0"/>
                                  </p:stCondLst>
                                  <p:childTnLst>
                                    <p:set>
                                      <p:cBhvr>
                                        <p:cTn id="12" dur="1" fill="hold">
                                          <p:stCondLst>
                                            <p:cond delay="0"/>
                                          </p:stCondLst>
                                        </p:cTn>
                                        <p:tgtEl>
                                          <p:spTgt spid="564229"/>
                                        </p:tgtEl>
                                        <p:attrNameLst>
                                          <p:attrName>style.visibility</p:attrName>
                                        </p:attrNameLst>
                                      </p:cBhvr>
                                      <p:to>
                                        <p:strVal val="visible"/>
                                      </p:to>
                                    </p:set>
                                    <p:animEffect transition="in" filter="strips(upRight)">
                                      <p:cBhvr>
                                        <p:cTn id="13" dur="500"/>
                                        <p:tgtEl>
                                          <p:spTgt spid="5642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4228" grpId="0" autoUpdateAnimBg="0"/>
      <p:bldP spid="564229" grpId="0"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5250" name="Rectangle 2"/>
          <p:cNvSpPr>
            <a:spLocks noGrp="1" noChangeArrowheads="1"/>
          </p:cNvSpPr>
          <p:nvPr>
            <p:ph type="title"/>
          </p:nvPr>
        </p:nvSpPr>
        <p:spPr/>
        <p:txBody>
          <a:bodyPr/>
          <a:lstStyle/>
          <a:p>
            <a:r>
              <a:rPr lang="en-US" altLang="zh-CN"/>
              <a:t>10.4 </a:t>
            </a:r>
            <a:r>
              <a:rPr lang="zh-CN" altLang="en-US"/>
              <a:t>麦克斯韦速率分布</a:t>
            </a:r>
          </a:p>
        </p:txBody>
      </p:sp>
      <p:sp>
        <p:nvSpPr>
          <p:cNvPr id="10" name="灯片编号占位符 4"/>
          <p:cNvSpPr>
            <a:spLocks noGrp="1"/>
          </p:cNvSpPr>
          <p:nvPr>
            <p:ph type="sldNum" sz="quarter" idx="12"/>
          </p:nvPr>
        </p:nvSpPr>
        <p:spPr/>
        <p:txBody>
          <a:bodyPr/>
          <a:lstStyle/>
          <a:p>
            <a:fld id="{1B889E23-C1F4-463B-807F-F6A756522800}" type="slidenum">
              <a:rPr lang="en-US" altLang="zh-CN"/>
              <a:pPr/>
              <a:t>6</a:t>
            </a:fld>
            <a:endParaRPr lang="en-US" altLang="zh-CN"/>
          </a:p>
        </p:txBody>
      </p:sp>
      <mc:AlternateContent xmlns:mc="http://schemas.openxmlformats.org/markup-compatibility/2006" xmlns:a14="http://schemas.microsoft.com/office/drawing/2010/main">
        <mc:Choice Requires="a14">
          <p:sp>
            <p:nvSpPr>
              <p:cNvPr id="565251" name="Object 3"/>
              <p:cNvSpPr txBox="1"/>
              <p:nvPr/>
            </p:nvSpPr>
            <p:spPr bwMode="auto">
              <a:xfrm>
                <a:off x="685800" y="1295400"/>
                <a:ext cx="4773613" cy="1016000"/>
              </a:xfrm>
              <a:prstGeom prst="rect">
                <a:avLst/>
              </a:prstGeom>
              <a:noFill/>
            </p:spPr>
            <p:txBody>
              <a:bodyPr>
                <a:normAutofit/>
              </a:bodyPr>
              <a:lstStyle/>
              <a:p>
                <a:pPr/>
                <a14:m>
                  <m:oMathPara xmlns:m="http://schemas.openxmlformats.org/officeDocument/2006/math">
                    <m:oMathParaPr>
                      <m:jc m:val="left"/>
                    </m:oMathParaPr>
                    <m:oMath xmlns:m="http://schemas.openxmlformats.org/officeDocument/2006/math">
                      <m:f>
                        <m:fPr>
                          <m:ctrlPr>
                            <a:rPr lang="zh-CN" altLang="en-US" i="1">
                              <a:solidFill>
                                <a:srgbClr val="000000"/>
                              </a:solidFill>
                              <a:latin typeface="Cambria Math" panose="02040503050406030204" pitchFamily="18" charset="0"/>
                            </a:rPr>
                          </m:ctrlPr>
                        </m:fPr>
                        <m:num>
                          <m:r>
                            <m:rPr>
                              <m:sty m:val="p"/>
                            </m:rPr>
                            <a:rPr lang="zh-CN" altLang="en-US" i="1">
                              <a:solidFill>
                                <a:srgbClr val="000000"/>
                              </a:solidFill>
                              <a:latin typeface="Cambria Math" panose="02040503050406030204" pitchFamily="18" charset="0"/>
                            </a:rPr>
                            <m:t>Δ</m:t>
                          </m:r>
                          <m:r>
                            <a:rPr lang="zh-CN" altLang="en-US" i="1">
                              <a:solidFill>
                                <a:srgbClr val="000000"/>
                              </a:solidFill>
                              <a:latin typeface="Cambria Math" panose="02040503050406030204" pitchFamily="18" charset="0"/>
                            </a:rPr>
                            <m:t>𝑛</m:t>
                          </m:r>
                        </m:num>
                        <m:den>
                          <m:r>
                            <a:rPr lang="zh-CN" altLang="en-US" i="1">
                              <a:solidFill>
                                <a:srgbClr val="000000"/>
                              </a:solidFill>
                              <a:latin typeface="Cambria Math" panose="02040503050406030204" pitchFamily="18" charset="0"/>
                            </a:rPr>
                            <m:t>𝑛</m:t>
                          </m:r>
                        </m:den>
                      </m:f>
                      <m:r>
                        <a:rPr lang="zh-CN" altLang="en-US" i="1">
                          <a:solidFill>
                            <a:srgbClr val="000000"/>
                          </a:solidFill>
                          <a:latin typeface="Cambria Math" panose="02040503050406030204" pitchFamily="18" charset="0"/>
                        </a:rPr>
                        <m:t>=</m:t>
                      </m:r>
                      <m:f>
                        <m:fPr>
                          <m:ctrlPr>
                            <a:rPr lang="zh-CN" altLang="en-US" i="1">
                              <a:solidFill>
                                <a:srgbClr val="000000"/>
                              </a:solidFill>
                              <a:latin typeface="Cambria Math" panose="02040503050406030204" pitchFamily="18" charset="0"/>
                            </a:rPr>
                          </m:ctrlPr>
                        </m:fPr>
                        <m:num>
                          <m:r>
                            <m:rPr>
                              <m:sty m:val="p"/>
                            </m:rPr>
                            <a:rPr lang="zh-CN" altLang="en-US" i="1">
                              <a:solidFill>
                                <a:srgbClr val="000000"/>
                              </a:solidFill>
                              <a:latin typeface="Cambria Math" panose="02040503050406030204" pitchFamily="18" charset="0"/>
                            </a:rPr>
                            <m:t>Δ</m:t>
                          </m:r>
                          <m:r>
                            <a:rPr lang="zh-CN" altLang="en-US" i="1">
                              <a:solidFill>
                                <a:srgbClr val="000000"/>
                              </a:solidFill>
                              <a:latin typeface="Cambria Math" panose="02040503050406030204" pitchFamily="18" charset="0"/>
                            </a:rPr>
                            <m:t>𝑁</m:t>
                          </m:r>
                        </m:num>
                        <m:den>
                          <m:r>
                            <a:rPr lang="zh-CN" altLang="en-US" i="1">
                              <a:solidFill>
                                <a:srgbClr val="000000"/>
                              </a:solidFill>
                              <a:latin typeface="Cambria Math" panose="02040503050406030204" pitchFamily="18" charset="0"/>
                            </a:rPr>
                            <m:t>𝑁</m:t>
                          </m:r>
                        </m:den>
                      </m:f>
                      <m:r>
                        <a:rPr lang="zh-CN" altLang="en-US" i="1">
                          <a:solidFill>
                            <a:srgbClr val="000000"/>
                          </a:solidFill>
                          <a:latin typeface="Cambria Math" panose="02040503050406030204" pitchFamily="18" charset="0"/>
                        </a:rPr>
                        <m:t>=</m:t>
                      </m:r>
                      <m:sSup>
                        <m:sSupPr>
                          <m:ctrlPr>
                            <a:rPr lang="zh-CN" altLang="en-US" i="1">
                              <a:solidFill>
                                <a:srgbClr val="000000"/>
                              </a:solidFill>
                              <a:latin typeface="Cambria Math" panose="02040503050406030204" pitchFamily="18" charset="0"/>
                            </a:rPr>
                          </m:ctrlPr>
                        </m:sSupPr>
                        <m:e>
                          <m:d>
                            <m:dPr>
                              <m:ctrlPr>
                                <a:rPr lang="zh-CN" altLang="en-US" i="1">
                                  <a:solidFill>
                                    <a:srgbClr val="000000"/>
                                  </a:solidFill>
                                  <a:latin typeface="Cambria Math" panose="02040503050406030204" pitchFamily="18" charset="0"/>
                                </a:rPr>
                              </m:ctrlPr>
                            </m:dPr>
                            <m:e>
                              <m:f>
                                <m:fPr>
                                  <m:ctrlPr>
                                    <a:rPr lang="zh-CN" altLang="en-US" i="1">
                                      <a:solidFill>
                                        <a:srgbClr val="000000"/>
                                      </a:solidFill>
                                      <a:latin typeface="Cambria Math" panose="02040503050406030204" pitchFamily="18" charset="0"/>
                                    </a:rPr>
                                  </m:ctrlPr>
                                </m:fPr>
                                <m:num>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𝑚</m:t>
                                      </m:r>
                                    </m:e>
                                    <m:sub>
                                      <m:r>
                                        <a:rPr lang="zh-CN" altLang="en-US" i="1">
                                          <a:solidFill>
                                            <a:srgbClr val="000000"/>
                                          </a:solidFill>
                                          <a:latin typeface="Cambria Math" panose="02040503050406030204" pitchFamily="18" charset="0"/>
                                        </a:rPr>
                                        <m:t>0</m:t>
                                      </m:r>
                                    </m:sub>
                                  </m:sSub>
                                </m:num>
                                <m:den>
                                  <m:r>
                                    <a:rPr lang="zh-CN" altLang="en-US" i="1">
                                      <a:solidFill>
                                        <a:srgbClr val="000000"/>
                                      </a:solidFill>
                                      <a:latin typeface="Cambria Math" panose="02040503050406030204" pitchFamily="18" charset="0"/>
                                    </a:rPr>
                                    <m:t>2</m:t>
                                  </m:r>
                                  <m:r>
                                    <a:rPr lang="zh-CN" altLang="en-US" i="1">
                                      <a:solidFill>
                                        <a:srgbClr val="000000"/>
                                      </a:solidFill>
                                      <a:latin typeface="Cambria Math" panose="02040503050406030204" pitchFamily="18" charset="0"/>
                                    </a:rPr>
                                    <m:t>𝛑</m:t>
                                  </m:r>
                                  <m:r>
                                    <a:rPr lang="zh-CN" altLang="en-US" i="1">
                                      <a:solidFill>
                                        <a:srgbClr val="000000"/>
                                      </a:solidFill>
                                      <a:latin typeface="Cambria Math" panose="02040503050406030204" pitchFamily="18" charset="0"/>
                                    </a:rPr>
                                    <m:t>𝑘𝑇</m:t>
                                  </m:r>
                                </m:den>
                              </m:f>
                            </m:e>
                          </m:d>
                        </m:e>
                        <m:sup>
                          <m:f>
                            <m:fPr>
                              <m:type m:val="lin"/>
                              <m:ctrlPr>
                                <a:rPr lang="zh-CN" altLang="en-US" i="1">
                                  <a:solidFill>
                                    <a:srgbClr val="000000"/>
                                  </a:solidFill>
                                  <a:latin typeface="Cambria Math" panose="02040503050406030204" pitchFamily="18" charset="0"/>
                                </a:rPr>
                              </m:ctrlPr>
                            </m:fPr>
                            <m:num>
                              <m:r>
                                <a:rPr lang="zh-CN" altLang="en-US" i="1">
                                  <a:solidFill>
                                    <a:srgbClr val="000000"/>
                                  </a:solidFill>
                                  <a:latin typeface="Cambria Math" panose="02040503050406030204" pitchFamily="18" charset="0"/>
                                </a:rPr>
                                <m:t>3</m:t>
                              </m:r>
                            </m:num>
                            <m:den>
                              <m:r>
                                <a:rPr lang="zh-CN" altLang="en-US" i="1">
                                  <a:solidFill>
                                    <a:srgbClr val="000000"/>
                                  </a:solidFill>
                                  <a:latin typeface="Cambria Math" panose="02040503050406030204" pitchFamily="18" charset="0"/>
                                </a:rPr>
                                <m:t>2</m:t>
                              </m:r>
                            </m:den>
                          </m:f>
                        </m:sup>
                      </m:sSup>
                      <m:sSup>
                        <m:sSupPr>
                          <m:ctrlPr>
                            <a:rPr lang="zh-CN" altLang="en-US" i="1">
                              <a:solidFill>
                                <a:srgbClr val="000000"/>
                              </a:solidFill>
                              <a:latin typeface="Cambria Math" panose="02040503050406030204" pitchFamily="18" charset="0"/>
                            </a:rPr>
                          </m:ctrlPr>
                        </m:sSupPr>
                        <m:e>
                          <m:r>
                            <a:rPr lang="zh-CN" altLang="en-US" i="1">
                              <a:solidFill>
                                <a:srgbClr val="000000"/>
                              </a:solidFill>
                              <a:latin typeface="Cambria Math" panose="02040503050406030204" pitchFamily="18" charset="0"/>
                            </a:rPr>
                            <m:t>𝐞</m:t>
                          </m:r>
                        </m:e>
                        <m:sup>
                          <m:r>
                            <a:rPr lang="zh-CN" altLang="en-US" i="1">
                              <a:solidFill>
                                <a:srgbClr val="000000"/>
                              </a:solidFill>
                              <a:latin typeface="Cambria Math" panose="02040503050406030204" pitchFamily="18" charset="0"/>
                            </a:rPr>
                            <m:t>−</m:t>
                          </m:r>
                          <m:f>
                            <m:fPr>
                              <m:ctrlPr>
                                <a:rPr lang="zh-CN" altLang="en-US" i="1">
                                  <a:solidFill>
                                    <a:srgbClr val="000000"/>
                                  </a:solidFill>
                                  <a:latin typeface="Cambria Math" panose="02040503050406030204" pitchFamily="18" charset="0"/>
                                </a:rPr>
                              </m:ctrlPr>
                            </m:fPr>
                            <m:num>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𝑚</m:t>
                                  </m:r>
                                </m:e>
                                <m:sub>
                                  <m:r>
                                    <a:rPr lang="zh-CN" altLang="en-US" i="1">
                                      <a:solidFill>
                                        <a:srgbClr val="000000"/>
                                      </a:solidFill>
                                      <a:latin typeface="Cambria Math" panose="02040503050406030204" pitchFamily="18" charset="0"/>
                                    </a:rPr>
                                    <m:t>0</m:t>
                                  </m:r>
                                </m:sub>
                              </m:sSub>
                              <m:sSup>
                                <m:sSupPr>
                                  <m:ctrlPr>
                                    <a:rPr lang="zh-CN" altLang="en-US" i="1">
                                      <a:solidFill>
                                        <a:srgbClr val="000000"/>
                                      </a:solidFill>
                                      <a:latin typeface="Cambria Math" panose="02040503050406030204" pitchFamily="18" charset="0"/>
                                    </a:rPr>
                                  </m:ctrlPr>
                                </m:sSupPr>
                                <m:e>
                                  <m:r>
                                    <m:rPr>
                                      <m:sty m:val="p"/>
                                    </m:rPr>
                                    <a:rPr lang="zh-CN" altLang="en-US" i="1">
                                      <a:solidFill>
                                        <a:srgbClr val="000000"/>
                                      </a:solidFill>
                                      <a:latin typeface="Cambria Math" panose="02040503050406030204" pitchFamily="18" charset="0"/>
                                    </a:rPr>
                                    <m:t>v</m:t>
                                  </m:r>
                                </m:e>
                                <m:sup>
                                  <m:r>
                                    <a:rPr lang="zh-CN" altLang="en-US" i="1">
                                      <a:solidFill>
                                        <a:srgbClr val="000000"/>
                                      </a:solidFill>
                                      <a:latin typeface="Cambria Math" panose="02040503050406030204" pitchFamily="18" charset="0"/>
                                    </a:rPr>
                                    <m:t>2</m:t>
                                  </m:r>
                                </m:sup>
                              </m:sSup>
                            </m:num>
                            <m:den>
                              <m:r>
                                <a:rPr lang="zh-CN" altLang="en-US" i="1">
                                  <a:solidFill>
                                    <a:srgbClr val="000000"/>
                                  </a:solidFill>
                                  <a:latin typeface="Cambria Math" panose="02040503050406030204" pitchFamily="18" charset="0"/>
                                </a:rPr>
                                <m:t>2</m:t>
                              </m:r>
                              <m:r>
                                <a:rPr lang="zh-CN" altLang="en-US" i="1">
                                  <a:solidFill>
                                    <a:srgbClr val="000000"/>
                                  </a:solidFill>
                                  <a:latin typeface="Cambria Math" panose="02040503050406030204" pitchFamily="18" charset="0"/>
                                </a:rPr>
                                <m:t>𝑘𝑇</m:t>
                              </m:r>
                            </m:den>
                          </m:f>
                        </m:sup>
                      </m:sSup>
                      <m:r>
                        <a:rPr lang="zh-CN" altLang="en-US" i="1">
                          <a:solidFill>
                            <a:srgbClr val="000000"/>
                          </a:solidFill>
                          <a:latin typeface="Cambria Math" panose="02040503050406030204" pitchFamily="18" charset="0"/>
                        </a:rPr>
                        <m:t>⋅4</m:t>
                      </m:r>
                      <m:r>
                        <a:rPr lang="zh-CN" altLang="en-US" i="1">
                          <a:solidFill>
                            <a:srgbClr val="000000"/>
                          </a:solidFill>
                          <a:latin typeface="Cambria Math" panose="02040503050406030204" pitchFamily="18" charset="0"/>
                        </a:rPr>
                        <m:t>𝛑</m:t>
                      </m:r>
                      <m:sSup>
                        <m:sSupPr>
                          <m:ctrlPr>
                            <a:rPr lang="zh-CN" altLang="en-US" i="1">
                              <a:solidFill>
                                <a:srgbClr val="000000"/>
                              </a:solidFill>
                              <a:latin typeface="Cambria Math" panose="02040503050406030204" pitchFamily="18" charset="0"/>
                            </a:rPr>
                          </m:ctrlPr>
                        </m:sSupPr>
                        <m:e>
                          <m:r>
                            <m:rPr>
                              <m:sty m:val="p"/>
                            </m:rPr>
                            <a:rPr lang="zh-CN" altLang="en-US" i="1">
                              <a:solidFill>
                                <a:srgbClr val="000000"/>
                              </a:solidFill>
                              <a:latin typeface="Cambria Math" panose="02040503050406030204" pitchFamily="18" charset="0"/>
                            </a:rPr>
                            <m:t>v</m:t>
                          </m:r>
                        </m:e>
                        <m:sup>
                          <m:r>
                            <a:rPr lang="zh-CN" altLang="en-US" i="1">
                              <a:solidFill>
                                <a:srgbClr val="000000"/>
                              </a:solidFill>
                              <a:latin typeface="Cambria Math" panose="02040503050406030204" pitchFamily="18" charset="0"/>
                            </a:rPr>
                            <m:t>2</m:t>
                          </m:r>
                        </m:sup>
                      </m:sSup>
                      <m:r>
                        <m:rPr>
                          <m:sty m:val="p"/>
                        </m:rPr>
                        <a:rPr lang="zh-CN" altLang="en-US" i="1">
                          <a:solidFill>
                            <a:srgbClr val="000000"/>
                          </a:solidFill>
                          <a:latin typeface="Cambria Math" panose="02040503050406030204" pitchFamily="18" charset="0"/>
                        </a:rPr>
                        <m:t>Δv</m:t>
                      </m:r>
                    </m:oMath>
                  </m:oMathPara>
                </a14:m>
                <a:endParaRPr lang="zh-CN" altLang="en-US"/>
              </a:p>
            </p:txBody>
          </p:sp>
        </mc:Choice>
        <mc:Fallback xmlns="">
          <p:sp>
            <p:nvSpPr>
              <p:cNvPr id="565251" name="Object 3"/>
              <p:cNvSpPr txBox="1">
                <a:spLocks noRot="1" noChangeAspect="1" noMove="1" noResize="1" noEditPoints="1" noAdjustHandles="1" noChangeArrowheads="1" noChangeShapeType="1" noTextEdit="1"/>
              </p:cNvSpPr>
              <p:nvPr/>
            </p:nvSpPr>
            <p:spPr bwMode="auto">
              <a:xfrm>
                <a:off x="685800" y="1295400"/>
                <a:ext cx="4773613" cy="1016000"/>
              </a:xfrm>
              <a:prstGeom prst="rect">
                <a:avLst/>
              </a:prstGeom>
              <a:blipFill>
                <a:blip r:embed="rId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65252" name="Object 4"/>
              <p:cNvSpPr txBox="1"/>
              <p:nvPr/>
            </p:nvSpPr>
            <p:spPr bwMode="auto">
              <a:xfrm>
                <a:off x="685800" y="2774950"/>
                <a:ext cx="3503613" cy="457200"/>
              </a:xfrm>
              <a:prstGeom prst="rect">
                <a:avLst/>
              </a:prstGeom>
              <a:noFill/>
            </p:spPr>
            <p:txBody>
              <a:bodyPr>
                <a:normAutofit/>
              </a:bodyPr>
              <a:lstStyle/>
              <a:p>
                <a:pPr/>
                <a14:m>
                  <m:oMathPara xmlns:m="http://schemas.openxmlformats.org/officeDocument/2006/math">
                    <m:oMathParaPr>
                      <m:jc m:val="left"/>
                    </m:oMathParaPr>
                    <m:oMath xmlns:m="http://schemas.openxmlformats.org/officeDocument/2006/math">
                      <m:r>
                        <m:rPr>
                          <m:sty m:val="p"/>
                        </m:rPr>
                        <a:rPr lang="zh-CN" altLang="en-US" i="1">
                          <a:solidFill>
                            <a:srgbClr val="000000"/>
                          </a:solidFill>
                          <a:latin typeface="Cambria Math" panose="02040503050406030204" pitchFamily="18" charset="0"/>
                        </a:rPr>
                        <m:t>v</m:t>
                      </m:r>
                      <m:r>
                        <a:rPr lang="zh-CN" altLang="en-US" i="1">
                          <a:solidFill>
                            <a:srgbClr val="000000"/>
                          </a:solidFill>
                          <a:latin typeface="Cambria Math" panose="02040503050406030204" pitchFamily="18" charset="0"/>
                        </a:rPr>
                        <m:t>=500 </m:t>
                      </m:r>
                      <m:r>
                        <a:rPr lang="zh-CN" altLang="en-US" i="1">
                          <a:solidFill>
                            <a:srgbClr val="000000"/>
                          </a:solidFill>
                          <a:latin typeface="Cambria Math" panose="02040503050406030204" pitchFamily="18" charset="0"/>
                        </a:rPr>
                        <m:t>𝐦</m:t>
                      </m:r>
                      <m:r>
                        <a:rPr lang="zh-CN" altLang="en-US" i="1">
                          <a:solidFill>
                            <a:srgbClr val="000000"/>
                          </a:solidFill>
                          <a:latin typeface="Cambria Math" panose="02040503050406030204" pitchFamily="18" charset="0"/>
                        </a:rPr>
                        <m:t>⋅</m:t>
                      </m:r>
                      <m:sSup>
                        <m:sSupPr>
                          <m:ctrlPr>
                            <a:rPr lang="zh-CN" altLang="en-US" i="1">
                              <a:solidFill>
                                <a:srgbClr val="000000"/>
                              </a:solidFill>
                              <a:latin typeface="Cambria Math" panose="02040503050406030204" pitchFamily="18" charset="0"/>
                            </a:rPr>
                          </m:ctrlPr>
                        </m:sSupPr>
                        <m:e>
                          <m:r>
                            <a:rPr lang="zh-CN" altLang="en-US" i="1">
                              <a:solidFill>
                                <a:srgbClr val="000000"/>
                              </a:solidFill>
                              <a:latin typeface="Cambria Math" panose="02040503050406030204" pitchFamily="18" charset="0"/>
                            </a:rPr>
                            <m:t>𝐬</m:t>
                          </m:r>
                        </m:e>
                        <m:sup>
                          <m:r>
                            <a:rPr lang="zh-CN" altLang="en-US" i="1">
                              <a:solidFill>
                                <a:srgbClr val="000000"/>
                              </a:solidFill>
                              <a:latin typeface="Cambria Math" panose="02040503050406030204" pitchFamily="18" charset="0"/>
                            </a:rPr>
                            <m:t>−1</m:t>
                          </m:r>
                        </m:sup>
                      </m:sSup>
                      <m:r>
                        <a:rPr lang="zh-CN" altLang="en-US" i="1">
                          <a:solidFill>
                            <a:srgbClr val="000000"/>
                          </a:solidFill>
                          <a:latin typeface="Cambria Math" panose="02040503050406030204" pitchFamily="18" charset="0"/>
                        </a:rPr>
                        <m:t> , </m:t>
                      </m:r>
                      <m:r>
                        <m:rPr>
                          <m:sty m:val="p"/>
                        </m:rPr>
                        <a:rPr lang="zh-CN" altLang="en-US" i="1">
                          <a:solidFill>
                            <a:srgbClr val="000000"/>
                          </a:solidFill>
                          <a:latin typeface="Cambria Math" panose="02040503050406030204" pitchFamily="18" charset="0"/>
                        </a:rPr>
                        <m:t>Δv</m:t>
                      </m:r>
                      <m:r>
                        <a:rPr lang="zh-CN" altLang="en-US" i="1">
                          <a:solidFill>
                            <a:srgbClr val="000000"/>
                          </a:solidFill>
                          <a:latin typeface="Cambria Math" panose="02040503050406030204" pitchFamily="18" charset="0"/>
                        </a:rPr>
                        <m:t>=1 </m:t>
                      </m:r>
                      <m:r>
                        <a:rPr lang="zh-CN" altLang="en-US" i="1">
                          <a:solidFill>
                            <a:srgbClr val="000000"/>
                          </a:solidFill>
                          <a:latin typeface="Cambria Math" panose="02040503050406030204" pitchFamily="18" charset="0"/>
                        </a:rPr>
                        <m:t>𝐦</m:t>
                      </m:r>
                      <m:r>
                        <a:rPr lang="zh-CN" altLang="en-US" i="1">
                          <a:solidFill>
                            <a:srgbClr val="000000"/>
                          </a:solidFill>
                          <a:latin typeface="Cambria Math" panose="02040503050406030204" pitchFamily="18" charset="0"/>
                        </a:rPr>
                        <m:t>⋅</m:t>
                      </m:r>
                      <m:sSup>
                        <m:sSupPr>
                          <m:ctrlPr>
                            <a:rPr lang="zh-CN" altLang="en-US" i="1">
                              <a:solidFill>
                                <a:srgbClr val="000000"/>
                              </a:solidFill>
                              <a:latin typeface="Cambria Math" panose="02040503050406030204" pitchFamily="18" charset="0"/>
                            </a:rPr>
                          </m:ctrlPr>
                        </m:sSupPr>
                        <m:e>
                          <m:r>
                            <a:rPr lang="zh-CN" altLang="en-US" i="1">
                              <a:solidFill>
                                <a:srgbClr val="000000"/>
                              </a:solidFill>
                              <a:latin typeface="Cambria Math" panose="02040503050406030204" pitchFamily="18" charset="0"/>
                            </a:rPr>
                            <m:t>𝐬</m:t>
                          </m:r>
                        </m:e>
                        <m:sup>
                          <m:r>
                            <a:rPr lang="zh-CN" altLang="en-US" i="1">
                              <a:solidFill>
                                <a:srgbClr val="000000"/>
                              </a:solidFill>
                              <a:latin typeface="Cambria Math" panose="02040503050406030204" pitchFamily="18" charset="0"/>
                            </a:rPr>
                            <m:t>−1</m:t>
                          </m:r>
                        </m:sup>
                      </m:sSup>
                    </m:oMath>
                  </m:oMathPara>
                </a14:m>
                <a:endParaRPr lang="zh-CN" altLang="en-US"/>
              </a:p>
            </p:txBody>
          </p:sp>
        </mc:Choice>
        <mc:Fallback xmlns="">
          <p:sp>
            <p:nvSpPr>
              <p:cNvPr id="565252" name="Object 4"/>
              <p:cNvSpPr txBox="1">
                <a:spLocks noRot="1" noChangeAspect="1" noMove="1" noResize="1" noEditPoints="1" noAdjustHandles="1" noChangeArrowheads="1" noChangeShapeType="1" noTextEdit="1"/>
              </p:cNvSpPr>
              <p:nvPr/>
            </p:nvSpPr>
            <p:spPr bwMode="auto">
              <a:xfrm>
                <a:off x="685800" y="2774950"/>
                <a:ext cx="3503613" cy="457200"/>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65253" name="Object 5"/>
              <p:cNvSpPr txBox="1"/>
              <p:nvPr/>
            </p:nvSpPr>
            <p:spPr bwMode="auto">
              <a:xfrm>
                <a:off x="685800" y="3695700"/>
                <a:ext cx="2005013" cy="787400"/>
              </a:xfrm>
              <a:prstGeom prst="rect">
                <a:avLst/>
              </a:prstGeom>
              <a:noFill/>
            </p:spPr>
            <p:txBody>
              <a:bodyPr>
                <a:normAutofit/>
              </a:bodyPr>
              <a:lstStyle/>
              <a:p>
                <a:pPr/>
                <a14:m>
                  <m:oMathPara xmlns:m="http://schemas.openxmlformats.org/officeDocument/2006/math">
                    <m:oMathParaPr>
                      <m:jc m:val="left"/>
                    </m:oMathParaPr>
                    <m:oMath xmlns:m="http://schemas.openxmlformats.org/officeDocument/2006/math">
                      <m:f>
                        <m:fPr>
                          <m:ctrlPr>
                            <a:rPr lang="zh-CN" altLang="en-US" i="1">
                              <a:solidFill>
                                <a:srgbClr val="000000"/>
                              </a:solidFill>
                              <a:latin typeface="Cambria Math" panose="02040503050406030204" pitchFamily="18" charset="0"/>
                            </a:rPr>
                          </m:ctrlPr>
                        </m:fPr>
                        <m:num>
                          <m:r>
                            <m:rPr>
                              <m:sty m:val="p"/>
                            </m:rPr>
                            <a:rPr lang="zh-CN" altLang="en-US" i="1">
                              <a:solidFill>
                                <a:srgbClr val="000000"/>
                              </a:solidFill>
                              <a:latin typeface="Cambria Math" panose="02040503050406030204" pitchFamily="18" charset="0"/>
                            </a:rPr>
                            <m:t>Δ</m:t>
                          </m:r>
                          <m:r>
                            <a:rPr lang="zh-CN" altLang="en-US" i="1">
                              <a:solidFill>
                                <a:srgbClr val="000000"/>
                              </a:solidFill>
                              <a:latin typeface="Cambria Math" panose="02040503050406030204" pitchFamily="18" charset="0"/>
                            </a:rPr>
                            <m:t>𝑛</m:t>
                          </m:r>
                        </m:num>
                        <m:den>
                          <m:r>
                            <a:rPr lang="zh-CN" altLang="en-US" i="1">
                              <a:solidFill>
                                <a:srgbClr val="000000"/>
                              </a:solidFill>
                              <a:latin typeface="Cambria Math" panose="02040503050406030204" pitchFamily="18" charset="0"/>
                            </a:rPr>
                            <m:t>𝑛</m:t>
                          </m:r>
                        </m:den>
                      </m:f>
                      <m:r>
                        <a:rPr lang="zh-CN" altLang="en-US" i="1">
                          <a:solidFill>
                            <a:srgbClr val="000000"/>
                          </a:solidFill>
                          <a:latin typeface="Cambria Math" panose="02040503050406030204" pitchFamily="18" charset="0"/>
                        </a:rPr>
                        <m:t>=1.85×1</m:t>
                      </m:r>
                      <m:sSup>
                        <m:sSupPr>
                          <m:ctrlPr>
                            <a:rPr lang="zh-CN" altLang="en-US" i="1">
                              <a:solidFill>
                                <a:srgbClr val="000000"/>
                              </a:solidFill>
                              <a:latin typeface="Cambria Math" panose="02040503050406030204" pitchFamily="18" charset="0"/>
                            </a:rPr>
                          </m:ctrlPr>
                        </m:sSupPr>
                        <m:e>
                          <m:r>
                            <a:rPr lang="zh-CN" altLang="en-US" i="1">
                              <a:solidFill>
                                <a:srgbClr val="000000"/>
                              </a:solidFill>
                              <a:latin typeface="Cambria Math" panose="02040503050406030204" pitchFamily="18" charset="0"/>
                            </a:rPr>
                            <m:t>0</m:t>
                          </m:r>
                        </m:e>
                        <m:sup>
                          <m:r>
                            <a:rPr lang="zh-CN" altLang="en-US" i="1">
                              <a:solidFill>
                                <a:srgbClr val="000000"/>
                              </a:solidFill>
                              <a:latin typeface="Cambria Math" panose="02040503050406030204" pitchFamily="18" charset="0"/>
                            </a:rPr>
                            <m:t>−3</m:t>
                          </m:r>
                        </m:sup>
                      </m:sSup>
                    </m:oMath>
                  </m:oMathPara>
                </a14:m>
                <a:endParaRPr lang="zh-CN" altLang="en-US"/>
              </a:p>
            </p:txBody>
          </p:sp>
        </mc:Choice>
        <mc:Fallback xmlns="">
          <p:sp>
            <p:nvSpPr>
              <p:cNvPr id="565253" name="Object 5"/>
              <p:cNvSpPr txBox="1">
                <a:spLocks noRot="1" noChangeAspect="1" noMove="1" noResize="1" noEditPoints="1" noAdjustHandles="1" noChangeArrowheads="1" noChangeShapeType="1" noTextEdit="1"/>
              </p:cNvSpPr>
              <p:nvPr/>
            </p:nvSpPr>
            <p:spPr bwMode="auto">
              <a:xfrm>
                <a:off x="685800" y="3695700"/>
                <a:ext cx="2005013" cy="787400"/>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65254" name="Object 6"/>
              <p:cNvSpPr txBox="1"/>
              <p:nvPr/>
            </p:nvSpPr>
            <p:spPr bwMode="auto">
              <a:xfrm>
                <a:off x="685800" y="4946650"/>
                <a:ext cx="5789613" cy="457200"/>
              </a:xfrm>
              <a:prstGeom prst="rect">
                <a:avLst/>
              </a:prstGeom>
              <a:noFill/>
            </p:spPr>
            <p:txBody>
              <a:bodyPr>
                <a:normAutofit/>
              </a:bodyPr>
              <a:lstStyle/>
              <a:p>
                <a:pPr/>
                <a14:m>
                  <m:oMathPara xmlns:m="http://schemas.openxmlformats.org/officeDocument/2006/math">
                    <m:oMathParaPr>
                      <m:jc m:val="left"/>
                    </m:oMathParaPr>
                    <m:oMath xmlns:m="http://schemas.openxmlformats.org/officeDocument/2006/math">
                      <m:r>
                        <m:rPr>
                          <m:sty m:val="p"/>
                        </m:rPr>
                        <a:rPr lang="zh-CN" altLang="en-US" i="1">
                          <a:solidFill>
                            <a:srgbClr val="000000"/>
                          </a:solidFill>
                          <a:latin typeface="Cambria Math" panose="02040503050406030204" pitchFamily="18" charset="0"/>
                        </a:rPr>
                        <m:t>Δ</m:t>
                      </m:r>
                      <m:r>
                        <a:rPr lang="zh-CN" altLang="en-US" i="1">
                          <a:solidFill>
                            <a:srgbClr val="000000"/>
                          </a:solidFill>
                          <a:latin typeface="Cambria Math" panose="02040503050406030204" pitchFamily="18" charset="0"/>
                        </a:rPr>
                        <m:t>𝑛</m:t>
                      </m:r>
                      <m:r>
                        <a:rPr lang="zh-CN" altLang="en-US" i="1">
                          <a:solidFill>
                            <a:srgbClr val="000000"/>
                          </a:solidFill>
                          <a:latin typeface="Cambria Math" panose="02040503050406030204" pitchFamily="18" charset="0"/>
                        </a:rPr>
                        <m:t>=1.85×1</m:t>
                      </m:r>
                      <m:sSup>
                        <m:sSupPr>
                          <m:ctrlPr>
                            <a:rPr lang="zh-CN" altLang="en-US" i="1">
                              <a:solidFill>
                                <a:srgbClr val="000000"/>
                              </a:solidFill>
                              <a:latin typeface="Cambria Math" panose="02040503050406030204" pitchFamily="18" charset="0"/>
                            </a:rPr>
                          </m:ctrlPr>
                        </m:sSupPr>
                        <m:e>
                          <m:r>
                            <a:rPr lang="zh-CN" altLang="en-US" i="1">
                              <a:solidFill>
                                <a:srgbClr val="000000"/>
                              </a:solidFill>
                              <a:latin typeface="Cambria Math" panose="02040503050406030204" pitchFamily="18" charset="0"/>
                            </a:rPr>
                            <m:t>0</m:t>
                          </m:r>
                        </m:e>
                        <m:sup>
                          <m:r>
                            <a:rPr lang="zh-CN" altLang="en-US" i="1">
                              <a:solidFill>
                                <a:srgbClr val="000000"/>
                              </a:solidFill>
                              <a:latin typeface="Cambria Math" panose="02040503050406030204" pitchFamily="18" charset="0"/>
                            </a:rPr>
                            <m:t>−3</m:t>
                          </m:r>
                        </m:sup>
                      </m:sSup>
                      <m:r>
                        <a:rPr lang="zh-CN" altLang="en-US" i="1">
                          <a:solidFill>
                            <a:srgbClr val="000000"/>
                          </a:solidFill>
                          <a:latin typeface="Cambria Math" panose="02040503050406030204" pitchFamily="18" charset="0"/>
                        </a:rPr>
                        <m:t>×2.7×1</m:t>
                      </m:r>
                      <m:sSup>
                        <m:sSupPr>
                          <m:ctrlPr>
                            <a:rPr lang="zh-CN" altLang="en-US" i="1">
                              <a:solidFill>
                                <a:srgbClr val="000000"/>
                              </a:solidFill>
                              <a:latin typeface="Cambria Math" panose="02040503050406030204" pitchFamily="18" charset="0"/>
                            </a:rPr>
                          </m:ctrlPr>
                        </m:sSupPr>
                        <m:e>
                          <m:r>
                            <a:rPr lang="zh-CN" altLang="en-US" i="1">
                              <a:solidFill>
                                <a:srgbClr val="000000"/>
                              </a:solidFill>
                              <a:latin typeface="Cambria Math" panose="02040503050406030204" pitchFamily="18" charset="0"/>
                            </a:rPr>
                            <m:t>0</m:t>
                          </m:r>
                        </m:e>
                        <m:sup>
                          <m:r>
                            <a:rPr lang="zh-CN" altLang="en-US" i="1">
                              <a:solidFill>
                                <a:srgbClr val="000000"/>
                              </a:solidFill>
                              <a:latin typeface="Cambria Math" panose="02040503050406030204" pitchFamily="18" charset="0"/>
                            </a:rPr>
                            <m:t>25</m:t>
                          </m:r>
                        </m:sup>
                      </m:sSup>
                      <m:r>
                        <a:rPr lang="zh-CN" altLang="en-US" i="1">
                          <a:solidFill>
                            <a:srgbClr val="000000"/>
                          </a:solidFill>
                          <a:latin typeface="Cambria Math" panose="02040503050406030204" pitchFamily="18" charset="0"/>
                        </a:rPr>
                        <m:t> </m:t>
                      </m:r>
                      <m:sSup>
                        <m:sSupPr>
                          <m:ctrlPr>
                            <a:rPr lang="zh-CN" altLang="en-US" i="1">
                              <a:solidFill>
                                <a:srgbClr val="000000"/>
                              </a:solidFill>
                              <a:latin typeface="Cambria Math" panose="02040503050406030204" pitchFamily="18" charset="0"/>
                            </a:rPr>
                          </m:ctrlPr>
                        </m:sSupPr>
                        <m:e>
                          <m:r>
                            <a:rPr lang="zh-CN" altLang="en-US" i="1">
                              <a:solidFill>
                                <a:srgbClr val="000000"/>
                              </a:solidFill>
                              <a:latin typeface="Cambria Math" panose="02040503050406030204" pitchFamily="18" charset="0"/>
                            </a:rPr>
                            <m:t>𝐦</m:t>
                          </m:r>
                        </m:e>
                        <m:sup>
                          <m:r>
                            <a:rPr lang="zh-CN" altLang="en-US" i="1">
                              <a:solidFill>
                                <a:srgbClr val="000000"/>
                              </a:solidFill>
                              <a:latin typeface="Cambria Math" panose="02040503050406030204" pitchFamily="18" charset="0"/>
                            </a:rPr>
                            <m:t>−3</m:t>
                          </m:r>
                        </m:sup>
                      </m:sSup>
                      <m:r>
                        <a:rPr lang="zh-CN" altLang="en-US" i="1">
                          <a:solidFill>
                            <a:srgbClr val="000000"/>
                          </a:solidFill>
                          <a:latin typeface="Cambria Math" panose="02040503050406030204" pitchFamily="18" charset="0"/>
                        </a:rPr>
                        <m:t>=5.0×1</m:t>
                      </m:r>
                      <m:sSup>
                        <m:sSupPr>
                          <m:ctrlPr>
                            <a:rPr lang="zh-CN" altLang="en-US" i="1">
                              <a:solidFill>
                                <a:srgbClr val="000000"/>
                              </a:solidFill>
                              <a:latin typeface="Cambria Math" panose="02040503050406030204" pitchFamily="18" charset="0"/>
                            </a:rPr>
                          </m:ctrlPr>
                        </m:sSupPr>
                        <m:e>
                          <m:r>
                            <a:rPr lang="zh-CN" altLang="en-US" i="1">
                              <a:solidFill>
                                <a:srgbClr val="000000"/>
                              </a:solidFill>
                              <a:latin typeface="Cambria Math" panose="02040503050406030204" pitchFamily="18" charset="0"/>
                            </a:rPr>
                            <m:t>0</m:t>
                          </m:r>
                        </m:e>
                        <m:sup>
                          <m:r>
                            <a:rPr lang="zh-CN" altLang="en-US" i="1">
                              <a:solidFill>
                                <a:srgbClr val="000000"/>
                              </a:solidFill>
                              <a:latin typeface="Cambria Math" panose="02040503050406030204" pitchFamily="18" charset="0"/>
                            </a:rPr>
                            <m:t>22</m:t>
                          </m:r>
                        </m:sup>
                      </m:sSup>
                      <m:r>
                        <a:rPr lang="zh-CN" altLang="en-US" i="1">
                          <a:solidFill>
                            <a:srgbClr val="000000"/>
                          </a:solidFill>
                          <a:latin typeface="Cambria Math" panose="02040503050406030204" pitchFamily="18" charset="0"/>
                        </a:rPr>
                        <m:t> </m:t>
                      </m:r>
                      <m:sSup>
                        <m:sSupPr>
                          <m:ctrlPr>
                            <a:rPr lang="zh-CN" altLang="en-US" i="1">
                              <a:solidFill>
                                <a:srgbClr val="000000"/>
                              </a:solidFill>
                              <a:latin typeface="Cambria Math" panose="02040503050406030204" pitchFamily="18" charset="0"/>
                            </a:rPr>
                          </m:ctrlPr>
                        </m:sSupPr>
                        <m:e>
                          <m:r>
                            <a:rPr lang="zh-CN" altLang="en-US" i="1">
                              <a:solidFill>
                                <a:srgbClr val="000000"/>
                              </a:solidFill>
                              <a:latin typeface="Cambria Math" panose="02040503050406030204" pitchFamily="18" charset="0"/>
                            </a:rPr>
                            <m:t>𝐦</m:t>
                          </m:r>
                        </m:e>
                        <m:sup>
                          <m:r>
                            <a:rPr lang="zh-CN" altLang="en-US" i="1">
                              <a:solidFill>
                                <a:srgbClr val="000000"/>
                              </a:solidFill>
                              <a:latin typeface="Cambria Math" panose="02040503050406030204" pitchFamily="18" charset="0"/>
                            </a:rPr>
                            <m:t>−3</m:t>
                          </m:r>
                        </m:sup>
                      </m:sSup>
                    </m:oMath>
                  </m:oMathPara>
                </a14:m>
                <a:endParaRPr lang="zh-CN" altLang="en-US"/>
              </a:p>
            </p:txBody>
          </p:sp>
        </mc:Choice>
        <mc:Fallback xmlns="">
          <p:sp>
            <p:nvSpPr>
              <p:cNvPr id="565254" name="Object 6"/>
              <p:cNvSpPr txBox="1">
                <a:spLocks noRot="1" noChangeAspect="1" noMove="1" noResize="1" noEditPoints="1" noAdjustHandles="1" noChangeArrowheads="1" noChangeShapeType="1" noTextEdit="1"/>
              </p:cNvSpPr>
              <p:nvPr/>
            </p:nvSpPr>
            <p:spPr bwMode="auto">
              <a:xfrm>
                <a:off x="685800" y="4946650"/>
                <a:ext cx="5789613" cy="457200"/>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65255" name="Object 7"/>
              <p:cNvSpPr txBox="1"/>
              <p:nvPr/>
            </p:nvSpPr>
            <p:spPr bwMode="auto">
              <a:xfrm>
                <a:off x="685800" y="5867400"/>
                <a:ext cx="6373813" cy="457200"/>
              </a:xfrm>
              <a:prstGeom prst="rect">
                <a:avLst/>
              </a:prstGeom>
              <a:noFill/>
            </p:spPr>
            <p:txBody>
              <a:bodyPr>
                <a:normAutofit/>
              </a:bodyPr>
              <a:lstStyle/>
              <a:p>
                <a:pPr/>
                <a14:m>
                  <m:oMathPara xmlns:m="http://schemas.openxmlformats.org/officeDocument/2006/math">
                    <m:oMathParaPr>
                      <m:jc m:val="left"/>
                    </m:oMathParaPr>
                    <m:oMath xmlns:m="http://schemas.openxmlformats.org/officeDocument/2006/math">
                      <m:r>
                        <m:rPr>
                          <m:sty m:val="p"/>
                        </m:rPr>
                        <a:rPr lang="zh-CN" altLang="en-US" i="1">
                          <a:solidFill>
                            <a:srgbClr val="000000"/>
                          </a:solidFill>
                          <a:latin typeface="Cambria Math" panose="02040503050406030204" pitchFamily="18" charset="0"/>
                        </a:rPr>
                        <m:t>Δ</m:t>
                      </m:r>
                      <m:r>
                        <a:rPr lang="zh-CN" altLang="en-US" i="1">
                          <a:solidFill>
                            <a:srgbClr val="000000"/>
                          </a:solidFill>
                          <a:latin typeface="Cambria Math" panose="02040503050406030204" pitchFamily="18" charset="0"/>
                        </a:rPr>
                        <m:t>𝑁</m:t>
                      </m:r>
                      <m:r>
                        <a:rPr lang="zh-CN" altLang="en-US" i="1">
                          <a:solidFill>
                            <a:srgbClr val="000000"/>
                          </a:solidFill>
                          <a:latin typeface="Cambria Math" panose="02040503050406030204" pitchFamily="18" charset="0"/>
                        </a:rPr>
                        <m:t>=</m:t>
                      </m:r>
                      <m:r>
                        <m:rPr>
                          <m:sty m:val="p"/>
                        </m:rPr>
                        <a:rPr lang="zh-CN" altLang="en-US" i="1">
                          <a:solidFill>
                            <a:srgbClr val="000000"/>
                          </a:solidFill>
                          <a:latin typeface="Cambria Math" panose="02040503050406030204" pitchFamily="18" charset="0"/>
                        </a:rPr>
                        <m:t>Δ</m:t>
                      </m:r>
                      <m:r>
                        <a:rPr lang="zh-CN" altLang="en-US" i="1">
                          <a:solidFill>
                            <a:srgbClr val="000000"/>
                          </a:solidFill>
                          <a:latin typeface="Cambria Math" panose="02040503050406030204" pitchFamily="18" charset="0"/>
                        </a:rPr>
                        <m:t>𝑛</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𝑉</m:t>
                      </m:r>
                      <m:r>
                        <a:rPr lang="zh-CN" altLang="en-US" i="1">
                          <a:solidFill>
                            <a:srgbClr val="000000"/>
                          </a:solidFill>
                          <a:latin typeface="Cambria Math" panose="02040503050406030204" pitchFamily="18" charset="0"/>
                        </a:rPr>
                        <m:t>=1.85×1</m:t>
                      </m:r>
                      <m:sSup>
                        <m:sSupPr>
                          <m:ctrlPr>
                            <a:rPr lang="zh-CN" altLang="en-US" i="1">
                              <a:solidFill>
                                <a:srgbClr val="000000"/>
                              </a:solidFill>
                              <a:latin typeface="Cambria Math" panose="02040503050406030204" pitchFamily="18" charset="0"/>
                            </a:rPr>
                          </m:ctrlPr>
                        </m:sSupPr>
                        <m:e>
                          <m:r>
                            <a:rPr lang="zh-CN" altLang="en-US" i="1">
                              <a:solidFill>
                                <a:srgbClr val="000000"/>
                              </a:solidFill>
                              <a:latin typeface="Cambria Math" panose="02040503050406030204" pitchFamily="18" charset="0"/>
                            </a:rPr>
                            <m:t>0</m:t>
                          </m:r>
                        </m:e>
                        <m:sup>
                          <m:r>
                            <a:rPr lang="zh-CN" altLang="en-US" i="1">
                              <a:solidFill>
                                <a:srgbClr val="000000"/>
                              </a:solidFill>
                              <a:latin typeface="Cambria Math" panose="02040503050406030204" pitchFamily="18" charset="0"/>
                            </a:rPr>
                            <m:t>−3</m:t>
                          </m:r>
                        </m:sup>
                      </m:sSup>
                      <m:r>
                        <a:rPr lang="zh-CN" altLang="en-US" i="1">
                          <a:solidFill>
                            <a:srgbClr val="000000"/>
                          </a:solidFill>
                          <a:latin typeface="Cambria Math" panose="02040503050406030204" pitchFamily="18" charset="0"/>
                        </a:rPr>
                        <m:t>×2.7×1</m:t>
                      </m:r>
                      <m:sSup>
                        <m:sSupPr>
                          <m:ctrlPr>
                            <a:rPr lang="zh-CN" altLang="en-US" i="1">
                              <a:solidFill>
                                <a:srgbClr val="000000"/>
                              </a:solidFill>
                              <a:latin typeface="Cambria Math" panose="02040503050406030204" pitchFamily="18" charset="0"/>
                            </a:rPr>
                          </m:ctrlPr>
                        </m:sSupPr>
                        <m:e>
                          <m:r>
                            <a:rPr lang="zh-CN" altLang="en-US" i="1">
                              <a:solidFill>
                                <a:srgbClr val="000000"/>
                              </a:solidFill>
                              <a:latin typeface="Cambria Math" panose="02040503050406030204" pitchFamily="18" charset="0"/>
                            </a:rPr>
                            <m:t>0</m:t>
                          </m:r>
                        </m:e>
                        <m:sup>
                          <m:r>
                            <a:rPr lang="zh-CN" altLang="en-US" i="1">
                              <a:solidFill>
                                <a:srgbClr val="000000"/>
                              </a:solidFill>
                              <a:latin typeface="Cambria Math" panose="02040503050406030204" pitchFamily="18" charset="0"/>
                            </a:rPr>
                            <m:t>25</m:t>
                          </m:r>
                        </m:sup>
                      </m:sSup>
                      <m:r>
                        <a:rPr lang="zh-CN" altLang="en-US" i="1">
                          <a:solidFill>
                            <a:srgbClr val="000000"/>
                          </a:solidFill>
                          <a:latin typeface="Cambria Math" panose="02040503050406030204" pitchFamily="18" charset="0"/>
                        </a:rPr>
                        <m:t> ×1=5.0×1</m:t>
                      </m:r>
                      <m:sSup>
                        <m:sSupPr>
                          <m:ctrlPr>
                            <a:rPr lang="zh-CN" altLang="en-US" i="1">
                              <a:solidFill>
                                <a:srgbClr val="000000"/>
                              </a:solidFill>
                              <a:latin typeface="Cambria Math" panose="02040503050406030204" pitchFamily="18" charset="0"/>
                            </a:rPr>
                          </m:ctrlPr>
                        </m:sSupPr>
                        <m:e>
                          <m:r>
                            <a:rPr lang="zh-CN" altLang="en-US" i="1">
                              <a:solidFill>
                                <a:srgbClr val="000000"/>
                              </a:solidFill>
                              <a:latin typeface="Cambria Math" panose="02040503050406030204" pitchFamily="18" charset="0"/>
                            </a:rPr>
                            <m:t>0</m:t>
                          </m:r>
                        </m:e>
                        <m:sup>
                          <m:r>
                            <a:rPr lang="zh-CN" altLang="en-US" i="1">
                              <a:solidFill>
                                <a:srgbClr val="000000"/>
                              </a:solidFill>
                              <a:latin typeface="Cambria Math" panose="02040503050406030204" pitchFamily="18" charset="0"/>
                            </a:rPr>
                            <m:t>22</m:t>
                          </m:r>
                        </m:sup>
                      </m:sSup>
                      <m:r>
                        <a:rPr lang="zh-CN" altLang="en-US" i="1">
                          <a:solidFill>
                            <a:srgbClr val="000000"/>
                          </a:solidFill>
                          <a:latin typeface="Cambria Math" panose="02040503050406030204" pitchFamily="18" charset="0"/>
                        </a:rPr>
                        <m:t> </m:t>
                      </m:r>
                    </m:oMath>
                  </m:oMathPara>
                </a14:m>
                <a:endParaRPr lang="zh-CN" altLang="en-US"/>
              </a:p>
            </p:txBody>
          </p:sp>
        </mc:Choice>
        <mc:Fallback xmlns="">
          <p:sp>
            <p:nvSpPr>
              <p:cNvPr id="565255" name="Object 7"/>
              <p:cNvSpPr txBox="1">
                <a:spLocks noRot="1" noChangeAspect="1" noMove="1" noResize="1" noEditPoints="1" noAdjustHandles="1" noChangeArrowheads="1" noChangeShapeType="1" noTextEdit="1"/>
              </p:cNvSpPr>
              <p:nvPr/>
            </p:nvSpPr>
            <p:spPr bwMode="auto">
              <a:xfrm>
                <a:off x="685800" y="5867400"/>
                <a:ext cx="6373813" cy="457200"/>
              </a:xfrm>
              <a:prstGeom prst="rect">
                <a:avLst/>
              </a:prstGeom>
              <a:blipFill>
                <a:blip r:embed="rId6"/>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5610612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7298" name="Rectangle 2"/>
          <p:cNvSpPr>
            <a:spLocks noGrp="1" noChangeArrowheads="1"/>
          </p:cNvSpPr>
          <p:nvPr>
            <p:ph type="title"/>
          </p:nvPr>
        </p:nvSpPr>
        <p:spPr/>
        <p:txBody>
          <a:bodyPr/>
          <a:lstStyle/>
          <a:p>
            <a:r>
              <a:rPr lang="en-US" altLang="zh-CN"/>
              <a:t>10.4 </a:t>
            </a:r>
            <a:r>
              <a:rPr lang="zh-CN" altLang="en-US"/>
              <a:t>麦克斯韦速率分布</a:t>
            </a:r>
          </a:p>
        </p:txBody>
      </p:sp>
      <p:sp>
        <p:nvSpPr>
          <p:cNvPr id="31" name="灯片编号占位符 4"/>
          <p:cNvSpPr>
            <a:spLocks noGrp="1"/>
          </p:cNvSpPr>
          <p:nvPr>
            <p:ph type="sldNum" sz="quarter" idx="12"/>
          </p:nvPr>
        </p:nvSpPr>
        <p:spPr/>
        <p:txBody>
          <a:bodyPr/>
          <a:lstStyle/>
          <a:p>
            <a:fld id="{202DFD2B-743B-4BD4-AB26-A69631BF158D}" type="slidenum">
              <a:rPr lang="en-US" altLang="zh-CN"/>
              <a:pPr/>
              <a:t>7</a:t>
            </a:fld>
            <a:endParaRPr lang="en-US" altLang="zh-CN"/>
          </a:p>
        </p:txBody>
      </p:sp>
      <p:sp>
        <p:nvSpPr>
          <p:cNvPr id="567299" name="Text Box 3"/>
          <p:cNvSpPr txBox="1">
            <a:spLocks noChangeArrowheads="1"/>
          </p:cNvSpPr>
          <p:nvPr/>
        </p:nvSpPr>
        <p:spPr bwMode="auto">
          <a:xfrm>
            <a:off x="381000" y="1214735"/>
            <a:ext cx="7086600" cy="461665"/>
          </a:xfrm>
          <a:prstGeom prst="rect">
            <a:avLst/>
          </a:prstGeom>
          <a:noFill/>
          <a:ln w="9525">
            <a:noFill/>
            <a:miter lim="800000"/>
            <a:headEnd/>
            <a:tailEnd/>
          </a:ln>
          <a:effectLst/>
        </p:spPr>
        <p:txBody>
          <a:bodyPr>
            <a:spAutoFit/>
          </a:bodyPr>
          <a:lstStyle/>
          <a:p>
            <a:pPr>
              <a:spcBef>
                <a:spcPct val="50000"/>
              </a:spcBef>
            </a:pPr>
            <a:r>
              <a:rPr kumimoji="1" lang="zh-CN" altLang="en-US" sz="2400" dirty="0"/>
              <a:t>例</a:t>
            </a:r>
            <a:r>
              <a:rPr kumimoji="1" lang="en-US" altLang="zh-CN" sz="2400" dirty="0"/>
              <a:t>10.7    </a:t>
            </a:r>
            <a:r>
              <a:rPr kumimoji="1" lang="zh-CN" altLang="en-US" sz="2400" dirty="0"/>
              <a:t>有 </a:t>
            </a:r>
            <a:r>
              <a:rPr kumimoji="1" lang="en-US" altLang="zh-CN" sz="2400" i="1" dirty="0"/>
              <a:t>N</a:t>
            </a:r>
            <a:r>
              <a:rPr kumimoji="1" lang="en-US" altLang="zh-CN" sz="2400" dirty="0"/>
              <a:t> </a:t>
            </a:r>
            <a:r>
              <a:rPr kumimoji="1" lang="zh-CN" altLang="en-US" sz="2400" dirty="0"/>
              <a:t>个粒子，其速率分布函数为</a:t>
            </a:r>
            <a:r>
              <a:rPr kumimoji="1" lang="en-US" altLang="zh-CN" sz="2400" dirty="0"/>
              <a:t>:</a:t>
            </a:r>
          </a:p>
        </p:txBody>
      </p:sp>
      <p:grpSp>
        <p:nvGrpSpPr>
          <p:cNvPr id="567300" name="Group 4"/>
          <p:cNvGrpSpPr>
            <a:grpSpLocks/>
          </p:cNvGrpSpPr>
          <p:nvPr/>
        </p:nvGrpSpPr>
        <p:grpSpPr bwMode="auto">
          <a:xfrm>
            <a:off x="4495800" y="1828800"/>
            <a:ext cx="4208463" cy="1281113"/>
            <a:chOff x="2917" y="624"/>
            <a:chExt cx="2651" cy="807"/>
          </a:xfrm>
        </p:grpSpPr>
        <mc:AlternateContent xmlns:mc="http://schemas.openxmlformats.org/markup-compatibility/2006" xmlns:a14="http://schemas.microsoft.com/office/drawing/2010/main">
          <mc:Choice Requires="a14">
            <p:sp>
              <p:nvSpPr>
                <p:cNvPr id="567301" name="Object 5"/>
                <p:cNvSpPr txBox="1"/>
                <p:nvPr/>
              </p:nvSpPr>
              <p:spPr bwMode="auto">
                <a:xfrm>
                  <a:off x="2917" y="864"/>
                  <a:ext cx="835" cy="370"/>
                </a:xfrm>
                <a:prstGeom prst="rect">
                  <a:avLst/>
                </a:prstGeom>
                <a:noFill/>
              </p:spPr>
              <p:txBody>
                <a:bodyPr>
                  <a:normAutofit/>
                </a:bodyPr>
                <a:lstStyle/>
                <a:p>
                  <a:pPr/>
                  <a14:m>
                    <m:oMathPara xmlns:m="http://schemas.openxmlformats.org/officeDocument/2006/math">
                      <m:oMathParaPr>
                        <m:jc m:val="left"/>
                      </m:oMathParaPr>
                      <m:oMath xmlns:m="http://schemas.openxmlformats.org/officeDocument/2006/math">
                        <m:r>
                          <a:rPr lang="zh-CN" altLang="en-US" i="1">
                            <a:solidFill>
                              <a:srgbClr val="000000"/>
                            </a:solidFill>
                            <a:latin typeface="Cambria Math" panose="02040503050406030204" pitchFamily="18" charset="0"/>
                          </a:rPr>
                          <m:t>𝑓</m:t>
                        </m:r>
                        <m:r>
                          <a:rPr lang="zh-CN" altLang="en-US" i="1">
                            <a:solidFill>
                              <a:srgbClr val="000000"/>
                            </a:solidFill>
                            <a:latin typeface="Cambria Math" panose="02040503050406030204" pitchFamily="18" charset="0"/>
                          </a:rPr>
                          <m:t>(</m:t>
                        </m:r>
                        <m:r>
                          <m:rPr>
                            <m:sty m:val="p"/>
                          </m:rPr>
                          <a:rPr lang="zh-CN" altLang="en-US" i="1">
                            <a:solidFill>
                              <a:srgbClr val="000000"/>
                            </a:solidFill>
                            <a:latin typeface="Cambria Math" panose="02040503050406030204" pitchFamily="18" charset="0"/>
                          </a:rPr>
                          <m:t>v</m:t>
                        </m:r>
                        <m:r>
                          <a:rPr lang="zh-CN" altLang="en-US" i="1">
                            <a:solidFill>
                              <a:srgbClr val="000000"/>
                            </a:solidFill>
                            <a:latin typeface="Cambria Math" panose="02040503050406030204" pitchFamily="18" charset="0"/>
                          </a:rPr>
                          <m:t>)=</m:t>
                        </m:r>
                      </m:oMath>
                    </m:oMathPara>
                  </a14:m>
                  <a:endParaRPr lang="zh-CN" altLang="en-US"/>
                </a:p>
              </p:txBody>
            </p:sp>
          </mc:Choice>
          <mc:Fallback xmlns="">
            <p:sp>
              <p:nvSpPr>
                <p:cNvPr id="567301" name="Object 5"/>
                <p:cNvSpPr txBox="1">
                  <a:spLocks noRot="1" noChangeAspect="1" noMove="1" noResize="1" noEditPoints="1" noAdjustHandles="1" noChangeArrowheads="1" noChangeShapeType="1" noTextEdit="1"/>
                </p:cNvSpPr>
                <p:nvPr/>
              </p:nvSpPr>
              <p:spPr bwMode="auto">
                <a:xfrm>
                  <a:off x="2917" y="864"/>
                  <a:ext cx="835" cy="370"/>
                </a:xfrm>
                <a:prstGeom prst="rect">
                  <a:avLst/>
                </a:prstGeom>
                <a:blipFill>
                  <a:blip r:embed="rId2"/>
                  <a:stretch>
                    <a:fillRect l="-1382"/>
                  </a:stretch>
                </a:blipFill>
              </p:spPr>
              <p:txBody>
                <a:bodyPr/>
                <a:lstStyle/>
                <a:p>
                  <a:r>
                    <a:rPr lang="zh-CN" altLang="en-US">
                      <a:noFill/>
                    </a:rPr>
                    <a:t> </a:t>
                  </a:r>
                </a:p>
              </p:txBody>
            </p:sp>
          </mc:Fallback>
        </mc:AlternateContent>
        <p:sp>
          <p:nvSpPr>
            <p:cNvPr id="567302" name="AutoShape 6"/>
            <p:cNvSpPr>
              <a:spLocks/>
            </p:cNvSpPr>
            <p:nvPr/>
          </p:nvSpPr>
          <p:spPr bwMode="auto">
            <a:xfrm>
              <a:off x="3792" y="720"/>
              <a:ext cx="144" cy="624"/>
            </a:xfrm>
            <a:prstGeom prst="leftBrace">
              <a:avLst>
                <a:gd name="adj1" fmla="val 36111"/>
                <a:gd name="adj2" fmla="val 50000"/>
              </a:avLst>
            </a:prstGeom>
            <a:noFill/>
            <a:ln w="28575">
              <a:solidFill>
                <a:schemeClr val="tx1"/>
              </a:solidFill>
              <a:round/>
              <a:headEnd/>
              <a:tailEnd/>
            </a:ln>
            <a:effectLst/>
          </p:spPr>
          <p:txBody>
            <a:bodyPr wrap="none" anchor="ctr"/>
            <a:lstStyle/>
            <a:p>
              <a:endParaRPr lang="zh-CN" altLang="en-US"/>
            </a:p>
          </p:txBody>
        </p:sp>
        <p:sp>
          <p:nvSpPr>
            <p:cNvPr id="567303" name="Text Box 7"/>
            <p:cNvSpPr txBox="1">
              <a:spLocks noChangeArrowheads="1"/>
            </p:cNvSpPr>
            <p:nvPr/>
          </p:nvSpPr>
          <p:spPr bwMode="auto">
            <a:xfrm>
              <a:off x="3984" y="624"/>
              <a:ext cx="1584" cy="327"/>
            </a:xfrm>
            <a:prstGeom prst="rect">
              <a:avLst/>
            </a:prstGeom>
            <a:noFill/>
            <a:ln w="9525">
              <a:noFill/>
              <a:miter lim="800000"/>
              <a:headEnd/>
              <a:tailEnd/>
            </a:ln>
            <a:effectLst/>
          </p:spPr>
          <p:txBody>
            <a:bodyPr>
              <a:spAutoFit/>
            </a:bodyPr>
            <a:lstStyle/>
            <a:p>
              <a:pPr>
                <a:spcBef>
                  <a:spcPct val="50000"/>
                </a:spcBef>
              </a:pPr>
              <a:r>
                <a:rPr kumimoji="1" lang="en-US" altLang="zh-CN" sz="2800" dirty="0"/>
                <a:t>C  ( </a:t>
              </a:r>
              <a:r>
                <a:rPr kumimoji="1" lang="en-US" altLang="zh-CN" sz="2800" i="1" dirty="0">
                  <a:latin typeface="Book Antiqua" pitchFamily="18" charset="0"/>
                </a:rPr>
                <a:t>v</a:t>
              </a:r>
              <a:r>
                <a:rPr kumimoji="1" lang="en-US" altLang="zh-CN" sz="2800" baseline="-25000" dirty="0"/>
                <a:t>0</a:t>
              </a:r>
              <a:r>
                <a:rPr kumimoji="1" lang="en-US" altLang="zh-CN" sz="2800" dirty="0"/>
                <a:t>&gt; </a:t>
              </a:r>
              <a:r>
                <a:rPr kumimoji="1" lang="en-US" altLang="zh-CN" sz="2800" i="1" dirty="0">
                  <a:latin typeface="Book Antiqua" pitchFamily="18" charset="0"/>
                </a:rPr>
                <a:t>v</a:t>
              </a:r>
              <a:r>
                <a:rPr kumimoji="1" lang="en-US" altLang="zh-CN" sz="2800" dirty="0"/>
                <a:t> &gt; 0)</a:t>
              </a:r>
            </a:p>
          </p:txBody>
        </p:sp>
        <p:sp>
          <p:nvSpPr>
            <p:cNvPr id="567304" name="Text Box 8"/>
            <p:cNvSpPr txBox="1">
              <a:spLocks noChangeArrowheads="1"/>
            </p:cNvSpPr>
            <p:nvPr/>
          </p:nvSpPr>
          <p:spPr bwMode="auto">
            <a:xfrm>
              <a:off x="4032" y="1104"/>
              <a:ext cx="1296" cy="327"/>
            </a:xfrm>
            <a:prstGeom prst="rect">
              <a:avLst/>
            </a:prstGeom>
            <a:noFill/>
            <a:ln w="9525">
              <a:noFill/>
              <a:miter lim="800000"/>
              <a:headEnd/>
              <a:tailEnd/>
            </a:ln>
            <a:effectLst/>
          </p:spPr>
          <p:txBody>
            <a:bodyPr>
              <a:spAutoFit/>
            </a:bodyPr>
            <a:lstStyle/>
            <a:p>
              <a:pPr>
                <a:spcBef>
                  <a:spcPct val="50000"/>
                </a:spcBef>
              </a:pPr>
              <a:r>
                <a:rPr kumimoji="1" lang="en-US" altLang="zh-CN" sz="2800" dirty="0"/>
                <a:t>0     ( </a:t>
              </a:r>
              <a:r>
                <a:rPr kumimoji="1" lang="en-US" altLang="zh-CN" sz="2800" i="1" dirty="0">
                  <a:latin typeface="Book Antiqua" pitchFamily="18" charset="0"/>
                </a:rPr>
                <a:t>v</a:t>
              </a:r>
              <a:r>
                <a:rPr kumimoji="1" lang="en-US" altLang="zh-CN" sz="2800" dirty="0"/>
                <a:t> &gt; </a:t>
              </a:r>
              <a:r>
                <a:rPr kumimoji="1" lang="en-US" altLang="zh-CN" sz="2800" i="1" dirty="0">
                  <a:latin typeface="Book Antiqua" pitchFamily="18" charset="0"/>
                </a:rPr>
                <a:t>v</a:t>
              </a:r>
              <a:r>
                <a:rPr kumimoji="1" lang="en-US" altLang="zh-CN" sz="2800" baseline="-25000" dirty="0"/>
                <a:t>0 </a:t>
              </a:r>
              <a:r>
                <a:rPr kumimoji="1" lang="en-US" altLang="zh-CN" sz="2800" dirty="0"/>
                <a:t>)</a:t>
              </a:r>
            </a:p>
          </p:txBody>
        </p:sp>
      </p:grpSp>
      <p:sp>
        <p:nvSpPr>
          <p:cNvPr id="567305" name="Text Box 9"/>
          <p:cNvSpPr txBox="1">
            <a:spLocks noChangeArrowheads="1"/>
          </p:cNvSpPr>
          <p:nvPr/>
        </p:nvSpPr>
        <p:spPr bwMode="auto">
          <a:xfrm>
            <a:off x="228600" y="1600200"/>
            <a:ext cx="4686300" cy="1791260"/>
          </a:xfrm>
          <a:prstGeom prst="rect">
            <a:avLst/>
          </a:prstGeom>
          <a:noFill/>
          <a:ln w="9525">
            <a:noFill/>
            <a:miter lim="800000"/>
            <a:headEnd/>
            <a:tailEnd/>
          </a:ln>
          <a:effectLst/>
        </p:spPr>
        <p:txBody>
          <a:bodyPr>
            <a:spAutoFit/>
          </a:bodyPr>
          <a:lstStyle/>
          <a:p>
            <a:pPr>
              <a:spcBef>
                <a:spcPct val="20000"/>
              </a:spcBef>
            </a:pPr>
            <a:r>
              <a:rPr kumimoji="1" lang="zh-CN" altLang="en-US" sz="2400" dirty="0"/>
              <a:t>（</a:t>
            </a:r>
            <a:r>
              <a:rPr kumimoji="1" lang="en-US" altLang="zh-CN" sz="2400" dirty="0"/>
              <a:t>1</a:t>
            </a:r>
            <a:r>
              <a:rPr kumimoji="1" lang="zh-CN" altLang="en-US" sz="2400" dirty="0"/>
              <a:t>）作速率分布曲线。</a:t>
            </a:r>
          </a:p>
          <a:p>
            <a:pPr>
              <a:spcBef>
                <a:spcPct val="20000"/>
              </a:spcBef>
            </a:pPr>
            <a:r>
              <a:rPr kumimoji="1" lang="zh-CN" altLang="en-US" sz="2400" dirty="0"/>
              <a:t>（</a:t>
            </a:r>
            <a:r>
              <a:rPr kumimoji="1" lang="en-US" altLang="zh-CN" sz="2400" dirty="0"/>
              <a:t>2</a:t>
            </a:r>
            <a:r>
              <a:rPr kumimoji="1" lang="zh-CN" altLang="en-US" sz="2400" dirty="0"/>
              <a:t>）由</a:t>
            </a:r>
            <a:r>
              <a:rPr kumimoji="1" lang="en-US" altLang="zh-CN" sz="2400" i="1" dirty="0"/>
              <a:t>N </a:t>
            </a:r>
            <a:r>
              <a:rPr kumimoji="1" lang="zh-CN" altLang="en-US" sz="2400" dirty="0"/>
              <a:t>和</a:t>
            </a:r>
            <a:r>
              <a:rPr kumimoji="1" lang="en-US" altLang="zh-CN" sz="2400" i="1" dirty="0">
                <a:latin typeface="Book Antiqua" pitchFamily="18" charset="0"/>
              </a:rPr>
              <a:t>v</a:t>
            </a:r>
            <a:r>
              <a:rPr kumimoji="1" lang="en-US" altLang="zh-CN" sz="2400" baseline="-25000" dirty="0"/>
              <a:t>0</a:t>
            </a:r>
            <a:r>
              <a:rPr kumimoji="1" lang="zh-CN" altLang="en-US" sz="2400" dirty="0"/>
              <a:t>求常量</a:t>
            </a:r>
            <a:r>
              <a:rPr kumimoji="1" lang="en-US" altLang="zh-CN" sz="2400" i="1" dirty="0"/>
              <a:t>C</a:t>
            </a:r>
            <a:r>
              <a:rPr kumimoji="1" lang="zh-CN" altLang="en-US" sz="2400" dirty="0"/>
              <a:t>。</a:t>
            </a:r>
          </a:p>
          <a:p>
            <a:pPr>
              <a:spcBef>
                <a:spcPct val="20000"/>
              </a:spcBef>
            </a:pPr>
            <a:r>
              <a:rPr kumimoji="1" lang="zh-CN" altLang="en-US" sz="2400" dirty="0"/>
              <a:t>（</a:t>
            </a:r>
            <a:r>
              <a:rPr kumimoji="1" lang="en-US" altLang="zh-CN" sz="2400" dirty="0"/>
              <a:t>3</a:t>
            </a:r>
            <a:r>
              <a:rPr kumimoji="1" lang="zh-CN" altLang="en-US" sz="2400" dirty="0"/>
              <a:t>）求粒子的平均速率。</a:t>
            </a:r>
          </a:p>
          <a:p>
            <a:pPr>
              <a:spcBef>
                <a:spcPct val="20000"/>
              </a:spcBef>
            </a:pPr>
            <a:r>
              <a:rPr kumimoji="1" lang="zh-CN" altLang="en-US" sz="2400" dirty="0"/>
              <a:t>（</a:t>
            </a:r>
            <a:r>
              <a:rPr kumimoji="1" lang="en-US" altLang="zh-CN" sz="2400" dirty="0"/>
              <a:t>4</a:t>
            </a:r>
            <a:r>
              <a:rPr kumimoji="1" lang="zh-CN" altLang="en-US" sz="2400" dirty="0"/>
              <a:t>）求粒子的方均根速率。</a:t>
            </a:r>
          </a:p>
        </p:txBody>
      </p:sp>
      <p:grpSp>
        <p:nvGrpSpPr>
          <p:cNvPr id="567306" name="Group 10"/>
          <p:cNvGrpSpPr>
            <a:grpSpLocks/>
          </p:cNvGrpSpPr>
          <p:nvPr/>
        </p:nvGrpSpPr>
        <p:grpSpPr bwMode="auto">
          <a:xfrm>
            <a:off x="838200" y="4357689"/>
            <a:ext cx="2362200" cy="1585913"/>
            <a:chOff x="3360" y="2505"/>
            <a:chExt cx="1488" cy="999"/>
          </a:xfrm>
        </p:grpSpPr>
        <p:grpSp>
          <p:nvGrpSpPr>
            <p:cNvPr id="567307" name="Group 11"/>
            <p:cNvGrpSpPr>
              <a:grpSpLocks/>
            </p:cNvGrpSpPr>
            <p:nvPr/>
          </p:nvGrpSpPr>
          <p:grpSpPr bwMode="auto">
            <a:xfrm>
              <a:off x="3648" y="2688"/>
              <a:ext cx="1200" cy="816"/>
              <a:chOff x="3216" y="2880"/>
              <a:chExt cx="1200" cy="816"/>
            </a:xfrm>
          </p:grpSpPr>
          <p:sp>
            <p:nvSpPr>
              <p:cNvPr id="567308" name="Line 12"/>
              <p:cNvSpPr>
                <a:spLocks noChangeShapeType="1"/>
              </p:cNvSpPr>
              <p:nvPr/>
            </p:nvSpPr>
            <p:spPr bwMode="auto">
              <a:xfrm>
                <a:off x="3216" y="2880"/>
                <a:ext cx="1200" cy="0"/>
              </a:xfrm>
              <a:prstGeom prst="line">
                <a:avLst/>
              </a:prstGeom>
              <a:noFill/>
              <a:ln w="28575">
                <a:solidFill>
                  <a:schemeClr val="hlink"/>
                </a:solidFill>
                <a:round/>
                <a:headEnd/>
                <a:tailEnd/>
              </a:ln>
              <a:effectLst/>
            </p:spPr>
            <p:txBody>
              <a:bodyPr wrap="none" anchor="ctr"/>
              <a:lstStyle/>
              <a:p>
                <a:endParaRPr lang="zh-CN" altLang="en-US"/>
              </a:p>
            </p:txBody>
          </p:sp>
          <p:sp>
            <p:nvSpPr>
              <p:cNvPr id="567309" name="Line 13"/>
              <p:cNvSpPr>
                <a:spLocks noChangeShapeType="1"/>
              </p:cNvSpPr>
              <p:nvPr/>
            </p:nvSpPr>
            <p:spPr bwMode="auto">
              <a:xfrm>
                <a:off x="4416" y="2880"/>
                <a:ext cx="0" cy="816"/>
              </a:xfrm>
              <a:prstGeom prst="line">
                <a:avLst/>
              </a:prstGeom>
              <a:noFill/>
              <a:ln w="9525">
                <a:solidFill>
                  <a:schemeClr val="tx1"/>
                </a:solidFill>
                <a:prstDash val="dash"/>
                <a:round/>
                <a:headEnd/>
                <a:tailEnd/>
              </a:ln>
              <a:effectLst/>
            </p:spPr>
            <p:txBody>
              <a:bodyPr wrap="none" anchor="ctr"/>
              <a:lstStyle/>
              <a:p>
                <a:endParaRPr lang="zh-CN" altLang="en-US"/>
              </a:p>
            </p:txBody>
          </p:sp>
        </p:grpSp>
        <p:sp>
          <p:nvSpPr>
            <p:cNvPr id="567310" name="Rectangle 14"/>
            <p:cNvSpPr>
              <a:spLocks noChangeArrowheads="1"/>
            </p:cNvSpPr>
            <p:nvPr/>
          </p:nvSpPr>
          <p:spPr bwMode="auto">
            <a:xfrm>
              <a:off x="3360" y="2505"/>
              <a:ext cx="265" cy="327"/>
            </a:xfrm>
            <a:prstGeom prst="rect">
              <a:avLst/>
            </a:prstGeom>
            <a:noFill/>
            <a:ln w="9525">
              <a:noFill/>
              <a:miter lim="800000"/>
              <a:headEnd/>
              <a:tailEnd/>
            </a:ln>
            <a:effectLst/>
          </p:spPr>
          <p:txBody>
            <a:bodyPr wrap="none">
              <a:spAutoFit/>
            </a:bodyPr>
            <a:lstStyle/>
            <a:p>
              <a:r>
                <a:rPr kumimoji="1" lang="en-US" altLang="zh-CN" sz="2800" i="1" dirty="0"/>
                <a:t>C</a:t>
              </a:r>
            </a:p>
          </p:txBody>
        </p:sp>
      </p:grpSp>
      <p:grpSp>
        <p:nvGrpSpPr>
          <p:cNvPr id="567311" name="Group 15"/>
          <p:cNvGrpSpPr>
            <a:grpSpLocks/>
          </p:cNvGrpSpPr>
          <p:nvPr/>
        </p:nvGrpSpPr>
        <p:grpSpPr bwMode="auto">
          <a:xfrm>
            <a:off x="1009650" y="3352800"/>
            <a:ext cx="3181350" cy="3051175"/>
            <a:chOff x="3024" y="2064"/>
            <a:chExt cx="2004" cy="1922"/>
          </a:xfrm>
        </p:grpSpPr>
        <p:sp>
          <p:nvSpPr>
            <p:cNvPr id="567312" name="Line 16"/>
            <p:cNvSpPr>
              <a:spLocks noChangeShapeType="1"/>
            </p:cNvSpPr>
            <p:nvPr/>
          </p:nvSpPr>
          <p:spPr bwMode="auto">
            <a:xfrm flipV="1">
              <a:off x="3216" y="2160"/>
              <a:ext cx="0" cy="1536"/>
            </a:xfrm>
            <a:prstGeom prst="line">
              <a:avLst/>
            </a:prstGeom>
            <a:noFill/>
            <a:ln w="19050">
              <a:solidFill>
                <a:schemeClr val="tx1"/>
              </a:solidFill>
              <a:round/>
              <a:headEnd/>
              <a:tailEnd type="triangle" w="med" len="lg"/>
            </a:ln>
            <a:effectLst/>
          </p:spPr>
          <p:txBody>
            <a:bodyPr wrap="none" anchor="ctr"/>
            <a:lstStyle/>
            <a:p>
              <a:endParaRPr lang="zh-CN" altLang="en-US"/>
            </a:p>
          </p:txBody>
        </p:sp>
        <p:sp>
          <p:nvSpPr>
            <p:cNvPr id="567313" name="Line 17"/>
            <p:cNvSpPr>
              <a:spLocks noChangeShapeType="1"/>
            </p:cNvSpPr>
            <p:nvPr/>
          </p:nvSpPr>
          <p:spPr bwMode="auto">
            <a:xfrm>
              <a:off x="3216" y="3696"/>
              <a:ext cx="1776" cy="0"/>
            </a:xfrm>
            <a:prstGeom prst="line">
              <a:avLst/>
            </a:prstGeom>
            <a:noFill/>
            <a:ln w="19050">
              <a:solidFill>
                <a:schemeClr val="tx1"/>
              </a:solidFill>
              <a:round/>
              <a:headEnd/>
              <a:tailEnd type="triangle" w="med" len="lg"/>
            </a:ln>
            <a:effectLst/>
          </p:spPr>
          <p:txBody>
            <a:bodyPr wrap="none" anchor="ctr"/>
            <a:lstStyle/>
            <a:p>
              <a:endParaRPr lang="zh-CN" altLang="en-US"/>
            </a:p>
          </p:txBody>
        </p:sp>
        <p:sp>
          <p:nvSpPr>
            <p:cNvPr id="567314" name="Rectangle 18"/>
            <p:cNvSpPr>
              <a:spLocks noChangeArrowheads="1"/>
            </p:cNvSpPr>
            <p:nvPr/>
          </p:nvSpPr>
          <p:spPr bwMode="auto">
            <a:xfrm>
              <a:off x="4320" y="3642"/>
              <a:ext cx="304" cy="327"/>
            </a:xfrm>
            <a:prstGeom prst="rect">
              <a:avLst/>
            </a:prstGeom>
            <a:noFill/>
            <a:ln w="9525">
              <a:noFill/>
              <a:miter lim="800000"/>
              <a:headEnd/>
              <a:tailEnd/>
            </a:ln>
            <a:effectLst/>
          </p:spPr>
          <p:txBody>
            <a:bodyPr wrap="none">
              <a:spAutoFit/>
            </a:bodyPr>
            <a:lstStyle/>
            <a:p>
              <a:r>
                <a:rPr kumimoji="1" lang="en-US" altLang="zh-CN" sz="2800" i="1">
                  <a:latin typeface="Book Antiqua" pitchFamily="18" charset="0"/>
                </a:rPr>
                <a:t>v</a:t>
              </a:r>
              <a:r>
                <a:rPr kumimoji="1" lang="en-US" altLang="zh-CN" sz="2800" baseline="-25000"/>
                <a:t>0</a:t>
              </a:r>
            </a:p>
          </p:txBody>
        </p:sp>
        <p:sp>
          <p:nvSpPr>
            <p:cNvPr id="567315" name="Rectangle 19"/>
            <p:cNvSpPr>
              <a:spLocks noChangeArrowheads="1"/>
            </p:cNvSpPr>
            <p:nvPr/>
          </p:nvSpPr>
          <p:spPr bwMode="auto">
            <a:xfrm>
              <a:off x="4800" y="3659"/>
              <a:ext cx="228" cy="327"/>
            </a:xfrm>
            <a:prstGeom prst="rect">
              <a:avLst/>
            </a:prstGeom>
            <a:noFill/>
            <a:ln w="9525">
              <a:noFill/>
              <a:miter lim="800000"/>
              <a:headEnd/>
              <a:tailEnd/>
            </a:ln>
            <a:effectLst/>
          </p:spPr>
          <p:txBody>
            <a:bodyPr wrap="none">
              <a:spAutoFit/>
            </a:bodyPr>
            <a:lstStyle/>
            <a:p>
              <a:r>
                <a:rPr kumimoji="1" lang="en-US" altLang="zh-CN" sz="2800" i="1">
                  <a:latin typeface="Book Antiqua" pitchFamily="18" charset="0"/>
                </a:rPr>
                <a:t>v</a:t>
              </a:r>
            </a:p>
          </p:txBody>
        </p:sp>
        <mc:AlternateContent xmlns:mc="http://schemas.openxmlformats.org/markup-compatibility/2006" xmlns:a14="http://schemas.microsoft.com/office/drawing/2010/main">
          <mc:Choice Requires="a14">
            <p:sp>
              <p:nvSpPr>
                <p:cNvPr id="567316" name="Object 20"/>
                <p:cNvSpPr txBox="1"/>
                <p:nvPr/>
              </p:nvSpPr>
              <p:spPr bwMode="auto">
                <a:xfrm>
                  <a:off x="3254" y="2064"/>
                  <a:ext cx="548" cy="323"/>
                </a:xfrm>
                <a:prstGeom prst="rect">
                  <a:avLst/>
                </a:prstGeom>
                <a:noFill/>
              </p:spPr>
              <p:txBody>
                <a:bodyPr>
                  <a:normAutofit/>
                </a:bodyPr>
                <a:lstStyle/>
                <a:p>
                  <a:pPr/>
                  <a14:m>
                    <m:oMathPara xmlns:m="http://schemas.openxmlformats.org/officeDocument/2006/math">
                      <m:oMathParaPr>
                        <m:jc m:val="left"/>
                      </m:oMathParaPr>
                      <m:oMath xmlns:m="http://schemas.openxmlformats.org/officeDocument/2006/math">
                        <m:r>
                          <a:rPr lang="zh-CN" altLang="en-US" i="1">
                            <a:solidFill>
                              <a:srgbClr val="000000"/>
                            </a:solidFill>
                            <a:latin typeface="Cambria Math" panose="02040503050406030204" pitchFamily="18" charset="0"/>
                          </a:rPr>
                          <m:t>𝑓</m:t>
                        </m:r>
                        <m:r>
                          <a:rPr lang="zh-CN" altLang="en-US" i="1">
                            <a:solidFill>
                              <a:srgbClr val="000000"/>
                            </a:solidFill>
                            <a:latin typeface="Cambria Math" panose="02040503050406030204" pitchFamily="18" charset="0"/>
                          </a:rPr>
                          <m:t>(</m:t>
                        </m:r>
                        <m:r>
                          <m:rPr>
                            <m:sty m:val="p"/>
                          </m:rPr>
                          <a:rPr lang="zh-CN" altLang="en-US" i="1">
                            <a:solidFill>
                              <a:srgbClr val="000000"/>
                            </a:solidFill>
                            <a:latin typeface="Cambria Math" panose="02040503050406030204" pitchFamily="18" charset="0"/>
                          </a:rPr>
                          <m:t>v</m:t>
                        </m:r>
                        <m:r>
                          <a:rPr lang="zh-CN" altLang="en-US" i="1">
                            <a:solidFill>
                              <a:srgbClr val="000000"/>
                            </a:solidFill>
                            <a:latin typeface="Cambria Math" panose="02040503050406030204" pitchFamily="18" charset="0"/>
                          </a:rPr>
                          <m:t>)</m:t>
                        </m:r>
                      </m:oMath>
                    </m:oMathPara>
                  </a14:m>
                  <a:endParaRPr lang="zh-CN" altLang="en-US"/>
                </a:p>
              </p:txBody>
            </p:sp>
          </mc:Choice>
          <mc:Fallback xmlns="">
            <p:sp>
              <p:nvSpPr>
                <p:cNvPr id="567316" name="Object 20"/>
                <p:cNvSpPr txBox="1">
                  <a:spLocks noRot="1" noChangeAspect="1" noMove="1" noResize="1" noEditPoints="1" noAdjustHandles="1" noChangeArrowheads="1" noChangeShapeType="1" noTextEdit="1"/>
                </p:cNvSpPr>
                <p:nvPr/>
              </p:nvSpPr>
              <p:spPr bwMode="auto">
                <a:xfrm>
                  <a:off x="3254" y="2064"/>
                  <a:ext cx="548" cy="323"/>
                </a:xfrm>
                <a:prstGeom prst="rect">
                  <a:avLst/>
                </a:prstGeom>
                <a:blipFill>
                  <a:blip r:embed="rId3"/>
                  <a:stretch>
                    <a:fillRect l="-2113"/>
                  </a:stretch>
                </a:blipFill>
              </p:spPr>
              <p:txBody>
                <a:bodyPr/>
                <a:lstStyle/>
                <a:p>
                  <a:r>
                    <a:rPr lang="zh-CN" altLang="en-US">
                      <a:noFill/>
                    </a:rPr>
                    <a:t> </a:t>
                  </a:r>
                </a:p>
              </p:txBody>
            </p:sp>
          </mc:Fallback>
        </mc:AlternateContent>
        <p:sp>
          <p:nvSpPr>
            <p:cNvPr id="567317" name="Rectangle 21"/>
            <p:cNvSpPr>
              <a:spLocks noChangeArrowheads="1"/>
            </p:cNvSpPr>
            <p:nvPr/>
          </p:nvSpPr>
          <p:spPr bwMode="auto">
            <a:xfrm>
              <a:off x="3024" y="3600"/>
              <a:ext cx="334" cy="327"/>
            </a:xfrm>
            <a:prstGeom prst="rect">
              <a:avLst/>
            </a:prstGeom>
            <a:noFill/>
            <a:ln w="9525">
              <a:noFill/>
              <a:miter lim="800000"/>
              <a:headEnd/>
              <a:tailEnd/>
            </a:ln>
            <a:effectLst/>
          </p:spPr>
          <p:txBody>
            <a:bodyPr wrap="none">
              <a:spAutoFit/>
            </a:bodyPr>
            <a:lstStyle/>
            <a:p>
              <a:r>
                <a:rPr kumimoji="1" lang="en-US" altLang="zh-CN" sz="2800" i="1"/>
                <a:t>O </a:t>
              </a:r>
            </a:p>
          </p:txBody>
        </p:sp>
      </p:grpSp>
      <p:sp>
        <p:nvSpPr>
          <p:cNvPr id="567318" name="Rectangle 22"/>
          <p:cNvSpPr>
            <a:spLocks noChangeArrowheads="1"/>
          </p:cNvSpPr>
          <p:nvPr/>
        </p:nvSpPr>
        <p:spPr bwMode="auto">
          <a:xfrm>
            <a:off x="381000" y="3352800"/>
            <a:ext cx="895350" cy="519113"/>
          </a:xfrm>
          <a:prstGeom prst="rect">
            <a:avLst/>
          </a:prstGeom>
          <a:noFill/>
          <a:ln w="9525" algn="ctr">
            <a:noFill/>
            <a:miter lim="800000"/>
            <a:headEnd/>
            <a:tailEnd/>
          </a:ln>
          <a:effectLst/>
        </p:spPr>
        <p:txBody>
          <a:bodyPr wrap="none">
            <a:spAutoFit/>
          </a:bodyPr>
          <a:lstStyle/>
          <a:p>
            <a:r>
              <a:rPr kumimoji="1" lang="zh-CN" altLang="en-US" sz="2800"/>
              <a:t>解：</a:t>
            </a:r>
          </a:p>
        </p:txBody>
      </p:sp>
      <mc:AlternateContent xmlns:mc="http://schemas.openxmlformats.org/markup-compatibility/2006" xmlns:a14="http://schemas.microsoft.com/office/drawing/2010/main">
        <mc:Choice Requires="a14">
          <p:sp>
            <p:nvSpPr>
              <p:cNvPr id="567319" name="Object 23"/>
              <p:cNvSpPr txBox="1"/>
              <p:nvPr/>
            </p:nvSpPr>
            <p:spPr bwMode="auto">
              <a:xfrm>
                <a:off x="4800600" y="4495800"/>
                <a:ext cx="1344613" cy="660400"/>
              </a:xfrm>
              <a:prstGeom prst="rect">
                <a:avLst/>
              </a:prstGeom>
              <a:noFill/>
            </p:spPr>
            <p:txBody>
              <a:bodyPr>
                <a:normAutofit fontScale="92500"/>
              </a:bodyPr>
              <a:lstStyle/>
              <a:p>
                <a:pPr/>
                <a14:m>
                  <m:oMathPara xmlns:m="http://schemas.openxmlformats.org/officeDocument/2006/math">
                    <m:oMathParaPr>
                      <m:jc m:val="left"/>
                    </m:oMathParaPr>
                    <m:oMath xmlns:m="http://schemas.openxmlformats.org/officeDocument/2006/math">
                      <m:nary>
                        <m:naryPr>
                          <m:ctrlPr>
                            <a:rPr lang="zh-CN" altLang="en-US" i="1">
                              <a:solidFill>
                                <a:srgbClr val="000000"/>
                              </a:solidFill>
                              <a:latin typeface="Cambria Math" panose="02040503050406030204" pitchFamily="18" charset="0"/>
                            </a:rPr>
                          </m:ctrlPr>
                        </m:naryPr>
                        <m:sub>
                          <m:r>
                            <a:rPr lang="zh-CN" altLang="en-US" i="1">
                              <a:solidFill>
                                <a:srgbClr val="000000"/>
                              </a:solidFill>
                              <a:latin typeface="Cambria Math" panose="02040503050406030204" pitchFamily="18" charset="0"/>
                            </a:rPr>
                            <m:t>0</m:t>
                          </m:r>
                        </m:sub>
                        <m:sup>
                          <m:r>
                            <a:rPr lang="zh-CN" altLang="en-US" i="1">
                              <a:solidFill>
                                <a:srgbClr val="000000"/>
                              </a:solidFill>
                              <a:latin typeface="Cambria Math" panose="02040503050406030204" pitchFamily="18" charset="0"/>
                            </a:rPr>
                            <m:t>∞</m:t>
                          </m:r>
                        </m:sup>
                        <m:e>
                          <m:r>
                            <a:rPr lang="zh-CN" altLang="en-US" i="1">
                              <a:solidFill>
                                <a:srgbClr val="000000"/>
                              </a:solidFill>
                              <a:latin typeface="Cambria Math" panose="02040503050406030204" pitchFamily="18" charset="0"/>
                            </a:rPr>
                            <m:t>𝑓</m:t>
                          </m:r>
                          <m:r>
                            <a:rPr lang="zh-CN" altLang="en-US" i="1">
                              <a:solidFill>
                                <a:srgbClr val="000000"/>
                              </a:solidFill>
                              <a:latin typeface="Cambria Math" panose="02040503050406030204" pitchFamily="18" charset="0"/>
                            </a:rPr>
                            <m:t>(</m:t>
                          </m:r>
                          <m:r>
                            <m:rPr>
                              <m:sty m:val="p"/>
                            </m:rPr>
                            <a:rPr lang="zh-CN" altLang="en-US" i="1">
                              <a:solidFill>
                                <a:srgbClr val="000000"/>
                              </a:solidFill>
                              <a:latin typeface="Cambria Math" panose="02040503050406030204" pitchFamily="18" charset="0"/>
                            </a:rPr>
                            <m:t>v</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𝐝</m:t>
                          </m:r>
                          <m:r>
                            <m:rPr>
                              <m:sty m:val="p"/>
                            </m:rPr>
                            <a:rPr lang="zh-CN" altLang="en-US" i="1">
                              <a:solidFill>
                                <a:srgbClr val="000000"/>
                              </a:solidFill>
                              <a:latin typeface="Cambria Math" panose="02040503050406030204" pitchFamily="18" charset="0"/>
                            </a:rPr>
                            <m:t>v</m:t>
                          </m:r>
                        </m:e>
                      </m:nary>
                    </m:oMath>
                  </m:oMathPara>
                </a14:m>
                <a:endParaRPr lang="zh-CN" altLang="en-US"/>
              </a:p>
            </p:txBody>
          </p:sp>
        </mc:Choice>
        <mc:Fallback xmlns="">
          <p:sp>
            <p:nvSpPr>
              <p:cNvPr id="567319" name="Object 23"/>
              <p:cNvSpPr txBox="1">
                <a:spLocks noRot="1" noChangeAspect="1" noMove="1" noResize="1" noEditPoints="1" noAdjustHandles="1" noChangeArrowheads="1" noChangeShapeType="1" noTextEdit="1"/>
              </p:cNvSpPr>
              <p:nvPr/>
            </p:nvSpPr>
            <p:spPr bwMode="auto">
              <a:xfrm>
                <a:off x="4800600" y="4495800"/>
                <a:ext cx="1344613" cy="660400"/>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67320" name="Object 24"/>
              <p:cNvSpPr txBox="1"/>
              <p:nvPr/>
            </p:nvSpPr>
            <p:spPr bwMode="auto">
              <a:xfrm>
                <a:off x="4800600" y="5257800"/>
                <a:ext cx="939800" cy="863600"/>
              </a:xfrm>
              <a:prstGeom prst="rect">
                <a:avLst/>
              </a:prstGeom>
              <a:noFill/>
            </p:spPr>
            <p:txBody>
              <a:bodyPr>
                <a:normAutofit/>
              </a:bodyPr>
              <a:lstStyle/>
              <a:p>
                <a:pPr/>
                <a14:m>
                  <m:oMathPara xmlns:m="http://schemas.openxmlformats.org/officeDocument/2006/math">
                    <m:oMathParaPr>
                      <m:jc m:val="left"/>
                    </m:oMathParaPr>
                    <m:oMath xmlns:m="http://schemas.openxmlformats.org/officeDocument/2006/math">
                      <m:r>
                        <a:rPr lang="zh-CN" altLang="en-US" i="1">
                          <a:solidFill>
                            <a:srgbClr val="000000"/>
                          </a:solidFill>
                          <a:latin typeface="Cambria Math" panose="02040503050406030204" pitchFamily="18" charset="0"/>
                        </a:rPr>
                        <m:t>𝐶</m:t>
                      </m:r>
                      <m:r>
                        <a:rPr lang="zh-CN" altLang="en-US" i="1">
                          <a:solidFill>
                            <a:srgbClr val="000000"/>
                          </a:solidFill>
                          <a:latin typeface="Cambria Math" panose="02040503050406030204" pitchFamily="18" charset="0"/>
                        </a:rPr>
                        <m:t>=</m:t>
                      </m:r>
                      <m:f>
                        <m:fPr>
                          <m:ctrlPr>
                            <a:rPr lang="zh-CN" altLang="en-US" i="1">
                              <a:solidFill>
                                <a:srgbClr val="000000"/>
                              </a:solidFill>
                              <a:latin typeface="Cambria Math" panose="02040503050406030204" pitchFamily="18" charset="0"/>
                            </a:rPr>
                          </m:ctrlPr>
                        </m:fPr>
                        <m:num>
                          <m:r>
                            <a:rPr lang="zh-CN" altLang="en-US" i="1">
                              <a:solidFill>
                                <a:srgbClr val="000000"/>
                              </a:solidFill>
                              <a:latin typeface="Cambria Math" panose="02040503050406030204" pitchFamily="18" charset="0"/>
                            </a:rPr>
                            <m:t>1</m:t>
                          </m:r>
                        </m:num>
                        <m:den>
                          <m:sSub>
                            <m:sSubPr>
                              <m:ctrlPr>
                                <a:rPr lang="zh-CN" altLang="en-US" i="1">
                                  <a:solidFill>
                                    <a:srgbClr val="000000"/>
                                  </a:solidFill>
                                  <a:latin typeface="Cambria Math" panose="02040503050406030204" pitchFamily="18" charset="0"/>
                                </a:rPr>
                              </m:ctrlPr>
                            </m:sSubPr>
                            <m:e>
                              <m:r>
                                <m:rPr>
                                  <m:sty m:val="p"/>
                                </m:rPr>
                                <a:rPr lang="zh-CN" altLang="en-US" i="1">
                                  <a:solidFill>
                                    <a:srgbClr val="000000"/>
                                  </a:solidFill>
                                  <a:latin typeface="Cambria Math" panose="02040503050406030204" pitchFamily="18" charset="0"/>
                                </a:rPr>
                                <m:t>v</m:t>
                              </m:r>
                            </m:e>
                            <m:sub>
                              <m:r>
                                <a:rPr lang="zh-CN" altLang="en-US" i="1">
                                  <a:solidFill>
                                    <a:srgbClr val="000000"/>
                                  </a:solidFill>
                                  <a:latin typeface="Cambria Math" panose="02040503050406030204" pitchFamily="18" charset="0"/>
                                </a:rPr>
                                <m:t>0</m:t>
                              </m:r>
                            </m:sub>
                          </m:sSub>
                        </m:den>
                      </m:f>
                    </m:oMath>
                  </m:oMathPara>
                </a14:m>
                <a:endParaRPr lang="zh-CN" altLang="en-US"/>
              </a:p>
            </p:txBody>
          </p:sp>
        </mc:Choice>
        <mc:Fallback xmlns="">
          <p:sp>
            <p:nvSpPr>
              <p:cNvPr id="567320" name="Object 24"/>
              <p:cNvSpPr txBox="1">
                <a:spLocks noRot="1" noChangeAspect="1" noMove="1" noResize="1" noEditPoints="1" noAdjustHandles="1" noChangeArrowheads="1" noChangeShapeType="1" noTextEdit="1"/>
              </p:cNvSpPr>
              <p:nvPr/>
            </p:nvSpPr>
            <p:spPr bwMode="auto">
              <a:xfrm>
                <a:off x="4800600" y="5257800"/>
                <a:ext cx="939800" cy="863600"/>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67321" name="Object 25"/>
              <p:cNvSpPr txBox="1"/>
              <p:nvPr/>
            </p:nvSpPr>
            <p:spPr bwMode="auto">
              <a:xfrm>
                <a:off x="6248400" y="4495800"/>
                <a:ext cx="2386013" cy="660400"/>
              </a:xfrm>
              <a:prstGeom prst="rect">
                <a:avLst/>
              </a:prstGeom>
              <a:noFill/>
            </p:spPr>
            <p:txBody>
              <a:bodyPr>
                <a:normAutofit fontScale="92500"/>
              </a:bodyPr>
              <a:lstStyle/>
              <a:p>
                <a:pPr/>
                <a14:m>
                  <m:oMathPara xmlns:m="http://schemas.openxmlformats.org/officeDocument/2006/math">
                    <m:oMathParaPr>
                      <m:jc m:val="left"/>
                    </m:oMathParaPr>
                    <m:oMath xmlns:m="http://schemas.openxmlformats.org/officeDocument/2006/math">
                      <m:r>
                        <a:rPr lang="zh-CN" altLang="en-US" i="1">
                          <a:solidFill>
                            <a:srgbClr val="000000"/>
                          </a:solidFill>
                          <a:latin typeface="Cambria Math" panose="02040503050406030204" pitchFamily="18" charset="0"/>
                        </a:rPr>
                        <m:t>=</m:t>
                      </m:r>
                      <m:nary>
                        <m:naryPr>
                          <m:ctrlPr>
                            <a:rPr lang="zh-CN" altLang="en-US" i="1">
                              <a:solidFill>
                                <a:srgbClr val="000000"/>
                              </a:solidFill>
                              <a:latin typeface="Cambria Math" panose="02040503050406030204" pitchFamily="18" charset="0"/>
                            </a:rPr>
                          </m:ctrlPr>
                        </m:naryPr>
                        <m:sub>
                          <m:r>
                            <a:rPr lang="zh-CN" altLang="en-US" i="1">
                              <a:solidFill>
                                <a:srgbClr val="000000"/>
                              </a:solidFill>
                              <a:latin typeface="Cambria Math" panose="02040503050406030204" pitchFamily="18" charset="0"/>
                            </a:rPr>
                            <m:t>0</m:t>
                          </m:r>
                        </m:sub>
                        <m:sup>
                          <m:sSub>
                            <m:sSubPr>
                              <m:ctrlPr>
                                <a:rPr lang="zh-CN" altLang="en-US" i="1">
                                  <a:solidFill>
                                    <a:srgbClr val="000000"/>
                                  </a:solidFill>
                                  <a:latin typeface="Cambria Math" panose="02040503050406030204" pitchFamily="18" charset="0"/>
                                </a:rPr>
                              </m:ctrlPr>
                            </m:sSubPr>
                            <m:e>
                              <m:r>
                                <m:rPr>
                                  <m:sty m:val="p"/>
                                </m:rPr>
                                <a:rPr lang="zh-CN" altLang="en-US" i="1">
                                  <a:solidFill>
                                    <a:srgbClr val="000000"/>
                                  </a:solidFill>
                                  <a:latin typeface="Cambria Math" panose="02040503050406030204" pitchFamily="18" charset="0"/>
                                </a:rPr>
                                <m:t>v</m:t>
                              </m:r>
                            </m:e>
                            <m:sub>
                              <m:r>
                                <a:rPr lang="zh-CN" altLang="en-US" i="1">
                                  <a:solidFill>
                                    <a:srgbClr val="000000"/>
                                  </a:solidFill>
                                  <a:latin typeface="Cambria Math" panose="02040503050406030204" pitchFamily="18" charset="0"/>
                                </a:rPr>
                                <m:t>0</m:t>
                              </m:r>
                            </m:sub>
                          </m:sSub>
                        </m:sup>
                        <m:e>
                          <m:r>
                            <a:rPr lang="zh-CN" altLang="en-US" i="1">
                              <a:solidFill>
                                <a:srgbClr val="000000"/>
                              </a:solidFill>
                              <a:latin typeface="Cambria Math" panose="02040503050406030204" pitchFamily="18" charset="0"/>
                            </a:rPr>
                            <m:t>𝐶</m:t>
                          </m:r>
                          <m:r>
                            <m:rPr>
                              <m:sty m:val="p"/>
                            </m:rPr>
                            <a:rPr lang="zh-CN" altLang="en-US" i="0">
                              <a:solidFill>
                                <a:srgbClr val="000000"/>
                              </a:solidFill>
                              <a:latin typeface="Cambria Math" panose="02040503050406030204" pitchFamily="18" charset="0"/>
                            </a:rPr>
                            <m:t>d</m:t>
                          </m:r>
                          <m:r>
                            <m:rPr>
                              <m:sty m:val="p"/>
                            </m:rPr>
                            <a:rPr lang="zh-CN" altLang="en-US" i="1">
                              <a:solidFill>
                                <a:srgbClr val="000000"/>
                              </a:solidFill>
                              <a:latin typeface="Cambria Math" panose="02040503050406030204" pitchFamily="18" charset="0"/>
                            </a:rPr>
                            <m:t>v</m:t>
                          </m:r>
                        </m:e>
                      </m:nary>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𝐶</m:t>
                      </m:r>
                      <m:sSub>
                        <m:sSubPr>
                          <m:ctrlPr>
                            <a:rPr lang="zh-CN" altLang="en-US" i="1">
                              <a:solidFill>
                                <a:srgbClr val="000000"/>
                              </a:solidFill>
                              <a:latin typeface="Cambria Math" panose="02040503050406030204" pitchFamily="18" charset="0"/>
                            </a:rPr>
                          </m:ctrlPr>
                        </m:sSubPr>
                        <m:e>
                          <m:r>
                            <m:rPr>
                              <m:sty m:val="p"/>
                            </m:rPr>
                            <a:rPr lang="zh-CN" altLang="en-US" i="1">
                              <a:solidFill>
                                <a:srgbClr val="000000"/>
                              </a:solidFill>
                              <a:latin typeface="Cambria Math" panose="02040503050406030204" pitchFamily="18" charset="0"/>
                            </a:rPr>
                            <m:t>v</m:t>
                          </m:r>
                        </m:e>
                        <m:sub>
                          <m:r>
                            <a:rPr lang="zh-CN" altLang="en-US" i="1">
                              <a:solidFill>
                                <a:srgbClr val="000000"/>
                              </a:solidFill>
                              <a:latin typeface="Cambria Math" panose="02040503050406030204" pitchFamily="18" charset="0"/>
                            </a:rPr>
                            <m:t>0</m:t>
                          </m:r>
                        </m:sub>
                      </m:sSub>
                      <m:r>
                        <a:rPr lang="zh-CN" altLang="en-US" i="1">
                          <a:solidFill>
                            <a:srgbClr val="000000"/>
                          </a:solidFill>
                          <a:latin typeface="Cambria Math" panose="02040503050406030204" pitchFamily="18" charset="0"/>
                        </a:rPr>
                        <m:t>=1</m:t>
                      </m:r>
                    </m:oMath>
                  </m:oMathPara>
                </a14:m>
                <a:endParaRPr lang="zh-CN" altLang="en-US"/>
              </a:p>
            </p:txBody>
          </p:sp>
        </mc:Choice>
        <mc:Fallback xmlns="">
          <p:sp>
            <p:nvSpPr>
              <p:cNvPr id="567321" name="Object 25"/>
              <p:cNvSpPr txBox="1">
                <a:spLocks noRot="1" noChangeAspect="1" noMove="1" noResize="1" noEditPoints="1" noAdjustHandles="1" noChangeArrowheads="1" noChangeShapeType="1" noTextEdit="1"/>
              </p:cNvSpPr>
              <p:nvPr/>
            </p:nvSpPr>
            <p:spPr bwMode="auto">
              <a:xfrm>
                <a:off x="6248400" y="4495800"/>
                <a:ext cx="2386013" cy="660400"/>
              </a:xfrm>
              <a:prstGeom prst="rect">
                <a:avLst/>
              </a:prstGeom>
              <a:blipFill>
                <a:blip r:embed="rId6"/>
                <a:stretch>
                  <a:fillRect/>
                </a:stretch>
              </a:blipFill>
            </p:spPr>
            <p:txBody>
              <a:bodyPr/>
              <a:lstStyle/>
              <a:p>
                <a:r>
                  <a:rPr lang="zh-CN" altLang="en-US">
                    <a:noFill/>
                  </a:rPr>
                  <a:t> </a:t>
                </a:r>
              </a:p>
            </p:txBody>
          </p:sp>
        </mc:Fallback>
      </mc:AlternateContent>
      <p:sp>
        <p:nvSpPr>
          <p:cNvPr id="567322" name="Rectangle 26"/>
          <p:cNvSpPr>
            <a:spLocks noChangeArrowheads="1"/>
          </p:cNvSpPr>
          <p:nvPr/>
        </p:nvSpPr>
        <p:spPr bwMode="auto">
          <a:xfrm>
            <a:off x="4572000" y="3429000"/>
            <a:ext cx="3886200" cy="946150"/>
          </a:xfrm>
          <a:prstGeom prst="rect">
            <a:avLst/>
          </a:prstGeom>
          <a:noFill/>
          <a:ln w="9525" algn="ctr">
            <a:noFill/>
            <a:miter lim="800000"/>
            <a:headEnd/>
            <a:tailEnd/>
          </a:ln>
          <a:effectLst/>
        </p:spPr>
        <p:txBody>
          <a:bodyPr>
            <a:spAutoFit/>
          </a:bodyPr>
          <a:lstStyle/>
          <a:p>
            <a:r>
              <a:rPr kumimoji="1" lang="zh-CN" altLang="en-US" sz="2800" dirty="0"/>
              <a:t>速率分布函数必须满足归一化条件</a:t>
            </a:r>
          </a:p>
        </p:txBody>
      </p:sp>
      <p:sp>
        <p:nvSpPr>
          <p:cNvPr id="567323" name="Rectangle 27"/>
          <p:cNvSpPr>
            <a:spLocks noChangeArrowheads="1"/>
          </p:cNvSpPr>
          <p:nvPr/>
        </p:nvSpPr>
        <p:spPr bwMode="auto">
          <a:xfrm>
            <a:off x="228600" y="3810000"/>
            <a:ext cx="1073150" cy="519113"/>
          </a:xfrm>
          <a:prstGeom prst="rect">
            <a:avLst/>
          </a:prstGeom>
          <a:noFill/>
          <a:ln w="9525" algn="ctr">
            <a:noFill/>
            <a:miter lim="800000"/>
            <a:headEnd/>
            <a:tailEnd/>
          </a:ln>
          <a:effectLst/>
        </p:spPr>
        <p:txBody>
          <a:bodyPr wrap="none">
            <a:spAutoFit/>
          </a:bodyPr>
          <a:lstStyle/>
          <a:p>
            <a:r>
              <a:rPr kumimoji="1" lang="zh-CN" altLang="en-US" sz="2800"/>
              <a:t>（</a:t>
            </a:r>
            <a:r>
              <a:rPr kumimoji="1" lang="en-US" altLang="zh-CN" sz="2800"/>
              <a:t>1</a:t>
            </a:r>
            <a:r>
              <a:rPr kumimoji="1" lang="zh-CN" altLang="en-US" sz="2800"/>
              <a:t>）</a:t>
            </a:r>
          </a:p>
        </p:txBody>
      </p:sp>
      <p:sp>
        <p:nvSpPr>
          <p:cNvPr id="567324" name="Rectangle 28"/>
          <p:cNvSpPr>
            <a:spLocks noChangeArrowheads="1"/>
          </p:cNvSpPr>
          <p:nvPr/>
        </p:nvSpPr>
        <p:spPr bwMode="auto">
          <a:xfrm>
            <a:off x="3733800" y="3429000"/>
            <a:ext cx="1073150" cy="519113"/>
          </a:xfrm>
          <a:prstGeom prst="rect">
            <a:avLst/>
          </a:prstGeom>
          <a:noFill/>
          <a:ln w="9525" algn="ctr">
            <a:noFill/>
            <a:miter lim="800000"/>
            <a:headEnd/>
            <a:tailEnd/>
          </a:ln>
          <a:effectLst/>
        </p:spPr>
        <p:txBody>
          <a:bodyPr wrap="none">
            <a:spAutoFit/>
          </a:bodyPr>
          <a:lstStyle/>
          <a:p>
            <a:r>
              <a:rPr kumimoji="1" lang="zh-CN" altLang="en-US" sz="2800" dirty="0"/>
              <a:t>（</a:t>
            </a:r>
            <a:r>
              <a:rPr kumimoji="1" lang="en-US" altLang="zh-CN" sz="2800" dirty="0"/>
              <a:t>2</a:t>
            </a:r>
            <a:r>
              <a:rPr kumimoji="1" lang="zh-CN" altLang="en-US" sz="2800" dirty="0"/>
              <a:t>）</a:t>
            </a:r>
          </a:p>
        </p:txBody>
      </p:sp>
    </p:spTree>
    <p:extLst>
      <p:ext uri="{BB962C8B-B14F-4D97-AF65-F5344CB8AC3E}">
        <p14:creationId xmlns:p14="http://schemas.microsoft.com/office/powerpoint/2010/main" val="30792059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288" fill="hold" grpId="0" nodeType="clickEffect">
                                  <p:stCondLst>
                                    <p:cond delay="0"/>
                                  </p:stCondLst>
                                  <p:childTnLst>
                                    <p:set>
                                      <p:cBhvr>
                                        <p:cTn id="6" dur="1" fill="hold">
                                          <p:stCondLst>
                                            <p:cond delay="0"/>
                                          </p:stCondLst>
                                        </p:cTn>
                                        <p:tgtEl>
                                          <p:spTgt spid="567318"/>
                                        </p:tgtEl>
                                        <p:attrNameLst>
                                          <p:attrName>style.visibility</p:attrName>
                                        </p:attrNameLst>
                                      </p:cBhvr>
                                      <p:to>
                                        <p:strVal val="visible"/>
                                      </p:to>
                                    </p:set>
                                    <p:anim calcmode="lin" valueType="num">
                                      <p:cBhvr>
                                        <p:cTn id="7" dur="500" fill="hold"/>
                                        <p:tgtEl>
                                          <p:spTgt spid="567318"/>
                                        </p:tgtEl>
                                        <p:attrNameLst>
                                          <p:attrName>ppt_w</p:attrName>
                                        </p:attrNameLst>
                                      </p:cBhvr>
                                      <p:tavLst>
                                        <p:tav tm="0">
                                          <p:val>
                                            <p:strVal val="4/3*#ppt_w"/>
                                          </p:val>
                                        </p:tav>
                                        <p:tav tm="100000">
                                          <p:val>
                                            <p:strVal val="#ppt_w"/>
                                          </p:val>
                                        </p:tav>
                                      </p:tavLst>
                                    </p:anim>
                                    <p:anim calcmode="lin" valueType="num">
                                      <p:cBhvr>
                                        <p:cTn id="8" dur="500" fill="hold"/>
                                        <p:tgtEl>
                                          <p:spTgt spid="567318"/>
                                        </p:tgtEl>
                                        <p:attrNameLst>
                                          <p:attrName>ppt_h</p:attrName>
                                        </p:attrNameLst>
                                      </p:cBhvr>
                                      <p:tavLst>
                                        <p:tav tm="0">
                                          <p:val>
                                            <p:strVal val="4/3*#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288" fill="hold" grpId="0" nodeType="clickEffect">
                                  <p:stCondLst>
                                    <p:cond delay="0"/>
                                  </p:stCondLst>
                                  <p:childTnLst>
                                    <p:set>
                                      <p:cBhvr>
                                        <p:cTn id="12" dur="1" fill="hold">
                                          <p:stCondLst>
                                            <p:cond delay="0"/>
                                          </p:stCondLst>
                                        </p:cTn>
                                        <p:tgtEl>
                                          <p:spTgt spid="567323"/>
                                        </p:tgtEl>
                                        <p:attrNameLst>
                                          <p:attrName>style.visibility</p:attrName>
                                        </p:attrNameLst>
                                      </p:cBhvr>
                                      <p:to>
                                        <p:strVal val="visible"/>
                                      </p:to>
                                    </p:set>
                                    <p:anim calcmode="lin" valueType="num">
                                      <p:cBhvr>
                                        <p:cTn id="13" dur="500" fill="hold"/>
                                        <p:tgtEl>
                                          <p:spTgt spid="567323"/>
                                        </p:tgtEl>
                                        <p:attrNameLst>
                                          <p:attrName>ppt_w</p:attrName>
                                        </p:attrNameLst>
                                      </p:cBhvr>
                                      <p:tavLst>
                                        <p:tav tm="0">
                                          <p:val>
                                            <p:strVal val="4/3*#ppt_w"/>
                                          </p:val>
                                        </p:tav>
                                        <p:tav tm="100000">
                                          <p:val>
                                            <p:strVal val="#ppt_w"/>
                                          </p:val>
                                        </p:tav>
                                      </p:tavLst>
                                    </p:anim>
                                    <p:anim calcmode="lin" valueType="num">
                                      <p:cBhvr>
                                        <p:cTn id="14" dur="500" fill="hold"/>
                                        <p:tgtEl>
                                          <p:spTgt spid="567323"/>
                                        </p:tgtEl>
                                        <p:attrNameLst>
                                          <p:attrName>ppt_h</p:attrName>
                                        </p:attrNameLst>
                                      </p:cBhvr>
                                      <p:tavLst>
                                        <p:tav tm="0">
                                          <p:val>
                                            <p:strVal val="4/3*#ppt_h"/>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nodeType="clickEffect">
                                  <p:stCondLst>
                                    <p:cond delay="0"/>
                                  </p:stCondLst>
                                  <p:childTnLst>
                                    <p:set>
                                      <p:cBhvr>
                                        <p:cTn id="18" dur="1" fill="hold">
                                          <p:stCondLst>
                                            <p:cond delay="0"/>
                                          </p:stCondLst>
                                        </p:cTn>
                                        <p:tgtEl>
                                          <p:spTgt spid="567311"/>
                                        </p:tgtEl>
                                        <p:attrNameLst>
                                          <p:attrName>style.visibility</p:attrName>
                                        </p:attrNameLst>
                                      </p:cBhvr>
                                      <p:to>
                                        <p:strVal val="visible"/>
                                      </p:to>
                                    </p:set>
                                    <p:animEffect transition="in" filter="wipe(left)">
                                      <p:cBhvr>
                                        <p:cTn id="19" dur="500"/>
                                        <p:tgtEl>
                                          <p:spTgt spid="567311"/>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nodeType="clickEffect">
                                  <p:stCondLst>
                                    <p:cond delay="0"/>
                                  </p:stCondLst>
                                  <p:childTnLst>
                                    <p:set>
                                      <p:cBhvr>
                                        <p:cTn id="23" dur="1" fill="hold">
                                          <p:stCondLst>
                                            <p:cond delay="0"/>
                                          </p:stCondLst>
                                        </p:cTn>
                                        <p:tgtEl>
                                          <p:spTgt spid="567306"/>
                                        </p:tgtEl>
                                        <p:attrNameLst>
                                          <p:attrName>style.visibility</p:attrName>
                                        </p:attrNameLst>
                                      </p:cBhvr>
                                      <p:to>
                                        <p:strVal val="visible"/>
                                      </p:to>
                                    </p:set>
                                    <p:animEffect transition="in" filter="wipe(left)">
                                      <p:cBhvr>
                                        <p:cTn id="24" dur="500"/>
                                        <p:tgtEl>
                                          <p:spTgt spid="567306"/>
                                        </p:tgtEl>
                                      </p:cBhvr>
                                    </p:animEffect>
                                  </p:childTnLst>
                                </p:cTn>
                              </p:par>
                            </p:childTnLst>
                          </p:cTn>
                        </p:par>
                      </p:childTnLst>
                    </p:cTn>
                  </p:par>
                  <p:par>
                    <p:cTn id="25" fill="hold">
                      <p:stCondLst>
                        <p:cond delay="indefinite"/>
                      </p:stCondLst>
                      <p:childTnLst>
                        <p:par>
                          <p:cTn id="26" fill="hold">
                            <p:stCondLst>
                              <p:cond delay="0"/>
                            </p:stCondLst>
                            <p:childTnLst>
                              <p:par>
                                <p:cTn id="27" presetID="23" presetClass="entr" presetSubtype="288" fill="hold" grpId="0" nodeType="clickEffect">
                                  <p:stCondLst>
                                    <p:cond delay="0"/>
                                  </p:stCondLst>
                                  <p:childTnLst>
                                    <p:set>
                                      <p:cBhvr>
                                        <p:cTn id="28" dur="1" fill="hold">
                                          <p:stCondLst>
                                            <p:cond delay="0"/>
                                          </p:stCondLst>
                                        </p:cTn>
                                        <p:tgtEl>
                                          <p:spTgt spid="567324"/>
                                        </p:tgtEl>
                                        <p:attrNameLst>
                                          <p:attrName>style.visibility</p:attrName>
                                        </p:attrNameLst>
                                      </p:cBhvr>
                                      <p:to>
                                        <p:strVal val="visible"/>
                                      </p:to>
                                    </p:set>
                                    <p:anim calcmode="lin" valueType="num">
                                      <p:cBhvr>
                                        <p:cTn id="29" dur="500" fill="hold"/>
                                        <p:tgtEl>
                                          <p:spTgt spid="567324"/>
                                        </p:tgtEl>
                                        <p:attrNameLst>
                                          <p:attrName>ppt_w</p:attrName>
                                        </p:attrNameLst>
                                      </p:cBhvr>
                                      <p:tavLst>
                                        <p:tav tm="0">
                                          <p:val>
                                            <p:strVal val="4/3*#ppt_w"/>
                                          </p:val>
                                        </p:tav>
                                        <p:tav tm="100000">
                                          <p:val>
                                            <p:strVal val="#ppt_w"/>
                                          </p:val>
                                        </p:tav>
                                      </p:tavLst>
                                    </p:anim>
                                    <p:anim calcmode="lin" valueType="num">
                                      <p:cBhvr>
                                        <p:cTn id="30" dur="500" fill="hold"/>
                                        <p:tgtEl>
                                          <p:spTgt spid="567324"/>
                                        </p:tgtEl>
                                        <p:attrNameLst>
                                          <p:attrName>ppt_h</p:attrName>
                                        </p:attrNameLst>
                                      </p:cBhvr>
                                      <p:tavLst>
                                        <p:tav tm="0">
                                          <p:val>
                                            <p:strVal val="4/3*#ppt_h"/>
                                          </p:val>
                                        </p:tav>
                                        <p:tav tm="100000">
                                          <p:val>
                                            <p:strVal val="#ppt_h"/>
                                          </p:val>
                                        </p:tav>
                                      </p:tavLst>
                                    </p:anim>
                                  </p:childTnLst>
                                </p:cTn>
                              </p:par>
                            </p:childTnLst>
                          </p:cTn>
                        </p:par>
                      </p:childTnLst>
                    </p:cTn>
                  </p:par>
                  <p:par>
                    <p:cTn id="31" fill="hold">
                      <p:stCondLst>
                        <p:cond delay="indefinite"/>
                      </p:stCondLst>
                      <p:childTnLst>
                        <p:par>
                          <p:cTn id="32" fill="hold">
                            <p:stCondLst>
                              <p:cond delay="0"/>
                            </p:stCondLst>
                            <p:childTnLst>
                              <p:par>
                                <p:cTn id="33" presetID="23" presetClass="entr" presetSubtype="288" fill="hold" grpId="0" nodeType="clickEffect">
                                  <p:stCondLst>
                                    <p:cond delay="0"/>
                                  </p:stCondLst>
                                  <p:childTnLst>
                                    <p:set>
                                      <p:cBhvr>
                                        <p:cTn id="34" dur="1" fill="hold">
                                          <p:stCondLst>
                                            <p:cond delay="0"/>
                                          </p:stCondLst>
                                        </p:cTn>
                                        <p:tgtEl>
                                          <p:spTgt spid="567322"/>
                                        </p:tgtEl>
                                        <p:attrNameLst>
                                          <p:attrName>style.visibility</p:attrName>
                                        </p:attrNameLst>
                                      </p:cBhvr>
                                      <p:to>
                                        <p:strVal val="visible"/>
                                      </p:to>
                                    </p:set>
                                    <p:anim calcmode="lin" valueType="num">
                                      <p:cBhvr>
                                        <p:cTn id="35" dur="500" fill="hold"/>
                                        <p:tgtEl>
                                          <p:spTgt spid="567322"/>
                                        </p:tgtEl>
                                        <p:attrNameLst>
                                          <p:attrName>ppt_w</p:attrName>
                                        </p:attrNameLst>
                                      </p:cBhvr>
                                      <p:tavLst>
                                        <p:tav tm="0">
                                          <p:val>
                                            <p:strVal val="4/3*#ppt_w"/>
                                          </p:val>
                                        </p:tav>
                                        <p:tav tm="100000">
                                          <p:val>
                                            <p:strVal val="#ppt_w"/>
                                          </p:val>
                                        </p:tav>
                                      </p:tavLst>
                                    </p:anim>
                                    <p:anim calcmode="lin" valueType="num">
                                      <p:cBhvr>
                                        <p:cTn id="36" dur="500" fill="hold"/>
                                        <p:tgtEl>
                                          <p:spTgt spid="567322"/>
                                        </p:tgtEl>
                                        <p:attrNameLst>
                                          <p:attrName>ppt_h</p:attrName>
                                        </p:attrNameLst>
                                      </p:cBhvr>
                                      <p:tavLst>
                                        <p:tav tm="0">
                                          <p:val>
                                            <p:strVal val="4/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7318" grpId="0" autoUpdateAnimBg="0"/>
      <p:bldP spid="567322" grpId="0" autoUpdateAnimBg="0"/>
      <p:bldP spid="567323" grpId="0" autoUpdateAnimBg="0"/>
      <p:bldP spid="567324" grpId="0"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0130" name="Rectangle 2"/>
          <p:cNvSpPr>
            <a:spLocks noGrp="1" noChangeArrowheads="1"/>
          </p:cNvSpPr>
          <p:nvPr>
            <p:ph type="title"/>
          </p:nvPr>
        </p:nvSpPr>
        <p:spPr/>
        <p:txBody>
          <a:bodyPr/>
          <a:lstStyle/>
          <a:p>
            <a:r>
              <a:rPr lang="en-US" altLang="zh-CN"/>
              <a:t>10.4 </a:t>
            </a:r>
            <a:r>
              <a:rPr lang="zh-CN" altLang="en-US"/>
              <a:t>麦克斯韦速率分布</a:t>
            </a:r>
          </a:p>
        </p:txBody>
      </p:sp>
      <p:sp>
        <p:nvSpPr>
          <p:cNvPr id="12" name="灯片编号占位符 4"/>
          <p:cNvSpPr>
            <a:spLocks noGrp="1"/>
          </p:cNvSpPr>
          <p:nvPr>
            <p:ph type="sldNum" sz="quarter" idx="12"/>
          </p:nvPr>
        </p:nvSpPr>
        <p:spPr/>
        <p:txBody>
          <a:bodyPr/>
          <a:lstStyle/>
          <a:p>
            <a:fld id="{47541723-E89A-476B-ABA0-A6C1D9DB840F}" type="slidenum">
              <a:rPr lang="en-US" altLang="zh-CN"/>
              <a:pPr/>
              <a:t>8</a:t>
            </a:fld>
            <a:endParaRPr lang="en-US" altLang="zh-CN"/>
          </a:p>
        </p:txBody>
      </p:sp>
      <mc:AlternateContent xmlns:mc="http://schemas.openxmlformats.org/markup-compatibility/2006" xmlns:a14="http://schemas.microsoft.com/office/drawing/2010/main">
        <mc:Choice Requires="a14">
          <p:sp>
            <p:nvSpPr>
              <p:cNvPr id="560131" name="Object 3"/>
              <p:cNvSpPr txBox="1"/>
              <p:nvPr/>
            </p:nvSpPr>
            <p:spPr bwMode="auto">
              <a:xfrm>
                <a:off x="1143000" y="1371600"/>
                <a:ext cx="4240213" cy="838200"/>
              </a:xfrm>
              <a:prstGeom prst="rect">
                <a:avLst/>
              </a:prstGeom>
              <a:noFill/>
            </p:spPr>
            <p:txBody>
              <a:bodyPr>
                <a:normAutofit/>
              </a:bodyPr>
              <a:lstStyle/>
              <a:p>
                <a:pPr/>
                <a14:m>
                  <m:oMathPara xmlns:m="http://schemas.openxmlformats.org/officeDocument/2006/math">
                    <m:oMathParaPr>
                      <m:jc m:val="left"/>
                    </m:oMathParaPr>
                    <m:oMath xmlns:m="http://schemas.openxmlformats.org/officeDocument/2006/math">
                      <m:acc>
                        <m:accPr>
                          <m:chr m:val="̄"/>
                          <m:ctrlPr>
                            <a:rPr lang="zh-CN" altLang="en-US" i="1">
                              <a:solidFill>
                                <a:srgbClr val="000000"/>
                              </a:solidFill>
                              <a:latin typeface="Cambria Math" panose="02040503050406030204" pitchFamily="18" charset="0"/>
                            </a:rPr>
                          </m:ctrlPr>
                        </m:accPr>
                        <m:e>
                          <m:r>
                            <m:rPr>
                              <m:sty m:val="p"/>
                            </m:rPr>
                            <a:rPr lang="zh-CN" altLang="en-US" i="1">
                              <a:solidFill>
                                <a:srgbClr val="000000"/>
                              </a:solidFill>
                              <a:latin typeface="Cambria Math" panose="02040503050406030204" pitchFamily="18" charset="0"/>
                            </a:rPr>
                            <m:t>v</m:t>
                          </m:r>
                        </m:e>
                      </m:acc>
                      <m:r>
                        <a:rPr lang="zh-CN" altLang="en-US" i="1">
                          <a:solidFill>
                            <a:srgbClr val="000000"/>
                          </a:solidFill>
                          <a:latin typeface="Cambria Math" panose="02040503050406030204" pitchFamily="18" charset="0"/>
                        </a:rPr>
                        <m:t>=</m:t>
                      </m:r>
                      <m:nary>
                        <m:naryPr>
                          <m:ctrlPr>
                            <a:rPr lang="zh-CN" altLang="en-US" i="1">
                              <a:solidFill>
                                <a:srgbClr val="000000"/>
                              </a:solidFill>
                              <a:latin typeface="Cambria Math" panose="02040503050406030204" pitchFamily="18" charset="0"/>
                            </a:rPr>
                          </m:ctrlPr>
                        </m:naryPr>
                        <m:sub>
                          <m:r>
                            <a:rPr lang="zh-CN" altLang="en-US" i="1">
                              <a:solidFill>
                                <a:srgbClr val="000000"/>
                              </a:solidFill>
                              <a:latin typeface="Cambria Math" panose="02040503050406030204" pitchFamily="18" charset="0"/>
                            </a:rPr>
                            <m:t>0</m:t>
                          </m:r>
                        </m:sub>
                        <m:sup>
                          <m:r>
                            <a:rPr lang="zh-CN" altLang="en-US" i="1">
                              <a:solidFill>
                                <a:srgbClr val="000000"/>
                              </a:solidFill>
                              <a:latin typeface="Cambria Math" panose="02040503050406030204" pitchFamily="18" charset="0"/>
                            </a:rPr>
                            <m:t>∞</m:t>
                          </m:r>
                        </m:sup>
                        <m:e>
                          <m:r>
                            <m:rPr>
                              <m:sty m:val="p"/>
                            </m:rPr>
                            <a:rPr lang="zh-CN" altLang="en-US" i="1">
                              <a:solidFill>
                                <a:srgbClr val="000000"/>
                              </a:solidFill>
                              <a:latin typeface="Cambria Math" panose="02040503050406030204" pitchFamily="18" charset="0"/>
                            </a:rPr>
                            <m:t>v</m:t>
                          </m:r>
                          <m:r>
                            <a:rPr lang="zh-CN" altLang="en-US" i="1">
                              <a:solidFill>
                                <a:srgbClr val="000000"/>
                              </a:solidFill>
                              <a:latin typeface="Cambria Math" panose="02040503050406030204" pitchFamily="18" charset="0"/>
                            </a:rPr>
                            <m:t>𝑓</m:t>
                          </m:r>
                          <m:r>
                            <a:rPr lang="zh-CN" altLang="en-US" i="1">
                              <a:solidFill>
                                <a:srgbClr val="000000"/>
                              </a:solidFill>
                              <a:latin typeface="Cambria Math" panose="02040503050406030204" pitchFamily="18" charset="0"/>
                            </a:rPr>
                            <m:t>(</m:t>
                          </m:r>
                          <m:r>
                            <m:rPr>
                              <m:sty m:val="p"/>
                            </m:rPr>
                            <a:rPr lang="zh-CN" altLang="en-US" i="1">
                              <a:solidFill>
                                <a:srgbClr val="000000"/>
                              </a:solidFill>
                              <a:latin typeface="Cambria Math" panose="02040503050406030204" pitchFamily="18" charset="0"/>
                            </a:rPr>
                            <m:t>v</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𝐝</m:t>
                          </m:r>
                          <m:r>
                            <m:rPr>
                              <m:sty m:val="p"/>
                            </m:rPr>
                            <a:rPr lang="zh-CN" altLang="en-US" i="1">
                              <a:solidFill>
                                <a:srgbClr val="000000"/>
                              </a:solidFill>
                              <a:latin typeface="Cambria Math" panose="02040503050406030204" pitchFamily="18" charset="0"/>
                            </a:rPr>
                            <m:t>v</m:t>
                          </m:r>
                        </m:e>
                      </m:nary>
                      <m:r>
                        <a:rPr lang="zh-CN" altLang="en-US" i="1">
                          <a:solidFill>
                            <a:srgbClr val="000000"/>
                          </a:solidFill>
                          <a:latin typeface="Cambria Math" panose="02040503050406030204" pitchFamily="18" charset="0"/>
                        </a:rPr>
                        <m:t>=</m:t>
                      </m:r>
                      <m:nary>
                        <m:naryPr>
                          <m:ctrlPr>
                            <a:rPr lang="zh-CN" altLang="en-US" i="1">
                              <a:solidFill>
                                <a:srgbClr val="000000"/>
                              </a:solidFill>
                              <a:latin typeface="Cambria Math" panose="02040503050406030204" pitchFamily="18" charset="0"/>
                            </a:rPr>
                          </m:ctrlPr>
                        </m:naryPr>
                        <m:sub>
                          <m:r>
                            <a:rPr lang="zh-CN" altLang="en-US" i="1">
                              <a:solidFill>
                                <a:srgbClr val="000000"/>
                              </a:solidFill>
                              <a:latin typeface="Cambria Math" panose="02040503050406030204" pitchFamily="18" charset="0"/>
                            </a:rPr>
                            <m:t>0</m:t>
                          </m:r>
                        </m:sub>
                        <m:sup>
                          <m:sSub>
                            <m:sSubPr>
                              <m:ctrlPr>
                                <a:rPr lang="zh-CN" altLang="en-US" i="1">
                                  <a:solidFill>
                                    <a:srgbClr val="000000"/>
                                  </a:solidFill>
                                  <a:latin typeface="Cambria Math" panose="02040503050406030204" pitchFamily="18" charset="0"/>
                                </a:rPr>
                              </m:ctrlPr>
                            </m:sSubPr>
                            <m:e>
                              <m:r>
                                <m:rPr>
                                  <m:sty m:val="p"/>
                                </m:rPr>
                                <a:rPr lang="zh-CN" altLang="en-US" i="1">
                                  <a:solidFill>
                                    <a:srgbClr val="000000"/>
                                  </a:solidFill>
                                  <a:latin typeface="Cambria Math" panose="02040503050406030204" pitchFamily="18" charset="0"/>
                                </a:rPr>
                                <m:t>v</m:t>
                              </m:r>
                            </m:e>
                            <m:sub>
                              <m:r>
                                <a:rPr lang="zh-CN" altLang="en-US" i="1">
                                  <a:solidFill>
                                    <a:srgbClr val="000000"/>
                                  </a:solidFill>
                                  <a:latin typeface="Cambria Math" panose="02040503050406030204" pitchFamily="18" charset="0"/>
                                </a:rPr>
                                <m:t>0</m:t>
                              </m:r>
                            </m:sub>
                          </m:sSub>
                        </m:sup>
                        <m:e>
                          <m:r>
                            <a:rPr lang="zh-CN" altLang="en-US" i="1">
                              <a:solidFill>
                                <a:srgbClr val="000000"/>
                              </a:solidFill>
                              <a:latin typeface="Cambria Math" panose="02040503050406030204" pitchFamily="18" charset="0"/>
                            </a:rPr>
                            <m:t>𝐶</m:t>
                          </m:r>
                          <m:r>
                            <m:rPr>
                              <m:sty m:val="p"/>
                            </m:rPr>
                            <a:rPr lang="zh-CN" altLang="en-US" i="1">
                              <a:solidFill>
                                <a:srgbClr val="000000"/>
                              </a:solidFill>
                              <a:latin typeface="Cambria Math" panose="02040503050406030204" pitchFamily="18" charset="0"/>
                            </a:rPr>
                            <m:t>v</m:t>
                          </m:r>
                          <m:r>
                            <a:rPr lang="zh-CN" altLang="en-US" i="1">
                              <a:solidFill>
                                <a:srgbClr val="000000"/>
                              </a:solidFill>
                              <a:latin typeface="Cambria Math" panose="02040503050406030204" pitchFamily="18" charset="0"/>
                            </a:rPr>
                            <m:t>𝐝</m:t>
                          </m:r>
                          <m:r>
                            <m:rPr>
                              <m:sty m:val="p"/>
                            </m:rPr>
                            <a:rPr lang="zh-CN" altLang="en-US" i="1">
                              <a:solidFill>
                                <a:srgbClr val="000000"/>
                              </a:solidFill>
                              <a:latin typeface="Cambria Math" panose="02040503050406030204" pitchFamily="18" charset="0"/>
                            </a:rPr>
                            <m:t>v</m:t>
                          </m:r>
                        </m:e>
                      </m:nary>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𝐶</m:t>
                      </m:r>
                      <m:r>
                        <a:rPr lang="zh-CN" altLang="en-US" i="1">
                          <a:solidFill>
                            <a:srgbClr val="000000"/>
                          </a:solidFill>
                          <a:latin typeface="Cambria Math" panose="02040503050406030204" pitchFamily="18" charset="0"/>
                        </a:rPr>
                        <m:t>⋅</m:t>
                      </m:r>
                      <m:f>
                        <m:fPr>
                          <m:ctrlPr>
                            <a:rPr lang="zh-CN" altLang="en-US" i="1">
                              <a:solidFill>
                                <a:srgbClr val="000000"/>
                              </a:solidFill>
                              <a:latin typeface="Cambria Math" panose="02040503050406030204" pitchFamily="18" charset="0"/>
                            </a:rPr>
                          </m:ctrlPr>
                        </m:fPr>
                        <m:num>
                          <m:sSubSup>
                            <m:sSubSupPr>
                              <m:ctrlPr>
                                <a:rPr lang="zh-CN" altLang="en-US" i="1">
                                  <a:solidFill>
                                    <a:srgbClr val="000000"/>
                                  </a:solidFill>
                                  <a:latin typeface="Cambria Math" panose="02040503050406030204" pitchFamily="18" charset="0"/>
                                </a:rPr>
                              </m:ctrlPr>
                            </m:sSubSupPr>
                            <m:e>
                              <m:r>
                                <m:rPr>
                                  <m:sty m:val="p"/>
                                </m:rPr>
                                <a:rPr lang="zh-CN" altLang="en-US" i="1">
                                  <a:solidFill>
                                    <a:srgbClr val="000000"/>
                                  </a:solidFill>
                                  <a:latin typeface="Cambria Math" panose="02040503050406030204" pitchFamily="18" charset="0"/>
                                </a:rPr>
                                <m:t>v</m:t>
                              </m:r>
                            </m:e>
                            <m:sub>
                              <m:r>
                                <a:rPr lang="zh-CN" altLang="en-US" i="1">
                                  <a:solidFill>
                                    <a:srgbClr val="000000"/>
                                  </a:solidFill>
                                  <a:latin typeface="Cambria Math" panose="02040503050406030204" pitchFamily="18" charset="0"/>
                                </a:rPr>
                                <m:t>0</m:t>
                              </m:r>
                            </m:sub>
                            <m:sup>
                              <m:r>
                                <a:rPr lang="zh-CN" altLang="en-US" i="1">
                                  <a:solidFill>
                                    <a:srgbClr val="000000"/>
                                  </a:solidFill>
                                  <a:latin typeface="Cambria Math" panose="02040503050406030204" pitchFamily="18" charset="0"/>
                                </a:rPr>
                                <m:t>2</m:t>
                              </m:r>
                            </m:sup>
                          </m:sSubSup>
                        </m:num>
                        <m:den>
                          <m:r>
                            <a:rPr lang="zh-CN" altLang="en-US" i="1">
                              <a:solidFill>
                                <a:srgbClr val="000000"/>
                              </a:solidFill>
                              <a:latin typeface="Cambria Math" panose="02040503050406030204" pitchFamily="18" charset="0"/>
                            </a:rPr>
                            <m:t>2</m:t>
                          </m:r>
                        </m:den>
                      </m:f>
                    </m:oMath>
                  </m:oMathPara>
                </a14:m>
                <a:endParaRPr lang="zh-CN" altLang="en-US"/>
              </a:p>
            </p:txBody>
          </p:sp>
        </mc:Choice>
        <mc:Fallback xmlns="">
          <p:sp>
            <p:nvSpPr>
              <p:cNvPr id="560131" name="Object 3"/>
              <p:cNvSpPr txBox="1">
                <a:spLocks noRot="1" noChangeAspect="1" noMove="1" noResize="1" noEditPoints="1" noAdjustHandles="1" noChangeArrowheads="1" noChangeShapeType="1" noTextEdit="1"/>
              </p:cNvSpPr>
              <p:nvPr/>
            </p:nvSpPr>
            <p:spPr bwMode="auto">
              <a:xfrm>
                <a:off x="1143000" y="1371600"/>
                <a:ext cx="4240213" cy="838200"/>
              </a:xfrm>
              <a:prstGeom prst="rect">
                <a:avLst/>
              </a:prstGeom>
              <a:blipFill>
                <a:blip r:embed="rId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60132" name="Object 4"/>
              <p:cNvSpPr txBox="1"/>
              <p:nvPr/>
            </p:nvSpPr>
            <p:spPr bwMode="auto">
              <a:xfrm>
                <a:off x="1143000" y="2133600"/>
                <a:ext cx="1930400" cy="914400"/>
              </a:xfrm>
              <a:prstGeom prst="rect">
                <a:avLst/>
              </a:prstGeom>
              <a:noFill/>
            </p:spPr>
            <p:txBody>
              <a:bodyPr>
                <a:normAutofit/>
              </a:bodyPr>
              <a:lstStyle/>
              <a:p>
                <a:pPr/>
                <a14:m>
                  <m:oMathPara xmlns:m="http://schemas.openxmlformats.org/officeDocument/2006/math">
                    <m:oMathParaPr>
                      <m:jc m:val="left"/>
                    </m:oMathParaPr>
                    <m:oMath xmlns:m="http://schemas.openxmlformats.org/officeDocument/2006/math">
                      <m:acc>
                        <m:accPr>
                          <m:chr m:val="̄"/>
                          <m:ctrlPr>
                            <a:rPr lang="zh-CN" altLang="en-US" i="1">
                              <a:solidFill>
                                <a:srgbClr val="000000"/>
                              </a:solidFill>
                              <a:latin typeface="Cambria Math" panose="02040503050406030204" pitchFamily="18" charset="0"/>
                            </a:rPr>
                          </m:ctrlPr>
                        </m:accPr>
                        <m:e>
                          <m:r>
                            <m:rPr>
                              <m:sty m:val="p"/>
                            </m:rPr>
                            <a:rPr lang="zh-CN" altLang="en-US" i="1">
                              <a:solidFill>
                                <a:srgbClr val="000000"/>
                              </a:solidFill>
                              <a:latin typeface="Cambria Math" panose="02040503050406030204" pitchFamily="18" charset="0"/>
                            </a:rPr>
                            <m:t>v</m:t>
                          </m:r>
                        </m:e>
                      </m:acc>
                      <m:r>
                        <a:rPr lang="zh-CN" altLang="en-US" i="1">
                          <a:solidFill>
                            <a:srgbClr val="000000"/>
                          </a:solidFill>
                          <a:latin typeface="Cambria Math" panose="02040503050406030204" pitchFamily="18" charset="0"/>
                        </a:rPr>
                        <m:t>=</m:t>
                      </m:r>
                      <m:f>
                        <m:fPr>
                          <m:ctrlPr>
                            <a:rPr lang="zh-CN" altLang="en-US" i="1">
                              <a:solidFill>
                                <a:srgbClr val="000000"/>
                              </a:solidFill>
                              <a:latin typeface="Cambria Math" panose="02040503050406030204" pitchFamily="18" charset="0"/>
                            </a:rPr>
                          </m:ctrlPr>
                        </m:fPr>
                        <m:num>
                          <m:r>
                            <a:rPr lang="zh-CN" altLang="en-US" i="1">
                              <a:solidFill>
                                <a:srgbClr val="000000"/>
                              </a:solidFill>
                              <a:latin typeface="Cambria Math" panose="02040503050406030204" pitchFamily="18" charset="0"/>
                            </a:rPr>
                            <m:t>1</m:t>
                          </m:r>
                        </m:num>
                        <m:den>
                          <m:sSub>
                            <m:sSubPr>
                              <m:ctrlPr>
                                <a:rPr lang="zh-CN" altLang="en-US" i="1">
                                  <a:solidFill>
                                    <a:srgbClr val="000000"/>
                                  </a:solidFill>
                                  <a:latin typeface="Cambria Math" panose="02040503050406030204" pitchFamily="18" charset="0"/>
                                </a:rPr>
                              </m:ctrlPr>
                            </m:sSubPr>
                            <m:e>
                              <m:r>
                                <m:rPr>
                                  <m:sty m:val="p"/>
                                </m:rPr>
                                <a:rPr lang="zh-CN" altLang="en-US" i="1">
                                  <a:solidFill>
                                    <a:srgbClr val="000000"/>
                                  </a:solidFill>
                                  <a:latin typeface="Cambria Math" panose="02040503050406030204" pitchFamily="18" charset="0"/>
                                </a:rPr>
                                <m:t>v</m:t>
                              </m:r>
                            </m:e>
                            <m:sub>
                              <m:r>
                                <a:rPr lang="zh-CN" altLang="en-US" i="1">
                                  <a:solidFill>
                                    <a:srgbClr val="000000"/>
                                  </a:solidFill>
                                  <a:latin typeface="Cambria Math" panose="02040503050406030204" pitchFamily="18" charset="0"/>
                                </a:rPr>
                                <m:t>0</m:t>
                              </m:r>
                            </m:sub>
                          </m:sSub>
                        </m:den>
                      </m:f>
                      <m:f>
                        <m:fPr>
                          <m:ctrlPr>
                            <a:rPr lang="zh-CN" altLang="en-US" i="1">
                              <a:solidFill>
                                <a:srgbClr val="000000"/>
                              </a:solidFill>
                              <a:latin typeface="Cambria Math" panose="02040503050406030204" pitchFamily="18" charset="0"/>
                            </a:rPr>
                          </m:ctrlPr>
                        </m:fPr>
                        <m:num>
                          <m:sSubSup>
                            <m:sSubSupPr>
                              <m:ctrlPr>
                                <a:rPr lang="zh-CN" altLang="en-US" i="1">
                                  <a:solidFill>
                                    <a:srgbClr val="000000"/>
                                  </a:solidFill>
                                  <a:latin typeface="Cambria Math" panose="02040503050406030204" pitchFamily="18" charset="0"/>
                                </a:rPr>
                              </m:ctrlPr>
                            </m:sSubSupPr>
                            <m:e>
                              <m:r>
                                <m:rPr>
                                  <m:sty m:val="p"/>
                                </m:rPr>
                                <a:rPr lang="zh-CN" altLang="en-US" i="1">
                                  <a:solidFill>
                                    <a:srgbClr val="000000"/>
                                  </a:solidFill>
                                  <a:latin typeface="Cambria Math" panose="02040503050406030204" pitchFamily="18" charset="0"/>
                                </a:rPr>
                                <m:t>v</m:t>
                              </m:r>
                            </m:e>
                            <m:sub>
                              <m:r>
                                <a:rPr lang="zh-CN" altLang="en-US" i="1">
                                  <a:solidFill>
                                    <a:srgbClr val="000000"/>
                                  </a:solidFill>
                                  <a:latin typeface="Cambria Math" panose="02040503050406030204" pitchFamily="18" charset="0"/>
                                </a:rPr>
                                <m:t>0</m:t>
                              </m:r>
                            </m:sub>
                            <m:sup>
                              <m:r>
                                <a:rPr lang="zh-CN" altLang="en-US" i="1">
                                  <a:solidFill>
                                    <a:srgbClr val="000000"/>
                                  </a:solidFill>
                                  <a:latin typeface="Cambria Math" panose="02040503050406030204" pitchFamily="18" charset="0"/>
                                </a:rPr>
                                <m:t>𝟐</m:t>
                              </m:r>
                            </m:sup>
                          </m:sSubSup>
                        </m:num>
                        <m:den>
                          <m:r>
                            <a:rPr lang="zh-CN" altLang="en-US" i="1">
                              <a:solidFill>
                                <a:srgbClr val="000000"/>
                              </a:solidFill>
                              <a:latin typeface="Cambria Math" panose="02040503050406030204" pitchFamily="18" charset="0"/>
                            </a:rPr>
                            <m:t>2</m:t>
                          </m:r>
                        </m:den>
                      </m:f>
                      <m:r>
                        <a:rPr lang="zh-CN" altLang="en-US" i="1">
                          <a:solidFill>
                            <a:srgbClr val="000000"/>
                          </a:solidFill>
                          <a:latin typeface="Cambria Math" panose="02040503050406030204" pitchFamily="18" charset="0"/>
                        </a:rPr>
                        <m:t>=</m:t>
                      </m:r>
                      <m:f>
                        <m:fPr>
                          <m:ctrlPr>
                            <a:rPr lang="zh-CN" altLang="en-US" i="1">
                              <a:solidFill>
                                <a:srgbClr val="000000"/>
                              </a:solidFill>
                              <a:latin typeface="Cambria Math" panose="02040503050406030204" pitchFamily="18" charset="0"/>
                            </a:rPr>
                          </m:ctrlPr>
                        </m:fPr>
                        <m:num>
                          <m:sSub>
                            <m:sSubPr>
                              <m:ctrlPr>
                                <a:rPr lang="zh-CN" altLang="en-US" i="1">
                                  <a:solidFill>
                                    <a:srgbClr val="000000"/>
                                  </a:solidFill>
                                  <a:latin typeface="Cambria Math" panose="02040503050406030204" pitchFamily="18" charset="0"/>
                                </a:rPr>
                              </m:ctrlPr>
                            </m:sSubPr>
                            <m:e>
                              <m:r>
                                <m:rPr>
                                  <m:sty m:val="p"/>
                                </m:rPr>
                                <a:rPr lang="zh-CN" altLang="en-US" i="1">
                                  <a:solidFill>
                                    <a:srgbClr val="000000"/>
                                  </a:solidFill>
                                  <a:latin typeface="Cambria Math" panose="02040503050406030204" pitchFamily="18" charset="0"/>
                                </a:rPr>
                                <m:t>v</m:t>
                              </m:r>
                            </m:e>
                            <m:sub>
                              <m:r>
                                <a:rPr lang="zh-CN" altLang="en-US" i="1">
                                  <a:solidFill>
                                    <a:srgbClr val="000000"/>
                                  </a:solidFill>
                                  <a:latin typeface="Cambria Math" panose="02040503050406030204" pitchFamily="18" charset="0"/>
                                </a:rPr>
                                <m:t>0</m:t>
                              </m:r>
                            </m:sub>
                          </m:sSub>
                        </m:num>
                        <m:den>
                          <m:r>
                            <a:rPr lang="zh-CN" altLang="en-US" i="1">
                              <a:solidFill>
                                <a:srgbClr val="000000"/>
                              </a:solidFill>
                              <a:latin typeface="Cambria Math" panose="02040503050406030204" pitchFamily="18" charset="0"/>
                            </a:rPr>
                            <m:t>2</m:t>
                          </m:r>
                        </m:den>
                      </m:f>
                    </m:oMath>
                  </m:oMathPara>
                </a14:m>
                <a:endParaRPr lang="zh-CN" altLang="en-US"/>
              </a:p>
            </p:txBody>
          </p:sp>
        </mc:Choice>
        <mc:Fallback xmlns="">
          <p:sp>
            <p:nvSpPr>
              <p:cNvPr id="560132" name="Object 4"/>
              <p:cNvSpPr txBox="1">
                <a:spLocks noRot="1" noChangeAspect="1" noMove="1" noResize="1" noEditPoints="1" noAdjustHandles="1" noChangeArrowheads="1" noChangeShapeType="1" noTextEdit="1"/>
              </p:cNvSpPr>
              <p:nvPr/>
            </p:nvSpPr>
            <p:spPr bwMode="auto">
              <a:xfrm>
                <a:off x="1143000" y="2133600"/>
                <a:ext cx="1930400" cy="914400"/>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60133" name="Object 5"/>
              <p:cNvSpPr txBox="1"/>
              <p:nvPr/>
            </p:nvSpPr>
            <p:spPr bwMode="auto">
              <a:xfrm>
                <a:off x="1066800" y="3200400"/>
                <a:ext cx="4418013" cy="787400"/>
              </a:xfrm>
              <a:prstGeom prst="rect">
                <a:avLst/>
              </a:prstGeom>
              <a:noFill/>
            </p:spPr>
            <p:txBody>
              <a:bodyPr>
                <a:normAutofit/>
              </a:bodyPr>
              <a:lstStyle/>
              <a:p>
                <a:pPr/>
                <a14:m>
                  <m:oMathPara xmlns:m="http://schemas.openxmlformats.org/officeDocument/2006/math">
                    <m:oMathParaPr>
                      <m:jc m:val="left"/>
                    </m:oMathParaPr>
                    <m:oMath xmlns:m="http://schemas.openxmlformats.org/officeDocument/2006/math">
                      <m:bar>
                        <m:barPr>
                          <m:pos m:val="top"/>
                          <m:ctrlPr>
                            <a:rPr lang="zh-CN" altLang="en-US" i="1">
                              <a:solidFill>
                                <a:srgbClr val="000000"/>
                              </a:solidFill>
                              <a:latin typeface="Cambria Math" panose="02040503050406030204" pitchFamily="18" charset="0"/>
                            </a:rPr>
                          </m:ctrlPr>
                        </m:barPr>
                        <m:e>
                          <m:sSup>
                            <m:sSupPr>
                              <m:ctrlPr>
                                <a:rPr lang="zh-CN" altLang="en-US" i="1">
                                  <a:solidFill>
                                    <a:srgbClr val="000000"/>
                                  </a:solidFill>
                                  <a:latin typeface="Cambria Math" panose="02040503050406030204" pitchFamily="18" charset="0"/>
                                </a:rPr>
                              </m:ctrlPr>
                            </m:sSupPr>
                            <m:e>
                              <m:r>
                                <m:rPr>
                                  <m:sty m:val="p"/>
                                </m:rPr>
                                <a:rPr lang="zh-CN" altLang="en-US" i="1">
                                  <a:solidFill>
                                    <a:srgbClr val="000000"/>
                                  </a:solidFill>
                                  <a:latin typeface="Cambria Math" panose="02040503050406030204" pitchFamily="18" charset="0"/>
                                </a:rPr>
                                <m:t>v</m:t>
                              </m:r>
                            </m:e>
                            <m:sup>
                              <m:r>
                                <a:rPr lang="zh-CN" altLang="en-US" i="1">
                                  <a:solidFill>
                                    <a:srgbClr val="000000"/>
                                  </a:solidFill>
                                  <a:latin typeface="Cambria Math" panose="02040503050406030204" pitchFamily="18" charset="0"/>
                                </a:rPr>
                                <m:t>2</m:t>
                              </m:r>
                            </m:sup>
                          </m:sSup>
                        </m:e>
                      </m:bar>
                      <m:r>
                        <a:rPr lang="zh-CN" altLang="en-US" i="1">
                          <a:solidFill>
                            <a:srgbClr val="000000"/>
                          </a:solidFill>
                          <a:latin typeface="Cambria Math" panose="02040503050406030204" pitchFamily="18" charset="0"/>
                        </a:rPr>
                        <m:t>=</m:t>
                      </m:r>
                      <m:nary>
                        <m:naryPr>
                          <m:ctrlPr>
                            <a:rPr lang="zh-CN" altLang="en-US" i="1">
                              <a:solidFill>
                                <a:srgbClr val="000000"/>
                              </a:solidFill>
                              <a:latin typeface="Cambria Math" panose="02040503050406030204" pitchFamily="18" charset="0"/>
                            </a:rPr>
                          </m:ctrlPr>
                        </m:naryPr>
                        <m:sub>
                          <m:r>
                            <a:rPr lang="zh-CN" altLang="en-US" i="1">
                              <a:solidFill>
                                <a:srgbClr val="000000"/>
                              </a:solidFill>
                              <a:latin typeface="Cambria Math" panose="02040503050406030204" pitchFamily="18" charset="0"/>
                            </a:rPr>
                            <m:t>0</m:t>
                          </m:r>
                        </m:sub>
                        <m:sup>
                          <m:r>
                            <a:rPr lang="zh-CN" altLang="en-US" i="1">
                              <a:solidFill>
                                <a:srgbClr val="000000"/>
                              </a:solidFill>
                              <a:latin typeface="Cambria Math" panose="02040503050406030204" pitchFamily="18" charset="0"/>
                            </a:rPr>
                            <m:t>∞</m:t>
                          </m:r>
                        </m:sup>
                        <m:e>
                          <m:sSup>
                            <m:sSupPr>
                              <m:ctrlPr>
                                <a:rPr lang="zh-CN" altLang="en-US" i="1">
                                  <a:solidFill>
                                    <a:srgbClr val="000000"/>
                                  </a:solidFill>
                                  <a:latin typeface="Cambria Math" panose="02040503050406030204" pitchFamily="18" charset="0"/>
                                </a:rPr>
                              </m:ctrlPr>
                            </m:sSupPr>
                            <m:e>
                              <m:r>
                                <m:rPr>
                                  <m:sty m:val="p"/>
                                </m:rPr>
                                <a:rPr lang="zh-CN" altLang="en-US" i="1">
                                  <a:solidFill>
                                    <a:srgbClr val="000000"/>
                                  </a:solidFill>
                                  <a:latin typeface="Cambria Math" panose="02040503050406030204" pitchFamily="18" charset="0"/>
                                </a:rPr>
                                <m:t>v</m:t>
                              </m:r>
                            </m:e>
                            <m:sup>
                              <m:r>
                                <a:rPr lang="zh-CN" altLang="en-US" i="1">
                                  <a:solidFill>
                                    <a:srgbClr val="000000"/>
                                  </a:solidFill>
                                  <a:latin typeface="Cambria Math" panose="02040503050406030204" pitchFamily="18" charset="0"/>
                                </a:rPr>
                                <m:t>2</m:t>
                              </m:r>
                            </m:sup>
                          </m:sSup>
                          <m:r>
                            <a:rPr lang="zh-CN" altLang="en-US" i="1">
                              <a:solidFill>
                                <a:srgbClr val="000000"/>
                              </a:solidFill>
                              <a:latin typeface="Cambria Math" panose="02040503050406030204" pitchFamily="18" charset="0"/>
                            </a:rPr>
                            <m:t>𝑓</m:t>
                          </m:r>
                          <m:r>
                            <a:rPr lang="zh-CN" altLang="en-US" i="1">
                              <a:solidFill>
                                <a:srgbClr val="000000"/>
                              </a:solidFill>
                              <a:latin typeface="Cambria Math" panose="02040503050406030204" pitchFamily="18" charset="0"/>
                            </a:rPr>
                            <m:t>(</m:t>
                          </m:r>
                          <m:r>
                            <m:rPr>
                              <m:sty m:val="p"/>
                            </m:rPr>
                            <a:rPr lang="zh-CN" altLang="en-US" i="1">
                              <a:solidFill>
                                <a:srgbClr val="000000"/>
                              </a:solidFill>
                              <a:latin typeface="Cambria Math" panose="02040503050406030204" pitchFamily="18" charset="0"/>
                            </a:rPr>
                            <m:t>v</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𝐝</m:t>
                          </m:r>
                          <m:r>
                            <m:rPr>
                              <m:sty m:val="p"/>
                            </m:rPr>
                            <a:rPr lang="zh-CN" altLang="en-US" i="1">
                              <a:solidFill>
                                <a:srgbClr val="000000"/>
                              </a:solidFill>
                              <a:latin typeface="Cambria Math" panose="02040503050406030204" pitchFamily="18" charset="0"/>
                            </a:rPr>
                            <m:t>v</m:t>
                          </m:r>
                        </m:e>
                      </m:nary>
                      <m:r>
                        <a:rPr lang="zh-CN" altLang="en-US" i="1">
                          <a:solidFill>
                            <a:srgbClr val="000000"/>
                          </a:solidFill>
                          <a:latin typeface="Cambria Math" panose="02040503050406030204" pitchFamily="18" charset="0"/>
                        </a:rPr>
                        <m:t>=</m:t>
                      </m:r>
                      <m:nary>
                        <m:naryPr>
                          <m:ctrlPr>
                            <a:rPr lang="zh-CN" altLang="en-US" i="1">
                              <a:solidFill>
                                <a:srgbClr val="000000"/>
                              </a:solidFill>
                              <a:latin typeface="Cambria Math" panose="02040503050406030204" pitchFamily="18" charset="0"/>
                            </a:rPr>
                          </m:ctrlPr>
                        </m:naryPr>
                        <m:sub>
                          <m:r>
                            <a:rPr lang="zh-CN" altLang="en-US" i="1">
                              <a:solidFill>
                                <a:srgbClr val="000000"/>
                              </a:solidFill>
                              <a:latin typeface="Cambria Math" panose="02040503050406030204" pitchFamily="18" charset="0"/>
                            </a:rPr>
                            <m:t>0</m:t>
                          </m:r>
                        </m:sub>
                        <m:sup>
                          <m:sSub>
                            <m:sSubPr>
                              <m:ctrlPr>
                                <a:rPr lang="zh-CN" altLang="en-US" i="1">
                                  <a:solidFill>
                                    <a:srgbClr val="000000"/>
                                  </a:solidFill>
                                  <a:latin typeface="Cambria Math" panose="02040503050406030204" pitchFamily="18" charset="0"/>
                                </a:rPr>
                              </m:ctrlPr>
                            </m:sSubPr>
                            <m:e>
                              <m:r>
                                <m:rPr>
                                  <m:sty m:val="p"/>
                                </m:rPr>
                                <a:rPr lang="zh-CN" altLang="en-US" i="1">
                                  <a:solidFill>
                                    <a:srgbClr val="000000"/>
                                  </a:solidFill>
                                  <a:latin typeface="Cambria Math" panose="02040503050406030204" pitchFamily="18" charset="0"/>
                                </a:rPr>
                                <m:t>v</m:t>
                              </m:r>
                            </m:e>
                            <m:sub>
                              <m:r>
                                <a:rPr lang="zh-CN" altLang="en-US" i="1">
                                  <a:solidFill>
                                    <a:srgbClr val="000000"/>
                                  </a:solidFill>
                                  <a:latin typeface="Cambria Math" panose="02040503050406030204" pitchFamily="18" charset="0"/>
                                </a:rPr>
                                <m:t>0</m:t>
                              </m:r>
                            </m:sub>
                          </m:sSub>
                        </m:sup>
                        <m:e>
                          <m:r>
                            <a:rPr lang="zh-CN" altLang="en-US" i="1">
                              <a:solidFill>
                                <a:srgbClr val="000000"/>
                              </a:solidFill>
                              <a:latin typeface="Cambria Math" panose="02040503050406030204" pitchFamily="18" charset="0"/>
                            </a:rPr>
                            <m:t>𝐶</m:t>
                          </m:r>
                          <m:sSup>
                            <m:sSupPr>
                              <m:ctrlPr>
                                <a:rPr lang="zh-CN" altLang="en-US" i="1">
                                  <a:solidFill>
                                    <a:srgbClr val="000000"/>
                                  </a:solidFill>
                                  <a:latin typeface="Cambria Math" panose="02040503050406030204" pitchFamily="18" charset="0"/>
                                </a:rPr>
                              </m:ctrlPr>
                            </m:sSupPr>
                            <m:e>
                              <m:r>
                                <m:rPr>
                                  <m:sty m:val="p"/>
                                </m:rPr>
                                <a:rPr lang="zh-CN" altLang="en-US" i="1">
                                  <a:solidFill>
                                    <a:srgbClr val="000000"/>
                                  </a:solidFill>
                                  <a:latin typeface="Cambria Math" panose="02040503050406030204" pitchFamily="18" charset="0"/>
                                </a:rPr>
                                <m:t>v</m:t>
                              </m:r>
                            </m:e>
                            <m:sup>
                              <m:r>
                                <a:rPr lang="zh-CN" altLang="en-US" i="1">
                                  <a:solidFill>
                                    <a:srgbClr val="000000"/>
                                  </a:solidFill>
                                  <a:latin typeface="Cambria Math" panose="02040503050406030204" pitchFamily="18" charset="0"/>
                                </a:rPr>
                                <m:t>2</m:t>
                              </m:r>
                            </m:sup>
                          </m:sSup>
                          <m:r>
                            <a:rPr lang="zh-CN" altLang="en-US" i="1">
                              <a:solidFill>
                                <a:srgbClr val="000000"/>
                              </a:solidFill>
                              <a:latin typeface="Cambria Math" panose="02040503050406030204" pitchFamily="18" charset="0"/>
                            </a:rPr>
                            <m:t>𝐝</m:t>
                          </m:r>
                          <m:r>
                            <m:rPr>
                              <m:sty m:val="p"/>
                            </m:rPr>
                            <a:rPr lang="zh-CN" altLang="en-US" i="1">
                              <a:solidFill>
                                <a:srgbClr val="000000"/>
                              </a:solidFill>
                              <a:latin typeface="Cambria Math" panose="02040503050406030204" pitchFamily="18" charset="0"/>
                            </a:rPr>
                            <m:t>v</m:t>
                          </m:r>
                        </m:e>
                      </m:nary>
                      <m:r>
                        <a:rPr lang="zh-CN" altLang="en-US" i="1">
                          <a:solidFill>
                            <a:srgbClr val="000000"/>
                          </a:solidFill>
                          <a:latin typeface="Cambria Math" panose="02040503050406030204" pitchFamily="18" charset="0"/>
                        </a:rPr>
                        <m:t>=</m:t>
                      </m:r>
                      <m:f>
                        <m:fPr>
                          <m:ctrlPr>
                            <a:rPr lang="zh-CN" altLang="en-US" i="1">
                              <a:solidFill>
                                <a:srgbClr val="000000"/>
                              </a:solidFill>
                              <a:latin typeface="Cambria Math" panose="02040503050406030204" pitchFamily="18" charset="0"/>
                            </a:rPr>
                          </m:ctrlPr>
                        </m:fPr>
                        <m:num>
                          <m:r>
                            <a:rPr lang="zh-CN" altLang="en-US" i="1">
                              <a:solidFill>
                                <a:srgbClr val="000000"/>
                              </a:solidFill>
                              <a:latin typeface="Cambria Math" panose="02040503050406030204" pitchFamily="18" charset="0"/>
                            </a:rPr>
                            <m:t>1</m:t>
                          </m:r>
                        </m:num>
                        <m:den>
                          <m:r>
                            <a:rPr lang="zh-CN" altLang="en-US" i="1">
                              <a:solidFill>
                                <a:srgbClr val="000000"/>
                              </a:solidFill>
                              <a:latin typeface="Cambria Math" panose="02040503050406030204" pitchFamily="18" charset="0"/>
                            </a:rPr>
                            <m:t>3</m:t>
                          </m:r>
                        </m:den>
                      </m:f>
                      <m:sSubSup>
                        <m:sSubSupPr>
                          <m:ctrlPr>
                            <a:rPr lang="zh-CN" altLang="en-US" i="1">
                              <a:solidFill>
                                <a:srgbClr val="000000"/>
                              </a:solidFill>
                              <a:latin typeface="Cambria Math" panose="02040503050406030204" pitchFamily="18" charset="0"/>
                            </a:rPr>
                          </m:ctrlPr>
                        </m:sSubSupPr>
                        <m:e>
                          <m:r>
                            <m:rPr>
                              <m:sty m:val="p"/>
                            </m:rPr>
                            <a:rPr lang="zh-CN" altLang="en-US" i="1">
                              <a:solidFill>
                                <a:srgbClr val="000000"/>
                              </a:solidFill>
                              <a:latin typeface="Cambria Math" panose="02040503050406030204" pitchFamily="18" charset="0"/>
                            </a:rPr>
                            <m:t>v</m:t>
                          </m:r>
                        </m:e>
                        <m:sub>
                          <m:r>
                            <a:rPr lang="zh-CN" altLang="en-US" i="1">
                              <a:solidFill>
                                <a:srgbClr val="000000"/>
                              </a:solidFill>
                              <a:latin typeface="Cambria Math" panose="02040503050406030204" pitchFamily="18" charset="0"/>
                            </a:rPr>
                            <m:t>0</m:t>
                          </m:r>
                        </m:sub>
                        <m:sup>
                          <m:r>
                            <a:rPr lang="zh-CN" altLang="en-US" i="1">
                              <a:solidFill>
                                <a:srgbClr val="000000"/>
                              </a:solidFill>
                              <a:latin typeface="Cambria Math" panose="02040503050406030204" pitchFamily="18" charset="0"/>
                            </a:rPr>
                            <m:t>2</m:t>
                          </m:r>
                        </m:sup>
                      </m:sSubSup>
                    </m:oMath>
                  </m:oMathPara>
                </a14:m>
                <a:endParaRPr lang="zh-CN" altLang="en-US"/>
              </a:p>
            </p:txBody>
          </p:sp>
        </mc:Choice>
        <mc:Fallback xmlns="">
          <p:sp>
            <p:nvSpPr>
              <p:cNvPr id="560133" name="Object 5"/>
              <p:cNvSpPr txBox="1">
                <a:spLocks noRot="1" noChangeAspect="1" noMove="1" noResize="1" noEditPoints="1" noAdjustHandles="1" noChangeArrowheads="1" noChangeShapeType="1" noTextEdit="1"/>
              </p:cNvSpPr>
              <p:nvPr/>
            </p:nvSpPr>
            <p:spPr bwMode="auto">
              <a:xfrm>
                <a:off x="1066800" y="3200400"/>
                <a:ext cx="4418013" cy="787400"/>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60134" name="Object 6"/>
              <p:cNvSpPr txBox="1"/>
              <p:nvPr/>
            </p:nvSpPr>
            <p:spPr bwMode="auto">
              <a:xfrm>
                <a:off x="838200" y="4013200"/>
                <a:ext cx="1624013" cy="863600"/>
              </a:xfrm>
              <a:prstGeom prst="rect">
                <a:avLst/>
              </a:prstGeom>
              <a:noFill/>
            </p:spPr>
            <p:txBody>
              <a:bodyPr>
                <a:normAutofit/>
              </a:bodyPr>
              <a:lstStyle/>
              <a:p>
                <a:pPr/>
                <a14:m>
                  <m:oMathPara xmlns:m="http://schemas.openxmlformats.org/officeDocument/2006/math">
                    <m:oMathParaPr>
                      <m:jc m:val="left"/>
                    </m:oMathParaPr>
                    <m:oMath xmlns:m="http://schemas.openxmlformats.org/officeDocument/2006/math">
                      <m:rad>
                        <m:radPr>
                          <m:degHide m:val="on"/>
                          <m:ctrlPr>
                            <a:rPr lang="zh-CN" altLang="en-US" i="1">
                              <a:solidFill>
                                <a:srgbClr val="000000"/>
                              </a:solidFill>
                              <a:latin typeface="Cambria Math" panose="02040503050406030204" pitchFamily="18" charset="0"/>
                            </a:rPr>
                          </m:ctrlPr>
                        </m:radPr>
                        <m:deg/>
                        <m:e>
                          <m:bar>
                            <m:barPr>
                              <m:pos m:val="top"/>
                              <m:ctrlPr>
                                <a:rPr lang="zh-CN" altLang="en-US" i="1">
                                  <a:solidFill>
                                    <a:srgbClr val="000000"/>
                                  </a:solidFill>
                                  <a:latin typeface="Cambria Math" panose="02040503050406030204" pitchFamily="18" charset="0"/>
                                </a:rPr>
                              </m:ctrlPr>
                            </m:barPr>
                            <m:e>
                              <m:sSup>
                                <m:sSupPr>
                                  <m:ctrlPr>
                                    <a:rPr lang="zh-CN" altLang="en-US" i="1">
                                      <a:solidFill>
                                        <a:srgbClr val="000000"/>
                                      </a:solidFill>
                                      <a:latin typeface="Cambria Math" panose="02040503050406030204" pitchFamily="18" charset="0"/>
                                    </a:rPr>
                                  </m:ctrlPr>
                                </m:sSupPr>
                                <m:e>
                                  <m:r>
                                    <m:rPr>
                                      <m:sty m:val="p"/>
                                    </m:rPr>
                                    <a:rPr lang="zh-CN" altLang="en-US" i="1">
                                      <a:solidFill>
                                        <a:srgbClr val="000000"/>
                                      </a:solidFill>
                                      <a:latin typeface="Cambria Math" panose="02040503050406030204" pitchFamily="18" charset="0"/>
                                    </a:rPr>
                                    <m:t>v</m:t>
                                  </m:r>
                                </m:e>
                                <m:sup>
                                  <m:r>
                                    <a:rPr lang="zh-CN" altLang="en-US" i="1">
                                      <a:solidFill>
                                        <a:srgbClr val="000000"/>
                                      </a:solidFill>
                                      <a:latin typeface="Cambria Math" panose="02040503050406030204" pitchFamily="18" charset="0"/>
                                    </a:rPr>
                                    <m:t>2</m:t>
                                  </m:r>
                                </m:sup>
                              </m:sSup>
                            </m:e>
                          </m:bar>
                        </m:e>
                      </m:rad>
                      <m:r>
                        <a:rPr lang="zh-CN" altLang="en-US" i="1">
                          <a:solidFill>
                            <a:srgbClr val="000000"/>
                          </a:solidFill>
                          <a:latin typeface="Cambria Math" panose="02040503050406030204" pitchFamily="18" charset="0"/>
                        </a:rPr>
                        <m:t>=</m:t>
                      </m:r>
                      <m:f>
                        <m:fPr>
                          <m:ctrlPr>
                            <a:rPr lang="zh-CN" altLang="en-US" i="1">
                              <a:solidFill>
                                <a:srgbClr val="000000"/>
                              </a:solidFill>
                              <a:latin typeface="Cambria Math" panose="02040503050406030204" pitchFamily="18" charset="0"/>
                            </a:rPr>
                          </m:ctrlPr>
                        </m:fPr>
                        <m:num>
                          <m:rad>
                            <m:radPr>
                              <m:degHide m:val="on"/>
                              <m:ctrlPr>
                                <a:rPr lang="zh-CN" altLang="en-US" i="1">
                                  <a:solidFill>
                                    <a:srgbClr val="000000"/>
                                  </a:solidFill>
                                  <a:latin typeface="Cambria Math" panose="02040503050406030204" pitchFamily="18" charset="0"/>
                                </a:rPr>
                              </m:ctrlPr>
                            </m:radPr>
                            <m:deg/>
                            <m:e>
                              <m:r>
                                <a:rPr lang="zh-CN" altLang="en-US" i="1">
                                  <a:solidFill>
                                    <a:srgbClr val="000000"/>
                                  </a:solidFill>
                                  <a:latin typeface="Cambria Math" panose="02040503050406030204" pitchFamily="18" charset="0"/>
                                </a:rPr>
                                <m:t>3</m:t>
                              </m:r>
                            </m:e>
                          </m:rad>
                        </m:num>
                        <m:den>
                          <m:r>
                            <a:rPr lang="zh-CN" altLang="en-US" i="1">
                              <a:solidFill>
                                <a:srgbClr val="000000"/>
                              </a:solidFill>
                              <a:latin typeface="Cambria Math" panose="02040503050406030204" pitchFamily="18" charset="0"/>
                            </a:rPr>
                            <m:t>3</m:t>
                          </m:r>
                        </m:den>
                      </m:f>
                      <m:sSub>
                        <m:sSubPr>
                          <m:ctrlPr>
                            <a:rPr lang="zh-CN" altLang="en-US" i="1">
                              <a:solidFill>
                                <a:srgbClr val="000000"/>
                              </a:solidFill>
                              <a:latin typeface="Cambria Math" panose="02040503050406030204" pitchFamily="18" charset="0"/>
                            </a:rPr>
                          </m:ctrlPr>
                        </m:sSubPr>
                        <m:e>
                          <m:r>
                            <m:rPr>
                              <m:sty m:val="p"/>
                            </m:rPr>
                            <a:rPr lang="zh-CN" altLang="en-US" i="1">
                              <a:solidFill>
                                <a:srgbClr val="000000"/>
                              </a:solidFill>
                              <a:latin typeface="Cambria Math" panose="02040503050406030204" pitchFamily="18" charset="0"/>
                            </a:rPr>
                            <m:t>v</m:t>
                          </m:r>
                        </m:e>
                        <m:sub>
                          <m:r>
                            <a:rPr lang="zh-CN" altLang="en-US" i="1">
                              <a:solidFill>
                                <a:srgbClr val="000000"/>
                              </a:solidFill>
                              <a:latin typeface="Cambria Math" panose="02040503050406030204" pitchFamily="18" charset="0"/>
                            </a:rPr>
                            <m:t>0</m:t>
                          </m:r>
                        </m:sub>
                      </m:sSub>
                    </m:oMath>
                  </m:oMathPara>
                </a14:m>
                <a:endParaRPr lang="zh-CN" altLang="en-US"/>
              </a:p>
            </p:txBody>
          </p:sp>
        </mc:Choice>
        <mc:Fallback xmlns="">
          <p:sp>
            <p:nvSpPr>
              <p:cNvPr id="560134" name="Object 6"/>
              <p:cNvSpPr txBox="1">
                <a:spLocks noRot="1" noChangeAspect="1" noMove="1" noResize="1" noEditPoints="1" noAdjustHandles="1" noChangeArrowheads="1" noChangeShapeType="1" noTextEdit="1"/>
              </p:cNvSpPr>
              <p:nvPr/>
            </p:nvSpPr>
            <p:spPr bwMode="auto">
              <a:xfrm>
                <a:off x="838200" y="4013200"/>
                <a:ext cx="1624013" cy="863600"/>
              </a:xfrm>
              <a:prstGeom prst="rect">
                <a:avLst/>
              </a:prstGeom>
              <a:blipFill>
                <a:blip r:embed="rId5"/>
                <a:stretch>
                  <a:fillRect/>
                </a:stretch>
              </a:blipFill>
            </p:spPr>
            <p:txBody>
              <a:bodyPr/>
              <a:lstStyle/>
              <a:p>
                <a:r>
                  <a:rPr lang="zh-CN" altLang="en-US">
                    <a:noFill/>
                  </a:rPr>
                  <a:t> </a:t>
                </a:r>
              </a:p>
            </p:txBody>
          </p:sp>
        </mc:Fallback>
      </mc:AlternateContent>
      <p:sp>
        <p:nvSpPr>
          <p:cNvPr id="560135" name="Rectangle 7"/>
          <p:cNvSpPr>
            <a:spLocks noChangeArrowheads="1"/>
          </p:cNvSpPr>
          <p:nvPr/>
        </p:nvSpPr>
        <p:spPr bwMode="auto">
          <a:xfrm>
            <a:off x="146050" y="1600200"/>
            <a:ext cx="1073150" cy="519113"/>
          </a:xfrm>
          <a:prstGeom prst="rect">
            <a:avLst/>
          </a:prstGeom>
          <a:noFill/>
          <a:ln w="9525" algn="ctr">
            <a:noFill/>
            <a:miter lim="800000"/>
            <a:headEnd/>
            <a:tailEnd/>
          </a:ln>
          <a:effectLst/>
        </p:spPr>
        <p:txBody>
          <a:bodyPr wrap="none">
            <a:spAutoFit/>
          </a:bodyPr>
          <a:lstStyle/>
          <a:p>
            <a:r>
              <a:rPr kumimoji="1" lang="zh-CN" altLang="en-US" sz="2800" dirty="0"/>
              <a:t>（</a:t>
            </a:r>
            <a:r>
              <a:rPr kumimoji="1" lang="en-US" altLang="zh-CN" sz="2800" dirty="0"/>
              <a:t>3</a:t>
            </a:r>
            <a:r>
              <a:rPr kumimoji="1" lang="zh-CN" altLang="en-US" sz="2800" dirty="0"/>
              <a:t>）</a:t>
            </a:r>
          </a:p>
        </p:txBody>
      </p:sp>
      <p:sp>
        <p:nvSpPr>
          <p:cNvPr id="560136" name="Rectangle 8"/>
          <p:cNvSpPr>
            <a:spLocks noChangeArrowheads="1"/>
          </p:cNvSpPr>
          <p:nvPr/>
        </p:nvSpPr>
        <p:spPr bwMode="auto">
          <a:xfrm>
            <a:off x="152400" y="3124200"/>
            <a:ext cx="1073150" cy="519113"/>
          </a:xfrm>
          <a:prstGeom prst="rect">
            <a:avLst/>
          </a:prstGeom>
          <a:noFill/>
          <a:ln w="9525" algn="ctr">
            <a:noFill/>
            <a:miter lim="800000"/>
            <a:headEnd/>
            <a:tailEnd/>
          </a:ln>
          <a:effectLst/>
        </p:spPr>
        <p:txBody>
          <a:bodyPr wrap="none">
            <a:spAutoFit/>
          </a:bodyPr>
          <a:lstStyle/>
          <a:p>
            <a:r>
              <a:rPr kumimoji="1" lang="zh-CN" altLang="en-US" sz="2800"/>
              <a:t>（</a:t>
            </a:r>
            <a:r>
              <a:rPr kumimoji="1" lang="en-US" altLang="zh-CN" sz="2800"/>
              <a:t>4</a:t>
            </a:r>
            <a:r>
              <a:rPr kumimoji="1" lang="zh-CN" altLang="en-US" sz="2800"/>
              <a:t>）</a:t>
            </a:r>
          </a:p>
        </p:txBody>
      </p:sp>
      <p:sp>
        <p:nvSpPr>
          <p:cNvPr id="560137" name="Rectangle 9"/>
          <p:cNvSpPr>
            <a:spLocks noChangeArrowheads="1"/>
          </p:cNvSpPr>
          <p:nvPr/>
        </p:nvSpPr>
        <p:spPr bwMode="auto">
          <a:xfrm>
            <a:off x="457200" y="5334000"/>
            <a:ext cx="8458200" cy="946150"/>
          </a:xfrm>
          <a:prstGeom prst="rect">
            <a:avLst/>
          </a:prstGeom>
          <a:noFill/>
          <a:ln w="9525" algn="ctr">
            <a:noFill/>
            <a:miter lim="800000"/>
            <a:headEnd/>
            <a:tailEnd/>
          </a:ln>
          <a:effectLst/>
        </p:spPr>
        <p:txBody>
          <a:bodyPr wrap="square">
            <a:spAutoFit/>
          </a:bodyPr>
          <a:lstStyle/>
          <a:p>
            <a:r>
              <a:rPr kumimoji="1" lang="zh-CN" altLang="en-US" sz="2800" dirty="0">
                <a:solidFill>
                  <a:srgbClr val="0000CC"/>
                </a:solidFill>
                <a:latin typeface="华文行楷" pitchFamily="2" charset="-122"/>
                <a:ea typeface="华文行楷" pitchFamily="2" charset="-122"/>
              </a:rPr>
              <a:t>对不同的分布函数，有不同的平均速率、方均根速率和最可几速率（最概然速率）</a:t>
            </a:r>
          </a:p>
        </p:txBody>
      </p:sp>
    </p:spTree>
    <p:extLst>
      <p:ext uri="{BB962C8B-B14F-4D97-AF65-F5344CB8AC3E}">
        <p14:creationId xmlns:p14="http://schemas.microsoft.com/office/powerpoint/2010/main" val="42001537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288" fill="hold" grpId="0" nodeType="clickEffect">
                                  <p:stCondLst>
                                    <p:cond delay="0"/>
                                  </p:stCondLst>
                                  <p:childTnLst>
                                    <p:set>
                                      <p:cBhvr>
                                        <p:cTn id="6" dur="1" fill="hold">
                                          <p:stCondLst>
                                            <p:cond delay="0"/>
                                          </p:stCondLst>
                                        </p:cTn>
                                        <p:tgtEl>
                                          <p:spTgt spid="560135"/>
                                        </p:tgtEl>
                                        <p:attrNameLst>
                                          <p:attrName>style.visibility</p:attrName>
                                        </p:attrNameLst>
                                      </p:cBhvr>
                                      <p:to>
                                        <p:strVal val="visible"/>
                                      </p:to>
                                    </p:set>
                                    <p:anim calcmode="lin" valueType="num">
                                      <p:cBhvr>
                                        <p:cTn id="7" dur="500" fill="hold"/>
                                        <p:tgtEl>
                                          <p:spTgt spid="560135"/>
                                        </p:tgtEl>
                                        <p:attrNameLst>
                                          <p:attrName>ppt_w</p:attrName>
                                        </p:attrNameLst>
                                      </p:cBhvr>
                                      <p:tavLst>
                                        <p:tav tm="0">
                                          <p:val>
                                            <p:strVal val="4/3*#ppt_w"/>
                                          </p:val>
                                        </p:tav>
                                        <p:tav tm="100000">
                                          <p:val>
                                            <p:strVal val="#ppt_w"/>
                                          </p:val>
                                        </p:tav>
                                      </p:tavLst>
                                    </p:anim>
                                    <p:anim calcmode="lin" valueType="num">
                                      <p:cBhvr>
                                        <p:cTn id="8" dur="500" fill="hold"/>
                                        <p:tgtEl>
                                          <p:spTgt spid="560135"/>
                                        </p:tgtEl>
                                        <p:attrNameLst>
                                          <p:attrName>ppt_h</p:attrName>
                                        </p:attrNameLst>
                                      </p:cBhvr>
                                      <p:tavLst>
                                        <p:tav tm="0">
                                          <p:val>
                                            <p:strVal val="4/3*#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288" fill="hold" grpId="0" nodeType="clickEffect">
                                  <p:stCondLst>
                                    <p:cond delay="0"/>
                                  </p:stCondLst>
                                  <p:childTnLst>
                                    <p:set>
                                      <p:cBhvr>
                                        <p:cTn id="12" dur="1" fill="hold">
                                          <p:stCondLst>
                                            <p:cond delay="0"/>
                                          </p:stCondLst>
                                        </p:cTn>
                                        <p:tgtEl>
                                          <p:spTgt spid="560136"/>
                                        </p:tgtEl>
                                        <p:attrNameLst>
                                          <p:attrName>style.visibility</p:attrName>
                                        </p:attrNameLst>
                                      </p:cBhvr>
                                      <p:to>
                                        <p:strVal val="visible"/>
                                      </p:to>
                                    </p:set>
                                    <p:anim calcmode="lin" valueType="num">
                                      <p:cBhvr>
                                        <p:cTn id="13" dur="500" fill="hold"/>
                                        <p:tgtEl>
                                          <p:spTgt spid="560136"/>
                                        </p:tgtEl>
                                        <p:attrNameLst>
                                          <p:attrName>ppt_w</p:attrName>
                                        </p:attrNameLst>
                                      </p:cBhvr>
                                      <p:tavLst>
                                        <p:tav tm="0">
                                          <p:val>
                                            <p:strVal val="4/3*#ppt_w"/>
                                          </p:val>
                                        </p:tav>
                                        <p:tav tm="100000">
                                          <p:val>
                                            <p:strVal val="#ppt_w"/>
                                          </p:val>
                                        </p:tav>
                                      </p:tavLst>
                                    </p:anim>
                                    <p:anim calcmode="lin" valueType="num">
                                      <p:cBhvr>
                                        <p:cTn id="14" dur="500" fill="hold"/>
                                        <p:tgtEl>
                                          <p:spTgt spid="560136"/>
                                        </p:tgtEl>
                                        <p:attrNameLst>
                                          <p:attrName>ppt_h</p:attrName>
                                        </p:attrNameLst>
                                      </p:cBhvr>
                                      <p:tavLst>
                                        <p:tav tm="0">
                                          <p:val>
                                            <p:strVal val="4/3*#ppt_h"/>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23" presetClass="entr" presetSubtype="288" fill="hold" grpId="0" nodeType="clickEffect">
                                  <p:stCondLst>
                                    <p:cond delay="0"/>
                                  </p:stCondLst>
                                  <p:childTnLst>
                                    <p:set>
                                      <p:cBhvr>
                                        <p:cTn id="18" dur="1" fill="hold">
                                          <p:stCondLst>
                                            <p:cond delay="0"/>
                                          </p:stCondLst>
                                        </p:cTn>
                                        <p:tgtEl>
                                          <p:spTgt spid="560137"/>
                                        </p:tgtEl>
                                        <p:attrNameLst>
                                          <p:attrName>style.visibility</p:attrName>
                                        </p:attrNameLst>
                                      </p:cBhvr>
                                      <p:to>
                                        <p:strVal val="visible"/>
                                      </p:to>
                                    </p:set>
                                    <p:anim calcmode="lin" valueType="num">
                                      <p:cBhvr>
                                        <p:cTn id="19" dur="500" fill="hold"/>
                                        <p:tgtEl>
                                          <p:spTgt spid="560137"/>
                                        </p:tgtEl>
                                        <p:attrNameLst>
                                          <p:attrName>ppt_w</p:attrName>
                                        </p:attrNameLst>
                                      </p:cBhvr>
                                      <p:tavLst>
                                        <p:tav tm="0">
                                          <p:val>
                                            <p:strVal val="4/3*#ppt_w"/>
                                          </p:val>
                                        </p:tav>
                                        <p:tav tm="100000">
                                          <p:val>
                                            <p:strVal val="#ppt_w"/>
                                          </p:val>
                                        </p:tav>
                                      </p:tavLst>
                                    </p:anim>
                                    <p:anim calcmode="lin" valueType="num">
                                      <p:cBhvr>
                                        <p:cTn id="20" dur="500" fill="hold"/>
                                        <p:tgtEl>
                                          <p:spTgt spid="560137"/>
                                        </p:tgtEl>
                                        <p:attrNameLst>
                                          <p:attrName>ppt_h</p:attrName>
                                        </p:attrNameLst>
                                      </p:cBhvr>
                                      <p:tavLst>
                                        <p:tav tm="0">
                                          <p:val>
                                            <p:strVal val="4/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0135" grpId="0" autoUpdateAnimBg="0"/>
      <p:bldP spid="560136" grpId="0" autoUpdateAnimBg="0"/>
      <p:bldP spid="560137" grpId="0"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6274" name="Rectangle 2"/>
          <p:cNvSpPr>
            <a:spLocks noGrp="1" noChangeArrowheads="1"/>
          </p:cNvSpPr>
          <p:nvPr>
            <p:ph type="title"/>
          </p:nvPr>
        </p:nvSpPr>
        <p:spPr/>
        <p:txBody>
          <a:bodyPr/>
          <a:lstStyle/>
          <a:p>
            <a:r>
              <a:rPr lang="en-US" altLang="zh-CN"/>
              <a:t>10.4 </a:t>
            </a:r>
            <a:r>
              <a:rPr lang="zh-CN" altLang="en-US"/>
              <a:t>麦克斯韦速率分布</a:t>
            </a:r>
          </a:p>
        </p:txBody>
      </p:sp>
      <p:sp>
        <p:nvSpPr>
          <p:cNvPr id="6" name="灯片编号占位符 4"/>
          <p:cNvSpPr>
            <a:spLocks noGrp="1"/>
          </p:cNvSpPr>
          <p:nvPr>
            <p:ph type="sldNum" sz="quarter" idx="12"/>
          </p:nvPr>
        </p:nvSpPr>
        <p:spPr/>
        <p:txBody>
          <a:bodyPr/>
          <a:lstStyle/>
          <a:p>
            <a:fld id="{F688015D-8A36-49E4-AFFF-E8FB0905BA93}" type="slidenum">
              <a:rPr lang="en-US" altLang="zh-CN"/>
              <a:pPr/>
              <a:t>9</a:t>
            </a:fld>
            <a:endParaRPr lang="en-US" altLang="zh-CN"/>
          </a:p>
        </p:txBody>
      </p:sp>
      <p:graphicFrame>
        <p:nvGraphicFramePr>
          <p:cNvPr id="566275" name="Object 3"/>
          <p:cNvGraphicFramePr>
            <a:graphicFrameLocks noChangeAspect="1"/>
          </p:cNvGraphicFramePr>
          <p:nvPr/>
        </p:nvGraphicFramePr>
        <p:xfrm>
          <a:off x="457200" y="1219200"/>
          <a:ext cx="8191500" cy="4749800"/>
        </p:xfrm>
        <a:graphic>
          <a:graphicData uri="http://schemas.openxmlformats.org/presentationml/2006/ole">
            <mc:AlternateContent xmlns:mc="http://schemas.openxmlformats.org/markup-compatibility/2006">
              <mc:Choice xmlns:v="urn:schemas-microsoft-com:vml" Requires="v">
                <p:oleObj name="文档" r:id="rId2" imgW="3270275" imgH="1899293" progId="Word.Document.8">
                  <p:embed/>
                </p:oleObj>
              </mc:Choice>
              <mc:Fallback>
                <p:oleObj name="文档" r:id="rId2" imgW="3270275" imgH="1899293" progId="Word.Document.8">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219200"/>
                        <a:ext cx="8191500" cy="474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21317809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质朴">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vanPPT">
      <a:majorFont>
        <a:latin typeface="Georgia"/>
        <a:ea typeface="华文行楷"/>
        <a:cs typeface=""/>
      </a:majorFont>
      <a:minorFont>
        <a:latin typeface="Times New Roman"/>
        <a:ea typeface="宋体"/>
        <a:cs typeface=""/>
      </a:minorFont>
    </a:fontScheme>
    <a:fmtScheme name="质朴">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4656</TotalTime>
  <Words>2299</Words>
  <Application>Microsoft Office PowerPoint</Application>
  <PresentationFormat>全屏显示(4:3)</PresentationFormat>
  <Paragraphs>275</Paragraphs>
  <Slides>39</Slides>
  <Notes>0</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5</vt:i4>
      </vt:variant>
      <vt:variant>
        <vt:lpstr>幻灯片标题</vt:lpstr>
      </vt:variant>
      <vt:variant>
        <vt:i4>39</vt:i4>
      </vt:variant>
    </vt:vector>
  </HeadingPairs>
  <TitlesOfParts>
    <vt:vector size="53" baseType="lpstr">
      <vt:lpstr>华文行楷</vt:lpstr>
      <vt:lpstr>Arial</vt:lpstr>
      <vt:lpstr>Book Antiqua</vt:lpstr>
      <vt:lpstr>Cambria Math</vt:lpstr>
      <vt:lpstr>Georgia</vt:lpstr>
      <vt:lpstr>Times New Roman</vt:lpstr>
      <vt:lpstr>Wingdings</vt:lpstr>
      <vt:lpstr>Wingdings 3</vt:lpstr>
      <vt:lpstr>质朴</vt:lpstr>
      <vt:lpstr>文档</vt:lpstr>
      <vt:lpstr>公式</vt:lpstr>
      <vt:lpstr>Document</vt:lpstr>
      <vt:lpstr>Image</vt:lpstr>
      <vt:lpstr>Equation</vt:lpstr>
      <vt:lpstr>10.4 麦克斯韦速率分布</vt:lpstr>
      <vt:lpstr>10.4 麦克斯韦速率分布</vt:lpstr>
      <vt:lpstr>10.4 麦克斯韦速率分布</vt:lpstr>
      <vt:lpstr>10.4 麦克斯韦速率分布</vt:lpstr>
      <vt:lpstr>10.4 麦克斯韦速率分布</vt:lpstr>
      <vt:lpstr>10.4 麦克斯韦速率分布</vt:lpstr>
      <vt:lpstr>10.4 麦克斯韦速率分布</vt:lpstr>
      <vt:lpstr>10.4 麦克斯韦速率分布</vt:lpstr>
      <vt:lpstr>10.4 麦克斯韦速率分布</vt:lpstr>
      <vt:lpstr>10.4 麦克斯韦速率分布</vt:lpstr>
      <vt:lpstr>10.5 真实气体范德瓦尔斯方程（简介）</vt:lpstr>
      <vt:lpstr>10.5 真实气体范德瓦尔斯方程（简介）</vt:lpstr>
      <vt:lpstr>10.5 真实气体范德瓦尔斯方程（简介）</vt:lpstr>
      <vt:lpstr>10.5 真实气体范德瓦尔斯方程（简介）</vt:lpstr>
      <vt:lpstr>10.6 气体分子的平均自由程和碰撞频率</vt:lpstr>
      <vt:lpstr>10.6 气体分子的平均自由程和碰撞频率</vt:lpstr>
      <vt:lpstr>10.6 气体分子的平均自由程和碰撞频率</vt:lpstr>
      <vt:lpstr>10.6 气体分子的平均自由程和碰撞频率</vt:lpstr>
      <vt:lpstr>10.7 气体的输运现象（简介） </vt:lpstr>
      <vt:lpstr>10.7 气体的输运现象（简介） </vt:lpstr>
      <vt:lpstr>10.7 气体的输运现象（简介） </vt:lpstr>
      <vt:lpstr>10.7 气体的输运现象（简介） </vt:lpstr>
      <vt:lpstr>10.8 热力学第二定律的统计意义</vt:lpstr>
      <vt:lpstr>10.8 热力学第二定律的统计意义</vt:lpstr>
      <vt:lpstr>10.8 热力学第二定律的统计意义</vt:lpstr>
      <vt:lpstr>10.8 热力学第二定律的统计意义</vt:lpstr>
      <vt:lpstr>10.8 热力学第二定律的统计意义</vt:lpstr>
      <vt:lpstr>10.8 热力学第二定律的统计意义</vt:lpstr>
      <vt:lpstr>10.8 热力学第二定律的统计意义</vt:lpstr>
      <vt:lpstr>10.8 热力学第二定律的统计意义</vt:lpstr>
      <vt:lpstr>10.8 热力学第二定律的统计意义</vt:lpstr>
      <vt:lpstr>10.8 热力学第二定律的统计意义</vt:lpstr>
      <vt:lpstr>10.8 热力学第二定律的统计意义</vt:lpstr>
      <vt:lpstr>10.8 热力学第二定律的统计意义</vt:lpstr>
      <vt:lpstr>10.8 热力学第二定律的统计意义</vt:lpstr>
      <vt:lpstr>10.8 热力学第二定律的统计意义</vt:lpstr>
      <vt:lpstr>10.8 热力学第二定律的统计意义</vt:lpstr>
      <vt:lpstr>10.8 热力学第二定律的统计意义</vt:lpstr>
      <vt:lpstr>10.8 热力学第二定律的统计意义</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第10章 气体分子运动论</dc:title>
  <dc:creator>S.Q. Wu</dc:creator>
  <cp:lastModifiedBy>Jin Chen</cp:lastModifiedBy>
  <cp:revision>2348</cp:revision>
  <cp:lastPrinted>1601-01-01T00:00:00Z</cp:lastPrinted>
  <dcterms:created xsi:type="dcterms:W3CDTF">2010-09-14T09:01:38Z</dcterms:created>
  <dcterms:modified xsi:type="dcterms:W3CDTF">2023-06-05T06:28:35Z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