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259" r:id="rId7"/>
    <p:sldId id="279" r:id="rId8"/>
    <p:sldId id="281" r:id="rId9"/>
    <p:sldId id="282" r:id="rId10"/>
    <p:sldId id="308" r:id="rId11"/>
    <p:sldId id="31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C65FC-C745-409C-A89F-297747FC6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2F5CF-D232-4670-8BAC-C1BCB61BB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CCE1B-5AFE-4767-AF2B-FF20C66C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4260F-6F97-4EB8-AA5C-1BA8CC23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DA32D-4219-45FD-8DA0-44D2FD33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562B3-F61E-403E-99AC-E7709C36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F5D33-9938-4987-B3A3-67E1C0D1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73B98-7076-4F70-BBB5-4CEA12D8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03336-2C60-4482-9832-090B4C90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007FD-6602-4F83-95B0-0CB79952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AF1A10-464C-4B4E-8047-159156664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E7BEC-C865-48DD-AF22-AE16DE6A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D0CC3-064E-424B-867D-45A7CC08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BE4A2-5E85-44E8-8067-7674145D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6E933-5C6A-4056-AF77-260ABD40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7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FECF-4AD6-4B8C-A191-3A893B92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A1076-8CD6-44C3-AA3E-B4BEF93B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656AF-C1A8-464C-8ECC-20C1DBBE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C5BCB-0C1D-4496-B3F9-DEA14A78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808E6-A3F0-4154-8597-C9CC6F20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8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0DB2F-3FDF-4043-868A-57BA02B6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70B2-F87D-4DA4-AC93-B9C4D2F1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548A7-9223-4D22-97BD-0C5D1125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33C87-37D3-4FB7-A60F-6082EADC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E6105-DBDA-4FF1-B3E9-65ACED1A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5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19646-E2B0-48C5-BF3F-4C739C78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2A084-67D0-491B-A3D1-BB11919A0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D5D74B-725D-452A-BA04-0EA7B2F10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8F340-1CC9-4EA1-9FD4-A5E09EC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141E0-58DC-47B2-A9E3-E7C2BE6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CE57C-1F31-4D37-85F7-EF9F73A2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2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4ADC9-7EF6-467E-A385-075B7E48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11F83-9168-4660-9F5C-AF84D53F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F5C1F-C59C-43DB-A7F9-CEC4E4F6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ADCE4-90B0-4B3F-B16A-C52A3AF46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7B7AF1-3EBC-488F-BCBA-0A13AC5AA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6A6562-67AF-4DDF-B3C8-5CABF75B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596CB1-C2DD-4F3F-BD01-B0A8FD75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793175-1888-46E0-B6EE-3373D424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BE21E-9A61-4C3A-8EDC-B24981A2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DBBDB1-976C-4A40-B043-2AB10E02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857F32-67A7-451D-AAA3-B2EE3300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4A61F8-ED87-48AD-BF4B-CA73E42B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7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F13308-3977-4118-8E6D-3B37E71E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C7E4C9-0B70-4465-B936-6F9EDF84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2BE6C-A7FE-43B5-A416-72BA2A9A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BD45E-D029-4EB6-8AAA-96A8BD43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5185-6FDD-42CF-95F5-F96E7E22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7CE33-4C62-4D4F-8B31-EBFFEC4C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BFFD5-44BC-4A2F-B72C-38C9BFF6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ECC3C-6D7F-4ACA-A5B6-86A4F618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1179D-514B-4B7F-AB5E-96033933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3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6FD57-10D7-4EDB-AEDD-C8CF9C7D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6478CD-9AA8-4DE0-99EF-B59D66D2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7B43E-0032-4C64-90E9-F4698651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7DA6D-C5EC-4151-8EB9-7BE402B3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1E826-AF86-4B9E-BB82-C86837F0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216A3-D0B9-4A28-BDC9-DA6D4E15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B7D580-3144-4362-80FC-854E78D5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67876-60B4-4843-B631-DF6F1F57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D4A10-6C08-4920-91E5-2F357CB1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6980-AA1F-4717-AC36-2DA4CA84E302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BCC93-5F9F-4341-ADB9-0A75516C3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3D2D1-DCAB-4337-9061-032C3E72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E9D92-F930-4E79-B49D-56C8C44C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2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74462" y="2679590"/>
            <a:ext cx="7772400" cy="13338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程序设计习题课</a:t>
            </a:r>
          </a:p>
        </p:txBody>
      </p:sp>
      <p:sp>
        <p:nvSpPr>
          <p:cNvPr id="5" name="矩形 4"/>
          <p:cNvSpPr/>
          <p:nvPr/>
        </p:nvSpPr>
        <p:spPr>
          <a:xfrm>
            <a:off x="8611651" y="4150783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实验八</a:t>
            </a:r>
          </a:p>
        </p:txBody>
      </p:sp>
    </p:spTree>
    <p:extLst>
      <p:ext uri="{BB962C8B-B14F-4D97-AF65-F5344CB8AC3E}">
        <p14:creationId xmlns:p14="http://schemas.microsoft.com/office/powerpoint/2010/main" val="133932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51437" y="605623"/>
            <a:ext cx="8062621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MyArray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从小到大排序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sorted()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sort(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length);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AverageArray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MyArray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求平均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AverageArray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average()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 = 0,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length;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sum +=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 / length;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AverageArray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AverageArray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201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1840" y="2353586"/>
            <a:ext cx="5351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69" y="731722"/>
            <a:ext cx="1447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小测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ECF21-9A03-4D20-A006-07E63EED2E8C}"/>
              </a:ext>
            </a:extLst>
          </p:cNvPr>
          <p:cNvSpPr/>
          <p:nvPr/>
        </p:nvSpPr>
        <p:spPr>
          <a:xfrm>
            <a:off x="1006136" y="1431381"/>
            <a:ext cx="101353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信息学院在这个月办了三次讲座，请设计一个程序，根据签到表统计有哪些同学三次讲座都参加了。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输入：第一行有三个数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m,n,k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，分别表示三次讲座签到的人数。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第二行有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个正整数，表示第一次讲座签到的同学的学号。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第三行有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个正整数，表示第二次讲座签到的同学的学号。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第四行有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个正整数，表示第三次讲座签到的同学的学号。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输出：所有三次讲座都参加了的同学的学号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如果没有满足条件的同学，则输出“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None”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Sample Input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3 3 5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14 16 17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16 17 19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17 20 21 14 16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Sample Output: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16 17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6720C7-3D95-43C1-A928-E39CB0F9A3F2}"/>
              </a:ext>
            </a:extLst>
          </p:cNvPr>
          <p:cNvSpPr/>
          <p:nvPr/>
        </p:nvSpPr>
        <p:spPr>
          <a:xfrm>
            <a:off x="4057095" y="3429000"/>
            <a:ext cx="6329779" cy="2953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关键点：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学号范围无限定；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如何表示学生参加讲座情况？</a:t>
            </a:r>
            <a:endParaRPr lang="en-US" altLang="zh-CN" b="1" kern="100" dirty="0">
              <a:solidFill>
                <a:srgbClr val="FF0000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思路：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map+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状态压缩。利用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来解决学号范围无限定问题，同时满足能在较快速度下找到特定学生。状态压缩则能更为准确的描述每个学生参加各个讲座的情况。</a:t>
            </a:r>
            <a:endParaRPr lang="en-US" altLang="zh-CN" b="1" kern="100" dirty="0">
              <a:solidFill>
                <a:srgbClr val="FF0000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b="1" kern="100" dirty="0">
              <a:solidFill>
                <a:srgbClr val="FF0000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（二进制）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表示参加了第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次和第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次讲座</a:t>
            </a:r>
            <a:endParaRPr lang="en-US" altLang="zh-CN" b="1" kern="100" dirty="0">
              <a:solidFill>
                <a:srgbClr val="FF0000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011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（二进制）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表示参加了第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次和第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次讲座</a:t>
            </a:r>
            <a:endParaRPr lang="en-US" altLang="zh-CN" b="1" kern="100" dirty="0">
              <a:solidFill>
                <a:srgbClr val="FF0000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4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69" y="731722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小测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FF843-1D72-4E0D-B1F3-8C420886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5" y="1425432"/>
            <a:ext cx="4857143" cy="46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5BFCF6-256B-4217-BB2D-F97C4A66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339" y="1362021"/>
            <a:ext cx="6722236" cy="47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69" y="731722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小测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ECF21-9A03-4D20-A006-07E63EED2E8C}"/>
              </a:ext>
            </a:extLst>
          </p:cNvPr>
          <p:cNvSpPr/>
          <p:nvPr/>
        </p:nvSpPr>
        <p:spPr>
          <a:xfrm>
            <a:off x="1121546" y="1946286"/>
            <a:ext cx="9904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给定</a:t>
            </a:r>
            <a:r>
              <a:rPr lang="en-US" altLang="zh-CN" dirty="0"/>
              <a:t>n</a:t>
            </a:r>
            <a:r>
              <a:rPr lang="zh-CN" altLang="zh-CN" dirty="0"/>
              <a:t>个可能存在重复的整数，求出这</a:t>
            </a:r>
            <a:r>
              <a:rPr lang="en-US" altLang="zh-CN" dirty="0"/>
              <a:t>n</a:t>
            </a:r>
            <a:r>
              <a:rPr lang="zh-CN" altLang="zh-CN" dirty="0"/>
              <a:t>个整数中第</a:t>
            </a:r>
            <a:r>
              <a:rPr lang="en-US" altLang="zh-CN" dirty="0"/>
              <a:t>k</a:t>
            </a:r>
            <a:r>
              <a:rPr lang="zh-CN" altLang="zh-CN" dirty="0"/>
              <a:t>大的数（重复的整数只算一次），如果不存在，则输出“</a:t>
            </a:r>
            <a:r>
              <a:rPr lang="en-US" altLang="zh-CN" dirty="0"/>
              <a:t>None”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输入：第一行有两个整数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k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第二行有</a:t>
            </a:r>
            <a:r>
              <a:rPr lang="en-US" altLang="zh-CN" dirty="0"/>
              <a:t>n</a:t>
            </a:r>
            <a:r>
              <a:rPr lang="zh-CN" altLang="zh-CN" dirty="0"/>
              <a:t>个整数。</a:t>
            </a:r>
          </a:p>
          <a:p>
            <a:r>
              <a:rPr lang="zh-CN" altLang="zh-CN" dirty="0"/>
              <a:t>输出：第</a:t>
            </a:r>
            <a:r>
              <a:rPr lang="en-US" altLang="zh-CN" dirty="0"/>
              <a:t>k</a:t>
            </a:r>
            <a:r>
              <a:rPr lang="zh-CN" altLang="zh-CN" dirty="0"/>
              <a:t>大的数。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Sample Input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5 3</a:t>
            </a:r>
            <a:endParaRPr lang="zh-CN" altLang="zh-CN" dirty="0"/>
          </a:p>
          <a:p>
            <a:r>
              <a:rPr lang="en-US" altLang="zh-CN" dirty="0"/>
              <a:t>1 3 5 5 7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Sample Output:</a:t>
            </a:r>
            <a:endParaRPr lang="zh-CN" altLang="zh-CN" dirty="0"/>
          </a:p>
          <a:p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E8489C-07F7-4656-B5E3-CE8417B95036}"/>
              </a:ext>
            </a:extLst>
          </p:cNvPr>
          <p:cNvSpPr/>
          <p:nvPr/>
        </p:nvSpPr>
        <p:spPr>
          <a:xfrm>
            <a:off x="4465469" y="4070649"/>
            <a:ext cx="6560597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关键点：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去重；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大数。</a:t>
            </a:r>
            <a:endParaRPr lang="en-US" altLang="zh-CN" b="1" kern="100" dirty="0">
              <a:solidFill>
                <a:srgbClr val="FF0000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思路：去重往往采用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大数常见方法是堆，第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大堆，部分快排等。这里由于用到了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，直接用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枚举第</a:t>
            </a:r>
            <a:r>
              <a:rPr lang="en-US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大数即可。</a:t>
            </a:r>
            <a:endParaRPr lang="en-US" altLang="zh-CN" b="1" kern="100" dirty="0">
              <a:solidFill>
                <a:srgbClr val="FF0000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6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69" y="731722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小测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B70848-71D9-417E-9156-4F6DB03A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2" y="1824618"/>
            <a:ext cx="4876190" cy="41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458C4-84D1-4A6C-AF52-18278203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89" y="1796047"/>
            <a:ext cx="6666667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9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69" y="731722"/>
            <a:ext cx="2892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实验八 课后练习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603990" y="177816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7.6-5</a:t>
            </a:r>
            <a:endParaRPr lang="zh-CN" altLang="en-US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3926" y="2343177"/>
            <a:ext cx="43850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#include &lt;iostream&gt;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using namespace std;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class A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{ int m;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public: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A() { cout &lt;&lt; "in A's default constructor\n"; }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A(const A&amp;) { cout &lt;&lt; "in A's copy constructor\n"; }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~A() { cout &lt;&lt; "in A's destructor\n"; }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};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class B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{ int x,y;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public: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B() { cout &lt;&lt; "in B's default constructor\n"; }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B(const B&amp;) { cout &lt;&lt; "in B's copy constructor\n"; }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~B() { cout &lt;&lt; "in B's destructor\n"; }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};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1899" y="177816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写出下面程序的运行结果：</a:t>
            </a:r>
            <a:endParaRPr lang="zh-CN" altLang="en-US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40" y="141851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class C: public B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{ int z;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A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a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public: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C() {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&lt;&lt; "in C's default constructor\n"; 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C(const C&amp;) {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&lt;&lt; "in C's copy constructor\n"; 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~C() {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&lt;&lt; "in C's destructor\n"; 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};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void func1(C x)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{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&lt;&lt; "In func1\n";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void func2(C &amp;x)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{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&lt;&lt; "In func2\n";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int main()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{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&lt;&lt; "------Section 1------\n";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&lt;&lt; "------Section 2------\n";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func1(c);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&lt;&lt; "------Section 3------\n";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func2(c);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&lt;&lt; "------Section 4------\n";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return 0;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29531" y="2202572"/>
            <a:ext cx="24025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1------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B's default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default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C's default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2------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B's default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default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C's copy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func1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C's destructor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B's destructor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3------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func2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4------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C's destructor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B's destructor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3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8331" y="63317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7.6-6</a:t>
            </a:r>
            <a:endParaRPr lang="zh-CN" altLang="en-US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7780" y="1556242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int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A's default constructor\n"; f();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A(const A&amp;)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A's copy constructor\n"; f();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~A()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A's destructor\n";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f()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A's f\n";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g()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A's g\n";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h() { f(); g();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B: public A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int z;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B's default constructor\n";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B(const B&amp;)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B's copy constructor\n";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~B()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B's destructor\n";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f()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B's f\n";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g() 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 B's g\n"; 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</p:txBody>
      </p:sp>
      <p:sp>
        <p:nvSpPr>
          <p:cNvPr id="5" name="矩形 4"/>
          <p:cNvSpPr/>
          <p:nvPr/>
        </p:nvSpPr>
        <p:spPr>
          <a:xfrm>
            <a:off x="1387022" y="633174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写出下面程序的运行结果：</a:t>
            </a:r>
            <a:endParaRPr lang="zh-CN" altLang="en-US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5478" y="45520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func1(A x)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func2(A &amp;x)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"------Section 1------\n";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*p=new B;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"------Section 2------\n";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func1(a);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"------Section 3------\n";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func1(*p);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"------Section 4------\n";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func2(a);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"------Section 5------\n";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func2(*p);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"------Section 6------\n";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p;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"------Section 7------\n";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CourierNewPS-BoldMT"/>
                <a:cs typeface="Times New Roman" panose="02020603050405020304" pitchFamily="18" charset="0"/>
              </a:rPr>
              <a:t> 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9369" y="370476"/>
            <a:ext cx="30336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1------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default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default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B's default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2------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copy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g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g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3------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copy constructor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g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g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96319" y="3617696"/>
            <a:ext cx="21907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4------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g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g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5------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B's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g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B's f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g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6------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------Section 7------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A's destructor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2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8754" y="61186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7.6-11  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下面的设计有什么问题？如何解决？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Rectangle //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矩形类 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public: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Rectangle(double w, double h): width(w), height(h) {}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set_width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(double w) { width = w; 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set_height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(double h) { height = h; 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get_width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const { return width; 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get_height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const { return height; 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 area() const { return width*height; 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print() const {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width &lt;&lt; " " &lt;&lt; height &lt;&lt;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 width; //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 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 height; //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 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 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Square: public Rectangle //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正方形类 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public: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Square(double s): Rectangle(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s,s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set_side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(double s) //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设置边长。 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set_width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set_height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get_side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const //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获取边长。 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return 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get_width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 </a:t>
            </a:r>
            <a:endParaRPr lang="en-US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4567" y="1107294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lang="en-US" altLang="zh-CN" sz="1400" ker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Square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不能以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继承方式继承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Rectangle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类，否则，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Rectangle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成员函数就能被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Square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类的对象访问，特别地，当用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set_width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set_height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分别对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Square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类的对象进行操作时， 就可能破坏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Square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类对象的长、宽相等的特性。 </a:t>
            </a:r>
            <a:endParaRPr lang="en-US" altLang="zh-CN" sz="1400" ker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解决办法是： </a:t>
            </a:r>
            <a:endParaRPr lang="en-US" altLang="zh-CN" sz="1400" ker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Square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定义成以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方式从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Rectangle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继承。为了能对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Square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 的对象访问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Rectangle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中定义的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area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，可在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Square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类中加上对 </a:t>
            </a:r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Rectangle 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类成员的访问控制调 整声明：</a:t>
            </a:r>
            <a:endParaRPr lang="zh-CN" altLang="en-US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94567" y="4690749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Square: Rectangle //</a:t>
            </a:r>
            <a:r>
              <a:rPr lang="zh-CN" altLang="en-US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正方形类 </a:t>
            </a:r>
            <a:endParaRPr lang="zh-CN" altLang="en-US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public: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... 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Rectangle::area;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Rectangle::print; </a:t>
            </a:r>
            <a:endParaRPr lang="en-US" altLang="zh-CN" sz="1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 </a:t>
            </a:r>
            <a:endParaRPr lang="en-US" altLang="zh-CN" sz="14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8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2194" y="1448068"/>
            <a:ext cx="9732396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定义一个存放一组整数的类，基类包括构造函数，析构函数，输入和输出数据的函数。定义两个由基类派生的类，分别实现排序和求平均。</a:t>
            </a:r>
            <a:endParaRPr lang="en-US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定义一个新类，同时继承上面两个派生类，使得这个新类的对象同时具有排序和求平均的功能。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请设计主函数测试上述定义的类。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194" y="3342942"/>
            <a:ext cx="528380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MyArray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基类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protected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length;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构造函数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length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~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析构函数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delete[]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2319" y="3342942"/>
            <a:ext cx="528380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input()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length;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输入数组的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个元素：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'\n'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output()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length;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F03735-4127-4CCF-A789-419F57D8A93B}"/>
              </a:ext>
            </a:extLst>
          </p:cNvPr>
          <p:cNvSpPr/>
          <p:nvPr/>
        </p:nvSpPr>
        <p:spPr>
          <a:xfrm>
            <a:off x="660669" y="731722"/>
            <a:ext cx="2892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实验八 课外练习</a:t>
            </a:r>
          </a:p>
        </p:txBody>
      </p:sp>
    </p:spTree>
    <p:extLst>
      <p:ext uri="{BB962C8B-B14F-4D97-AF65-F5344CB8AC3E}">
        <p14:creationId xmlns:p14="http://schemas.microsoft.com/office/powerpoint/2010/main" val="60892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1913</Words>
  <Application>Microsoft Office PowerPoint</Application>
  <PresentationFormat>宽屏</PresentationFormat>
  <Paragraphs>294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CourierNewPS-BoldMT</vt:lpstr>
      <vt:lpstr>等线</vt:lpstr>
      <vt:lpstr>等线 Light</vt:lpstr>
      <vt:lpstr>宋体</vt:lpstr>
      <vt:lpstr>新宋体</vt:lpstr>
      <vt:lpstr>Arial</vt:lpstr>
      <vt:lpstr>Times New Roman</vt:lpstr>
      <vt:lpstr>Office 主题​​</vt:lpstr>
      <vt:lpstr>C++程序设计习题课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linhuan</dc:creator>
  <cp:lastModifiedBy>linhuan</cp:lastModifiedBy>
  <cp:revision>14</cp:revision>
  <dcterms:created xsi:type="dcterms:W3CDTF">2021-05-06T06:23:13Z</dcterms:created>
  <dcterms:modified xsi:type="dcterms:W3CDTF">2021-05-06T14:20:31Z</dcterms:modified>
</cp:coreProperties>
</file>