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374" r:id="rId5"/>
    <p:sldId id="375" r:id="rId7"/>
    <p:sldId id="376" r:id="rId8"/>
    <p:sldId id="377" r:id="rId9"/>
    <p:sldId id="378" r:id="rId10"/>
    <p:sldId id="379" r:id="rId11"/>
    <p:sldId id="382" r:id="rId12"/>
    <p:sldId id="383" r:id="rId13"/>
    <p:sldId id="380" r:id="rId14"/>
    <p:sldId id="287" r:id="rId15"/>
    <p:sldId id="381" r:id="rId16"/>
    <p:sldId id="288" r:id="rId17"/>
    <p:sldId id="350" r:id="rId18"/>
    <p:sldId id="349" r:id="rId19"/>
    <p:sldId id="351" r:id="rId20"/>
    <p:sldId id="257" r:id="rId21"/>
    <p:sldId id="259" r:id="rId22"/>
    <p:sldId id="290" r:id="rId23"/>
    <p:sldId id="260" r:id="rId24"/>
    <p:sldId id="261" r:id="rId25"/>
    <p:sldId id="267" r:id="rId26"/>
    <p:sldId id="268" r:id="rId27"/>
    <p:sldId id="269" r:id="rId28"/>
    <p:sldId id="270" r:id="rId29"/>
    <p:sldId id="271" r:id="rId30"/>
    <p:sldId id="262" r:id="rId31"/>
    <p:sldId id="263" r:id="rId32"/>
    <p:sldId id="264" r:id="rId33"/>
    <p:sldId id="282" r:id="rId34"/>
    <p:sldId id="266" r:id="rId35"/>
    <p:sldId id="265" r:id="rId36"/>
    <p:sldId id="272" r:id="rId37"/>
    <p:sldId id="273" r:id="rId38"/>
    <p:sldId id="306" r:id="rId39"/>
    <p:sldId id="291" r:id="rId40"/>
    <p:sldId id="274" r:id="rId41"/>
    <p:sldId id="343" r:id="rId42"/>
    <p:sldId id="344" r:id="rId43"/>
    <p:sldId id="345" r:id="rId44"/>
    <p:sldId id="346" r:id="rId45"/>
    <p:sldId id="347" r:id="rId46"/>
    <p:sldId id="292" r:id="rId47"/>
    <p:sldId id="307" r:id="rId48"/>
    <p:sldId id="298" r:id="rId49"/>
    <p:sldId id="277" r:id="rId50"/>
    <p:sldId id="299" r:id="rId51"/>
    <p:sldId id="297" r:id="rId52"/>
    <p:sldId id="300" r:id="rId53"/>
    <p:sldId id="301" r:id="rId54"/>
    <p:sldId id="296" r:id="rId55"/>
    <p:sldId id="302" r:id="rId56"/>
    <p:sldId id="308" r:id="rId57"/>
    <p:sldId id="304" r:id="rId58"/>
    <p:sldId id="309" r:id="rId59"/>
    <p:sldId id="305" r:id="rId60"/>
    <p:sldId id="310" r:id="rId61"/>
    <p:sldId id="311" r:id="rId62"/>
    <p:sldId id="303" r:id="rId63"/>
    <p:sldId id="278" r:id="rId64"/>
    <p:sldId id="279" r:id="rId65"/>
    <p:sldId id="312" r:id="rId66"/>
    <p:sldId id="313" r:id="rId67"/>
    <p:sldId id="314" r:id="rId68"/>
    <p:sldId id="280" r:id="rId69"/>
    <p:sldId id="315" r:id="rId70"/>
    <p:sldId id="322" r:id="rId71"/>
    <p:sldId id="316" r:id="rId72"/>
    <p:sldId id="348" r:id="rId73"/>
    <p:sldId id="323" r:id="rId74"/>
    <p:sldId id="324" r:id="rId75"/>
    <p:sldId id="317" r:id="rId76"/>
    <p:sldId id="325" r:id="rId77"/>
    <p:sldId id="326" r:id="rId78"/>
    <p:sldId id="318" r:id="rId79"/>
    <p:sldId id="327" r:id="rId80"/>
    <p:sldId id="328" r:id="rId81"/>
    <p:sldId id="329" r:id="rId82"/>
    <p:sldId id="319" r:id="rId83"/>
    <p:sldId id="330" r:id="rId84"/>
    <p:sldId id="332" r:id="rId85"/>
    <p:sldId id="320" r:id="rId86"/>
    <p:sldId id="333" r:id="rId87"/>
    <p:sldId id="321" r:id="rId88"/>
    <p:sldId id="334" r:id="rId89"/>
    <p:sldId id="335" r:id="rId90"/>
    <p:sldId id="336" r:id="rId91"/>
    <p:sldId id="337" r:id="rId92"/>
    <p:sldId id="284" r:id="rId93"/>
    <p:sldId id="341" r:id="rId94"/>
    <p:sldId id="352" r:id="rId95"/>
    <p:sldId id="353" r:id="rId96"/>
    <p:sldId id="355" r:id="rId97"/>
    <p:sldId id="354" r:id="rId98"/>
    <p:sldId id="356" r:id="rId99"/>
    <p:sldId id="357" r:id="rId100"/>
    <p:sldId id="342" r:id="rId101"/>
    <p:sldId id="283" r:id="rId102"/>
    <p:sldId id="358" r:id="rId103"/>
    <p:sldId id="359" r:id="rId104"/>
    <p:sldId id="285" r:id="rId105"/>
    <p:sldId id="360" r:id="rId106"/>
    <p:sldId id="361" r:id="rId107"/>
    <p:sldId id="362" r:id="rId108"/>
    <p:sldId id="363" r:id="rId109"/>
    <p:sldId id="364" r:id="rId110"/>
    <p:sldId id="365" r:id="rId111"/>
    <p:sldId id="366" r:id="rId112"/>
    <p:sldId id="367" r:id="rId113"/>
    <p:sldId id="369" r:id="rId114"/>
    <p:sldId id="368" r:id="rId115"/>
    <p:sldId id="258" r:id="rId116"/>
    <p:sldId id="286" r:id="rId117"/>
    <p:sldId id="371" r:id="rId118"/>
    <p:sldId id="372" r:id="rId119"/>
    <p:sldId id="373" r:id="rId1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50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3" Type="http://schemas.openxmlformats.org/officeDocument/2006/relationships/tableStyles" Target="tableStyles.xml"/><Relationship Id="rId122" Type="http://schemas.openxmlformats.org/officeDocument/2006/relationships/viewProps" Target="viewProps.xml"/><Relationship Id="rId121" Type="http://schemas.openxmlformats.org/officeDocument/2006/relationships/presProps" Target="presProps.xml"/><Relationship Id="rId120" Type="http://schemas.openxmlformats.org/officeDocument/2006/relationships/slide" Target="slides/slide115.xml"/><Relationship Id="rId12" Type="http://schemas.openxmlformats.org/officeDocument/2006/relationships/slide" Target="slides/slide7.xml"/><Relationship Id="rId119" Type="http://schemas.openxmlformats.org/officeDocument/2006/relationships/slide" Target="slides/slide114.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4" Type="http://schemas.openxmlformats.org/officeDocument/2006/relationships/slide" Target="slides/slide109.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110" Type="http://schemas.openxmlformats.org/officeDocument/2006/relationships/slide" Target="slides/slide105.xml"/><Relationship Id="rId11" Type="http://schemas.openxmlformats.org/officeDocument/2006/relationships/slide" Target="slides/slide6.xml"/><Relationship Id="rId109" Type="http://schemas.openxmlformats.org/officeDocument/2006/relationships/slide" Target="slides/slide104.xml"/><Relationship Id="rId108" Type="http://schemas.openxmlformats.org/officeDocument/2006/relationships/slide" Target="slides/slide103.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6AD6F9-7D7D-4575-88FA-4ACB201A642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2A9F37-2812-420B-92B7-460D1E4D94C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a:t>
            </a:r>
            <a:r>
              <a:rPr lang="zh-CN" altLang="en-US" dirty="0"/>
              <a:t>头文件</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ADEB49-0228-4750-84C2-331CFB2CE95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2^69</a:t>
            </a:r>
            <a:r>
              <a:rPr lang="zh-CN" altLang="en-US" dirty="0"/>
              <a:t>位</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FADEB49-0228-4750-84C2-331CFB2CE958}"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63518E4-2BEA-4BA5-B301-86CAF1C783B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7" name="Date Placeholder 6"/>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8" name="Slide Number Placeholder 7"/>
          <p:cNvSpPr>
            <a:spLocks noGrp="1"/>
          </p:cNvSpPr>
          <p:nvPr>
            <p:ph type="sldNum" sz="quarter" idx="11"/>
          </p:nvPr>
        </p:nvSpPr>
        <p:spPr/>
        <p:txBody>
          <a:bodyPr/>
          <a:lstStyle/>
          <a:p>
            <a:fld id="{A63518E4-2BEA-4BA5-B301-86CAF1C783B8}" type="slidenum">
              <a:rPr lang="zh-CN" altLang="en-US" smtClean="0"/>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20204" pitchFamily="34" charset="0"/>
              <a:buNone/>
            </a:pPr>
            <a:r>
              <a:rPr lang="zh-CN" altLang="en-US"/>
              <a:t>单击此处编辑母版文本样式</a:t>
            </a:r>
            <a:endParaRPr lang="zh-CN" altLang="en-US"/>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3518E4-2BEA-4BA5-B301-86CAF1C783B8}" type="slidenum">
              <a:rPr lang="zh-CN" altLang="en-US" smtClean="0"/>
            </a:fld>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63518E4-2BEA-4BA5-B301-86CAF1C783B8}" type="slidenum">
              <a:rPr lang="zh-CN" altLang="en-US" smtClean="0"/>
            </a:fld>
            <a:endParaRPr lang="zh-CN" altLang="en-US"/>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zh-CN" altLang="en-US"/>
              <a:t>单击此处编辑母版标题样式</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1"/>
            <a:ext cx="10363200" cy="4571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09600" y="4800600"/>
            <a:ext cx="9144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63518E4-2BEA-4BA5-B301-86CAF1C783B8}"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09600" y="1447801"/>
            <a:ext cx="10363200" cy="4321175"/>
          </a:xfrm>
        </p:spPr>
        <p:txBody>
          <a:bodyPr anchor="ctr">
            <a:noAutofit/>
          </a:bodyPr>
          <a:lstStyle>
            <a:lvl1pPr algn="l">
              <a:lnSpc>
                <a:spcPct val="100000"/>
              </a:lnSpc>
              <a:defRPr sz="8800" b="0" cap="all" spc="-80" baseline="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09600" y="228601"/>
            <a:ext cx="103632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7" name="Date Placeholder 6"/>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8" name="Slide Number Placeholder 7"/>
          <p:cNvSpPr>
            <a:spLocks noGrp="1"/>
          </p:cNvSpPr>
          <p:nvPr>
            <p:ph type="sldNum" sz="quarter" idx="11"/>
          </p:nvPr>
        </p:nvSpPr>
        <p:spPr/>
        <p:txBody>
          <a:bodyPr/>
          <a:lstStyle/>
          <a:p>
            <a:fld id="{A63518E4-2BEA-4BA5-B301-86CAF1C783B8}" type="slidenum">
              <a:rPr lang="zh-CN" altLang="en-US" smtClean="0"/>
            </a:fld>
            <a:endParaRPr lang="zh-CN" altLang="en-US"/>
          </a:p>
        </p:txBody>
      </p:sp>
      <p:sp>
        <p:nvSpPr>
          <p:cNvPr id="9" name="Footer Placeholder 8"/>
          <p:cNvSpPr>
            <a:spLocks noGrp="1"/>
          </p:cNvSpPr>
          <p:nvPr>
            <p:ph type="ftr" sz="quarter" idx="12"/>
          </p:nvPr>
        </p:nvSpPr>
        <p:spPr/>
        <p:txBody>
          <a:bodyPr/>
          <a:lstStyle/>
          <a:p>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217424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786880" y="1574800"/>
            <a:ext cx="438912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2170176" y="1572768"/>
            <a:ext cx="438912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170176"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790944" y="1572768"/>
            <a:ext cx="438912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20204" pitchFamily="34" charset="0"/>
              <a:buNone/>
            </a:pPr>
            <a:r>
              <a:rPr lang="zh-CN" altLang="en-US"/>
              <a:t>单击此处编辑母版文本样式</a:t>
            </a:r>
            <a:endParaRPr lang="zh-CN" altLang="en-US"/>
          </a:p>
        </p:txBody>
      </p:sp>
      <p:sp>
        <p:nvSpPr>
          <p:cNvPr id="6" name="Content Placeholder 5"/>
          <p:cNvSpPr>
            <a:spLocks noGrp="1"/>
          </p:cNvSpPr>
          <p:nvPr>
            <p:ph sz="quarter" idx="4"/>
          </p:nvPr>
        </p:nvSpPr>
        <p:spPr>
          <a:xfrm>
            <a:off x="6790944" y="2259366"/>
            <a:ext cx="438912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6733" y="1600200"/>
            <a:ext cx="6815667"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1" y="1600200"/>
            <a:ext cx="4011084"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63518E4-2BEA-4BA5-B301-86CAF1C783B8}" type="slidenum">
              <a:rPr lang="zh-CN" altLang="en-US" smtClean="0"/>
            </a:fld>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Rectangle 8"/>
          <p:cNvSpPr/>
          <p:nvPr/>
        </p:nvSpPr>
        <p:spPr>
          <a:xfrm>
            <a:off x="12001499" y="4846320"/>
            <a:ext cx="190501"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Picture Placeholder 2"/>
          <p:cNvSpPr>
            <a:spLocks noGrp="1"/>
          </p:cNvSpPr>
          <p:nvPr>
            <p:ph type="pic" idx="1"/>
          </p:nvPr>
        </p:nvSpPr>
        <p:spPr>
          <a:xfrm>
            <a:off x="-1" y="0"/>
            <a:ext cx="12001169"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09600" y="5715000"/>
            <a:ext cx="108712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63518E4-2BEA-4BA5-B301-86CAF1C783B8}" type="slidenum">
              <a:rPr lang="zh-CN" altLang="en-US" smtClean="0"/>
            </a:fld>
            <a:endParaRPr lang="zh-CN" altLang="en-US"/>
          </a:p>
        </p:txBody>
      </p:sp>
      <p:sp>
        <p:nvSpPr>
          <p:cNvPr id="8" name="Title 7"/>
          <p:cNvSpPr>
            <a:spLocks noGrp="1"/>
          </p:cNvSpPr>
          <p:nvPr>
            <p:ph type="title"/>
          </p:nvPr>
        </p:nvSpPr>
        <p:spPr>
          <a:xfrm>
            <a:off x="609600" y="4953000"/>
            <a:ext cx="10871200" cy="762000"/>
          </a:xfrm>
        </p:spPr>
        <p:txBody>
          <a:bodyPr anchor="t">
            <a:normAutofit/>
          </a:bodyPr>
          <a:lstStyle>
            <a:lvl1pPr>
              <a:defRPr sz="3200"/>
            </a:lvl1pPr>
          </a:lstStyle>
          <a:p>
            <a:r>
              <a:rPr lang="zh-CN" altLang="en-US"/>
              <a:t>单击此处编辑母版标题样式</a:t>
            </a:r>
            <a:endParaRPr lang="en-US" dirty="0"/>
          </a:p>
        </p:txBody>
      </p:sp>
      <p:sp>
        <p:nvSpPr>
          <p:cNvPr id="10" name="Rectangle 9"/>
          <p:cNvSpPr/>
          <p:nvPr/>
        </p:nvSpPr>
        <p:spPr>
          <a:xfrm>
            <a:off x="12001499" y="0"/>
            <a:ext cx="190501"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63518E4-2BEA-4BA5-B301-86CAF1C783B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658DACF8-D423-4315-AFA9-65A2679CBEF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5BB185-E0B4-4F31-880F-E455EDFFA03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8DACF8-D423-4315-AFA9-65A2679CBE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BB185-E0B4-4F31-880F-E455EDFFA03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A63518E4-2BEA-4BA5-B301-86CAF1C783B8}" type="slidenum">
              <a:rPr lang="zh-CN" altLang="en-US" smtClean="0"/>
            </a:fld>
            <a:endParaRPr lang="zh-CN" altLang="en-US"/>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52718"/>
            <a:ext cx="7721600" cy="1371600"/>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09600" y="1752601"/>
            <a:ext cx="10160000" cy="43735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09600" y="6172201"/>
            <a:ext cx="4572000" cy="304800"/>
          </a:xfrm>
          <a:prstGeom prst="rect">
            <a:avLst/>
          </a:prstGeom>
        </p:spPr>
        <p:txBody>
          <a:bodyPr vert="horz" lIns="91440" tIns="45720" rIns="91440" bIns="0" rtlCol="0" anchor="b"/>
          <a:lstStyle>
            <a:lvl1pPr algn="l">
              <a:defRPr sz="1000">
                <a:solidFill>
                  <a:schemeClr val="tx1"/>
                </a:solidFill>
              </a:defRPr>
            </a:lvl1pPr>
          </a:lstStyle>
          <a:p>
            <a:fld id="{597A4671-AA4E-4EDE-A25C-C9FEB0CE2DA2}" type="datetimeFigureOut">
              <a:rPr lang="zh-CN" altLang="en-US" smtClean="0"/>
            </a:fld>
            <a:endParaRPr lang="zh-CN" altLang="en-US"/>
          </a:p>
        </p:txBody>
      </p:sp>
      <p:sp>
        <p:nvSpPr>
          <p:cNvPr id="5" name="Footer Placeholder 4"/>
          <p:cNvSpPr>
            <a:spLocks noGrp="1"/>
          </p:cNvSpPr>
          <p:nvPr>
            <p:ph type="ftr" sz="quarter" idx="3"/>
          </p:nvPr>
        </p:nvSpPr>
        <p:spPr>
          <a:xfrm>
            <a:off x="609600" y="6492876"/>
            <a:ext cx="4572000" cy="283845"/>
          </a:xfrm>
          <a:prstGeom prst="rect">
            <a:avLst/>
          </a:prstGeom>
        </p:spPr>
        <p:txBody>
          <a:bodyPr vert="horz" lIns="91440" tIns="45720" rIns="91440" bIns="45720" rtlCol="0" anchor="t"/>
          <a:lstStyle>
            <a:lvl1pPr algn="l">
              <a:defRPr sz="1000">
                <a:solidFill>
                  <a:schemeClr val="tx1"/>
                </a:solidFill>
              </a:defRPr>
            </a:lvl1pPr>
          </a:lstStyle>
          <a:p>
            <a:endParaRPr lang="zh-CN" altLang="en-US"/>
          </a:p>
        </p:txBody>
      </p:sp>
      <p:sp>
        <p:nvSpPr>
          <p:cNvPr id="6" name="Slide Number Placeholder 5"/>
          <p:cNvSpPr>
            <a:spLocks noGrp="1"/>
          </p:cNvSpPr>
          <p:nvPr>
            <p:ph type="sldNum" sz="quarter" idx="4"/>
          </p:nvPr>
        </p:nvSpPr>
        <p:spPr>
          <a:xfrm rot="16200000">
            <a:off x="11189124" y="5824644"/>
            <a:ext cx="1315721" cy="486833"/>
          </a:xfrm>
          <a:prstGeom prst="rect">
            <a:avLst/>
          </a:prstGeom>
        </p:spPr>
        <p:txBody>
          <a:bodyPr vert="horz" lIns="91440" tIns="45720" rIns="91440" bIns="45720" rtlCol="0" anchor="ctr"/>
          <a:lstStyle>
            <a:lvl1pPr algn="l">
              <a:defRPr sz="2400" b="1">
                <a:solidFill>
                  <a:schemeClr val="tx2"/>
                </a:solidFill>
              </a:defRPr>
            </a:lvl1pPr>
          </a:lstStyle>
          <a:p>
            <a:fld id="{A63518E4-2BEA-4BA5-B301-86CAF1C783B8}" type="slidenum">
              <a:rPr lang="zh-CN" altLang="en-US" smtClean="0"/>
            </a:fld>
            <a:endParaRPr lang="zh-CN" altLang="en-US"/>
          </a:p>
        </p:txBody>
      </p:sp>
      <p:sp>
        <p:nvSpPr>
          <p:cNvPr id="7" name="Rectangle 6"/>
          <p:cNvSpPr/>
          <p:nvPr/>
        </p:nvSpPr>
        <p:spPr>
          <a:xfrm>
            <a:off x="12001499" y="0"/>
            <a:ext cx="190501"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2001499" y="1371600"/>
            <a:ext cx="190501"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hyperlink" Target="http://ideon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C++</a:t>
            </a:r>
            <a:r>
              <a:rPr lang="zh-CN" altLang="en-US" dirty="0"/>
              <a:t>程序设计习题课</a:t>
            </a:r>
            <a:endParaRPr lang="zh-CN" altLang="en-US" dirty="0"/>
          </a:p>
        </p:txBody>
      </p:sp>
      <p:sp>
        <p:nvSpPr>
          <p:cNvPr id="3" name="副标题 2"/>
          <p:cNvSpPr>
            <a:spLocks noGrp="1"/>
          </p:cNvSpPr>
          <p:nvPr>
            <p:ph type="subTitle" idx="1"/>
          </p:nvPr>
        </p:nvSpPr>
        <p:spPr/>
        <p:txBody>
          <a:bodyPr/>
          <a:lstStyle/>
          <a:p>
            <a:r>
              <a:rPr lang="zh-CN" altLang="en-US" dirty="0"/>
              <a:t>（</a:t>
            </a:r>
            <a:r>
              <a:rPr lang="en-US" altLang="zh-CN" dirty="0"/>
              <a:t>1~4</a:t>
            </a:r>
            <a:r>
              <a:rPr lang="zh-CN" altLang="en-US" dirty="0"/>
              <a:t>）</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a14</a:t>
            </a:r>
            <a:endParaRPr lang="zh-CN" altLang="en-US" dirty="0"/>
          </a:p>
        </p:txBody>
      </p:sp>
      <p:sp>
        <p:nvSpPr>
          <p:cNvPr id="3" name="内容占位符 2"/>
          <p:cNvSpPr>
            <a:spLocks noGrp="1"/>
          </p:cNvSpPr>
          <p:nvPr>
            <p:ph idx="1"/>
          </p:nvPr>
        </p:nvSpPr>
        <p:spPr/>
        <p:txBody>
          <a:bodyPr/>
          <a:lstStyle/>
          <a:p>
            <a:r>
              <a:rPr lang="zh-CN" altLang="en-US" dirty="0"/>
              <a:t>一</a:t>
            </a:r>
            <a:r>
              <a:rPr lang="en-US" altLang="zh-CN" dirty="0"/>
              <a:t>a14.</a:t>
            </a:r>
            <a:r>
              <a:rPr lang="zh-CN" altLang="en-US" dirty="0"/>
              <a:t>在你的计算机平台上用</a:t>
            </a:r>
            <a:r>
              <a:rPr lang="en-US" altLang="zh-CN" dirty="0"/>
              <a:t>C++</a:t>
            </a:r>
            <a:r>
              <a:rPr lang="zh-CN" altLang="en-US" dirty="0"/>
              <a:t>程序计算表达式</a:t>
            </a:r>
            <a:r>
              <a:rPr lang="en-US" altLang="zh-CN" dirty="0"/>
              <a:t>(x+1)*(++x)+(x++)</a:t>
            </a:r>
            <a:r>
              <a:rPr lang="zh-CN" altLang="en-US" dirty="0"/>
              <a:t>的值。</a:t>
            </a:r>
            <a:endParaRPr lang="en-US" altLang="zh-CN" dirty="0"/>
          </a:p>
          <a:p>
            <a:r>
              <a:rPr lang="zh-CN" altLang="en-US" dirty="0"/>
              <a:t>    不同编译器具体执行方式不同，得到的结果不同。实际编程中不建议这样使用。</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a14</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rmAutofit/>
          </a:bodyPr>
          <a:lstStyle/>
          <a:p>
            <a:r>
              <a:rPr lang="en-US" altLang="zh-CN" dirty="0"/>
              <a:t>6.8-14.</a:t>
            </a:r>
            <a:r>
              <a:rPr lang="zh-CN" altLang="en-US" dirty="0"/>
              <a:t>定义一个时间类</a:t>
            </a:r>
            <a:r>
              <a:rPr lang="en-US" altLang="zh-CN" dirty="0"/>
              <a:t>Time</a:t>
            </a:r>
            <a:r>
              <a:rPr lang="zh-CN" altLang="en-US" dirty="0"/>
              <a:t>，它能表示时分秒，并提供以下操作：</a:t>
            </a:r>
            <a:endParaRPr lang="en-US" altLang="zh-CN" dirty="0"/>
          </a:p>
          <a:p>
            <a:r>
              <a:rPr lang="en-US" altLang="zh-CN" dirty="0"/>
              <a:t>1</a:t>
            </a:r>
            <a:r>
              <a:rPr lang="zh-CN" altLang="en-US" dirty="0"/>
              <a:t>）</a:t>
            </a:r>
            <a:r>
              <a:rPr lang="en-US" altLang="zh-CN" dirty="0"/>
              <a:t>Time(</a:t>
            </a:r>
            <a:r>
              <a:rPr lang="en-US" altLang="zh-CN" dirty="0" err="1"/>
              <a:t>int</a:t>
            </a:r>
            <a:r>
              <a:rPr lang="en-US" altLang="zh-CN" dirty="0"/>
              <a:t> h, </a:t>
            </a:r>
            <a:r>
              <a:rPr lang="en-US" altLang="zh-CN" dirty="0" err="1"/>
              <a:t>int</a:t>
            </a:r>
            <a:r>
              <a:rPr lang="en-US" altLang="zh-CN" dirty="0"/>
              <a:t> m, </a:t>
            </a:r>
            <a:r>
              <a:rPr lang="en-US" altLang="zh-CN" dirty="0" err="1"/>
              <a:t>int</a:t>
            </a:r>
            <a:r>
              <a:rPr lang="en-US" altLang="zh-CN" dirty="0"/>
              <a:t> s) </a:t>
            </a:r>
            <a:r>
              <a:rPr lang="zh-CN" altLang="en-US" dirty="0"/>
              <a:t>；</a:t>
            </a:r>
            <a:endParaRPr lang="en-US" altLang="zh-CN" dirty="0"/>
          </a:p>
          <a:p>
            <a:r>
              <a:rPr lang="en-US" altLang="zh-CN" dirty="0"/>
              <a:t>2</a:t>
            </a:r>
            <a:r>
              <a:rPr lang="zh-CN" altLang="en-US" dirty="0"/>
              <a:t>）</a:t>
            </a:r>
            <a:r>
              <a:rPr lang="en-US" altLang="zh-CN" dirty="0"/>
              <a:t>void set(</a:t>
            </a:r>
            <a:r>
              <a:rPr lang="en-US" altLang="zh-CN" dirty="0" err="1"/>
              <a:t>int</a:t>
            </a:r>
            <a:r>
              <a:rPr lang="en-US" altLang="zh-CN" dirty="0"/>
              <a:t> h, </a:t>
            </a:r>
            <a:r>
              <a:rPr lang="en-US" altLang="zh-CN" dirty="0" err="1"/>
              <a:t>int</a:t>
            </a:r>
            <a:r>
              <a:rPr lang="en-US" altLang="zh-CN" dirty="0"/>
              <a:t> m, </a:t>
            </a:r>
            <a:r>
              <a:rPr lang="en-US" altLang="zh-CN" dirty="0" err="1"/>
              <a:t>int</a:t>
            </a:r>
            <a:r>
              <a:rPr lang="en-US" altLang="zh-CN" dirty="0"/>
              <a:t> s)</a:t>
            </a:r>
            <a:r>
              <a:rPr lang="zh-CN" altLang="en-US" dirty="0"/>
              <a:t>；</a:t>
            </a:r>
            <a:endParaRPr lang="en-US" altLang="zh-CN" dirty="0"/>
          </a:p>
          <a:p>
            <a:r>
              <a:rPr lang="en-US" altLang="zh-CN" dirty="0"/>
              <a:t>3</a:t>
            </a:r>
            <a:r>
              <a:rPr lang="zh-CN" altLang="en-US" dirty="0"/>
              <a:t>）</a:t>
            </a:r>
            <a:r>
              <a:rPr lang="en-US" altLang="zh-CN" dirty="0"/>
              <a:t>void increment()</a:t>
            </a:r>
            <a:r>
              <a:rPr lang="zh-CN" altLang="en-US" dirty="0"/>
              <a:t>；</a:t>
            </a:r>
            <a:endParaRPr lang="en-US" altLang="zh-CN" dirty="0"/>
          </a:p>
          <a:p>
            <a:r>
              <a:rPr lang="en-US" altLang="zh-CN" dirty="0"/>
              <a:t>4</a:t>
            </a:r>
            <a:r>
              <a:rPr lang="zh-CN" altLang="en-US" dirty="0"/>
              <a:t>）</a:t>
            </a:r>
            <a:r>
              <a:rPr lang="en-US" altLang="zh-CN" dirty="0"/>
              <a:t>void display()</a:t>
            </a:r>
            <a:r>
              <a:rPr lang="zh-CN" altLang="en-US" dirty="0"/>
              <a:t>；</a:t>
            </a:r>
            <a:endParaRPr lang="en-US" altLang="zh-CN" dirty="0"/>
          </a:p>
          <a:p>
            <a:r>
              <a:rPr lang="en-US" altLang="zh-CN" dirty="0"/>
              <a:t>5</a:t>
            </a:r>
            <a:r>
              <a:rPr lang="zh-CN" altLang="en-US" dirty="0"/>
              <a:t>）</a:t>
            </a:r>
            <a:r>
              <a:rPr lang="en-US" altLang="zh-CN" dirty="0" err="1"/>
              <a:t>bool</a:t>
            </a:r>
            <a:r>
              <a:rPr lang="en-US" altLang="zh-CN" dirty="0"/>
              <a:t> equal(Time&amp; </a:t>
            </a:r>
            <a:r>
              <a:rPr lang="en-US" altLang="zh-CN" dirty="0" err="1"/>
              <a:t>other_time</a:t>
            </a:r>
            <a:r>
              <a:rPr lang="en-US" altLang="zh-CN" dirty="0"/>
              <a:t>)</a:t>
            </a:r>
            <a:r>
              <a:rPr lang="zh-CN" altLang="en-US" dirty="0"/>
              <a:t>；</a:t>
            </a:r>
            <a:endParaRPr lang="en-US" altLang="zh-CN" dirty="0"/>
          </a:p>
          <a:p>
            <a:r>
              <a:rPr lang="en-US" altLang="zh-CN" dirty="0"/>
              <a:t>6</a:t>
            </a:r>
            <a:r>
              <a:rPr lang="zh-CN" altLang="en-US" dirty="0"/>
              <a:t>）</a:t>
            </a:r>
            <a:r>
              <a:rPr lang="en-US" altLang="zh-CN" dirty="0" err="1"/>
              <a:t>bool</a:t>
            </a:r>
            <a:r>
              <a:rPr lang="en-US" altLang="zh-CN" dirty="0"/>
              <a:t> </a:t>
            </a:r>
            <a:r>
              <a:rPr lang="en-US" altLang="zh-CN" dirty="0" err="1"/>
              <a:t>less_than</a:t>
            </a:r>
            <a:r>
              <a:rPr lang="en-US" altLang="zh-CN" dirty="0"/>
              <a:t>(Time&amp; </a:t>
            </a:r>
            <a:r>
              <a:rPr lang="en-US" altLang="zh-CN" dirty="0" err="1"/>
              <a:t>other_time</a:t>
            </a:r>
            <a:r>
              <a:rPr lang="en-US" altLang="zh-CN" dirty="0"/>
              <a:t>)</a:t>
            </a:r>
            <a:r>
              <a:rPr lang="zh-CN" altLang="en-US" dirty="0"/>
              <a:t>；</a:t>
            </a:r>
            <a:endParaRPr lang="zh-CN" altLang="en-US"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a14</a:t>
            </a:r>
            <a:r>
              <a:rPr lang="zh-CN" altLang="en-US" dirty="0"/>
              <a:t>（</a:t>
            </a:r>
            <a:r>
              <a:rPr lang="en-US" altLang="zh-CN" dirty="0"/>
              <a:t>2</a:t>
            </a:r>
            <a:r>
              <a:rPr lang="zh-CN" altLang="en-US" dirty="0"/>
              <a:t>）</a:t>
            </a:r>
            <a:endParaRPr lang="zh-CN" altLang="en-US" dirty="0"/>
          </a:p>
        </p:txBody>
      </p:sp>
      <p:sp>
        <p:nvSpPr>
          <p:cNvPr id="6" name="TextBox 5"/>
          <p:cNvSpPr txBox="1"/>
          <p:nvPr/>
        </p:nvSpPr>
        <p:spPr>
          <a:xfrm>
            <a:off x="1955170" y="1628800"/>
            <a:ext cx="8173278" cy="5016758"/>
          </a:xfrm>
          <a:prstGeom prst="rect">
            <a:avLst/>
          </a:prstGeom>
          <a:solidFill>
            <a:schemeClr val="bg1">
              <a:lumMod val="85000"/>
            </a:schemeClr>
          </a:solidFill>
        </p:spPr>
        <p:txBody>
          <a:bodyPr wrap="square" rtlCol="0">
            <a:spAutoFit/>
          </a:bodyPr>
          <a:lstStyle/>
          <a:p>
            <a:r>
              <a:rPr lang="en-US" altLang="zh-CN" sz="1600" dirty="0">
                <a:solidFill>
                  <a:srgbClr val="0000FF"/>
                </a:solidFill>
                <a:latin typeface="新宋体" panose="02010609030101010101" charset="-122"/>
                <a:ea typeface="新宋体" panose="02010609030101010101" charset="-122"/>
              </a:rPr>
              <a:t>class</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Time</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FF"/>
                </a:solidFill>
                <a:latin typeface="新宋体" panose="02010609030101010101" charset="-122"/>
                <a:ea typeface="新宋体" panose="02010609030101010101" charset="-122"/>
              </a:rPr>
              <a:t>public</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Time() : hour(0), </a:t>
            </a:r>
            <a:r>
              <a:rPr lang="en-US" altLang="zh-CN" sz="1600" dirty="0" err="1">
                <a:solidFill>
                  <a:srgbClr val="000000"/>
                </a:solidFill>
                <a:latin typeface="新宋体" panose="02010609030101010101" charset="-122"/>
                <a:ea typeface="新宋体" panose="02010609030101010101" charset="-122"/>
              </a:rPr>
              <a:t>mins</a:t>
            </a:r>
            <a:r>
              <a:rPr lang="en-US" altLang="zh-CN" sz="1600" dirty="0">
                <a:solidFill>
                  <a:srgbClr val="000000"/>
                </a:solidFill>
                <a:latin typeface="新宋体" panose="02010609030101010101" charset="-122"/>
                <a:ea typeface="新宋体" panose="02010609030101010101" charset="-122"/>
              </a:rPr>
              <a:t>(0), sec(0) {}</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Time(</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h</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m</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s</a:t>
            </a:r>
            <a:r>
              <a:rPr lang="en-US" altLang="zh-CN" sz="1600" dirty="0">
                <a:solidFill>
                  <a:srgbClr val="000000"/>
                </a:solidFill>
                <a:latin typeface="新宋体" panose="02010609030101010101" charset="-122"/>
                <a:ea typeface="新宋体" panose="02010609030101010101" charset="-122"/>
              </a:rPr>
              <a:t>) : hour(</a:t>
            </a:r>
            <a:r>
              <a:rPr lang="en-US" altLang="zh-CN" sz="1600" dirty="0">
                <a:solidFill>
                  <a:srgbClr val="808080"/>
                </a:solidFill>
                <a:latin typeface="新宋体" panose="02010609030101010101" charset="-122"/>
                <a:ea typeface="新宋体" panose="02010609030101010101" charset="-122"/>
              </a:rPr>
              <a:t>h</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mins</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808080"/>
                </a:solidFill>
                <a:latin typeface="新宋体" panose="02010609030101010101" charset="-122"/>
                <a:ea typeface="新宋体" panose="02010609030101010101" charset="-122"/>
              </a:rPr>
              <a:t>m</a:t>
            </a:r>
            <a:r>
              <a:rPr lang="en-US" altLang="zh-CN" sz="1600" dirty="0">
                <a:solidFill>
                  <a:srgbClr val="000000"/>
                </a:solidFill>
                <a:latin typeface="新宋体" panose="02010609030101010101" charset="-122"/>
                <a:ea typeface="新宋体" panose="02010609030101010101" charset="-122"/>
              </a:rPr>
              <a:t>), sec(</a:t>
            </a:r>
            <a:r>
              <a:rPr lang="en-US" altLang="zh-CN" sz="1600" dirty="0">
                <a:solidFill>
                  <a:srgbClr val="808080"/>
                </a:solidFill>
                <a:latin typeface="新宋体" panose="02010609030101010101" charset="-122"/>
                <a:ea typeface="新宋体" panose="02010609030101010101" charset="-122"/>
              </a:rPr>
              <a:t>s</a:t>
            </a:r>
            <a:r>
              <a:rPr lang="en-US" altLang="zh-CN" sz="1600" dirty="0">
                <a:solidFill>
                  <a:srgbClr val="000000"/>
                </a:solidFill>
                <a:latin typeface="新宋体" panose="02010609030101010101" charset="-122"/>
                <a:ea typeface="新宋体" panose="02010609030101010101" charset="-122"/>
              </a:rPr>
              <a:t>) {}</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void</a:t>
            </a:r>
            <a:r>
              <a:rPr lang="en-US" altLang="zh-CN" sz="1600" dirty="0">
                <a:solidFill>
                  <a:srgbClr val="000000"/>
                </a:solidFill>
                <a:latin typeface="新宋体" panose="02010609030101010101" charset="-122"/>
                <a:ea typeface="新宋体" panose="02010609030101010101" charset="-122"/>
              </a:rPr>
              <a:t> set(</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h</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m</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s</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hour = </a:t>
            </a:r>
            <a:r>
              <a:rPr lang="en-US" altLang="zh-CN" sz="1600" dirty="0">
                <a:solidFill>
                  <a:srgbClr val="808080"/>
                </a:solidFill>
                <a:latin typeface="新宋体" panose="02010609030101010101" charset="-122"/>
                <a:ea typeface="新宋体" panose="02010609030101010101" charset="-122"/>
              </a:rPr>
              <a:t>h</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mins</a:t>
            </a:r>
            <a:r>
              <a:rPr lang="en-US" altLang="zh-CN" sz="1600" dirty="0">
                <a:solidFill>
                  <a:srgbClr val="000000"/>
                </a:solidFill>
                <a:latin typeface="新宋体" panose="02010609030101010101" charset="-122"/>
                <a:ea typeface="新宋体" panose="02010609030101010101" charset="-122"/>
              </a:rPr>
              <a:t> = </a:t>
            </a:r>
            <a:r>
              <a:rPr lang="en-US" altLang="zh-CN" sz="1600" dirty="0">
                <a:solidFill>
                  <a:srgbClr val="808080"/>
                </a:solidFill>
                <a:latin typeface="新宋体" panose="02010609030101010101" charset="-122"/>
                <a:ea typeface="新宋体" panose="02010609030101010101" charset="-122"/>
              </a:rPr>
              <a:t>m</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sec = </a:t>
            </a:r>
            <a:r>
              <a:rPr lang="en-US" altLang="zh-CN" sz="1600" dirty="0">
                <a:solidFill>
                  <a:srgbClr val="808080"/>
                </a:solidFill>
                <a:latin typeface="新宋体" panose="02010609030101010101" charset="-122"/>
                <a:ea typeface="新宋体" panose="02010609030101010101" charset="-122"/>
              </a:rPr>
              <a:t>s</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void</a:t>
            </a:r>
            <a:r>
              <a:rPr lang="en-US" altLang="zh-CN" sz="1600" dirty="0">
                <a:solidFill>
                  <a:srgbClr val="000000"/>
                </a:solidFill>
                <a:latin typeface="新宋体" panose="02010609030101010101" charset="-122"/>
                <a:ea typeface="新宋体" panose="02010609030101010101" charset="-122"/>
              </a:rPr>
              <a:t> increment()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sec++;</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mins</a:t>
            </a:r>
            <a:r>
              <a:rPr lang="en-US" altLang="zh-CN" sz="1600" dirty="0">
                <a:solidFill>
                  <a:srgbClr val="000000"/>
                </a:solidFill>
                <a:latin typeface="新宋体" panose="02010609030101010101" charset="-122"/>
                <a:ea typeface="新宋体" panose="02010609030101010101" charset="-122"/>
              </a:rPr>
              <a:t> += sec / 60;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hour += </a:t>
            </a:r>
            <a:r>
              <a:rPr lang="en-US" altLang="zh-CN" sz="1600" dirty="0" err="1">
                <a:solidFill>
                  <a:srgbClr val="000000"/>
                </a:solidFill>
                <a:latin typeface="新宋体" panose="02010609030101010101" charset="-122"/>
                <a:ea typeface="新宋体" panose="02010609030101010101" charset="-122"/>
              </a:rPr>
              <a:t>mins</a:t>
            </a:r>
            <a:r>
              <a:rPr lang="en-US" altLang="zh-CN" sz="1600" dirty="0">
                <a:solidFill>
                  <a:srgbClr val="000000"/>
                </a:solidFill>
                <a:latin typeface="新宋体" panose="02010609030101010101" charset="-122"/>
                <a:ea typeface="新宋体" panose="02010609030101010101" charset="-122"/>
              </a:rPr>
              <a:t> / 60;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sec %= 60;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mins</a:t>
            </a:r>
            <a:r>
              <a:rPr lang="en-US" altLang="zh-CN" sz="1600" dirty="0">
                <a:solidFill>
                  <a:srgbClr val="000000"/>
                </a:solidFill>
                <a:latin typeface="新宋体" panose="02010609030101010101" charset="-122"/>
                <a:ea typeface="新宋体" panose="02010609030101010101" charset="-122"/>
              </a:rPr>
              <a:t> %= 60;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hour %= 24;</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    </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a14</a:t>
            </a:r>
            <a:r>
              <a:rPr lang="zh-CN" altLang="en-US" dirty="0"/>
              <a:t>（</a:t>
            </a:r>
            <a:r>
              <a:rPr lang="en-US" altLang="zh-CN" dirty="0"/>
              <a:t>3</a:t>
            </a:r>
            <a:r>
              <a:rPr lang="zh-CN" altLang="en-US" dirty="0"/>
              <a:t>）</a:t>
            </a:r>
            <a:endParaRPr lang="zh-CN" altLang="en-US" dirty="0"/>
          </a:p>
        </p:txBody>
      </p:sp>
      <p:sp>
        <p:nvSpPr>
          <p:cNvPr id="6" name="TextBox 5"/>
          <p:cNvSpPr txBox="1"/>
          <p:nvPr/>
        </p:nvSpPr>
        <p:spPr>
          <a:xfrm>
            <a:off x="1991544" y="1628800"/>
            <a:ext cx="8280920" cy="4832092"/>
          </a:xfrm>
          <a:prstGeom prst="rect">
            <a:avLst/>
          </a:prstGeom>
          <a:solidFill>
            <a:schemeClr val="bg1">
              <a:lumMod val="85000"/>
            </a:schemeClr>
          </a:solidFill>
        </p:spPr>
        <p:txBody>
          <a:bodyPr wrap="square" rtlCol="0">
            <a:spAutoFit/>
          </a:bodyPr>
          <a:lstStyle/>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void</a:t>
            </a:r>
            <a:r>
              <a:rPr lang="en-US" altLang="zh-CN" sz="1400" dirty="0">
                <a:solidFill>
                  <a:srgbClr val="000000"/>
                </a:solidFill>
                <a:latin typeface="新宋体" panose="02010609030101010101" charset="-122"/>
                <a:ea typeface="新宋体" panose="02010609030101010101" charset="-122"/>
              </a:rPr>
              <a:t> display()</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cout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8080"/>
                </a:solidFill>
                <a:latin typeface="新宋体" panose="02010609030101010101" charset="-122"/>
                <a:ea typeface="新宋体" panose="02010609030101010101" charset="-122"/>
              </a:rPr>
              <a:t>&lt;&lt;</a:t>
            </a:r>
            <a:r>
              <a:rPr lang="en-US" altLang="zh-CN" sz="1400" dirty="0">
                <a:solidFill>
                  <a:srgbClr val="000000"/>
                </a:solidFill>
                <a:latin typeface="新宋体" panose="02010609030101010101" charset="-122"/>
                <a:ea typeface="新宋体" panose="02010609030101010101" charset="-122"/>
              </a:rPr>
              <a:t> hour </a:t>
            </a:r>
            <a:r>
              <a:rPr lang="en-US" altLang="zh-CN" sz="1400" dirty="0">
                <a:solidFill>
                  <a:srgbClr val="008080"/>
                </a:solidFill>
                <a:latin typeface="新宋体" panose="02010609030101010101" charset="-122"/>
                <a:ea typeface="新宋体" panose="02010609030101010101" charset="-122"/>
              </a:rPr>
              <a:t>&lt;&lt;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A31515"/>
                </a:solidFill>
                <a:latin typeface="新宋体" panose="02010609030101010101" charset="-122"/>
                <a:ea typeface="新宋体" panose="02010609030101010101" charset="-122"/>
              </a:rPr>
              <a: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8080"/>
                </a:solidFill>
                <a:latin typeface="新宋体" panose="02010609030101010101" charset="-122"/>
                <a:ea typeface="新宋体" panose="02010609030101010101" charset="-122"/>
              </a:rPr>
              <a:t>&lt;&lt;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8080"/>
                </a:solidFill>
                <a:latin typeface="新宋体" panose="02010609030101010101" charset="-122"/>
                <a:ea typeface="新宋体" panose="02010609030101010101" charset="-122"/>
              </a:rPr>
              <a:t>&lt;&lt;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A31515"/>
                </a:solidFill>
                <a:latin typeface="新宋体" panose="02010609030101010101" charset="-122"/>
                <a:ea typeface="新宋体" panose="02010609030101010101" charset="-122"/>
              </a:rPr>
              <a: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8080"/>
                </a:solidFill>
                <a:latin typeface="新宋体" panose="02010609030101010101" charset="-122"/>
                <a:ea typeface="新宋体" panose="02010609030101010101" charset="-122"/>
              </a:rPr>
              <a:t>&lt;&lt;</a:t>
            </a:r>
            <a:r>
              <a:rPr lang="en-US" altLang="zh-CN" sz="1400" dirty="0">
                <a:solidFill>
                  <a:srgbClr val="000000"/>
                </a:solidFill>
                <a:latin typeface="新宋体" panose="02010609030101010101" charset="-122"/>
                <a:ea typeface="新宋体" panose="02010609030101010101" charset="-122"/>
              </a:rPr>
              <a:t> sec;</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equal(</a:t>
            </a:r>
            <a:r>
              <a:rPr lang="en-US" altLang="zh-CN" sz="1400" dirty="0">
                <a:solidFill>
                  <a:srgbClr val="2B91AF"/>
                </a:solidFill>
                <a:latin typeface="新宋体" panose="02010609030101010101" charset="-122"/>
                <a:ea typeface="新宋体" panose="02010609030101010101" charset="-122"/>
              </a:rPr>
              <a:t>Time</a:t>
            </a:r>
            <a:r>
              <a:rPr lang="en-US" altLang="zh-CN" sz="1400" dirty="0">
                <a:solidFill>
                  <a:srgbClr val="000000"/>
                </a:solidFill>
                <a:latin typeface="新宋体" panose="02010609030101010101" charset="-122"/>
                <a:ea typeface="新宋体" panose="02010609030101010101" charset="-122"/>
              </a:rPr>
              <a:t>&amp;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(hour ==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.hour</a:t>
            </a:r>
            <a:r>
              <a:rPr lang="en-US" altLang="zh-CN" sz="1400" dirty="0">
                <a:solidFill>
                  <a:srgbClr val="000000"/>
                </a:solidFill>
                <a:latin typeface="新宋体" panose="02010609030101010101" charset="-122"/>
                <a:ea typeface="新宋体" panose="02010609030101010101" charset="-122"/>
              </a:rPr>
              <a:t> &amp;&amp; </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&amp;&amp; sec ==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.sec</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true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else</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false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less_than</a:t>
            </a:r>
            <a:r>
              <a:rPr lang="en-US" altLang="zh-CN" sz="1400" dirty="0">
                <a:solidFill>
                  <a:srgbClr val="000000"/>
                </a:solidFill>
                <a:latin typeface="新宋体" panose="02010609030101010101" charset="-122"/>
                <a:ea typeface="新宋体" panose="02010609030101010101" charset="-122"/>
              </a:rPr>
              <a:t>(</a:t>
            </a:r>
            <a:r>
              <a:rPr lang="en-US" altLang="zh-CN" sz="1400" dirty="0">
                <a:solidFill>
                  <a:srgbClr val="2B91AF"/>
                </a:solidFill>
                <a:latin typeface="新宋体" panose="02010609030101010101" charset="-122"/>
                <a:ea typeface="新宋体" panose="02010609030101010101" charset="-122"/>
              </a:rPr>
              <a:t>Time</a:t>
            </a:r>
            <a:r>
              <a:rPr lang="en-US" altLang="zh-CN" sz="1400" dirty="0">
                <a:solidFill>
                  <a:srgbClr val="000000"/>
                </a:solidFill>
                <a:latin typeface="新宋体" panose="02010609030101010101" charset="-122"/>
                <a:ea typeface="新宋体" panose="02010609030101010101" charset="-122"/>
              </a:rPr>
              <a:t>&amp;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(hour &lt;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.hour</a:t>
            </a:r>
            <a:r>
              <a:rPr lang="en-US" altLang="zh-CN" sz="1400" dirty="0">
                <a:solidFill>
                  <a:srgbClr val="000000"/>
                </a:solidFill>
                <a:latin typeface="新宋体" panose="02010609030101010101" charset="-122"/>
                <a:ea typeface="新宋体" panose="02010609030101010101" charset="-122"/>
              </a:rPr>
              <a:t> || hour ==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.hour</a:t>
            </a:r>
            <a:r>
              <a:rPr lang="en-US" altLang="zh-CN" sz="1400" dirty="0">
                <a:solidFill>
                  <a:srgbClr val="000000"/>
                </a:solidFill>
                <a:latin typeface="新宋体" panose="02010609030101010101" charset="-122"/>
                <a:ea typeface="新宋体" panose="02010609030101010101" charset="-122"/>
              </a:rPr>
              <a:t> &amp;&amp; </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&lt;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.mins</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 hour ==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.hour</a:t>
            </a:r>
            <a:r>
              <a:rPr lang="en-US" altLang="zh-CN" sz="1400" dirty="0">
                <a:solidFill>
                  <a:srgbClr val="000000"/>
                </a:solidFill>
                <a:latin typeface="新宋体" panose="02010609030101010101" charset="-122"/>
                <a:ea typeface="新宋体" panose="02010609030101010101" charset="-122"/>
              </a:rPr>
              <a:t> &amp;&amp; </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&amp;&amp; sec &lt; </a:t>
            </a:r>
            <a:r>
              <a:rPr lang="en-US" altLang="zh-CN" sz="1400" dirty="0" err="1">
                <a:solidFill>
                  <a:srgbClr val="808080"/>
                </a:solidFill>
                <a:latin typeface="新宋体" panose="02010609030101010101" charset="-122"/>
                <a:ea typeface="新宋体" panose="02010609030101010101" charset="-122"/>
              </a:rPr>
              <a:t>other_time</a:t>
            </a:r>
            <a:r>
              <a:rPr lang="en-US" altLang="zh-CN" sz="1400" dirty="0" err="1">
                <a:solidFill>
                  <a:srgbClr val="000000"/>
                </a:solidFill>
                <a:latin typeface="新宋体" panose="02010609030101010101" charset="-122"/>
                <a:ea typeface="新宋体" panose="02010609030101010101" charset="-122"/>
              </a:rPr>
              <a:t>.sec</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true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else</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false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zh-CN" altLang="en-US"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private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hour, </a:t>
            </a:r>
            <a:r>
              <a:rPr lang="en-US" altLang="zh-CN" sz="1400" dirty="0" err="1">
                <a:solidFill>
                  <a:srgbClr val="000000"/>
                </a:solidFill>
                <a:latin typeface="新宋体" panose="02010609030101010101" charset="-122"/>
                <a:ea typeface="新宋体" panose="02010609030101010101" charset="-122"/>
              </a:rPr>
              <a:t>mins</a:t>
            </a:r>
            <a:r>
              <a:rPr lang="en-US" altLang="zh-CN" sz="1400" dirty="0">
                <a:solidFill>
                  <a:srgbClr val="000000"/>
                </a:solidFill>
                <a:latin typeface="新宋体" panose="02010609030101010101" charset="-122"/>
                <a:ea typeface="新宋体" panose="02010609030101010101" charset="-122"/>
              </a:rPr>
              <a:t>, sec;</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a15</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rmAutofit/>
          </a:bodyPr>
          <a:lstStyle/>
          <a:p>
            <a:r>
              <a:rPr lang="en-US" altLang="zh-CN" dirty="0"/>
              <a:t>6.8-15.</a:t>
            </a:r>
            <a:r>
              <a:rPr lang="zh-CN" altLang="en-US" dirty="0"/>
              <a:t>定义一个日期类</a:t>
            </a:r>
            <a:r>
              <a:rPr lang="en-US" altLang="zh-CN" dirty="0"/>
              <a:t>Date</a:t>
            </a:r>
            <a:r>
              <a:rPr lang="zh-CN" altLang="en-US" dirty="0"/>
              <a:t>，它能表示年、月、日为其设计一个成员函数</a:t>
            </a:r>
            <a:r>
              <a:rPr lang="en-US" altLang="zh-CN" dirty="0"/>
              <a:t>increment</a:t>
            </a:r>
            <a:r>
              <a:rPr lang="zh-CN" altLang="en-US" dirty="0"/>
              <a:t>，它能把某个日期增加一天。</a:t>
            </a:r>
            <a:endParaRPr lang="zh-CN" altLang="en-US" dirty="0"/>
          </a:p>
          <a:p>
            <a:endParaRPr lang="zh-CN" altLang="en-US" dirty="0"/>
          </a:p>
        </p:txBody>
      </p:sp>
      <p:sp>
        <p:nvSpPr>
          <p:cNvPr id="4" name="TextBox 3"/>
          <p:cNvSpPr txBox="1"/>
          <p:nvPr/>
        </p:nvSpPr>
        <p:spPr>
          <a:xfrm>
            <a:off x="1935811" y="2492896"/>
            <a:ext cx="8173278" cy="3539430"/>
          </a:xfrm>
          <a:prstGeom prst="rect">
            <a:avLst/>
          </a:prstGeom>
          <a:solidFill>
            <a:schemeClr val="bg1">
              <a:lumMod val="85000"/>
            </a:schemeClr>
          </a:solidFill>
        </p:spPr>
        <p:txBody>
          <a:bodyPr wrap="square" rtlCol="0">
            <a:spAutoFit/>
          </a:bodyPr>
          <a:lstStyle/>
          <a:p>
            <a:r>
              <a:rPr lang="en-US" altLang="zh-CN" sz="1600" dirty="0">
                <a:solidFill>
                  <a:srgbClr val="0000FF"/>
                </a:solidFill>
                <a:latin typeface="新宋体" panose="02010609030101010101" charset="-122"/>
                <a:ea typeface="新宋体" panose="02010609030101010101" charset="-122"/>
              </a:rPr>
              <a:t>class</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Date</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FF"/>
                </a:solidFill>
                <a:latin typeface="新宋体" panose="02010609030101010101" charset="-122"/>
                <a:ea typeface="新宋体" panose="02010609030101010101" charset="-122"/>
              </a:rPr>
              <a:t>public</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Date() : day(0), </a:t>
            </a:r>
            <a:r>
              <a:rPr lang="en-US" altLang="zh-CN" sz="1600" dirty="0" err="1">
                <a:solidFill>
                  <a:srgbClr val="000000"/>
                </a:solidFill>
                <a:latin typeface="新宋体" panose="02010609030101010101" charset="-122"/>
                <a:ea typeface="新宋体" panose="02010609030101010101" charset="-122"/>
              </a:rPr>
              <a:t>mon</a:t>
            </a:r>
            <a:r>
              <a:rPr lang="en-US" altLang="zh-CN" sz="1600" dirty="0">
                <a:solidFill>
                  <a:srgbClr val="000000"/>
                </a:solidFill>
                <a:latin typeface="新宋体" panose="02010609030101010101" charset="-122"/>
                <a:ea typeface="新宋体" panose="02010609030101010101" charset="-122"/>
              </a:rPr>
              <a:t>(0), year(0) {}</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Date(</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d</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m</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y</a:t>
            </a:r>
            <a:r>
              <a:rPr lang="en-US" altLang="zh-CN" sz="1600" dirty="0">
                <a:solidFill>
                  <a:srgbClr val="000000"/>
                </a:solidFill>
                <a:latin typeface="新宋体" panose="02010609030101010101" charset="-122"/>
                <a:ea typeface="新宋体" panose="02010609030101010101" charset="-122"/>
              </a:rPr>
              <a:t>) : day(</a:t>
            </a:r>
            <a:r>
              <a:rPr lang="en-US" altLang="zh-CN" sz="1600" dirty="0">
                <a:solidFill>
                  <a:srgbClr val="808080"/>
                </a:solidFill>
                <a:latin typeface="新宋体" panose="02010609030101010101" charset="-122"/>
                <a:ea typeface="新宋体" panose="02010609030101010101" charset="-122"/>
              </a:rPr>
              <a:t>d</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mon</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808080"/>
                </a:solidFill>
                <a:latin typeface="新宋体" panose="02010609030101010101" charset="-122"/>
                <a:ea typeface="新宋体" panose="02010609030101010101" charset="-122"/>
              </a:rPr>
              <a:t>m</a:t>
            </a:r>
            <a:r>
              <a:rPr lang="en-US" altLang="zh-CN" sz="1600" dirty="0">
                <a:solidFill>
                  <a:srgbClr val="000000"/>
                </a:solidFill>
                <a:latin typeface="新宋体" panose="02010609030101010101" charset="-122"/>
                <a:ea typeface="新宋体" panose="02010609030101010101" charset="-122"/>
              </a:rPr>
              <a:t>), year(</a:t>
            </a:r>
            <a:r>
              <a:rPr lang="en-US" altLang="zh-CN" sz="1600" dirty="0">
                <a:solidFill>
                  <a:srgbClr val="808080"/>
                </a:solidFill>
                <a:latin typeface="新宋体" panose="02010609030101010101" charset="-122"/>
                <a:ea typeface="新宋体" panose="02010609030101010101" charset="-122"/>
              </a:rPr>
              <a:t>y</a:t>
            </a:r>
            <a:r>
              <a:rPr lang="en-US" altLang="zh-CN" sz="1600" dirty="0">
                <a:solidFill>
                  <a:srgbClr val="000000"/>
                </a:solidFill>
                <a:latin typeface="新宋体" panose="02010609030101010101" charset="-122"/>
                <a:ea typeface="新宋体" panose="02010609030101010101" charset="-122"/>
              </a:rPr>
              <a:t>) {}</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void</a:t>
            </a:r>
            <a:r>
              <a:rPr lang="en-US" altLang="zh-CN" sz="1600" dirty="0">
                <a:solidFill>
                  <a:srgbClr val="000000"/>
                </a:solidFill>
                <a:latin typeface="新宋体" panose="02010609030101010101" charset="-122"/>
                <a:ea typeface="新宋体" panose="02010609030101010101" charset="-122"/>
              </a:rPr>
              <a:t> increment();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void</a:t>
            </a:r>
            <a:r>
              <a:rPr lang="en-US" altLang="zh-CN" sz="1600" dirty="0">
                <a:solidFill>
                  <a:srgbClr val="000000"/>
                </a:solidFill>
                <a:latin typeface="新宋体" panose="02010609030101010101" charset="-122"/>
                <a:ea typeface="新宋体" panose="02010609030101010101" charset="-122"/>
              </a:rPr>
              <a:t> display()</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cout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year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A31515"/>
                </a:solidFill>
                <a:latin typeface="新宋体" panose="02010609030101010101" charset="-122"/>
                <a:ea typeface="新宋体" panose="02010609030101010101" charset="-122"/>
              </a:rPr>
              <a: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mon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A31515"/>
                </a:solidFill>
                <a:latin typeface="新宋体" panose="02010609030101010101" charset="-122"/>
                <a:ea typeface="新宋体" panose="02010609030101010101" charset="-122"/>
              </a:rPr>
              <a: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day;</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FF"/>
                </a:solidFill>
                <a:latin typeface="新宋体" panose="02010609030101010101" charset="-122"/>
                <a:ea typeface="新宋体" panose="02010609030101010101" charset="-122"/>
              </a:rPr>
              <a:t>private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day, </a:t>
            </a:r>
            <a:r>
              <a:rPr lang="en-US" altLang="zh-CN" sz="1600" dirty="0" err="1">
                <a:solidFill>
                  <a:srgbClr val="000000"/>
                </a:solidFill>
                <a:latin typeface="新宋体" panose="02010609030101010101" charset="-122"/>
                <a:ea typeface="新宋体" panose="02010609030101010101" charset="-122"/>
              </a:rPr>
              <a:t>mon</a:t>
            </a:r>
            <a:r>
              <a:rPr lang="en-US" altLang="zh-CN" sz="1600" dirty="0">
                <a:solidFill>
                  <a:srgbClr val="000000"/>
                </a:solidFill>
                <a:latin typeface="新宋体" panose="02010609030101010101" charset="-122"/>
                <a:ea typeface="新宋体" panose="02010609030101010101" charset="-122"/>
              </a:rPr>
              <a:t>, year;</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a15</a:t>
            </a:r>
            <a:r>
              <a:rPr lang="zh-CN" altLang="en-US" dirty="0"/>
              <a:t>（</a:t>
            </a:r>
            <a:r>
              <a:rPr lang="en-US" altLang="zh-CN" dirty="0"/>
              <a:t>2</a:t>
            </a:r>
            <a:r>
              <a:rPr lang="zh-CN" altLang="en-US" dirty="0"/>
              <a:t>）</a:t>
            </a:r>
            <a:endParaRPr lang="zh-CN" altLang="en-US" dirty="0"/>
          </a:p>
        </p:txBody>
      </p:sp>
      <p:sp>
        <p:nvSpPr>
          <p:cNvPr id="6" name="TextBox 5"/>
          <p:cNvSpPr txBox="1"/>
          <p:nvPr/>
        </p:nvSpPr>
        <p:spPr>
          <a:xfrm>
            <a:off x="1955170" y="1628800"/>
            <a:ext cx="8173278" cy="5232202"/>
          </a:xfrm>
          <a:prstGeom prst="rect">
            <a:avLst/>
          </a:prstGeom>
          <a:solidFill>
            <a:schemeClr val="bg1">
              <a:lumMod val="85000"/>
            </a:schemeClr>
          </a:solidFill>
        </p:spPr>
        <p:txBody>
          <a:bodyPr wrap="square" rtlCol="0">
            <a:spAutoFit/>
          </a:bodyPr>
          <a:lstStyle/>
          <a:p>
            <a:r>
              <a:rPr lang="en-US" altLang="zh-CN" sz="1400" dirty="0">
                <a:solidFill>
                  <a:srgbClr val="0000FF"/>
                </a:solidFill>
                <a:latin typeface="新宋体" panose="02010609030101010101" charset="-122"/>
                <a:ea typeface="新宋体" panose="02010609030101010101" charset="-122"/>
              </a:rPr>
              <a:t>void</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Date</a:t>
            </a:r>
            <a:r>
              <a:rPr lang="en-US" altLang="zh-CN" sz="1400" dirty="0">
                <a:solidFill>
                  <a:srgbClr val="000000"/>
                </a:solidFill>
                <a:latin typeface="新宋体" panose="02010609030101010101" charset="-122"/>
                <a:ea typeface="新宋体" panose="02010609030101010101" charset="-122"/>
              </a:rPr>
              <a:t>::increment()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日期加</a:t>
            </a:r>
            <a:r>
              <a:rPr lang="en-US" altLang="zh-CN" sz="1600" dirty="0">
                <a:solidFill>
                  <a:srgbClr val="008000"/>
                </a:solidFill>
                <a:latin typeface="新宋体" panose="02010609030101010101" charset="-122"/>
                <a:ea typeface="新宋体" panose="02010609030101010101" charset="-122"/>
              </a:rPr>
              <a:t>1</a:t>
            </a:r>
            <a:endParaRPr lang="en-US" altLang="zh-CN" sz="1600" dirty="0">
              <a:solidFill>
                <a:srgbClr val="008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day++;</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处理闰年</a:t>
            </a:r>
            <a:r>
              <a:rPr lang="en-US" altLang="zh-CN" sz="1600" dirty="0">
                <a:solidFill>
                  <a:srgbClr val="008000"/>
                </a:solidFill>
                <a:latin typeface="新宋体" panose="02010609030101010101" charset="-122"/>
                <a:ea typeface="新宋体" panose="02010609030101010101" charset="-122"/>
              </a:rPr>
              <a:t>2</a:t>
            </a:r>
            <a:r>
              <a:rPr lang="zh-CN" altLang="en-US" sz="1600" dirty="0">
                <a:solidFill>
                  <a:srgbClr val="008000"/>
                </a:solidFill>
                <a:latin typeface="新宋体" panose="02010609030101010101" charset="-122"/>
                <a:ea typeface="新宋体" panose="02010609030101010101" charset="-122"/>
              </a:rPr>
              <a:t>月底特殊日期</a:t>
            </a:r>
            <a:endParaRPr lang="en-US" altLang="zh-CN" sz="1600" dirty="0">
              <a:solidFill>
                <a:srgbClr val="008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((year % 4 == 0 &amp;&amp; year % 100 != 0) || (year % 400 == 0))</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 == 2 &amp;&amp; day == 30)</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day = 1;</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处理平年</a:t>
            </a:r>
            <a:r>
              <a:rPr lang="en-US" altLang="zh-CN" sz="1600" dirty="0">
                <a:solidFill>
                  <a:srgbClr val="008000"/>
                </a:solidFill>
                <a:latin typeface="新宋体" panose="02010609030101010101" charset="-122"/>
                <a:ea typeface="新宋体" panose="02010609030101010101" charset="-122"/>
              </a:rPr>
              <a:t>2</a:t>
            </a:r>
            <a:r>
              <a:rPr lang="zh-CN" altLang="en-US" sz="1600" dirty="0">
                <a:solidFill>
                  <a:srgbClr val="008000"/>
                </a:solidFill>
                <a:latin typeface="新宋体" panose="02010609030101010101" charset="-122"/>
                <a:ea typeface="新宋体" panose="02010609030101010101" charset="-122"/>
              </a:rPr>
              <a:t>月底特殊日期</a:t>
            </a:r>
            <a:endParaRPr lang="en-US" altLang="zh-CN" sz="1600" dirty="0">
              <a:solidFill>
                <a:srgbClr val="008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else</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 == 2 &amp;&amp; day == 29)</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day = 1;</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a15</a:t>
            </a:r>
            <a:r>
              <a:rPr lang="zh-CN" altLang="en-US" dirty="0"/>
              <a:t>（</a:t>
            </a:r>
            <a:r>
              <a:rPr lang="en-US" altLang="zh-CN" dirty="0"/>
              <a:t>3</a:t>
            </a:r>
            <a:r>
              <a:rPr lang="zh-CN" altLang="en-US" dirty="0"/>
              <a:t>）</a:t>
            </a:r>
            <a:endParaRPr lang="zh-CN" altLang="en-US" dirty="0"/>
          </a:p>
        </p:txBody>
      </p:sp>
      <p:sp>
        <p:nvSpPr>
          <p:cNvPr id="6" name="TextBox 5"/>
          <p:cNvSpPr txBox="1"/>
          <p:nvPr/>
        </p:nvSpPr>
        <p:spPr>
          <a:xfrm>
            <a:off x="1991544" y="1560850"/>
            <a:ext cx="8280920" cy="5324535"/>
          </a:xfrm>
          <a:prstGeom prst="rect">
            <a:avLst/>
          </a:prstGeom>
          <a:solidFill>
            <a:schemeClr val="bg1">
              <a:lumMod val="85000"/>
            </a:schemeClr>
          </a:solidFill>
        </p:spPr>
        <p:txBody>
          <a:bodyPr wrap="square" rtlCol="0">
            <a:spAutoFit/>
          </a:bodyPr>
          <a:lstStyle/>
          <a:p>
            <a:r>
              <a:rPr lang="en-US" altLang="zh-CN" sz="1200" dirty="0">
                <a:solidFill>
                  <a:srgbClr val="000000"/>
                </a:solidFill>
                <a:latin typeface="新宋体" panose="02010609030101010101" charset="-122"/>
                <a:ea typeface="新宋体" panose="02010609030101010101" charset="-122"/>
              </a:rPr>
              <a:t>    </a:t>
            </a:r>
            <a:r>
              <a:rPr lang="en-US" altLang="zh-CN" sz="1400" dirty="0">
                <a:solidFill>
                  <a:srgbClr val="008000"/>
                </a:solidFill>
                <a:latin typeface="新宋体" panose="02010609030101010101" charset="-122"/>
                <a:ea typeface="新宋体" panose="02010609030101010101" charset="-122"/>
              </a:rPr>
              <a:t>//</a:t>
            </a:r>
            <a:r>
              <a:rPr lang="zh-CN" altLang="en-US" sz="1400" dirty="0">
                <a:solidFill>
                  <a:srgbClr val="008000"/>
                </a:solidFill>
                <a:latin typeface="新宋体" panose="02010609030101010101" charset="-122"/>
                <a:ea typeface="新宋体" panose="02010609030101010101" charset="-122"/>
              </a:rPr>
              <a:t>处理大月月底及年底日期</a:t>
            </a:r>
            <a:endParaRPr lang="en-US" altLang="zh-CN" sz="1400" dirty="0">
              <a:solidFill>
                <a:srgbClr val="008000"/>
              </a:solidFill>
              <a:latin typeface="新宋体" panose="02010609030101010101" charset="-122"/>
              <a:ea typeface="新宋体" panose="02010609030101010101" charset="-122"/>
            </a:endParaRPr>
          </a:p>
          <a:p>
            <a:r>
              <a:rPr lang="fr-FR" altLang="zh-CN" sz="1400" dirty="0">
                <a:solidFill>
                  <a:srgbClr val="000000"/>
                </a:solidFill>
                <a:latin typeface="新宋体" panose="02010609030101010101" charset="-122"/>
                <a:ea typeface="新宋体" panose="02010609030101010101" charset="-122"/>
              </a:rPr>
              <a:t>    </a:t>
            </a:r>
            <a:r>
              <a:rPr lang="fr-FR" altLang="zh-CN" sz="1400" dirty="0">
                <a:solidFill>
                  <a:srgbClr val="0000FF"/>
                </a:solidFill>
                <a:latin typeface="新宋体" panose="02010609030101010101" charset="-122"/>
                <a:ea typeface="新宋体" panose="02010609030101010101" charset="-122"/>
              </a:rPr>
              <a:t>if</a:t>
            </a:r>
            <a:r>
              <a:rPr lang="fr-FR" altLang="zh-CN" sz="1400" dirty="0">
                <a:solidFill>
                  <a:srgbClr val="000000"/>
                </a:solidFill>
                <a:latin typeface="新宋体" panose="02010609030101010101" charset="-122"/>
                <a:ea typeface="新宋体" panose="02010609030101010101" charset="-122"/>
              </a:rPr>
              <a:t> (mon == 1 || mon == 3 || mon == 5 || mon == 7 || mon == 8 || mon == 10 || mon == 12)</a:t>
            </a:r>
            <a:endParaRPr lang="fr-FR"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(day &gt; 31)</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day -= 31;</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 &gt; 12)</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year++;</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 -= 12;</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8000"/>
                </a:solidFill>
                <a:latin typeface="新宋体" panose="02010609030101010101" charset="-122"/>
                <a:ea typeface="新宋体" panose="02010609030101010101" charset="-122"/>
              </a:rPr>
              <a:t>//</a:t>
            </a:r>
            <a:r>
              <a:rPr lang="zh-CN" altLang="en-US" sz="1400" dirty="0">
                <a:solidFill>
                  <a:srgbClr val="008000"/>
                </a:solidFill>
                <a:latin typeface="新宋体" panose="02010609030101010101" charset="-122"/>
                <a:ea typeface="新宋体" panose="02010609030101010101" charset="-122"/>
              </a:rPr>
              <a:t>处理小月月底日期</a:t>
            </a:r>
            <a:endParaRPr lang="en-US" altLang="zh-CN" sz="1400" dirty="0">
              <a:solidFill>
                <a:srgbClr val="008000"/>
              </a:solidFill>
              <a:latin typeface="新宋体" panose="02010609030101010101" charset="-122"/>
              <a:ea typeface="新宋体" panose="02010609030101010101" charset="-122"/>
            </a:endParaRPr>
          </a:p>
          <a:p>
            <a:r>
              <a:rPr lang="fr-FR" altLang="zh-CN" sz="1400" dirty="0">
                <a:solidFill>
                  <a:srgbClr val="000000"/>
                </a:solidFill>
                <a:latin typeface="新宋体" panose="02010609030101010101" charset="-122"/>
                <a:ea typeface="新宋体" panose="02010609030101010101" charset="-122"/>
              </a:rPr>
              <a:t>    </a:t>
            </a:r>
            <a:r>
              <a:rPr lang="fr-FR" altLang="zh-CN" sz="1400" dirty="0">
                <a:solidFill>
                  <a:srgbClr val="0000FF"/>
                </a:solidFill>
                <a:latin typeface="新宋体" panose="02010609030101010101" charset="-122"/>
                <a:ea typeface="新宋体" panose="02010609030101010101" charset="-122"/>
              </a:rPr>
              <a:t>else</a:t>
            </a:r>
            <a:r>
              <a:rPr lang="fr-FR" altLang="zh-CN" sz="1400" dirty="0">
                <a:solidFill>
                  <a:srgbClr val="000000"/>
                </a:solidFill>
                <a:latin typeface="新宋体" panose="02010609030101010101" charset="-122"/>
                <a:ea typeface="新宋体" panose="02010609030101010101" charset="-122"/>
              </a:rPr>
              <a:t> </a:t>
            </a:r>
            <a:r>
              <a:rPr lang="fr-FR" altLang="zh-CN" sz="1400" dirty="0">
                <a:solidFill>
                  <a:srgbClr val="0000FF"/>
                </a:solidFill>
                <a:latin typeface="新宋体" panose="02010609030101010101" charset="-122"/>
                <a:ea typeface="新宋体" panose="02010609030101010101" charset="-122"/>
              </a:rPr>
              <a:t>if</a:t>
            </a:r>
            <a:r>
              <a:rPr lang="fr-FR" altLang="zh-CN" sz="1400" dirty="0">
                <a:solidFill>
                  <a:srgbClr val="000000"/>
                </a:solidFill>
                <a:latin typeface="新宋体" panose="02010609030101010101" charset="-122"/>
                <a:ea typeface="新宋体" panose="02010609030101010101" charset="-122"/>
              </a:rPr>
              <a:t> (mon == 4 || mon == 6 || mon == 9 || mon == 11)</a:t>
            </a:r>
            <a:endParaRPr lang="fr-FR"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(day &gt; 30)</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day -= 30;</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mon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a16</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a:xfrm>
            <a:off x="1981200" y="1752601"/>
            <a:ext cx="8003232" cy="4373563"/>
          </a:xfrm>
        </p:spPr>
        <p:txBody>
          <a:bodyPr>
            <a:normAutofit/>
          </a:bodyPr>
          <a:lstStyle/>
          <a:p>
            <a:r>
              <a:rPr lang="en-US" altLang="zh-CN" dirty="0"/>
              <a:t>6.8-16.</a:t>
            </a:r>
            <a:r>
              <a:rPr lang="zh-CN" altLang="en-US" dirty="0"/>
              <a:t>为例</a:t>
            </a:r>
            <a:r>
              <a:rPr lang="en-US" altLang="zh-CN" dirty="0"/>
              <a:t>6-4</a:t>
            </a:r>
            <a:r>
              <a:rPr lang="zh-CN" altLang="en-US" dirty="0"/>
              <a:t>中的字符串类</a:t>
            </a:r>
            <a:r>
              <a:rPr lang="en-US" altLang="zh-CN" dirty="0"/>
              <a:t>String</a:t>
            </a:r>
            <a:r>
              <a:rPr lang="zh-CN" altLang="en-US" dirty="0"/>
              <a:t>增加下面的成员函数：</a:t>
            </a:r>
            <a:endParaRPr lang="en-US" altLang="zh-CN" dirty="0"/>
          </a:p>
          <a:p>
            <a:r>
              <a:rPr lang="en-US" altLang="zh-CN" dirty="0"/>
              <a:t>1</a:t>
            </a:r>
            <a:r>
              <a:rPr lang="zh-CN" altLang="en-US" dirty="0"/>
              <a:t>）</a:t>
            </a:r>
            <a:r>
              <a:rPr lang="en-US" altLang="zh-CN" dirty="0" err="1"/>
              <a:t>bool</a:t>
            </a:r>
            <a:r>
              <a:rPr lang="en-US" altLang="zh-CN" dirty="0"/>
              <a:t> </a:t>
            </a:r>
            <a:r>
              <a:rPr lang="en-US" altLang="zh-CN" dirty="0" err="1"/>
              <a:t>is_substring</a:t>
            </a:r>
            <a:r>
              <a:rPr lang="en-US" altLang="zh-CN" dirty="0"/>
              <a:t>(</a:t>
            </a:r>
            <a:r>
              <a:rPr lang="en-US" altLang="zh-CN" dirty="0" err="1"/>
              <a:t>const</a:t>
            </a:r>
            <a:r>
              <a:rPr lang="en-US" altLang="zh-CN" dirty="0"/>
              <a:t> char *</a:t>
            </a:r>
            <a:r>
              <a:rPr lang="en-US" altLang="zh-CN" dirty="0" err="1"/>
              <a:t>sub_str</a:t>
            </a:r>
            <a:r>
              <a:rPr lang="en-US" altLang="zh-CN" dirty="0"/>
              <a:t>);</a:t>
            </a:r>
            <a:endParaRPr lang="en-US" altLang="zh-CN" dirty="0"/>
          </a:p>
          <a:p>
            <a:r>
              <a:rPr lang="en-US" altLang="zh-CN" dirty="0"/>
              <a:t>2</a:t>
            </a:r>
            <a:r>
              <a:rPr lang="zh-CN" altLang="en-US" dirty="0"/>
              <a:t>）</a:t>
            </a:r>
            <a:r>
              <a:rPr lang="en-US" altLang="zh-CN" dirty="0" err="1"/>
              <a:t>bool</a:t>
            </a:r>
            <a:r>
              <a:rPr lang="en-US" altLang="zh-CN" dirty="0"/>
              <a:t> </a:t>
            </a:r>
            <a:r>
              <a:rPr lang="en-US" altLang="zh-CN" dirty="0" err="1"/>
              <a:t>is_substring</a:t>
            </a:r>
            <a:r>
              <a:rPr lang="en-US" altLang="zh-CN" dirty="0"/>
              <a:t>(</a:t>
            </a:r>
            <a:r>
              <a:rPr lang="en-US" altLang="zh-CN" dirty="0" err="1"/>
              <a:t>const</a:t>
            </a:r>
            <a:r>
              <a:rPr lang="en-US" altLang="zh-CN" dirty="0"/>
              <a:t> String &amp;</a:t>
            </a:r>
            <a:r>
              <a:rPr lang="en-US" altLang="zh-CN" dirty="0" err="1"/>
              <a:t>sub_str</a:t>
            </a:r>
            <a:r>
              <a:rPr lang="en-US" altLang="zh-CN" dirty="0"/>
              <a:t>);</a:t>
            </a:r>
            <a:endParaRPr lang="en-US" altLang="zh-CN" dirty="0"/>
          </a:p>
          <a:p>
            <a:r>
              <a:rPr lang="en-US" altLang="zh-CN" dirty="0"/>
              <a:t>3</a:t>
            </a:r>
            <a:r>
              <a:rPr lang="zh-CN" altLang="en-US" dirty="0"/>
              <a:t>）</a:t>
            </a:r>
            <a:r>
              <a:rPr lang="en-US" altLang="zh-CN" dirty="0"/>
              <a:t>String substring(</a:t>
            </a:r>
            <a:r>
              <a:rPr lang="en-US" altLang="zh-CN" dirty="0" err="1"/>
              <a:t>int</a:t>
            </a:r>
            <a:r>
              <a:rPr lang="en-US" altLang="zh-CN" dirty="0"/>
              <a:t> start, </a:t>
            </a:r>
            <a:r>
              <a:rPr lang="en-US" altLang="zh-CN" dirty="0" err="1"/>
              <a:t>int</a:t>
            </a:r>
            <a:r>
              <a:rPr lang="en-US" altLang="zh-CN" dirty="0"/>
              <a:t> </a:t>
            </a:r>
            <a:r>
              <a:rPr lang="en-US" altLang="zh-CN" dirty="0" err="1"/>
              <a:t>len</a:t>
            </a:r>
            <a:r>
              <a:rPr lang="en-US" altLang="zh-CN" dirty="0"/>
              <a:t>);</a:t>
            </a:r>
            <a:endParaRPr lang="en-US" altLang="zh-CN" dirty="0"/>
          </a:p>
          <a:p>
            <a:r>
              <a:rPr lang="en-US" altLang="zh-CN" dirty="0"/>
              <a:t>4</a:t>
            </a:r>
            <a:r>
              <a:rPr lang="zh-CN" altLang="en-US" dirty="0"/>
              <a:t>）</a:t>
            </a:r>
            <a:r>
              <a:rPr lang="en-US" altLang="zh-CN" dirty="0" err="1"/>
              <a:t>int</a:t>
            </a:r>
            <a:r>
              <a:rPr lang="en-US" altLang="zh-CN" dirty="0"/>
              <a:t> </a:t>
            </a:r>
            <a:r>
              <a:rPr lang="en-US" altLang="zh-CN" dirty="0" err="1"/>
              <a:t>find_replace_str</a:t>
            </a:r>
            <a:r>
              <a:rPr lang="en-US" altLang="zh-CN" dirty="0"/>
              <a:t>(</a:t>
            </a:r>
            <a:r>
              <a:rPr lang="en-US" altLang="zh-CN" dirty="0" err="1"/>
              <a:t>const</a:t>
            </a:r>
            <a:r>
              <a:rPr lang="en-US" altLang="zh-CN" dirty="0"/>
              <a:t> char *</a:t>
            </a:r>
            <a:r>
              <a:rPr lang="en-US" altLang="zh-CN" dirty="0" err="1"/>
              <a:t>find_str</a:t>
            </a:r>
            <a:r>
              <a:rPr lang="en-US" altLang="zh-CN" dirty="0"/>
              <a:t>, </a:t>
            </a:r>
            <a:r>
              <a:rPr lang="en-US" altLang="zh-CN" dirty="0" err="1"/>
              <a:t>const</a:t>
            </a:r>
            <a:r>
              <a:rPr lang="en-US" altLang="zh-CN" dirty="0"/>
              <a:t> char *</a:t>
            </a:r>
            <a:r>
              <a:rPr lang="en-US" altLang="zh-CN" dirty="0" err="1"/>
              <a:t>replace_str</a:t>
            </a:r>
            <a:r>
              <a:rPr lang="en-US" altLang="zh-CN" dirty="0"/>
              <a:t>);</a:t>
            </a:r>
            <a:endParaRPr lang="en-US" altLang="zh-CN" dirty="0"/>
          </a:p>
          <a:p>
            <a:r>
              <a:rPr lang="en-US" altLang="zh-CN" dirty="0"/>
              <a:t>5</a:t>
            </a:r>
            <a:r>
              <a:rPr lang="zh-CN" altLang="en-US" dirty="0"/>
              <a:t>）</a:t>
            </a:r>
            <a:r>
              <a:rPr lang="en-US" altLang="zh-CN" dirty="0"/>
              <a:t>void </a:t>
            </a:r>
            <a:r>
              <a:rPr lang="en-US" altLang="zh-CN" dirty="0" err="1"/>
              <a:t>remove_spaces</a:t>
            </a:r>
            <a:r>
              <a:rPr lang="en-US" altLang="zh-CN" dirty="0"/>
              <a:t>();</a:t>
            </a:r>
            <a:endParaRPr lang="en-US" altLang="zh-CN" dirty="0"/>
          </a:p>
          <a:p>
            <a:r>
              <a:rPr lang="en-US" altLang="zh-CN" dirty="0"/>
              <a:t>6</a:t>
            </a:r>
            <a:r>
              <a:rPr lang="zh-CN" altLang="en-US" dirty="0"/>
              <a:t>）</a:t>
            </a:r>
            <a:r>
              <a:rPr lang="en-US" altLang="zh-CN" dirty="0" err="1"/>
              <a:t>int</a:t>
            </a:r>
            <a:r>
              <a:rPr lang="en-US" altLang="zh-CN" dirty="0"/>
              <a:t> </a:t>
            </a:r>
            <a:r>
              <a:rPr lang="en-US" altLang="zh-CN" dirty="0" err="1"/>
              <a:t>to_int</a:t>
            </a:r>
            <a:r>
              <a:rPr lang="en-US" altLang="zh-CN" dirty="0"/>
              <a:t>();</a:t>
            </a:r>
            <a:endParaRPr lang="en-US" altLang="zh-CN" dirty="0"/>
          </a:p>
          <a:p>
            <a:r>
              <a:rPr lang="en-US" altLang="zh-CN" dirty="0"/>
              <a:t>7</a:t>
            </a:r>
            <a:r>
              <a:rPr lang="zh-CN" altLang="en-US" dirty="0"/>
              <a:t>）</a:t>
            </a:r>
            <a:r>
              <a:rPr lang="en-US" altLang="zh-CN" dirty="0"/>
              <a:t>void </a:t>
            </a:r>
            <a:r>
              <a:rPr lang="en-US" altLang="zh-CN" dirty="0" err="1"/>
              <a:t>to_lower_case</a:t>
            </a:r>
            <a:r>
              <a:rPr lang="en-US" altLang="zh-CN" dirty="0"/>
              <a:t>();</a:t>
            </a:r>
            <a:endParaRPr lang="en-US" altLang="zh-CN"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a16</a:t>
            </a:r>
            <a:r>
              <a:rPr lang="zh-CN" altLang="en-US" dirty="0"/>
              <a:t>（</a:t>
            </a:r>
            <a:r>
              <a:rPr lang="en-US" altLang="zh-CN" dirty="0"/>
              <a:t>2</a:t>
            </a:r>
            <a:r>
              <a:rPr lang="zh-CN" altLang="en-US" dirty="0"/>
              <a:t>）</a:t>
            </a:r>
            <a:endParaRPr lang="zh-CN" altLang="en-US" dirty="0"/>
          </a:p>
        </p:txBody>
      </p:sp>
      <p:sp>
        <p:nvSpPr>
          <p:cNvPr id="6" name="TextBox 5"/>
          <p:cNvSpPr txBox="1"/>
          <p:nvPr/>
        </p:nvSpPr>
        <p:spPr>
          <a:xfrm>
            <a:off x="1955170" y="1628800"/>
            <a:ext cx="8173278" cy="5047536"/>
          </a:xfrm>
          <a:prstGeom prst="rect">
            <a:avLst/>
          </a:prstGeom>
          <a:solidFill>
            <a:schemeClr val="bg1">
              <a:lumMod val="85000"/>
            </a:schemeClr>
          </a:solidFill>
        </p:spPr>
        <p:txBody>
          <a:bodyPr wrap="square" rtlCol="0">
            <a:spAutoFit/>
          </a:bodyPr>
          <a:lstStyle/>
          <a:p>
            <a:r>
              <a:rPr lang="en-US" altLang="zh-CN" sz="1400" dirty="0">
                <a:solidFill>
                  <a:srgbClr val="808080"/>
                </a:solidFill>
                <a:latin typeface="新宋体" panose="02010609030101010101" charset="-122"/>
                <a:ea typeface="新宋体" panose="02010609030101010101" charset="-122"/>
              </a:rPr>
              <a:t>#include</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A31515"/>
                </a:solidFill>
                <a:latin typeface="新宋体" panose="02010609030101010101" charset="-122"/>
                <a:ea typeface="新宋体" panose="02010609030101010101" charset="-122"/>
              </a:rPr>
              <a:t>&lt;</a:t>
            </a:r>
            <a:r>
              <a:rPr lang="en-US" altLang="zh-CN" sz="1400" dirty="0" err="1">
                <a:solidFill>
                  <a:srgbClr val="A31515"/>
                </a:solidFill>
                <a:latin typeface="新宋体" panose="02010609030101010101" charset="-122"/>
                <a:ea typeface="新宋体" panose="02010609030101010101" charset="-122"/>
              </a:rPr>
              <a:t>iostream</a:t>
            </a:r>
            <a:r>
              <a:rPr lang="en-US" altLang="zh-CN" sz="1400" dirty="0">
                <a:solidFill>
                  <a:srgbClr val="A31515"/>
                </a:solidFill>
                <a:latin typeface="新宋体" panose="02010609030101010101" charset="-122"/>
                <a:ea typeface="新宋体" panose="02010609030101010101" charset="-122"/>
              </a:rPr>
              <a:t>&gt;</a:t>
            </a:r>
            <a:endParaRPr lang="en-US" altLang="zh-CN" sz="1400" dirty="0">
              <a:solidFill>
                <a:srgbClr val="0000FF"/>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class</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public</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String()</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 = </a:t>
            </a:r>
            <a:r>
              <a:rPr lang="en-US" altLang="zh-CN" sz="1400" dirty="0">
                <a:solidFill>
                  <a:srgbClr val="6F008A"/>
                </a:solidFill>
                <a:latin typeface="新宋体" panose="02010609030101010101" charset="-122"/>
                <a:ea typeface="新宋体" panose="02010609030101010101" charset="-122"/>
              </a:rPr>
              <a:t>NULL</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String(</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str</a:t>
            </a:r>
            <a:r>
              <a:rPr lang="en-US" altLang="zh-CN" sz="1400" dirty="0">
                <a:solidFill>
                  <a:srgbClr val="808080"/>
                </a:solidFill>
                <a:latin typeface="新宋体" panose="02010609030101010101" charset="-122"/>
                <a:ea typeface="新宋体" panose="02010609030101010101" charset="-122"/>
              </a:rPr>
              <a:t>_</a:t>
            </a:r>
            <a:r>
              <a:rPr lang="en-US" altLang="zh-CN" sz="1400" dirty="0">
                <a:solidFill>
                  <a:srgbClr val="000000"/>
                </a:solidFill>
                <a:latin typeface="新宋体" panose="02010609030101010101" charset="-122"/>
                <a:ea typeface="新宋体" panose="02010609030101010101" charset="-122"/>
              </a:rPr>
              <a:t>) :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808080"/>
                </a:solidFill>
                <a:latin typeface="新宋体" panose="02010609030101010101" charset="-122"/>
                <a:ea typeface="新宋体" panose="02010609030101010101" charset="-122"/>
              </a:rPr>
              <a:t>str</a:t>
            </a:r>
            <a:r>
              <a:rPr lang="en-US" altLang="zh-CN" sz="1400" dirty="0">
                <a:solidFill>
                  <a:srgbClr val="808080"/>
                </a:solidFill>
                <a:latin typeface="新宋体" panose="02010609030101010101" charset="-122"/>
                <a:ea typeface="新宋体" panose="02010609030101010101" charset="-122"/>
              </a:rPr>
              <a:t>_</a:t>
            </a:r>
            <a:r>
              <a:rPr lang="en-US" altLang="zh-CN" sz="1400" dirty="0">
                <a:solidFill>
                  <a:srgbClr val="000000"/>
                </a:solidFill>
                <a:latin typeface="新宋体" panose="02010609030101010101" charset="-122"/>
                <a:ea typeface="新宋体" panose="02010609030101010101" charset="-122"/>
              </a:rPr>
              <a:t>) {}</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~String()</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delete[]</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is_substring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FF"/>
                </a:solidFill>
                <a:latin typeface="新宋体" panose="02010609030101010101" charset="-122"/>
                <a:ea typeface="新宋体" panose="02010609030101010101" charset="-122"/>
              </a:rPr>
              <a:t>const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is_substring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FF"/>
                </a:solidFill>
                <a:latin typeface="新宋体" panose="02010609030101010101" charset="-122"/>
                <a:ea typeface="新宋体" panose="02010609030101010101" charset="-122"/>
              </a:rPr>
              <a:t>const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&amp; </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 substring(</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808080"/>
                </a:solidFill>
                <a:latin typeface="新宋体" panose="02010609030101010101" charset="-122"/>
                <a:ea typeface="新宋体" panose="02010609030101010101" charset="-122"/>
              </a:rPr>
              <a:t>start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find_replace_str</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FF"/>
                </a:solidFill>
                <a:latin typeface="新宋体" panose="02010609030101010101" charset="-122"/>
                <a:ea typeface="新宋体" panose="02010609030101010101" charset="-122"/>
              </a:rPr>
              <a:t>const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find_str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const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replace_str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void</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remove_spaces</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to_int</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void</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to_lower_case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private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a16</a:t>
            </a:r>
            <a:r>
              <a:rPr lang="zh-CN" altLang="en-US" dirty="0"/>
              <a:t>（</a:t>
            </a:r>
            <a:r>
              <a:rPr lang="en-US" altLang="zh-CN" dirty="0"/>
              <a:t>3</a:t>
            </a:r>
            <a:r>
              <a:rPr lang="zh-CN" altLang="en-US" dirty="0"/>
              <a:t>）</a:t>
            </a:r>
            <a:endParaRPr lang="zh-CN" altLang="en-US" dirty="0"/>
          </a:p>
        </p:txBody>
      </p:sp>
      <p:sp>
        <p:nvSpPr>
          <p:cNvPr id="6" name="TextBox 5"/>
          <p:cNvSpPr txBox="1"/>
          <p:nvPr/>
        </p:nvSpPr>
        <p:spPr>
          <a:xfrm>
            <a:off x="1991544" y="1560849"/>
            <a:ext cx="8280920" cy="5047536"/>
          </a:xfrm>
          <a:prstGeom prst="rect">
            <a:avLst/>
          </a:prstGeom>
          <a:solidFill>
            <a:schemeClr val="bg1">
              <a:lumMod val="85000"/>
            </a:schemeClr>
          </a:solidFill>
        </p:spPr>
        <p:txBody>
          <a:bodyPr wrap="square" rtlCol="0">
            <a:spAutoFit/>
          </a:bodyPr>
          <a:lstStyle/>
          <a:p>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is_substring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FF"/>
                </a:solidFill>
                <a:latin typeface="新宋体" panose="02010609030101010101" charset="-122"/>
                <a:ea typeface="新宋体" panose="02010609030101010101" charset="-122"/>
              </a:rPr>
              <a:t>const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 = </a:t>
            </a:r>
            <a:r>
              <a:rPr lang="en-US" altLang="zh-CN" sz="1400" dirty="0" err="1">
                <a:solidFill>
                  <a:srgbClr val="000000"/>
                </a:solidFill>
                <a:latin typeface="新宋体" panose="02010609030101010101" charset="-122"/>
                <a:ea typeface="新宋体" panose="02010609030101010101" charset="-122"/>
              </a:rPr>
              <a:t>strlen</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cnt</a:t>
            </a:r>
            <a:r>
              <a:rPr lang="en-US" altLang="zh-CN" sz="1400" dirty="0">
                <a:solidFill>
                  <a:srgbClr val="000000"/>
                </a:solidFill>
                <a:latin typeface="新宋体" panose="02010609030101010101" charset="-122"/>
                <a:ea typeface="新宋体" panose="02010609030101010101" charset="-122"/>
              </a:rPr>
              <a:t> = </a:t>
            </a:r>
            <a:r>
              <a:rPr lang="en-US" altLang="zh-CN" sz="1400" dirty="0" err="1">
                <a:solidFill>
                  <a:srgbClr val="000000"/>
                </a:solidFill>
                <a:latin typeface="新宋体" panose="02010609030101010101" charset="-122"/>
                <a:ea typeface="新宋体" panose="02010609030101010101" charset="-122"/>
              </a:rPr>
              <a:t>strlen</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 - </a:t>
            </a:r>
            <a:r>
              <a:rPr lang="en-US" altLang="zh-CN" sz="1400" dirty="0" err="1">
                <a:solidFill>
                  <a:srgbClr val="00000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nn-NO" altLang="zh-CN" sz="1400" dirty="0">
                <a:solidFill>
                  <a:srgbClr val="000000"/>
                </a:solidFill>
                <a:latin typeface="新宋体" panose="02010609030101010101" charset="-122"/>
                <a:ea typeface="新宋体" panose="02010609030101010101" charset="-122"/>
              </a:rPr>
              <a:t>    </a:t>
            </a:r>
            <a:r>
              <a:rPr lang="nn-NO" altLang="zh-CN" sz="1400" dirty="0">
                <a:solidFill>
                  <a:srgbClr val="0000FF"/>
                </a:solidFill>
                <a:latin typeface="新宋体" panose="02010609030101010101" charset="-122"/>
                <a:ea typeface="新宋体" panose="02010609030101010101" charset="-122"/>
              </a:rPr>
              <a:t>for</a:t>
            </a:r>
            <a:r>
              <a:rPr lang="nn-NO" altLang="zh-CN" sz="1400" dirty="0">
                <a:solidFill>
                  <a:srgbClr val="000000"/>
                </a:solidFill>
                <a:latin typeface="新宋体" panose="02010609030101010101" charset="-122"/>
                <a:ea typeface="新宋体" panose="02010609030101010101" charset="-122"/>
              </a:rPr>
              <a:t> (</a:t>
            </a:r>
            <a:r>
              <a:rPr lang="nn-NO" altLang="zh-CN" sz="1400" dirty="0">
                <a:solidFill>
                  <a:srgbClr val="0000FF"/>
                </a:solidFill>
                <a:latin typeface="新宋体" panose="02010609030101010101" charset="-122"/>
                <a:ea typeface="新宋体" panose="02010609030101010101" charset="-122"/>
              </a:rPr>
              <a:t>int</a:t>
            </a:r>
            <a:r>
              <a:rPr lang="nn-NO" altLang="zh-CN" sz="1400" dirty="0">
                <a:solidFill>
                  <a:srgbClr val="000000"/>
                </a:solidFill>
                <a:latin typeface="新宋体" panose="02010609030101010101" charset="-122"/>
                <a:ea typeface="新宋体" panose="02010609030101010101" charset="-122"/>
              </a:rPr>
              <a:t> i = 0; i &lt;= cnt; i++)</a:t>
            </a:r>
            <a:endParaRPr lang="nn-NO"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strncmp</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 + i, </a:t>
            </a:r>
            <a:r>
              <a:rPr lang="en-US" altLang="zh-CN" sz="1400" dirty="0" err="1">
                <a:solidFill>
                  <a:srgbClr val="00000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 == 0)</a:t>
            </a:r>
            <a:r>
              <a:rPr lang="en-US" altLang="zh-CN" sz="1400" dirty="0">
                <a:solidFill>
                  <a:srgbClr val="008000"/>
                </a:solidFill>
                <a:latin typeface="新宋体" panose="02010609030101010101" charset="-122"/>
                <a:ea typeface="新宋体" panose="02010609030101010101" charset="-122"/>
              </a:rPr>
              <a:t>//</a:t>
            </a:r>
            <a:r>
              <a:rPr lang="zh-CN" altLang="en-US" sz="1400" dirty="0">
                <a:solidFill>
                  <a:srgbClr val="008000"/>
                </a:solidFill>
                <a:latin typeface="新宋体" panose="02010609030101010101" charset="-122"/>
                <a:ea typeface="新宋体" panose="02010609030101010101" charset="-122"/>
              </a:rPr>
              <a:t>使用函数直接比较</a:t>
            </a:r>
            <a:endParaRPr lang="zh-CN" altLang="en-US"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true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false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is_substring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FF"/>
                </a:solidFill>
                <a:latin typeface="新宋体" panose="02010609030101010101" charset="-122"/>
                <a:ea typeface="新宋体" panose="02010609030101010101" charset="-122"/>
              </a:rPr>
              <a:t>const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&amp; </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is_substring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808080"/>
                </a:solidFill>
                <a:latin typeface="新宋体" panose="02010609030101010101" charset="-122"/>
                <a:ea typeface="新宋体" panose="02010609030101010101" charset="-122"/>
              </a:rPr>
              <a:t>sub_str</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::substring(</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808080"/>
                </a:solidFill>
                <a:latin typeface="新宋体" panose="02010609030101010101" charset="-122"/>
                <a:ea typeface="新宋体" panose="02010609030101010101" charset="-122"/>
              </a:rPr>
              <a:t>start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 sub = </a:t>
            </a:r>
            <a:r>
              <a:rPr lang="en-US" altLang="zh-CN" sz="1400" dirty="0">
                <a:solidFill>
                  <a:srgbClr val="0000FF"/>
                </a:solidFill>
                <a:latin typeface="新宋体" panose="02010609030101010101" charset="-122"/>
                <a:ea typeface="新宋体" panose="02010609030101010101" charset="-122"/>
              </a:rPr>
              <a:t>new</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char</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80808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 + 1];</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strncpy</a:t>
            </a:r>
            <a:r>
              <a:rPr lang="en-US" altLang="zh-CN" sz="1400" dirty="0">
                <a:solidFill>
                  <a:srgbClr val="000000"/>
                </a:solidFill>
                <a:latin typeface="新宋体" panose="02010609030101010101" charset="-122"/>
                <a:ea typeface="新宋体" panose="02010609030101010101" charset="-122"/>
              </a:rPr>
              <a:t>(sub,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 + </a:t>
            </a:r>
            <a:r>
              <a:rPr lang="en-US" altLang="zh-CN" sz="1400" dirty="0">
                <a:solidFill>
                  <a:srgbClr val="808080"/>
                </a:solidFill>
                <a:latin typeface="新宋体" panose="02010609030101010101" charset="-122"/>
                <a:ea typeface="新宋体" panose="02010609030101010101" charset="-122"/>
              </a:rPr>
              <a:t>start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80808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a:t>
            </a:r>
            <a:r>
              <a:rPr lang="en-US" altLang="zh-CN" sz="1400" dirty="0">
                <a:solidFill>
                  <a:srgbClr val="008000"/>
                </a:solidFill>
                <a:latin typeface="新宋体" panose="02010609030101010101" charset="-122"/>
                <a:ea typeface="新宋体" panose="02010609030101010101" charset="-122"/>
              </a:rPr>
              <a:t>//</a:t>
            </a:r>
            <a:r>
              <a:rPr lang="zh-CN" altLang="en-US" sz="1400" dirty="0">
                <a:solidFill>
                  <a:srgbClr val="008000"/>
                </a:solidFill>
                <a:latin typeface="新宋体" panose="02010609030101010101" charset="-122"/>
                <a:ea typeface="新宋体" panose="02010609030101010101" charset="-122"/>
              </a:rPr>
              <a:t>复制该段子串</a:t>
            </a:r>
            <a:endParaRPr lang="zh-CN" altLang="en-US"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sub[</a:t>
            </a:r>
            <a:r>
              <a:rPr lang="en-US" altLang="zh-CN" sz="1400" dirty="0" err="1">
                <a:solidFill>
                  <a:srgbClr val="80808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 = </a:t>
            </a:r>
            <a:r>
              <a:rPr lang="en-US" altLang="zh-CN" sz="1400" dirty="0">
                <a:solidFill>
                  <a:srgbClr val="A31515"/>
                </a:solidFill>
                <a:latin typeface="新宋体" panose="02010609030101010101" charset="-122"/>
                <a:ea typeface="新宋体" panose="02010609030101010101" charset="-122"/>
              </a:rPr>
              <a:t>'\0'</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str_sub</a:t>
            </a:r>
            <a:r>
              <a:rPr lang="en-US" altLang="zh-CN" sz="1400" dirty="0">
                <a:solidFill>
                  <a:srgbClr val="000000"/>
                </a:solidFill>
                <a:latin typeface="新宋体" panose="02010609030101010101" charset="-122"/>
                <a:ea typeface="新宋体" panose="02010609030101010101" charset="-122"/>
              </a:rPr>
              <a:t>(sub);</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str_sub</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a16</a:t>
            </a:r>
            <a:r>
              <a:rPr lang="zh-CN" altLang="en-US" dirty="0"/>
              <a:t>（</a:t>
            </a:r>
            <a:r>
              <a:rPr lang="en-US" altLang="zh-CN" dirty="0"/>
              <a:t>4</a:t>
            </a:r>
            <a:r>
              <a:rPr lang="zh-CN" altLang="en-US" dirty="0"/>
              <a:t>）</a:t>
            </a:r>
            <a:endParaRPr lang="zh-CN" altLang="en-US" dirty="0"/>
          </a:p>
        </p:txBody>
      </p:sp>
      <p:sp>
        <p:nvSpPr>
          <p:cNvPr id="6" name="TextBox 5"/>
          <p:cNvSpPr txBox="1"/>
          <p:nvPr/>
        </p:nvSpPr>
        <p:spPr>
          <a:xfrm>
            <a:off x="1991544" y="1412776"/>
            <a:ext cx="8280920" cy="5016758"/>
          </a:xfrm>
          <a:prstGeom prst="rect">
            <a:avLst/>
          </a:prstGeom>
          <a:solidFill>
            <a:schemeClr val="bg1">
              <a:lumMod val="85000"/>
            </a:schemeClr>
          </a:solidFill>
        </p:spPr>
        <p:txBody>
          <a:bodyPr wrap="square" rtlCol="0">
            <a:spAutoFit/>
          </a:bodyPr>
          <a:lstStyle/>
          <a:p>
            <a:r>
              <a:rPr lang="en-US" altLang="zh-CN" sz="14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String</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00"/>
                </a:solidFill>
                <a:latin typeface="新宋体" panose="02010609030101010101" charset="-122"/>
                <a:ea typeface="新宋体" panose="02010609030101010101" charset="-122"/>
              </a:rPr>
              <a:t>find_replace_str</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char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808080"/>
                </a:solidFill>
                <a:latin typeface="新宋体" panose="02010609030101010101" charset="-122"/>
                <a:ea typeface="新宋体" panose="02010609030101010101" charset="-122"/>
              </a:rPr>
              <a:t>find_str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char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808080"/>
                </a:solidFill>
                <a:latin typeface="新宋体" panose="02010609030101010101" charset="-122"/>
                <a:ea typeface="新宋体" panose="02010609030101010101" charset="-122"/>
              </a:rPr>
              <a:t>replace_str</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00"/>
                </a:solidFill>
                <a:latin typeface="新宋体" panose="02010609030101010101" charset="-122"/>
                <a:ea typeface="Arial Unicode MS"/>
                <a:cs typeface="新宋体" panose="02010609030101010101" charset="-122"/>
              </a:rPr>
              <a:t>// </a:t>
            </a:r>
            <a:r>
              <a:rPr lang="zh-CN" altLang="en-US" sz="1600" dirty="0">
                <a:solidFill>
                  <a:srgbClr val="008000"/>
                </a:solidFill>
                <a:latin typeface="新宋体" panose="02010609030101010101" charset="-122"/>
                <a:ea typeface="Arial Unicode MS"/>
                <a:cs typeface="新宋体" panose="02010609030101010101" charset="-122"/>
              </a:rPr>
              <a:t>先转成</a:t>
            </a:r>
            <a:r>
              <a:rPr lang="en-US" altLang="zh-CN" sz="1600" dirty="0">
                <a:solidFill>
                  <a:srgbClr val="008000"/>
                </a:solidFill>
                <a:latin typeface="新宋体" panose="02010609030101010101" charset="-122"/>
                <a:ea typeface="Arial Unicode MS"/>
                <a:cs typeface="新宋体" panose="02010609030101010101" charset="-122"/>
              </a:rPr>
              <a:t>C++</a:t>
            </a:r>
            <a:r>
              <a:rPr lang="zh-CN" altLang="en-US" sz="1600" dirty="0">
                <a:solidFill>
                  <a:srgbClr val="008000"/>
                </a:solidFill>
                <a:latin typeface="新宋体" panose="02010609030101010101" charset="-122"/>
                <a:ea typeface="Arial Unicode MS"/>
                <a:cs typeface="新宋体" panose="02010609030101010101" charset="-122"/>
              </a:rPr>
              <a:t>风格的字符串</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cs typeface="新宋体" panose="02010609030101010101" charset="-122"/>
              </a:rPr>
              <a:t>   </a:t>
            </a:r>
            <a:r>
              <a:rPr lang="en-US" altLang="zh-CN" sz="1600" dirty="0">
                <a:solidFill>
                  <a:srgbClr val="2B91AF"/>
                </a:solidFill>
                <a:latin typeface="新宋体" panose="02010609030101010101" charset="-122"/>
                <a:ea typeface="Arial Unicode MS"/>
                <a:cs typeface="新宋体" panose="02010609030101010101" charset="-122"/>
              </a:rPr>
              <a:t>string</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src_str</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808080"/>
                </a:solidFill>
                <a:latin typeface="新宋体" panose="02010609030101010101" charset="-122"/>
                <a:ea typeface="Arial Unicode MS"/>
                <a:cs typeface="新宋体" panose="02010609030101010101" charset="-122"/>
              </a:rPr>
              <a:t>str</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sub_str</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808080"/>
                </a:solidFill>
                <a:latin typeface="新宋体" panose="02010609030101010101" charset="-122"/>
                <a:ea typeface="Arial Unicode MS"/>
                <a:cs typeface="新宋体" panose="02010609030101010101" charset="-122"/>
              </a:rPr>
              <a:t>find_str</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new_str</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808080"/>
                </a:solidFill>
                <a:latin typeface="新宋体" panose="02010609030101010101" charset="-122"/>
                <a:ea typeface="Arial Unicode MS"/>
                <a:cs typeface="新宋体" panose="02010609030101010101" charset="-122"/>
              </a:rPr>
              <a:t>replace_str</a:t>
            </a:r>
            <a:r>
              <a:rPr lang="en-US" altLang="zh-CN"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pPr indent="243840"/>
            <a:r>
              <a:rPr lang="en-US" altLang="zh-CN" sz="1600" dirty="0" err="1">
                <a:solidFill>
                  <a:srgbClr val="0000FF"/>
                </a:solidFill>
                <a:latin typeface="新宋体" panose="02010609030101010101" charset="-122"/>
                <a:ea typeface="Arial Unicode MS"/>
                <a:cs typeface="新宋体" panose="02010609030101010101" charset="-122"/>
              </a:rPr>
              <a:t>int</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cnt</a:t>
            </a:r>
            <a:r>
              <a:rPr lang="en-US" altLang="zh-CN" sz="1600" dirty="0">
                <a:solidFill>
                  <a:srgbClr val="000000"/>
                </a:solidFill>
                <a:latin typeface="新宋体" panose="02010609030101010101" charset="-122"/>
                <a:ea typeface="Arial Unicode MS"/>
                <a:cs typeface="新宋体" panose="02010609030101010101" charset="-122"/>
              </a:rPr>
              <a:t> = 0;</a:t>
            </a:r>
            <a:endParaRPr lang="zh-CN" altLang="en-US" sz="2800" dirty="0">
              <a:solidFill>
                <a:srgbClr val="000000"/>
              </a:solidFill>
              <a:latin typeface="Times New Roman" panose="02020603050405020304"/>
              <a:ea typeface="Arial Unicode MS"/>
            </a:endParaRPr>
          </a:p>
          <a:p>
            <a:pPr indent="243840"/>
            <a:r>
              <a:rPr lang="en-US" altLang="zh-CN" sz="1600" dirty="0">
                <a:solidFill>
                  <a:srgbClr val="008000"/>
                </a:solidFill>
                <a:latin typeface="新宋体" panose="02010609030101010101" charset="-122"/>
                <a:ea typeface="Arial Unicode MS"/>
                <a:cs typeface="新宋体" panose="02010609030101010101" charset="-122"/>
              </a:rPr>
              <a:t>// </a:t>
            </a:r>
            <a:r>
              <a:rPr lang="zh-CN" altLang="en-US" sz="1600" dirty="0">
                <a:solidFill>
                  <a:srgbClr val="008000"/>
                </a:solidFill>
                <a:latin typeface="新宋体" panose="02010609030101010101" charset="-122"/>
                <a:ea typeface="Arial Unicode MS"/>
                <a:cs typeface="新宋体" panose="02010609030101010101" charset="-122"/>
              </a:rPr>
              <a:t>寻找并替换</a:t>
            </a:r>
            <a:endParaRPr lang="zh-CN" altLang="en-US" sz="2800" dirty="0">
              <a:solidFill>
                <a:srgbClr val="000000"/>
              </a:solidFill>
              <a:latin typeface="Times New Roman" panose="02020603050405020304"/>
              <a:ea typeface="Arial Unicode MS"/>
            </a:endParaRPr>
          </a:p>
          <a:p>
            <a:pPr indent="243840"/>
            <a:r>
              <a:rPr lang="en-US" altLang="zh-CN" sz="1600" dirty="0">
                <a:solidFill>
                  <a:srgbClr val="0000FF"/>
                </a:solidFill>
                <a:latin typeface="新宋体" panose="02010609030101010101" charset="-122"/>
                <a:ea typeface="Arial Unicode MS"/>
                <a:cs typeface="新宋体" panose="02010609030101010101" charset="-122"/>
              </a:rPr>
              <a:t>for</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FF"/>
                </a:solidFill>
                <a:latin typeface="新宋体" panose="02010609030101010101" charset="-122"/>
                <a:ea typeface="Arial Unicode MS"/>
                <a:cs typeface="新宋体" panose="02010609030101010101" charset="-122"/>
              </a:rPr>
              <a:t>int</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pos</a:t>
            </a:r>
            <a:r>
              <a:rPr lang="en-US" altLang="zh-CN" sz="1600" dirty="0">
                <a:solidFill>
                  <a:srgbClr val="000000"/>
                </a:solidFill>
                <a:latin typeface="新宋体" panose="02010609030101010101" charset="-122"/>
                <a:ea typeface="Arial Unicode MS"/>
                <a:cs typeface="新宋体" panose="02010609030101010101" charset="-122"/>
              </a:rPr>
              <a:t> = </a:t>
            </a:r>
            <a:r>
              <a:rPr lang="en-US" altLang="zh-CN" sz="1600" dirty="0" err="1">
                <a:solidFill>
                  <a:srgbClr val="000000"/>
                </a:solidFill>
                <a:latin typeface="新宋体" panose="02010609030101010101" charset="-122"/>
                <a:ea typeface="Arial Unicode MS"/>
                <a:cs typeface="新宋体" panose="02010609030101010101" charset="-122"/>
              </a:rPr>
              <a:t>src_str.find</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000000"/>
                </a:solidFill>
                <a:latin typeface="新宋体" panose="02010609030101010101" charset="-122"/>
                <a:ea typeface="Arial Unicode MS"/>
                <a:cs typeface="新宋体" panose="02010609030101010101" charset="-122"/>
              </a:rPr>
              <a:t>sub_str</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pos</a:t>
            </a:r>
            <a:r>
              <a:rPr lang="en-US" altLang="zh-CN" sz="1600" dirty="0">
                <a:solidFill>
                  <a:srgbClr val="000000"/>
                </a:solidFill>
                <a:latin typeface="新宋体" panose="02010609030101010101" charset="-122"/>
                <a:ea typeface="Arial Unicode MS"/>
                <a:cs typeface="新宋体" panose="02010609030101010101" charset="-122"/>
              </a:rPr>
              <a:t> != </a:t>
            </a:r>
            <a:r>
              <a:rPr lang="en-US" altLang="zh-CN" sz="1600" dirty="0">
                <a:solidFill>
                  <a:srgbClr val="2B91AF"/>
                </a:solidFill>
                <a:latin typeface="新宋体" panose="02010609030101010101" charset="-122"/>
                <a:ea typeface="Arial Unicode MS"/>
                <a:cs typeface="新宋体" panose="02010609030101010101" charset="-122"/>
              </a:rPr>
              <a:t>string</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000000"/>
                </a:solidFill>
                <a:latin typeface="新宋体" panose="02010609030101010101" charset="-122"/>
                <a:ea typeface="Arial Unicode MS"/>
                <a:cs typeface="新宋体" panose="02010609030101010101" charset="-122"/>
              </a:rPr>
              <a:t>npos</a:t>
            </a:r>
            <a:r>
              <a:rPr lang="en-US" altLang="zh-CN"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pPr marL="266700" indent="266700"/>
            <a:r>
              <a:rPr lang="en-US" altLang="zh-CN" sz="1600" dirty="0" err="1">
                <a:solidFill>
                  <a:srgbClr val="000000"/>
                </a:solidFill>
                <a:latin typeface="新宋体" panose="02010609030101010101" charset="-122"/>
                <a:ea typeface="Arial Unicode MS"/>
                <a:cs typeface="新宋体" panose="02010609030101010101" charset="-122"/>
              </a:rPr>
              <a:t>pos</a:t>
            </a:r>
            <a:r>
              <a:rPr lang="en-US" altLang="zh-CN" sz="1600" dirty="0">
                <a:solidFill>
                  <a:srgbClr val="000000"/>
                </a:solidFill>
                <a:latin typeface="新宋体" panose="02010609030101010101" charset="-122"/>
                <a:ea typeface="Arial Unicode MS"/>
                <a:cs typeface="新宋体" panose="02010609030101010101" charset="-122"/>
              </a:rPr>
              <a:t> = </a:t>
            </a:r>
            <a:r>
              <a:rPr lang="en-US" altLang="zh-CN" sz="1600" dirty="0" err="1">
                <a:solidFill>
                  <a:srgbClr val="000000"/>
                </a:solidFill>
                <a:latin typeface="新宋体" panose="02010609030101010101" charset="-122"/>
                <a:ea typeface="Arial Unicode MS"/>
                <a:cs typeface="新宋体" panose="02010609030101010101" charset="-122"/>
              </a:rPr>
              <a:t>src_str.find</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000000"/>
                </a:solidFill>
                <a:latin typeface="新宋体" panose="02010609030101010101" charset="-122"/>
                <a:ea typeface="Arial Unicode MS"/>
                <a:cs typeface="新宋体" panose="02010609030101010101" charset="-122"/>
              </a:rPr>
              <a:t>sub_str,pos+new_str.length</a:t>
            </a:r>
            <a:r>
              <a:rPr lang="en-US" altLang="zh-CN" sz="1600" dirty="0">
                <a:solidFill>
                  <a:srgbClr val="000000"/>
                </a:solidFill>
                <a:latin typeface="新宋体" panose="02010609030101010101" charset="-122"/>
                <a:ea typeface="Arial Unicode MS"/>
                <a:cs typeface="新宋体" panose="02010609030101010101" charset="-122"/>
              </a:rPr>
              <a:t>())) </a:t>
            </a:r>
            <a:endParaRPr lang="en-US" altLang="zh-CN" sz="1600" dirty="0">
              <a:solidFill>
                <a:srgbClr val="000000"/>
              </a:solidFill>
              <a:latin typeface="新宋体" panose="02010609030101010101" charset="-122"/>
              <a:ea typeface="Arial Unicode MS"/>
              <a:cs typeface="新宋体" panose="02010609030101010101" charset="-122"/>
            </a:endParaRPr>
          </a:p>
          <a:p>
            <a:pPr marL="266700" indent="266700"/>
            <a:r>
              <a:rPr lang="en-US" altLang="zh-CN"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从替换位置之后的字符串寻找并替换</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src_str.replace</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000000"/>
                </a:solidFill>
                <a:latin typeface="新宋体" panose="02010609030101010101" charset="-122"/>
                <a:ea typeface="Arial Unicode MS"/>
                <a:cs typeface="新宋体" panose="02010609030101010101" charset="-122"/>
              </a:rPr>
              <a:t>pos</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sub_str.length</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new_str</a:t>
            </a:r>
            <a:r>
              <a:rPr lang="en-US" altLang="zh-CN"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cnt</a:t>
            </a:r>
            <a:r>
              <a:rPr lang="en-US" altLang="zh-CN"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Arial Unicode MS"/>
                <a:cs typeface="新宋体" panose="02010609030101010101" charset="-122"/>
              </a:rPr>
              <a:t>    }</a:t>
            </a:r>
            <a:endParaRPr lang="en-US" altLang="zh-CN" sz="1600" dirty="0">
              <a:solidFill>
                <a:srgbClr val="000000"/>
              </a:solidFill>
              <a:latin typeface="新宋体" panose="02010609030101010101" charset="-122"/>
              <a:ea typeface="Arial Unicode MS"/>
              <a:cs typeface="新宋体" panose="02010609030101010101" charset="-122"/>
            </a:endParaRPr>
          </a:p>
          <a:p>
            <a:r>
              <a:rPr lang="en-US" altLang="zh-CN" sz="1600" dirty="0">
                <a:solidFill>
                  <a:srgbClr val="000000"/>
                </a:solidFill>
                <a:latin typeface="新宋体" panose="02010609030101010101" charset="-122"/>
                <a:ea typeface="Arial Unicode MS"/>
              </a:rPr>
              <a:t>    </a:t>
            </a:r>
            <a:r>
              <a:rPr lang="en-US" altLang="zh-CN" sz="1600" dirty="0">
                <a:solidFill>
                  <a:srgbClr val="008000"/>
                </a:solidFill>
                <a:latin typeface="新宋体" panose="02010609030101010101" charset="-122"/>
                <a:ea typeface="Arial Unicode MS"/>
                <a:cs typeface="新宋体" panose="02010609030101010101" charset="-122"/>
              </a:rPr>
              <a:t>// </a:t>
            </a:r>
            <a:r>
              <a:rPr lang="zh-CN" altLang="en-US" sz="1600" dirty="0">
                <a:solidFill>
                  <a:srgbClr val="008000"/>
                </a:solidFill>
                <a:latin typeface="新宋体" panose="02010609030101010101" charset="-122"/>
                <a:ea typeface="Arial Unicode MS"/>
                <a:cs typeface="新宋体" panose="02010609030101010101" charset="-122"/>
              </a:rPr>
              <a:t>再将替换后的字符串复制给原来的</a:t>
            </a:r>
            <a:r>
              <a:rPr lang="en-US" altLang="zh-CN" sz="1600" dirty="0">
                <a:solidFill>
                  <a:srgbClr val="008000"/>
                </a:solidFill>
                <a:latin typeface="新宋体" panose="02010609030101010101" charset="-122"/>
                <a:ea typeface="Arial Unicode MS"/>
                <a:cs typeface="新宋体" panose="02010609030101010101" charset="-122"/>
              </a:rPr>
              <a:t>C-string</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strcpy</a:t>
            </a:r>
            <a:r>
              <a:rPr lang="en-US" altLang="zh-CN" sz="1600" dirty="0">
                <a:solidFill>
                  <a:srgbClr val="000000"/>
                </a:solidFill>
                <a:latin typeface="新宋体" panose="02010609030101010101" charset="-122"/>
                <a:ea typeface="Arial Unicode MS"/>
                <a:cs typeface="新宋体" panose="02010609030101010101" charset="-122"/>
              </a:rPr>
              <a:t>(</a:t>
            </a:r>
            <a:r>
              <a:rPr lang="en-US" altLang="zh-CN" sz="1600" dirty="0" err="1">
                <a:solidFill>
                  <a:srgbClr val="808080"/>
                </a:solidFill>
                <a:latin typeface="新宋体" panose="02010609030101010101" charset="-122"/>
                <a:ea typeface="Arial Unicode MS"/>
                <a:cs typeface="新宋体" panose="02010609030101010101" charset="-122"/>
              </a:rPr>
              <a:t>str</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src_str.c_str</a:t>
            </a:r>
            <a:r>
              <a:rPr lang="en-US" altLang="zh-CN" sz="1600" dirty="0">
                <a:solidFill>
                  <a:srgbClr val="000000"/>
                </a:solidFill>
                <a:latin typeface="新宋体" panose="02010609030101010101" charset="-122"/>
                <a:ea typeface="Arial Unicode MS"/>
                <a:cs typeface="新宋体" panose="02010609030101010101" charset="-122"/>
              </a:rPr>
              <a:t>()); </a:t>
            </a:r>
            <a:endParaRPr lang="en-US" altLang="zh-CN" sz="1600" dirty="0">
              <a:solidFill>
                <a:srgbClr val="000000"/>
              </a:solidFill>
              <a:latin typeface="新宋体" panose="02010609030101010101" charset="-122"/>
              <a:ea typeface="Arial Unicode MS"/>
              <a:cs typeface="新宋体" panose="02010609030101010101" charset="-122"/>
            </a:endParaRPr>
          </a:p>
          <a:p>
            <a:r>
              <a:rPr lang="en-US" altLang="zh-CN"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a:solidFill>
                  <a:srgbClr val="0000FF"/>
                </a:solidFill>
                <a:latin typeface="新宋体" panose="02010609030101010101" charset="-122"/>
                <a:ea typeface="Arial Unicode MS"/>
                <a:cs typeface="新宋体" panose="02010609030101010101" charset="-122"/>
              </a:rPr>
              <a:t>return</a:t>
            </a:r>
            <a:r>
              <a:rPr lang="en-US" altLang="zh-CN" sz="1600" dirty="0">
                <a:solidFill>
                  <a:srgbClr val="000000"/>
                </a:solidFill>
                <a:latin typeface="新宋体" panose="02010609030101010101" charset="-122"/>
                <a:ea typeface="Arial Unicode MS"/>
                <a:cs typeface="新宋体" panose="02010609030101010101" charset="-122"/>
              </a:rPr>
              <a:t> </a:t>
            </a:r>
            <a:r>
              <a:rPr lang="en-US" altLang="zh-CN" sz="1600" dirty="0" err="1">
                <a:solidFill>
                  <a:srgbClr val="000000"/>
                </a:solidFill>
                <a:latin typeface="新宋体" panose="02010609030101010101" charset="-122"/>
                <a:ea typeface="Arial Unicode MS"/>
                <a:cs typeface="新宋体" panose="02010609030101010101" charset="-122"/>
              </a:rPr>
              <a:t>cnt</a:t>
            </a:r>
            <a:r>
              <a:rPr lang="en-US" altLang="zh-CN"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 课外练习部分</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a16</a:t>
            </a:r>
            <a:r>
              <a:rPr lang="zh-CN" altLang="en-US" dirty="0"/>
              <a:t>（</a:t>
            </a:r>
            <a:r>
              <a:rPr lang="en-US" altLang="zh-CN" dirty="0"/>
              <a:t>5</a:t>
            </a:r>
            <a:r>
              <a:rPr lang="zh-CN" altLang="en-US" dirty="0"/>
              <a:t>）</a:t>
            </a:r>
            <a:endParaRPr lang="zh-CN" altLang="en-US" dirty="0"/>
          </a:p>
        </p:txBody>
      </p:sp>
      <p:sp>
        <p:nvSpPr>
          <p:cNvPr id="6" name="TextBox 5"/>
          <p:cNvSpPr txBox="1"/>
          <p:nvPr/>
        </p:nvSpPr>
        <p:spPr>
          <a:xfrm>
            <a:off x="1991544" y="1560849"/>
            <a:ext cx="8280920" cy="4616648"/>
          </a:xfrm>
          <a:prstGeom prst="rect">
            <a:avLst/>
          </a:prstGeom>
          <a:solidFill>
            <a:schemeClr val="bg1">
              <a:lumMod val="85000"/>
            </a:schemeClr>
          </a:solidFill>
        </p:spPr>
        <p:txBody>
          <a:bodyPr wrap="square" rtlCol="0">
            <a:spAutoFit/>
          </a:bodyPr>
          <a:lstStyle/>
          <a:p>
            <a:r>
              <a:rPr lang="en-US" altLang="zh-CN" sz="1400" dirty="0">
                <a:solidFill>
                  <a:srgbClr val="0000FF"/>
                </a:solidFill>
                <a:latin typeface="新宋体" panose="02010609030101010101" charset="-122"/>
                <a:ea typeface="新宋体" panose="02010609030101010101" charset="-122"/>
              </a:rPr>
              <a:t>void</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remove_spaces</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find_replace_str</a:t>
            </a:r>
            <a:r>
              <a:rPr lang="en-US" altLang="zh-CN" sz="1400" dirty="0">
                <a:solidFill>
                  <a:srgbClr val="000000"/>
                </a:solidFill>
                <a:latin typeface="新宋体" panose="02010609030101010101" charset="-122"/>
                <a:ea typeface="新宋体" panose="02010609030101010101" charset="-122"/>
              </a:rPr>
              <a:t>(</a:t>
            </a:r>
            <a:r>
              <a:rPr lang="en-US" altLang="zh-CN" sz="1400" dirty="0">
                <a:solidFill>
                  <a:srgbClr val="A31515"/>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A31515"/>
                </a:solidFill>
                <a:latin typeface="新宋体" panose="02010609030101010101" charset="-122"/>
                <a:ea typeface="新宋体" panose="02010609030101010101" charset="-122"/>
              </a:rPr>
              <a:t>""</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to_int</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x;</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for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i = 0; i &lt; </a:t>
            </a:r>
            <a:r>
              <a:rPr lang="en-US" altLang="zh-CN" sz="1400" dirty="0" err="1">
                <a:solidFill>
                  <a:srgbClr val="000000"/>
                </a:solidFill>
                <a:latin typeface="新宋体" panose="02010609030101010101" charset="-122"/>
                <a:ea typeface="新宋体" panose="02010609030101010101" charset="-122"/>
              </a:rPr>
              <a:t>strlen</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x = x * 10 +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 - </a:t>
            </a:r>
            <a:r>
              <a:rPr lang="en-US" altLang="zh-CN" sz="1400" dirty="0">
                <a:solidFill>
                  <a:srgbClr val="A31515"/>
                </a:solidFill>
                <a:latin typeface="新宋体" panose="02010609030101010101" charset="-122"/>
                <a:ea typeface="新宋体" panose="02010609030101010101" charset="-122"/>
              </a:rPr>
              <a:t>'0'</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return</a:t>
            </a:r>
            <a:r>
              <a:rPr lang="en-US" altLang="zh-CN" sz="1400" dirty="0">
                <a:solidFill>
                  <a:srgbClr val="000000"/>
                </a:solidFill>
                <a:latin typeface="新宋体" panose="02010609030101010101" charset="-122"/>
                <a:ea typeface="新宋体" panose="02010609030101010101" charset="-122"/>
              </a:rPr>
              <a:t> x;</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void</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String</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to_lower_case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for</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i = 0; i &lt; </a:t>
            </a:r>
            <a:r>
              <a:rPr lang="en-US" altLang="zh-CN" sz="1400" dirty="0" err="1">
                <a:solidFill>
                  <a:srgbClr val="000000"/>
                </a:solidFill>
                <a:latin typeface="新宋体" panose="02010609030101010101" charset="-122"/>
                <a:ea typeface="新宋体" panose="02010609030101010101" charset="-122"/>
              </a:rPr>
              <a:t>strlen</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if</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 &gt;= </a:t>
            </a:r>
            <a:r>
              <a:rPr lang="en-US" altLang="zh-CN" sz="1400" dirty="0">
                <a:solidFill>
                  <a:srgbClr val="A31515"/>
                </a:solidFill>
                <a:latin typeface="新宋体" panose="02010609030101010101" charset="-122"/>
                <a:ea typeface="新宋体" panose="02010609030101010101" charset="-122"/>
              </a:rPr>
              <a:t>'A'</a:t>
            </a:r>
            <a:r>
              <a:rPr lang="en-US" altLang="zh-CN" sz="1400" dirty="0">
                <a:solidFill>
                  <a:srgbClr val="000000"/>
                </a:solidFill>
                <a:latin typeface="新宋体" panose="02010609030101010101" charset="-122"/>
                <a:ea typeface="新宋体" panose="02010609030101010101" charset="-122"/>
              </a:rPr>
              <a:t> &amp;&amp;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 &lt;= </a:t>
            </a:r>
            <a:r>
              <a:rPr lang="en-US" altLang="zh-CN" sz="1400" dirty="0">
                <a:solidFill>
                  <a:srgbClr val="A31515"/>
                </a:solidFill>
                <a:latin typeface="新宋体" panose="02010609030101010101" charset="-122"/>
                <a:ea typeface="新宋体" panose="02010609030101010101" charset="-122"/>
              </a:rPr>
              <a:t>'Z'</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 = </a:t>
            </a:r>
            <a:r>
              <a:rPr lang="en-US" altLang="zh-CN" sz="1400" dirty="0" err="1">
                <a:solidFill>
                  <a:srgbClr val="000000"/>
                </a:solidFill>
                <a:latin typeface="新宋体" panose="02010609030101010101" charset="-122"/>
                <a:ea typeface="新宋体" panose="02010609030101010101" charset="-122"/>
              </a:rPr>
              <a:t>str</a:t>
            </a:r>
            <a:r>
              <a:rPr lang="en-US" altLang="zh-CN" sz="1400" dirty="0">
                <a:solidFill>
                  <a:srgbClr val="000000"/>
                </a:solidFill>
                <a:latin typeface="新宋体" panose="02010609030101010101" charset="-122"/>
                <a:ea typeface="新宋体" panose="02010609030101010101" charset="-122"/>
              </a:rPr>
              <a:t>[i] - </a:t>
            </a:r>
            <a:r>
              <a:rPr lang="en-US" altLang="zh-CN" sz="1400" dirty="0">
                <a:solidFill>
                  <a:srgbClr val="A31515"/>
                </a:solidFill>
                <a:latin typeface="新宋体" panose="02010609030101010101" charset="-122"/>
                <a:ea typeface="新宋体" panose="02010609030101010101" charset="-122"/>
              </a:rPr>
              <a:t>'A'</a:t>
            </a:r>
            <a:r>
              <a:rPr lang="en-US" altLang="zh-CN" sz="1400" dirty="0">
                <a:solidFill>
                  <a:srgbClr val="000000"/>
                </a:solidFill>
                <a:latin typeface="新宋体" panose="02010609030101010101" charset="-122"/>
                <a:ea typeface="新宋体" panose="02010609030101010101" charset="-122"/>
              </a:rPr>
              <a:t> + </a:t>
            </a:r>
            <a:r>
              <a:rPr lang="en-US" altLang="zh-CN" sz="1400" dirty="0">
                <a:solidFill>
                  <a:srgbClr val="A31515"/>
                </a:solidFill>
                <a:latin typeface="新宋体" panose="02010609030101010101" charset="-122"/>
                <a:ea typeface="新宋体" panose="02010609030101010101" charset="-122"/>
              </a:rPr>
              <a:t>'a'</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实验四 课外练习部分</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B1</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a:xfrm>
            <a:off x="2019719" y="1556793"/>
            <a:ext cx="7620000" cy="4373563"/>
          </a:xfrm>
        </p:spPr>
        <p:txBody>
          <a:bodyPr>
            <a:normAutofit/>
          </a:bodyPr>
          <a:lstStyle/>
          <a:p>
            <a:r>
              <a:rPr lang="en-US" altLang="zh-CN" dirty="0"/>
              <a:t>1) </a:t>
            </a:r>
            <a:r>
              <a:rPr lang="zh-CN" altLang="en-US" dirty="0"/>
              <a:t>实现栈这种数据结构。要求：用链表形式来存储栈数据；实现栈的常用函数。</a:t>
            </a:r>
            <a:endParaRPr lang="zh-CN" altLang="en-US" dirty="0"/>
          </a:p>
        </p:txBody>
      </p:sp>
      <p:sp>
        <p:nvSpPr>
          <p:cNvPr id="4" name="TextBox 3"/>
          <p:cNvSpPr txBox="1"/>
          <p:nvPr/>
        </p:nvSpPr>
        <p:spPr>
          <a:xfrm>
            <a:off x="1987224" y="2348881"/>
            <a:ext cx="8173278" cy="4401205"/>
          </a:xfrm>
          <a:prstGeom prst="rect">
            <a:avLst/>
          </a:prstGeom>
          <a:solidFill>
            <a:schemeClr val="bg1">
              <a:lumMod val="85000"/>
            </a:schemeClr>
          </a:solidFill>
        </p:spPr>
        <p:txBody>
          <a:bodyPr wrap="square" rtlCol="0">
            <a:spAutoFit/>
          </a:bodyPr>
          <a:lstStyle/>
          <a:p>
            <a:r>
              <a:rPr lang="en-US" altLang="zh-CN" sz="1400" dirty="0">
                <a:solidFill>
                  <a:srgbClr val="808080"/>
                </a:solidFill>
                <a:latin typeface="新宋体" panose="02010609030101010101" charset="-122"/>
                <a:ea typeface="新宋体" panose="02010609030101010101" charset="-122"/>
              </a:rPr>
              <a:t>#include</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A31515"/>
                </a:solidFill>
                <a:latin typeface="新宋体" panose="02010609030101010101" charset="-122"/>
                <a:ea typeface="新宋体" panose="02010609030101010101" charset="-122"/>
              </a:rPr>
              <a:t>&lt;</a:t>
            </a:r>
            <a:r>
              <a:rPr lang="en-US" altLang="zh-CN" sz="1400" dirty="0" err="1">
                <a:solidFill>
                  <a:srgbClr val="A31515"/>
                </a:solidFill>
                <a:latin typeface="新宋体" panose="02010609030101010101" charset="-122"/>
                <a:ea typeface="新宋体" panose="02010609030101010101" charset="-122"/>
              </a:rPr>
              <a:t>iostream</a:t>
            </a:r>
            <a:r>
              <a:rPr lang="en-US" altLang="zh-CN" sz="1400" dirty="0">
                <a:solidFill>
                  <a:srgbClr val="A31515"/>
                </a:solidFill>
                <a:latin typeface="新宋体" panose="02010609030101010101" charset="-122"/>
                <a:ea typeface="新宋体" panose="02010609030101010101" charset="-122"/>
              </a:rPr>
              <a:t>&gt;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using</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0000FF"/>
                </a:solidFill>
                <a:latin typeface="新宋体" panose="02010609030101010101" charset="-122"/>
                <a:ea typeface="新宋体" panose="02010609030101010101" charset="-122"/>
              </a:rPr>
              <a:t>namespace</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std</a:t>
            </a:r>
            <a:r>
              <a:rPr lang="en-US" altLang="zh-CN" sz="1400" dirty="0">
                <a:solidFill>
                  <a:srgbClr val="000000"/>
                </a:solidFill>
                <a:latin typeface="新宋体" panose="02010609030101010101" charset="-122"/>
                <a:ea typeface="新宋体" panose="02010609030101010101" charset="-122"/>
              </a:rPr>
              <a:t>;</a:t>
            </a:r>
            <a:endParaRPr lang="zh-CN" altLang="en-US"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class</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Stack</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private</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struct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node</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data;</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node</a:t>
            </a:r>
            <a:r>
              <a:rPr lang="en-US" altLang="zh-CN" sz="1400" dirty="0">
                <a:solidFill>
                  <a:srgbClr val="000000"/>
                </a:solidFill>
                <a:latin typeface="新宋体" panose="02010609030101010101" charset="-122"/>
                <a:ea typeface="新宋体" panose="02010609030101010101" charset="-122"/>
              </a:rPr>
              <a:t>* next;</a:t>
            </a:r>
            <a:endParaRPr lang="en-US" altLang="zh-CN" sz="1400" dirty="0">
              <a:solidFill>
                <a:srgbClr val="000000"/>
              </a:solidFill>
              <a:latin typeface="新宋体" panose="02010609030101010101" charset="-122"/>
              <a:ea typeface="新宋体" panose="02010609030101010101" charset="-122"/>
            </a:endParaRPr>
          </a:p>
          <a:p>
            <a:r>
              <a:rPr lang="zh-CN" altLang="en-US" sz="1400" dirty="0">
                <a:solidFill>
                  <a:srgbClr val="000000"/>
                </a:solidFill>
                <a:latin typeface="新宋体" panose="02010609030101010101" charset="-122"/>
                <a:ea typeface="新宋体" panose="02010609030101010101" charset="-122"/>
              </a:rPr>
              <a:t>    </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2B91AF"/>
                </a:solidFill>
                <a:latin typeface="新宋体" panose="02010609030101010101" charset="-122"/>
                <a:ea typeface="新宋体" panose="02010609030101010101" charset="-122"/>
              </a:rPr>
              <a:t>node</a:t>
            </a:r>
            <a:r>
              <a:rPr lang="en-US" altLang="zh-CN" sz="1400" dirty="0">
                <a:solidFill>
                  <a:srgbClr val="000000"/>
                </a:solidFill>
                <a:latin typeface="新宋体" panose="02010609030101010101" charset="-122"/>
                <a:ea typeface="新宋体" panose="02010609030101010101" charset="-122"/>
              </a:rPr>
              <a:t>* top;</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len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FF"/>
                </a:solidFill>
                <a:latin typeface="新宋体" panose="02010609030101010101" charset="-122"/>
                <a:ea typeface="新宋体" panose="02010609030101010101" charset="-122"/>
              </a:rPr>
              <a:t>public</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Stack();</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push(</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a:t>
            </a:r>
            <a:r>
              <a:rPr lang="en-US" altLang="zh-CN" sz="1400" dirty="0">
                <a:solidFill>
                  <a:srgbClr val="808080"/>
                </a:solidFill>
                <a:latin typeface="新宋体" panose="02010609030101010101" charset="-122"/>
                <a:ea typeface="新宋体" panose="02010609030101010101" charset="-122"/>
              </a:rPr>
              <a:t>n</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pop(</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&amp; </a:t>
            </a:r>
            <a:r>
              <a:rPr lang="en-US" altLang="zh-CN" sz="1400" dirty="0">
                <a:solidFill>
                  <a:srgbClr val="808080"/>
                </a:solidFill>
                <a:latin typeface="新宋体" panose="02010609030101010101" charset="-122"/>
                <a:ea typeface="新宋体" panose="02010609030101010101" charset="-122"/>
              </a:rPr>
              <a:t>i</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 size();</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getTop</a:t>
            </a:r>
            <a:r>
              <a:rPr lang="en-US" altLang="zh-CN" sz="1400" dirty="0">
                <a:solidFill>
                  <a:srgbClr val="000000"/>
                </a:solidFill>
                <a:latin typeface="新宋体" panose="02010609030101010101" charset="-122"/>
                <a:ea typeface="新宋体" panose="02010609030101010101" charset="-122"/>
              </a:rPr>
              <a:t>(</a:t>
            </a:r>
            <a:r>
              <a:rPr lang="en-US" altLang="zh-CN" sz="1400" dirty="0" err="1">
                <a:solidFill>
                  <a:srgbClr val="0000FF"/>
                </a:solidFill>
                <a:latin typeface="新宋体" panose="02010609030101010101" charset="-122"/>
                <a:ea typeface="新宋体" panose="02010609030101010101" charset="-122"/>
              </a:rPr>
              <a:t>int</a:t>
            </a:r>
            <a:r>
              <a:rPr lang="en-US" altLang="zh-CN" sz="1400" dirty="0">
                <a:solidFill>
                  <a:srgbClr val="000000"/>
                </a:solidFill>
                <a:latin typeface="新宋体" panose="02010609030101010101" charset="-122"/>
                <a:ea typeface="新宋体" panose="02010609030101010101" charset="-122"/>
              </a:rPr>
              <a:t>&amp; </a:t>
            </a:r>
            <a:r>
              <a:rPr lang="en-US" altLang="zh-CN" sz="1400" dirty="0">
                <a:solidFill>
                  <a:srgbClr val="808080"/>
                </a:solidFill>
                <a:latin typeface="新宋体" panose="02010609030101010101" charset="-122"/>
                <a:ea typeface="新宋体" panose="02010609030101010101" charset="-122"/>
              </a:rPr>
              <a:t>i</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FF"/>
                </a:solidFill>
                <a:latin typeface="新宋体" panose="02010609030101010101" charset="-122"/>
                <a:ea typeface="新宋体" panose="02010609030101010101" charset="-122"/>
              </a:rPr>
              <a:t>bool</a:t>
            </a:r>
            <a:r>
              <a:rPr lang="en-US" altLang="zh-CN" sz="1400" dirty="0">
                <a:solidFill>
                  <a:srgbClr val="000000"/>
                </a:solidFill>
                <a:latin typeface="新宋体" panose="02010609030101010101" charset="-122"/>
                <a:ea typeface="新宋体" panose="02010609030101010101" charset="-122"/>
              </a:rPr>
              <a:t> </a:t>
            </a:r>
            <a:r>
              <a:rPr lang="en-US" altLang="zh-CN" sz="1400" dirty="0" err="1">
                <a:solidFill>
                  <a:srgbClr val="000000"/>
                </a:solidFill>
                <a:latin typeface="新宋体" panose="02010609030101010101" charset="-122"/>
                <a:ea typeface="新宋体" panose="02010609030101010101" charset="-122"/>
              </a:rPr>
              <a:t>is_empty</a:t>
            </a:r>
            <a:r>
              <a:rPr lang="en-US" altLang="zh-CN" sz="1400" dirty="0">
                <a:solidFill>
                  <a:srgbClr val="000000"/>
                </a:solidFill>
                <a:latin typeface="新宋体" panose="02010609030101010101" charset="-122"/>
                <a:ea typeface="新宋体" panose="02010609030101010101" charset="-122"/>
              </a:rPr>
              <a:t>();</a:t>
            </a:r>
            <a:endParaRPr lang="en-US" altLang="zh-CN" sz="1400" dirty="0">
              <a:solidFill>
                <a:srgbClr val="000000"/>
              </a:solidFill>
              <a:latin typeface="新宋体" panose="02010609030101010101" charset="-122"/>
              <a:ea typeface="新宋体" panose="02010609030101010101" charset="-122"/>
            </a:endParaRPr>
          </a:p>
          <a:p>
            <a:r>
              <a:rPr lang="en-US" altLang="zh-CN" sz="14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B1</a:t>
            </a:r>
            <a:r>
              <a:rPr lang="zh-CN" altLang="en-US" dirty="0"/>
              <a:t>（</a:t>
            </a:r>
            <a:r>
              <a:rPr lang="en-US" altLang="zh-CN" dirty="0"/>
              <a:t>2</a:t>
            </a:r>
            <a:r>
              <a:rPr lang="zh-CN" altLang="en-US" dirty="0"/>
              <a:t>）</a:t>
            </a:r>
            <a:endParaRPr lang="zh-CN" altLang="en-US" dirty="0"/>
          </a:p>
        </p:txBody>
      </p:sp>
      <p:sp>
        <p:nvSpPr>
          <p:cNvPr id="6" name="TextBox 5"/>
          <p:cNvSpPr txBox="1"/>
          <p:nvPr/>
        </p:nvSpPr>
        <p:spPr>
          <a:xfrm>
            <a:off x="1991544" y="1484785"/>
            <a:ext cx="8280920" cy="4770537"/>
          </a:xfrm>
          <a:prstGeom prst="rect">
            <a:avLst/>
          </a:prstGeom>
          <a:solidFill>
            <a:schemeClr val="bg1">
              <a:lumMod val="85000"/>
            </a:schemeClr>
          </a:solidFill>
        </p:spPr>
        <p:txBody>
          <a:bodyPr wrap="square" rtlCol="0">
            <a:spAutoFit/>
          </a:bodyPr>
          <a:lstStyle/>
          <a:p>
            <a:r>
              <a:rPr lang="en-US" altLang="zh-CN" sz="1600" dirty="0">
                <a:solidFill>
                  <a:srgbClr val="2B91AF"/>
                </a:solidFill>
                <a:latin typeface="新宋体" panose="02010609030101010101" charset="-122"/>
                <a:ea typeface="新宋体" panose="02010609030101010101" charset="-122"/>
              </a:rPr>
              <a:t>Stack</a:t>
            </a:r>
            <a:r>
              <a:rPr lang="en-US" altLang="zh-CN" sz="1600" dirty="0">
                <a:solidFill>
                  <a:srgbClr val="000000"/>
                </a:solidFill>
                <a:latin typeface="新宋体" panose="02010609030101010101" charset="-122"/>
                <a:ea typeface="新宋体" panose="02010609030101010101" charset="-122"/>
              </a:rPr>
              <a:t>::Stack()</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top = </a:t>
            </a:r>
            <a:r>
              <a:rPr lang="en-US" altLang="zh-CN" sz="1600" dirty="0">
                <a:solidFill>
                  <a:srgbClr val="6F008A"/>
                </a:solidFill>
                <a:latin typeface="新宋体" panose="02010609030101010101" charset="-122"/>
                <a:ea typeface="新宋体" panose="02010609030101010101" charset="-122"/>
              </a:rPr>
              <a:t>NULL</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len</a:t>
            </a:r>
            <a:r>
              <a:rPr lang="en-US" altLang="zh-CN" sz="1600" dirty="0">
                <a:solidFill>
                  <a:srgbClr val="000000"/>
                </a:solidFill>
                <a:latin typeface="新宋体" panose="02010609030101010101" charset="-122"/>
                <a:ea typeface="新宋体" panose="02010609030101010101" charset="-122"/>
              </a:rPr>
              <a:t> = 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bool</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Stack</a:t>
            </a:r>
            <a:r>
              <a:rPr lang="en-US" altLang="zh-CN" sz="1600" dirty="0">
                <a:solidFill>
                  <a:srgbClr val="000000"/>
                </a:solidFill>
                <a:latin typeface="新宋体" panose="02010609030101010101" charset="-122"/>
                <a:ea typeface="新宋体" panose="02010609030101010101" charset="-122"/>
              </a:rPr>
              <a:t>::push(</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n</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入栈</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node</a:t>
            </a:r>
            <a:r>
              <a:rPr lang="en-US" altLang="zh-CN" sz="1600" dirty="0">
                <a:solidFill>
                  <a:srgbClr val="000000"/>
                </a:solidFill>
                <a:latin typeface="新宋体" panose="02010609030101010101" charset="-122"/>
                <a:ea typeface="新宋体" panose="02010609030101010101" charset="-122"/>
              </a:rPr>
              <a:t>* q = </a:t>
            </a:r>
            <a:r>
              <a:rPr lang="en-US" altLang="zh-CN" sz="1600" dirty="0">
                <a:solidFill>
                  <a:srgbClr val="0000FF"/>
                </a:solidFill>
                <a:latin typeface="新宋体" panose="02010609030101010101" charset="-122"/>
                <a:ea typeface="新宋体" panose="02010609030101010101" charset="-122"/>
              </a:rPr>
              <a:t>new</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node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(q)</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分配内存成功</a:t>
            </a:r>
            <a:endParaRPr lang="zh-CN" altLang="en-US"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q-&gt;data = </a:t>
            </a:r>
            <a:r>
              <a:rPr lang="en-US" altLang="zh-CN" sz="1600" dirty="0">
                <a:solidFill>
                  <a:srgbClr val="808080"/>
                </a:solidFill>
                <a:latin typeface="新宋体" panose="02010609030101010101" charset="-122"/>
                <a:ea typeface="新宋体" panose="02010609030101010101" charset="-122"/>
              </a:rPr>
              <a:t>n</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q-&gt;next = top;</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top = q;</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len</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true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0000FF"/>
                </a:solidFill>
                <a:latin typeface="新宋体" panose="02010609030101010101" charset="-122"/>
                <a:ea typeface="新宋体" panose="02010609030101010101" charset="-122"/>
              </a:rPr>
              <a:t>else</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分配内存失败</a:t>
            </a:r>
            <a:endParaRPr lang="en-US" altLang="zh-CN" sz="1600" dirty="0">
              <a:solidFill>
                <a:srgbClr val="008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a:p>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B1</a:t>
            </a:r>
            <a:r>
              <a:rPr lang="zh-CN" altLang="en-US" dirty="0"/>
              <a:t>（</a:t>
            </a:r>
            <a:r>
              <a:rPr lang="en-US" altLang="zh-CN" dirty="0"/>
              <a:t>3</a:t>
            </a:r>
            <a:r>
              <a:rPr lang="zh-CN" altLang="en-US" dirty="0"/>
              <a:t>）</a:t>
            </a:r>
            <a:endParaRPr lang="zh-CN" altLang="en-US" dirty="0"/>
          </a:p>
        </p:txBody>
      </p:sp>
      <p:sp>
        <p:nvSpPr>
          <p:cNvPr id="6" name="TextBox 5"/>
          <p:cNvSpPr txBox="1"/>
          <p:nvPr/>
        </p:nvSpPr>
        <p:spPr>
          <a:xfrm>
            <a:off x="1919536" y="1556793"/>
            <a:ext cx="8280920" cy="5139869"/>
          </a:xfrm>
          <a:prstGeom prst="rect">
            <a:avLst/>
          </a:prstGeom>
          <a:solidFill>
            <a:schemeClr val="bg1">
              <a:lumMod val="85000"/>
            </a:schemeClr>
          </a:solidFill>
        </p:spPr>
        <p:txBody>
          <a:bodyPr wrap="square" rtlCol="0">
            <a:spAutoFit/>
          </a:bodyPr>
          <a:lstStyle/>
          <a:p>
            <a:r>
              <a:rPr lang="en-US" altLang="zh-CN" sz="1600" dirty="0" err="1">
                <a:solidFill>
                  <a:srgbClr val="0000FF"/>
                </a:solidFill>
                <a:latin typeface="新宋体" panose="02010609030101010101" charset="-122"/>
                <a:ea typeface="新宋体" panose="02010609030101010101" charset="-122"/>
              </a:rPr>
              <a:t>bool</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Stack</a:t>
            </a:r>
            <a:r>
              <a:rPr lang="en-US" altLang="zh-CN" sz="1600" dirty="0">
                <a:solidFill>
                  <a:srgbClr val="000000"/>
                </a:solidFill>
                <a:latin typeface="新宋体" panose="02010609030101010101" charset="-122"/>
                <a:ea typeface="新宋体" panose="02010609030101010101" charset="-122"/>
              </a:rPr>
              <a:t>::pop(</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&amp;</a:t>
            </a:r>
            <a:r>
              <a:rPr lang="en-US" altLang="zh-CN" sz="1600" dirty="0">
                <a:solidFill>
                  <a:srgbClr val="808080"/>
                </a:solidFill>
                <a:latin typeface="新宋体" panose="02010609030101010101" charset="-122"/>
                <a:ea typeface="新宋体" panose="02010609030101010101" charset="-122"/>
              </a:rPr>
              <a:t>i</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出栈</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(top)</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栈非空</a:t>
            </a:r>
            <a:endParaRPr lang="zh-CN" altLang="en-US"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node</a:t>
            </a:r>
            <a:r>
              <a:rPr lang="en-US" altLang="zh-CN" sz="1600" dirty="0">
                <a:solidFill>
                  <a:srgbClr val="000000"/>
                </a:solidFill>
                <a:latin typeface="新宋体" panose="02010609030101010101" charset="-122"/>
                <a:ea typeface="新宋体" panose="02010609030101010101" charset="-122"/>
              </a:rPr>
              <a:t>* q;</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num</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q = top;</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i</a:t>
            </a:r>
            <a:r>
              <a:rPr lang="en-US" altLang="zh-CN" sz="1600" dirty="0">
                <a:solidFill>
                  <a:srgbClr val="000000"/>
                </a:solidFill>
                <a:latin typeface="新宋体" panose="02010609030101010101" charset="-122"/>
                <a:ea typeface="新宋体" panose="02010609030101010101" charset="-122"/>
              </a:rPr>
              <a:t> = top-&gt;data;</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top = top-&gt;next;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delete</a:t>
            </a:r>
            <a:r>
              <a:rPr lang="en-US" altLang="zh-CN" sz="1600" dirty="0">
                <a:solidFill>
                  <a:srgbClr val="000000"/>
                </a:solidFill>
                <a:latin typeface="新宋体" panose="02010609030101010101" charset="-122"/>
                <a:ea typeface="新宋体" panose="02010609030101010101" charset="-122"/>
              </a:rPr>
              <a:t> q;</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len</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true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else</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栈空</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00"/>
                </a:solidFill>
                <a:latin typeface="新宋体" panose="02010609030101010101" charset="-122"/>
                <a:ea typeface="新宋体" panose="02010609030101010101" charset="-122"/>
              </a:rPr>
              <a:t> </a:t>
            </a:r>
            <a:r>
              <a:rPr lang="en-US" altLang="zh-CN" dirty="0">
                <a:solidFill>
                  <a:srgbClr val="2B91AF"/>
                </a:solidFill>
                <a:latin typeface="新宋体" panose="02010609030101010101" charset="-122"/>
                <a:ea typeface="新宋体" panose="02010609030101010101" charset="-122"/>
              </a:rPr>
              <a:t>Stack</a:t>
            </a:r>
            <a:r>
              <a:rPr lang="en-US" altLang="zh-CN" dirty="0">
                <a:solidFill>
                  <a:srgbClr val="000000"/>
                </a:solidFill>
                <a:latin typeface="新宋体" panose="02010609030101010101" charset="-122"/>
                <a:ea typeface="新宋体" panose="02010609030101010101" charset="-122"/>
              </a:rPr>
              <a:t>::size()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a:solidFill>
                  <a:srgbClr val="0000FF"/>
                </a:solidFill>
                <a:latin typeface="新宋体" panose="02010609030101010101" charset="-122"/>
                <a:ea typeface="新宋体" panose="02010609030101010101" charset="-122"/>
              </a:rPr>
              <a:t>return</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len</a:t>
            </a:r>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B1</a:t>
            </a:r>
            <a:r>
              <a:rPr lang="zh-CN" altLang="en-US" dirty="0"/>
              <a:t>（</a:t>
            </a:r>
            <a:r>
              <a:rPr lang="en-US" altLang="zh-CN" dirty="0"/>
              <a:t>4</a:t>
            </a:r>
            <a:r>
              <a:rPr lang="zh-CN" altLang="en-US" dirty="0"/>
              <a:t>）</a:t>
            </a:r>
            <a:endParaRPr lang="zh-CN" altLang="en-US" dirty="0"/>
          </a:p>
        </p:txBody>
      </p:sp>
      <p:sp>
        <p:nvSpPr>
          <p:cNvPr id="6" name="TextBox 5"/>
          <p:cNvSpPr txBox="1"/>
          <p:nvPr/>
        </p:nvSpPr>
        <p:spPr>
          <a:xfrm>
            <a:off x="1919536" y="1701142"/>
            <a:ext cx="8280920" cy="4278094"/>
          </a:xfrm>
          <a:prstGeom prst="rect">
            <a:avLst/>
          </a:prstGeom>
          <a:solidFill>
            <a:schemeClr val="bg1">
              <a:lumMod val="85000"/>
            </a:schemeClr>
          </a:solidFill>
        </p:spPr>
        <p:txBody>
          <a:bodyPr wrap="square" rtlCol="0">
            <a:spAutoFit/>
          </a:bodyPr>
          <a:lstStyle/>
          <a:p>
            <a:r>
              <a:rPr lang="en-US" altLang="zh-CN" sz="1600" dirty="0" err="1">
                <a:solidFill>
                  <a:srgbClr val="0000FF"/>
                </a:solidFill>
                <a:latin typeface="新宋体" panose="02010609030101010101" charset="-122"/>
                <a:ea typeface="新宋体" panose="02010609030101010101" charset="-122"/>
              </a:rPr>
              <a:t>bool</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Stack</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00"/>
                </a:solidFill>
                <a:latin typeface="新宋体" panose="02010609030101010101" charset="-122"/>
                <a:ea typeface="新宋体" panose="02010609030101010101" charset="-122"/>
              </a:rPr>
              <a:t>getTop</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&amp; </a:t>
            </a:r>
            <a:r>
              <a:rPr lang="en-US" altLang="zh-CN" sz="1600" dirty="0">
                <a:solidFill>
                  <a:srgbClr val="808080"/>
                </a:solidFill>
                <a:latin typeface="新宋体" panose="02010609030101010101" charset="-122"/>
                <a:ea typeface="新宋体" panose="02010609030101010101" charset="-122"/>
              </a:rPr>
              <a:t>i</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返回栈顶元素</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(top)</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栈非空</a:t>
            </a:r>
            <a:endParaRPr lang="zh-CN" altLang="en-US"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i</a:t>
            </a:r>
            <a:r>
              <a:rPr lang="en-US" altLang="zh-CN" sz="1600" dirty="0">
                <a:solidFill>
                  <a:srgbClr val="000000"/>
                </a:solidFill>
                <a:latin typeface="新宋体" panose="02010609030101010101" charset="-122"/>
                <a:ea typeface="新宋体" panose="02010609030101010101" charset="-122"/>
              </a:rPr>
              <a:t>=top-&gt;data;</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true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else</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栈空</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bool</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Stack</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00"/>
                </a:solidFill>
                <a:latin typeface="新宋体" panose="02010609030101010101" charset="-122"/>
                <a:ea typeface="新宋体" panose="02010609030101010101" charset="-122"/>
              </a:rPr>
              <a:t>is_empty</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判断是否栈为空</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(top)</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栈非空</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else</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栈空</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true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b1~3</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一</a:t>
            </a:r>
            <a:r>
              <a:rPr lang="en-US" altLang="zh-CN" dirty="0"/>
              <a:t>b1.</a:t>
            </a:r>
            <a:r>
              <a:rPr lang="zh-CN" altLang="zh-CN" dirty="0"/>
              <a:t>指出以下哪些不是</a:t>
            </a:r>
            <a:r>
              <a:rPr lang="en-US" altLang="zh-CN" dirty="0"/>
              <a:t>C++</a:t>
            </a:r>
            <a:r>
              <a:rPr lang="zh-CN" altLang="zh-CN" dirty="0"/>
              <a:t>关键字</a:t>
            </a:r>
            <a:endParaRPr lang="zh-CN" altLang="zh-CN" dirty="0"/>
          </a:p>
          <a:p>
            <a:r>
              <a:rPr lang="en-US" altLang="zh-CN" dirty="0"/>
              <a:t>     </a:t>
            </a:r>
            <a:r>
              <a:rPr lang="en-US" altLang="zh-CN" dirty="0">
                <a:solidFill>
                  <a:srgbClr val="FF0000"/>
                </a:solidFill>
              </a:rPr>
              <a:t>integer</a:t>
            </a:r>
            <a:r>
              <a:rPr lang="zh-CN" altLang="zh-CN" dirty="0"/>
              <a:t>，</a:t>
            </a:r>
            <a:r>
              <a:rPr lang="en-US" altLang="zh-CN" dirty="0"/>
              <a:t>float, double, </a:t>
            </a:r>
            <a:r>
              <a:rPr lang="en-US" altLang="zh-CN" dirty="0">
                <a:solidFill>
                  <a:srgbClr val="FF0000"/>
                </a:solidFill>
              </a:rPr>
              <a:t>If</a:t>
            </a:r>
            <a:r>
              <a:rPr lang="en-US" altLang="zh-CN" dirty="0"/>
              <a:t>, else, switch, </a:t>
            </a:r>
            <a:r>
              <a:rPr lang="en-US" altLang="zh-CN" dirty="0" err="1"/>
              <a:t>struct</a:t>
            </a:r>
            <a:r>
              <a:rPr lang="en-US" altLang="zh-CN" dirty="0"/>
              <a:t>, union, </a:t>
            </a:r>
            <a:r>
              <a:rPr lang="en-US" altLang="zh-CN" dirty="0" err="1"/>
              <a:t>enum</a:t>
            </a:r>
            <a:r>
              <a:rPr lang="en-US" altLang="zh-CN" dirty="0"/>
              <a:t>, auto, static, </a:t>
            </a:r>
            <a:r>
              <a:rPr lang="en-US" altLang="zh-CN" dirty="0">
                <a:solidFill>
                  <a:srgbClr val="FF0000"/>
                </a:solidFill>
              </a:rPr>
              <a:t>external</a:t>
            </a:r>
            <a:endParaRPr lang="zh-CN" altLang="zh-CN" dirty="0">
              <a:solidFill>
                <a:srgbClr val="FF0000"/>
              </a:solidFill>
            </a:endParaRPr>
          </a:p>
          <a:p>
            <a:r>
              <a:rPr lang="zh-CN" altLang="en-US" dirty="0"/>
              <a:t>一</a:t>
            </a:r>
            <a:r>
              <a:rPr lang="en-US" altLang="zh-CN" dirty="0"/>
              <a:t>b2.</a:t>
            </a:r>
            <a:r>
              <a:rPr lang="zh-CN" altLang="zh-CN" dirty="0"/>
              <a:t>指出以下诸数据类型中，哪些属于</a:t>
            </a:r>
            <a:r>
              <a:rPr lang="en-US" altLang="zh-CN" dirty="0"/>
              <a:t>C++</a:t>
            </a:r>
            <a:r>
              <a:rPr lang="zh-CN" altLang="zh-CN" dirty="0"/>
              <a:t>基本数据类型</a:t>
            </a:r>
            <a:endParaRPr lang="zh-CN" altLang="zh-CN" dirty="0"/>
          </a:p>
          <a:p>
            <a:r>
              <a:rPr lang="en-US" altLang="zh-CN" dirty="0"/>
              <a:t>     </a:t>
            </a:r>
            <a:r>
              <a:rPr lang="en-US" altLang="zh-CN" dirty="0" err="1">
                <a:solidFill>
                  <a:srgbClr val="FF0000"/>
                </a:solidFill>
              </a:rPr>
              <a:t>bool</a:t>
            </a:r>
            <a:r>
              <a:rPr lang="en-US" altLang="zh-CN" dirty="0"/>
              <a:t>, </a:t>
            </a:r>
            <a:r>
              <a:rPr lang="en-US" altLang="zh-CN" dirty="0">
                <a:solidFill>
                  <a:srgbClr val="FF0000"/>
                </a:solidFill>
              </a:rPr>
              <a:t>char</a:t>
            </a:r>
            <a:r>
              <a:rPr lang="en-US" altLang="zh-CN" dirty="0"/>
              <a:t>, class, </a:t>
            </a:r>
            <a:r>
              <a:rPr lang="en-US" altLang="zh-CN" dirty="0">
                <a:solidFill>
                  <a:srgbClr val="FF0000"/>
                </a:solidFill>
              </a:rPr>
              <a:t>double</a:t>
            </a:r>
            <a:r>
              <a:rPr lang="en-US" altLang="zh-CN" dirty="0"/>
              <a:t>, </a:t>
            </a:r>
            <a:r>
              <a:rPr lang="en-US" altLang="zh-CN" dirty="0" err="1"/>
              <a:t>enum</a:t>
            </a:r>
            <a:r>
              <a:rPr lang="en-US" altLang="zh-CN" dirty="0"/>
              <a:t>, </a:t>
            </a:r>
            <a:r>
              <a:rPr lang="en-US" altLang="zh-CN" dirty="0">
                <a:solidFill>
                  <a:srgbClr val="FF0000"/>
                </a:solidFill>
              </a:rPr>
              <a:t>float</a:t>
            </a:r>
            <a:r>
              <a:rPr lang="en-US" altLang="zh-CN" dirty="0"/>
              <a:t>, </a:t>
            </a:r>
            <a:r>
              <a:rPr lang="en-US" altLang="zh-CN" dirty="0" err="1">
                <a:solidFill>
                  <a:srgbClr val="FF0000"/>
                </a:solidFill>
              </a:rPr>
              <a:t>int</a:t>
            </a:r>
            <a:r>
              <a:rPr lang="en-US" altLang="zh-CN" dirty="0"/>
              <a:t>, string, </a:t>
            </a:r>
            <a:r>
              <a:rPr lang="en-US" altLang="zh-CN" dirty="0" err="1"/>
              <a:t>struct</a:t>
            </a:r>
            <a:r>
              <a:rPr lang="en-US" altLang="zh-CN" dirty="0"/>
              <a:t>, union, </a:t>
            </a:r>
            <a:r>
              <a:rPr lang="en-US" altLang="zh-CN" dirty="0">
                <a:solidFill>
                  <a:srgbClr val="FF0000"/>
                </a:solidFill>
              </a:rPr>
              <a:t>void</a:t>
            </a:r>
            <a:endParaRPr lang="zh-CN" altLang="zh-CN" dirty="0">
              <a:solidFill>
                <a:srgbClr val="FF0000"/>
              </a:solidFill>
            </a:endParaRPr>
          </a:p>
          <a:p>
            <a:r>
              <a:rPr lang="zh-CN" altLang="en-US" dirty="0"/>
              <a:t>一</a:t>
            </a:r>
            <a:r>
              <a:rPr lang="en-US" altLang="zh-CN" dirty="0"/>
              <a:t>b3.</a:t>
            </a:r>
            <a:r>
              <a:rPr lang="zh-CN" altLang="zh-CN" dirty="0"/>
              <a:t>在</a:t>
            </a:r>
            <a:r>
              <a:rPr lang="en-US" altLang="zh-CN" dirty="0"/>
              <a:t>C++</a:t>
            </a:r>
            <a:r>
              <a:rPr lang="zh-CN" altLang="zh-CN" dirty="0"/>
              <a:t>语言中，</a:t>
            </a:r>
            <a:r>
              <a:rPr lang="en-US" altLang="zh-CN" dirty="0"/>
              <a:t>0238</a:t>
            </a:r>
            <a:r>
              <a:rPr lang="zh-CN" altLang="zh-CN" dirty="0"/>
              <a:t>是否为一个合法的整型（</a:t>
            </a:r>
            <a:r>
              <a:rPr lang="en-US" altLang="zh-CN" dirty="0" err="1"/>
              <a:t>int</a:t>
            </a:r>
            <a:r>
              <a:rPr lang="zh-CN" altLang="zh-CN" dirty="0"/>
              <a:t>型）常量，为什么？</a:t>
            </a:r>
            <a:endParaRPr lang="en-US" altLang="zh-CN" dirty="0"/>
          </a:p>
          <a:p>
            <a:r>
              <a:rPr lang="zh-CN" altLang="en-US" b="0" dirty="0"/>
              <a:t>不是</a:t>
            </a:r>
            <a:r>
              <a:rPr lang="zh-CN" altLang="zh-CN" b="0" dirty="0"/>
              <a:t>，</a:t>
            </a:r>
            <a:r>
              <a:rPr lang="zh-CN" altLang="en-US" b="0" dirty="0"/>
              <a:t>以</a:t>
            </a:r>
            <a:r>
              <a:rPr lang="en-US" altLang="zh-CN" b="0" dirty="0"/>
              <a:t>0</a:t>
            </a:r>
            <a:r>
              <a:rPr lang="zh-CN" altLang="en-US" b="0" dirty="0"/>
              <a:t>开头的该常量应为八进制，不能出现</a:t>
            </a:r>
            <a:r>
              <a:rPr lang="en-US" altLang="zh-CN" b="0" dirty="0"/>
              <a:t>8</a:t>
            </a:r>
            <a:r>
              <a:rPr lang="zh-CN" altLang="zh-CN" b="0" dirty="0"/>
              <a:t>。</a:t>
            </a:r>
            <a:endParaRPr lang="zh-CN" altLang="zh-CN" b="0" dirty="0"/>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b4</a:t>
            </a:r>
            <a:endParaRPr lang="zh-CN" altLang="en-US" dirty="0"/>
          </a:p>
        </p:txBody>
      </p:sp>
      <p:sp>
        <p:nvSpPr>
          <p:cNvPr id="3" name="内容占位符 2"/>
          <p:cNvSpPr>
            <a:spLocks noGrp="1"/>
          </p:cNvSpPr>
          <p:nvPr>
            <p:ph idx="1"/>
          </p:nvPr>
        </p:nvSpPr>
        <p:spPr>
          <a:xfrm>
            <a:off x="1981200" y="1752601"/>
            <a:ext cx="3538736" cy="4373563"/>
          </a:xfrm>
        </p:spPr>
        <p:txBody>
          <a:bodyPr>
            <a:normAutofit/>
          </a:bodyPr>
          <a:lstStyle/>
          <a:p>
            <a:r>
              <a:rPr lang="zh-CN" altLang="zh-CN" sz="2400" dirty="0"/>
              <a:t>指出错误并修改下列代码</a:t>
            </a:r>
            <a:r>
              <a:rPr lang="en-US" altLang="zh-CN" sz="2400" dirty="0"/>
              <a:t>:</a:t>
            </a:r>
            <a:endParaRPr lang="en-US" altLang="zh-CN" sz="2400" dirty="0"/>
          </a:p>
          <a:p>
            <a:r>
              <a:rPr lang="en-US" altLang="zh-CN" sz="2400" dirty="0"/>
              <a:t>#include &lt;</a:t>
            </a:r>
            <a:r>
              <a:rPr lang="en-US" altLang="zh-CN" sz="2400" dirty="0" err="1"/>
              <a:t>iostream</a:t>
            </a:r>
            <a:r>
              <a:rPr lang="en-US" altLang="zh-CN" sz="2400" dirty="0"/>
              <a:t>&gt;</a:t>
            </a:r>
            <a:endParaRPr lang="en-US" altLang="zh-CN" sz="2400" dirty="0"/>
          </a:p>
          <a:p>
            <a:r>
              <a:rPr lang="en-US" altLang="zh-CN" sz="2400" dirty="0" err="1"/>
              <a:t>int</a:t>
            </a:r>
            <a:r>
              <a:rPr lang="en-US" altLang="zh-CN" sz="2400" dirty="0"/>
              <a:t> main()</a:t>
            </a:r>
            <a:endParaRPr lang="zh-CN" altLang="zh-CN" sz="2400" dirty="0"/>
          </a:p>
          <a:p>
            <a:r>
              <a:rPr lang="en-US" altLang="zh-CN" sz="2400" dirty="0"/>
              <a:t>{ </a:t>
            </a:r>
            <a:r>
              <a:rPr lang="en-US" altLang="zh-CN" sz="2400" dirty="0" err="1"/>
              <a:t>cout</a:t>
            </a:r>
            <a:r>
              <a:rPr lang="en-US" altLang="zh-CN" sz="2400" dirty="0"/>
              <a:t>&lt;&lt;</a:t>
            </a:r>
            <a:r>
              <a:rPr lang="en-US" altLang="zh-CN" sz="2400" dirty="0" err="1"/>
              <a:t>endl</a:t>
            </a:r>
            <a:r>
              <a:rPr lang="en-US" altLang="zh-CN" sz="2400" dirty="0"/>
              <a:t>;</a:t>
            </a:r>
            <a:endParaRPr lang="zh-CN" altLang="zh-CN" sz="2400" dirty="0"/>
          </a:p>
          <a:p>
            <a:r>
              <a:rPr lang="en-US" altLang="zh-CN" sz="2400" dirty="0"/>
              <a:t> &lt;&lt;“Hello World”; </a:t>
            </a:r>
            <a:endParaRPr lang="en-US" altLang="zh-CN" sz="2400" dirty="0"/>
          </a:p>
          <a:p>
            <a:r>
              <a:rPr lang="en-US" altLang="zh-CN" sz="2400" dirty="0"/>
              <a:t>&lt;&lt;</a:t>
            </a:r>
            <a:r>
              <a:rPr lang="en-US" altLang="zh-CN" sz="2400" dirty="0" err="1"/>
              <a:t>endl</a:t>
            </a:r>
            <a:r>
              <a:rPr lang="en-US" altLang="zh-CN" sz="2400" dirty="0"/>
              <a:t>;</a:t>
            </a:r>
            <a:br>
              <a:rPr lang="en-US" altLang="zh-CN" sz="2400" dirty="0"/>
            </a:br>
            <a:r>
              <a:rPr lang="en-US" altLang="zh-CN" sz="2400" dirty="0"/>
              <a:t>}</a:t>
            </a:r>
            <a:endParaRPr lang="zh-CN" altLang="zh-CN" sz="2400" dirty="0"/>
          </a:p>
          <a:p>
            <a:endParaRPr lang="zh-CN" altLang="en-US" sz="2400" dirty="0"/>
          </a:p>
        </p:txBody>
      </p:sp>
      <p:sp>
        <p:nvSpPr>
          <p:cNvPr id="4" name="TextBox 3"/>
          <p:cNvSpPr txBox="1"/>
          <p:nvPr/>
        </p:nvSpPr>
        <p:spPr>
          <a:xfrm>
            <a:off x="5722318" y="2348881"/>
            <a:ext cx="4464496" cy="3108543"/>
          </a:xfrm>
          <a:prstGeom prst="rect">
            <a:avLst/>
          </a:prstGeom>
          <a:solidFill>
            <a:schemeClr val="bg2"/>
          </a:solidFill>
        </p:spPr>
        <p:txBody>
          <a:bodyPr wrap="square" rtlCol="0">
            <a:spAutoFit/>
          </a:bodyPr>
          <a:lstStyle/>
          <a:p>
            <a:pPr marL="333375" indent="-333375"/>
            <a:r>
              <a:rPr lang="en-US" altLang="zh-CN" sz="2800" kern="100" dirty="0">
                <a:solidFill>
                  <a:srgbClr val="000000"/>
                </a:solidFill>
                <a:latin typeface="Times New Roman" panose="02020603050405020304"/>
                <a:ea typeface="宋体" panose="02010600030101010101" pitchFamily="2" charset="-122"/>
              </a:rPr>
              <a:t>#include &lt;</a:t>
            </a:r>
            <a:r>
              <a:rPr lang="en-US" altLang="zh-CN" sz="2800" kern="100" dirty="0" err="1">
                <a:solidFill>
                  <a:srgbClr val="000000"/>
                </a:solidFill>
                <a:latin typeface="Times New Roman" panose="02020603050405020304"/>
                <a:ea typeface="宋体" panose="02010600030101010101" pitchFamily="2" charset="-122"/>
              </a:rPr>
              <a:t>iostream</a:t>
            </a:r>
            <a:r>
              <a:rPr lang="en-US" altLang="zh-CN" sz="2800" kern="100" dirty="0">
                <a:solidFill>
                  <a:srgbClr val="000000"/>
                </a:solidFill>
                <a:latin typeface="Times New Roman" panose="02020603050405020304"/>
                <a:ea typeface="宋体" panose="02010600030101010101" pitchFamily="2" charset="-122"/>
              </a:rPr>
              <a:t>&gt;</a:t>
            </a:r>
            <a:endParaRPr lang="zh-CN" altLang="zh-CN" sz="2800" kern="100" dirty="0">
              <a:solidFill>
                <a:srgbClr val="000000"/>
              </a:solidFill>
              <a:latin typeface="Times New Roman" panose="02020603050405020304"/>
              <a:ea typeface="宋体" panose="02010600030101010101" pitchFamily="2" charset="-122"/>
            </a:endParaRPr>
          </a:p>
          <a:p>
            <a:pPr marL="333375"/>
            <a:r>
              <a:rPr lang="en-US" altLang="zh-CN" sz="2800" b="1" kern="100" dirty="0">
                <a:solidFill>
                  <a:srgbClr val="FF0000"/>
                </a:solidFill>
                <a:latin typeface="Times New Roman" panose="02020603050405020304"/>
                <a:ea typeface="宋体" panose="02010600030101010101" pitchFamily="2" charset="-122"/>
              </a:rPr>
              <a:t>using namespace </a:t>
            </a:r>
            <a:r>
              <a:rPr lang="en-US" altLang="zh-CN" sz="2800" b="1" kern="100" dirty="0" err="1">
                <a:solidFill>
                  <a:srgbClr val="FF0000"/>
                </a:solidFill>
                <a:latin typeface="Times New Roman" panose="02020603050405020304"/>
                <a:ea typeface="宋体" panose="02010600030101010101" pitchFamily="2" charset="-122"/>
              </a:rPr>
              <a:t>std</a:t>
            </a:r>
            <a:r>
              <a:rPr lang="en-US" altLang="zh-CN" sz="2800" b="1" kern="100" dirty="0">
                <a:solidFill>
                  <a:srgbClr val="FF0000"/>
                </a:solidFill>
                <a:latin typeface="Times New Roman" panose="02020603050405020304"/>
                <a:ea typeface="宋体" panose="02010600030101010101" pitchFamily="2" charset="-122"/>
              </a:rPr>
              <a:t>;</a:t>
            </a:r>
            <a:br>
              <a:rPr lang="en-US" altLang="zh-CN" sz="2800" b="1" kern="100" dirty="0">
                <a:solidFill>
                  <a:srgbClr val="000000"/>
                </a:solidFill>
                <a:latin typeface="Times New Roman" panose="02020603050405020304"/>
                <a:ea typeface="宋体" panose="02010600030101010101" pitchFamily="2" charset="-122"/>
              </a:rPr>
            </a:br>
            <a:r>
              <a:rPr lang="en-US" altLang="zh-CN" sz="2800" kern="100" dirty="0" err="1">
                <a:solidFill>
                  <a:srgbClr val="000000"/>
                </a:solidFill>
                <a:latin typeface="Times New Roman" panose="02020603050405020304"/>
                <a:ea typeface="宋体" panose="02010600030101010101" pitchFamily="2" charset="-122"/>
              </a:rPr>
              <a:t>int</a:t>
            </a:r>
            <a:r>
              <a:rPr lang="en-US" altLang="zh-CN" sz="2800" kern="100" dirty="0">
                <a:solidFill>
                  <a:srgbClr val="000000"/>
                </a:solidFill>
                <a:latin typeface="Times New Roman" panose="02020603050405020304"/>
                <a:ea typeface="宋体" panose="02010600030101010101" pitchFamily="2" charset="-122"/>
              </a:rPr>
              <a:t> main()</a:t>
            </a:r>
            <a:endParaRPr lang="zh-CN" altLang="zh-CN" sz="2800" kern="100" dirty="0">
              <a:solidFill>
                <a:srgbClr val="000000"/>
              </a:solidFill>
              <a:latin typeface="Times New Roman" panose="02020603050405020304"/>
              <a:ea typeface="宋体" panose="02010600030101010101" pitchFamily="2" charset="-122"/>
            </a:endParaRPr>
          </a:p>
          <a:p>
            <a:pPr marL="333375"/>
            <a:r>
              <a:rPr lang="en-US" altLang="zh-CN" sz="2800" kern="100" dirty="0">
                <a:solidFill>
                  <a:srgbClr val="000000"/>
                </a:solidFill>
                <a:latin typeface="Times New Roman" panose="02020603050405020304"/>
                <a:ea typeface="宋体" panose="02010600030101010101" pitchFamily="2" charset="-122"/>
              </a:rPr>
              <a:t>{ </a:t>
            </a:r>
            <a:r>
              <a:rPr lang="en-US" altLang="zh-CN" sz="2800" kern="100" dirty="0" err="1">
                <a:solidFill>
                  <a:srgbClr val="000000"/>
                </a:solidFill>
                <a:latin typeface="Times New Roman" panose="02020603050405020304"/>
                <a:ea typeface="宋体" panose="02010600030101010101" pitchFamily="2" charset="-122"/>
              </a:rPr>
              <a:t>cout</a:t>
            </a:r>
            <a:r>
              <a:rPr lang="en-US" altLang="zh-CN" sz="2800" kern="100" dirty="0">
                <a:solidFill>
                  <a:srgbClr val="000000"/>
                </a:solidFill>
                <a:latin typeface="Times New Roman" panose="02020603050405020304"/>
                <a:ea typeface="宋体" panose="02010600030101010101" pitchFamily="2" charset="-122"/>
              </a:rPr>
              <a:t>&lt;&lt;</a:t>
            </a:r>
            <a:r>
              <a:rPr lang="en-US" altLang="zh-CN" sz="2800" kern="100" dirty="0" err="1">
                <a:solidFill>
                  <a:srgbClr val="000000"/>
                </a:solidFill>
                <a:latin typeface="Times New Roman" panose="02020603050405020304"/>
                <a:ea typeface="宋体" panose="02010600030101010101" pitchFamily="2" charset="-122"/>
              </a:rPr>
              <a:t>endl</a:t>
            </a:r>
            <a:endParaRPr lang="en-US" altLang="zh-CN" sz="2800" kern="100" dirty="0">
              <a:solidFill>
                <a:srgbClr val="000000"/>
              </a:solidFill>
              <a:latin typeface="Times New Roman" panose="02020603050405020304"/>
              <a:ea typeface="宋体" panose="02010600030101010101" pitchFamily="2" charset="-122"/>
            </a:endParaRPr>
          </a:p>
          <a:p>
            <a:pPr marL="333375"/>
            <a:r>
              <a:rPr lang="en-US" altLang="zh-CN" sz="2800" kern="100" dirty="0">
                <a:solidFill>
                  <a:srgbClr val="000000"/>
                </a:solidFill>
                <a:latin typeface="Times New Roman" panose="02020603050405020304"/>
                <a:ea typeface="宋体" panose="02010600030101010101" pitchFamily="2" charset="-122"/>
              </a:rPr>
              <a:t> &lt;&lt;“Hello World”</a:t>
            </a:r>
            <a:endParaRPr lang="zh-CN" altLang="zh-CN" sz="2800" kern="100" dirty="0">
              <a:solidFill>
                <a:srgbClr val="000000"/>
              </a:solidFill>
              <a:latin typeface="Times New Roman" panose="02020603050405020304"/>
              <a:ea typeface="宋体" panose="02010600030101010101" pitchFamily="2" charset="-122"/>
            </a:endParaRPr>
          </a:p>
          <a:p>
            <a:pPr marL="333375" indent="266700"/>
            <a:r>
              <a:rPr lang="en-US" altLang="zh-CN" sz="2800" kern="100" dirty="0">
                <a:solidFill>
                  <a:srgbClr val="000000"/>
                </a:solidFill>
                <a:latin typeface="Times New Roman" panose="02020603050405020304"/>
                <a:ea typeface="宋体" panose="02010600030101010101" pitchFamily="2" charset="-122"/>
              </a:rPr>
              <a:t> &lt;&lt;</a:t>
            </a:r>
            <a:r>
              <a:rPr lang="en-US" altLang="zh-CN" sz="2800" kern="100" dirty="0" err="1">
                <a:solidFill>
                  <a:srgbClr val="000000"/>
                </a:solidFill>
                <a:latin typeface="Times New Roman" panose="02020603050405020304"/>
                <a:ea typeface="宋体" panose="02010600030101010101" pitchFamily="2" charset="-122"/>
              </a:rPr>
              <a:t>endl</a:t>
            </a:r>
            <a:r>
              <a:rPr lang="en-US" altLang="zh-CN" sz="2800" kern="100" dirty="0">
                <a:solidFill>
                  <a:srgbClr val="000000"/>
                </a:solidFill>
                <a:latin typeface="Times New Roman" panose="02020603050405020304"/>
                <a:ea typeface="宋体" panose="02010600030101010101" pitchFamily="2" charset="-122"/>
              </a:rPr>
              <a:t>;</a:t>
            </a:r>
            <a:br>
              <a:rPr lang="en-US" altLang="zh-CN" sz="2800" kern="100" dirty="0">
                <a:solidFill>
                  <a:srgbClr val="000000"/>
                </a:solidFill>
                <a:latin typeface="Times New Roman" panose="02020603050405020304"/>
                <a:ea typeface="宋体" panose="02010600030101010101" pitchFamily="2" charset="-122"/>
              </a:rPr>
            </a:br>
            <a:r>
              <a:rPr lang="en-US" altLang="zh-CN" sz="2800" kern="100" dirty="0">
                <a:solidFill>
                  <a:srgbClr val="000000"/>
                </a:solidFill>
                <a:latin typeface="Times New Roman" panose="02020603050405020304"/>
                <a:ea typeface="宋体" panose="02010600030101010101" pitchFamily="2" charset="-122"/>
              </a:rPr>
              <a:t>}</a:t>
            </a:r>
            <a:endParaRPr lang="zh-CN" altLang="zh-CN" sz="2800" kern="100" dirty="0">
              <a:solidFill>
                <a:srgbClr val="000000"/>
              </a:solidFill>
              <a:latin typeface="Times New Roman" panose="02020603050405020304"/>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b5~8</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a:t>
            </a:r>
            <a:r>
              <a:rPr lang="en-US" altLang="zh-CN" dirty="0"/>
              <a:t>b5. </a:t>
            </a:r>
            <a:r>
              <a:rPr lang="zh-CN" altLang="zh-CN" dirty="0"/>
              <a:t>有以下程序段，其输出的结果是</a:t>
            </a:r>
            <a:r>
              <a:rPr lang="en-US" altLang="zh-CN" u="sng" dirty="0"/>
              <a:t> </a:t>
            </a:r>
            <a:r>
              <a:rPr lang="en-US" altLang="zh-CN" u="sng" dirty="0">
                <a:solidFill>
                  <a:srgbClr val="FF0000"/>
                </a:solidFill>
              </a:rPr>
              <a:t>1,0,0</a:t>
            </a:r>
            <a:r>
              <a:rPr lang="en-US" altLang="zh-CN" u="sng" dirty="0"/>
              <a:t> </a:t>
            </a:r>
            <a:r>
              <a:rPr lang="zh-CN" altLang="zh-CN" dirty="0"/>
              <a:t>。</a:t>
            </a:r>
            <a:endParaRPr lang="zh-CN" altLang="zh-CN" dirty="0"/>
          </a:p>
          <a:p>
            <a:r>
              <a:rPr lang="en-US" altLang="zh-CN" dirty="0"/>
              <a:t>  </a:t>
            </a:r>
            <a:r>
              <a:rPr lang="en-US" altLang="zh-CN" dirty="0" err="1"/>
              <a:t>int</a:t>
            </a:r>
            <a:r>
              <a:rPr lang="en-US" altLang="zh-CN" dirty="0"/>
              <a:t> x, y, z;</a:t>
            </a:r>
            <a:endParaRPr lang="zh-CN" altLang="zh-CN" dirty="0"/>
          </a:p>
          <a:p>
            <a:r>
              <a:rPr lang="en-US" altLang="zh-CN" dirty="0"/>
              <a:t>      x=y=z=0;</a:t>
            </a:r>
            <a:endParaRPr lang="zh-CN" altLang="zh-CN" dirty="0"/>
          </a:p>
          <a:p>
            <a:r>
              <a:rPr lang="en-US" altLang="zh-CN" dirty="0"/>
              <a:t>  ++x||++y&amp;&amp;++z;</a:t>
            </a:r>
            <a:endParaRPr lang="zh-CN" altLang="zh-CN" dirty="0"/>
          </a:p>
          <a:p>
            <a:r>
              <a:rPr lang="en-US" altLang="zh-CN" dirty="0"/>
              <a:t>  </a:t>
            </a:r>
            <a:r>
              <a:rPr lang="en-US" altLang="zh-CN" dirty="0" err="1"/>
              <a:t>cout</a:t>
            </a:r>
            <a:r>
              <a:rPr lang="en-US" altLang="zh-CN" dirty="0"/>
              <a:t>&lt;&lt;x&lt;&lt;","&lt;&lt;y&lt;&lt;","&lt;&lt;z&lt;&lt;</a:t>
            </a:r>
            <a:r>
              <a:rPr lang="en-US" altLang="zh-CN" dirty="0" err="1"/>
              <a:t>endl</a:t>
            </a:r>
            <a:r>
              <a:rPr lang="en-US" altLang="zh-CN" dirty="0"/>
              <a:t>;</a:t>
            </a:r>
            <a:endParaRPr lang="en-US" altLang="zh-CN" dirty="0"/>
          </a:p>
          <a:p>
            <a:r>
              <a:rPr lang="zh-CN" altLang="en-US" dirty="0"/>
              <a:t>一</a:t>
            </a:r>
            <a:r>
              <a:rPr lang="en-US" altLang="zh-CN" dirty="0"/>
              <a:t>b6. </a:t>
            </a:r>
            <a:r>
              <a:rPr lang="zh-CN" altLang="zh-CN" dirty="0"/>
              <a:t>若已定义</a:t>
            </a:r>
            <a:r>
              <a:rPr lang="en-US" altLang="zh-CN" dirty="0"/>
              <a:t>x</a:t>
            </a:r>
            <a:r>
              <a:rPr lang="zh-CN" altLang="zh-CN" dirty="0"/>
              <a:t>和</a:t>
            </a:r>
            <a:r>
              <a:rPr lang="en-US" altLang="zh-CN" dirty="0"/>
              <a:t>y</a:t>
            </a:r>
            <a:r>
              <a:rPr lang="zh-CN" altLang="zh-CN" dirty="0"/>
              <a:t>是</a:t>
            </a:r>
            <a:r>
              <a:rPr lang="en-US" altLang="zh-CN" dirty="0"/>
              <a:t>double</a:t>
            </a:r>
            <a:r>
              <a:rPr lang="zh-CN" altLang="zh-CN" dirty="0"/>
              <a:t>型，则执行表达式</a:t>
            </a:r>
            <a:r>
              <a:rPr lang="en-US" altLang="zh-CN" dirty="0"/>
              <a:t>x=1,y=x+3/2</a:t>
            </a:r>
            <a:r>
              <a:rPr lang="zh-CN" altLang="zh-CN" dirty="0"/>
              <a:t>后</a:t>
            </a:r>
            <a:r>
              <a:rPr lang="en-US" altLang="zh-CN" dirty="0"/>
              <a:t>y</a:t>
            </a:r>
            <a:r>
              <a:rPr lang="zh-CN" altLang="zh-CN" dirty="0"/>
              <a:t>的值是</a:t>
            </a:r>
            <a:r>
              <a:rPr lang="en-US" altLang="zh-CN" dirty="0"/>
              <a:t>_</a:t>
            </a:r>
            <a:r>
              <a:rPr lang="en-US" altLang="zh-CN" u="sng" dirty="0">
                <a:solidFill>
                  <a:srgbClr val="FF0000"/>
                </a:solidFill>
              </a:rPr>
              <a:t>2</a:t>
            </a:r>
            <a:r>
              <a:rPr lang="en-US" altLang="zh-CN" dirty="0"/>
              <a:t>_</a:t>
            </a:r>
            <a:r>
              <a:rPr lang="zh-CN" altLang="zh-CN" dirty="0"/>
              <a:t>。</a:t>
            </a:r>
            <a:endParaRPr lang="en-US" altLang="zh-CN" dirty="0"/>
          </a:p>
          <a:p>
            <a:r>
              <a:rPr lang="zh-CN" altLang="en-US" dirty="0"/>
              <a:t>一</a:t>
            </a:r>
            <a:r>
              <a:rPr lang="en-US" altLang="zh-CN" dirty="0"/>
              <a:t>b7. </a:t>
            </a:r>
            <a:r>
              <a:rPr lang="zh-CN" altLang="en-US" dirty="0"/>
              <a:t>设</a:t>
            </a:r>
            <a:r>
              <a:rPr lang="en-US" altLang="zh-CN" dirty="0" err="1"/>
              <a:t>int</a:t>
            </a:r>
            <a:r>
              <a:rPr lang="en-US" altLang="zh-CN" dirty="0"/>
              <a:t> a=4, b=8</a:t>
            </a:r>
            <a:r>
              <a:rPr lang="zh-CN" altLang="en-US" dirty="0"/>
              <a:t>，则</a:t>
            </a:r>
            <a:r>
              <a:rPr lang="en-US" altLang="zh-CN" dirty="0"/>
              <a:t>++a*b</a:t>
            </a:r>
            <a:r>
              <a:rPr lang="zh-CN" altLang="en-US" dirty="0"/>
              <a:t>的结果是</a:t>
            </a:r>
            <a:r>
              <a:rPr lang="en-US" altLang="zh-CN" u="sng" dirty="0"/>
              <a:t>  </a:t>
            </a:r>
            <a:r>
              <a:rPr lang="en-US" altLang="zh-CN" u="sng" dirty="0">
                <a:solidFill>
                  <a:srgbClr val="FF0000"/>
                </a:solidFill>
              </a:rPr>
              <a:t>40</a:t>
            </a:r>
            <a:r>
              <a:rPr lang="en-US" altLang="zh-CN" u="sng" dirty="0"/>
              <a:t>  </a:t>
            </a:r>
            <a:r>
              <a:rPr lang="zh-CN" altLang="en-US" dirty="0"/>
              <a:t>。（</a:t>
            </a:r>
            <a:r>
              <a:rPr lang="zh-CN" altLang="en-US" dirty="0">
                <a:solidFill>
                  <a:srgbClr val="00B050"/>
                </a:solidFill>
              </a:rPr>
              <a:t>错误答案：</a:t>
            </a:r>
            <a:r>
              <a:rPr lang="en-US" altLang="zh-CN" dirty="0">
                <a:solidFill>
                  <a:srgbClr val="00B050"/>
                </a:solidFill>
              </a:rPr>
              <a:t>33</a:t>
            </a:r>
            <a:r>
              <a:rPr lang="zh-CN" altLang="en-US" dirty="0"/>
              <a:t>）</a:t>
            </a:r>
            <a:endParaRPr lang="en-US" altLang="zh-CN" dirty="0"/>
          </a:p>
          <a:p>
            <a:r>
              <a:rPr lang="zh-CN" altLang="en-US" dirty="0"/>
              <a:t>一</a:t>
            </a:r>
            <a:r>
              <a:rPr lang="en-US" altLang="zh-CN" dirty="0"/>
              <a:t>b8. </a:t>
            </a:r>
            <a:r>
              <a:rPr lang="zh-CN" altLang="zh-CN" dirty="0"/>
              <a:t>以下程序的输出结果是</a:t>
            </a:r>
            <a:r>
              <a:rPr lang="en-US" altLang="zh-CN" dirty="0"/>
              <a:t> </a:t>
            </a:r>
            <a:r>
              <a:rPr lang="en-US" altLang="zh-CN" u="sng" dirty="0"/>
              <a:t> </a:t>
            </a:r>
            <a:r>
              <a:rPr lang="en-US" altLang="zh-CN" u="sng" dirty="0">
                <a:solidFill>
                  <a:srgbClr val="FF0000"/>
                </a:solidFill>
              </a:rPr>
              <a:t>9,10</a:t>
            </a:r>
            <a:r>
              <a:rPr lang="en-US" altLang="zh-CN" u="sng" dirty="0"/>
              <a:t> </a:t>
            </a:r>
            <a:r>
              <a:rPr lang="zh-CN" altLang="zh-CN" dirty="0"/>
              <a:t>。</a:t>
            </a:r>
            <a:endParaRPr lang="zh-CN" altLang="zh-CN" dirty="0"/>
          </a:p>
          <a:p>
            <a:r>
              <a:rPr lang="en-US" altLang="zh-CN" dirty="0"/>
              <a:t>     </a:t>
            </a:r>
            <a:r>
              <a:rPr lang="en-US" altLang="zh-CN" dirty="0" err="1"/>
              <a:t>int</a:t>
            </a:r>
            <a:r>
              <a:rPr lang="en-US" altLang="zh-CN" dirty="0"/>
              <a:t> i=010, j=10;</a:t>
            </a:r>
            <a:endParaRPr lang="zh-CN" altLang="zh-CN" dirty="0"/>
          </a:p>
          <a:p>
            <a:r>
              <a:rPr lang="en-US" altLang="zh-CN" dirty="0"/>
              <a:t>     </a:t>
            </a:r>
            <a:r>
              <a:rPr lang="en-US" altLang="zh-CN" dirty="0" err="1"/>
              <a:t>cout</a:t>
            </a:r>
            <a:r>
              <a:rPr lang="en-US" altLang="zh-CN" dirty="0"/>
              <a:t>&lt;&lt;(++i)&lt;&lt;","&lt;&lt;j--&lt;&lt;</a:t>
            </a:r>
            <a:r>
              <a:rPr lang="en-US" altLang="zh-CN" dirty="0" err="1"/>
              <a:t>endl</a:t>
            </a:r>
            <a:r>
              <a:rPr lang="en-US" altLang="zh-CN" dirty="0"/>
              <a:t>;</a:t>
            </a:r>
            <a:endParaRPr lang="zh-CN" altLang="zh-CN" dirty="0"/>
          </a:p>
          <a:p>
            <a:endParaRPr lang="zh-CN"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a:t>
            </a:r>
            <a:r>
              <a:rPr lang="en-US" altLang="zh-CN" dirty="0"/>
              <a:t>b9~10</a:t>
            </a:r>
            <a:endParaRPr lang="zh-CN" altLang="en-US" dirty="0"/>
          </a:p>
        </p:txBody>
      </p:sp>
      <p:sp>
        <p:nvSpPr>
          <p:cNvPr id="3" name="内容占位符 2"/>
          <p:cNvSpPr>
            <a:spLocks noGrp="1"/>
          </p:cNvSpPr>
          <p:nvPr>
            <p:ph idx="1"/>
          </p:nvPr>
        </p:nvSpPr>
        <p:spPr>
          <a:xfrm>
            <a:off x="1981200" y="1752601"/>
            <a:ext cx="3826768" cy="4373563"/>
          </a:xfrm>
        </p:spPr>
        <p:txBody>
          <a:bodyPr>
            <a:normAutofit fontScale="92500" lnSpcReduction="20000"/>
          </a:bodyPr>
          <a:lstStyle/>
          <a:p>
            <a:r>
              <a:rPr lang="zh-CN" altLang="en-US" dirty="0"/>
              <a:t>一</a:t>
            </a:r>
            <a:r>
              <a:rPr lang="en-US" altLang="zh-CN" dirty="0"/>
              <a:t>b9. </a:t>
            </a:r>
            <a:r>
              <a:rPr lang="zh-CN" altLang="zh-CN" dirty="0"/>
              <a:t>以下程序的输出结果是</a:t>
            </a:r>
            <a:r>
              <a:rPr lang="en-US" altLang="zh-CN" dirty="0"/>
              <a:t>:  </a:t>
            </a:r>
            <a:r>
              <a:rPr lang="en-US" altLang="zh-CN" dirty="0">
                <a:solidFill>
                  <a:srgbClr val="FF0000"/>
                </a:solidFill>
              </a:rPr>
              <a:t>#*#*#</a:t>
            </a:r>
            <a:endParaRPr lang="zh-CN" altLang="zh-CN" dirty="0">
              <a:solidFill>
                <a:srgbClr val="FF0000"/>
              </a:solidFill>
            </a:endParaRPr>
          </a:p>
          <a:p>
            <a:r>
              <a:rPr lang="en-US" altLang="zh-CN" dirty="0"/>
              <a:t>     </a:t>
            </a:r>
            <a:r>
              <a:rPr lang="en-US" altLang="zh-CN" dirty="0" err="1"/>
              <a:t>int</a:t>
            </a:r>
            <a:r>
              <a:rPr lang="en-US" altLang="zh-CN" dirty="0"/>
              <a:t> i;</a:t>
            </a:r>
            <a:endParaRPr lang="zh-CN" altLang="zh-CN" dirty="0"/>
          </a:p>
          <a:p>
            <a:r>
              <a:rPr lang="en-US" altLang="zh-CN" dirty="0"/>
              <a:t>     for ( i = 1; i&lt;6; i++)</a:t>
            </a:r>
            <a:endParaRPr lang="zh-CN" altLang="zh-CN" dirty="0"/>
          </a:p>
          <a:p>
            <a:r>
              <a:rPr lang="en-US" altLang="zh-CN" dirty="0"/>
              <a:t>     {</a:t>
            </a:r>
            <a:endParaRPr lang="zh-CN" altLang="zh-CN" dirty="0"/>
          </a:p>
          <a:p>
            <a:r>
              <a:rPr lang="en-US" altLang="zh-CN" dirty="0"/>
              <a:t>        if</a:t>
            </a:r>
            <a:r>
              <a:rPr lang="zh-CN" altLang="zh-CN" dirty="0"/>
              <a:t>（</a:t>
            </a:r>
            <a:r>
              <a:rPr lang="en-US" altLang="zh-CN" dirty="0"/>
              <a:t>i%2)</a:t>
            </a:r>
            <a:endParaRPr lang="zh-CN" altLang="zh-CN" dirty="0"/>
          </a:p>
          <a:p>
            <a:r>
              <a:rPr lang="en-US" altLang="zh-CN" dirty="0"/>
              <a:t>        {</a:t>
            </a:r>
            <a:endParaRPr lang="zh-CN" altLang="zh-CN" dirty="0"/>
          </a:p>
          <a:p>
            <a:r>
              <a:rPr lang="en-US" altLang="zh-CN" dirty="0"/>
              <a:t>            </a:t>
            </a:r>
            <a:r>
              <a:rPr lang="en-US" altLang="zh-CN" dirty="0" err="1"/>
              <a:t>cout</a:t>
            </a:r>
            <a:r>
              <a:rPr lang="en-US" altLang="zh-CN" dirty="0"/>
              <a:t> &lt;&lt; "#";</a:t>
            </a:r>
            <a:endParaRPr lang="zh-CN" altLang="zh-CN" dirty="0"/>
          </a:p>
          <a:p>
            <a:r>
              <a:rPr lang="en-US" altLang="zh-CN" dirty="0"/>
              <a:t>            continue;</a:t>
            </a:r>
            <a:endParaRPr lang="zh-CN" altLang="zh-CN" dirty="0"/>
          </a:p>
          <a:p>
            <a:r>
              <a:rPr lang="en-US" altLang="zh-CN" dirty="0"/>
              <a:t>        }</a:t>
            </a:r>
            <a:endParaRPr lang="zh-CN" altLang="zh-CN" dirty="0"/>
          </a:p>
          <a:p>
            <a:r>
              <a:rPr lang="en-US" altLang="zh-CN" dirty="0"/>
              <a:t>        </a:t>
            </a:r>
            <a:r>
              <a:rPr lang="en-US" altLang="zh-CN" dirty="0" err="1"/>
              <a:t>cout</a:t>
            </a:r>
            <a:r>
              <a:rPr lang="en-US" altLang="zh-CN" dirty="0"/>
              <a:t> &lt;&lt; "*";</a:t>
            </a:r>
            <a:endParaRPr lang="zh-CN" altLang="zh-CN" dirty="0"/>
          </a:p>
          <a:p>
            <a:r>
              <a:rPr lang="en-US" altLang="zh-CN" dirty="0"/>
              <a:t>     }</a:t>
            </a:r>
            <a:endParaRPr lang="en-US" altLang="zh-CN" dirty="0"/>
          </a:p>
          <a:p>
            <a:endParaRPr lang="en-US" altLang="zh-CN" dirty="0"/>
          </a:p>
          <a:p>
            <a:endParaRPr lang="zh-CN" altLang="en-US" dirty="0"/>
          </a:p>
        </p:txBody>
      </p:sp>
      <p:sp>
        <p:nvSpPr>
          <p:cNvPr id="4" name="内容占位符 2"/>
          <p:cNvSpPr txBox="1"/>
          <p:nvPr/>
        </p:nvSpPr>
        <p:spPr>
          <a:xfrm>
            <a:off x="6168008" y="1719734"/>
            <a:ext cx="3826768" cy="4373563"/>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a:lstStyle>
          <a:p>
            <a:r>
              <a:rPr lang="zh-CN" altLang="en-US" dirty="0">
                <a:solidFill>
                  <a:srgbClr val="000000"/>
                </a:solidFill>
                <a:latin typeface="Arial" panose="020B0604020202020204"/>
                <a:ea typeface="黑体" panose="02010609060101010101" charset="-122"/>
              </a:rPr>
              <a:t>一</a:t>
            </a:r>
            <a:r>
              <a:rPr lang="en-US" altLang="zh-CN" dirty="0">
                <a:solidFill>
                  <a:srgbClr val="000000"/>
                </a:solidFill>
                <a:latin typeface="Arial" panose="020B0604020202020204"/>
                <a:ea typeface="黑体" panose="02010609060101010101" charset="-122"/>
              </a:rPr>
              <a:t>b10. </a:t>
            </a:r>
            <a:r>
              <a:rPr lang="zh-CN" altLang="zh-CN" dirty="0">
                <a:solidFill>
                  <a:srgbClr val="000000"/>
                </a:solidFill>
                <a:latin typeface="Arial" panose="020B0604020202020204"/>
                <a:ea typeface="黑体" panose="02010609060101010101" charset="-122"/>
              </a:rPr>
              <a:t>以下程序的输出结果是</a:t>
            </a:r>
            <a:r>
              <a:rPr lang="en-US" altLang="zh-CN" dirty="0">
                <a:solidFill>
                  <a:srgbClr val="000000"/>
                </a:solidFill>
                <a:latin typeface="Arial" panose="020B0604020202020204"/>
                <a:ea typeface="黑体" panose="02010609060101010101" charset="-122"/>
              </a:rPr>
              <a:t>:     </a:t>
            </a:r>
            <a:r>
              <a:rPr lang="en-US" altLang="zh-CN" dirty="0">
                <a:solidFill>
                  <a:srgbClr val="FF0000"/>
                </a:solidFill>
                <a:latin typeface="Arial" panose="020B0604020202020204"/>
                <a:ea typeface="黑体" panose="02010609060101010101" charset="-122"/>
              </a:rPr>
              <a:t>3 5 7 11 13 17 19</a:t>
            </a:r>
            <a:r>
              <a:rPr lang="zh-CN" altLang="zh-CN" dirty="0">
                <a:solidFill>
                  <a:srgbClr val="000000"/>
                </a:solidFill>
                <a:latin typeface="Arial" panose="020B0604020202020204"/>
                <a:ea typeface="黑体" panose="02010609060101010101" charset="-122"/>
              </a:rPr>
              <a:t>。</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a:t>
            </a:r>
            <a:r>
              <a:rPr lang="en-US" altLang="zh-CN" dirty="0" err="1">
                <a:solidFill>
                  <a:srgbClr val="000000"/>
                </a:solidFill>
                <a:latin typeface="Arial" panose="020B0604020202020204"/>
                <a:ea typeface="黑体" panose="02010609060101010101" charset="-122"/>
              </a:rPr>
              <a:t>int</a:t>
            </a:r>
            <a:r>
              <a:rPr lang="en-US" altLang="zh-CN" dirty="0">
                <a:solidFill>
                  <a:srgbClr val="000000"/>
                </a:solidFill>
                <a:latin typeface="Arial" panose="020B0604020202020204"/>
                <a:ea typeface="黑体" panose="02010609060101010101" charset="-122"/>
              </a:rPr>
              <a:t> i, j;</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for ( i=3; i&lt;=20; i++)</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for (j=2; j&lt;=i-1; j++)</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if (</a:t>
            </a:r>
            <a:r>
              <a:rPr lang="en-US" altLang="zh-CN" dirty="0" err="1">
                <a:solidFill>
                  <a:srgbClr val="000000"/>
                </a:solidFill>
                <a:latin typeface="Arial" panose="020B0604020202020204"/>
                <a:ea typeface="黑体" panose="02010609060101010101" charset="-122"/>
              </a:rPr>
              <a:t>i%j</a:t>
            </a:r>
            <a:r>
              <a:rPr lang="en-US" altLang="zh-CN" dirty="0">
                <a:solidFill>
                  <a:srgbClr val="000000"/>
                </a:solidFill>
                <a:latin typeface="Arial" panose="020B0604020202020204"/>
                <a:ea typeface="黑体" panose="02010609060101010101" charset="-122"/>
              </a:rPr>
              <a:t>==0)</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break;</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if (j==i)</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a:t>
            </a:r>
            <a:r>
              <a:rPr lang="en-US" altLang="zh-CN" dirty="0" err="1">
                <a:solidFill>
                  <a:srgbClr val="000000"/>
                </a:solidFill>
                <a:latin typeface="Arial" panose="020B0604020202020204"/>
                <a:ea typeface="黑体" panose="02010609060101010101" charset="-122"/>
              </a:rPr>
              <a:t>cout</a:t>
            </a:r>
            <a:r>
              <a:rPr lang="en-US" altLang="zh-CN" dirty="0">
                <a:solidFill>
                  <a:srgbClr val="000000"/>
                </a:solidFill>
                <a:latin typeface="Arial" panose="020B0604020202020204"/>
                <a:ea typeface="黑体" panose="02010609060101010101" charset="-122"/>
              </a:rPr>
              <a:t> &lt;&lt; i &lt;&lt; " ";</a:t>
            </a:r>
            <a:endParaRPr lang="zh-CN" altLang="zh-CN" dirty="0">
              <a:solidFill>
                <a:srgbClr val="000000"/>
              </a:solidFill>
              <a:latin typeface="Arial" panose="020B0604020202020204"/>
              <a:ea typeface="黑体" panose="02010609060101010101" charset="-122"/>
            </a:endParaRPr>
          </a:p>
          <a:p>
            <a:r>
              <a:rPr lang="en-US" altLang="zh-CN" dirty="0">
                <a:solidFill>
                  <a:srgbClr val="000000"/>
                </a:solidFill>
                <a:latin typeface="Arial" panose="020B0604020202020204"/>
                <a:ea typeface="黑体" panose="02010609060101010101" charset="-122"/>
              </a:rPr>
              <a:t>      }</a:t>
            </a:r>
            <a:endParaRPr lang="en-US" altLang="zh-CN" dirty="0">
              <a:solidFill>
                <a:srgbClr val="000000"/>
              </a:solidFill>
              <a:latin typeface="Arial" panose="020B0604020202020204"/>
              <a:ea typeface="黑体" panose="02010609060101010101" charset="-122"/>
            </a:endParaRPr>
          </a:p>
          <a:p>
            <a:endParaRPr lang="zh-CN" altLang="en-US" dirty="0">
              <a:solidFill>
                <a:srgbClr val="000000"/>
              </a:solidFill>
              <a:latin typeface="Arial" panose="020B0604020202020204"/>
              <a:ea typeface="黑体" panose="0201060906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b11</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一</a:t>
            </a:r>
            <a:r>
              <a:rPr lang="en-US" altLang="zh-CN" dirty="0"/>
              <a:t>b11.</a:t>
            </a:r>
            <a:r>
              <a:rPr lang="zh-CN" altLang="zh-CN" dirty="0"/>
              <a:t>编写程序，使得运行该程序后能够显示如下文字信息：</a:t>
            </a:r>
            <a:endParaRPr lang="zh-CN" altLang="zh-CN" dirty="0"/>
          </a:p>
          <a:p>
            <a:r>
              <a:rPr lang="en-US" altLang="zh-CN" dirty="0"/>
              <a:t>     Combining the letters ‘H’, ‘e’, ‘l’, ‘l’, ‘o’ will make the word “Hello”.</a:t>
            </a:r>
            <a:endParaRPr lang="zh-CN"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b11(1)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556792"/>
            <a:ext cx="8208912" cy="489654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1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&lt;</a:t>
            </a:r>
            <a:r>
              <a:rPr lang="en-US" altLang="zh-CN" sz="1400" kern="0" dirty="0" err="1">
                <a:solidFill>
                  <a:srgbClr val="A31515"/>
                </a:solidFill>
                <a:latin typeface="新宋体" panose="02010609030101010101" charset="-122"/>
                <a:ea typeface="黑体" panose="02010609060101010101" charset="-122"/>
                <a:cs typeface="新宋体" panose="02010609030101010101" charset="-122"/>
              </a:rPr>
              <a:t>iostream</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&gt;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&lt;string&gt;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FF"/>
                </a:solidFill>
                <a:latin typeface="新宋体" panose="02010609030101010101" charset="-122"/>
                <a:ea typeface="黑体" panose="02010609060101010101" charset="-122"/>
                <a:cs typeface="新宋体" panose="02010609030101010101" charset="-122"/>
              </a:rPr>
              <a:t>using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namespace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std</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main()</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outStr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c[] = {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'\0'</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"Input letters to combined:(one letter in a line and end with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cin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&gt;&gt;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c[0];</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while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(c[0] !=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outStr.append</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(c);</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cin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&gt;&gt;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c[0];</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"Combining the letters "</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 0;i &lt;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outStr.length</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outStr</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"\b will make the word \""</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outStr</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400" kern="100" dirty="0">
              <a:solidFill>
                <a:srgbClr val="000000"/>
              </a:solidFill>
              <a:latin typeface="Times New Roman" panose="02020603050405020304"/>
              <a:ea typeface="黑体" panose="02010609060101010101" charset="-122"/>
            </a:endParaRPr>
          </a:p>
          <a:p>
            <a:pPr algn="just"/>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4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b11(2)</a:t>
            </a:r>
            <a:endParaRPr lang="zh-CN" altLang="en-US" dirty="0"/>
          </a:p>
        </p:txBody>
      </p:sp>
      <p:sp>
        <p:nvSpPr>
          <p:cNvPr id="3" name="内容占位符 2"/>
          <p:cNvSpPr>
            <a:spLocks noGrp="1"/>
          </p:cNvSpPr>
          <p:nvPr>
            <p:ph idx="1"/>
          </p:nvPr>
        </p:nvSpPr>
        <p:spPr/>
        <p:txBody>
          <a:bodyPr/>
          <a:lstStyle/>
          <a:p>
            <a:endParaRPr lang="zh-CN" altLang="en-US"/>
          </a:p>
        </p:txBody>
      </p:sp>
      <p:sp>
        <p:nvSpPr>
          <p:cNvPr id="4" name="文本框 2"/>
          <p:cNvSpPr txBox="1">
            <a:spLocks noChangeArrowheads="1"/>
          </p:cNvSpPr>
          <p:nvPr/>
        </p:nvSpPr>
        <p:spPr bwMode="auto">
          <a:xfrm>
            <a:off x="1847528" y="1628800"/>
            <a:ext cx="8424936" cy="4968552"/>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pPr fontAlgn="base">
              <a:spcBef>
                <a:spcPct val="0"/>
              </a:spcBef>
              <a:spcAft>
                <a:spcPct val="0"/>
              </a:spcAft>
            </a:pPr>
            <a:r>
              <a:rPr lang="en-US" altLang="zh-CN" sz="1600" dirty="0">
                <a:solidFill>
                  <a:srgbClr val="808080"/>
                </a:solidFill>
                <a:latin typeface="新宋体" panose="02010609030101010101" charset="-122"/>
                <a:ea typeface="宋体" panose="02010600030101010101" pitchFamily="2" charset="-122"/>
                <a:cs typeface="宋体" panose="02010600030101010101" pitchFamily="2" charset="-122"/>
              </a:rPr>
              <a:t>#include</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&lt;</a:t>
            </a:r>
            <a:r>
              <a:rPr lang="en-US" altLang="zh-CN" sz="1600" dirty="0" err="1">
                <a:solidFill>
                  <a:srgbClr val="A31515"/>
                </a:solidFill>
                <a:latin typeface="新宋体" panose="02010609030101010101" charset="-122"/>
                <a:ea typeface="宋体" panose="02010600030101010101" pitchFamily="2" charset="-122"/>
                <a:cs typeface="宋体" panose="02010600030101010101" pitchFamily="2" charset="-122"/>
              </a:rPr>
              <a:t>iostream</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&gt;</a:t>
            </a:r>
            <a:endParaRPr lang="en-US" altLang="zh-CN" sz="1600" dirty="0">
              <a:solidFill>
                <a:srgbClr val="000000"/>
              </a:solidFill>
              <a:latin typeface="新宋体" panose="02010609030101010101" charset="-122"/>
              <a:ea typeface="新宋体" panose="02010609030101010101" charset="-122"/>
              <a:cs typeface="宋体" panose="02010600030101010101" pitchFamily="2" charset="-122"/>
            </a:endParaRPr>
          </a:p>
          <a:p>
            <a:pPr fontAlgn="base">
              <a:spcBef>
                <a:spcPct val="0"/>
              </a:spcBef>
              <a:spcAft>
                <a:spcPct val="0"/>
              </a:spcAft>
            </a:pPr>
            <a:r>
              <a:rPr lang="en-US" altLang="zh-CN" sz="1600" dirty="0">
                <a:solidFill>
                  <a:srgbClr val="808080"/>
                </a:solidFill>
                <a:latin typeface="新宋体" panose="02010609030101010101" charset="-122"/>
                <a:ea typeface="宋体" panose="02010600030101010101" pitchFamily="2" charset="-122"/>
                <a:cs typeface="宋体" panose="02010600030101010101" pitchFamily="2" charset="-122"/>
              </a:rPr>
              <a:t>#include</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&lt;</a:t>
            </a:r>
            <a:r>
              <a:rPr lang="en-US" altLang="zh-CN" sz="1600" dirty="0" err="1">
                <a:solidFill>
                  <a:srgbClr val="A31515"/>
                </a:solidFill>
                <a:latin typeface="新宋体" panose="02010609030101010101" charset="-122"/>
                <a:ea typeface="宋体" panose="02010600030101010101" pitchFamily="2" charset="-122"/>
                <a:cs typeface="宋体" panose="02010600030101010101" pitchFamily="2" charset="-122"/>
              </a:rPr>
              <a:t>cstring</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&gt;</a:t>
            </a:r>
            <a:endParaRPr lang="en-US" altLang="zh-CN" sz="1600" dirty="0">
              <a:solidFill>
                <a:srgbClr val="000000"/>
              </a:solidFill>
              <a:latin typeface="新宋体" panose="02010609030101010101" charset="-122"/>
              <a:ea typeface="新宋体" panose="02010609030101010101" charset="-122"/>
              <a:cs typeface="宋体" panose="02010600030101010101" pitchFamily="2" charset="-122"/>
            </a:endParaRPr>
          </a:p>
          <a:p>
            <a:pPr fontAlgn="base">
              <a:spcBef>
                <a:spcPct val="0"/>
              </a:spcBef>
              <a:spcAft>
                <a:spcPct val="0"/>
              </a:spcAft>
            </a:pPr>
            <a:r>
              <a:rPr lang="en-US" altLang="zh-CN" sz="1600" dirty="0">
                <a:solidFill>
                  <a:srgbClr val="0000FF"/>
                </a:solidFill>
                <a:latin typeface="新宋体" panose="02010609030101010101" charset="-122"/>
                <a:ea typeface="宋体" panose="02010600030101010101" pitchFamily="2" charset="-122"/>
                <a:cs typeface="宋体" panose="02010600030101010101" pitchFamily="2" charset="-122"/>
              </a:rPr>
              <a:t>using</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00FF"/>
                </a:solidFill>
                <a:latin typeface="新宋体" panose="02010609030101010101" charset="-122"/>
                <a:ea typeface="宋体" panose="02010600030101010101" pitchFamily="2" charset="-122"/>
                <a:cs typeface="宋体" panose="02010600030101010101" pitchFamily="2" charset="-122"/>
              </a:rPr>
              <a:t>namespace</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std</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err="1">
                <a:solidFill>
                  <a:srgbClr val="0000FF"/>
                </a:solidFill>
                <a:latin typeface="新宋体" panose="02010609030101010101" charset="-122"/>
                <a:ea typeface="宋体" panose="02010600030101010101" pitchFamily="2" charset="-122"/>
                <a:cs typeface="宋体" panose="02010600030101010101" pitchFamily="2" charset="-122"/>
              </a:rPr>
              <a:t>int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main()</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00FF"/>
                </a:solidFill>
                <a:latin typeface="新宋体" panose="02010609030101010101" charset="-122"/>
                <a:ea typeface="宋体" panose="02010600030101010101" pitchFamily="2" charset="-122"/>
                <a:cs typeface="宋体" panose="02010600030101010101" pitchFamily="2" charset="-122"/>
              </a:rPr>
              <a:t>char</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word[100];</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FF"/>
                </a:solidFill>
                <a:latin typeface="新宋体" panose="02010609030101010101" charset="-122"/>
                <a:ea typeface="宋体" panose="02010600030101010101" pitchFamily="2" charset="-122"/>
                <a:cs typeface="宋体" panose="02010600030101010101" pitchFamily="2" charset="-122"/>
              </a:rPr>
              <a:t>int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i;</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cout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“Input the word:"</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cin</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&gt;&gt;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word;</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i =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strlen</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(word);</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cout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"Combining the letters "</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00FF"/>
                </a:solidFill>
                <a:latin typeface="新宋体" panose="02010609030101010101" charset="-122"/>
                <a:ea typeface="宋体" panose="02010600030101010101" pitchFamily="2" charset="-122"/>
                <a:cs typeface="宋体" panose="02010600030101010101" pitchFamily="2" charset="-122"/>
              </a:rPr>
              <a:t>for</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FF"/>
                </a:solidFill>
                <a:latin typeface="新宋体" panose="02010609030101010101" charset="-122"/>
                <a:ea typeface="宋体" panose="02010600030101010101" pitchFamily="2" charset="-122"/>
                <a:cs typeface="宋体" panose="02010600030101010101" pitchFamily="2" charset="-122"/>
              </a:rPr>
              <a:t>int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j = 0; j &lt;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i;j</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cout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word[j]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00FF"/>
                </a:solidFill>
                <a:latin typeface="新宋体" panose="02010609030101010101" charset="-122"/>
                <a:ea typeface="宋体" panose="02010600030101010101" pitchFamily="2" charset="-122"/>
                <a:cs typeface="宋体" panose="02010600030101010101" pitchFamily="2" charset="-122"/>
              </a:rPr>
              <a:t>if</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(j &lt; i - 1)</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cout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err="1">
                <a:solidFill>
                  <a:srgbClr val="000000"/>
                </a:solidFill>
                <a:latin typeface="新宋体" panose="02010609030101010101" charset="-122"/>
                <a:ea typeface="宋体" panose="02010600030101010101" pitchFamily="2" charset="-122"/>
                <a:cs typeface="宋体" panose="02010600030101010101" pitchFamily="2" charset="-122"/>
              </a:rPr>
              <a:t>cout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 will make the word "</a:t>
            </a:r>
            <a:endParaRPr lang="en-US" altLang="zh-CN" sz="1600" dirty="0">
              <a:solidFill>
                <a:srgbClr val="000000"/>
              </a:solidFill>
              <a:latin typeface="新宋体" panose="02010609030101010101" charset="-122"/>
              <a:ea typeface="新宋体" panose="02010609030101010101" charset="-122"/>
              <a:cs typeface="宋体" panose="02010600030101010101" pitchFamily="2" charset="-122"/>
            </a:endParaRPr>
          </a:p>
          <a:p>
            <a:pPr fontAlgn="base">
              <a:spcBef>
                <a:spcPct val="0"/>
              </a:spcBef>
              <a:spcAft>
                <a:spcPct val="0"/>
              </a:spcAft>
            </a:pP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word </a:t>
            </a:r>
            <a:r>
              <a:rPr lang="en-US" altLang="zh-CN" sz="1600" dirty="0">
                <a:solidFill>
                  <a:srgbClr val="008080"/>
                </a:solidFill>
                <a:latin typeface="新宋体" panose="02010609030101010101" charset="-122"/>
                <a:ea typeface="宋体" panose="02010600030101010101" pitchFamily="2" charset="-122"/>
                <a:cs typeface="宋体" panose="02010600030101010101" pitchFamily="2" charset="-122"/>
              </a:rPr>
              <a:t>&lt;&lt;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r>
              <a:rPr lang="en-US" altLang="zh-CN" sz="1600" dirty="0">
                <a:solidFill>
                  <a:srgbClr val="A31515"/>
                </a:solidFill>
                <a:latin typeface="新宋体" panose="02010609030101010101" charset="-122"/>
                <a:ea typeface="宋体" panose="02010600030101010101" pitchFamily="2" charset="-122"/>
                <a:cs typeface="宋体" panose="02010600030101010101" pitchFamily="2" charset="-122"/>
              </a:rPr>
              <a:t>"\"."</a:t>
            </a:r>
            <a:r>
              <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rPr>
              <a:t>;    </a:t>
            </a:r>
            <a:endParaRPr lang="en-US" altLang="zh-CN" sz="1600" dirty="0">
              <a:solidFill>
                <a:srgbClr val="000000"/>
              </a:solidFill>
              <a:latin typeface="新宋体" panose="02010609030101010101" charset="-122"/>
              <a:ea typeface="宋体" panose="02010600030101010101" pitchFamily="2" charset="-122"/>
              <a:cs typeface="宋体" panose="02010600030101010101" pitchFamily="2" charset="-122"/>
            </a:endParaRPr>
          </a:p>
          <a:p>
            <a:pPr algn="just" fontAlgn="base">
              <a:spcBef>
                <a:spcPct val="0"/>
              </a:spcBef>
              <a:spcAft>
                <a:spcPct val="0"/>
              </a:spcAft>
            </a:pPr>
            <a:r>
              <a:rPr lang="en-US" altLang="zh-CN" sz="1600" dirty="0">
                <a:solidFill>
                  <a:srgbClr val="000000"/>
                </a:solidFill>
                <a:latin typeface="新宋体" panose="02010609030101010101" charset="-122"/>
                <a:ea typeface="新宋体" panose="02010609030101010101" charset="-122"/>
                <a:cs typeface="宋体" panose="02010600030101010101" pitchFamily="2" charset="-122"/>
              </a:rPr>
              <a:t>}</a:t>
            </a:r>
            <a:endParaRPr lang="zh-CN" altLang="zh-CN" sz="16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b12</a:t>
            </a:r>
            <a:endParaRPr lang="zh-CN" altLang="en-US" dirty="0"/>
          </a:p>
        </p:txBody>
      </p:sp>
      <p:sp>
        <p:nvSpPr>
          <p:cNvPr id="3" name="内容占位符 2"/>
          <p:cNvSpPr>
            <a:spLocks noGrp="1"/>
          </p:cNvSpPr>
          <p:nvPr>
            <p:ph idx="1"/>
          </p:nvPr>
        </p:nvSpPr>
        <p:spPr/>
        <p:txBody>
          <a:bodyPr/>
          <a:lstStyle/>
          <a:p>
            <a:r>
              <a:rPr lang="en-US" altLang="zh-CN" dirty="0"/>
              <a:t> </a:t>
            </a:r>
            <a:r>
              <a:rPr lang="zh-CN" altLang="en-US" dirty="0"/>
              <a:t>一</a:t>
            </a:r>
            <a:r>
              <a:rPr lang="en-US" altLang="zh-CN" dirty="0"/>
              <a:t>b12.</a:t>
            </a:r>
            <a:r>
              <a:rPr lang="zh-CN" altLang="zh-CN" dirty="0"/>
              <a:t>编写程序，实现从键盘输入两个整数，输出这两个整数的和，差，积，商，其中商运算时商值取两位小数。（提示，使用</a:t>
            </a:r>
            <a:r>
              <a:rPr lang="fr-FR" altLang="zh-CN" dirty="0"/>
              <a:t>&lt;iomanip&gt;</a:t>
            </a:r>
            <a:r>
              <a:rPr lang="zh-CN" altLang="zh-CN" dirty="0"/>
              <a:t>头文件）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实验一 课后练习部分</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b12(1)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55540" y="1484784"/>
            <a:ext cx="8280920" cy="489654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lvl1pPr indent="266700"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r>
              <a:rPr lang="en-US" altLang="zh-CN" sz="2000" dirty="0">
                <a:solidFill>
                  <a:srgbClr val="008000"/>
                </a:solidFill>
                <a:latin typeface="Times New Roman" panose="02020603050405020304" pitchFamily="18" charset="0"/>
                <a:cs typeface="新宋体" panose="02010609030101010101" charset="-122"/>
              </a:rPr>
              <a:t>//b12</a:t>
            </a:r>
            <a:endParaRPr lang="en-US" altLang="zh-CN" sz="2000" dirty="0">
              <a:solidFill>
                <a:srgbClr val="008000"/>
              </a:solidFill>
              <a:latin typeface="Times New Roman" panose="02020603050405020304" pitchFamily="18" charset="0"/>
              <a:cs typeface="新宋体" panose="02010609030101010101" charset="-122"/>
            </a:endParaRPr>
          </a:p>
          <a:p>
            <a:r>
              <a:rPr lang="en-US" altLang="zh-CN" sz="2000" dirty="0">
                <a:solidFill>
                  <a:srgbClr val="008000"/>
                </a:solidFill>
                <a:latin typeface="Times New Roman" panose="02020603050405020304" pitchFamily="18" charset="0"/>
                <a:cs typeface="新宋体" panose="02010609030101010101" charset="-122"/>
              </a:rPr>
              <a:t>#include &lt;</a:t>
            </a:r>
            <a:r>
              <a:rPr lang="en-US" altLang="zh-CN" sz="2000" dirty="0" err="1">
                <a:solidFill>
                  <a:srgbClr val="008000"/>
                </a:solidFill>
                <a:latin typeface="Times New Roman" panose="02020603050405020304" pitchFamily="18" charset="0"/>
                <a:cs typeface="新宋体" panose="02010609030101010101" charset="-122"/>
              </a:rPr>
              <a:t>iostream</a:t>
            </a:r>
            <a:r>
              <a:rPr lang="en-US" altLang="zh-CN" sz="2000" dirty="0">
                <a:solidFill>
                  <a:srgbClr val="008000"/>
                </a:solidFill>
                <a:latin typeface="Times New Roman" panose="02020603050405020304" pitchFamily="18" charset="0"/>
                <a:cs typeface="新宋体" panose="02010609030101010101" charset="-122"/>
              </a:rPr>
              <a:t>&gt;</a:t>
            </a:r>
            <a:endParaRPr lang="en-US" altLang="zh-CN" sz="2000" dirty="0">
              <a:solidFill>
                <a:srgbClr val="000000"/>
              </a:solidFill>
            </a:endParaRPr>
          </a:p>
          <a:p>
            <a:pPr eaLnBrk="0" hangingPunct="0"/>
            <a:r>
              <a:rPr lang="en-US" altLang="zh-CN" sz="2000" dirty="0">
                <a:solidFill>
                  <a:srgbClr val="008000"/>
                </a:solidFill>
                <a:latin typeface="Times New Roman" panose="02020603050405020304" pitchFamily="18" charset="0"/>
                <a:cs typeface="新宋体" panose="02010609030101010101" charset="-122"/>
              </a:rPr>
              <a:t>#include &lt;</a:t>
            </a:r>
            <a:r>
              <a:rPr lang="en-US" altLang="zh-CN" sz="2000" dirty="0" err="1">
                <a:solidFill>
                  <a:srgbClr val="008000"/>
                </a:solidFill>
                <a:latin typeface="Times New Roman" panose="02020603050405020304" pitchFamily="18" charset="0"/>
                <a:cs typeface="新宋体" panose="02010609030101010101" charset="-122"/>
              </a:rPr>
              <a:t>iomanip</a:t>
            </a:r>
            <a:r>
              <a:rPr lang="en-US" altLang="zh-CN" sz="2000" dirty="0">
                <a:solidFill>
                  <a:srgbClr val="008000"/>
                </a:solidFill>
                <a:latin typeface="Times New Roman" panose="02020603050405020304" pitchFamily="18" charset="0"/>
                <a:cs typeface="新宋体" panose="02010609030101010101" charset="-122"/>
              </a:rPr>
              <a:t>&gt; </a:t>
            </a:r>
            <a:endParaRPr lang="en-US" altLang="zh-CN" sz="2000" dirty="0">
              <a:solidFill>
                <a:srgbClr val="000000"/>
              </a:solidFill>
            </a:endParaRPr>
          </a:p>
          <a:p>
            <a:pPr eaLnBrk="0" hangingPunct="0"/>
            <a:r>
              <a:rPr lang="en-US" altLang="zh-CN" sz="2000" dirty="0">
                <a:solidFill>
                  <a:srgbClr val="008000"/>
                </a:solidFill>
                <a:latin typeface="Times New Roman" panose="02020603050405020304" pitchFamily="18" charset="0"/>
                <a:cs typeface="新宋体" panose="02010609030101010101" charset="-122"/>
              </a:rPr>
              <a:t>using namespace </a:t>
            </a:r>
            <a:r>
              <a:rPr lang="en-US" altLang="zh-CN" sz="2000" dirty="0" err="1">
                <a:solidFill>
                  <a:srgbClr val="008000"/>
                </a:solidFill>
                <a:latin typeface="Times New Roman" panose="02020603050405020304" pitchFamily="18" charset="0"/>
                <a:cs typeface="新宋体" panose="02010609030101010101" charset="-122"/>
              </a:rPr>
              <a:t>std</a:t>
            </a:r>
            <a:r>
              <a:rPr lang="en-US" altLang="zh-CN" sz="2000" dirty="0">
                <a:solidFill>
                  <a:srgbClr val="008000"/>
                </a:solidFill>
                <a:latin typeface="Times New Roman" panose="02020603050405020304" pitchFamily="18" charset="0"/>
                <a:cs typeface="新宋体" panose="02010609030101010101" charset="-122"/>
              </a:rPr>
              <a:t>;</a:t>
            </a:r>
            <a:endParaRPr lang="en-US"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int main()</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cout &lt;&lt; "Input 2 integers:";</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int i, j;</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cin &gt;&gt; i &gt;&gt; j;</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cout &lt;&lt; "</a:t>
            </a:r>
            <a:r>
              <a:rPr lang="zh-CN" altLang="fr-FR" sz="2000" dirty="0">
                <a:solidFill>
                  <a:srgbClr val="000000"/>
                </a:solidFill>
                <a:latin typeface="Times New Roman" panose="02020603050405020304" pitchFamily="18" charset="0"/>
                <a:cs typeface="Times New Roman" panose="02020603050405020304" pitchFamily="18" charset="0"/>
              </a:rPr>
              <a:t>和：</a:t>
            </a:r>
            <a:r>
              <a:rPr lang="fr-FR" altLang="zh-CN" sz="2000" dirty="0">
                <a:solidFill>
                  <a:srgbClr val="000000"/>
                </a:solidFill>
                <a:latin typeface="Times New Roman" panose="02020603050405020304" pitchFamily="18" charset="0"/>
                <a:cs typeface="Times New Roman" panose="02020603050405020304" pitchFamily="18" charset="0"/>
              </a:rPr>
              <a:t>" &lt;&lt; a + b &lt;&lt; endl</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        &lt;&lt; "</a:t>
            </a:r>
            <a:r>
              <a:rPr lang="zh-CN" altLang="fr-FR" sz="2000" dirty="0">
                <a:solidFill>
                  <a:srgbClr val="000000"/>
                </a:solidFill>
                <a:latin typeface="Times New Roman" panose="02020603050405020304" pitchFamily="18" charset="0"/>
                <a:cs typeface="Times New Roman" panose="02020603050405020304" pitchFamily="18" charset="0"/>
              </a:rPr>
              <a:t>差：</a:t>
            </a:r>
            <a:r>
              <a:rPr lang="fr-FR" altLang="zh-CN" sz="2000" dirty="0">
                <a:solidFill>
                  <a:srgbClr val="000000"/>
                </a:solidFill>
                <a:latin typeface="Times New Roman" panose="02020603050405020304" pitchFamily="18" charset="0"/>
                <a:cs typeface="Times New Roman" panose="02020603050405020304" pitchFamily="18" charset="0"/>
              </a:rPr>
              <a:t>" &lt;&lt; a - b &lt;&lt; endl</a:t>
            </a:r>
            <a:endParaRPr lang="fr-FR" altLang="zh-CN" sz="2000" dirty="0">
              <a:solidFill>
                <a:srgbClr val="000000"/>
              </a:solidFill>
            </a:endParaRPr>
          </a:p>
          <a:p>
            <a:pPr lvl="1" indent="266700" eaLnBrk="0" hangingPunct="0"/>
            <a:r>
              <a:rPr lang="fr-FR" altLang="zh-CN" sz="2000" dirty="0">
                <a:solidFill>
                  <a:srgbClr val="000000"/>
                </a:solidFill>
                <a:latin typeface="Times New Roman" panose="02020603050405020304" pitchFamily="18" charset="0"/>
                <a:cs typeface="Times New Roman" panose="02020603050405020304" pitchFamily="18" charset="0"/>
              </a:rPr>
              <a:t>&lt;&lt; "</a:t>
            </a:r>
            <a:r>
              <a:rPr lang="zh-CN" altLang="fr-FR" sz="2000" dirty="0">
                <a:solidFill>
                  <a:srgbClr val="000000"/>
                </a:solidFill>
                <a:latin typeface="Times New Roman" panose="02020603050405020304" pitchFamily="18" charset="0"/>
                <a:cs typeface="Times New Roman" panose="02020603050405020304" pitchFamily="18" charset="0"/>
              </a:rPr>
              <a:t>积：</a:t>
            </a:r>
            <a:r>
              <a:rPr lang="fr-FR" altLang="zh-CN" sz="2000" dirty="0">
                <a:solidFill>
                  <a:srgbClr val="000000"/>
                </a:solidFill>
                <a:latin typeface="Times New Roman" panose="02020603050405020304" pitchFamily="18" charset="0"/>
                <a:cs typeface="Times New Roman" panose="02020603050405020304" pitchFamily="18" charset="0"/>
              </a:rPr>
              <a:t>" &lt;&lt; a * b &lt;&lt; endl</a:t>
            </a:r>
            <a:endParaRPr lang="fr-FR" altLang="zh-CN" sz="2000" dirty="0">
              <a:solidFill>
                <a:srgbClr val="000000"/>
              </a:solidFill>
            </a:endParaRPr>
          </a:p>
          <a:p>
            <a:pPr lvl="1" indent="266700" eaLnBrk="0" hangingPunct="0"/>
            <a:r>
              <a:rPr lang="fr-FR" altLang="zh-CN" sz="2000" dirty="0">
                <a:solidFill>
                  <a:srgbClr val="000000"/>
                </a:solidFill>
                <a:latin typeface="Times New Roman" panose="02020603050405020304" pitchFamily="18" charset="0"/>
                <a:cs typeface="Times New Roman" panose="02020603050405020304" pitchFamily="18" charset="0"/>
              </a:rPr>
              <a:t>&lt;&lt;"</a:t>
            </a:r>
            <a:r>
              <a:rPr lang="zh-CN" altLang="fr-FR" sz="2000" dirty="0">
                <a:solidFill>
                  <a:srgbClr val="000000"/>
                </a:solidFill>
                <a:latin typeface="Times New Roman" panose="02020603050405020304" pitchFamily="18" charset="0"/>
                <a:cs typeface="Times New Roman" panose="02020603050405020304" pitchFamily="18" charset="0"/>
              </a:rPr>
              <a:t>商为：</a:t>
            </a:r>
            <a:r>
              <a:rPr lang="fr-FR" altLang="zh-CN" sz="2000" dirty="0">
                <a:solidFill>
                  <a:srgbClr val="000000"/>
                </a:solidFill>
                <a:latin typeface="Times New Roman" panose="02020603050405020304" pitchFamily="18" charset="0"/>
                <a:cs typeface="Times New Roman" panose="02020603050405020304" pitchFamily="18" charset="0"/>
              </a:rPr>
              <a:t>" &lt;&lt;fixed&lt;&lt; setprecision(2) &lt;&lt; ((double)i / j)</a:t>
            </a:r>
            <a:endParaRPr lang="fr-FR" altLang="zh-CN" sz="2000" dirty="0">
              <a:solidFill>
                <a:srgbClr val="000000"/>
              </a:solidFill>
              <a:latin typeface="Times New Roman" panose="02020603050405020304" pitchFamily="18" charset="0"/>
              <a:cs typeface="Times New Roman" panose="02020603050405020304" pitchFamily="18" charset="0"/>
            </a:endParaRPr>
          </a:p>
          <a:p>
            <a:pPr lvl="1" indent="266700" eaLnBrk="0" hangingPunct="0"/>
            <a:r>
              <a:rPr lang="fr-FR" altLang="zh-CN" sz="2000" dirty="0">
                <a:solidFill>
                  <a:srgbClr val="000000"/>
                </a:solidFill>
                <a:latin typeface="Times New Roman" panose="02020603050405020304" pitchFamily="18" charset="0"/>
                <a:cs typeface="Times New Roman" panose="02020603050405020304" pitchFamily="18" charset="0"/>
              </a:rPr>
              <a:t> &lt;&lt; endl;</a:t>
            </a:r>
            <a:endParaRPr lang="fr-FR" altLang="zh-CN" sz="2000" dirty="0">
              <a:solidFill>
                <a:srgbClr val="000000"/>
              </a:solidFill>
            </a:endParaRPr>
          </a:p>
          <a:p>
            <a:pPr eaLnBrk="0" hangingPunct="0"/>
            <a:r>
              <a:rPr lang="fr-FR" altLang="zh-CN" sz="2000" dirty="0">
                <a:solidFill>
                  <a:srgbClr val="000000"/>
                </a:solidFill>
                <a:latin typeface="Times New Roman" panose="02020603050405020304" pitchFamily="18" charset="0"/>
                <a:cs typeface="Times New Roman" panose="02020603050405020304" pitchFamily="18" charset="0"/>
              </a:rPr>
              <a:t>}</a:t>
            </a:r>
            <a:endParaRPr lang="fr-FR" altLang="zh-CN" sz="2000" dirty="0">
              <a:solidFill>
                <a:srgbClr val="000000"/>
              </a:solidFill>
            </a:endParaRPr>
          </a:p>
          <a:p>
            <a:pPr eaLnBrk="0" hangingPunct="0"/>
            <a:endParaRPr lang="fr-FR" altLang="zh-CN" sz="1600"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b13</a:t>
            </a:r>
            <a:endParaRPr lang="zh-CN" altLang="en-US" dirty="0"/>
          </a:p>
        </p:txBody>
      </p:sp>
      <p:sp>
        <p:nvSpPr>
          <p:cNvPr id="3" name="内容占位符 2"/>
          <p:cNvSpPr>
            <a:spLocks noGrp="1"/>
          </p:cNvSpPr>
          <p:nvPr>
            <p:ph idx="1"/>
          </p:nvPr>
        </p:nvSpPr>
        <p:spPr/>
        <p:txBody>
          <a:bodyPr/>
          <a:lstStyle/>
          <a:p>
            <a:r>
              <a:rPr lang="zh-CN" altLang="en-US" dirty="0"/>
              <a:t>一</a:t>
            </a:r>
            <a:r>
              <a:rPr lang="en-US" altLang="zh-CN" dirty="0"/>
              <a:t>b13 . </a:t>
            </a:r>
            <a:r>
              <a:rPr lang="zh-CN" altLang="zh-CN" dirty="0"/>
              <a:t>给定程序中的函数</a:t>
            </a:r>
            <a:r>
              <a:rPr lang="en-US" altLang="zh-CN" dirty="0" err="1"/>
              <a:t>Creatlink</a:t>
            </a:r>
            <a:r>
              <a:rPr lang="zh-CN" altLang="zh-CN" dirty="0"/>
              <a:t>的功能是创建带头结点的单向链表，并为各结点数据域赋</a:t>
            </a:r>
            <a:r>
              <a:rPr lang="en-US" altLang="zh-CN" dirty="0"/>
              <a:t>0</a:t>
            </a:r>
            <a:r>
              <a:rPr lang="zh-CN" altLang="zh-CN" dirty="0"/>
              <a:t>到</a:t>
            </a:r>
            <a:r>
              <a:rPr lang="en-US" altLang="zh-CN" dirty="0"/>
              <a:t>m-1</a:t>
            </a:r>
            <a:r>
              <a:rPr lang="zh-CN" altLang="zh-CN" dirty="0"/>
              <a:t>的值。请改正程序中的错误，使它能得出正确的结果。注意：不要改动</a:t>
            </a:r>
            <a:r>
              <a:rPr lang="en-US" altLang="zh-CN" dirty="0"/>
              <a:t>main</a:t>
            </a:r>
            <a:r>
              <a:rPr lang="zh-CN" altLang="zh-CN" dirty="0"/>
              <a:t>函数，不得更改程序的结构。</a:t>
            </a:r>
            <a:endParaRPr lang="zh-CN" altLang="zh-CN"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b13</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a:xfrm>
            <a:off x="1981200" y="1600201"/>
            <a:ext cx="3682752" cy="4525963"/>
          </a:xfrm>
        </p:spPr>
        <p:txBody>
          <a:bodyPr>
            <a:normAutofit/>
          </a:bodyPr>
          <a:lstStyle/>
          <a:p>
            <a:pPr latinLnBrk="1">
              <a:spcBef>
                <a:spcPts val="750"/>
              </a:spcBef>
              <a:tabLst>
                <a:tab pos="314325" algn="l"/>
                <a:tab pos="63627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FF0000"/>
                </a:solidFill>
                <a:latin typeface="Arial" panose="020B0604020202020204"/>
              </a:rPr>
              <a:t>#include &lt;</a:t>
            </a:r>
            <a:r>
              <a:rPr lang="en-US" altLang="zh-CN" kern="0" dirty="0" err="1">
                <a:solidFill>
                  <a:srgbClr val="FF0000"/>
                </a:solidFill>
                <a:latin typeface="Arial" panose="020B0604020202020204"/>
              </a:rPr>
              <a:t>stdio.h</a:t>
            </a:r>
            <a:r>
              <a:rPr lang="en-US" altLang="zh-CN" kern="0" dirty="0">
                <a:solidFill>
                  <a:srgbClr val="FF0000"/>
                </a:solidFill>
                <a:latin typeface="Arial" panose="020B0604020202020204"/>
              </a:rPr>
              <a:t>&gt;</a:t>
            </a:r>
            <a:br>
              <a:rPr lang="en-US" altLang="zh-CN" kern="0" dirty="0">
                <a:solidFill>
                  <a:srgbClr val="FF0000"/>
                </a:solidFill>
                <a:latin typeface="Arial" panose="020B0604020202020204"/>
              </a:rPr>
            </a:br>
            <a:r>
              <a:rPr lang="en-US" altLang="zh-CN" kern="0" dirty="0">
                <a:solidFill>
                  <a:srgbClr val="FF0000"/>
                </a:solidFill>
                <a:latin typeface="Arial" panose="020B0604020202020204"/>
              </a:rPr>
              <a:t>#include &lt;</a:t>
            </a:r>
            <a:r>
              <a:rPr lang="en-US" altLang="zh-CN" kern="0" dirty="0" err="1">
                <a:solidFill>
                  <a:srgbClr val="FF0000"/>
                </a:solidFill>
                <a:latin typeface="Arial" panose="020B0604020202020204"/>
              </a:rPr>
              <a:t>stdlib.h</a:t>
            </a:r>
            <a:r>
              <a:rPr lang="en-US" altLang="zh-CN" kern="0" dirty="0">
                <a:solidFill>
                  <a:srgbClr val="FF0000"/>
                </a:solidFill>
                <a:latin typeface="Arial" panose="020B0604020202020204"/>
              </a:rPr>
              <a:t>&gt;</a:t>
            </a:r>
            <a:br>
              <a:rPr lang="en-US" altLang="zh-CN" kern="0" dirty="0">
                <a:solidFill>
                  <a:srgbClr val="FF0000"/>
                </a:solidFill>
                <a:latin typeface="Arial" panose="020B0604020202020204"/>
              </a:rPr>
            </a:br>
            <a:r>
              <a:rPr lang="en-US" altLang="zh-CN" kern="0" dirty="0" err="1">
                <a:solidFill>
                  <a:srgbClr val="333333"/>
                </a:solidFill>
                <a:latin typeface="Arial" panose="020B0604020202020204"/>
              </a:rPr>
              <a:t>typedef</a:t>
            </a:r>
            <a:r>
              <a:rPr lang="en-US" altLang="zh-CN" kern="0" dirty="0">
                <a:solidFill>
                  <a:srgbClr val="333333"/>
                </a:solidFill>
                <a:latin typeface="Arial" panose="020B0604020202020204"/>
              </a:rPr>
              <a:t> struct </a:t>
            </a:r>
            <a:r>
              <a:rPr lang="en-US" altLang="zh-CN" kern="0" dirty="0" err="1">
                <a:solidFill>
                  <a:srgbClr val="333333"/>
                </a:solidFill>
                <a:latin typeface="Arial" panose="020B0604020202020204"/>
              </a:rPr>
              <a:t>aa</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int</a:t>
            </a:r>
            <a:r>
              <a:rPr lang="en-US" altLang="zh-CN" kern="0" dirty="0">
                <a:solidFill>
                  <a:srgbClr val="333333"/>
                </a:solidFill>
                <a:latin typeface="Arial" panose="020B0604020202020204"/>
              </a:rPr>
              <a:t> data;</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struct</a:t>
            </a: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aa</a:t>
            </a:r>
            <a:r>
              <a:rPr lang="en-US" altLang="zh-CN" kern="0" dirty="0">
                <a:solidFill>
                  <a:srgbClr val="333333"/>
                </a:solidFill>
                <a:latin typeface="Arial" panose="020B0604020202020204"/>
              </a:rPr>
              <a:t> *next;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}NODE;</a:t>
            </a:r>
            <a:br>
              <a:rPr lang="en-US" altLang="zh-CN" kern="0" dirty="0">
                <a:solidFill>
                  <a:srgbClr val="333333"/>
                </a:solidFill>
                <a:latin typeface="Arial" panose="020B0604020202020204"/>
              </a:rPr>
            </a:br>
            <a:endParaRPr lang="zh-CN" altLang="zh-CN" kern="100" dirty="0">
              <a:latin typeface="Times New Roman" panose="02020603050405020304"/>
            </a:endParaRPr>
          </a:p>
          <a:p>
            <a:endParaRPr lang="zh-CN" altLang="en-US"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6" name="文本框 2"/>
          <p:cNvSpPr txBox="1">
            <a:spLocks noChangeArrowheads="1"/>
          </p:cNvSpPr>
          <p:nvPr/>
        </p:nvSpPr>
        <p:spPr bwMode="auto">
          <a:xfrm>
            <a:off x="5735960" y="1508133"/>
            <a:ext cx="4536504" cy="4801188"/>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pPr fontAlgn="base">
              <a:spcBef>
                <a:spcPct val="0"/>
              </a:spcBef>
              <a:spcAft>
                <a:spcPct val="0"/>
              </a:spcAft>
            </a:pPr>
            <a:r>
              <a:rPr lang="en-US" altLang="zh-CN" sz="2400" dirty="0">
                <a:solidFill>
                  <a:srgbClr val="808080"/>
                </a:solidFill>
                <a:latin typeface="Times New Roman" panose="02020603050405020304" pitchFamily="18" charset="0"/>
                <a:ea typeface="宋体" panose="02010600030101010101" pitchFamily="2" charset="-122"/>
                <a:cs typeface="新宋体" panose="02010609030101010101" charset="-122"/>
              </a:rPr>
              <a:t>#include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&lt;</a:t>
            </a:r>
            <a:r>
              <a:rPr lang="en-US" altLang="zh-CN" sz="2400" dirty="0" err="1">
                <a:solidFill>
                  <a:srgbClr val="A31515"/>
                </a:solidFill>
                <a:latin typeface="Times New Roman" panose="02020603050405020304" pitchFamily="18" charset="0"/>
                <a:ea typeface="宋体" panose="02010600030101010101" pitchFamily="2" charset="-122"/>
                <a:cs typeface="新宋体" panose="02010609030101010101" charset="-122"/>
              </a:rPr>
              <a:t>iostream</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&gt;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808080"/>
                </a:solidFill>
                <a:latin typeface="Times New Roman" panose="02020603050405020304" pitchFamily="18" charset="0"/>
                <a:ea typeface="宋体" panose="02010600030101010101" pitchFamily="2" charset="-122"/>
                <a:cs typeface="新宋体" panose="02010609030101010101" charset="-122"/>
              </a:rPr>
              <a:t>#include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&lt;</a:t>
            </a:r>
            <a:r>
              <a:rPr lang="en-US" altLang="zh-CN" sz="2400" dirty="0" err="1">
                <a:solidFill>
                  <a:srgbClr val="A31515"/>
                </a:solidFill>
                <a:latin typeface="Times New Roman" panose="02020603050405020304" pitchFamily="18" charset="0"/>
                <a:ea typeface="宋体" panose="02010600030101010101" pitchFamily="2" charset="-122"/>
                <a:cs typeface="新宋体" panose="02010609030101010101" charset="-122"/>
              </a:rPr>
              <a:t>cstdlib</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&gt;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FF"/>
                </a:solidFill>
                <a:latin typeface="Times New Roman" panose="02020603050405020304" pitchFamily="18" charset="0"/>
                <a:ea typeface="宋体" panose="02010600030101010101" pitchFamily="2" charset="-122"/>
                <a:cs typeface="新宋体" panose="02010609030101010101" charset="-122"/>
              </a:rPr>
              <a:t>using</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00FF"/>
                </a:solidFill>
                <a:latin typeface="Times New Roman" panose="02020603050405020304" pitchFamily="18" charset="0"/>
                <a:ea typeface="宋体" panose="02010600030101010101" pitchFamily="2" charset="-122"/>
                <a:cs typeface="新宋体" panose="02010609030101010101" charset="-122"/>
              </a:rPr>
              <a:t>namespace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std</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err="1">
                <a:solidFill>
                  <a:srgbClr val="0000FF"/>
                </a:solidFill>
                <a:latin typeface="Times New Roman" panose="02020603050405020304" pitchFamily="18" charset="0"/>
                <a:ea typeface="宋体" panose="02010600030101010101" pitchFamily="2" charset="-122"/>
                <a:cs typeface="新宋体" panose="02010609030101010101" charset="-122"/>
              </a:rPr>
              <a:t>typedef</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00FF"/>
                </a:solidFill>
                <a:latin typeface="Times New Roman" panose="02020603050405020304" pitchFamily="18" charset="0"/>
                <a:ea typeface="宋体" panose="02010600030101010101" pitchFamily="2" charset="-122"/>
                <a:cs typeface="新宋体" panose="02010609030101010101" charset="-122"/>
              </a:rPr>
              <a:t>struct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2B91AF"/>
                </a:solidFill>
                <a:latin typeface="Times New Roman" panose="02020603050405020304" pitchFamily="18" charset="0"/>
                <a:ea typeface="宋体" panose="02010600030101010101" pitchFamily="2" charset="-122"/>
                <a:cs typeface="新宋体" panose="02010609030101010101" charset="-122"/>
              </a:rPr>
              <a:t>aa</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FF"/>
                </a:solidFill>
                <a:latin typeface="Times New Roman" panose="02020603050405020304" pitchFamily="18" charset="0"/>
                <a:ea typeface="宋体" panose="02010600030101010101" pitchFamily="2" charset="-122"/>
                <a:cs typeface="新宋体" panose="02010609030101010101" charset="-122"/>
              </a:rPr>
              <a:t>int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data;</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00FF"/>
                </a:solidFill>
                <a:latin typeface="Times New Roman" panose="02020603050405020304" pitchFamily="18" charset="0"/>
                <a:ea typeface="宋体" panose="02010600030101010101" pitchFamily="2" charset="-122"/>
                <a:cs typeface="新宋体" panose="02010609030101010101" charset="-122"/>
              </a:rPr>
              <a:t>struct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2B91AF"/>
                </a:solidFill>
                <a:latin typeface="Times New Roman" panose="02020603050405020304" pitchFamily="18" charset="0"/>
                <a:ea typeface="宋体" panose="02010600030101010101" pitchFamily="2" charset="-122"/>
                <a:cs typeface="新宋体" panose="02010609030101010101" charset="-122"/>
              </a:rPr>
              <a:t>aa</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next;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r>
              <a:rPr lang="en-US" altLang="zh-CN" sz="24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b13</a:t>
            </a:r>
            <a:r>
              <a:rPr lang="zh-CN" altLang="en-US" dirty="0"/>
              <a:t>（</a:t>
            </a:r>
            <a:r>
              <a:rPr lang="en-US" altLang="zh-CN" dirty="0"/>
              <a:t>2</a:t>
            </a:r>
            <a:r>
              <a:rPr lang="zh-CN" altLang="en-US" dirty="0"/>
              <a:t>）</a:t>
            </a:r>
            <a:endParaRPr lang="zh-CN" altLang="en-US" dirty="0"/>
          </a:p>
        </p:txBody>
      </p:sp>
      <p:sp>
        <p:nvSpPr>
          <p:cNvPr id="3" name="内容占位符 2"/>
          <p:cNvSpPr>
            <a:spLocks noGrp="1"/>
          </p:cNvSpPr>
          <p:nvPr>
            <p:ph idx="1"/>
          </p:nvPr>
        </p:nvSpPr>
        <p:spPr>
          <a:xfrm>
            <a:off x="1981200" y="1600201"/>
            <a:ext cx="4114800" cy="4525963"/>
          </a:xfrm>
        </p:spPr>
        <p:txBody>
          <a:bodyPr>
            <a:normAutofit fontScale="92500" lnSpcReduction="20000"/>
          </a:bodyPr>
          <a:lstStyle/>
          <a:p>
            <a:r>
              <a:rPr lang="en-US" altLang="zh-CN" kern="0" dirty="0">
                <a:solidFill>
                  <a:srgbClr val="333333"/>
                </a:solidFill>
                <a:latin typeface="Arial" panose="020B0604020202020204"/>
              </a:rPr>
              <a:t>NODE *</a:t>
            </a:r>
            <a:r>
              <a:rPr lang="en-US" altLang="zh-CN" kern="0" dirty="0" err="1">
                <a:solidFill>
                  <a:srgbClr val="333333"/>
                </a:solidFill>
                <a:latin typeface="Arial" panose="020B0604020202020204"/>
              </a:rPr>
              <a:t>Creatlink</a:t>
            </a:r>
            <a:r>
              <a:rPr lang="en-US" altLang="zh-CN" kern="0" dirty="0">
                <a:solidFill>
                  <a:srgbClr val="333333"/>
                </a:solidFill>
                <a:latin typeface="Arial" panose="020B0604020202020204"/>
              </a:rPr>
              <a:t>(</a:t>
            </a:r>
            <a:r>
              <a:rPr lang="en-US" altLang="zh-CN" kern="0" dirty="0" err="1">
                <a:solidFill>
                  <a:srgbClr val="333333"/>
                </a:solidFill>
                <a:latin typeface="Arial" panose="020B0604020202020204"/>
              </a:rPr>
              <a:t>int</a:t>
            </a: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n,int</a:t>
            </a:r>
            <a:r>
              <a:rPr lang="en-US" altLang="zh-CN" kern="0" dirty="0">
                <a:solidFill>
                  <a:srgbClr val="333333"/>
                </a:solidFill>
                <a:latin typeface="Arial" panose="020B0604020202020204"/>
              </a:rPr>
              <a:t> m)</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NODE *h=NULL,*p,*s;</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int</a:t>
            </a:r>
            <a:r>
              <a:rPr lang="en-US" altLang="zh-CN" kern="0" dirty="0">
                <a:solidFill>
                  <a:srgbClr val="333333"/>
                </a:solidFill>
                <a:latin typeface="Arial" panose="020B0604020202020204"/>
              </a:rPr>
              <a:t> i; </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a:solidFill>
                  <a:srgbClr val="FF0000"/>
                </a:solidFill>
                <a:latin typeface="Arial" panose="020B0604020202020204"/>
              </a:rPr>
              <a:t>p=(NODE )</a:t>
            </a:r>
            <a:r>
              <a:rPr lang="en-US" altLang="zh-CN" kern="0" dirty="0" err="1">
                <a:solidFill>
                  <a:srgbClr val="FF0000"/>
                </a:solidFill>
                <a:latin typeface="Arial" panose="020B0604020202020204"/>
              </a:rPr>
              <a:t>malloc</a:t>
            </a:r>
            <a:r>
              <a:rPr lang="en-US" altLang="zh-CN" kern="0" dirty="0">
                <a:solidFill>
                  <a:srgbClr val="FF0000"/>
                </a:solidFill>
                <a:latin typeface="Arial" panose="020B0604020202020204"/>
              </a:rPr>
              <a:t>(</a:t>
            </a:r>
            <a:r>
              <a:rPr lang="en-US" altLang="zh-CN" kern="0" dirty="0" err="1">
                <a:solidFill>
                  <a:srgbClr val="FF0000"/>
                </a:solidFill>
                <a:latin typeface="Arial" panose="020B0604020202020204"/>
              </a:rPr>
              <a:t>sizeof</a:t>
            </a:r>
            <a:r>
              <a:rPr lang="en-US" altLang="zh-CN" kern="0" dirty="0">
                <a:solidFill>
                  <a:srgbClr val="FF0000"/>
                </a:solidFill>
                <a:latin typeface="Arial" panose="020B0604020202020204"/>
              </a:rPr>
              <a:t>(NODE));</a:t>
            </a:r>
            <a:br>
              <a:rPr lang="en-US" altLang="zh-CN" kern="0" dirty="0">
                <a:solidFill>
                  <a:srgbClr val="FF0000"/>
                </a:solidFill>
                <a:latin typeface="Arial" panose="020B0604020202020204"/>
              </a:rPr>
            </a:br>
            <a:r>
              <a:rPr lang="en-US" altLang="zh-CN" kern="0" dirty="0">
                <a:solidFill>
                  <a:srgbClr val="333333"/>
                </a:solidFill>
                <a:latin typeface="Arial" panose="020B0604020202020204"/>
              </a:rPr>
              <a:t>    h=p;</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p-&gt;next=NULL;</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for(i=1;i&lt;=</a:t>
            </a:r>
            <a:r>
              <a:rPr lang="en-US" altLang="zh-CN" kern="0" dirty="0" err="1">
                <a:solidFill>
                  <a:srgbClr val="333333"/>
                </a:solidFill>
                <a:latin typeface="Arial" panose="020B0604020202020204"/>
              </a:rPr>
              <a:t>n;i</a:t>
            </a:r>
            <a:r>
              <a:rPr lang="en-US" altLang="zh-CN" kern="0" dirty="0">
                <a:solidFill>
                  <a:srgbClr val="333333"/>
                </a:solidFill>
                <a:latin typeface="Arial" panose="020B0604020202020204"/>
              </a:rPr>
              <a: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a:solidFill>
                  <a:srgbClr val="FF0000"/>
                </a:solidFill>
                <a:latin typeface="Arial" panose="020B0604020202020204"/>
              </a:rPr>
              <a:t>s=(NODE*)</a:t>
            </a:r>
            <a:r>
              <a:rPr lang="en-US" altLang="zh-CN" kern="0" dirty="0" err="1">
                <a:solidFill>
                  <a:srgbClr val="FF0000"/>
                </a:solidFill>
                <a:latin typeface="Arial" panose="020B0604020202020204"/>
              </a:rPr>
              <a:t>malloc</a:t>
            </a:r>
            <a:r>
              <a:rPr lang="en-US" altLang="zh-CN" kern="0" dirty="0">
                <a:solidFill>
                  <a:srgbClr val="FF0000"/>
                </a:solidFill>
                <a:latin typeface="Arial" panose="020B0604020202020204"/>
              </a:rPr>
              <a:t>(</a:t>
            </a:r>
            <a:r>
              <a:rPr lang="en-US" altLang="zh-CN" kern="0" dirty="0" err="1">
                <a:solidFill>
                  <a:srgbClr val="FF0000"/>
                </a:solidFill>
                <a:latin typeface="Arial" panose="020B0604020202020204"/>
              </a:rPr>
              <a:t>sizeof</a:t>
            </a:r>
            <a:r>
              <a:rPr lang="en-US" altLang="zh-CN" kern="0" dirty="0">
                <a:solidFill>
                  <a:srgbClr val="FF0000"/>
                </a:solidFill>
                <a:latin typeface="Arial" panose="020B0604020202020204"/>
              </a:rPr>
              <a:t>(NODE));</a:t>
            </a:r>
            <a:br>
              <a:rPr lang="en-US" altLang="zh-CN" kern="0" dirty="0">
                <a:solidFill>
                  <a:srgbClr val="FF0000"/>
                </a:solidFill>
                <a:latin typeface="Arial" panose="020B0604020202020204"/>
              </a:rPr>
            </a:br>
            <a:r>
              <a:rPr lang="en-US" altLang="zh-CN" kern="0" dirty="0">
                <a:solidFill>
                  <a:srgbClr val="333333"/>
                </a:solidFill>
                <a:latin typeface="Arial" panose="020B0604020202020204"/>
              </a:rPr>
              <a:t>        s-&gt;data=rand()%m;</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s-&gt;next=p-&gt;next;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p-&gt;next=s;</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p=p-&gt;next;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a:solidFill>
                  <a:srgbClr val="FF0000"/>
                </a:solidFill>
                <a:latin typeface="Arial" panose="020B0604020202020204"/>
              </a:rPr>
              <a:t>return p;</a:t>
            </a:r>
            <a:br>
              <a:rPr lang="en-US" altLang="zh-CN" kern="0" dirty="0">
                <a:solidFill>
                  <a:srgbClr val="FF0000"/>
                </a:solidFill>
                <a:latin typeface="Arial" panose="020B0604020202020204"/>
              </a:rPr>
            </a:br>
            <a:r>
              <a:rPr lang="en-US" altLang="zh-CN" kern="0" dirty="0">
                <a:solidFill>
                  <a:srgbClr val="333333"/>
                </a:solidFill>
                <a:latin typeface="Arial" panose="020B0604020202020204"/>
              </a:rPr>
              <a:t>}</a:t>
            </a:r>
            <a:endParaRPr lang="zh-CN" altLang="en-US"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6" name="文本框 2"/>
          <p:cNvSpPr txBox="1">
            <a:spLocks noChangeArrowheads="1"/>
          </p:cNvSpPr>
          <p:nvPr/>
        </p:nvSpPr>
        <p:spPr bwMode="auto">
          <a:xfrm>
            <a:off x="6240016" y="1412777"/>
            <a:ext cx="4032448" cy="5251897"/>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pPr eaLnBrk="0" fontAlgn="base" hangingPunct="0">
              <a:spcBef>
                <a:spcPct val="0"/>
              </a:spcBef>
              <a:spcAft>
                <a:spcPct val="0"/>
              </a:spcAft>
            </a:pPr>
            <a:r>
              <a:rPr lang="en-US" altLang="zh-CN" sz="20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err="1">
                <a:solidFill>
                  <a:srgbClr val="000000"/>
                </a:solidFill>
                <a:latin typeface="Times New Roman" panose="02020603050405020304" pitchFamily="18" charset="0"/>
                <a:ea typeface="宋体" panose="02010600030101010101" pitchFamily="2" charset="-122"/>
                <a:cs typeface="新宋体" panose="02010609030101010101" charset="-122"/>
              </a:rPr>
              <a:t>Creatlink</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r>
              <a:rPr lang="en-US" altLang="zh-CN" sz="2000" dirty="0" err="1">
                <a:solidFill>
                  <a:srgbClr val="0000FF"/>
                </a:solidFill>
                <a:latin typeface="Times New Roman" panose="02020603050405020304" pitchFamily="18" charset="0"/>
                <a:ea typeface="宋体" panose="02010600030101010101" pitchFamily="2" charset="-122"/>
                <a:cs typeface="新宋体" panose="02010609030101010101" charset="-122"/>
              </a:rPr>
              <a:t>int</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a:solidFill>
                  <a:srgbClr val="808080"/>
                </a:solidFill>
                <a:latin typeface="Times New Roman" panose="02020603050405020304" pitchFamily="18" charset="0"/>
                <a:ea typeface="宋体" panose="02010600030101010101" pitchFamily="2" charset="-122"/>
                <a:cs typeface="新宋体" panose="02010609030101010101" charset="-122"/>
              </a:rPr>
              <a:t>n</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err="1">
                <a:solidFill>
                  <a:srgbClr val="0000FF"/>
                </a:solidFill>
                <a:latin typeface="Times New Roman" panose="02020603050405020304" pitchFamily="18" charset="0"/>
                <a:ea typeface="宋体" panose="02010600030101010101" pitchFamily="2" charset="-122"/>
                <a:cs typeface="新宋体" panose="02010609030101010101" charset="-122"/>
              </a:rPr>
              <a:t>int</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a:solidFill>
                  <a:srgbClr val="808080"/>
                </a:solidFill>
                <a:latin typeface="Times New Roman" panose="02020603050405020304" pitchFamily="18" charset="0"/>
                <a:ea typeface="宋体" panose="02010600030101010101" pitchFamily="2" charset="-122"/>
                <a:cs typeface="新宋体" panose="02010609030101010101" charset="-122"/>
              </a:rPr>
              <a:t>m</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h = </a:t>
            </a:r>
            <a:r>
              <a:rPr lang="en-US" altLang="zh-CN" sz="2000" dirty="0">
                <a:solidFill>
                  <a:srgbClr val="6F008A"/>
                </a:solidFill>
                <a:latin typeface="Times New Roman" panose="02020603050405020304" pitchFamily="18" charset="0"/>
                <a:ea typeface="宋体" panose="02010600030101010101" pitchFamily="2" charset="-122"/>
                <a:cs typeface="新宋体" panose="02010609030101010101" charset="-122"/>
              </a:rPr>
              <a:t>NULL</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 p, * s;</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err="1">
                <a:solidFill>
                  <a:srgbClr val="0000FF"/>
                </a:solidFill>
                <a:latin typeface="Times New Roman" panose="02020603050405020304" pitchFamily="18" charset="0"/>
                <a:ea typeface="宋体" panose="02010600030101010101" pitchFamily="2" charset="-122"/>
                <a:cs typeface="新宋体" panose="02010609030101010101" charset="-122"/>
              </a:rPr>
              <a:t>int</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i;</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p = new NODE;</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h = p;</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p-&gt;next = </a:t>
            </a:r>
            <a:r>
              <a:rPr lang="en-US" altLang="zh-CN" sz="2000" dirty="0">
                <a:solidFill>
                  <a:srgbClr val="6F008A"/>
                </a:solidFill>
                <a:latin typeface="Times New Roman" panose="02020603050405020304" pitchFamily="18" charset="0"/>
                <a:ea typeface="宋体" panose="02010600030101010101" pitchFamily="2" charset="-122"/>
                <a:cs typeface="新宋体" panose="02010609030101010101" charset="-122"/>
              </a:rPr>
              <a:t>NULL</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a:solidFill>
                  <a:srgbClr val="0000FF"/>
                </a:solidFill>
                <a:latin typeface="Times New Roman" panose="02020603050405020304" pitchFamily="18" charset="0"/>
                <a:ea typeface="宋体" panose="02010600030101010101" pitchFamily="2" charset="-122"/>
                <a:cs typeface="新宋体" panose="02010609030101010101" charset="-122"/>
              </a:rPr>
              <a:t>for</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(i = 1;i &lt;= </a:t>
            </a:r>
            <a:r>
              <a:rPr lang="en-US" altLang="zh-CN" sz="2000" dirty="0" err="1">
                <a:solidFill>
                  <a:srgbClr val="808080"/>
                </a:solidFill>
                <a:latin typeface="Times New Roman" panose="02020603050405020304" pitchFamily="18" charset="0"/>
                <a:ea typeface="宋体" panose="02010600030101010101" pitchFamily="2" charset="-122"/>
                <a:cs typeface="新宋体" panose="02010609030101010101" charset="-122"/>
              </a:rPr>
              <a:t>n</a:t>
            </a:r>
            <a:r>
              <a:rPr lang="en-US" altLang="zh-CN" sz="2000" dirty="0" err="1">
                <a:solidFill>
                  <a:srgbClr val="000000"/>
                </a:solidFill>
                <a:latin typeface="Times New Roman" panose="02020603050405020304" pitchFamily="18" charset="0"/>
                <a:ea typeface="宋体" panose="02010600030101010101" pitchFamily="2" charset="-122"/>
                <a:cs typeface="新宋体" panose="02010609030101010101" charset="-122"/>
              </a:rPr>
              <a:t>;i</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s = new </a:t>
            </a:r>
            <a:r>
              <a:rPr lang="en-US" altLang="zh-CN" sz="20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s-&gt;data = rand() % </a:t>
            </a:r>
            <a:r>
              <a:rPr lang="en-US" altLang="zh-CN" sz="2000" dirty="0">
                <a:solidFill>
                  <a:srgbClr val="808080"/>
                </a:solidFill>
                <a:latin typeface="Times New Roman" panose="02020603050405020304" pitchFamily="18" charset="0"/>
                <a:ea typeface="宋体" panose="02010600030101010101" pitchFamily="2" charset="-122"/>
                <a:cs typeface="新宋体" panose="02010609030101010101" charset="-122"/>
              </a:rPr>
              <a:t>m</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s-&gt;next = NULL;</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p-&gt;next = s;</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p = s;</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000" dirty="0">
                <a:solidFill>
                  <a:srgbClr val="0000FF"/>
                </a:solidFill>
                <a:latin typeface="Times New Roman" panose="02020603050405020304" pitchFamily="18" charset="0"/>
                <a:ea typeface="宋体" panose="02010600030101010101" pitchFamily="2" charset="-122"/>
                <a:cs typeface="新宋体" panose="02010609030101010101" charset="-122"/>
              </a:rPr>
              <a:t>return</a:t>
            </a: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 h;</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0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endParaRPr lang="en-US" altLang="zh-CN" sz="20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b13</a:t>
            </a:r>
            <a:r>
              <a:rPr lang="zh-CN" altLang="en-US" dirty="0"/>
              <a:t>（</a:t>
            </a:r>
            <a:r>
              <a:rPr lang="en-US" altLang="zh-CN" dirty="0"/>
              <a:t>3</a:t>
            </a:r>
            <a:r>
              <a:rPr lang="zh-CN" altLang="en-US" dirty="0"/>
              <a:t>）</a:t>
            </a:r>
            <a:endParaRPr lang="zh-CN" altLang="en-US" dirty="0"/>
          </a:p>
        </p:txBody>
      </p:sp>
      <p:sp>
        <p:nvSpPr>
          <p:cNvPr id="3" name="内容占位符 2"/>
          <p:cNvSpPr>
            <a:spLocks noGrp="1"/>
          </p:cNvSpPr>
          <p:nvPr>
            <p:ph idx="1"/>
          </p:nvPr>
        </p:nvSpPr>
        <p:spPr>
          <a:xfrm>
            <a:off x="1981200" y="1600201"/>
            <a:ext cx="4114800" cy="4525963"/>
          </a:xfrm>
        </p:spPr>
        <p:txBody>
          <a:bodyPr>
            <a:normAutofit/>
          </a:bodyPr>
          <a:lstStyle/>
          <a:p>
            <a:r>
              <a:rPr lang="en-US" altLang="zh-CN" kern="0" dirty="0" err="1">
                <a:solidFill>
                  <a:srgbClr val="333333"/>
                </a:solidFill>
                <a:latin typeface="Arial" panose="020B0604020202020204"/>
              </a:rPr>
              <a:t>outlink</a:t>
            </a:r>
            <a:r>
              <a:rPr lang="en-US" altLang="zh-CN" kern="0" dirty="0">
                <a:solidFill>
                  <a:srgbClr val="333333"/>
                </a:solidFill>
                <a:latin typeface="Arial" panose="020B0604020202020204"/>
              </a:rPr>
              <a:t>(NODE *h)</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NODE *p;</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p=h-&gt;next;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FF0000"/>
                </a:solidFill>
                <a:latin typeface="Arial" panose="020B0604020202020204"/>
              </a:rPr>
              <a:t>printf</a:t>
            </a:r>
            <a:r>
              <a:rPr lang="en-US" altLang="zh-CN" kern="0" dirty="0">
                <a:solidFill>
                  <a:srgbClr val="FF0000"/>
                </a:solidFill>
                <a:latin typeface="Arial" panose="020B0604020202020204"/>
              </a:rPr>
              <a:t>("\n\</a:t>
            </a:r>
            <a:r>
              <a:rPr lang="en-US" altLang="zh-CN" kern="0" dirty="0" err="1">
                <a:solidFill>
                  <a:srgbClr val="FF0000"/>
                </a:solidFill>
                <a:latin typeface="Arial" panose="020B0604020202020204"/>
              </a:rPr>
              <a:t>nThe</a:t>
            </a:r>
            <a:r>
              <a:rPr lang="en-US" altLang="zh-CN" kern="0" dirty="0">
                <a:solidFill>
                  <a:srgbClr val="FF0000"/>
                </a:solidFill>
                <a:latin typeface="Arial" panose="020B0604020202020204"/>
              </a:rPr>
              <a:t> list :\n\</a:t>
            </a:r>
            <a:r>
              <a:rPr lang="en-US" altLang="zh-CN" kern="0" dirty="0" err="1">
                <a:solidFill>
                  <a:srgbClr val="FF0000"/>
                </a:solidFill>
                <a:latin typeface="Arial" panose="020B0604020202020204"/>
              </a:rPr>
              <a:t>nhead</a:t>
            </a:r>
            <a:r>
              <a:rPr lang="en-US" altLang="zh-CN" kern="0" dirty="0">
                <a:solidFill>
                  <a:srgbClr val="FF0000"/>
                </a:solidFill>
                <a:latin typeface="Arial" panose="020B0604020202020204"/>
              </a:rPr>
              <a:t>");</a:t>
            </a:r>
            <a:br>
              <a:rPr lang="en-US" altLang="zh-CN" kern="0" dirty="0">
                <a:solidFill>
                  <a:srgbClr val="FF0000"/>
                </a:solidFill>
                <a:latin typeface="Arial" panose="020B0604020202020204"/>
              </a:rPr>
            </a:br>
            <a:r>
              <a:rPr lang="en-US" altLang="zh-CN" kern="0" dirty="0">
                <a:solidFill>
                  <a:srgbClr val="333333"/>
                </a:solidFill>
                <a:latin typeface="Arial" panose="020B0604020202020204"/>
              </a:rPr>
              <a:t>    while(p)</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FF0000"/>
                </a:solidFill>
                <a:latin typeface="Arial" panose="020B0604020202020204"/>
              </a:rPr>
              <a:t>printf</a:t>
            </a:r>
            <a:r>
              <a:rPr lang="en-US" altLang="zh-CN" kern="0" dirty="0">
                <a:solidFill>
                  <a:srgbClr val="FF0000"/>
                </a:solidFill>
                <a:latin typeface="Arial" panose="020B0604020202020204"/>
              </a:rPr>
              <a:t>("-&gt;%</a:t>
            </a:r>
            <a:r>
              <a:rPr lang="en-US" altLang="zh-CN" kern="0" dirty="0" err="1">
                <a:solidFill>
                  <a:srgbClr val="FF0000"/>
                </a:solidFill>
                <a:latin typeface="Arial" panose="020B0604020202020204"/>
              </a:rPr>
              <a:t>d",p</a:t>
            </a:r>
            <a:r>
              <a:rPr lang="en-US" altLang="zh-CN" kern="0" dirty="0">
                <a:solidFill>
                  <a:srgbClr val="FF0000"/>
                </a:solidFill>
                <a:latin typeface="Arial" panose="020B0604020202020204"/>
              </a:rPr>
              <a:t>-&gt;data);</a:t>
            </a:r>
            <a:br>
              <a:rPr lang="en-US" altLang="zh-CN" kern="0" dirty="0">
                <a:solidFill>
                  <a:srgbClr val="FF0000"/>
                </a:solidFill>
                <a:latin typeface="Arial" panose="020B0604020202020204"/>
              </a:rPr>
            </a:br>
            <a:r>
              <a:rPr lang="en-US" altLang="zh-CN" kern="0" dirty="0">
                <a:solidFill>
                  <a:srgbClr val="333333"/>
                </a:solidFill>
                <a:latin typeface="Arial" panose="020B0604020202020204"/>
              </a:rPr>
              <a:t>        p=p-&gt;next;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printf</a:t>
            </a:r>
            <a:r>
              <a:rPr lang="en-US" altLang="zh-CN" kern="0" dirty="0">
                <a:solidFill>
                  <a:srgbClr val="333333"/>
                </a:solidFill>
                <a:latin typeface="Arial" panose="020B0604020202020204"/>
              </a:rPr>
              <a:t>("\n");</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6023992" y="1412777"/>
            <a:ext cx="4176464" cy="518457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pPr eaLnBrk="0" fontAlgn="base" hangingPunct="0">
              <a:spcBef>
                <a:spcPct val="0"/>
              </a:spcBef>
              <a:spcAft>
                <a:spcPct val="0"/>
              </a:spcAft>
            </a:pPr>
            <a:r>
              <a:rPr lang="en-US" altLang="zh-CN" sz="2400" dirty="0">
                <a:solidFill>
                  <a:srgbClr val="0000FF"/>
                </a:solidFill>
                <a:latin typeface="Times New Roman" panose="02020603050405020304" pitchFamily="18" charset="0"/>
                <a:ea typeface="宋体" panose="02010600030101010101" pitchFamily="2" charset="-122"/>
                <a:cs typeface="新宋体" panose="02010609030101010101" charset="-122"/>
              </a:rPr>
              <a:t>void</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outlink</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r>
              <a:rPr lang="en-US" altLang="zh-CN" sz="24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808080"/>
                </a:solidFill>
                <a:latin typeface="Times New Roman" panose="02020603050405020304" pitchFamily="18" charset="0"/>
                <a:ea typeface="宋体" panose="02010600030101010101" pitchFamily="2" charset="-122"/>
                <a:cs typeface="新宋体" panose="02010609030101010101" charset="-122"/>
              </a:rPr>
              <a:t>h</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p;</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p = </a:t>
            </a:r>
            <a:r>
              <a:rPr lang="en-US" altLang="zh-CN" sz="2400" dirty="0">
                <a:solidFill>
                  <a:srgbClr val="808080"/>
                </a:solidFill>
                <a:latin typeface="Times New Roman" panose="02020603050405020304" pitchFamily="18" charset="0"/>
                <a:ea typeface="宋体" panose="02010600030101010101" pitchFamily="2" charset="-122"/>
                <a:cs typeface="新宋体" panose="02010609030101010101" charset="-122"/>
              </a:rPr>
              <a:t>h</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-&gt;next;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cout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endl</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endl</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"The list :"</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endl</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endl</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"head"</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endl</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00FF"/>
                </a:solidFill>
                <a:latin typeface="Times New Roman" panose="02020603050405020304" pitchFamily="18" charset="0"/>
                <a:ea typeface="宋体" panose="02010600030101010101" pitchFamily="2" charset="-122"/>
                <a:cs typeface="新宋体" panose="02010609030101010101" charset="-122"/>
              </a:rPr>
              <a:t>while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(p)</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cout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A31515"/>
                </a:solidFill>
                <a:latin typeface="Times New Roman" panose="02020603050405020304" pitchFamily="18" charset="0"/>
                <a:ea typeface="宋体" panose="02010600030101010101" pitchFamily="2" charset="-122"/>
                <a:cs typeface="新宋体" panose="02010609030101010101" charset="-122"/>
              </a:rPr>
              <a:t>“-&gt;"</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 &lt;&lt; </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p-&gt;data;</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p = p-&gt;next;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cout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008080"/>
                </a:solidFill>
                <a:latin typeface="Times New Roman" panose="02020603050405020304" pitchFamily="18" charset="0"/>
                <a:ea typeface="宋体" panose="02010600030101010101" pitchFamily="2" charset="-122"/>
                <a:cs typeface="新宋体" panose="02010609030101010101" charset="-122"/>
              </a:rPr>
              <a:t>&lt;&lt;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endl</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b13</a:t>
            </a:r>
            <a:r>
              <a:rPr lang="zh-CN" altLang="en-US" dirty="0"/>
              <a:t>（</a:t>
            </a:r>
            <a:r>
              <a:rPr lang="en-US" altLang="zh-CN" dirty="0"/>
              <a:t>4</a:t>
            </a:r>
            <a:r>
              <a:rPr lang="zh-CN" altLang="en-US" dirty="0"/>
              <a:t>）</a:t>
            </a:r>
            <a:endParaRPr lang="zh-CN" altLang="en-US" dirty="0"/>
          </a:p>
        </p:txBody>
      </p:sp>
      <p:sp>
        <p:nvSpPr>
          <p:cNvPr id="3" name="内容占位符 2"/>
          <p:cNvSpPr>
            <a:spLocks noGrp="1"/>
          </p:cNvSpPr>
          <p:nvPr>
            <p:ph idx="1"/>
          </p:nvPr>
        </p:nvSpPr>
        <p:spPr>
          <a:xfrm>
            <a:off x="1981200" y="1628801"/>
            <a:ext cx="4114800" cy="4497363"/>
          </a:xfrm>
        </p:spPr>
        <p:txBody>
          <a:bodyPr/>
          <a:lstStyle/>
          <a:p>
            <a:r>
              <a:rPr lang="en-US" altLang="zh-CN" kern="0" dirty="0">
                <a:solidFill>
                  <a:srgbClr val="FF0000"/>
                </a:solidFill>
                <a:latin typeface="Arial" panose="020B0604020202020204"/>
              </a:rPr>
              <a:t>main()</a:t>
            </a:r>
            <a:br>
              <a:rPr lang="en-US" altLang="zh-CN" kern="0" dirty="0">
                <a:solidFill>
                  <a:srgbClr val="FF0000"/>
                </a:solidFill>
                <a:latin typeface="Arial" panose="020B0604020202020204"/>
              </a:rPr>
            </a:br>
            <a:r>
              <a:rPr lang="en-US" altLang="zh-CN" kern="0" dirty="0">
                <a:solidFill>
                  <a:srgbClr val="333333"/>
                </a:solidFill>
                <a:latin typeface="Arial" panose="020B0604020202020204"/>
              </a:rPr>
              <a:t>{</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NODE *head;</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head=</a:t>
            </a:r>
            <a:r>
              <a:rPr lang="en-US" altLang="zh-CN" kern="0" dirty="0" err="1">
                <a:solidFill>
                  <a:srgbClr val="333333"/>
                </a:solidFill>
                <a:latin typeface="Arial" panose="020B0604020202020204"/>
              </a:rPr>
              <a:t>Creatlink</a:t>
            </a:r>
            <a:r>
              <a:rPr lang="en-US" altLang="zh-CN" kern="0" dirty="0">
                <a:solidFill>
                  <a:srgbClr val="333333"/>
                </a:solidFill>
                <a:latin typeface="Arial" panose="020B0604020202020204"/>
              </a:rPr>
              <a:t>(8,22);</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outlink</a:t>
            </a:r>
            <a:r>
              <a:rPr lang="en-US" altLang="zh-CN" kern="0" dirty="0">
                <a:solidFill>
                  <a:srgbClr val="333333"/>
                </a:solidFill>
                <a:latin typeface="Arial" panose="020B0604020202020204"/>
              </a:rPr>
              <a:t>(head);</a:t>
            </a:r>
            <a:br>
              <a:rPr lang="en-US" altLang="zh-CN" kern="0" dirty="0">
                <a:solidFill>
                  <a:srgbClr val="333333"/>
                </a:solidFill>
                <a:latin typeface="Arial" panose="020B0604020202020204"/>
              </a:rPr>
            </a:br>
            <a:r>
              <a:rPr lang="en-US" altLang="zh-CN" kern="0" dirty="0">
                <a:solidFill>
                  <a:srgbClr val="333333"/>
                </a:solidFill>
                <a:latin typeface="Arial" panose="020B0604020202020204"/>
              </a:rPr>
              <a:t>}</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6096000" y="1501012"/>
            <a:ext cx="4104456" cy="482453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pPr eaLnBrk="0" fontAlgn="base" hangingPunct="0">
              <a:spcBef>
                <a:spcPct val="0"/>
              </a:spcBef>
              <a:spcAft>
                <a:spcPct val="0"/>
              </a:spcAft>
            </a:pPr>
            <a:r>
              <a:rPr lang="en-US" altLang="zh-CN" sz="2400" dirty="0" err="1">
                <a:solidFill>
                  <a:srgbClr val="0000FF"/>
                </a:solidFill>
                <a:latin typeface="Times New Roman" panose="02020603050405020304" pitchFamily="18" charset="0"/>
                <a:ea typeface="宋体" panose="02010600030101010101" pitchFamily="2" charset="-122"/>
                <a:cs typeface="新宋体" panose="02010609030101010101" charset="-122"/>
              </a:rPr>
              <a:t>int</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main()</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a:solidFill>
                  <a:srgbClr val="2B91AF"/>
                </a:solidFill>
                <a:latin typeface="Times New Roman" panose="02020603050405020304" pitchFamily="18" charset="0"/>
                <a:ea typeface="宋体" panose="02010600030101010101" pitchFamily="2" charset="-122"/>
                <a:cs typeface="新宋体" panose="02010609030101010101" charset="-122"/>
              </a:rPr>
              <a:t>NODE</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head;</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head =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Creatlink</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(8, 22);</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    </a:t>
            </a:r>
            <a:r>
              <a:rPr lang="en-US" altLang="zh-CN" sz="2400" dirty="0" err="1">
                <a:solidFill>
                  <a:srgbClr val="000000"/>
                </a:solidFill>
                <a:latin typeface="Times New Roman" panose="02020603050405020304" pitchFamily="18" charset="0"/>
                <a:ea typeface="宋体" panose="02010600030101010101" pitchFamily="2" charset="-122"/>
                <a:cs typeface="新宋体" panose="02010609030101010101" charset="-122"/>
              </a:rPr>
              <a:t>outlink</a:t>
            </a: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(head);</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Times New Roman" panose="02020603050405020304" pitchFamily="18" charset="0"/>
                <a:ea typeface="宋体" panose="02010600030101010101" pitchFamily="2" charset="-122"/>
                <a:cs typeface="新宋体" panose="02010609030101010101"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b14</a:t>
            </a:r>
            <a:endParaRPr lang="zh-CN" altLang="en-US" dirty="0"/>
          </a:p>
        </p:txBody>
      </p:sp>
      <p:sp>
        <p:nvSpPr>
          <p:cNvPr id="3" name="内容占位符 2"/>
          <p:cNvSpPr>
            <a:spLocks noGrp="1"/>
          </p:cNvSpPr>
          <p:nvPr>
            <p:ph idx="1"/>
          </p:nvPr>
        </p:nvSpPr>
        <p:spPr/>
        <p:txBody>
          <a:bodyPr/>
          <a:lstStyle/>
          <a:p>
            <a:r>
              <a:rPr lang="zh-CN" altLang="en-US" dirty="0"/>
              <a:t>一</a:t>
            </a:r>
            <a:r>
              <a:rPr lang="en-US" altLang="zh-CN" dirty="0"/>
              <a:t>b14 . </a:t>
            </a:r>
            <a:r>
              <a:rPr lang="zh-CN" altLang="zh-CN" dirty="0"/>
              <a:t>下列程序是建立一个包含学生有关数据的单向链表。但该程序有多个错误，请调试改正，不得改变程序结构。</a:t>
            </a:r>
            <a:endParaRPr lang="zh-CN" altLang="zh-CN"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b14</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a:xfrm>
            <a:off x="1981200" y="1600201"/>
            <a:ext cx="3682752" cy="4525963"/>
          </a:xfrm>
        </p:spPr>
        <p:txBody>
          <a:bodyPr>
            <a:normAutofit/>
          </a:bodyPr>
          <a:lstStyle/>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#define NULL 0</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struct stud</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long  </a:t>
            </a:r>
            <a:r>
              <a:rPr lang="en-US" altLang="zh-CN" kern="0" dirty="0" err="1">
                <a:solidFill>
                  <a:srgbClr val="333333"/>
                </a:solidFill>
                <a:latin typeface="Arial" panose="020B0604020202020204"/>
              </a:rPr>
              <a:t>num</a:t>
            </a:r>
            <a:r>
              <a:rPr lang="en-US" altLang="zh-CN" kern="0" dirty="0">
                <a:solidFill>
                  <a:srgbClr val="333333"/>
                </a:solidFill>
                <a:latin typeface="Arial" panose="020B0604020202020204"/>
              </a:rPr>
              <a:t>;</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char name[10];</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float score;</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struct stud *next;</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     </a:t>
            </a:r>
            <a:endParaRPr lang="zh-CN" altLang="zh-CN" kern="100" dirty="0">
              <a:latin typeface="Times New Roman" panose="02020603050405020304"/>
            </a:endParaRPr>
          </a:p>
          <a:p>
            <a:pPr latinLnBrk="1">
              <a:lnSpc>
                <a:spcPts val="18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kern="0" dirty="0">
                <a:solidFill>
                  <a:srgbClr val="333333"/>
                </a:solidFill>
                <a:latin typeface="Arial" panose="020B0604020202020204"/>
              </a:rPr>
              <a:t>    </a:t>
            </a:r>
            <a:r>
              <a:rPr lang="en-US" altLang="zh-CN" kern="0" dirty="0" err="1">
                <a:solidFill>
                  <a:srgbClr val="333333"/>
                </a:solidFill>
                <a:latin typeface="Arial" panose="020B0604020202020204"/>
              </a:rPr>
              <a:t>int</a:t>
            </a:r>
            <a:r>
              <a:rPr lang="en-US" altLang="zh-CN" kern="0" dirty="0">
                <a:solidFill>
                  <a:srgbClr val="333333"/>
                </a:solidFill>
                <a:latin typeface="Arial" panose="020B0604020202020204"/>
              </a:rPr>
              <a:t> n;</a:t>
            </a:r>
            <a:endParaRPr lang="zh-CN" altLang="zh-CN" kern="100" dirty="0">
              <a:latin typeface="Times New Roman" panose="02020603050405020304"/>
            </a:endParaRPr>
          </a:p>
          <a:p>
            <a:endParaRPr lang="zh-CN" altLang="en-US" dirty="0"/>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6" name="文本框 2"/>
          <p:cNvSpPr txBox="1">
            <a:spLocks noChangeArrowheads="1"/>
          </p:cNvSpPr>
          <p:nvPr/>
        </p:nvSpPr>
        <p:spPr bwMode="auto">
          <a:xfrm>
            <a:off x="5735960" y="1556792"/>
            <a:ext cx="4536504" cy="4801188"/>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dirty="0">
                <a:solidFill>
                  <a:srgbClr val="808080"/>
                </a:solidFill>
                <a:latin typeface="新宋体" panose="02010609030101010101" charset="-122"/>
                <a:ea typeface="新宋体" panose="02010609030101010101" charset="-122"/>
              </a:rPr>
              <a:t>#include</a:t>
            </a:r>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A31515"/>
                </a:solidFill>
                <a:latin typeface="新宋体" panose="02010609030101010101" charset="-122"/>
                <a:ea typeface="新宋体" panose="02010609030101010101" charset="-122"/>
              </a:rPr>
              <a:t>&lt;</a:t>
            </a:r>
            <a:r>
              <a:rPr lang="en-US" altLang="zh-CN" sz="2400" dirty="0" err="1">
                <a:solidFill>
                  <a:srgbClr val="A31515"/>
                </a:solidFill>
                <a:latin typeface="新宋体" panose="02010609030101010101" charset="-122"/>
                <a:ea typeface="新宋体" panose="02010609030101010101" charset="-122"/>
              </a:rPr>
              <a:t>iostream</a:t>
            </a:r>
            <a:r>
              <a:rPr lang="en-US" altLang="zh-CN" sz="2400" dirty="0">
                <a:solidFill>
                  <a:srgbClr val="A31515"/>
                </a:solidFill>
                <a:latin typeface="新宋体" panose="02010609030101010101" charset="-122"/>
                <a:ea typeface="新宋体" panose="02010609030101010101" charset="-122"/>
              </a:rPr>
              <a:t>&gt;</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FF"/>
                </a:solidFill>
                <a:latin typeface="新宋体" panose="02010609030101010101" charset="-122"/>
                <a:ea typeface="新宋体" panose="02010609030101010101" charset="-122"/>
              </a:rPr>
              <a:t>using</a:t>
            </a:r>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0000FF"/>
                </a:solidFill>
                <a:latin typeface="新宋体" panose="02010609030101010101" charset="-122"/>
                <a:ea typeface="新宋体" panose="02010609030101010101" charset="-122"/>
              </a:rPr>
              <a:t>namespace</a:t>
            </a:r>
            <a:r>
              <a:rPr lang="en-US" altLang="zh-CN" sz="2400" dirty="0">
                <a:solidFill>
                  <a:srgbClr val="000000"/>
                </a:solidFill>
                <a:latin typeface="新宋体" panose="02010609030101010101" charset="-122"/>
                <a:ea typeface="新宋体" panose="02010609030101010101" charset="-122"/>
              </a:rPr>
              <a:t> </a:t>
            </a:r>
            <a:r>
              <a:rPr lang="en-US" altLang="zh-CN" sz="2400" dirty="0" err="1">
                <a:solidFill>
                  <a:srgbClr val="000000"/>
                </a:solidFill>
                <a:latin typeface="新宋体" panose="02010609030101010101" charset="-122"/>
                <a:ea typeface="新宋体" panose="02010609030101010101" charset="-122"/>
              </a:rPr>
              <a:t>std</a:t>
            </a:r>
            <a:r>
              <a:rPr lang="en-US" altLang="zh-CN" sz="2400" dirty="0">
                <a:solidFill>
                  <a:srgbClr val="000000"/>
                </a:solidFill>
                <a:latin typeface="新宋体" panose="02010609030101010101" charset="-122"/>
                <a:ea typeface="新宋体" panose="02010609030101010101" charset="-122"/>
              </a:rPr>
              <a:t>;</a:t>
            </a:r>
            <a:endParaRPr lang="en-US" altLang="zh-CN" sz="2400" dirty="0">
              <a:solidFill>
                <a:srgbClr val="000000"/>
              </a:solidFill>
              <a:latin typeface="新宋体" panose="02010609030101010101" charset="-122"/>
              <a:ea typeface="新宋体" panose="02010609030101010101" charset="-122"/>
            </a:endParaRPr>
          </a:p>
          <a:p>
            <a:r>
              <a:rPr lang="en-US" altLang="zh-CN" sz="2400" dirty="0" err="1">
                <a:solidFill>
                  <a:srgbClr val="0000FF"/>
                </a:solidFill>
                <a:latin typeface="新宋体" panose="02010609030101010101" charset="-122"/>
                <a:ea typeface="新宋体" panose="02010609030101010101" charset="-122"/>
              </a:rPr>
              <a:t>struct</a:t>
            </a:r>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2B91AF"/>
                </a:solidFill>
                <a:latin typeface="新宋体" panose="02010609030101010101" charset="-122"/>
                <a:ea typeface="新宋体" panose="02010609030101010101" charset="-122"/>
              </a:rPr>
              <a:t>stud</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00"/>
                </a:solidFill>
                <a:latin typeface="新宋体" panose="02010609030101010101" charset="-122"/>
                <a:ea typeface="新宋体" panose="02010609030101010101" charset="-122"/>
              </a:rPr>
              <a:t>{</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0000FF"/>
                </a:solidFill>
                <a:latin typeface="新宋体" panose="02010609030101010101" charset="-122"/>
                <a:ea typeface="新宋体" panose="02010609030101010101" charset="-122"/>
              </a:rPr>
              <a:t>long</a:t>
            </a:r>
            <a:r>
              <a:rPr lang="en-US" altLang="zh-CN" sz="2400" dirty="0">
                <a:solidFill>
                  <a:srgbClr val="000000"/>
                </a:solidFill>
                <a:latin typeface="新宋体" panose="02010609030101010101" charset="-122"/>
                <a:ea typeface="新宋体" panose="02010609030101010101" charset="-122"/>
              </a:rPr>
              <a:t>  </a:t>
            </a:r>
            <a:r>
              <a:rPr lang="en-US" altLang="zh-CN" sz="2400" dirty="0" err="1">
                <a:solidFill>
                  <a:srgbClr val="000000"/>
                </a:solidFill>
                <a:latin typeface="新宋体" panose="02010609030101010101" charset="-122"/>
                <a:ea typeface="新宋体" panose="02010609030101010101" charset="-122"/>
              </a:rPr>
              <a:t>num</a:t>
            </a:r>
            <a:r>
              <a:rPr lang="en-US" altLang="zh-CN" sz="2400" dirty="0">
                <a:solidFill>
                  <a:srgbClr val="000000"/>
                </a:solidFill>
                <a:latin typeface="新宋体" panose="02010609030101010101" charset="-122"/>
                <a:ea typeface="新宋体" panose="02010609030101010101" charset="-122"/>
              </a:rPr>
              <a:t>;</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0000FF"/>
                </a:solidFill>
                <a:latin typeface="新宋体" panose="02010609030101010101" charset="-122"/>
                <a:ea typeface="新宋体" panose="02010609030101010101" charset="-122"/>
              </a:rPr>
              <a:t>char</a:t>
            </a:r>
            <a:r>
              <a:rPr lang="en-US" altLang="zh-CN" sz="2400" dirty="0">
                <a:solidFill>
                  <a:srgbClr val="000000"/>
                </a:solidFill>
                <a:latin typeface="新宋体" panose="02010609030101010101" charset="-122"/>
                <a:ea typeface="新宋体" panose="02010609030101010101" charset="-122"/>
              </a:rPr>
              <a:t> name[10];</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0000FF"/>
                </a:solidFill>
                <a:latin typeface="新宋体" panose="02010609030101010101" charset="-122"/>
                <a:ea typeface="新宋体" panose="02010609030101010101" charset="-122"/>
              </a:rPr>
              <a:t>double</a:t>
            </a:r>
            <a:r>
              <a:rPr lang="en-US" altLang="zh-CN" sz="2400" dirty="0">
                <a:solidFill>
                  <a:srgbClr val="000000"/>
                </a:solidFill>
                <a:latin typeface="新宋体" panose="02010609030101010101" charset="-122"/>
                <a:ea typeface="新宋体" panose="02010609030101010101" charset="-122"/>
              </a:rPr>
              <a:t> score;</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00"/>
                </a:solidFill>
                <a:latin typeface="新宋体" panose="02010609030101010101" charset="-122"/>
                <a:ea typeface="新宋体" panose="02010609030101010101" charset="-122"/>
              </a:rPr>
              <a:t>    </a:t>
            </a:r>
            <a:r>
              <a:rPr lang="en-US" altLang="zh-CN" sz="2400" dirty="0" err="1">
                <a:solidFill>
                  <a:srgbClr val="0000FF"/>
                </a:solidFill>
                <a:latin typeface="新宋体" panose="02010609030101010101" charset="-122"/>
                <a:ea typeface="新宋体" panose="02010609030101010101" charset="-122"/>
              </a:rPr>
              <a:t>struct</a:t>
            </a:r>
            <a:r>
              <a:rPr lang="en-US" altLang="zh-CN" sz="2400" dirty="0">
                <a:solidFill>
                  <a:srgbClr val="000000"/>
                </a:solidFill>
                <a:latin typeface="新宋体" panose="02010609030101010101" charset="-122"/>
                <a:ea typeface="新宋体" panose="02010609030101010101" charset="-122"/>
              </a:rPr>
              <a:t> </a:t>
            </a:r>
            <a:r>
              <a:rPr lang="en-US" altLang="zh-CN" sz="2400" dirty="0">
                <a:solidFill>
                  <a:srgbClr val="2B91AF"/>
                </a:solidFill>
                <a:latin typeface="新宋体" panose="02010609030101010101" charset="-122"/>
                <a:ea typeface="新宋体" panose="02010609030101010101" charset="-122"/>
              </a:rPr>
              <a:t>stud</a:t>
            </a:r>
            <a:r>
              <a:rPr lang="en-US" altLang="zh-CN" sz="2400" dirty="0">
                <a:solidFill>
                  <a:srgbClr val="000000"/>
                </a:solidFill>
                <a:latin typeface="新宋体" panose="02010609030101010101" charset="-122"/>
                <a:ea typeface="新宋体" panose="02010609030101010101" charset="-122"/>
              </a:rPr>
              <a:t>* next;</a:t>
            </a:r>
            <a:endParaRPr lang="en-US" altLang="zh-CN" sz="2400" dirty="0">
              <a:solidFill>
                <a:srgbClr val="000000"/>
              </a:solidFill>
              <a:latin typeface="新宋体" panose="02010609030101010101" charset="-122"/>
              <a:ea typeface="新宋体" panose="02010609030101010101" charset="-122"/>
            </a:endParaRPr>
          </a:p>
          <a:p>
            <a:r>
              <a:rPr lang="en-US" altLang="zh-CN" sz="2400" dirty="0">
                <a:solidFill>
                  <a:srgbClr val="000000"/>
                </a:solidFill>
                <a:latin typeface="新宋体" panose="02010609030101010101" charset="-122"/>
                <a:ea typeface="新宋体" panose="02010609030101010101" charset="-122"/>
              </a:rPr>
              <a:t>};</a:t>
            </a:r>
            <a:endParaRPr lang="en-US" altLang="zh-CN" sz="2400" dirty="0">
              <a:solidFill>
                <a:srgbClr val="000000"/>
              </a:solidFill>
              <a:latin typeface="新宋体" panose="02010609030101010101" charset="-122"/>
              <a:ea typeface="新宋体" panose="02010609030101010101" charset="-122"/>
            </a:endParaRPr>
          </a:p>
          <a:p>
            <a:r>
              <a:rPr lang="en-US" altLang="zh-CN" sz="2400" dirty="0" err="1">
                <a:solidFill>
                  <a:srgbClr val="0000FF"/>
                </a:solidFill>
                <a:latin typeface="新宋体" panose="02010609030101010101" charset="-122"/>
                <a:ea typeface="新宋体" panose="02010609030101010101" charset="-122"/>
              </a:rPr>
              <a:t>int</a:t>
            </a:r>
            <a:r>
              <a:rPr lang="en-US" altLang="zh-CN" sz="2400" dirty="0">
                <a:solidFill>
                  <a:srgbClr val="000000"/>
                </a:solidFill>
                <a:latin typeface="新宋体" panose="02010609030101010101" charset="-122"/>
                <a:ea typeface="新宋体" panose="02010609030101010101" charset="-122"/>
              </a:rPr>
              <a:t> n;</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b14</a:t>
            </a:r>
            <a:r>
              <a:rPr lang="zh-CN" altLang="en-US" dirty="0"/>
              <a:t>（</a:t>
            </a:r>
            <a:r>
              <a:rPr lang="en-US" altLang="zh-CN" dirty="0"/>
              <a:t>2</a:t>
            </a:r>
            <a:r>
              <a:rPr lang="zh-CN" altLang="en-US" dirty="0"/>
              <a:t>）</a:t>
            </a:r>
            <a:endParaRPr lang="zh-CN" altLang="en-US" dirty="0"/>
          </a:p>
        </p:txBody>
      </p:sp>
      <p:sp>
        <p:nvSpPr>
          <p:cNvPr id="3" name="内容占位符 2"/>
          <p:cNvSpPr>
            <a:spLocks noGrp="1"/>
          </p:cNvSpPr>
          <p:nvPr>
            <p:ph idx="1"/>
          </p:nvPr>
        </p:nvSpPr>
        <p:spPr>
          <a:xfrm>
            <a:off x="1487488" y="1412776"/>
            <a:ext cx="4752528" cy="5256584"/>
          </a:xfrm>
        </p:spPr>
        <p:txBody>
          <a:bodyPr>
            <a:noAutofit/>
          </a:bodyPr>
          <a:lstStyle/>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struct stud  create() {</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a:t>
            </a:r>
            <a:r>
              <a:rPr lang="en-US" altLang="zh-CN" sz="1400" kern="0" dirty="0" err="1">
                <a:solidFill>
                  <a:srgbClr val="333333"/>
                </a:solidFill>
                <a:latin typeface="Arial" panose="020B0604020202020204"/>
              </a:rPr>
              <a:t>struct</a:t>
            </a:r>
            <a:r>
              <a:rPr lang="en-US" altLang="zh-CN" sz="1400" kern="0" dirty="0">
                <a:solidFill>
                  <a:srgbClr val="333333"/>
                </a:solidFill>
                <a:latin typeface="Arial" panose="020B0604020202020204"/>
              </a:rPr>
              <a:t> stud *head,*p1,*p2;</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n=0;</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p1=p2=(struct stud *)</a:t>
            </a:r>
            <a:r>
              <a:rPr lang="en-US" altLang="zh-CN" sz="1400" kern="0" dirty="0" err="1">
                <a:solidFill>
                  <a:srgbClr val="333333"/>
                </a:solidFill>
                <a:latin typeface="Arial" panose="020B0604020202020204"/>
              </a:rPr>
              <a:t>malloc</a:t>
            </a:r>
            <a:r>
              <a:rPr lang="en-US" altLang="zh-CN" sz="1400" kern="0" dirty="0">
                <a:solidFill>
                  <a:srgbClr val="333333"/>
                </a:solidFill>
                <a:latin typeface="Arial" panose="020B0604020202020204"/>
              </a:rPr>
              <a:t>(</a:t>
            </a:r>
            <a:r>
              <a:rPr lang="en-US" altLang="zh-CN" sz="1400" kern="0" dirty="0" err="1">
                <a:solidFill>
                  <a:srgbClr val="333333"/>
                </a:solidFill>
                <a:latin typeface="Arial" panose="020B0604020202020204"/>
              </a:rPr>
              <a:t>sizeof</a:t>
            </a:r>
            <a:r>
              <a:rPr lang="en-US" altLang="zh-CN" sz="1400" kern="0" dirty="0">
                <a:solidFill>
                  <a:srgbClr val="333333"/>
                </a:solidFill>
                <a:latin typeface="Arial" panose="020B0604020202020204"/>
              </a:rPr>
              <a:t>(struct stud));</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a:t>
            </a:r>
            <a:r>
              <a:rPr lang="en-US" altLang="zh-CN" sz="1400" kern="0" dirty="0" err="1">
                <a:solidFill>
                  <a:srgbClr val="333333"/>
                </a:solidFill>
                <a:latin typeface="Arial" panose="020B0604020202020204"/>
              </a:rPr>
              <a:t>scanf</a:t>
            </a:r>
            <a:r>
              <a:rPr lang="en-US" altLang="zh-CN" sz="1400" kern="0" dirty="0">
                <a:solidFill>
                  <a:srgbClr val="333333"/>
                </a:solidFill>
                <a:latin typeface="Arial" panose="020B0604020202020204"/>
              </a:rPr>
              <a:t>("%ld,%s,%f",&amp;p1-&gt;num,p1-&gt;name,&amp;p1-&gt;score);     </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head=NULL; </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a:t>
            </a:r>
            <a:r>
              <a:rPr lang="en-US" altLang="zh-CN" sz="1400" kern="0" dirty="0">
                <a:solidFill>
                  <a:srgbClr val="FF0000"/>
                </a:solidFill>
                <a:latin typeface="Arial" panose="020B0604020202020204"/>
              </a:rPr>
              <a:t>while(p1!=0)                     </a:t>
            </a:r>
            <a:endParaRPr lang="zh-CN" altLang="zh-CN" sz="1400" kern="100" dirty="0">
              <a:solidFill>
                <a:srgbClr val="FF0000"/>
              </a:solidFill>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n=n+1;</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if(n==1) head=p1;</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else p2-&gt;next=p1;</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p1=(struct stud *)</a:t>
            </a:r>
            <a:r>
              <a:rPr lang="en-US" altLang="zh-CN" sz="1400" kern="0" dirty="0" err="1">
                <a:solidFill>
                  <a:srgbClr val="333333"/>
                </a:solidFill>
                <a:latin typeface="Arial" panose="020B0604020202020204"/>
              </a:rPr>
              <a:t>malloc</a:t>
            </a:r>
            <a:r>
              <a:rPr lang="en-US" altLang="zh-CN" sz="1400" kern="0" dirty="0">
                <a:solidFill>
                  <a:srgbClr val="333333"/>
                </a:solidFill>
                <a:latin typeface="Arial" panose="020B0604020202020204"/>
              </a:rPr>
              <a:t>(size(struct stud));</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a:t>
            </a:r>
            <a:r>
              <a:rPr lang="en-US" altLang="zh-CN" sz="1400" kern="0" dirty="0" err="1">
                <a:solidFill>
                  <a:srgbClr val="333333"/>
                </a:solidFill>
                <a:latin typeface="Arial" panose="020B0604020202020204"/>
              </a:rPr>
              <a:t>scanf</a:t>
            </a:r>
            <a:r>
              <a:rPr lang="en-US" altLang="zh-CN" sz="1400" kern="0" dirty="0">
                <a:solidFill>
                  <a:srgbClr val="333333"/>
                </a:solidFill>
                <a:latin typeface="Arial" panose="020B0604020202020204"/>
              </a:rPr>
              <a:t>("%ld,%s,%f",&amp;p1-&gt;num,p1-&gt;name,&amp;p1-&gt;score);</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p2-&gt;next=NULL;</a:t>
            </a:r>
            <a:endParaRPr lang="zh-CN" altLang="zh-CN" sz="1400" kern="100" dirty="0">
              <a:latin typeface="Times New Roman" panose="020206030504050203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      return(head);</a:t>
            </a:r>
            <a:endParaRPr lang="en-US" altLang="zh-CN" sz="1400" kern="0" dirty="0">
              <a:solidFill>
                <a:srgbClr val="333333"/>
              </a:solidFill>
              <a:latin typeface="Arial" panose="020B0604020202020204"/>
            </a:endParaRPr>
          </a:p>
          <a:p>
            <a:pPr latinLnBrk="1">
              <a:lnSpc>
                <a:spcPts val="1000"/>
              </a:lnSpc>
              <a:spcBef>
                <a:spcPts val="750"/>
              </a:spcBef>
              <a:tabLst>
                <a:tab pos="314325"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altLang="zh-CN" sz="1400" kern="0" dirty="0">
                <a:solidFill>
                  <a:srgbClr val="333333"/>
                </a:solidFill>
                <a:latin typeface="Arial" panose="020B0604020202020204"/>
              </a:rPr>
              <a:t>}</a:t>
            </a:r>
            <a:endParaRPr lang="zh-CN" altLang="zh-CN" sz="1200" kern="100" dirty="0">
              <a:latin typeface="Times New Roman" panose="02020603050405020304"/>
            </a:endParaRPr>
          </a:p>
        </p:txBody>
      </p:sp>
      <p:sp>
        <p:nvSpPr>
          <p:cNvPr id="5"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6" name="文本框 2"/>
          <p:cNvSpPr txBox="1">
            <a:spLocks noChangeArrowheads="1"/>
          </p:cNvSpPr>
          <p:nvPr/>
        </p:nvSpPr>
        <p:spPr bwMode="auto">
          <a:xfrm>
            <a:off x="6168008" y="1412776"/>
            <a:ext cx="4320480" cy="525658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1600" dirty="0">
                <a:solidFill>
                  <a:srgbClr val="000000"/>
                </a:solidFill>
                <a:latin typeface="Arial" panose="020B0604020202020204"/>
                <a:ea typeface="黑体" panose="02010609060101010101" charset="-122"/>
              </a:rPr>
              <a:t>stud*  create() {</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struct stud* head, * p1, * p2;</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n = 0;</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p1 = p2 = new stud;</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a:t>
            </a:r>
            <a:r>
              <a:rPr lang="en-US" altLang="zh-CN" sz="1600" dirty="0" err="1">
                <a:solidFill>
                  <a:srgbClr val="000000"/>
                </a:solidFill>
                <a:latin typeface="Arial" panose="020B0604020202020204"/>
                <a:ea typeface="黑体" panose="02010609060101010101" charset="-122"/>
              </a:rPr>
              <a:t>cin</a:t>
            </a:r>
            <a:r>
              <a:rPr lang="en-US" altLang="zh-CN" sz="1600" dirty="0">
                <a:solidFill>
                  <a:srgbClr val="000000"/>
                </a:solidFill>
                <a:latin typeface="Arial" panose="020B0604020202020204"/>
                <a:ea typeface="黑体" panose="02010609060101010101" charset="-122"/>
              </a:rPr>
              <a:t>&gt;&gt;p1-&gt;</a:t>
            </a:r>
            <a:r>
              <a:rPr lang="en-US" altLang="zh-CN" sz="1600" dirty="0" err="1">
                <a:solidFill>
                  <a:srgbClr val="000000"/>
                </a:solidFill>
                <a:latin typeface="Arial" panose="020B0604020202020204"/>
                <a:ea typeface="黑体" panose="02010609060101010101" charset="-122"/>
              </a:rPr>
              <a:t>num</a:t>
            </a:r>
            <a:r>
              <a:rPr lang="en-US" altLang="zh-CN" sz="1600" dirty="0">
                <a:solidFill>
                  <a:srgbClr val="000000"/>
                </a:solidFill>
                <a:latin typeface="Arial" panose="020B0604020202020204"/>
                <a:ea typeface="黑体" panose="02010609060101010101" charset="-122"/>
              </a:rPr>
              <a:t>&gt;&gt;p1-&gt;name&gt;&gt;p1-&gt;score;</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head = NULL;</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FF0000"/>
                </a:solidFill>
                <a:latin typeface="Arial" panose="020B0604020202020204"/>
                <a:ea typeface="黑体" panose="02010609060101010101" charset="-122"/>
              </a:rPr>
              <a:t>    while (p1-&gt;</a:t>
            </a:r>
            <a:r>
              <a:rPr lang="en-US" altLang="zh-CN" sz="1600" dirty="0" err="1">
                <a:solidFill>
                  <a:srgbClr val="FF0000"/>
                </a:solidFill>
                <a:latin typeface="Arial" panose="020B0604020202020204"/>
                <a:ea typeface="黑体" panose="02010609060101010101" charset="-122"/>
              </a:rPr>
              <a:t>num</a:t>
            </a:r>
            <a:r>
              <a:rPr lang="en-US" altLang="zh-CN" sz="1600" dirty="0">
                <a:solidFill>
                  <a:srgbClr val="FF0000"/>
                </a:solidFill>
                <a:latin typeface="Arial" panose="020B0604020202020204"/>
                <a:ea typeface="黑体" panose="02010609060101010101" charset="-122"/>
              </a:rPr>
              <a:t> != 0) </a:t>
            </a:r>
            <a:r>
              <a:rPr lang="en-US" altLang="zh-CN" sz="1600" dirty="0">
                <a:solidFill>
                  <a:srgbClr val="000000"/>
                </a:solidFill>
                <a:latin typeface="Arial" panose="020B0604020202020204"/>
                <a:ea typeface="黑体" panose="02010609060101010101" charset="-122"/>
              </a:rPr>
              <a:t>// </a:t>
            </a:r>
            <a:r>
              <a:rPr lang="zh-CN" altLang="zh-CN" sz="1600" dirty="0">
                <a:solidFill>
                  <a:srgbClr val="000000"/>
                </a:solidFill>
                <a:latin typeface="Arial" panose="020B0604020202020204"/>
                <a:ea typeface="黑体" panose="02010609060101010101" charset="-122"/>
              </a:rPr>
              <a:t>编号输入为</a:t>
            </a:r>
            <a:r>
              <a:rPr lang="en-US" altLang="zh-CN" sz="1600" dirty="0">
                <a:solidFill>
                  <a:srgbClr val="000000"/>
                </a:solidFill>
                <a:latin typeface="Arial" panose="020B0604020202020204"/>
                <a:ea typeface="黑体" panose="02010609060101010101" charset="-122"/>
              </a:rPr>
              <a:t>0</a:t>
            </a:r>
            <a:r>
              <a:rPr lang="zh-CN" altLang="zh-CN" sz="1600" dirty="0">
                <a:solidFill>
                  <a:srgbClr val="000000"/>
                </a:solidFill>
                <a:latin typeface="Arial" panose="020B0604020202020204"/>
                <a:ea typeface="黑体" panose="02010609060101010101" charset="-122"/>
              </a:rPr>
              <a:t>时结束</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n = n + 1;</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if (n == 1) head = p1;</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else</a:t>
            </a:r>
            <a:endParaRPr lang="en-US"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p2-&gt;next = p1;</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a:t>
            </a:r>
            <a:r>
              <a:rPr lang="en-US" altLang="zh-CN" sz="1600" dirty="0">
                <a:solidFill>
                  <a:srgbClr val="FF0000"/>
                </a:solidFill>
                <a:latin typeface="Arial" panose="020B0604020202020204"/>
                <a:ea typeface="黑体" panose="02010609060101010101" charset="-122"/>
              </a:rPr>
              <a:t>p2 = p1;</a:t>
            </a:r>
            <a:r>
              <a:rPr lang="en-US" altLang="zh-CN" sz="1600" dirty="0">
                <a:solidFill>
                  <a:srgbClr val="000000"/>
                </a:solidFill>
                <a:latin typeface="Arial" panose="020B0604020202020204"/>
                <a:ea typeface="黑体" panose="02010609060101010101" charset="-122"/>
              </a:rPr>
              <a:t>        </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p1 = new stud;</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a:t>
            </a:r>
            <a:r>
              <a:rPr lang="en-US" altLang="zh-CN" sz="1600" dirty="0" err="1">
                <a:solidFill>
                  <a:srgbClr val="000000"/>
                </a:solidFill>
                <a:latin typeface="Arial" panose="020B0604020202020204"/>
                <a:ea typeface="黑体" panose="02010609060101010101" charset="-122"/>
              </a:rPr>
              <a:t>cin</a:t>
            </a:r>
            <a:r>
              <a:rPr lang="en-US" altLang="zh-CN" sz="1600" dirty="0">
                <a:solidFill>
                  <a:srgbClr val="000000"/>
                </a:solidFill>
                <a:latin typeface="Arial" panose="020B0604020202020204"/>
                <a:ea typeface="黑体" panose="02010609060101010101" charset="-122"/>
              </a:rPr>
              <a:t> &gt;&gt; p1-&gt;</a:t>
            </a:r>
            <a:r>
              <a:rPr lang="en-US" altLang="zh-CN" sz="1600" dirty="0" err="1">
                <a:solidFill>
                  <a:srgbClr val="000000"/>
                </a:solidFill>
                <a:latin typeface="Arial" panose="020B0604020202020204"/>
                <a:ea typeface="黑体" panose="02010609060101010101" charset="-122"/>
              </a:rPr>
              <a:t>num</a:t>
            </a:r>
            <a:r>
              <a:rPr lang="en-US" altLang="zh-CN" sz="1600" dirty="0">
                <a:solidFill>
                  <a:srgbClr val="000000"/>
                </a:solidFill>
                <a:latin typeface="Arial" panose="020B0604020202020204"/>
                <a:ea typeface="黑体" panose="02010609060101010101" charset="-122"/>
              </a:rPr>
              <a:t> &gt;&gt; p1-&gt;name &gt;&gt; p1-&gt;score;</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a:t>
            </a:r>
            <a:endParaRPr lang="en-US"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a:t>
            </a:r>
            <a:r>
              <a:rPr lang="en-US" altLang="zh-CN" sz="1600" dirty="0">
                <a:solidFill>
                  <a:srgbClr val="FF0000"/>
                </a:solidFill>
                <a:latin typeface="Arial" panose="020B0604020202020204"/>
                <a:ea typeface="黑体" panose="02010609060101010101" charset="-122"/>
              </a:rPr>
              <a:t> delete p1;</a:t>
            </a:r>
            <a:endParaRPr lang="zh-CN" altLang="zh-CN" sz="1600" dirty="0">
              <a:solidFill>
                <a:srgbClr val="FF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p2-&gt;next = NULL;</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    return head;</a:t>
            </a:r>
            <a:endParaRPr lang="zh-CN" altLang="zh-CN" sz="1600" dirty="0">
              <a:solidFill>
                <a:srgbClr val="000000"/>
              </a:solidFill>
              <a:latin typeface="Arial" panose="020B0604020202020204"/>
              <a:ea typeface="黑体" panose="02010609060101010101" charset="-122"/>
            </a:endParaRPr>
          </a:p>
          <a:p>
            <a:r>
              <a:rPr lang="en-US" altLang="zh-CN" sz="1600" dirty="0">
                <a:solidFill>
                  <a:srgbClr val="000000"/>
                </a:solidFill>
                <a:latin typeface="Arial" panose="020B0604020202020204"/>
                <a:ea typeface="黑体" panose="02010609060101010101" charset="-122"/>
              </a:rPr>
              <a:t>}</a:t>
            </a:r>
            <a:endParaRPr lang="zh-CN" altLang="zh-CN" sz="1600" dirty="0">
              <a:solidFill>
                <a:srgbClr val="000000"/>
              </a:solidFill>
              <a:latin typeface="Arial" panose="020B0604020202020204"/>
              <a:ea typeface="黑体" panose="0201060906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b15</a:t>
            </a:r>
            <a:endParaRPr lang="zh-CN" altLang="en-US" dirty="0"/>
          </a:p>
        </p:txBody>
      </p:sp>
      <p:sp>
        <p:nvSpPr>
          <p:cNvPr id="3" name="内容占位符 2"/>
          <p:cNvSpPr>
            <a:spLocks noGrp="1"/>
          </p:cNvSpPr>
          <p:nvPr>
            <p:ph idx="1"/>
          </p:nvPr>
        </p:nvSpPr>
        <p:spPr/>
        <p:txBody>
          <a:bodyPr/>
          <a:lstStyle/>
          <a:p>
            <a:r>
              <a:rPr lang="zh-CN" altLang="en-US" dirty="0"/>
              <a:t>一</a:t>
            </a:r>
            <a:r>
              <a:rPr lang="en-US" altLang="zh-CN" dirty="0"/>
              <a:t>b15) .</a:t>
            </a:r>
            <a:r>
              <a:rPr lang="zh-CN" altLang="zh-CN" dirty="0"/>
              <a:t>下列程序</a:t>
            </a:r>
            <a:r>
              <a:rPr lang="zh-CN" altLang="zh-CN" dirty="0">
                <a:solidFill>
                  <a:srgbClr val="FF0000"/>
                </a:solidFill>
              </a:rPr>
              <a:t>输入</a:t>
            </a:r>
            <a:r>
              <a:rPr lang="en-US" altLang="zh-CN" dirty="0">
                <a:solidFill>
                  <a:srgbClr val="FF0000"/>
                </a:solidFill>
              </a:rPr>
              <a:t>n</a:t>
            </a:r>
            <a:r>
              <a:rPr lang="zh-CN" altLang="zh-CN" dirty="0">
                <a:solidFill>
                  <a:srgbClr val="FF0000"/>
                </a:solidFill>
              </a:rPr>
              <a:t>个数</a:t>
            </a:r>
            <a:r>
              <a:rPr lang="zh-CN" altLang="zh-CN" dirty="0"/>
              <a:t>，生成链表，最后再输出链表。但是目前程序有输入无输出，为什么？请改正。</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a1~3</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en-US" dirty="0"/>
              <a:t>一</a:t>
            </a:r>
            <a:r>
              <a:rPr lang="en-US" altLang="zh-CN" dirty="0"/>
              <a:t>a1.</a:t>
            </a:r>
            <a:endParaRPr lang="en-US" altLang="zh-CN" dirty="0"/>
          </a:p>
          <a:p>
            <a:r>
              <a:rPr lang="en-US" altLang="zh-CN" dirty="0"/>
              <a:t>(1)</a:t>
            </a:r>
            <a:r>
              <a:rPr lang="zh-CN" altLang="en-US" dirty="0"/>
              <a:t>整型：</a:t>
            </a:r>
            <a:r>
              <a:rPr lang="en-US" altLang="zh-CN" dirty="0" err="1"/>
              <a:t>int</a:t>
            </a:r>
            <a:r>
              <a:rPr lang="en-US" altLang="zh-CN" dirty="0"/>
              <a:t>/long int:4</a:t>
            </a:r>
            <a:r>
              <a:rPr lang="zh-CN" altLang="en-US" dirty="0"/>
              <a:t>个字节 </a:t>
            </a:r>
            <a:r>
              <a:rPr lang="en-US" altLang="zh-CN" dirty="0"/>
              <a:t>;short int:2</a:t>
            </a:r>
            <a:r>
              <a:rPr lang="zh-CN" altLang="en-US" dirty="0"/>
              <a:t>个字节 </a:t>
            </a:r>
            <a:r>
              <a:rPr lang="en-US" altLang="zh-CN" dirty="0"/>
              <a:t>long </a:t>
            </a:r>
            <a:r>
              <a:rPr lang="en-US" altLang="zh-CN" dirty="0" err="1"/>
              <a:t>long</a:t>
            </a:r>
            <a:r>
              <a:rPr lang="en-US" altLang="zh-CN" dirty="0"/>
              <a:t> int:8</a:t>
            </a:r>
            <a:r>
              <a:rPr lang="zh-CN" altLang="en-US" dirty="0"/>
              <a:t>个字节</a:t>
            </a:r>
            <a:endParaRPr lang="zh-CN" altLang="en-US" dirty="0"/>
          </a:p>
          <a:p>
            <a:r>
              <a:rPr lang="en-US" altLang="zh-CN" dirty="0"/>
              <a:t>(2) </a:t>
            </a:r>
            <a:r>
              <a:rPr lang="zh-CN" altLang="en-US" dirty="0"/>
              <a:t>浮点型</a:t>
            </a:r>
            <a:r>
              <a:rPr lang="en-US" altLang="zh-CN" dirty="0"/>
              <a:t>:float:4</a:t>
            </a:r>
            <a:r>
              <a:rPr lang="zh-CN" altLang="en-US" dirty="0"/>
              <a:t>个字节</a:t>
            </a:r>
            <a:r>
              <a:rPr lang="en-US" altLang="zh-CN" dirty="0"/>
              <a:t>; double:8</a:t>
            </a:r>
            <a:r>
              <a:rPr lang="zh-CN" altLang="en-US" dirty="0"/>
              <a:t>个字节；</a:t>
            </a:r>
            <a:r>
              <a:rPr lang="en-US" altLang="zh-CN" dirty="0"/>
              <a:t>long double:8</a:t>
            </a:r>
            <a:r>
              <a:rPr lang="zh-CN" altLang="en-US" dirty="0"/>
              <a:t>个字节</a:t>
            </a:r>
            <a:endParaRPr lang="zh-CN" altLang="en-US" dirty="0"/>
          </a:p>
          <a:p>
            <a:r>
              <a:rPr lang="en-US" altLang="zh-CN" dirty="0"/>
              <a:t>(3) </a:t>
            </a:r>
            <a:r>
              <a:rPr lang="zh-CN" altLang="en-US" dirty="0"/>
              <a:t>字符型：</a:t>
            </a:r>
            <a:r>
              <a:rPr lang="en-US" altLang="zh-CN" dirty="0"/>
              <a:t>char</a:t>
            </a:r>
            <a:r>
              <a:rPr lang="zh-CN" altLang="en-US" dirty="0"/>
              <a:t>型，</a:t>
            </a:r>
            <a:r>
              <a:rPr lang="en-US" altLang="zh-CN" dirty="0"/>
              <a:t>1</a:t>
            </a:r>
            <a:r>
              <a:rPr lang="zh-CN" altLang="en-US" dirty="0"/>
              <a:t>个字节</a:t>
            </a:r>
            <a:endParaRPr lang="zh-CN" altLang="en-US" dirty="0"/>
          </a:p>
          <a:p>
            <a:r>
              <a:rPr lang="en-US" altLang="zh-CN" dirty="0"/>
              <a:t>(4) </a:t>
            </a:r>
            <a:r>
              <a:rPr lang="zh-CN" altLang="en-US" dirty="0"/>
              <a:t>逻辑类型（</a:t>
            </a:r>
            <a:r>
              <a:rPr lang="en-US" altLang="zh-CN" dirty="0" err="1"/>
              <a:t>bool</a:t>
            </a:r>
            <a:r>
              <a:rPr lang="zh-CN" altLang="en-US" dirty="0"/>
              <a:t>）</a:t>
            </a:r>
            <a:r>
              <a:rPr lang="en-US" altLang="zh-CN" dirty="0"/>
              <a:t>1</a:t>
            </a:r>
            <a:r>
              <a:rPr lang="zh-CN" altLang="en-US" dirty="0"/>
              <a:t>个字节</a:t>
            </a:r>
            <a:endParaRPr lang="zh-CN" altLang="en-US" dirty="0"/>
          </a:p>
          <a:p>
            <a:r>
              <a:rPr lang="en-US" altLang="zh-CN" dirty="0"/>
              <a:t>(5) void 0</a:t>
            </a:r>
            <a:r>
              <a:rPr lang="zh-CN" altLang="en-US" dirty="0"/>
              <a:t>个字节</a:t>
            </a:r>
            <a:endParaRPr lang="zh-CN" altLang="en-US" dirty="0"/>
          </a:p>
          <a:p>
            <a:r>
              <a:rPr lang="zh-CN" altLang="en-US" dirty="0"/>
              <a:t>一</a:t>
            </a:r>
            <a:r>
              <a:rPr lang="en-US" altLang="zh-CN" dirty="0"/>
              <a:t>a2. </a:t>
            </a:r>
            <a:endParaRPr lang="en-US" altLang="zh-CN" dirty="0"/>
          </a:p>
          <a:p>
            <a:r>
              <a:rPr lang="en-US" altLang="zh-CN" dirty="0"/>
              <a:t>(1) -5.23  1e+50  .20  1e-5 -0.0e5 </a:t>
            </a:r>
            <a:r>
              <a:rPr lang="zh-CN" altLang="en-US" dirty="0"/>
              <a:t>为浮点型常量</a:t>
            </a:r>
            <a:endParaRPr lang="zh-CN" altLang="en-US" dirty="0"/>
          </a:p>
          <a:p>
            <a:r>
              <a:rPr lang="en-US" altLang="zh-CN" dirty="0"/>
              <a:t>(2)-25  10^5  20 -000 </a:t>
            </a:r>
            <a:r>
              <a:rPr lang="zh-CN" altLang="en-US" dirty="0"/>
              <a:t>为整型常量</a:t>
            </a:r>
            <a:endParaRPr lang="zh-CN" altLang="en-US" dirty="0"/>
          </a:p>
          <a:p>
            <a:r>
              <a:rPr lang="en-US" altLang="zh-CN" dirty="0"/>
              <a:t>(3)’\n’ ‘A’ ‘5’ ‘\r’ ‘\f’ </a:t>
            </a:r>
            <a:r>
              <a:rPr lang="zh-CN" altLang="en-US" dirty="0"/>
              <a:t>为字符常量</a:t>
            </a:r>
            <a:endParaRPr lang="zh-CN" altLang="en-US" dirty="0"/>
          </a:p>
          <a:p>
            <a:r>
              <a:rPr lang="en-US" altLang="zh-CN" dirty="0"/>
              <a:t>(4)”Today is Monday.” “\”” </a:t>
            </a:r>
            <a:r>
              <a:rPr lang="zh-CN" altLang="en-US" dirty="0"/>
              <a:t>为字符串常量</a:t>
            </a:r>
            <a:endParaRPr lang="zh-CN" altLang="en-US" dirty="0"/>
          </a:p>
          <a:p>
            <a:r>
              <a:rPr lang="zh-CN" altLang="en-US" dirty="0"/>
              <a:t>一</a:t>
            </a:r>
            <a:r>
              <a:rPr lang="en-US" altLang="zh-CN" dirty="0"/>
              <a:t>a3. </a:t>
            </a:r>
            <a:endParaRPr lang="en-US" altLang="zh-CN" dirty="0"/>
          </a:p>
          <a:p>
            <a:r>
              <a:rPr lang="en-US" altLang="zh-CN" dirty="0"/>
              <a:t>(1) </a:t>
            </a:r>
            <a:r>
              <a:rPr lang="zh-CN" altLang="en-US" dirty="0"/>
              <a:t>符号常量指用一个符号名代表一个常量</a:t>
            </a:r>
            <a:endParaRPr lang="zh-CN" altLang="en-US" dirty="0"/>
          </a:p>
          <a:p>
            <a:r>
              <a:rPr lang="en-US" altLang="zh-CN" dirty="0"/>
              <a:t>(2)</a:t>
            </a:r>
            <a:r>
              <a:rPr lang="zh-CN" altLang="en-US" dirty="0"/>
              <a:t>优点：增加程序的易读性，维护性，含义清楚，在需要改变一个常量时能做到”一改全改”</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b15(1)</a:t>
            </a:r>
            <a:endParaRPr lang="zh-CN" altLang="en-US" dirty="0"/>
          </a:p>
        </p:txBody>
      </p:sp>
      <p:sp>
        <p:nvSpPr>
          <p:cNvPr id="3" name="内容占位符 2"/>
          <p:cNvSpPr>
            <a:spLocks noGrp="1"/>
          </p:cNvSpPr>
          <p:nvPr>
            <p:ph idx="1"/>
          </p:nvPr>
        </p:nvSpPr>
        <p:spPr>
          <a:xfrm>
            <a:off x="1989124" y="1664599"/>
            <a:ext cx="4114800" cy="4497363"/>
          </a:xfrm>
        </p:spPr>
        <p:txBody>
          <a:bodyPr>
            <a:normAutofit/>
          </a:bodyPr>
          <a:lstStyle/>
          <a:p>
            <a:r>
              <a:rPr lang="en-US" altLang="zh-CN" dirty="0">
                <a:solidFill>
                  <a:srgbClr val="FF0000"/>
                </a:solidFill>
              </a:rPr>
              <a:t>#include &lt;</a:t>
            </a:r>
            <a:r>
              <a:rPr lang="en-US" altLang="zh-CN" dirty="0" err="1">
                <a:solidFill>
                  <a:srgbClr val="FF0000"/>
                </a:solidFill>
              </a:rPr>
              <a:t>stdio.h</a:t>
            </a:r>
            <a:r>
              <a:rPr lang="en-US" altLang="zh-CN" dirty="0">
                <a:solidFill>
                  <a:srgbClr val="FF0000"/>
                </a:solidFill>
              </a:rPr>
              <a:t>&gt;</a:t>
            </a:r>
            <a:endParaRPr lang="en-US" altLang="zh-CN" dirty="0">
              <a:solidFill>
                <a:srgbClr val="FF0000"/>
              </a:solidFill>
            </a:endParaRPr>
          </a:p>
          <a:p>
            <a:r>
              <a:rPr lang="en-US" altLang="zh-CN" dirty="0">
                <a:solidFill>
                  <a:srgbClr val="FF0000"/>
                </a:solidFill>
              </a:rPr>
              <a:t>#include &lt;</a:t>
            </a:r>
            <a:r>
              <a:rPr lang="en-US" altLang="zh-CN" dirty="0" err="1">
                <a:solidFill>
                  <a:srgbClr val="FF0000"/>
                </a:solidFill>
              </a:rPr>
              <a:t>malloc.h</a:t>
            </a:r>
            <a:r>
              <a:rPr lang="en-US" altLang="zh-CN" dirty="0">
                <a:solidFill>
                  <a:srgbClr val="FF0000"/>
                </a:solidFill>
              </a:rPr>
              <a:t>&gt;</a:t>
            </a:r>
            <a:endParaRPr lang="en-US" altLang="zh-CN" dirty="0">
              <a:solidFill>
                <a:srgbClr val="FF0000"/>
              </a:solidFill>
            </a:endParaRPr>
          </a:p>
          <a:p>
            <a:r>
              <a:rPr lang="en-US" altLang="zh-CN" dirty="0">
                <a:solidFill>
                  <a:srgbClr val="FF0000"/>
                </a:solidFill>
              </a:rPr>
              <a:t>#define LEN </a:t>
            </a:r>
            <a:r>
              <a:rPr lang="en-US" altLang="zh-CN" dirty="0" err="1">
                <a:solidFill>
                  <a:srgbClr val="FF0000"/>
                </a:solidFill>
              </a:rPr>
              <a:t>sizeof</a:t>
            </a:r>
            <a:r>
              <a:rPr lang="en-US" altLang="zh-CN" dirty="0">
                <a:solidFill>
                  <a:srgbClr val="FF0000"/>
                </a:solidFill>
              </a:rPr>
              <a:t>(struct n)</a:t>
            </a:r>
            <a:endParaRPr lang="en-US" altLang="zh-CN" dirty="0">
              <a:solidFill>
                <a:srgbClr val="FF0000"/>
              </a:solidFill>
            </a:endParaRPr>
          </a:p>
          <a:p>
            <a:r>
              <a:rPr lang="en-US" altLang="zh-CN" dirty="0">
                <a:solidFill>
                  <a:srgbClr val="FF0000"/>
                </a:solidFill>
              </a:rPr>
              <a:t>struct n</a:t>
            </a:r>
            <a:endParaRPr lang="en-US" altLang="zh-CN" dirty="0">
              <a:solidFill>
                <a:srgbClr val="FF0000"/>
              </a:solidFill>
            </a:endParaRPr>
          </a:p>
          <a:p>
            <a:r>
              <a:rPr lang="en-US" altLang="zh-CN" dirty="0"/>
              <a:t>{</a:t>
            </a:r>
            <a:endParaRPr lang="en-US" altLang="zh-CN" dirty="0"/>
          </a:p>
          <a:p>
            <a:r>
              <a:rPr lang="en-US" altLang="zh-CN" dirty="0"/>
              <a:t>    long </a:t>
            </a:r>
            <a:r>
              <a:rPr lang="en-US" altLang="zh-CN" dirty="0" err="1"/>
              <a:t>num</a:t>
            </a:r>
            <a:r>
              <a:rPr lang="en-US" altLang="zh-CN" dirty="0"/>
              <a:t>;</a:t>
            </a:r>
            <a:endParaRPr lang="en-US" altLang="zh-CN" dirty="0"/>
          </a:p>
          <a:p>
            <a:r>
              <a:rPr lang="en-US" altLang="zh-CN" dirty="0"/>
              <a:t>    </a:t>
            </a:r>
            <a:r>
              <a:rPr lang="en-US" altLang="zh-CN" dirty="0">
                <a:solidFill>
                  <a:srgbClr val="FF0000"/>
                </a:solidFill>
              </a:rPr>
              <a:t>struct n *next;</a:t>
            </a:r>
            <a:endParaRPr lang="en-US" altLang="zh-CN" dirty="0">
              <a:solidFill>
                <a:srgbClr val="FF0000"/>
              </a:solidFill>
            </a:endParaRPr>
          </a:p>
          <a:p>
            <a:r>
              <a:rPr lang="en-US" altLang="zh-CN" dirty="0"/>
              <a:t>};</a:t>
            </a:r>
            <a:endParaRPr lang="en-US"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6096000" y="1501012"/>
            <a:ext cx="4104456" cy="482453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pPr eaLnBrk="0" fontAlgn="base" hangingPunct="0">
              <a:spcBef>
                <a:spcPct val="0"/>
              </a:spcBef>
              <a:spcAft>
                <a:spcPct val="0"/>
              </a:spcAft>
            </a:pPr>
            <a:r>
              <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rPr>
              <a:t>#include &lt;</a:t>
            </a:r>
            <a:r>
              <a:rPr lang="en-US" altLang="zh-CN" sz="2400" dirty="0" err="1">
                <a:solidFill>
                  <a:srgbClr val="FF0000"/>
                </a:solidFill>
                <a:latin typeface="Arial" panose="020B0604020202020204" pitchFamily="34" charset="0"/>
                <a:ea typeface="宋体" panose="02010600030101010101" pitchFamily="2" charset="-122"/>
                <a:cs typeface="宋体" panose="02010600030101010101" pitchFamily="2" charset="-122"/>
              </a:rPr>
              <a:t>iostream</a:t>
            </a:r>
            <a:r>
              <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rPr>
              <a:t>&gt;</a:t>
            </a:r>
            <a:endPar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rPr>
              <a:t>using namespace </a:t>
            </a:r>
            <a:r>
              <a:rPr lang="en-US" altLang="zh-CN" sz="2400" dirty="0" err="1">
                <a:solidFill>
                  <a:srgbClr val="FF0000"/>
                </a:solidFill>
                <a:latin typeface="Arial" panose="020B0604020202020204" pitchFamily="34" charset="0"/>
                <a:ea typeface="宋体" panose="02010600030101010101" pitchFamily="2" charset="-122"/>
                <a:cs typeface="宋体" panose="02010600030101010101" pitchFamily="2" charset="-122"/>
              </a:rPr>
              <a:t>std</a:t>
            </a:r>
            <a:r>
              <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rPr>
              <a:t>;</a:t>
            </a:r>
            <a:endPar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rPr>
              <a:t>struct student</a:t>
            </a:r>
            <a:endPar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rPr>
              <a:t>    long </a:t>
            </a:r>
            <a:r>
              <a:rPr lang="en-US" altLang="zh-CN" sz="2400" dirty="0" err="1">
                <a:solidFill>
                  <a:srgbClr val="000000"/>
                </a:solidFill>
                <a:latin typeface="Arial" panose="020B0604020202020204" pitchFamily="34" charset="0"/>
                <a:ea typeface="宋体" panose="02010600030101010101" pitchFamily="2" charset="-122"/>
                <a:cs typeface="宋体" panose="02010600030101010101" pitchFamily="2" charset="-122"/>
              </a:rPr>
              <a:t>num</a:t>
            </a:r>
            <a:r>
              <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rPr>
              <a:t>    </a:t>
            </a:r>
            <a:r>
              <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rPr>
              <a:t>struct student* next;</a:t>
            </a:r>
            <a:endParaRPr lang="en-US" altLang="zh-CN" sz="2400" dirty="0">
              <a:solidFill>
                <a:srgbClr val="FF0000"/>
              </a:solidFill>
              <a:latin typeface="Arial" panose="020B0604020202020204" pitchFamily="34" charset="0"/>
              <a:ea typeface="宋体" panose="02010600030101010101" pitchFamily="2" charset="-122"/>
              <a:cs typeface="宋体" panose="02010600030101010101" pitchFamily="2" charset="-122"/>
            </a:endParaRPr>
          </a:p>
          <a:p>
            <a:pPr eaLnBrk="0" fontAlgn="base" hangingPunct="0">
              <a:spcBef>
                <a:spcPct val="0"/>
              </a:spcBef>
              <a:spcAft>
                <a:spcPct val="0"/>
              </a:spcAft>
            </a:pPr>
            <a:r>
              <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rPr>
              <a:t>};</a:t>
            </a:r>
            <a:endParaRPr lang="en-US" altLang="zh-CN" sz="2400"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b15</a:t>
            </a:r>
            <a:r>
              <a:rPr lang="zh-CN" altLang="en-US" dirty="0"/>
              <a:t>（</a:t>
            </a:r>
            <a:r>
              <a:rPr lang="en-US" altLang="zh-CN" dirty="0"/>
              <a:t>2 </a:t>
            </a:r>
            <a:r>
              <a:rPr lang="zh-CN" altLang="en-US" dirty="0"/>
              <a:t>）</a:t>
            </a:r>
            <a:endParaRPr lang="zh-CN" altLang="en-US" dirty="0"/>
          </a:p>
        </p:txBody>
      </p:sp>
      <p:sp>
        <p:nvSpPr>
          <p:cNvPr id="3" name="内容占位符 2"/>
          <p:cNvSpPr>
            <a:spLocks noGrp="1"/>
          </p:cNvSpPr>
          <p:nvPr>
            <p:ph idx="1"/>
          </p:nvPr>
        </p:nvSpPr>
        <p:spPr>
          <a:xfrm>
            <a:off x="1981200" y="1600201"/>
            <a:ext cx="4114800" cy="4525963"/>
          </a:xfrm>
        </p:spPr>
        <p:txBody>
          <a:bodyPr>
            <a:normAutofit/>
          </a:bodyPr>
          <a:lstStyle/>
          <a:p>
            <a:r>
              <a:rPr lang="en-US" altLang="zh-CN" dirty="0"/>
              <a:t>void main()</a:t>
            </a:r>
            <a:endParaRPr lang="en-US" altLang="zh-CN" dirty="0"/>
          </a:p>
          <a:p>
            <a:r>
              <a:rPr lang="en-US" altLang="zh-CN" dirty="0"/>
              <a:t>{  </a:t>
            </a:r>
            <a:r>
              <a:rPr lang="en-US" altLang="zh-CN" dirty="0" err="1"/>
              <a:t>int</a:t>
            </a:r>
            <a:r>
              <a:rPr lang="en-US" altLang="zh-CN" dirty="0"/>
              <a:t> </a:t>
            </a:r>
            <a:r>
              <a:rPr lang="en-US" altLang="zh-CN" dirty="0" err="1"/>
              <a:t>n,i</a:t>
            </a:r>
            <a:r>
              <a:rPr lang="en-US" altLang="zh-CN" dirty="0"/>
              <a:t>; </a:t>
            </a:r>
            <a:endParaRPr lang="en-US" altLang="zh-CN" dirty="0"/>
          </a:p>
          <a:p>
            <a:r>
              <a:rPr lang="en-US" altLang="zh-CN" dirty="0"/>
              <a:t>  </a:t>
            </a:r>
            <a:r>
              <a:rPr lang="en-US" altLang="zh-CN" dirty="0" err="1">
                <a:solidFill>
                  <a:srgbClr val="FF0000"/>
                </a:solidFill>
              </a:rPr>
              <a:t>scanf</a:t>
            </a:r>
            <a:r>
              <a:rPr lang="en-US" altLang="zh-CN" dirty="0">
                <a:solidFill>
                  <a:srgbClr val="FF0000"/>
                </a:solidFill>
              </a:rPr>
              <a:t>("%</a:t>
            </a:r>
            <a:r>
              <a:rPr lang="en-US" altLang="zh-CN" dirty="0" err="1">
                <a:solidFill>
                  <a:srgbClr val="FF0000"/>
                </a:solidFill>
              </a:rPr>
              <a:t>d",&amp;n</a:t>
            </a:r>
            <a:r>
              <a:rPr lang="en-US" altLang="zh-CN" dirty="0">
                <a:solidFill>
                  <a:srgbClr val="FF0000"/>
                </a:solidFill>
              </a:rPr>
              <a:t>);</a:t>
            </a:r>
            <a:endParaRPr lang="en-US" altLang="zh-CN" dirty="0">
              <a:solidFill>
                <a:srgbClr val="FF0000"/>
              </a:solidFill>
            </a:endParaRPr>
          </a:p>
          <a:p>
            <a:r>
              <a:rPr lang="en-US" altLang="zh-CN" dirty="0"/>
              <a:t>  struct n*head ,*p1,*p2,*p;</a:t>
            </a:r>
            <a:endParaRPr lang="en-US" altLang="zh-CN" dirty="0"/>
          </a:p>
          <a:p>
            <a:r>
              <a:rPr lang="en-US" altLang="zh-CN" dirty="0"/>
              <a:t>  </a:t>
            </a:r>
            <a:r>
              <a:rPr lang="en-US" altLang="zh-CN" dirty="0">
                <a:solidFill>
                  <a:srgbClr val="FF0000"/>
                </a:solidFill>
              </a:rPr>
              <a:t>p1=p2=(struct n*)</a:t>
            </a:r>
            <a:r>
              <a:rPr lang="en-US" altLang="zh-CN" dirty="0" err="1">
                <a:solidFill>
                  <a:srgbClr val="FF0000"/>
                </a:solidFill>
              </a:rPr>
              <a:t>malloc</a:t>
            </a:r>
            <a:r>
              <a:rPr lang="en-US" altLang="zh-CN" dirty="0">
                <a:solidFill>
                  <a:srgbClr val="FF0000"/>
                </a:solidFill>
              </a:rPr>
              <a:t>(LEN);</a:t>
            </a:r>
            <a:endParaRPr lang="en-US" altLang="zh-CN" dirty="0">
              <a:solidFill>
                <a:srgbClr val="FF0000"/>
              </a:solidFill>
            </a:endParaRPr>
          </a:p>
          <a:p>
            <a:r>
              <a:rPr lang="en-US" altLang="zh-CN" dirty="0"/>
              <a:t>  </a:t>
            </a:r>
            <a:r>
              <a:rPr lang="en-US" altLang="zh-CN" dirty="0" err="1">
                <a:solidFill>
                  <a:srgbClr val="FF0000"/>
                </a:solidFill>
              </a:rPr>
              <a:t>scanf</a:t>
            </a:r>
            <a:r>
              <a:rPr lang="en-US" altLang="zh-CN" dirty="0">
                <a:solidFill>
                  <a:srgbClr val="FF0000"/>
                </a:solidFill>
              </a:rPr>
              <a:t>("%ld",&amp;p1-&gt;</a:t>
            </a:r>
            <a:r>
              <a:rPr lang="en-US" altLang="zh-CN" dirty="0" err="1">
                <a:solidFill>
                  <a:srgbClr val="FF0000"/>
                </a:solidFill>
              </a:rPr>
              <a:t>num</a:t>
            </a:r>
            <a:r>
              <a:rPr lang="en-US" altLang="zh-CN" dirty="0">
                <a:solidFill>
                  <a:srgbClr val="FF0000"/>
                </a:solidFill>
              </a:rPr>
              <a:t>);</a:t>
            </a:r>
            <a:endParaRPr lang="en-US" altLang="zh-CN" dirty="0">
              <a:solidFill>
                <a:srgbClr val="FF0000"/>
              </a:solidFill>
            </a:endParaRPr>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6023992" y="1412777"/>
            <a:ext cx="4176464" cy="518457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dirty="0" err="1">
                <a:solidFill>
                  <a:srgbClr val="000000"/>
                </a:solidFill>
                <a:latin typeface="Arial" panose="020B0604020202020204"/>
                <a:ea typeface="黑体" panose="02010609060101010101" charset="-122"/>
              </a:rPr>
              <a:t>int</a:t>
            </a:r>
            <a:r>
              <a:rPr lang="en-US" altLang="zh-CN" sz="2400" dirty="0">
                <a:solidFill>
                  <a:srgbClr val="000000"/>
                </a:solidFill>
                <a:latin typeface="Arial" panose="020B0604020202020204"/>
                <a:ea typeface="黑体" panose="02010609060101010101" charset="-122"/>
              </a:rPr>
              <a:t> main()</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r>
              <a:rPr lang="en-US" altLang="zh-CN" sz="2400" dirty="0" err="1">
                <a:solidFill>
                  <a:srgbClr val="000000"/>
                </a:solidFill>
                <a:latin typeface="Arial" panose="020B0604020202020204"/>
                <a:ea typeface="黑体" panose="02010609060101010101" charset="-122"/>
              </a:rPr>
              <a:t>int</a:t>
            </a:r>
            <a:r>
              <a:rPr lang="en-US" altLang="zh-CN" sz="2400" dirty="0">
                <a:solidFill>
                  <a:srgbClr val="000000"/>
                </a:solidFill>
                <a:latin typeface="Arial" panose="020B0604020202020204"/>
                <a:ea typeface="黑体" panose="02010609060101010101" charset="-122"/>
              </a:rPr>
              <a:t> n, i;</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r>
              <a:rPr lang="en-US" altLang="zh-CN" sz="2400" dirty="0" err="1">
                <a:solidFill>
                  <a:srgbClr val="FF0000"/>
                </a:solidFill>
                <a:latin typeface="Arial" panose="020B0604020202020204"/>
                <a:ea typeface="黑体" panose="02010609060101010101" charset="-122"/>
              </a:rPr>
              <a:t>cin</a:t>
            </a:r>
            <a:r>
              <a:rPr lang="en-US" altLang="zh-CN" sz="2400" dirty="0">
                <a:solidFill>
                  <a:srgbClr val="FF0000"/>
                </a:solidFill>
                <a:latin typeface="Arial" panose="020B0604020202020204"/>
                <a:ea typeface="黑体" panose="02010609060101010101" charset="-122"/>
              </a:rPr>
              <a:t>&gt;&gt; n;</a:t>
            </a:r>
            <a:endParaRPr lang="zh-CN" altLang="zh-CN" sz="2400" dirty="0">
              <a:solidFill>
                <a:srgbClr val="FF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struct student* head=NULL, * p1, * p2, * p;</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p1 = p2 = new student;</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r>
              <a:rPr lang="en-US" altLang="zh-CN" sz="2400" dirty="0" err="1">
                <a:solidFill>
                  <a:srgbClr val="000000"/>
                </a:solidFill>
                <a:latin typeface="Arial" panose="020B0604020202020204"/>
                <a:ea typeface="黑体" panose="02010609060101010101" charset="-122"/>
              </a:rPr>
              <a:t>cin</a:t>
            </a:r>
            <a:r>
              <a:rPr lang="en-US" altLang="zh-CN" sz="2400" dirty="0">
                <a:solidFill>
                  <a:srgbClr val="000000"/>
                </a:solidFill>
                <a:latin typeface="Arial" panose="020B0604020202020204"/>
                <a:ea typeface="黑体" panose="02010609060101010101" charset="-122"/>
              </a:rPr>
              <a:t>&gt;&gt;p1-&gt;</a:t>
            </a:r>
            <a:r>
              <a:rPr lang="en-US" altLang="zh-CN" sz="2400" dirty="0" err="1">
                <a:solidFill>
                  <a:srgbClr val="000000"/>
                </a:solidFill>
                <a:latin typeface="Arial" panose="020B0604020202020204"/>
                <a:ea typeface="黑体" panose="02010609060101010101" charset="-122"/>
              </a:rPr>
              <a:t>num</a:t>
            </a:r>
            <a:r>
              <a:rPr lang="en-US" altLang="zh-CN" sz="2400" dirty="0">
                <a:solidFill>
                  <a:srgbClr val="000000"/>
                </a:solidFill>
                <a:latin typeface="Arial" panose="020B0604020202020204"/>
                <a:ea typeface="黑体" panose="02010609060101010101" charset="-122"/>
              </a:rPr>
              <a:t>;</a:t>
            </a:r>
            <a:endParaRPr lang="zh-CN" altLang="zh-CN" sz="2400" dirty="0">
              <a:solidFill>
                <a:srgbClr val="000000"/>
              </a:solidFill>
              <a:latin typeface="Arial" panose="020B0604020202020204"/>
              <a:ea typeface="黑体" panose="0201060906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b15(3)</a:t>
            </a:r>
            <a:endParaRPr lang="zh-CN" altLang="en-US" dirty="0"/>
          </a:p>
        </p:txBody>
      </p:sp>
      <p:sp>
        <p:nvSpPr>
          <p:cNvPr id="3" name="内容占位符 2"/>
          <p:cNvSpPr>
            <a:spLocks noGrp="1"/>
          </p:cNvSpPr>
          <p:nvPr>
            <p:ph idx="1"/>
          </p:nvPr>
        </p:nvSpPr>
        <p:spPr>
          <a:xfrm>
            <a:off x="1981200" y="1628801"/>
            <a:ext cx="4114800" cy="4497363"/>
          </a:xfrm>
        </p:spPr>
        <p:txBody>
          <a:bodyPr>
            <a:normAutofit fontScale="92500" lnSpcReduction="10000"/>
          </a:bodyPr>
          <a:lstStyle/>
          <a:p>
            <a:r>
              <a:rPr lang="en-US" altLang="zh-CN" dirty="0">
                <a:solidFill>
                  <a:srgbClr val="FF0000"/>
                </a:solidFill>
              </a:rPr>
              <a:t>for(i=0;i&lt;</a:t>
            </a:r>
            <a:r>
              <a:rPr lang="en-US" altLang="zh-CN" dirty="0" err="1">
                <a:solidFill>
                  <a:srgbClr val="FF0000"/>
                </a:solidFill>
              </a:rPr>
              <a:t>n;i</a:t>
            </a:r>
            <a:r>
              <a:rPr lang="en-US" altLang="zh-CN" dirty="0">
                <a:solidFill>
                  <a:srgbClr val="FF0000"/>
                </a:solidFill>
              </a:rPr>
              <a:t>++)</a:t>
            </a:r>
            <a:endParaRPr lang="en-US" altLang="zh-CN" dirty="0">
              <a:solidFill>
                <a:srgbClr val="FF0000"/>
              </a:solidFill>
            </a:endParaRPr>
          </a:p>
          <a:p>
            <a:r>
              <a:rPr lang="en-US" altLang="zh-CN" dirty="0"/>
              <a:t> { </a:t>
            </a:r>
            <a:r>
              <a:rPr lang="en-US" altLang="zh-CN" dirty="0">
                <a:solidFill>
                  <a:srgbClr val="FF0000"/>
                </a:solidFill>
              </a:rPr>
              <a:t>if(i==0)  </a:t>
            </a:r>
            <a:r>
              <a:rPr lang="en-US" altLang="zh-CN" dirty="0"/>
              <a:t>head=p1;</a:t>
            </a:r>
            <a:endParaRPr lang="en-US" altLang="zh-CN" dirty="0"/>
          </a:p>
          <a:p>
            <a:r>
              <a:rPr lang="en-US" altLang="zh-CN" dirty="0"/>
              <a:t>    else p2-&gt;next=p1;  </a:t>
            </a:r>
            <a:endParaRPr lang="en-US" altLang="zh-CN" dirty="0"/>
          </a:p>
          <a:p>
            <a:r>
              <a:rPr lang="en-US" altLang="zh-CN" dirty="0"/>
              <a:t>    p2=p1;</a:t>
            </a:r>
            <a:endParaRPr lang="en-US" altLang="zh-CN" dirty="0"/>
          </a:p>
          <a:p>
            <a:r>
              <a:rPr lang="en-US" altLang="zh-CN" dirty="0"/>
              <a:t>    </a:t>
            </a:r>
            <a:r>
              <a:rPr lang="en-US" altLang="zh-CN" dirty="0">
                <a:solidFill>
                  <a:srgbClr val="FF0000"/>
                </a:solidFill>
              </a:rPr>
              <a:t>p1=(struct student*)</a:t>
            </a:r>
            <a:r>
              <a:rPr lang="en-US" altLang="zh-CN" dirty="0" err="1">
                <a:solidFill>
                  <a:srgbClr val="FF0000"/>
                </a:solidFill>
              </a:rPr>
              <a:t>malloc</a:t>
            </a:r>
            <a:r>
              <a:rPr lang="en-US" altLang="zh-CN" dirty="0">
                <a:solidFill>
                  <a:srgbClr val="FF0000"/>
                </a:solidFill>
              </a:rPr>
              <a:t>(LEN);</a:t>
            </a:r>
            <a:endParaRPr lang="en-US" altLang="zh-CN" dirty="0">
              <a:solidFill>
                <a:srgbClr val="FF0000"/>
              </a:solidFill>
            </a:endParaRPr>
          </a:p>
          <a:p>
            <a:r>
              <a:rPr lang="en-US" altLang="zh-CN" dirty="0"/>
              <a:t>    </a:t>
            </a:r>
            <a:r>
              <a:rPr lang="en-US" altLang="zh-CN" dirty="0" err="1">
                <a:solidFill>
                  <a:srgbClr val="FF0000"/>
                </a:solidFill>
              </a:rPr>
              <a:t>scanf</a:t>
            </a:r>
            <a:r>
              <a:rPr lang="en-US" altLang="zh-CN" dirty="0">
                <a:solidFill>
                  <a:srgbClr val="FF0000"/>
                </a:solidFill>
              </a:rPr>
              <a:t>("%ld",&amp;p1-&gt;</a:t>
            </a:r>
            <a:r>
              <a:rPr lang="en-US" altLang="zh-CN" dirty="0" err="1">
                <a:solidFill>
                  <a:srgbClr val="FF0000"/>
                </a:solidFill>
              </a:rPr>
              <a:t>num</a:t>
            </a:r>
            <a:r>
              <a:rPr lang="en-US" altLang="zh-CN" dirty="0">
                <a:solidFill>
                  <a:srgbClr val="FF0000"/>
                </a:solidFill>
              </a:rPr>
              <a:t>);</a:t>
            </a:r>
            <a:endParaRPr lang="en-US" altLang="zh-CN" dirty="0">
              <a:solidFill>
                <a:srgbClr val="FF0000"/>
              </a:solidFill>
            </a:endParaRPr>
          </a:p>
          <a:p>
            <a:r>
              <a:rPr lang="en-US" altLang="zh-CN" dirty="0"/>
              <a:t>    </a:t>
            </a:r>
            <a:r>
              <a:rPr lang="en-US" altLang="zh-CN" dirty="0">
                <a:solidFill>
                  <a:srgbClr val="FF0000"/>
                </a:solidFill>
              </a:rPr>
              <a:t>p1=p2;</a:t>
            </a:r>
            <a:endParaRPr lang="en-US" altLang="zh-CN" dirty="0">
              <a:solidFill>
                <a:srgbClr val="FF0000"/>
              </a:solidFill>
            </a:endParaRPr>
          </a:p>
          <a:p>
            <a:r>
              <a:rPr lang="en-US" altLang="zh-CN" dirty="0"/>
              <a:t>  }</a:t>
            </a:r>
            <a:endParaRPr lang="en-US" altLang="zh-CN" dirty="0"/>
          </a:p>
          <a:p>
            <a:r>
              <a:rPr lang="en-US" altLang="zh-CN" dirty="0"/>
              <a:t>  </a:t>
            </a:r>
            <a:r>
              <a:rPr lang="en-US" altLang="zh-CN" dirty="0">
                <a:solidFill>
                  <a:srgbClr val="FF0000"/>
                </a:solidFill>
              </a:rPr>
              <a:t>p2-&gt;next=NULL;</a:t>
            </a:r>
            <a:endParaRPr lang="en-US" altLang="zh-CN" dirty="0">
              <a:solidFill>
                <a:srgbClr val="FF0000"/>
              </a:solidFill>
            </a:endParaRPr>
          </a:p>
          <a:p>
            <a:r>
              <a:rPr lang="en-US" altLang="zh-CN" dirty="0"/>
              <a:t>  </a:t>
            </a:r>
            <a:endParaRPr lang="en-US"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6096000" y="1501012"/>
            <a:ext cx="4104456" cy="459228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dirty="0">
                <a:solidFill>
                  <a:srgbClr val="FF0000"/>
                </a:solidFill>
                <a:latin typeface="Arial" panose="020B0604020202020204"/>
                <a:ea typeface="黑体" panose="02010609060101010101" charset="-122"/>
              </a:rPr>
              <a:t>for (i = 1;i &lt; </a:t>
            </a:r>
            <a:r>
              <a:rPr lang="en-US" altLang="zh-CN" sz="2400" dirty="0" err="1">
                <a:solidFill>
                  <a:srgbClr val="FF0000"/>
                </a:solidFill>
                <a:latin typeface="Arial" panose="020B0604020202020204"/>
                <a:ea typeface="黑体" panose="02010609060101010101" charset="-122"/>
              </a:rPr>
              <a:t>n;i</a:t>
            </a:r>
            <a:r>
              <a:rPr lang="en-US" altLang="zh-CN" sz="2400" dirty="0">
                <a:solidFill>
                  <a:srgbClr val="FF0000"/>
                </a:solidFill>
                <a:latin typeface="Arial" panose="020B0604020202020204"/>
                <a:ea typeface="黑体" panose="02010609060101010101" charset="-122"/>
              </a:rPr>
              <a:t>++)</a:t>
            </a:r>
            <a:endParaRPr lang="zh-CN" altLang="zh-CN" sz="2400" dirty="0">
              <a:solidFill>
                <a:srgbClr val="FF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r>
              <a:rPr lang="en-US" altLang="zh-CN" sz="2400" dirty="0">
                <a:solidFill>
                  <a:srgbClr val="FF0000"/>
                </a:solidFill>
                <a:latin typeface="Arial" panose="020B0604020202020204"/>
                <a:ea typeface="黑体" panose="02010609060101010101" charset="-122"/>
              </a:rPr>
              <a:t>if (i == 1)  </a:t>
            </a:r>
            <a:r>
              <a:rPr lang="en-US" altLang="zh-CN" sz="2400" dirty="0">
                <a:solidFill>
                  <a:srgbClr val="000000"/>
                </a:solidFill>
                <a:latin typeface="Arial" panose="020B0604020202020204"/>
                <a:ea typeface="黑体" panose="02010609060101010101" charset="-122"/>
              </a:rPr>
              <a:t>head = p1;</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else p2-&gt;next = p1;</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p2 = p1;</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r>
              <a:rPr lang="en-US" altLang="zh-CN" sz="2400" dirty="0">
                <a:solidFill>
                  <a:srgbClr val="FF0000"/>
                </a:solidFill>
                <a:latin typeface="Arial" panose="020B0604020202020204"/>
                <a:ea typeface="黑体" panose="02010609060101010101" charset="-122"/>
              </a:rPr>
              <a:t>p1 = new student;</a:t>
            </a:r>
            <a:endParaRPr lang="zh-CN" altLang="zh-CN" sz="2400" dirty="0">
              <a:solidFill>
                <a:srgbClr val="FF0000"/>
              </a:solidFill>
              <a:latin typeface="Arial" panose="020B0604020202020204"/>
              <a:ea typeface="黑体" panose="02010609060101010101" charset="-122"/>
            </a:endParaRPr>
          </a:p>
          <a:p>
            <a:r>
              <a:rPr lang="en-US" altLang="zh-CN" sz="2400" dirty="0">
                <a:solidFill>
                  <a:srgbClr val="FF0000"/>
                </a:solidFill>
                <a:latin typeface="Arial" panose="020B0604020202020204"/>
                <a:ea typeface="黑体" panose="02010609060101010101" charset="-122"/>
              </a:rPr>
              <a:t>        </a:t>
            </a:r>
            <a:r>
              <a:rPr lang="en-US" altLang="zh-CN" sz="2400" dirty="0" err="1">
                <a:solidFill>
                  <a:srgbClr val="FF0000"/>
                </a:solidFill>
                <a:latin typeface="Arial" panose="020B0604020202020204"/>
                <a:ea typeface="黑体" panose="02010609060101010101" charset="-122"/>
              </a:rPr>
              <a:t>cin</a:t>
            </a:r>
            <a:r>
              <a:rPr lang="en-US" altLang="zh-CN" sz="2400" dirty="0">
                <a:solidFill>
                  <a:srgbClr val="FF0000"/>
                </a:solidFill>
                <a:latin typeface="Arial" panose="020B0604020202020204"/>
                <a:ea typeface="黑体" panose="02010609060101010101" charset="-122"/>
              </a:rPr>
              <a:t> &gt;&gt; p1-&gt;</a:t>
            </a:r>
            <a:r>
              <a:rPr lang="en-US" altLang="zh-CN" sz="2400" dirty="0" err="1">
                <a:solidFill>
                  <a:srgbClr val="FF0000"/>
                </a:solidFill>
                <a:latin typeface="Arial" panose="020B0604020202020204"/>
                <a:ea typeface="黑体" panose="02010609060101010101" charset="-122"/>
              </a:rPr>
              <a:t>num</a:t>
            </a:r>
            <a:r>
              <a:rPr lang="en-US" altLang="zh-CN" sz="2400" dirty="0">
                <a:solidFill>
                  <a:srgbClr val="FF0000"/>
                </a:solidFill>
                <a:latin typeface="Arial" panose="020B0604020202020204"/>
                <a:ea typeface="黑体" panose="02010609060101010101" charset="-122"/>
              </a:rPr>
              <a:t>;</a:t>
            </a:r>
            <a:endParaRPr lang="zh-CN" altLang="zh-CN" sz="2400" dirty="0">
              <a:solidFill>
                <a:srgbClr val="FF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FF0000"/>
                </a:solidFill>
                <a:latin typeface="Arial" panose="020B0604020202020204"/>
                <a:ea typeface="黑体" panose="02010609060101010101" charset="-122"/>
              </a:rPr>
              <a:t>    p2-&gt;next = p1;</a:t>
            </a:r>
            <a:endParaRPr lang="zh-CN" altLang="zh-CN" sz="2400" dirty="0">
              <a:solidFill>
                <a:srgbClr val="FF0000"/>
              </a:solidFill>
              <a:latin typeface="Arial" panose="020B0604020202020204"/>
              <a:ea typeface="黑体" panose="02010609060101010101" charset="-122"/>
            </a:endParaRPr>
          </a:p>
          <a:p>
            <a:r>
              <a:rPr lang="en-US" altLang="zh-CN" sz="2400" dirty="0">
                <a:solidFill>
                  <a:srgbClr val="FF0000"/>
                </a:solidFill>
                <a:latin typeface="Arial" panose="020B0604020202020204"/>
                <a:ea typeface="黑体" panose="02010609060101010101" charset="-122"/>
              </a:rPr>
              <a:t>    p1-&gt;next= NULL;</a:t>
            </a:r>
            <a:endParaRPr lang="zh-CN" altLang="zh-CN" sz="2400" dirty="0">
              <a:solidFill>
                <a:srgbClr val="FF0000"/>
              </a:solidFill>
              <a:latin typeface="Arial" panose="020B0604020202020204"/>
              <a:ea typeface="黑体" panose="0201060906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b15(4)</a:t>
            </a:r>
            <a:endParaRPr lang="zh-CN" altLang="en-US" dirty="0"/>
          </a:p>
        </p:txBody>
      </p:sp>
      <p:sp>
        <p:nvSpPr>
          <p:cNvPr id="3" name="内容占位符 2"/>
          <p:cNvSpPr>
            <a:spLocks noGrp="1"/>
          </p:cNvSpPr>
          <p:nvPr>
            <p:ph idx="1"/>
          </p:nvPr>
        </p:nvSpPr>
        <p:spPr>
          <a:xfrm>
            <a:off x="1981200" y="1600201"/>
            <a:ext cx="4114800" cy="4525963"/>
          </a:xfrm>
        </p:spPr>
        <p:txBody>
          <a:bodyPr>
            <a:normAutofit/>
          </a:bodyPr>
          <a:lstStyle/>
          <a:p>
            <a:r>
              <a:rPr lang="en-US" altLang="zh-CN" dirty="0"/>
              <a:t>p=head;</a:t>
            </a:r>
            <a:endParaRPr lang="en-US" altLang="zh-CN" dirty="0"/>
          </a:p>
          <a:p>
            <a:r>
              <a:rPr lang="en-US" altLang="zh-CN" dirty="0"/>
              <a:t>while(p!=NULL)</a:t>
            </a:r>
            <a:endParaRPr lang="en-US" altLang="zh-CN" dirty="0"/>
          </a:p>
          <a:p>
            <a:r>
              <a:rPr lang="en-US" altLang="zh-CN" dirty="0"/>
              <a:t>  {</a:t>
            </a:r>
            <a:endParaRPr lang="en-US" altLang="zh-CN" dirty="0"/>
          </a:p>
          <a:p>
            <a:r>
              <a:rPr lang="en-US" altLang="zh-CN" dirty="0"/>
              <a:t>    </a:t>
            </a:r>
            <a:r>
              <a:rPr lang="en-US" altLang="zh-CN" dirty="0" err="1">
                <a:solidFill>
                  <a:srgbClr val="FF0000"/>
                </a:solidFill>
              </a:rPr>
              <a:t>printf</a:t>
            </a:r>
            <a:r>
              <a:rPr lang="en-US" altLang="zh-CN" dirty="0">
                <a:solidFill>
                  <a:srgbClr val="FF0000"/>
                </a:solidFill>
              </a:rPr>
              <a:t>("%</a:t>
            </a:r>
            <a:r>
              <a:rPr lang="en-US" altLang="zh-CN" dirty="0" err="1">
                <a:solidFill>
                  <a:srgbClr val="FF0000"/>
                </a:solidFill>
              </a:rPr>
              <a:t>ld</a:t>
            </a:r>
            <a:r>
              <a:rPr lang="en-US" altLang="zh-CN" dirty="0">
                <a:solidFill>
                  <a:srgbClr val="FF0000"/>
                </a:solidFill>
              </a:rPr>
              <a:t>",p-&gt;</a:t>
            </a:r>
            <a:r>
              <a:rPr lang="en-US" altLang="zh-CN" dirty="0" err="1">
                <a:solidFill>
                  <a:srgbClr val="FF0000"/>
                </a:solidFill>
              </a:rPr>
              <a:t>num</a:t>
            </a:r>
            <a:r>
              <a:rPr lang="en-US" altLang="zh-CN" dirty="0">
                <a:solidFill>
                  <a:srgbClr val="FF0000"/>
                </a:solidFill>
              </a:rPr>
              <a:t>);</a:t>
            </a:r>
            <a:endParaRPr lang="en-US" altLang="zh-CN" dirty="0">
              <a:solidFill>
                <a:srgbClr val="FF0000"/>
              </a:solidFill>
            </a:endParaRPr>
          </a:p>
          <a:p>
            <a:r>
              <a:rPr lang="en-US" altLang="zh-CN" dirty="0"/>
              <a:t>    p=p-&gt;next;</a:t>
            </a:r>
            <a:endParaRPr lang="en-US" altLang="zh-CN" dirty="0"/>
          </a:p>
          <a:p>
            <a:r>
              <a:rPr lang="en-US" altLang="zh-CN" dirty="0"/>
              <a:t>  }</a:t>
            </a:r>
            <a:endParaRPr lang="en-US" altLang="zh-CN" dirty="0"/>
          </a:p>
          <a:p>
            <a:r>
              <a:rPr lang="en-US" altLang="zh-CN" dirty="0"/>
              <a:t>}</a:t>
            </a:r>
            <a:endParaRPr lang="en-US"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6023992" y="1412778"/>
            <a:ext cx="4176464" cy="4536503"/>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dirty="0">
                <a:solidFill>
                  <a:srgbClr val="000000"/>
                </a:solidFill>
                <a:latin typeface="Arial" panose="020B0604020202020204"/>
                <a:ea typeface="黑体" panose="02010609060101010101" charset="-122"/>
              </a:rPr>
              <a:t>p=head; </a:t>
            </a:r>
            <a:endParaRPr lang="en-US"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while (p != NULL)</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FF0000"/>
                </a:solidFill>
                <a:latin typeface="Arial" panose="020B0604020202020204"/>
                <a:ea typeface="黑体" panose="02010609060101010101" charset="-122"/>
              </a:rPr>
              <a:t>        </a:t>
            </a:r>
            <a:r>
              <a:rPr lang="en-US" altLang="zh-CN" sz="2400" dirty="0" err="1">
                <a:solidFill>
                  <a:srgbClr val="FF0000"/>
                </a:solidFill>
                <a:latin typeface="Arial" panose="020B0604020202020204"/>
                <a:ea typeface="黑体" panose="02010609060101010101" charset="-122"/>
              </a:rPr>
              <a:t>cout</a:t>
            </a:r>
            <a:r>
              <a:rPr lang="en-US" altLang="zh-CN" sz="2400" dirty="0">
                <a:solidFill>
                  <a:srgbClr val="FF0000"/>
                </a:solidFill>
                <a:latin typeface="Arial" panose="020B0604020202020204"/>
                <a:ea typeface="黑体" panose="02010609060101010101" charset="-122"/>
              </a:rPr>
              <a:t>&lt;&lt; p-&gt;</a:t>
            </a:r>
            <a:r>
              <a:rPr lang="en-US" altLang="zh-CN" sz="2400" dirty="0" err="1">
                <a:solidFill>
                  <a:srgbClr val="FF0000"/>
                </a:solidFill>
                <a:latin typeface="Arial" panose="020B0604020202020204"/>
                <a:ea typeface="黑体" panose="02010609060101010101" charset="-122"/>
              </a:rPr>
              <a:t>num</a:t>
            </a:r>
            <a:r>
              <a:rPr lang="en-US" altLang="zh-CN" sz="2400" dirty="0">
                <a:solidFill>
                  <a:srgbClr val="FF0000"/>
                </a:solidFill>
                <a:latin typeface="Arial" panose="020B0604020202020204"/>
                <a:ea typeface="黑体" panose="02010609060101010101" charset="-122"/>
              </a:rPr>
              <a:t>&lt;&lt;</a:t>
            </a:r>
            <a:r>
              <a:rPr lang="en-US" altLang="zh-CN" sz="2400" dirty="0" err="1">
                <a:solidFill>
                  <a:srgbClr val="FF0000"/>
                </a:solidFill>
                <a:latin typeface="Arial" panose="020B0604020202020204"/>
                <a:ea typeface="黑体" panose="02010609060101010101" charset="-122"/>
              </a:rPr>
              <a:t>endl</a:t>
            </a:r>
            <a:r>
              <a:rPr lang="en-US" altLang="zh-CN" sz="2400" dirty="0">
                <a:solidFill>
                  <a:srgbClr val="FF0000"/>
                </a:solidFill>
                <a:latin typeface="Arial" panose="020B0604020202020204"/>
                <a:ea typeface="黑体" panose="02010609060101010101" charset="-122"/>
              </a:rPr>
              <a:t>;</a:t>
            </a:r>
            <a:endParaRPr lang="zh-CN" altLang="zh-CN" sz="2400" dirty="0">
              <a:solidFill>
                <a:srgbClr val="FF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p = p-&gt;next;</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    }</a:t>
            </a:r>
            <a:endParaRPr lang="zh-CN" altLang="zh-CN" sz="2400" dirty="0">
              <a:solidFill>
                <a:srgbClr val="000000"/>
              </a:solidFill>
              <a:latin typeface="Arial" panose="020B0604020202020204"/>
              <a:ea typeface="黑体" panose="02010609060101010101" charset="-122"/>
            </a:endParaRPr>
          </a:p>
          <a:p>
            <a:r>
              <a:rPr lang="en-US" altLang="zh-CN" sz="2400" dirty="0">
                <a:solidFill>
                  <a:srgbClr val="000000"/>
                </a:solidFill>
                <a:latin typeface="Arial" panose="020B0604020202020204"/>
                <a:ea typeface="黑体" panose="02010609060101010101" charset="-122"/>
              </a:rPr>
              <a:t>}</a:t>
            </a:r>
            <a:endParaRPr lang="zh-CN" altLang="zh-CN" sz="2400" dirty="0">
              <a:solidFill>
                <a:srgbClr val="000000"/>
              </a:solidFill>
              <a:latin typeface="Arial" panose="020B0604020202020204"/>
              <a:ea typeface="黑体" panose="0201060906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 课后练习部分</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A3</a:t>
            </a:r>
            <a:r>
              <a:rPr lang="zh-CN" altLang="en-US" dirty="0"/>
              <a:t>、</a:t>
            </a:r>
            <a:r>
              <a:rPr lang="en-US" altLang="zh-CN" dirty="0"/>
              <a:t>4</a:t>
            </a:r>
            <a:r>
              <a:rPr lang="zh-CN" altLang="en-US" dirty="0"/>
              <a:t>、</a:t>
            </a:r>
            <a:r>
              <a:rPr lang="en-US" altLang="zh-CN" dirty="0"/>
              <a:t>6</a:t>
            </a:r>
            <a:endParaRPr lang="zh-CN" altLang="en-US" dirty="0"/>
          </a:p>
        </p:txBody>
      </p:sp>
      <p:sp>
        <p:nvSpPr>
          <p:cNvPr id="3" name="内容占位符 2"/>
          <p:cNvSpPr>
            <a:spLocks noGrp="1"/>
          </p:cNvSpPr>
          <p:nvPr>
            <p:ph idx="1"/>
          </p:nvPr>
        </p:nvSpPr>
        <p:spPr>
          <a:xfrm>
            <a:off x="1919536" y="1700809"/>
            <a:ext cx="8280920" cy="5001419"/>
          </a:xfrm>
        </p:spPr>
        <p:txBody>
          <a:bodyPr>
            <a:noAutofit/>
          </a:bodyPr>
          <a:lstStyle/>
          <a:p>
            <a:r>
              <a:rPr lang="zh-CN" altLang="en-US" dirty="0"/>
              <a:t>二</a:t>
            </a:r>
            <a:r>
              <a:rPr lang="en-US" altLang="zh-CN" dirty="0"/>
              <a:t>a3Q:  </a:t>
            </a:r>
            <a:r>
              <a:rPr lang="zh-CN" altLang="zh-CN" b="0" dirty="0"/>
              <a:t>什么</a:t>
            </a:r>
            <a:r>
              <a:rPr lang="zh-CN" altLang="zh-CN" dirty="0"/>
              <a:t>是变量的生存期？</a:t>
            </a:r>
            <a:r>
              <a:rPr lang="en-US" altLang="zh-CN" dirty="0"/>
              <a:t>C++</a:t>
            </a:r>
            <a:r>
              <a:rPr lang="zh-CN" altLang="zh-CN" dirty="0"/>
              <a:t>中变量的生存期有哪几种？</a:t>
            </a:r>
            <a:endParaRPr lang="zh-CN" altLang="zh-CN" dirty="0"/>
          </a:p>
          <a:p>
            <a:r>
              <a:rPr lang="zh-CN" altLang="en-US" dirty="0"/>
              <a:t>二</a:t>
            </a:r>
            <a:r>
              <a:rPr lang="en-US" altLang="zh-CN" dirty="0"/>
              <a:t>a3A</a:t>
            </a:r>
            <a:r>
              <a:rPr lang="zh-CN" altLang="zh-CN" dirty="0"/>
              <a:t>：通常把程序运行时一个变量占有内存空间的时间段称为该变量的生存期。</a:t>
            </a:r>
            <a:r>
              <a:rPr lang="en-US" altLang="zh-CN" dirty="0"/>
              <a:t>auto</a:t>
            </a:r>
            <a:r>
              <a:rPr lang="zh-CN" altLang="zh-CN" dirty="0"/>
              <a:t>、</a:t>
            </a:r>
            <a:r>
              <a:rPr lang="en-US" altLang="zh-CN" dirty="0"/>
              <a:t>static</a:t>
            </a:r>
            <a:r>
              <a:rPr lang="zh-CN" altLang="zh-CN" dirty="0"/>
              <a:t>、</a:t>
            </a:r>
            <a:r>
              <a:rPr lang="en-US" altLang="zh-CN" dirty="0"/>
              <a:t>register</a:t>
            </a:r>
            <a:r>
              <a:rPr lang="zh-CN" altLang="zh-CN" dirty="0"/>
              <a:t>。</a:t>
            </a:r>
            <a:endParaRPr lang="zh-CN" altLang="zh-CN" dirty="0"/>
          </a:p>
          <a:p>
            <a:r>
              <a:rPr lang="zh-CN" altLang="en-US" dirty="0"/>
              <a:t>二</a:t>
            </a:r>
            <a:r>
              <a:rPr lang="en-US" altLang="zh-CN" dirty="0"/>
              <a:t>a4Q:</a:t>
            </a:r>
            <a:r>
              <a:rPr lang="zh-CN" altLang="zh-CN" dirty="0"/>
              <a:t>区分标识符的作用域是为了什么？</a:t>
            </a:r>
            <a:r>
              <a:rPr lang="en-US" altLang="zh-CN" dirty="0"/>
              <a:t>C++</a:t>
            </a:r>
            <a:r>
              <a:rPr lang="zh-CN" altLang="zh-CN" dirty="0"/>
              <a:t>中标识符有哪些作用域？</a:t>
            </a:r>
            <a:endParaRPr lang="zh-CN" altLang="zh-CN" dirty="0"/>
          </a:p>
          <a:p>
            <a:r>
              <a:rPr lang="zh-CN" altLang="en-US" dirty="0"/>
              <a:t>二</a:t>
            </a:r>
            <a:r>
              <a:rPr lang="en-US" altLang="zh-CN" dirty="0"/>
              <a:t>a4A: </a:t>
            </a:r>
            <a:r>
              <a:rPr lang="zh-CN" altLang="zh-CN" dirty="0"/>
              <a:t>标识符的作用域一方面对标识符的可见性进行限制，另一方面也隐含着：作用域不相交的两个标识符</a:t>
            </a:r>
            <a:r>
              <a:rPr lang="en-US" altLang="zh-CN" dirty="0"/>
              <a:t>(</a:t>
            </a:r>
            <a:r>
              <a:rPr lang="zh-CN" altLang="zh-CN" dirty="0"/>
              <a:t>标识不同的实体</a:t>
            </a:r>
            <a:r>
              <a:rPr lang="en-US" altLang="zh-CN" dirty="0"/>
              <a:t>)</a:t>
            </a:r>
            <a:r>
              <a:rPr lang="zh-CN" altLang="zh-CN" dirty="0"/>
              <a:t>可以相同。局部作用域、全局作用域、文件作用域、函数作用域、函数原型作用、命名空间作用域和类作用域。</a:t>
            </a:r>
            <a:endParaRPr lang="zh-CN" altLang="zh-CN" dirty="0"/>
          </a:p>
          <a:p>
            <a:r>
              <a:rPr lang="zh-CN" altLang="en-US" dirty="0"/>
              <a:t>二</a:t>
            </a:r>
            <a:r>
              <a:rPr lang="en-US" altLang="zh-CN" dirty="0"/>
              <a:t>a6Q:</a:t>
            </a:r>
            <a:r>
              <a:rPr lang="zh-CN" altLang="zh-CN" dirty="0"/>
              <a:t>宏和函数各有什么优缺点？</a:t>
            </a:r>
            <a:endParaRPr lang="zh-CN" altLang="zh-CN" dirty="0"/>
          </a:p>
          <a:p>
            <a:r>
              <a:rPr lang="zh-CN" altLang="en-US" dirty="0"/>
              <a:t>二</a:t>
            </a:r>
            <a:r>
              <a:rPr lang="en-US" altLang="zh-CN" dirty="0"/>
              <a:t>a6A:</a:t>
            </a:r>
            <a:r>
              <a:rPr lang="zh-CN" altLang="zh-CN" dirty="0"/>
              <a:t>宏直接进行文本替换，没有额外成本，但是类型不安全且可能导致重复计算</a:t>
            </a:r>
            <a:r>
              <a:rPr lang="zh-CN" altLang="en-US" dirty="0"/>
              <a:t>。</a:t>
            </a:r>
            <a:endParaRPr lang="zh-CN" altLang="zh-CN" dirty="0"/>
          </a:p>
          <a:p>
            <a:r>
              <a:rPr lang="en-US" altLang="zh-CN" dirty="0"/>
              <a:t>      </a:t>
            </a:r>
            <a:r>
              <a:rPr lang="zh-CN" altLang="zh-CN" dirty="0"/>
              <a:t>函数会进行参数类型检查且不会重复计算参数，但是函数调用存在开销</a:t>
            </a:r>
            <a:r>
              <a:rPr lang="zh-CN" altLang="en-US" dirty="0"/>
              <a:t>。</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a7</a:t>
            </a:r>
            <a:endParaRPr lang="zh-CN" altLang="en-US" dirty="0"/>
          </a:p>
        </p:txBody>
      </p:sp>
      <p:sp>
        <p:nvSpPr>
          <p:cNvPr id="3" name="内容占位符 2"/>
          <p:cNvSpPr>
            <a:spLocks noGrp="1"/>
          </p:cNvSpPr>
          <p:nvPr>
            <p:ph idx="1"/>
          </p:nvPr>
        </p:nvSpPr>
        <p:spPr>
          <a:xfrm>
            <a:off x="2063552" y="1628801"/>
            <a:ext cx="8003232" cy="4497363"/>
          </a:xfrm>
        </p:spPr>
        <p:txBody>
          <a:bodyPr/>
          <a:lstStyle/>
          <a:p>
            <a:r>
              <a:rPr lang="zh-CN" altLang="en-US" dirty="0"/>
              <a:t>编写一个函数</a:t>
            </a:r>
            <a:r>
              <a:rPr lang="en-US" altLang="zh-CN" dirty="0"/>
              <a:t>digit(</a:t>
            </a:r>
            <a:r>
              <a:rPr lang="en-US" altLang="zh-CN" dirty="0" err="1"/>
              <a:t>n,k</a:t>
            </a:r>
            <a:r>
              <a:rPr lang="en-US" altLang="zh-CN" dirty="0"/>
              <a:t>),</a:t>
            </a:r>
            <a:r>
              <a:rPr lang="zh-CN" altLang="en-US" dirty="0"/>
              <a:t>它计算整数</a:t>
            </a:r>
            <a:r>
              <a:rPr lang="en-US" altLang="zh-CN" dirty="0"/>
              <a:t>n</a:t>
            </a:r>
            <a:r>
              <a:rPr lang="zh-CN" altLang="en-US" dirty="0"/>
              <a:t>的从右向左的第</a:t>
            </a:r>
            <a:r>
              <a:rPr lang="en-US" altLang="zh-CN" dirty="0"/>
              <a:t>k</a:t>
            </a:r>
            <a:r>
              <a:rPr lang="zh-CN" altLang="en-US" dirty="0"/>
              <a:t>个数字。例如：</a:t>
            </a:r>
            <a:endParaRPr lang="en-US" altLang="zh-CN" dirty="0"/>
          </a:p>
          <a:p>
            <a:r>
              <a:rPr lang="en-US" altLang="zh-CN" dirty="0"/>
              <a:t>digit(123456,3)=4</a:t>
            </a:r>
            <a:endParaRPr lang="en-US" altLang="zh-CN" dirty="0"/>
          </a:p>
          <a:p>
            <a:r>
              <a:rPr lang="en-US" altLang="zh-CN" dirty="0"/>
              <a:t>digit(1234,5)=0</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6" name="文本框 2"/>
          <p:cNvSpPr txBox="1">
            <a:spLocks noChangeArrowheads="1"/>
          </p:cNvSpPr>
          <p:nvPr/>
        </p:nvSpPr>
        <p:spPr bwMode="auto">
          <a:xfrm>
            <a:off x="1991544" y="4005065"/>
            <a:ext cx="8136904" cy="2448271"/>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digit(</a:t>
            </a:r>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k</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while</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k</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&gt; 0) </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循环</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k-1</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次，每次用</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10</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整除</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10;</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10; </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返回最后一位</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a10</a:t>
            </a:r>
            <a:endParaRPr lang="zh-CN" altLang="en-US" dirty="0"/>
          </a:p>
        </p:txBody>
      </p:sp>
      <p:sp>
        <p:nvSpPr>
          <p:cNvPr id="3" name="内容占位符 2"/>
          <p:cNvSpPr>
            <a:spLocks noGrp="1"/>
          </p:cNvSpPr>
          <p:nvPr>
            <p:ph idx="1"/>
          </p:nvPr>
        </p:nvSpPr>
        <p:spPr/>
        <p:txBody>
          <a:bodyPr>
            <a:normAutofit/>
          </a:bodyPr>
          <a:lstStyle/>
          <a:p>
            <a:r>
              <a:rPr lang="zh-CN" altLang="en-US" dirty="0"/>
              <a:t>分别写出计算</a:t>
            </a:r>
            <a:r>
              <a:rPr lang="en-US" altLang="zh-CN" dirty="0" err="1"/>
              <a:t>Hermite</a:t>
            </a:r>
            <a:r>
              <a:rPr lang="zh-CN" altLang="en-US" dirty="0"/>
              <a:t>多项式</a:t>
            </a:r>
            <a:r>
              <a:rPr lang="en-US" altLang="zh-CN" dirty="0" err="1"/>
              <a:t>H</a:t>
            </a:r>
            <a:r>
              <a:rPr lang="en-US" altLang="zh-CN" baseline="-25000" dirty="0" err="1"/>
              <a:t>n</a:t>
            </a:r>
            <a:r>
              <a:rPr lang="en-US" altLang="zh-CN" baseline="-25000" dirty="0"/>
              <a:t> </a:t>
            </a:r>
            <a:r>
              <a:rPr lang="en-US" altLang="zh-CN" dirty="0"/>
              <a:t>(x)</a:t>
            </a:r>
            <a:r>
              <a:rPr lang="zh-CN" altLang="en-US" dirty="0"/>
              <a:t>值的</a:t>
            </a:r>
            <a:r>
              <a:rPr lang="en-US" altLang="zh-CN" dirty="0"/>
              <a:t>C++</a:t>
            </a:r>
            <a:r>
              <a:rPr lang="zh-CN" altLang="en-US" dirty="0"/>
              <a:t>的迭代和递归函数。</a:t>
            </a:r>
            <a:r>
              <a:rPr lang="en-US" altLang="zh-CN" dirty="0" err="1"/>
              <a:t>H</a:t>
            </a:r>
            <a:r>
              <a:rPr lang="en-US" altLang="zh-CN" baseline="-25000" dirty="0" err="1"/>
              <a:t>n</a:t>
            </a:r>
            <a:r>
              <a:rPr lang="en-US" altLang="zh-CN" baseline="-25000" dirty="0"/>
              <a:t> </a:t>
            </a:r>
            <a:r>
              <a:rPr lang="en-US" altLang="zh-CN" dirty="0"/>
              <a:t>(x)</a:t>
            </a:r>
            <a:r>
              <a:rPr lang="zh-CN" altLang="en-US" dirty="0"/>
              <a:t>定义如下：</a:t>
            </a:r>
            <a:endParaRPr lang="en-US" altLang="zh-CN" dirty="0"/>
          </a:p>
          <a:p>
            <a:r>
              <a:rPr lang="en-US" altLang="zh-CN" dirty="0"/>
              <a:t>H</a:t>
            </a:r>
            <a:r>
              <a:rPr lang="en-US" altLang="zh-CN" baseline="-25000" dirty="0"/>
              <a:t>1</a:t>
            </a:r>
            <a:r>
              <a:rPr lang="en-US" altLang="zh-CN" dirty="0"/>
              <a:t>(x)=1</a:t>
            </a:r>
            <a:endParaRPr lang="en-US" altLang="zh-CN" dirty="0"/>
          </a:p>
          <a:p>
            <a:r>
              <a:rPr lang="en-US" altLang="zh-CN" dirty="0"/>
              <a:t>H</a:t>
            </a:r>
            <a:r>
              <a:rPr lang="en-US" altLang="zh-CN" baseline="-25000" dirty="0"/>
              <a:t>2 </a:t>
            </a:r>
            <a:r>
              <a:rPr lang="en-US" altLang="zh-CN" dirty="0"/>
              <a:t>(x)=2x</a:t>
            </a:r>
            <a:endParaRPr lang="en-US" altLang="zh-CN" dirty="0"/>
          </a:p>
          <a:p>
            <a:r>
              <a:rPr lang="en-US" altLang="zh-CN" dirty="0" err="1"/>
              <a:t>H</a:t>
            </a:r>
            <a:r>
              <a:rPr lang="en-US" altLang="zh-CN" baseline="-25000" dirty="0" err="1"/>
              <a:t>n</a:t>
            </a:r>
            <a:r>
              <a:rPr lang="en-US" altLang="zh-CN" dirty="0"/>
              <a:t>(x)=2xH</a:t>
            </a:r>
            <a:r>
              <a:rPr lang="en-US" altLang="zh-CN" baseline="-25000" dirty="0"/>
              <a:t>n-1</a:t>
            </a:r>
            <a:r>
              <a:rPr lang="en-US" altLang="zh-CN" dirty="0"/>
              <a:t>(x)-2(n-1) H</a:t>
            </a:r>
            <a:r>
              <a:rPr lang="en-US" altLang="zh-CN" baseline="-25000" dirty="0"/>
              <a:t>n-2</a:t>
            </a:r>
            <a:r>
              <a:rPr lang="en-US" altLang="zh-CN" dirty="0"/>
              <a:t>(x)  (n&gt;1)</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a10( 1 )</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2063552" y="1412778"/>
            <a:ext cx="8136904" cy="4968551"/>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8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800" kern="0" dirty="0">
                <a:solidFill>
                  <a:srgbClr val="008000"/>
                </a:solidFill>
                <a:latin typeface="新宋体" panose="02010609030101010101" charset="-122"/>
                <a:ea typeface="黑体" panose="02010609060101010101" charset="-122"/>
                <a:cs typeface="新宋体" panose="02010609030101010101" charset="-122"/>
              </a:rPr>
              <a:t>递归版本。代码简洁，逻辑清晰；由于重复计算太多，时空开销较大。</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H(</a:t>
            </a:r>
            <a:r>
              <a:rPr lang="en-US" altLang="zh-CN" sz="28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0)</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1;</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1)</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2 *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8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2 *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H(</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- 1,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- 2 *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- 1) * H(</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 - 2, </a:t>
            </a:r>
            <a:r>
              <a:rPr lang="en-US" altLang="zh-CN" sz="28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8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3200" kern="100" dirty="0">
              <a:solidFill>
                <a:srgbClr val="000000"/>
              </a:solidFill>
              <a:latin typeface="Times New Roman" panose="02020603050405020304"/>
              <a:ea typeface="黑体" panose="02010609060101010101" charset="-122"/>
            </a:endParaRPr>
          </a:p>
          <a:p>
            <a:r>
              <a:rPr lang="en-US" altLang="zh-CN" sz="28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32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a10( 2 )</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2063552" y="1484784"/>
            <a:ext cx="8136904" cy="4968552"/>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0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迭代版本。空间和时间上都更高效，但逻辑比较复杂。</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FF"/>
                </a:solidFill>
                <a:latin typeface="新宋体" panose="02010609030101010101" charset="-122"/>
                <a:ea typeface="黑体" panose="02010609060101010101" charset="-122"/>
                <a:cs typeface="新宋体" panose="02010609030101010101" charset="-122"/>
              </a:rPr>
              <a:t>inline</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H (</a:t>
            </a:r>
            <a:r>
              <a:rPr lang="en-US" altLang="zh-CN" sz="20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last = 1, cur = 2 * </a:t>
            </a:r>
            <a:r>
              <a:rPr lang="en-US" altLang="zh-CN" sz="20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分别存储上一个数、当前数</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 0)                </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 n</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为</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0</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的情形</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last;</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i = 2; i &lt;= </a:t>
            </a:r>
            <a:r>
              <a:rPr lang="en-US" altLang="zh-CN" sz="20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++i) </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循环</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n-1</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次</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若</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n=1</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循环体不执行</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next = 2 * </a:t>
            </a:r>
            <a:r>
              <a:rPr lang="en-US" altLang="zh-CN" sz="20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 cur - 2 * (i - 1) * last; </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计算下一个结果</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last = cur; </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更新</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last</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和</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cur</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变量的值</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cur = next;</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2400" kern="100" dirty="0">
              <a:solidFill>
                <a:srgbClr val="000000"/>
              </a:solidFill>
              <a:latin typeface="Times New Roman" panose="02020603050405020304"/>
              <a:ea typeface="黑体" panose="02010609060101010101" charset="-122"/>
            </a:endParaRPr>
          </a:p>
          <a:p>
            <a:r>
              <a:rPr lang="en-US" altLang="zh-CN" sz="20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0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000" kern="0" dirty="0">
                <a:solidFill>
                  <a:srgbClr val="000000"/>
                </a:solidFill>
                <a:latin typeface="新宋体" panose="02010609030101010101" charset="-122"/>
                <a:ea typeface="黑体" panose="02010609060101010101" charset="-122"/>
                <a:cs typeface="新宋体" panose="02010609030101010101" charset="-122"/>
              </a:rPr>
              <a:t> cur; </a:t>
            </a:r>
            <a:r>
              <a:rPr lang="en-US" altLang="zh-CN" sz="20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000" kern="0" dirty="0">
                <a:solidFill>
                  <a:srgbClr val="008000"/>
                </a:solidFill>
                <a:latin typeface="新宋体" panose="02010609030101010101" charset="-122"/>
                <a:ea typeface="黑体" panose="02010609060101010101" charset="-122"/>
                <a:cs typeface="新宋体" panose="02010609030101010101" charset="-122"/>
              </a:rPr>
              <a:t>返回最后一次计算结果</a:t>
            </a:r>
            <a:endParaRPr lang="zh-CN" altLang="zh-CN" sz="2400" kern="100" dirty="0">
              <a:solidFill>
                <a:srgbClr val="000000"/>
              </a:solidFill>
              <a:latin typeface="Times New Roman" panose="02020603050405020304"/>
              <a:ea typeface="黑体" panose="02010609060101010101" charset="-122"/>
            </a:endParaRPr>
          </a:p>
          <a:p>
            <a:r>
              <a:rPr lang="en-US" altLang="zh-CN" sz="200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a4~7</a:t>
            </a:r>
            <a:endParaRPr lang="zh-CN" altLang="en-US" dirty="0"/>
          </a:p>
        </p:txBody>
      </p:sp>
      <p:sp>
        <p:nvSpPr>
          <p:cNvPr id="3" name="内容占位符 2"/>
          <p:cNvSpPr>
            <a:spLocks noGrp="1"/>
          </p:cNvSpPr>
          <p:nvPr>
            <p:ph idx="1"/>
          </p:nvPr>
        </p:nvSpPr>
        <p:spPr/>
        <p:txBody>
          <a:bodyPr>
            <a:normAutofit/>
          </a:bodyPr>
          <a:lstStyle/>
          <a:p>
            <a:r>
              <a:rPr lang="zh-CN" altLang="en-US" dirty="0"/>
              <a:t>一</a:t>
            </a:r>
            <a:r>
              <a:rPr lang="en-US" altLang="zh-CN" dirty="0"/>
              <a:t>a4.</a:t>
            </a:r>
            <a:r>
              <a:rPr lang="zh-CN" altLang="en-US" dirty="0"/>
              <a:t>程序可操作的存储区的名称，可变的数据用变量来表示</a:t>
            </a:r>
            <a:endParaRPr lang="zh-CN" altLang="en-US" dirty="0"/>
          </a:p>
          <a:p>
            <a:r>
              <a:rPr lang="zh-CN" altLang="en-US" dirty="0"/>
              <a:t>一</a:t>
            </a:r>
            <a:r>
              <a:rPr lang="en-US" altLang="zh-CN" dirty="0"/>
              <a:t>a5.</a:t>
            </a:r>
            <a:r>
              <a:rPr lang="zh-CN" altLang="en-US" dirty="0"/>
              <a:t>表达式是由操作符、操作数以及圆括号所组成的运算式，它构成了程序的基本运算单位。</a:t>
            </a:r>
            <a:endParaRPr lang="zh-CN" altLang="en-US" dirty="0"/>
          </a:p>
          <a:p>
            <a:r>
              <a:rPr lang="zh-CN" altLang="en-US" dirty="0"/>
              <a:t>   作用：用于计算并返回一个值。</a:t>
            </a:r>
            <a:endParaRPr lang="zh-CN" altLang="en-US" dirty="0"/>
          </a:p>
          <a:p>
            <a:r>
              <a:rPr lang="zh-CN" altLang="en-US" dirty="0"/>
              <a:t>一</a:t>
            </a:r>
            <a:r>
              <a:rPr lang="en-US" altLang="zh-CN" dirty="0"/>
              <a:t>a6.</a:t>
            </a:r>
            <a:r>
              <a:rPr lang="zh-CN" altLang="en-US" dirty="0"/>
              <a:t>优先级决定表达式中各种不同的运算符起作用的优先次序；</a:t>
            </a:r>
            <a:endParaRPr lang="zh-CN" altLang="en-US" dirty="0"/>
          </a:p>
          <a:p>
            <a:r>
              <a:rPr lang="zh-CN" altLang="en-US" dirty="0"/>
              <a:t>   结合性则在相邻的两个运算符的具有同等优先级时，决定表达式的结合方向；</a:t>
            </a:r>
            <a:endParaRPr lang="zh-CN" altLang="en-US" dirty="0"/>
          </a:p>
          <a:p>
            <a:r>
              <a:rPr lang="zh-CN" altLang="en-US" dirty="0"/>
              <a:t>一</a:t>
            </a:r>
            <a:r>
              <a:rPr lang="en-US" altLang="zh-CN" dirty="0"/>
              <a:t>a7. </a:t>
            </a:r>
            <a:r>
              <a:rPr lang="zh-CN" altLang="en-US" dirty="0"/>
              <a:t>类型转换原则：根据优先级和结合性，基于单个操作符依次进行转换。</a:t>
            </a:r>
            <a:endParaRPr lang="zh-CN" altLang="en-US" dirty="0"/>
          </a:p>
          <a:p>
            <a:r>
              <a:rPr lang="zh-CN" altLang="en-US" dirty="0"/>
              <a:t>   （</a:t>
            </a:r>
            <a:r>
              <a:rPr lang="en-US" altLang="zh-CN" dirty="0"/>
              <a:t>1</a:t>
            </a:r>
            <a:r>
              <a:rPr lang="zh-CN" altLang="en-US" dirty="0"/>
              <a:t>）</a:t>
            </a:r>
            <a:r>
              <a:rPr lang="en-US" altLang="zh-CN" dirty="0" err="1"/>
              <a:t>int</a:t>
            </a:r>
            <a:r>
              <a:rPr lang="zh-CN" altLang="en-US" dirty="0"/>
              <a:t>类型</a:t>
            </a:r>
            <a:r>
              <a:rPr lang="en-US" altLang="zh-CN" dirty="0"/>
              <a:t>3/5=0</a:t>
            </a:r>
            <a:r>
              <a:rPr lang="zh-CN" altLang="en-US" dirty="0"/>
              <a:t>，将</a:t>
            </a:r>
            <a:r>
              <a:rPr lang="en-US" altLang="zh-CN" dirty="0" err="1"/>
              <a:t>int</a:t>
            </a:r>
            <a:r>
              <a:rPr lang="zh-CN" altLang="en-US" dirty="0"/>
              <a:t>类型的</a:t>
            </a:r>
            <a:r>
              <a:rPr lang="en-US" altLang="zh-CN" dirty="0"/>
              <a:t>0</a:t>
            </a:r>
            <a:r>
              <a:rPr lang="zh-CN" altLang="en-US" dirty="0"/>
              <a:t>转化为</a:t>
            </a:r>
            <a:r>
              <a:rPr lang="en-US" altLang="zh-CN" dirty="0"/>
              <a:t>double</a:t>
            </a:r>
            <a:r>
              <a:rPr lang="zh-CN" altLang="en-US" dirty="0"/>
              <a:t>再与</a:t>
            </a:r>
            <a:r>
              <a:rPr lang="en-US" altLang="zh-CN" dirty="0"/>
              <a:t>12.3</a:t>
            </a:r>
            <a:r>
              <a:rPr lang="zh-CN" altLang="en-US" dirty="0"/>
              <a:t>相乘。</a:t>
            </a:r>
            <a:endParaRPr lang="zh-CN" altLang="en-US" dirty="0"/>
          </a:p>
          <a:p>
            <a:r>
              <a:rPr lang="zh-CN" altLang="en-US" dirty="0"/>
              <a:t>   （</a:t>
            </a:r>
            <a:r>
              <a:rPr lang="en-US" altLang="zh-CN" dirty="0"/>
              <a:t>2</a:t>
            </a:r>
            <a:r>
              <a:rPr lang="zh-CN" altLang="en-US" dirty="0"/>
              <a:t>）先是将</a:t>
            </a:r>
            <a:r>
              <a:rPr lang="en-US" altLang="zh-CN" dirty="0" err="1"/>
              <a:t>int</a:t>
            </a:r>
            <a:r>
              <a:rPr lang="zh-CN" altLang="en-US" dirty="0"/>
              <a:t>类型</a:t>
            </a:r>
            <a:r>
              <a:rPr lang="en-US" altLang="zh-CN" dirty="0"/>
              <a:t>10</a:t>
            </a:r>
            <a:r>
              <a:rPr lang="zh-CN" altLang="en-US" dirty="0"/>
              <a:t>转换为</a:t>
            </a:r>
            <a:r>
              <a:rPr lang="en-US" altLang="zh-CN" dirty="0"/>
              <a:t>double</a:t>
            </a:r>
            <a:r>
              <a:rPr lang="zh-CN" altLang="en-US" dirty="0"/>
              <a:t>与</a:t>
            </a:r>
            <a:r>
              <a:rPr lang="en-US" altLang="zh-CN" dirty="0"/>
              <a:t>5.2</a:t>
            </a:r>
            <a:r>
              <a:rPr lang="zh-CN" altLang="en-US" dirty="0"/>
              <a:t>相乘，再将‘</a:t>
            </a:r>
            <a:r>
              <a:rPr lang="en-US" altLang="zh-CN" dirty="0"/>
              <a:t>a’</a:t>
            </a:r>
            <a:r>
              <a:rPr lang="zh-CN" altLang="en-US" dirty="0"/>
              <a:t>转换为</a:t>
            </a:r>
            <a:r>
              <a:rPr lang="en-US" altLang="zh-CN" dirty="0"/>
              <a:t>double</a:t>
            </a:r>
            <a:r>
              <a:rPr lang="zh-CN" altLang="en-US" dirty="0"/>
              <a:t>相加。</a:t>
            </a:r>
            <a:endParaRPr lang="zh-CN" altLang="en-US" dirty="0"/>
          </a:p>
          <a:p>
            <a:r>
              <a:rPr lang="zh-CN" altLang="en-US" dirty="0"/>
              <a:t>   （</a:t>
            </a:r>
            <a:r>
              <a:rPr lang="en-US" altLang="zh-CN" dirty="0"/>
              <a:t>3</a:t>
            </a:r>
            <a:r>
              <a:rPr lang="zh-CN" altLang="en-US" dirty="0"/>
              <a:t>）</a:t>
            </a:r>
            <a:r>
              <a:rPr lang="en-US" altLang="zh-CN" dirty="0"/>
              <a:t>24L</a:t>
            </a:r>
            <a:r>
              <a:rPr lang="zh-CN" altLang="en-US" dirty="0"/>
              <a:t>将</a:t>
            </a:r>
            <a:r>
              <a:rPr lang="en-US" altLang="zh-CN" dirty="0"/>
              <a:t>long </a:t>
            </a:r>
            <a:r>
              <a:rPr lang="en-US" altLang="zh-CN" dirty="0" err="1"/>
              <a:t>int</a:t>
            </a:r>
            <a:r>
              <a:rPr lang="zh-CN" altLang="en-US" dirty="0"/>
              <a:t>类型转换为</a:t>
            </a:r>
            <a:r>
              <a:rPr lang="en-US" altLang="zh-CN" dirty="0"/>
              <a:t>float</a:t>
            </a:r>
            <a:r>
              <a:rPr lang="zh-CN" altLang="en-US" dirty="0"/>
              <a:t>与</a:t>
            </a:r>
            <a:r>
              <a:rPr lang="en-US" altLang="zh-CN" dirty="0"/>
              <a:t>3.0F</a:t>
            </a:r>
            <a:r>
              <a:rPr lang="zh-CN" altLang="en-US" dirty="0"/>
              <a:t>相乘，</a:t>
            </a:r>
            <a:r>
              <a:rPr lang="en-US" altLang="zh-CN" dirty="0"/>
              <a:t>12U</a:t>
            </a:r>
            <a:r>
              <a:rPr lang="zh-CN" altLang="en-US" dirty="0"/>
              <a:t>转换为</a:t>
            </a:r>
            <a:r>
              <a:rPr lang="en-US" altLang="zh-CN" dirty="0"/>
              <a:t>float</a:t>
            </a:r>
            <a:r>
              <a:rPr lang="zh-CN" altLang="en-US" dirty="0"/>
              <a:t>与其相加。</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a12</a:t>
            </a:r>
            <a:endParaRPr lang="zh-CN" altLang="en-US" dirty="0"/>
          </a:p>
        </p:txBody>
      </p:sp>
      <p:sp>
        <p:nvSpPr>
          <p:cNvPr id="3" name="内容占位符 2"/>
          <p:cNvSpPr>
            <a:spLocks noGrp="1"/>
          </p:cNvSpPr>
          <p:nvPr>
            <p:ph idx="1"/>
          </p:nvPr>
        </p:nvSpPr>
        <p:spPr/>
        <p:txBody>
          <a:bodyPr>
            <a:normAutofit/>
          </a:bodyPr>
          <a:lstStyle/>
          <a:p>
            <a:r>
              <a:rPr lang="zh-CN" altLang="en-US" dirty="0"/>
              <a:t>根据下图写一个函数：</a:t>
            </a:r>
            <a:r>
              <a:rPr lang="en-US" altLang="zh-CN" dirty="0" err="1"/>
              <a:t>int</a:t>
            </a:r>
            <a:r>
              <a:rPr lang="en-US" altLang="zh-CN" dirty="0"/>
              <a:t> path(</a:t>
            </a:r>
            <a:r>
              <a:rPr lang="en-US" altLang="zh-CN" dirty="0" err="1"/>
              <a:t>int</a:t>
            </a:r>
            <a:r>
              <a:rPr lang="en-US" altLang="zh-CN" dirty="0"/>
              <a:t> n);</a:t>
            </a:r>
            <a:r>
              <a:rPr lang="zh-CN" altLang="en-US" dirty="0"/>
              <a:t>用于计算从结点</a:t>
            </a:r>
            <a:r>
              <a:rPr lang="en-US" altLang="zh-CN" dirty="0"/>
              <a:t>1</a:t>
            </a:r>
            <a:r>
              <a:rPr lang="zh-CN" altLang="en-US" dirty="0"/>
              <a:t>到结点</a:t>
            </a:r>
            <a:r>
              <a:rPr lang="en-US" altLang="zh-CN" dirty="0"/>
              <a:t>n</a:t>
            </a:r>
            <a:r>
              <a:rPr lang="zh-CN" altLang="en-US" dirty="0"/>
              <a:t>（</a:t>
            </a:r>
            <a:r>
              <a:rPr lang="en-US" altLang="zh-CN" dirty="0"/>
              <a:t>n</a:t>
            </a:r>
            <a:r>
              <a:rPr lang="zh-CN" altLang="en-US" dirty="0"/>
              <a:t>大于</a:t>
            </a:r>
            <a:r>
              <a:rPr lang="en-US" altLang="zh-CN" dirty="0"/>
              <a:t>1</a:t>
            </a:r>
            <a:r>
              <a:rPr lang="zh-CN" altLang="en-US" dirty="0"/>
              <a:t>）共有多少条不同路径。</a:t>
            </a:r>
            <a:endParaRPr lang="en-US" altLang="zh-CN" dirty="0"/>
          </a:p>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7569" y="3284984"/>
            <a:ext cx="7223303"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a12( 1 )</a:t>
            </a:r>
            <a:endParaRPr lang="zh-CN" altLang="en-US" dirty="0"/>
          </a:p>
        </p:txBody>
      </p:sp>
      <p:sp>
        <p:nvSpPr>
          <p:cNvPr id="3" name="内容占位符 2"/>
          <p:cNvSpPr>
            <a:spLocks noGrp="1"/>
          </p:cNvSpPr>
          <p:nvPr>
            <p:ph idx="1"/>
          </p:nvPr>
        </p:nvSpPr>
        <p:spPr>
          <a:xfrm>
            <a:off x="1981200" y="1628801"/>
            <a:ext cx="4114800" cy="4497363"/>
          </a:xfrm>
        </p:spPr>
        <p:txBody>
          <a:bodyPr/>
          <a:lstStyle/>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501012"/>
            <a:ext cx="8208912" cy="482453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path(</a:t>
            </a:r>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 ||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2)</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1;    </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2)</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path(</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 + path(</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- 2);</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path(</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 + path(</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- 2) + path(</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- 3);</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a14~16</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二</a:t>
            </a:r>
            <a:r>
              <a:rPr lang="en-US" altLang="zh-CN" dirty="0"/>
              <a:t>a14. </a:t>
            </a:r>
            <a:r>
              <a:rPr lang="zh-CN" altLang="zh-CN" dirty="0"/>
              <a:t>①</a:t>
            </a:r>
            <a:r>
              <a:rPr lang="en-US" altLang="zh-CN" dirty="0"/>
              <a:t>void </a:t>
            </a:r>
            <a:r>
              <a:rPr lang="en-US" altLang="zh-CN" dirty="0" err="1"/>
              <a:t>func</a:t>
            </a:r>
            <a:r>
              <a:rPr lang="en-US" altLang="zh-CN" dirty="0"/>
              <a:t>(</a:t>
            </a:r>
            <a:r>
              <a:rPr lang="en-US" altLang="zh-CN" dirty="0" err="1"/>
              <a:t>int</a:t>
            </a:r>
            <a:r>
              <a:rPr lang="en-US" altLang="zh-CN" dirty="0"/>
              <a:t>, double ); </a:t>
            </a:r>
            <a:endParaRPr lang="zh-CN" altLang="zh-CN" dirty="0"/>
          </a:p>
          <a:p>
            <a:pPr marL="400050" lvl="1" indent="0">
              <a:buNone/>
            </a:pPr>
            <a:r>
              <a:rPr lang="en-US" altLang="zh-CN" dirty="0"/>
              <a:t>②void </a:t>
            </a:r>
            <a:r>
              <a:rPr lang="en-US" altLang="zh-CN" dirty="0" err="1"/>
              <a:t>func</a:t>
            </a:r>
            <a:r>
              <a:rPr lang="en-US" altLang="zh-CN" dirty="0"/>
              <a:t>(long , double ); </a:t>
            </a:r>
            <a:endParaRPr lang="zh-CN" altLang="zh-CN" dirty="0"/>
          </a:p>
          <a:p>
            <a:pPr marL="400050" lvl="1" indent="0">
              <a:buNone/>
            </a:pPr>
            <a:r>
              <a:rPr lang="en-US" altLang="zh-CN" dirty="0"/>
              <a:t>③void </a:t>
            </a:r>
            <a:r>
              <a:rPr lang="en-US" altLang="zh-CN" dirty="0" err="1"/>
              <a:t>func</a:t>
            </a:r>
            <a:r>
              <a:rPr lang="en-US" altLang="zh-CN" dirty="0"/>
              <a:t>(</a:t>
            </a:r>
            <a:r>
              <a:rPr lang="en-US" altLang="zh-CN" dirty="0" err="1"/>
              <a:t>int</a:t>
            </a:r>
            <a:r>
              <a:rPr lang="en-US" altLang="zh-CN" dirty="0"/>
              <a:t>, char); </a:t>
            </a:r>
            <a:endParaRPr lang="zh-CN" altLang="zh-CN" dirty="0"/>
          </a:p>
          <a:p>
            <a:r>
              <a:rPr lang="en-US" altLang="zh-CN" dirty="0"/>
              <a:t>       </a:t>
            </a:r>
            <a:r>
              <a:rPr lang="en-US" altLang="zh-CN" dirty="0" err="1"/>
              <a:t>func</a:t>
            </a:r>
            <a:r>
              <a:rPr lang="en-US" altLang="zh-CN" dirty="0"/>
              <a:t>('c', 3.0);</a:t>
            </a:r>
            <a:r>
              <a:rPr lang="zh-CN" altLang="zh-CN" dirty="0"/>
              <a:t>—</a:t>
            </a:r>
            <a:r>
              <a:rPr lang="en-US" altLang="zh-CN" dirty="0"/>
              <a:t>&gt;</a:t>
            </a:r>
            <a:r>
              <a:rPr lang="zh-CN" altLang="zh-CN" dirty="0"/>
              <a:t>①</a:t>
            </a:r>
            <a:endParaRPr lang="zh-CN" altLang="zh-CN" dirty="0"/>
          </a:p>
          <a:p>
            <a:r>
              <a:rPr lang="en-US" altLang="zh-CN" dirty="0"/>
              <a:t>       </a:t>
            </a:r>
            <a:r>
              <a:rPr lang="en-US" altLang="zh-CN" dirty="0" err="1"/>
              <a:t>func</a:t>
            </a:r>
            <a:r>
              <a:rPr lang="en-US" altLang="zh-CN" dirty="0"/>
              <a:t>(3L, 3);</a:t>
            </a:r>
            <a:r>
              <a:rPr lang="zh-CN" altLang="zh-CN" dirty="0"/>
              <a:t>—</a:t>
            </a:r>
            <a:r>
              <a:rPr lang="en-US" altLang="zh-CN" dirty="0"/>
              <a:t>&gt;</a:t>
            </a:r>
            <a:r>
              <a:rPr lang="zh-CN" altLang="zh-CN" dirty="0"/>
              <a:t>②</a:t>
            </a:r>
            <a:endParaRPr lang="zh-CN" altLang="zh-CN" dirty="0"/>
          </a:p>
          <a:p>
            <a:r>
              <a:rPr lang="en-US" altLang="zh-CN" dirty="0"/>
              <a:t>       </a:t>
            </a:r>
            <a:r>
              <a:rPr lang="en-US" altLang="zh-CN" dirty="0" err="1"/>
              <a:t>func</a:t>
            </a:r>
            <a:r>
              <a:rPr lang="en-US" altLang="zh-CN" dirty="0"/>
              <a:t>("three", 3.0);</a:t>
            </a:r>
            <a:r>
              <a:rPr lang="zh-CN" altLang="zh-CN" dirty="0"/>
              <a:t>——未定义</a:t>
            </a:r>
            <a:endParaRPr lang="zh-CN" altLang="zh-CN" dirty="0"/>
          </a:p>
          <a:p>
            <a:r>
              <a:rPr lang="en-US" altLang="zh-CN" dirty="0"/>
              <a:t>       </a:t>
            </a:r>
            <a:r>
              <a:rPr lang="en-US" altLang="zh-CN" dirty="0" err="1"/>
              <a:t>func</a:t>
            </a:r>
            <a:r>
              <a:rPr lang="en-US" altLang="zh-CN" dirty="0"/>
              <a:t>(3L, 'c');</a:t>
            </a:r>
            <a:r>
              <a:rPr lang="zh-CN" altLang="zh-CN" dirty="0"/>
              <a:t>——②③</a:t>
            </a:r>
            <a:r>
              <a:rPr lang="zh-CN" altLang="zh-CN" b="1" dirty="0"/>
              <a:t>歧义</a:t>
            </a:r>
            <a:endParaRPr lang="zh-CN" altLang="zh-CN" dirty="0"/>
          </a:p>
          <a:p>
            <a:r>
              <a:rPr lang="en-US" altLang="zh-CN" dirty="0"/>
              <a:t>       </a:t>
            </a:r>
            <a:r>
              <a:rPr lang="en-US" altLang="zh-CN" dirty="0" err="1"/>
              <a:t>func</a:t>
            </a:r>
            <a:r>
              <a:rPr lang="en-US" altLang="zh-CN" dirty="0"/>
              <a:t>(true, 3);</a:t>
            </a:r>
            <a:r>
              <a:rPr lang="zh-CN" altLang="zh-CN" dirty="0"/>
              <a:t>——</a:t>
            </a:r>
            <a:r>
              <a:rPr lang="en-US" altLang="zh-CN" dirty="0"/>
              <a:t>①③</a:t>
            </a:r>
            <a:r>
              <a:rPr lang="zh-CN" altLang="zh-CN" b="1" dirty="0"/>
              <a:t>歧义</a:t>
            </a:r>
            <a:endParaRPr lang="zh-CN" altLang="zh-CN" dirty="0"/>
          </a:p>
          <a:p>
            <a:r>
              <a:rPr lang="zh-CN" altLang="en-US" dirty="0"/>
              <a:t>二</a:t>
            </a:r>
            <a:r>
              <a:rPr lang="en-US" altLang="zh-CN" dirty="0"/>
              <a:t>a15. </a:t>
            </a:r>
            <a:r>
              <a:rPr lang="zh-CN" altLang="zh-CN" dirty="0"/>
              <a:t>因为两个</a:t>
            </a:r>
            <a:r>
              <a:rPr lang="en-US" altLang="zh-CN" dirty="0"/>
              <a:t>f</a:t>
            </a:r>
            <a:r>
              <a:rPr lang="zh-CN" altLang="zh-CN" dirty="0"/>
              <a:t>的作用域不同，函数名</a:t>
            </a:r>
            <a:r>
              <a:rPr lang="en-US" altLang="zh-CN" dirty="0"/>
              <a:t>f</a:t>
            </a:r>
            <a:r>
              <a:rPr lang="zh-CN" altLang="zh-CN" dirty="0"/>
              <a:t>是全局作用域，变量名</a:t>
            </a:r>
            <a:r>
              <a:rPr lang="en-US" altLang="zh-CN" dirty="0"/>
              <a:t>f</a:t>
            </a:r>
            <a:r>
              <a:rPr lang="zh-CN" altLang="zh-CN" dirty="0"/>
              <a:t>是局部作用域</a:t>
            </a:r>
            <a:endParaRPr lang="zh-CN" altLang="zh-CN" dirty="0"/>
          </a:p>
          <a:p>
            <a:r>
              <a:rPr lang="en-US" altLang="zh-CN" dirty="0"/>
              <a:t>    </a:t>
            </a:r>
            <a:r>
              <a:rPr lang="zh-CN" altLang="zh-CN" dirty="0"/>
              <a:t>在函数中，使用变量</a:t>
            </a:r>
            <a:r>
              <a:rPr lang="en-US" altLang="zh-CN" dirty="0"/>
              <a:t>f</a:t>
            </a:r>
            <a:r>
              <a:rPr lang="zh-CN" altLang="zh-CN" dirty="0"/>
              <a:t>直接写成</a:t>
            </a:r>
            <a:r>
              <a:rPr lang="en-US" altLang="zh-CN" dirty="0"/>
              <a:t>f</a:t>
            </a:r>
            <a:r>
              <a:rPr lang="zh-CN" altLang="zh-CN" dirty="0"/>
              <a:t>即可，但递归调用函数</a:t>
            </a:r>
            <a:r>
              <a:rPr lang="en-US" altLang="zh-CN" dirty="0"/>
              <a:t>f</a:t>
            </a:r>
            <a:r>
              <a:rPr lang="zh-CN" altLang="zh-CN" dirty="0"/>
              <a:t>则需要写成</a:t>
            </a:r>
            <a:r>
              <a:rPr lang="en-US" altLang="zh-CN" dirty="0"/>
              <a:t>::f</a:t>
            </a:r>
            <a:endParaRPr lang="zh-CN" altLang="zh-CN" dirty="0"/>
          </a:p>
          <a:p>
            <a:r>
              <a:rPr lang="zh-CN" altLang="en-US" dirty="0"/>
              <a:t>二</a:t>
            </a:r>
            <a:r>
              <a:rPr lang="en-US" altLang="zh-CN" dirty="0"/>
              <a:t>a16. P113</a:t>
            </a:r>
            <a:r>
              <a:rPr lang="zh-CN" altLang="zh-CN" dirty="0"/>
              <a:t>。由于内联函数名具有文件作用域，各个源文件中定义的同名内联函数属于不同的函数，</a:t>
            </a:r>
            <a:r>
              <a:rPr lang="zh-CN" altLang="zh-CN" b="1" dirty="0"/>
              <a:t>为了防止同一个内联函数的各个定义之间的不一致</a:t>
            </a:r>
            <a:r>
              <a:rPr lang="zh-CN" altLang="zh-CN" dirty="0"/>
              <a:t>，</a:t>
            </a:r>
            <a:r>
              <a:rPr lang="zh-CN" altLang="zh-CN" b="1" dirty="0"/>
              <a:t>往往把内联函数的</a:t>
            </a:r>
            <a:r>
              <a:rPr lang="zh-CN" altLang="zh-CN" b="1" dirty="0">
                <a:solidFill>
                  <a:srgbClr val="FF0000"/>
                </a:solidFill>
              </a:rPr>
              <a:t>定义</a:t>
            </a:r>
            <a:r>
              <a:rPr lang="zh-CN" altLang="zh-CN" b="1" dirty="0"/>
              <a:t>放在某个头文件中</a:t>
            </a:r>
            <a:r>
              <a:rPr lang="zh-CN" altLang="zh-CN" dirty="0"/>
              <a:t>，在需要使用该内联函数的源文件中用文件包含命令“</a:t>
            </a:r>
            <a:r>
              <a:rPr lang="en-US" altLang="zh-CN" dirty="0"/>
              <a:t>#include</a:t>
            </a:r>
            <a:r>
              <a:rPr lang="zh-CN" altLang="zh-CN" dirty="0"/>
              <a:t>”把该文件包含进来。</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实验二 课外练习部分</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b1</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1</a:t>
            </a:r>
            <a:r>
              <a:rPr lang="zh-CN" altLang="zh-CN" dirty="0"/>
              <a:t>） 编写程序，</a:t>
            </a:r>
            <a:r>
              <a:rPr lang="zh-CN" altLang="zh-CN" dirty="0">
                <a:solidFill>
                  <a:srgbClr val="FF0000"/>
                </a:solidFill>
              </a:rPr>
              <a:t>从</a:t>
            </a:r>
            <a:r>
              <a:rPr lang="en-US" altLang="zh-CN" dirty="0">
                <a:solidFill>
                  <a:srgbClr val="FF0000"/>
                </a:solidFill>
              </a:rPr>
              <a:t>string</a:t>
            </a:r>
            <a:r>
              <a:rPr lang="zh-CN" altLang="zh-CN" dirty="0">
                <a:solidFill>
                  <a:srgbClr val="FF0000"/>
                </a:solidFill>
              </a:rPr>
              <a:t>对象中去除标点符号</a:t>
            </a:r>
            <a:r>
              <a:rPr lang="zh-CN" altLang="zh-CN" dirty="0"/>
              <a:t>。</a:t>
            </a:r>
            <a:r>
              <a:rPr lang="zh-CN" altLang="zh-CN" dirty="0">
                <a:solidFill>
                  <a:srgbClr val="FF0000"/>
                </a:solidFill>
              </a:rPr>
              <a:t>要求输入到程序的字符串必须含有标点符号</a:t>
            </a:r>
            <a:r>
              <a:rPr lang="zh-CN" altLang="zh-CN" dirty="0"/>
              <a:t>，输出结果则是去掉标点符号的</a:t>
            </a:r>
            <a:r>
              <a:rPr lang="en-US" altLang="zh-CN" dirty="0"/>
              <a:t>string</a:t>
            </a:r>
            <a:r>
              <a:rPr lang="zh-CN" altLang="zh-CN" dirty="0"/>
              <a:t>对象。</a:t>
            </a:r>
            <a:endParaRPr lang="zh-CN"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b1( 1 )</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19536" y="1412776"/>
            <a:ext cx="8280920" cy="5328592"/>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1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&lt;</a:t>
            </a:r>
            <a:r>
              <a:rPr lang="en-US" altLang="zh-CN" sz="1400" kern="0" dirty="0" err="1">
                <a:solidFill>
                  <a:srgbClr val="A31515"/>
                </a:solidFill>
                <a:latin typeface="新宋体" panose="02010609030101010101" charset="-122"/>
                <a:ea typeface="黑体" panose="02010609060101010101" charset="-122"/>
                <a:cs typeface="新宋体" panose="02010609030101010101" charset="-122"/>
              </a:rPr>
              <a:t>iostream</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&gt;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&lt;string&gt;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FF"/>
                </a:solidFill>
                <a:latin typeface="新宋体" panose="02010609030101010101" charset="-122"/>
                <a:ea typeface="黑体" panose="02010609060101010101" charset="-122"/>
                <a:cs typeface="新宋体" panose="02010609030101010101" charset="-122"/>
              </a:rPr>
              <a:t>using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namespace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std</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main()</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zh-CN" altLang="en-US" sz="1400" kern="0" dirty="0">
                <a:solidFill>
                  <a:srgbClr val="A31515"/>
                </a:solidFill>
                <a:latin typeface="新宋体" panose="02010609030101010101" charset="-122"/>
                <a:ea typeface="黑体" panose="02010609060101010101" charset="-122"/>
                <a:cs typeface="新宋体" panose="02010609030101010101" charset="-122"/>
              </a:rPr>
              <a:t>请输入含有标点符号的字符串</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getline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cin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输入待处理</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string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originalSize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str.size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 0;i &lt;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str.size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ispunct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如果当前字符是标点</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str.erase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(i,1);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则将其删除</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else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若当前字符不是标点，则要将要检查下一个字符。</a:t>
            </a:r>
            <a:endParaRPr lang="zh-CN" altLang="zh-CN" sz="1600" kern="100" dirty="0">
              <a:solidFill>
                <a:srgbClr val="000000"/>
              </a:solidFill>
              <a:latin typeface="Times New Roman" panose="02020603050405020304"/>
              <a:ea typeface="黑体" panose="02010609060101010101" charset="-122"/>
            </a:endParaRPr>
          </a:p>
          <a:p>
            <a:pPr marL="800100" indent="266700"/>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若删除的同时还进行</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i++</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，则会不检查被删除字符的后一个字符。</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originalSize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str.size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zh-CN" altLang="en-US" sz="1400" kern="0" dirty="0">
                <a:solidFill>
                  <a:srgbClr val="A31515"/>
                </a:solidFill>
                <a:latin typeface="新宋体" panose="02010609030101010101" charset="-122"/>
                <a:ea typeface="黑体" panose="02010609060101010101" charset="-122"/>
                <a:cs typeface="新宋体" panose="02010609030101010101" charset="-122"/>
              </a:rPr>
              <a:t>字符串中不含标点</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zh-CN" altLang="en-US" sz="1400" kern="0" dirty="0">
                <a:solidFill>
                  <a:srgbClr val="A31515"/>
                </a:solidFill>
                <a:latin typeface="新宋体" panose="02010609030101010101" charset="-122"/>
                <a:ea typeface="黑体" panose="02010609060101010101" charset="-122"/>
                <a:cs typeface="新宋体" panose="02010609030101010101" charset="-122"/>
              </a:rPr>
              <a:t>新的字符串为：</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输出处理后的字符串</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b2</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2</a:t>
            </a:r>
            <a:r>
              <a:rPr lang="zh-CN" altLang="zh-CN" dirty="0"/>
              <a:t>） 编写程序，将输入的一行字符以加密的形式输出，然后将其解密，解密的字符序列与输入的正文进行比较，吻合时输出解密的正文，否则输出解密失败。</a:t>
            </a:r>
            <a:endParaRPr lang="zh-CN" altLang="zh-CN" dirty="0"/>
          </a:p>
          <a:p>
            <a:r>
              <a:rPr lang="zh-CN" altLang="zh-CN" dirty="0"/>
              <a:t>注意：加密原则，将每个字符的</a:t>
            </a:r>
            <a:r>
              <a:rPr lang="en-US" altLang="zh-CN" dirty="0"/>
              <a:t>ASCII</a:t>
            </a:r>
            <a:r>
              <a:rPr lang="zh-CN" altLang="zh-CN" dirty="0"/>
              <a:t>码加上</a:t>
            </a:r>
            <a:r>
              <a:rPr lang="en-US" altLang="zh-CN" dirty="0"/>
              <a:t>8</a:t>
            </a:r>
            <a:r>
              <a:rPr lang="zh-CN" altLang="zh-CN" dirty="0"/>
              <a:t>；解密与加密的操作相反。</a:t>
            </a:r>
            <a:endParaRPr lang="zh-CN"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b2( 1 )</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2063552" y="1412777"/>
            <a:ext cx="8136904" cy="518457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&lt;</a:t>
            </a:r>
            <a:r>
              <a:rPr lang="en-US" altLang="zh-CN" kern="0" dirty="0" err="1">
                <a:solidFill>
                  <a:srgbClr val="A31515"/>
                </a:solidFill>
                <a:latin typeface="新宋体" panose="02010609030101010101" charset="-122"/>
                <a:ea typeface="黑体" panose="02010609060101010101" charset="-122"/>
                <a:cs typeface="新宋体" panose="02010609030101010101" charset="-122"/>
              </a:rPr>
              <a:t>iostream</a:t>
            </a:r>
            <a:r>
              <a:rPr lang="en-US" altLang="zh-CN" kern="0" dirty="0">
                <a:solidFill>
                  <a:srgbClr val="A31515"/>
                </a:solidFill>
                <a:latin typeface="新宋体" panose="02010609030101010101" charset="-122"/>
                <a:ea typeface="黑体" panose="02010609060101010101" charset="-122"/>
                <a:cs typeface="新宋体" panose="02010609030101010101" charset="-122"/>
              </a:rPr>
              <a:t>&gt;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&lt;string&gt;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FF"/>
                </a:solidFill>
                <a:latin typeface="新宋体" panose="02010609030101010101" charset="-122"/>
                <a:ea typeface="黑体" panose="02010609060101010101" charset="-122"/>
                <a:cs typeface="新宋体" panose="02010609030101010101" charset="-122"/>
              </a:rPr>
              <a:t>using</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namespace</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std</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8000"/>
                </a:solidFill>
                <a:latin typeface="新宋体" panose="02010609030101010101" charset="-122"/>
                <a:ea typeface="黑体" panose="02010609060101010101" charset="-122"/>
                <a:cs typeface="新宋体" panose="02010609030101010101" charset="-122"/>
              </a:rPr>
              <a:t>// </a:t>
            </a:r>
            <a:r>
              <a:rPr lang="zh-CN" altLang="zh-CN" kern="0" dirty="0">
                <a:solidFill>
                  <a:srgbClr val="008000"/>
                </a:solidFill>
                <a:latin typeface="新宋体" panose="02010609030101010101" charset="-122"/>
                <a:ea typeface="黑体" panose="02010609060101010101" charset="-122"/>
                <a:cs typeface="新宋体" panose="02010609030101010101" charset="-122"/>
              </a:rPr>
              <a:t>加密</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kern="0" dirty="0">
                <a:solidFill>
                  <a:srgbClr val="000000"/>
                </a:solidFill>
                <a:latin typeface="新宋体" panose="02010609030101010101" charset="-122"/>
                <a:ea typeface="黑体" panose="02010609060101010101" charset="-122"/>
                <a:cs typeface="新宋体" panose="02010609030101010101" charset="-122"/>
              </a:rPr>
              <a:t> encrypt(</a:t>
            </a:r>
            <a:r>
              <a:rPr lang="en-US" altLang="zh-CN"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808080"/>
                </a:solidFill>
                <a:latin typeface="新宋体" panose="02010609030101010101" charset="-122"/>
                <a:ea typeface="黑体" panose="02010609060101010101" charset="-122"/>
                <a:cs typeface="新宋体" panose="02010609030101010101" charset="-122"/>
              </a:rPr>
              <a:t>s</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kern="0" dirty="0">
                <a:solidFill>
                  <a:srgbClr val="000000"/>
                </a:solidFill>
                <a:latin typeface="新宋体" panose="02010609030101010101" charset="-122"/>
                <a:ea typeface="黑体" panose="02010609060101010101" charset="-122"/>
                <a:cs typeface="新宋体" panose="02010609030101010101" charset="-122"/>
              </a:rPr>
              <a:t> i = 0; i &lt; </a:t>
            </a:r>
            <a:r>
              <a:rPr lang="en-US" altLang="zh-CN" kern="0" dirty="0" err="1">
                <a:solidFill>
                  <a:srgbClr val="808080"/>
                </a:solidFill>
                <a:latin typeface="新宋体" panose="02010609030101010101" charset="-122"/>
                <a:ea typeface="黑体" panose="02010609060101010101" charset="-122"/>
                <a:cs typeface="新宋体" panose="02010609030101010101" charset="-122"/>
              </a:rPr>
              <a:t>s</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.size</a:t>
            </a:r>
            <a:r>
              <a:rPr lang="en-US" altLang="zh-CN" kern="0" dirty="0">
                <a:solidFill>
                  <a:srgbClr val="000000"/>
                </a:solidFill>
                <a:latin typeface="新宋体" panose="02010609030101010101" charset="-122"/>
                <a:ea typeface="黑体" panose="02010609060101010101" charset="-122"/>
                <a:cs typeface="新宋体" panose="02010609030101010101" charset="-122"/>
              </a:rPr>
              <a:t>(); ++i)</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808080"/>
                </a:solidFill>
                <a:latin typeface="新宋体" panose="02010609030101010101" charset="-122"/>
                <a:ea typeface="黑体" panose="02010609060101010101" charset="-122"/>
                <a:cs typeface="新宋体" panose="02010609030101010101" charset="-122"/>
              </a:rPr>
              <a:t>s</a:t>
            </a:r>
            <a:r>
              <a:rPr lang="en-US" altLang="zh-CN" kern="0" dirty="0">
                <a:solidFill>
                  <a:srgbClr val="008080"/>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i</a:t>
            </a:r>
            <a:r>
              <a:rPr lang="en-US" altLang="zh-CN" kern="0" dirty="0">
                <a:solidFill>
                  <a:srgbClr val="008080"/>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 += 8;</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808080"/>
                </a:solidFill>
                <a:latin typeface="新宋体" panose="02010609030101010101" charset="-122"/>
                <a:ea typeface="黑体" panose="02010609060101010101" charset="-122"/>
                <a:cs typeface="新宋体" panose="02010609030101010101" charset="-122"/>
              </a:rPr>
              <a:t>s</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8000"/>
                </a:solidFill>
                <a:latin typeface="新宋体" panose="02010609030101010101" charset="-122"/>
                <a:ea typeface="黑体" panose="02010609060101010101" charset="-122"/>
                <a:cs typeface="新宋体" panose="02010609030101010101" charset="-122"/>
              </a:rPr>
              <a:t>// </a:t>
            </a:r>
            <a:r>
              <a:rPr lang="zh-CN" altLang="zh-CN" kern="0" dirty="0">
                <a:solidFill>
                  <a:srgbClr val="008000"/>
                </a:solidFill>
                <a:latin typeface="新宋体" panose="02010609030101010101" charset="-122"/>
                <a:ea typeface="黑体" panose="02010609060101010101" charset="-122"/>
                <a:cs typeface="新宋体" panose="02010609030101010101" charset="-122"/>
              </a:rPr>
              <a:t>解密</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kern="0" dirty="0">
                <a:solidFill>
                  <a:srgbClr val="000000"/>
                </a:solidFill>
                <a:latin typeface="新宋体" panose="02010609030101010101" charset="-122"/>
                <a:ea typeface="黑体" panose="02010609060101010101" charset="-122"/>
                <a:cs typeface="新宋体" panose="02010609030101010101" charset="-122"/>
              </a:rPr>
              <a:t> decrypt(</a:t>
            </a:r>
            <a:r>
              <a:rPr lang="en-US" altLang="zh-CN"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808080"/>
                </a:solidFill>
                <a:latin typeface="新宋体" panose="02010609030101010101" charset="-122"/>
                <a:ea typeface="黑体" panose="02010609060101010101" charset="-122"/>
                <a:cs typeface="新宋体" panose="02010609030101010101" charset="-122"/>
              </a:rPr>
              <a:t>s</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kern="0" dirty="0">
                <a:solidFill>
                  <a:srgbClr val="000000"/>
                </a:solidFill>
                <a:latin typeface="新宋体" panose="02010609030101010101" charset="-122"/>
                <a:ea typeface="黑体" panose="02010609060101010101" charset="-122"/>
                <a:cs typeface="新宋体" panose="02010609030101010101" charset="-122"/>
              </a:rPr>
              <a:t> i = 0; i &lt; </a:t>
            </a:r>
            <a:r>
              <a:rPr lang="en-US" altLang="zh-CN" kern="0" dirty="0" err="1">
                <a:solidFill>
                  <a:srgbClr val="808080"/>
                </a:solidFill>
                <a:latin typeface="新宋体" panose="02010609030101010101" charset="-122"/>
                <a:ea typeface="黑体" panose="02010609060101010101" charset="-122"/>
                <a:cs typeface="新宋体" panose="02010609030101010101" charset="-122"/>
              </a:rPr>
              <a:t>s</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.size</a:t>
            </a:r>
            <a:r>
              <a:rPr lang="en-US" altLang="zh-CN" kern="0" dirty="0">
                <a:solidFill>
                  <a:srgbClr val="000000"/>
                </a:solidFill>
                <a:latin typeface="新宋体" panose="02010609030101010101" charset="-122"/>
                <a:ea typeface="黑体" panose="02010609060101010101" charset="-122"/>
                <a:cs typeface="新宋体" panose="02010609030101010101" charset="-122"/>
              </a:rPr>
              <a:t>(); ++i)</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808080"/>
                </a:solidFill>
                <a:latin typeface="新宋体" panose="02010609030101010101" charset="-122"/>
                <a:ea typeface="黑体" panose="02010609060101010101" charset="-122"/>
                <a:cs typeface="新宋体" panose="02010609030101010101" charset="-122"/>
              </a:rPr>
              <a:t>s </a:t>
            </a:r>
            <a:r>
              <a:rPr lang="en-US" altLang="zh-CN" kern="0" dirty="0">
                <a:solidFill>
                  <a:srgbClr val="008080"/>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i</a:t>
            </a:r>
            <a:r>
              <a:rPr lang="en-US" altLang="zh-CN" kern="0" dirty="0">
                <a:solidFill>
                  <a:srgbClr val="008080"/>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 -= 8;</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808080"/>
                </a:solidFill>
                <a:latin typeface="新宋体" panose="02010609030101010101" charset="-122"/>
                <a:ea typeface="黑体" panose="02010609060101010101" charset="-122"/>
                <a:cs typeface="新宋体" panose="02010609030101010101" charset="-122"/>
              </a:rPr>
              <a:t>s</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endParaRPr lang="zh-CN" altLang="zh-CN" sz="20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b2( 2 )</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2063552" y="1412777"/>
            <a:ext cx="8136904" cy="518457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kern="0" dirty="0">
                <a:solidFill>
                  <a:srgbClr val="000000"/>
                </a:solidFill>
                <a:latin typeface="新宋体" panose="02010609030101010101" charset="-122"/>
                <a:ea typeface="黑体" panose="02010609060101010101" charset="-122"/>
                <a:cs typeface="新宋体" panose="02010609030101010101" charset="-122"/>
              </a:rPr>
              <a:t> main()</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kern="0" dirty="0">
                <a:solidFill>
                  <a:srgbClr val="000000"/>
                </a:solidFill>
                <a:latin typeface="新宋体" panose="02010609030101010101" charset="-122"/>
                <a:ea typeface="黑体" panose="02010609060101010101" charset="-122"/>
                <a:cs typeface="新宋体" panose="02010609030101010101" charset="-122"/>
              </a:rPr>
              <a:t> plaintext,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ciphertext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decryptedText</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getline</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cin</a:t>
            </a:r>
            <a:r>
              <a:rPr lang="en-US" altLang="zh-CN" kern="0" dirty="0">
                <a:solidFill>
                  <a:srgbClr val="000000"/>
                </a:solidFill>
                <a:latin typeface="新宋体" panose="02010609030101010101" charset="-122"/>
                <a:ea typeface="黑体" panose="02010609060101010101" charset="-122"/>
                <a:cs typeface="新宋体" panose="02010609030101010101" charset="-122"/>
              </a:rPr>
              <a:t>, plaintext); </a:t>
            </a:r>
            <a:r>
              <a:rPr lang="en-US" altLang="zh-CN" kern="0" dirty="0">
                <a:solidFill>
                  <a:srgbClr val="008000"/>
                </a:solidFill>
                <a:latin typeface="新宋体" panose="02010609030101010101" charset="-122"/>
                <a:ea typeface="黑体" panose="02010609060101010101" charset="-122"/>
                <a:cs typeface="新宋体" panose="02010609030101010101" charset="-122"/>
              </a:rPr>
              <a:t>// </a:t>
            </a:r>
            <a:r>
              <a:rPr lang="zh-CN" altLang="zh-CN" kern="0" dirty="0">
                <a:solidFill>
                  <a:srgbClr val="008000"/>
                </a:solidFill>
                <a:latin typeface="新宋体" panose="02010609030101010101" charset="-122"/>
                <a:ea typeface="黑体" panose="02010609060101010101" charset="-122"/>
                <a:cs typeface="新宋体" panose="02010609030101010101" charset="-122"/>
              </a:rPr>
              <a:t>读取一整行作为明文</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ciphertext</a:t>
            </a:r>
            <a:r>
              <a:rPr lang="en-US" altLang="zh-CN" kern="0" dirty="0">
                <a:solidFill>
                  <a:srgbClr val="008080"/>
                </a:solidFill>
                <a:latin typeface="新宋体" panose="02010609030101010101" charset="-122"/>
                <a:ea typeface="黑体" panose="02010609060101010101" charset="-122"/>
                <a:cs typeface="新宋体" panose="02010609030101010101" charset="-122"/>
              </a:rPr>
              <a:t> =</a:t>
            </a:r>
            <a:r>
              <a:rPr lang="en-US" altLang="zh-CN" kern="0" dirty="0">
                <a:solidFill>
                  <a:srgbClr val="000000"/>
                </a:solidFill>
                <a:latin typeface="新宋体" panose="02010609030101010101" charset="-122"/>
                <a:ea typeface="黑体" panose="02010609060101010101" charset="-122"/>
                <a:cs typeface="新宋体" panose="02010609030101010101" charset="-122"/>
              </a:rPr>
              <a:t> encrypt(plaintext))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if</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decryptedText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 decrypt(</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ciphertext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 plaintext)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decryptedText</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a:t>
            </a:r>
            <a:r>
              <a:rPr lang="zh-CN" altLang="zh-CN" kern="0" dirty="0">
                <a:solidFill>
                  <a:srgbClr val="A31515"/>
                </a:solidFill>
                <a:latin typeface="新宋体" panose="02010609030101010101" charset="-122"/>
                <a:ea typeface="黑体" panose="02010609060101010101" charset="-122"/>
                <a:cs typeface="新宋体" panose="02010609030101010101" charset="-122"/>
              </a:rPr>
              <a:t>解密失败</a:t>
            </a:r>
            <a:r>
              <a:rPr lang="en-US" altLang="zh-CN" kern="0" dirty="0">
                <a:solidFill>
                  <a:srgbClr val="A31515"/>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kern="0" dirty="0">
                <a:solidFill>
                  <a:srgbClr val="000000"/>
                </a:solidFill>
                <a:latin typeface="新宋体" panose="02010609030101010101" charset="-122"/>
                <a:ea typeface="黑体" panose="02010609060101010101" charset="-122"/>
                <a:cs typeface="新宋体" panose="02010609030101010101" charset="-122"/>
              </a:rPr>
              <a:t> 0;</a:t>
            </a:r>
            <a:endParaRPr lang="zh-CN" altLang="zh-CN" sz="20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0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b3</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3</a:t>
            </a:r>
            <a:r>
              <a:rPr lang="zh-CN" altLang="zh-CN" dirty="0"/>
              <a:t>） 编写程序，输入一个字符串，将其中的字符按逆序输出。如输入</a:t>
            </a:r>
            <a:r>
              <a:rPr lang="en-US" altLang="zh-CN" dirty="0"/>
              <a:t>LIGHT</a:t>
            </a:r>
            <a:r>
              <a:rPr lang="zh-CN" altLang="zh-CN" dirty="0"/>
              <a:t>，输出</a:t>
            </a:r>
            <a:r>
              <a:rPr lang="en-US" altLang="zh-CN" dirty="0"/>
              <a:t>THGIL</a:t>
            </a:r>
            <a:r>
              <a:rPr lang="zh-CN" altLang="zh-CN" dirty="0"/>
              <a:t>。要求使用</a:t>
            </a:r>
            <a:r>
              <a:rPr lang="en-US" altLang="zh-CN" dirty="0"/>
              <a:t>string</a:t>
            </a:r>
            <a:r>
              <a:rPr lang="zh-CN" altLang="zh-CN" dirty="0"/>
              <a:t>方法。</a:t>
            </a:r>
            <a:endParaRPr lang="zh-CN"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a8~9</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一</a:t>
            </a:r>
            <a:r>
              <a:rPr lang="en-US" altLang="zh-CN" dirty="0"/>
              <a:t>a8.  </a:t>
            </a:r>
            <a:r>
              <a:rPr lang="zh-CN" altLang="en-US" dirty="0"/>
              <a:t>表达式改写。</a:t>
            </a:r>
            <a:endParaRPr lang="en-US" altLang="zh-CN" dirty="0"/>
          </a:p>
          <a:p>
            <a:r>
              <a:rPr lang="en-US" altLang="zh-CN" dirty="0"/>
              <a:t>    (1) (-</a:t>
            </a:r>
            <a:r>
              <a:rPr lang="en-US" altLang="zh-CN" dirty="0" err="1"/>
              <a:t>b+sqrt</a:t>
            </a:r>
            <a:r>
              <a:rPr lang="en-US" altLang="zh-CN" dirty="0"/>
              <a:t>(b*b-4*a*c))/(2*a*c)</a:t>
            </a:r>
            <a:endParaRPr lang="zh-CN" altLang="zh-CN" dirty="0"/>
          </a:p>
          <a:p>
            <a:r>
              <a:rPr lang="en-US" altLang="zh-CN" dirty="0"/>
              <a:t>    (2) </a:t>
            </a:r>
            <a:r>
              <a:rPr lang="en-US" altLang="zh-CN" dirty="0" err="1"/>
              <a:t>sqrt</a:t>
            </a:r>
            <a:r>
              <a:rPr lang="en-US" altLang="zh-CN" dirty="0"/>
              <a:t>(s*(s-a)*(s-b)*(s-c))</a:t>
            </a:r>
            <a:endParaRPr lang="zh-CN" altLang="zh-CN" dirty="0"/>
          </a:p>
          <a:p>
            <a:r>
              <a:rPr lang="en-US" altLang="zh-CN" dirty="0"/>
              <a:t>    </a:t>
            </a:r>
            <a:r>
              <a:rPr lang="en-US" altLang="zh-CN" dirty="0">
                <a:solidFill>
                  <a:srgbClr val="FF0000"/>
                </a:solidFill>
              </a:rPr>
              <a:t>(3) a*b*3/(c*b*(</a:t>
            </a:r>
            <a:r>
              <a:rPr lang="en-US" altLang="zh-CN" dirty="0" err="1">
                <a:solidFill>
                  <a:srgbClr val="FF0000"/>
                </a:solidFill>
              </a:rPr>
              <a:t>a+b</a:t>
            </a:r>
            <a:r>
              <a:rPr lang="en-US" altLang="zh-CN" dirty="0">
                <a:solidFill>
                  <a:srgbClr val="FF0000"/>
                </a:solidFill>
              </a:rPr>
              <a:t>/(2.5+c)))+4*PI*r*r*r/3 </a:t>
            </a:r>
            <a:endParaRPr lang="zh-CN" altLang="zh-CN" dirty="0">
              <a:solidFill>
                <a:srgbClr val="FF0000"/>
              </a:solidFill>
            </a:endParaRPr>
          </a:p>
          <a:p>
            <a:r>
              <a:rPr lang="zh-CN" altLang="en-US" dirty="0"/>
              <a:t>一</a:t>
            </a:r>
            <a:r>
              <a:rPr lang="en-US" altLang="zh-CN" dirty="0"/>
              <a:t>a9.  </a:t>
            </a:r>
            <a:r>
              <a:rPr lang="zh-CN" altLang="en-US" dirty="0"/>
              <a:t>书写逻辑表达式</a:t>
            </a:r>
            <a:endParaRPr lang="en-US" altLang="zh-CN" dirty="0"/>
          </a:p>
          <a:p>
            <a:r>
              <a:rPr lang="en-US" altLang="zh-CN" dirty="0"/>
              <a:t>    (1) </a:t>
            </a:r>
            <a:r>
              <a:rPr lang="en-US" altLang="zh-CN" dirty="0" err="1"/>
              <a:t>i%j</a:t>
            </a:r>
            <a:r>
              <a:rPr lang="en-US" altLang="zh-CN" dirty="0"/>
              <a:t>==0</a:t>
            </a:r>
            <a:endParaRPr lang="zh-CN" altLang="zh-CN" dirty="0"/>
          </a:p>
          <a:p>
            <a:r>
              <a:rPr lang="en-US" altLang="zh-CN" dirty="0">
                <a:solidFill>
                  <a:srgbClr val="FF0000"/>
                </a:solidFill>
              </a:rPr>
              <a:t>    </a:t>
            </a:r>
            <a:r>
              <a:rPr lang="en-US" altLang="zh-CN" dirty="0"/>
              <a:t>(2) </a:t>
            </a:r>
            <a:r>
              <a:rPr lang="en-US" altLang="zh-CN" dirty="0" err="1"/>
              <a:t>ch</a:t>
            </a:r>
            <a:r>
              <a:rPr lang="en-US" altLang="zh-CN" dirty="0"/>
              <a:t>&gt;='A' &amp;&amp; </a:t>
            </a:r>
            <a:r>
              <a:rPr lang="en-US" altLang="zh-CN" dirty="0" err="1"/>
              <a:t>ch</a:t>
            </a:r>
            <a:r>
              <a:rPr lang="en-US" altLang="zh-CN" dirty="0"/>
              <a:t>&lt;='Z' || </a:t>
            </a:r>
            <a:r>
              <a:rPr lang="en-US" altLang="zh-CN" dirty="0" err="1"/>
              <a:t>ch</a:t>
            </a:r>
            <a:r>
              <a:rPr lang="en-US" altLang="zh-CN" dirty="0"/>
              <a:t>&gt;='a' &amp;&amp; </a:t>
            </a:r>
            <a:r>
              <a:rPr lang="en-US" altLang="zh-CN" dirty="0" err="1"/>
              <a:t>ch</a:t>
            </a:r>
            <a:r>
              <a:rPr lang="en-US" altLang="zh-CN" dirty="0"/>
              <a:t>&lt;='z'</a:t>
            </a:r>
            <a:endParaRPr lang="zh-CN" altLang="zh-CN" dirty="0"/>
          </a:p>
          <a:p>
            <a:r>
              <a:rPr lang="en-US" altLang="zh-CN" dirty="0"/>
              <a:t>    (3) m%2==0</a:t>
            </a:r>
            <a:endParaRPr lang="zh-CN" altLang="zh-CN" dirty="0"/>
          </a:p>
          <a:p>
            <a:r>
              <a:rPr lang="en-US" altLang="zh-CN" dirty="0"/>
              <a:t>    (4) n%2 &amp;&amp; n&lt;100</a:t>
            </a:r>
            <a:endParaRPr lang="zh-CN" altLang="zh-CN" dirty="0"/>
          </a:p>
          <a:p>
            <a:r>
              <a:rPr lang="en-US" altLang="zh-CN" dirty="0"/>
              <a:t>    </a:t>
            </a:r>
            <a:r>
              <a:rPr lang="en-US" altLang="zh-CN" dirty="0">
                <a:solidFill>
                  <a:srgbClr val="FF0000"/>
                </a:solidFill>
              </a:rPr>
              <a:t>(5) a&gt;0 &amp;&amp; b&gt;0 &amp;&amp; c&gt;0 &amp;&amp; </a:t>
            </a:r>
            <a:r>
              <a:rPr lang="en-US" altLang="zh-CN" dirty="0" err="1">
                <a:solidFill>
                  <a:srgbClr val="FF0000"/>
                </a:solidFill>
              </a:rPr>
              <a:t>a+b</a:t>
            </a:r>
            <a:r>
              <a:rPr lang="en-US" altLang="zh-CN" dirty="0">
                <a:solidFill>
                  <a:srgbClr val="FF0000"/>
                </a:solidFill>
              </a:rPr>
              <a:t>&gt;c &amp;&amp; </a:t>
            </a:r>
            <a:r>
              <a:rPr lang="en-US" altLang="zh-CN" dirty="0" err="1">
                <a:solidFill>
                  <a:srgbClr val="FF0000"/>
                </a:solidFill>
              </a:rPr>
              <a:t>a+c</a:t>
            </a:r>
            <a:r>
              <a:rPr lang="en-US" altLang="zh-CN" dirty="0">
                <a:solidFill>
                  <a:srgbClr val="FF0000"/>
                </a:solidFill>
              </a:rPr>
              <a:t>&gt;b &amp;&amp; </a:t>
            </a:r>
            <a:r>
              <a:rPr lang="en-US" altLang="zh-CN" dirty="0" err="1">
                <a:solidFill>
                  <a:srgbClr val="FF0000"/>
                </a:solidFill>
              </a:rPr>
              <a:t>b+c</a:t>
            </a:r>
            <a:r>
              <a:rPr lang="en-US" altLang="zh-CN" dirty="0">
                <a:solidFill>
                  <a:srgbClr val="FF0000"/>
                </a:solidFill>
              </a:rPr>
              <a:t>&gt;a</a:t>
            </a:r>
            <a:endParaRPr lang="zh-CN" altLang="zh-CN" dirty="0">
              <a:solidFill>
                <a:srgbClr val="FF0000"/>
              </a:solidFill>
            </a:endParaRPr>
          </a:p>
          <a:p>
            <a:r>
              <a:rPr lang="en-US" altLang="zh-CN" dirty="0"/>
              <a:t>    </a:t>
            </a:r>
            <a:r>
              <a:rPr lang="en-US" altLang="zh-CN" dirty="0">
                <a:solidFill>
                  <a:srgbClr val="FF0000"/>
                </a:solidFill>
              </a:rPr>
              <a:t>(6) a&lt;=0 || b&lt;=0 || c&lt;=0 || a!=b || a!=c </a:t>
            </a:r>
            <a:endParaRPr lang="zh-CN" altLang="zh-CN" dirty="0">
              <a:solidFill>
                <a:srgbClr val="FF0000"/>
              </a:solidFill>
            </a:endParaRPr>
          </a:p>
          <a:p>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b3 ( 1 )</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2135560" y="1412777"/>
            <a:ext cx="8064896" cy="518457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&lt;</a:t>
            </a:r>
            <a:r>
              <a:rPr lang="en-US" altLang="zh-CN" sz="2400" kern="0" dirty="0" err="1">
                <a:solidFill>
                  <a:srgbClr val="A31515"/>
                </a:solidFill>
                <a:latin typeface="新宋体" panose="02010609030101010101" charset="-122"/>
                <a:ea typeface="黑体" panose="02010609060101010101" charset="-122"/>
                <a:cs typeface="新宋体" panose="02010609030101010101" charset="-122"/>
              </a:rPr>
              <a:t>iostream</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&gt;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&lt;string&gt;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&lt;algorithm&gt;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FF"/>
                </a:solidFill>
                <a:latin typeface="新宋体" panose="02010609030101010101" charset="-122"/>
                <a:ea typeface="黑体" panose="02010609060101010101" charset="-122"/>
                <a:cs typeface="新宋体" panose="02010609030101010101" charset="-122"/>
              </a:rPr>
              <a:t>using</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namespace</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err="1">
                <a:solidFill>
                  <a:srgbClr val="000000"/>
                </a:solidFill>
                <a:latin typeface="新宋体" panose="02010609030101010101" charset="-122"/>
                <a:ea typeface="黑体" panose="02010609060101010101" charset="-122"/>
                <a:cs typeface="新宋体" panose="02010609030101010101" charset="-122"/>
              </a:rPr>
              <a:t>std</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main()</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s;</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err="1">
                <a:solidFill>
                  <a:srgbClr val="000000"/>
                </a:solidFill>
                <a:latin typeface="新宋体" panose="02010609030101010101" charset="-122"/>
                <a:ea typeface="黑体" panose="02010609060101010101" charset="-122"/>
                <a:cs typeface="新宋体" panose="02010609030101010101" charset="-122"/>
              </a:rPr>
              <a:t>cin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80"/>
                </a:solidFill>
                <a:latin typeface="新宋体" panose="02010609030101010101" charset="-122"/>
                <a:ea typeface="黑体" panose="02010609060101010101" charset="-122"/>
                <a:cs typeface="新宋体" panose="02010609030101010101" charset="-122"/>
              </a:rPr>
              <a:t>&gt;&gt;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s;</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reverse(</a:t>
            </a:r>
            <a:r>
              <a:rPr lang="en-US" altLang="zh-CN" sz="2400" kern="0" dirty="0" err="1">
                <a:solidFill>
                  <a:srgbClr val="000000"/>
                </a:solidFill>
                <a:latin typeface="新宋体" panose="02010609030101010101" charset="-122"/>
                <a:ea typeface="黑体" panose="02010609060101010101" charset="-122"/>
                <a:cs typeface="新宋体" panose="02010609030101010101" charset="-122"/>
              </a:rPr>
              <a:t>s.begin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err="1">
                <a:solidFill>
                  <a:srgbClr val="000000"/>
                </a:solidFill>
                <a:latin typeface="新宋体" panose="02010609030101010101" charset="-122"/>
                <a:ea typeface="黑体" panose="02010609060101010101" charset="-122"/>
                <a:cs typeface="新宋体" panose="02010609030101010101" charset="-122"/>
              </a:rPr>
              <a:t>s.end</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使用</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&lt;algorithm&gt;</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中的</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reverse</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函数</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s;</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0;</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b4</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4) </a:t>
            </a:r>
            <a:r>
              <a:rPr lang="zh-CN" altLang="zh-CN" dirty="0"/>
              <a:t>编写程序，使用递归调用方法将一个</a:t>
            </a:r>
            <a:r>
              <a:rPr lang="en-US" altLang="zh-CN" dirty="0"/>
              <a:t>n</a:t>
            </a:r>
            <a:r>
              <a:rPr lang="zh-CN" altLang="zh-CN" dirty="0"/>
              <a:t>位整数转成字符串。</a:t>
            </a:r>
            <a:endParaRPr lang="zh-CN"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b4(1)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501012"/>
            <a:ext cx="8208912" cy="482453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2400" kern="0" dirty="0">
                <a:solidFill>
                  <a:srgbClr val="2B91AF"/>
                </a:solidFill>
                <a:latin typeface="新宋体" panose="02010609030101010101" charset="-122"/>
                <a:ea typeface="黑体" panose="02010609060101010101" charset="-122"/>
                <a:cs typeface="新宋体" panose="02010609030101010101" charset="-122"/>
              </a:rPr>
              <a:t>string</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int2str(</a:t>
            </a:r>
            <a:r>
              <a:rPr lang="en-US" altLang="zh-CN" sz="2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0)</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"0"</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处理</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0</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else</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&lt; 0)</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80"/>
                </a:solidFill>
                <a:latin typeface="新宋体" panose="02010609030101010101" charset="-122"/>
                <a:ea typeface="黑体" panose="02010609060101010101" charset="-122"/>
                <a:cs typeface="新宋体" panose="02010609030101010101" charset="-122"/>
              </a:rPr>
              <a: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int2str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先添加</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后</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处理正数部分</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&gt;9 ? int2str(</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10):</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80"/>
                </a:solidFill>
                <a:latin typeface="新宋体" panose="02010609030101010101" charset="-122"/>
                <a:ea typeface="黑体" panose="02010609060101010101" charset="-122"/>
                <a:cs typeface="新宋体" panose="02010609030101010101" charset="-122"/>
              </a:rPr>
              <a:t>+</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2400" kern="0" dirty="0">
                <a:solidFill>
                  <a:srgbClr val="808080"/>
                </a:solidFill>
                <a:latin typeface="新宋体" panose="02010609030101010101" charset="-122"/>
                <a:ea typeface="黑体" panose="02010609060101010101" charset="-122"/>
                <a:cs typeface="新宋体" panose="02010609030101010101" charset="-122"/>
              </a:rPr>
              <a:t>x</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 10 + </a:t>
            </a:r>
            <a:r>
              <a:rPr lang="en-US" altLang="zh-CN" sz="2400" kern="0" dirty="0">
                <a:solidFill>
                  <a:srgbClr val="A31515"/>
                </a:solidFill>
                <a:latin typeface="新宋体" panose="02010609030101010101" charset="-122"/>
                <a:ea typeface="黑体" panose="02010609060101010101" charset="-122"/>
                <a:cs typeface="新宋体" panose="02010609030101010101" charset="-122"/>
              </a:rPr>
              <a:t>'0'</a:t>
            </a:r>
            <a:r>
              <a:rPr lang="en-US" altLang="zh-CN" sz="2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如果</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x</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只有一位数了，则结束递归返回</a:t>
            </a:r>
            <a:r>
              <a:rPr lang="en-US" altLang="zh-CN" sz="2400" kern="0" dirty="0">
                <a:solidFill>
                  <a:srgbClr val="008000"/>
                </a:solidFill>
                <a:latin typeface="新宋体" panose="02010609030101010101" charset="-122"/>
                <a:ea typeface="黑体" panose="02010609060101010101" charset="-122"/>
                <a:cs typeface="新宋体" panose="02010609030101010101" charset="-122"/>
              </a:rPr>
              <a:t>x</a:t>
            </a:r>
            <a:r>
              <a:rPr lang="zh-CN" altLang="zh-CN" sz="2400" kern="0" dirty="0">
                <a:solidFill>
                  <a:srgbClr val="008000"/>
                </a:solidFill>
                <a:latin typeface="新宋体" panose="02010609030101010101" charset="-122"/>
                <a:ea typeface="黑体" panose="02010609060101010101" charset="-122"/>
                <a:cs typeface="新宋体" panose="02010609030101010101" charset="-122"/>
              </a:rPr>
              <a:t>对应的字符串。</a:t>
            </a:r>
            <a:endParaRPr lang="zh-CN" altLang="zh-CN" sz="2800" kern="100" dirty="0">
              <a:solidFill>
                <a:srgbClr val="000000"/>
              </a:solidFill>
              <a:latin typeface="Times New Roman" panose="02020603050405020304"/>
              <a:ea typeface="黑体" panose="02010609060101010101" charset="-122"/>
            </a:endParaRPr>
          </a:p>
          <a:p>
            <a:r>
              <a:rPr lang="en-US" altLang="zh-CN" sz="2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8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b5</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5) </a:t>
            </a:r>
            <a:r>
              <a:rPr lang="zh-CN" altLang="zh-CN" dirty="0"/>
              <a:t>编写程序，输入一行字母字符，根据需要设置条件编译，使之能将字母全改为大写输出，或全改为小写字母输出。（需要先看一下课本附录</a:t>
            </a:r>
            <a:r>
              <a:rPr lang="en-US" altLang="zh-CN" dirty="0"/>
              <a:t>D</a:t>
            </a:r>
            <a:r>
              <a:rPr lang="zh-CN" altLang="zh-CN" dirty="0"/>
              <a:t>的条件编译）</a:t>
            </a:r>
            <a:endParaRPr lang="zh-CN" altLang="zh-CN" dirty="0"/>
          </a:p>
          <a:p>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b5(1)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412776"/>
            <a:ext cx="8208912" cy="5328592"/>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dirty="0">
                <a:solidFill>
                  <a:srgbClr val="808080"/>
                </a:solidFill>
                <a:latin typeface="新宋体" panose="02010609030101010101" charset="-122"/>
                <a:ea typeface="新宋体" panose="02010609030101010101" charset="-122"/>
              </a:rPr>
              <a:t>#include</a:t>
            </a:r>
            <a:r>
              <a:rPr lang="en-US" altLang="zh-CN" dirty="0">
                <a:solidFill>
                  <a:srgbClr val="000000"/>
                </a:solidFill>
                <a:latin typeface="新宋体" panose="02010609030101010101" charset="-122"/>
                <a:ea typeface="新宋体" panose="02010609030101010101" charset="-122"/>
              </a:rPr>
              <a:t> </a:t>
            </a:r>
            <a:r>
              <a:rPr lang="en-US" altLang="zh-CN" dirty="0">
                <a:solidFill>
                  <a:srgbClr val="A31515"/>
                </a:solidFill>
                <a:latin typeface="新宋体" panose="02010609030101010101" charset="-122"/>
                <a:ea typeface="新宋体" panose="02010609030101010101" charset="-122"/>
              </a:rPr>
              <a:t>&lt;</a:t>
            </a:r>
            <a:r>
              <a:rPr lang="en-US" altLang="zh-CN" dirty="0" err="1">
                <a:solidFill>
                  <a:srgbClr val="A31515"/>
                </a:solidFill>
                <a:latin typeface="新宋体" panose="02010609030101010101" charset="-122"/>
                <a:ea typeface="新宋体" panose="02010609030101010101" charset="-122"/>
              </a:rPr>
              <a:t>iostream</a:t>
            </a:r>
            <a:r>
              <a:rPr lang="en-US" altLang="zh-CN" dirty="0">
                <a:solidFill>
                  <a:srgbClr val="A31515"/>
                </a:solidFill>
                <a:latin typeface="新宋体" panose="02010609030101010101" charset="-122"/>
                <a:ea typeface="新宋体" panose="02010609030101010101" charset="-122"/>
              </a:rPr>
              <a:t>&gt;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#include</a:t>
            </a:r>
            <a:r>
              <a:rPr lang="en-US" altLang="zh-CN" dirty="0">
                <a:solidFill>
                  <a:srgbClr val="000000"/>
                </a:solidFill>
                <a:latin typeface="新宋体" panose="02010609030101010101" charset="-122"/>
                <a:ea typeface="新宋体" panose="02010609030101010101" charset="-122"/>
              </a:rPr>
              <a:t> </a:t>
            </a:r>
            <a:r>
              <a:rPr lang="en-US" altLang="zh-CN" dirty="0">
                <a:solidFill>
                  <a:srgbClr val="A31515"/>
                </a:solidFill>
                <a:latin typeface="新宋体" panose="02010609030101010101" charset="-122"/>
                <a:ea typeface="新宋体" panose="02010609030101010101" charset="-122"/>
              </a:rPr>
              <a:t>&lt;string&gt;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#include</a:t>
            </a:r>
            <a:r>
              <a:rPr lang="en-US" altLang="zh-CN" dirty="0">
                <a:solidFill>
                  <a:srgbClr val="000000"/>
                </a:solidFill>
                <a:latin typeface="新宋体" panose="02010609030101010101" charset="-122"/>
                <a:ea typeface="新宋体" panose="02010609030101010101" charset="-122"/>
              </a:rPr>
              <a:t> </a:t>
            </a:r>
            <a:r>
              <a:rPr lang="en-US" altLang="zh-CN" dirty="0">
                <a:solidFill>
                  <a:srgbClr val="A31515"/>
                </a:solidFill>
                <a:latin typeface="新宋体" panose="02010609030101010101" charset="-122"/>
                <a:ea typeface="新宋体" panose="02010609030101010101" charset="-122"/>
              </a:rPr>
              <a:t>&lt;algorithm&gt;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8000"/>
                </a:solidFill>
                <a:latin typeface="新宋体" panose="02010609030101010101" charset="-122"/>
                <a:ea typeface="新宋体" panose="02010609030101010101" charset="-122"/>
              </a:rPr>
              <a:t>//#define LOWERCASE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#define</a:t>
            </a:r>
            <a:r>
              <a:rPr lang="en-US" altLang="zh-CN" dirty="0">
                <a:solidFill>
                  <a:srgbClr val="000000"/>
                </a:solidFill>
                <a:latin typeface="新宋体" panose="02010609030101010101" charset="-122"/>
                <a:ea typeface="新宋体" panose="02010609030101010101" charset="-122"/>
              </a:rPr>
              <a:t> </a:t>
            </a:r>
            <a:r>
              <a:rPr lang="en-US" altLang="zh-CN" dirty="0">
                <a:solidFill>
                  <a:srgbClr val="6F008A"/>
                </a:solidFill>
                <a:latin typeface="新宋体" panose="02010609030101010101" charset="-122"/>
                <a:ea typeface="新宋体" panose="02010609030101010101" charset="-122"/>
              </a:rPr>
              <a:t>UPPERCASE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using</a:t>
            </a:r>
            <a:r>
              <a:rPr lang="en-US" altLang="zh-CN" dirty="0">
                <a:solidFill>
                  <a:srgbClr val="000000"/>
                </a:solidFill>
                <a:latin typeface="新宋体" panose="02010609030101010101" charset="-122"/>
                <a:ea typeface="新宋体" panose="02010609030101010101" charset="-122"/>
              </a:rPr>
              <a:t> </a:t>
            </a:r>
            <a:r>
              <a:rPr lang="en-US" altLang="zh-CN" dirty="0">
                <a:solidFill>
                  <a:srgbClr val="0000FF"/>
                </a:solidFill>
                <a:latin typeface="新宋体" panose="02010609030101010101" charset="-122"/>
                <a:ea typeface="新宋体" panose="02010609030101010101" charset="-122"/>
              </a:rPr>
              <a:t>namespace</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std</a:t>
            </a:r>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00"/>
                </a:solidFill>
                <a:latin typeface="新宋体" panose="02010609030101010101" charset="-122"/>
                <a:ea typeface="新宋体" panose="02010609030101010101" charset="-122"/>
              </a:rPr>
              <a:t> main()</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a:solidFill>
                  <a:srgbClr val="2B91AF"/>
                </a:solidFill>
                <a:latin typeface="新宋体" panose="02010609030101010101" charset="-122"/>
                <a:ea typeface="新宋体" panose="02010609030101010101" charset="-122"/>
              </a:rPr>
              <a:t>string</a:t>
            </a:r>
            <a:r>
              <a:rPr lang="en-US" altLang="zh-CN" dirty="0">
                <a:solidFill>
                  <a:srgbClr val="000000"/>
                </a:solidFill>
                <a:latin typeface="新宋体" panose="02010609030101010101" charset="-122"/>
                <a:ea typeface="新宋体" panose="02010609030101010101" charset="-122"/>
              </a:rPr>
              <a:t> s;</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cin</a:t>
            </a:r>
            <a:r>
              <a:rPr lang="en-US" altLang="zh-CN" dirty="0">
                <a:solidFill>
                  <a:srgbClr val="000000"/>
                </a:solidFill>
                <a:latin typeface="新宋体" panose="02010609030101010101" charset="-122"/>
                <a:ea typeface="新宋体" panose="02010609030101010101" charset="-122"/>
              </a:rPr>
              <a:t> </a:t>
            </a:r>
            <a:r>
              <a:rPr lang="en-US" altLang="zh-CN" dirty="0">
                <a:solidFill>
                  <a:srgbClr val="008080"/>
                </a:solidFill>
                <a:latin typeface="新宋体" panose="02010609030101010101" charset="-122"/>
                <a:ea typeface="新宋体" panose="02010609030101010101" charset="-122"/>
              </a:rPr>
              <a:t>&gt;&gt;</a:t>
            </a:r>
            <a:r>
              <a:rPr lang="en-US" altLang="zh-CN" dirty="0">
                <a:solidFill>
                  <a:srgbClr val="000000"/>
                </a:solidFill>
                <a:latin typeface="新宋体" panose="02010609030101010101" charset="-122"/>
                <a:ea typeface="新宋体" panose="02010609030101010101" charset="-122"/>
              </a:rPr>
              <a:t> s;</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a:t>
            </a:r>
            <a:r>
              <a:rPr lang="en-US" altLang="zh-CN" dirty="0" err="1">
                <a:solidFill>
                  <a:srgbClr val="808080"/>
                </a:solidFill>
                <a:latin typeface="新宋体" panose="02010609030101010101" charset="-122"/>
                <a:ea typeface="新宋体" panose="02010609030101010101" charset="-122"/>
              </a:rPr>
              <a:t>ifdef</a:t>
            </a:r>
            <a:r>
              <a:rPr lang="en-US" altLang="zh-CN" dirty="0">
                <a:solidFill>
                  <a:srgbClr val="000000"/>
                </a:solidFill>
                <a:latin typeface="新宋体" panose="02010609030101010101" charset="-122"/>
                <a:ea typeface="新宋体" panose="02010609030101010101" charset="-122"/>
              </a:rPr>
              <a:t> LOWERCASE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transform(</a:t>
            </a:r>
            <a:r>
              <a:rPr lang="en-US" altLang="zh-CN" dirty="0" err="1">
                <a:solidFill>
                  <a:srgbClr val="000000"/>
                </a:solidFill>
                <a:latin typeface="新宋体" panose="02010609030101010101" charset="-122"/>
                <a:ea typeface="新宋体" panose="02010609030101010101" charset="-122"/>
              </a:rPr>
              <a:t>s.begin</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s.end</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s.begin</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tolower</a:t>
            </a:r>
            <a:r>
              <a:rPr lang="en-US" altLang="zh-CN" dirty="0">
                <a:solidFill>
                  <a:srgbClr val="000000"/>
                </a:solidFill>
                <a:latin typeface="新宋体" panose="02010609030101010101" charset="-122"/>
                <a:ea typeface="新宋体" panose="02010609030101010101" charset="-122"/>
              </a:rPr>
              <a:t>); </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a:t>
            </a:r>
            <a:r>
              <a:rPr lang="en-US" altLang="zh-CN" dirty="0" err="1">
                <a:solidFill>
                  <a:srgbClr val="808080"/>
                </a:solidFill>
                <a:latin typeface="新宋体" panose="02010609030101010101" charset="-122"/>
                <a:ea typeface="新宋体" panose="02010609030101010101" charset="-122"/>
              </a:rPr>
              <a:t>endif</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a:t>
            </a:r>
            <a:r>
              <a:rPr lang="en-US" altLang="zh-CN" dirty="0" err="1">
                <a:solidFill>
                  <a:srgbClr val="808080"/>
                </a:solidFill>
                <a:latin typeface="新宋体" panose="02010609030101010101" charset="-122"/>
                <a:ea typeface="新宋体" panose="02010609030101010101" charset="-122"/>
              </a:rPr>
              <a:t>ifdef</a:t>
            </a:r>
            <a:r>
              <a:rPr lang="en-US" altLang="zh-CN" dirty="0">
                <a:solidFill>
                  <a:srgbClr val="000000"/>
                </a:solidFill>
                <a:latin typeface="新宋体" panose="02010609030101010101" charset="-122"/>
                <a:ea typeface="新宋体" panose="02010609030101010101" charset="-122"/>
              </a:rPr>
              <a:t> </a:t>
            </a:r>
            <a:r>
              <a:rPr lang="en-US" altLang="zh-CN" dirty="0">
                <a:solidFill>
                  <a:srgbClr val="6F008A"/>
                </a:solidFill>
                <a:latin typeface="新宋体" panose="02010609030101010101" charset="-122"/>
                <a:ea typeface="新宋体" panose="02010609030101010101" charset="-122"/>
              </a:rPr>
              <a:t>UPPERCASE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transform(</a:t>
            </a:r>
            <a:r>
              <a:rPr lang="en-US" altLang="zh-CN" dirty="0" err="1">
                <a:solidFill>
                  <a:srgbClr val="000000"/>
                </a:solidFill>
                <a:latin typeface="新宋体" panose="02010609030101010101" charset="-122"/>
                <a:ea typeface="新宋体" panose="02010609030101010101" charset="-122"/>
              </a:rPr>
              <a:t>s.begin</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s.end</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s.begin</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toupper</a:t>
            </a:r>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a:t>
            </a:r>
            <a:r>
              <a:rPr lang="en-US" altLang="zh-CN" dirty="0" err="1">
                <a:solidFill>
                  <a:srgbClr val="808080"/>
                </a:solidFill>
                <a:latin typeface="新宋体" panose="02010609030101010101" charset="-122"/>
                <a:ea typeface="新宋体" panose="02010609030101010101" charset="-122"/>
              </a:rPr>
              <a:t>endif</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cout</a:t>
            </a:r>
            <a:r>
              <a:rPr lang="en-US" altLang="zh-CN" dirty="0">
                <a:solidFill>
                  <a:srgbClr val="000000"/>
                </a:solidFill>
                <a:latin typeface="新宋体" panose="02010609030101010101" charset="-122"/>
                <a:ea typeface="新宋体" panose="02010609030101010101" charset="-122"/>
              </a:rPr>
              <a:t> </a:t>
            </a:r>
            <a:r>
              <a:rPr lang="en-US" altLang="zh-CN" dirty="0">
                <a:solidFill>
                  <a:srgbClr val="008080"/>
                </a:solidFill>
                <a:latin typeface="新宋体" panose="02010609030101010101" charset="-122"/>
                <a:ea typeface="新宋体" panose="02010609030101010101" charset="-122"/>
              </a:rPr>
              <a:t>&lt;&lt;</a:t>
            </a:r>
            <a:r>
              <a:rPr lang="en-US" altLang="zh-CN" dirty="0">
                <a:solidFill>
                  <a:srgbClr val="000000"/>
                </a:solidFill>
                <a:latin typeface="新宋体" panose="02010609030101010101" charset="-122"/>
                <a:ea typeface="新宋体" panose="02010609030101010101" charset="-122"/>
              </a:rPr>
              <a:t> s;</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a:solidFill>
                  <a:srgbClr val="0000FF"/>
                </a:solidFill>
                <a:latin typeface="新宋体" panose="02010609030101010101" charset="-122"/>
                <a:ea typeface="新宋体" panose="02010609030101010101" charset="-122"/>
              </a:rPr>
              <a:t>return</a:t>
            </a:r>
            <a:r>
              <a:rPr lang="en-US" altLang="zh-CN" dirty="0">
                <a:solidFill>
                  <a:srgbClr val="000000"/>
                </a:solidFill>
                <a:latin typeface="新宋体" panose="02010609030101010101" charset="-122"/>
                <a:ea typeface="新宋体" panose="02010609030101010101" charset="-122"/>
              </a:rPr>
              <a:t> 0;</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b6</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6) </a:t>
            </a:r>
            <a:r>
              <a:rPr lang="zh-CN" altLang="zh-CN" dirty="0"/>
              <a:t>编写程序，求费波纳茨序列的第</a:t>
            </a:r>
            <a:r>
              <a:rPr lang="en-US" altLang="zh-CN" dirty="0"/>
              <a:t>100</a:t>
            </a:r>
            <a:r>
              <a:rPr lang="zh-CN" altLang="zh-CN" dirty="0"/>
              <a:t>个数（要求要能输出具体值） 此题选做！</a:t>
            </a:r>
            <a:endParaRPr lang="en-US" altLang="zh-CN" dirty="0"/>
          </a:p>
          <a:p>
            <a:endParaRPr lang="en-US" altLang="zh-CN" dirty="0"/>
          </a:p>
          <a:p>
            <a:r>
              <a:rPr lang="zh-CN" altLang="en-US" dirty="0"/>
              <a:t>运算</a:t>
            </a:r>
            <a:r>
              <a:rPr lang="zh-CN" altLang="zh-CN" dirty="0"/>
              <a:t>结果：</a:t>
            </a:r>
            <a:r>
              <a:rPr lang="en-US" altLang="zh-CN" dirty="0"/>
              <a:t>354224848179261915075</a:t>
            </a:r>
            <a:r>
              <a:rPr lang="zh-CN" altLang="zh-CN" dirty="0"/>
              <a:t> </a:t>
            </a:r>
            <a:endParaRPr lang="zh-CN" altLang="zh-CN" dirty="0"/>
          </a:p>
          <a:p>
            <a:r>
              <a:rPr lang="zh-CN" altLang="zh-CN" dirty="0"/>
              <a:t>在线编译平台：</a:t>
            </a:r>
            <a:r>
              <a:rPr lang="en-US" altLang="zh-CN" b="0" dirty="0">
                <a:hlinkClick r:id="rId1"/>
              </a:rPr>
              <a:t>http://ideone.com/</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b6(1)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484784"/>
            <a:ext cx="8208912" cy="525658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fr-FR" altLang="zh-CN" sz="1600" dirty="0">
                <a:solidFill>
                  <a:srgbClr val="000000"/>
                </a:solidFill>
                <a:latin typeface="Arial" panose="020B0604020202020204"/>
                <a:ea typeface="黑体" panose="02010609060101010101" charset="-122"/>
              </a:rPr>
              <a:t>#include &lt;iostream&gt;</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using namespace std; </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a:t>
            </a:r>
            <a:r>
              <a:rPr lang="zh-CN" altLang="zh-CN" sz="1600" dirty="0">
                <a:solidFill>
                  <a:srgbClr val="000000"/>
                </a:solidFill>
                <a:latin typeface="Arial" panose="020B0604020202020204"/>
                <a:ea typeface="黑体" panose="02010609060101010101" charset="-122"/>
              </a:rPr>
              <a:t>用于输出</a:t>
            </a:r>
            <a:r>
              <a:rPr lang="fr-FR" altLang="zh-CN" sz="1600" dirty="0">
                <a:solidFill>
                  <a:srgbClr val="000000"/>
                </a:solidFill>
                <a:latin typeface="Arial" panose="020B0604020202020204"/>
                <a:ea typeface="黑体" panose="02010609060101010101" charset="-122"/>
              </a:rPr>
              <a:t>__int128_t</a:t>
            </a:r>
            <a:r>
              <a:rPr lang="zh-CN" altLang="zh-CN" sz="1600" dirty="0">
                <a:solidFill>
                  <a:srgbClr val="000000"/>
                </a:solidFill>
                <a:latin typeface="Arial" panose="020B0604020202020204"/>
                <a:ea typeface="黑体" panose="02010609060101010101" charset="-122"/>
              </a:rPr>
              <a:t>类型的整数</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inline void print(__int128_t x)</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if (x &gt; 9)  print(x / 10);</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putchar(x % 10 + '0');</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a:t>
            </a:r>
            <a:r>
              <a:rPr lang="zh-CN" altLang="zh-CN" sz="1600" dirty="0">
                <a:solidFill>
                  <a:srgbClr val="000000"/>
                </a:solidFill>
                <a:latin typeface="Arial" panose="020B0604020202020204"/>
                <a:ea typeface="黑体" panose="02010609060101010101" charset="-122"/>
              </a:rPr>
              <a:t>记忆化递归</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const int MAXN = 1000;</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__int128_t Fib[MAXN] = {0, 1, 1};</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__int128_t fib(int n)</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if (!Fib[n] &amp;&amp; n &gt; 2)</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Fib[n] = fib(n - 1) + fib(n - 2);</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return Fib[n];</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int main()</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    print(fib(100));</a:t>
            </a:r>
            <a:endParaRPr lang="zh-CN" altLang="zh-CN" sz="1600" dirty="0">
              <a:solidFill>
                <a:srgbClr val="000000"/>
              </a:solidFill>
              <a:latin typeface="Arial" panose="020B0604020202020204"/>
              <a:ea typeface="黑体" panose="02010609060101010101" charset="-122"/>
            </a:endParaRPr>
          </a:p>
          <a:p>
            <a:r>
              <a:rPr lang="fr-FR" altLang="zh-CN" sz="1600" dirty="0">
                <a:solidFill>
                  <a:srgbClr val="000000"/>
                </a:solidFill>
                <a:latin typeface="Arial" panose="020B0604020202020204"/>
                <a:ea typeface="黑体" panose="02010609060101010101" charset="-122"/>
              </a:rPr>
              <a:t>}</a:t>
            </a:r>
            <a:endParaRPr lang="zh-CN" altLang="zh-CN" sz="1600" dirty="0">
              <a:solidFill>
                <a:srgbClr val="000000"/>
              </a:solidFill>
              <a:latin typeface="Arial" panose="020B0604020202020204"/>
              <a:ea typeface="黑体" panose="0201060906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b6(2)</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484784"/>
            <a:ext cx="8208912" cy="525658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1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&lt;</a:t>
            </a:r>
            <a:r>
              <a:rPr lang="en-US" altLang="zh-CN" sz="1400" kern="0" dirty="0" err="1">
                <a:solidFill>
                  <a:srgbClr val="A31515"/>
                </a:solidFill>
                <a:latin typeface="新宋体" panose="02010609030101010101" charset="-122"/>
                <a:ea typeface="黑体" panose="02010609060101010101" charset="-122"/>
                <a:cs typeface="新宋体" panose="02010609030101010101" charset="-122"/>
              </a:rPr>
              <a:t>iostream</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&gt;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FF"/>
                </a:solidFill>
                <a:latin typeface="新宋体" panose="02010609030101010101" charset="-122"/>
                <a:ea typeface="黑体" panose="02010609060101010101" charset="-122"/>
                <a:cs typeface="新宋体" panose="02010609030101010101" charset="-122"/>
              </a:rPr>
              <a:t>using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namespace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std</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[101][31]={0};</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main()</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[1][30] = 1;</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[2][30] = 1;</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 3; i &lt;= 100; i++)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用二维数组模拟大整数加法</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j = 30; j &gt; 0; j--)</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[i][j - 1]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- 1][j]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- 2][j]) / 10;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计算进位</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[i][j]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[i][j]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- 1][j]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- 2][j]) % 10;</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 //</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计算当前位数值</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pos</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 0;</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while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[100][</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pos</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找到最高位</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pos</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pos</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&lt;= 30; i++) </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从最高位开始按位输出结果</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num</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[100][i];</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b7</a:t>
            </a:r>
            <a:endParaRPr lang="zh-CN" altLang="en-US" dirty="0"/>
          </a:p>
        </p:txBody>
      </p:sp>
      <p:sp>
        <p:nvSpPr>
          <p:cNvPr id="3" name="内容占位符 2"/>
          <p:cNvSpPr>
            <a:spLocks noGrp="1"/>
          </p:cNvSpPr>
          <p:nvPr>
            <p:ph idx="1"/>
          </p:nvPr>
        </p:nvSpPr>
        <p:spPr>
          <a:xfrm>
            <a:off x="1981200" y="1600201"/>
            <a:ext cx="8219256" cy="4525963"/>
          </a:xfrm>
        </p:spPr>
        <p:txBody>
          <a:bodyPr>
            <a:normAutofit/>
          </a:bodyPr>
          <a:lstStyle/>
          <a:p>
            <a:r>
              <a:rPr lang="en-US" altLang="zh-CN" dirty="0"/>
              <a:t>7) </a:t>
            </a:r>
            <a:r>
              <a:rPr lang="zh-CN" altLang="zh-CN" dirty="0"/>
              <a:t>编写程序，</a:t>
            </a:r>
            <a:r>
              <a:rPr lang="en-US" altLang="zh-CN" dirty="0"/>
              <a:t>4</a:t>
            </a:r>
            <a:r>
              <a:rPr lang="zh-CN" altLang="zh-CN" dirty="0"/>
              <a:t>柱汉诺塔问题 此题选做！</a:t>
            </a:r>
            <a:endParaRPr lang="zh-CN" altLang="zh-CN"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b7(1)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540564"/>
            <a:ext cx="8208912" cy="4984780"/>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1400" kern="0" dirty="0">
                <a:solidFill>
                  <a:srgbClr val="808080"/>
                </a:solidFill>
                <a:latin typeface="新宋体" panose="02010609030101010101" charset="-122"/>
                <a:ea typeface="黑体" panose="02010609060101010101" charset="-122"/>
                <a:cs typeface="新宋体" panose="02010609030101010101" charset="-122"/>
              </a:rPr>
              <a:t>#include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&lt;</a:t>
            </a:r>
            <a:r>
              <a:rPr lang="en-US" altLang="zh-CN" sz="1400" kern="0" dirty="0" err="1">
                <a:solidFill>
                  <a:srgbClr val="A31515"/>
                </a:solidFill>
                <a:latin typeface="新宋体" panose="02010609030101010101" charset="-122"/>
                <a:ea typeface="黑体" panose="02010609060101010101" charset="-122"/>
                <a:cs typeface="新宋体" panose="02010609030101010101" charset="-122"/>
              </a:rPr>
              <a:t>iostream</a:t>
            </a:r>
            <a:r>
              <a:rPr lang="en-US" altLang="zh-CN" sz="1400" kern="0" dirty="0">
                <a:solidFill>
                  <a:srgbClr val="A31515"/>
                </a:solidFill>
                <a:latin typeface="新宋体" panose="02010609030101010101" charset="-122"/>
                <a:ea typeface="黑体" panose="02010609060101010101" charset="-122"/>
                <a:cs typeface="新宋体" panose="02010609030101010101" charset="-122"/>
              </a:rPr>
              <a:t>&gt;</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FF"/>
                </a:solidFill>
                <a:latin typeface="新宋体" panose="02010609030101010101" charset="-122"/>
                <a:ea typeface="黑体" panose="02010609060101010101" charset="-122"/>
                <a:cs typeface="新宋体" panose="02010609030101010101" charset="-122"/>
              </a:rPr>
              <a:t>using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namespace</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std</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const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MAX = 100;</a:t>
            </a:r>
            <a:endParaRPr lang="zh-CN" altLang="zh-CN"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[MAX],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arrK</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[MAX];</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计算将</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n</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个盘子从</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A</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移动到</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D</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的最少移动次数，并记录每次先移动</a:t>
            </a:r>
            <a:r>
              <a:rPr lang="en-US" altLang="zh-CN" sz="1400" kern="0" dirty="0" err="1">
                <a:solidFill>
                  <a:srgbClr val="008000"/>
                </a:solidFill>
                <a:latin typeface="新宋体" panose="02010609030101010101" charset="-122"/>
                <a:ea typeface="黑体" panose="02010609060101010101" charset="-122"/>
                <a:cs typeface="新宋体" panose="02010609030101010101" charset="-122"/>
              </a:rPr>
              <a:t>arrK</a:t>
            </a:r>
            <a:r>
              <a:rPr lang="en-US" altLang="zh-CN" sz="1400" kern="0" dirty="0">
                <a:solidFill>
                  <a:srgbClr val="008000"/>
                </a:solidFill>
                <a:latin typeface="新宋体" panose="02010609030101010101" charset="-122"/>
                <a:ea typeface="黑体" panose="02010609060101010101" charset="-122"/>
                <a:cs typeface="新宋体" panose="02010609030101010101" charset="-122"/>
              </a:rPr>
              <a:t>[i]</a:t>
            </a:r>
            <a:r>
              <a:rPr lang="zh-CN" altLang="zh-CN" sz="1400" kern="0" dirty="0">
                <a:solidFill>
                  <a:srgbClr val="008000"/>
                </a:solidFill>
                <a:latin typeface="新宋体" panose="02010609030101010101" charset="-122"/>
                <a:ea typeface="黑体" panose="02010609060101010101" charset="-122"/>
                <a:cs typeface="新宋体" panose="02010609030101010101" charset="-122"/>
              </a:rPr>
              <a:t>个盘子</a:t>
            </a:r>
            <a:endParaRPr lang="zh-CN" altLang="zh-CN" kern="100" dirty="0">
              <a:solidFill>
                <a:srgbClr val="000000"/>
              </a:solidFill>
              <a:latin typeface="Times New Roman" panose="02020603050405020304"/>
              <a:ea typeface="黑体" panose="02010609060101010101" charset="-122"/>
            </a:endParaRPr>
          </a:p>
          <a:p>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findSteps</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[1] = 1;</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[2] = 3;</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 = 3; i &lt;= </a:t>
            </a:r>
            <a:r>
              <a:rPr lang="en-US" altLang="zh-CN" sz="1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i++)</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for</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j = 1; j &lt; i; j++)</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long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FF"/>
                </a:solidFill>
                <a:latin typeface="新宋体" panose="02010609030101010101" charset="-122"/>
                <a:ea typeface="黑体" panose="02010609060101010101" charset="-122"/>
                <a:cs typeface="新宋体" panose="02010609030101010101" charset="-122"/>
              </a:rPr>
              <a:t>long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steps = 2 *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long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long</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[j]+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pow</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(2, i - j) - 1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(steps &lt;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steps;</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arrK</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[i] = j;</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a:solidFill>
                  <a:srgbClr val="0000FF"/>
                </a:solidFill>
                <a:latin typeface="新宋体" panose="02010609030101010101" charset="-122"/>
                <a:ea typeface="黑体" panose="02010609060101010101" charset="-122"/>
                <a:cs typeface="新宋体" panose="02010609030101010101" charset="-122"/>
              </a:rPr>
              <a:t>return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400" kern="0" dirty="0" err="1">
                <a:solidFill>
                  <a:srgbClr val="000000"/>
                </a:solidFill>
                <a:latin typeface="新宋体" panose="02010609030101010101" charset="-122"/>
                <a:ea typeface="黑体" panose="02010609060101010101" charset="-122"/>
                <a:cs typeface="新宋体" panose="02010609030101010101" charset="-122"/>
              </a:rPr>
              <a:t>arrStepCount</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4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kern="100" dirty="0">
              <a:solidFill>
                <a:srgbClr val="000000"/>
              </a:solidFill>
              <a:latin typeface="Times New Roman" panose="02020603050405020304"/>
              <a:ea typeface="黑体" panose="02010609060101010101" charset="-122"/>
            </a:endParaRPr>
          </a:p>
          <a:p>
            <a:r>
              <a:rPr lang="en-US" altLang="zh-CN" sz="14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err="1"/>
              <a:t>a10</a:t>
            </a:r>
            <a:endParaRPr lang="zh-CN" altLang="en-US" dirty="0"/>
          </a:p>
        </p:txBody>
      </p:sp>
      <p:sp>
        <p:nvSpPr>
          <p:cNvPr id="3" name="内容占位符 2"/>
          <p:cNvSpPr>
            <a:spLocks noGrp="1"/>
          </p:cNvSpPr>
          <p:nvPr>
            <p:ph idx="1"/>
          </p:nvPr>
        </p:nvSpPr>
        <p:spPr/>
        <p:txBody>
          <a:bodyPr>
            <a:normAutofit/>
          </a:bodyPr>
          <a:lstStyle/>
          <a:p>
            <a:r>
              <a:rPr lang="zh-CN" altLang="en-US" dirty="0"/>
              <a:t>一</a:t>
            </a:r>
            <a:r>
              <a:rPr lang="en-US" altLang="zh-CN" dirty="0" err="1"/>
              <a:t>a10</a:t>
            </a:r>
            <a:r>
              <a:rPr lang="en-US" altLang="zh-CN" dirty="0"/>
              <a:t>.</a:t>
            </a:r>
            <a:r>
              <a:rPr lang="zh-CN" altLang="en-US" dirty="0"/>
              <a:t>代码结果与你预期的是否相符？如果不符，请解释它的原因。</a:t>
            </a:r>
            <a:endParaRPr lang="en-US" altLang="zh-CN" dirty="0"/>
          </a:p>
          <a:p>
            <a:r>
              <a:rPr lang="zh-CN" altLang="en-US" dirty="0"/>
              <a:t>运行结果为</a:t>
            </a:r>
            <a:r>
              <a:rPr lang="en-US" altLang="zh-CN" dirty="0"/>
              <a:t>2</a:t>
            </a:r>
            <a:r>
              <a:rPr lang="zh-CN" altLang="en-US" dirty="0"/>
              <a:t>。由于十进制小数</a:t>
            </a:r>
            <a:r>
              <a:rPr lang="en-US" altLang="zh-CN" dirty="0"/>
              <a:t>3.3</a:t>
            </a:r>
            <a:r>
              <a:rPr lang="zh-CN" altLang="en-US" dirty="0"/>
              <a:t>和</a:t>
            </a:r>
            <a:r>
              <a:rPr lang="en-US" altLang="zh-CN" dirty="0"/>
              <a:t>1.1</a:t>
            </a:r>
            <a:r>
              <a:rPr lang="zh-CN" altLang="en-US" dirty="0"/>
              <a:t>无法用浮点型精确表示。通过查看结果内存里的内容，最终结果比</a:t>
            </a:r>
            <a:r>
              <a:rPr lang="en-US" altLang="zh-CN" dirty="0"/>
              <a:t>3.0</a:t>
            </a:r>
            <a:r>
              <a:rPr lang="zh-CN" altLang="en-US" dirty="0"/>
              <a:t>略小，所以强制转换成整型后结果为</a:t>
            </a:r>
            <a:r>
              <a:rPr lang="en-US" altLang="zh-CN" dirty="0"/>
              <a:t>2</a:t>
            </a:r>
            <a:r>
              <a:rPr lang="zh-CN" altLang="en-US" dirty="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b7(2)</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2063552" y="1412776"/>
            <a:ext cx="8136904" cy="5445224"/>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sz="12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将</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上的</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n</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个盘子借由</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b</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转移到</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c</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FF"/>
                </a:solidFill>
                <a:latin typeface="新宋体" panose="02010609030101010101" charset="-122"/>
                <a:ea typeface="黑体" panose="02010609060101010101" charset="-122"/>
                <a:cs typeface="新宋体" panose="02010609030101010101" charset="-122"/>
              </a:rPr>
              <a:t>void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three(</a:t>
            </a:r>
            <a:r>
              <a:rPr lang="en-US" altLang="zh-CN" sz="12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b</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 1)</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A31515"/>
                </a:solidFill>
                <a:latin typeface="新宋体" panose="02010609030101010101" charset="-122"/>
                <a:ea typeface="黑体" panose="02010609060101010101" charset="-122"/>
                <a:cs typeface="新宋体" panose="02010609030101010101" charset="-122"/>
              </a:rPr>
              <a:t>"-&gt;"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three(</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- 1,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b</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A31515"/>
                </a:solidFill>
                <a:latin typeface="新宋体" panose="02010609030101010101" charset="-122"/>
                <a:ea typeface="黑体" panose="02010609060101010101" charset="-122"/>
                <a:cs typeface="新宋体" panose="02010609030101010101" charset="-122"/>
              </a:rPr>
              <a:t>"-&gt;"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three(</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- 1,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b</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将</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上的</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n</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个盘子借由</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b</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和</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c</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转移到</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d</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FF"/>
                </a:solidFill>
                <a:latin typeface="新宋体" panose="02010609030101010101" charset="-122"/>
                <a:ea typeface="黑体" panose="02010609060101010101" charset="-122"/>
                <a:cs typeface="新宋体" panose="02010609030101010101" charset="-122"/>
              </a:rPr>
              <a:t>void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four(</a:t>
            </a:r>
            <a:r>
              <a:rPr lang="en-US" altLang="zh-CN" sz="1200"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b</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char</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 1)</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A31515"/>
                </a:solidFill>
                <a:latin typeface="新宋体" panose="02010609030101010101" charset="-122"/>
                <a:ea typeface="黑体" panose="02010609060101010101" charset="-122"/>
                <a:cs typeface="新宋体" panose="02010609030101010101" charset="-122"/>
              </a:rPr>
              <a:t>"-&gt;"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else</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if</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 2)</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A31515"/>
                </a:solidFill>
                <a:latin typeface="新宋体" panose="02010609030101010101" charset="-122"/>
                <a:ea typeface="黑体" panose="02010609060101010101" charset="-122"/>
                <a:cs typeface="新宋体" panose="02010609030101010101" charset="-122"/>
              </a:rPr>
              <a:t>"-&gt;"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A31515"/>
                </a:solidFill>
                <a:latin typeface="新宋体" panose="02010609030101010101" charset="-122"/>
                <a:ea typeface="黑体" panose="02010609060101010101" charset="-122"/>
                <a:cs typeface="新宋体" panose="02010609030101010101" charset="-122"/>
              </a:rPr>
              <a:t>"-&gt;"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A31515"/>
                </a:solidFill>
                <a:latin typeface="新宋体" panose="02010609030101010101" charset="-122"/>
                <a:ea typeface="黑体" panose="02010609060101010101" charset="-122"/>
                <a:cs typeface="新宋体" panose="02010609030101010101" charset="-122"/>
              </a:rPr>
              <a:t>"-&gt;"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00FF"/>
                </a:solidFill>
                <a:latin typeface="新宋体" panose="02010609030101010101" charset="-122"/>
                <a:ea typeface="黑体" panose="02010609060101010101" charset="-122"/>
                <a:cs typeface="新宋体" panose="02010609030101010101" charset="-122"/>
              </a:rPr>
              <a:t>else</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four(</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arrK</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b</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先将</a:t>
            </a:r>
            <a:r>
              <a:rPr lang="en-US" altLang="zh-CN" sz="1200" kern="0" dirty="0" err="1">
                <a:solidFill>
                  <a:srgbClr val="008000"/>
                </a:solidFill>
                <a:latin typeface="新宋体" panose="02010609030101010101" charset="-122"/>
                <a:ea typeface="黑体" panose="02010609060101010101" charset="-122"/>
                <a:cs typeface="新宋体" panose="02010609030101010101" charset="-122"/>
              </a:rPr>
              <a:t>arrK</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[n]</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个盘子从</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借由</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c</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和</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d</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移到</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b</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three(</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 </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arrK</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再将剩下的</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n - </a:t>
            </a:r>
            <a:r>
              <a:rPr lang="en-US" altLang="zh-CN" sz="1200" kern="0" dirty="0" err="1">
                <a:solidFill>
                  <a:srgbClr val="008000"/>
                </a:solidFill>
                <a:latin typeface="新宋体" panose="02010609030101010101" charset="-122"/>
                <a:ea typeface="黑体" panose="02010609060101010101" charset="-122"/>
                <a:cs typeface="新宋体" panose="02010609030101010101" charset="-122"/>
              </a:rPr>
              <a:t>arrK</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[n]</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个盘子从</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借由</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c</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移到</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d</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four(</a:t>
            </a:r>
            <a:r>
              <a:rPr lang="en-US" altLang="zh-CN" sz="1200" kern="0" dirty="0" err="1">
                <a:solidFill>
                  <a:srgbClr val="000000"/>
                </a:solidFill>
                <a:latin typeface="新宋体" panose="02010609030101010101" charset="-122"/>
                <a:ea typeface="黑体" panose="02010609060101010101" charset="-122"/>
                <a:cs typeface="新宋体" panose="02010609030101010101" charset="-122"/>
              </a:rPr>
              <a:t>arrK</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n</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b</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a</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c</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808080"/>
                </a:solidFill>
                <a:latin typeface="新宋体" panose="02010609030101010101" charset="-122"/>
                <a:ea typeface="黑体" panose="02010609060101010101" charset="-122"/>
                <a:cs typeface="新宋体" panose="02010609030101010101" charset="-122"/>
              </a:rPr>
              <a:t>d</a:t>
            </a:r>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最后将</a:t>
            </a:r>
            <a:r>
              <a:rPr lang="en-US" altLang="zh-CN" sz="1200" kern="0" dirty="0" err="1">
                <a:solidFill>
                  <a:srgbClr val="008000"/>
                </a:solidFill>
                <a:latin typeface="新宋体" panose="02010609030101010101" charset="-122"/>
                <a:ea typeface="黑体" panose="02010609060101010101" charset="-122"/>
                <a:cs typeface="新宋体" panose="02010609030101010101" charset="-122"/>
              </a:rPr>
              <a:t>arrK</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[n]</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个盘子从</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b</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借由</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a</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和</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c</a:t>
            </a:r>
            <a:r>
              <a:rPr lang="zh-CN" altLang="zh-CN" sz="1200" kern="0" dirty="0">
                <a:solidFill>
                  <a:srgbClr val="008000"/>
                </a:solidFill>
                <a:latin typeface="新宋体" panose="02010609030101010101" charset="-122"/>
                <a:ea typeface="黑体" panose="02010609060101010101" charset="-122"/>
                <a:cs typeface="新宋体" panose="02010609030101010101" charset="-122"/>
              </a:rPr>
              <a:t>移到</a:t>
            </a:r>
            <a:r>
              <a:rPr lang="en-US" altLang="zh-CN" sz="1200" kern="0" dirty="0">
                <a:solidFill>
                  <a:srgbClr val="008000"/>
                </a:solidFill>
                <a:latin typeface="新宋体" panose="02010609030101010101" charset="-122"/>
                <a:ea typeface="黑体" panose="02010609060101010101" charset="-122"/>
                <a:cs typeface="新宋体" panose="02010609030101010101" charset="-122"/>
              </a:rPr>
              <a:t>d</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    }</a:t>
            </a:r>
            <a:endParaRPr lang="zh-CN" altLang="zh-CN" sz="1600" kern="100" dirty="0">
              <a:solidFill>
                <a:srgbClr val="000000"/>
              </a:solidFill>
              <a:latin typeface="Times New Roman" panose="02020603050405020304"/>
              <a:ea typeface="黑体" panose="02010609060101010101" charset="-122"/>
            </a:endParaRPr>
          </a:p>
          <a:p>
            <a:r>
              <a:rPr lang="en-US" altLang="zh-CN" sz="1200"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16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b7(3)</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2"/>
          <p:cNvSpPr txBox="1">
            <a:spLocks noChangeArrowheads="1"/>
          </p:cNvSpPr>
          <p:nvPr/>
        </p:nvSpPr>
        <p:spPr bwMode="auto">
          <a:xfrm>
            <a:off x="1991544" y="1412776"/>
            <a:ext cx="8208912" cy="5184576"/>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kern="0" dirty="0">
                <a:solidFill>
                  <a:srgbClr val="000000"/>
                </a:solidFill>
                <a:latin typeface="新宋体" panose="02010609030101010101" charset="-122"/>
                <a:ea typeface="黑体" panose="02010609060101010101" charset="-122"/>
                <a:cs typeface="新宋体" panose="02010609030101010101" charset="-122"/>
              </a:rPr>
              <a:t> main()</a:t>
            </a:r>
            <a:endParaRPr lang="zh-CN" altLang="zh-CN" sz="24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a:p>
            <a:pPr indent="228600"/>
            <a:r>
              <a:rPr lang="en-US" altLang="zh-CN" kern="0" dirty="0" err="1">
                <a:solidFill>
                  <a:srgbClr val="0000FF"/>
                </a:solidFill>
                <a:latin typeface="新宋体" panose="02010609030101010101" charset="-122"/>
                <a:ea typeface="黑体" panose="02010609060101010101" charset="-122"/>
                <a:cs typeface="新宋体" panose="02010609030101010101" charset="-122"/>
              </a:rPr>
              <a:t>int</a:t>
            </a:r>
            <a:r>
              <a:rPr lang="en-US" altLang="zh-CN" kern="0" dirty="0">
                <a:solidFill>
                  <a:srgbClr val="000000"/>
                </a:solidFill>
                <a:latin typeface="新宋体" panose="02010609030101010101" charset="-122"/>
                <a:ea typeface="黑体" panose="02010609060101010101" charset="-122"/>
                <a:cs typeface="新宋体" panose="02010609030101010101" charset="-122"/>
              </a:rPr>
              <a:t> n;</a:t>
            </a:r>
            <a:endParaRPr lang="zh-CN" altLang="zh-CN" sz="2400" kern="100" dirty="0">
              <a:solidFill>
                <a:srgbClr val="000000"/>
              </a:solidFill>
              <a:latin typeface="Times New Roman" panose="02020603050405020304"/>
              <a:ea typeface="黑体" panose="02010609060101010101" charset="-122"/>
            </a:endParaRPr>
          </a:p>
          <a:p>
            <a:pPr indent="228600"/>
            <a:r>
              <a:rPr lang="en-US" altLang="zh-CN"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a:t>
            </a:r>
            <a:r>
              <a:rPr lang="zh-CN" altLang="en-US" kern="0" dirty="0">
                <a:solidFill>
                  <a:srgbClr val="A31515"/>
                </a:solidFill>
                <a:latin typeface="新宋体" panose="02010609030101010101" charset="-122"/>
                <a:ea typeface="黑体" panose="02010609060101010101" charset="-122"/>
                <a:cs typeface="新宋体" panose="02010609030101010101" charset="-122"/>
              </a:rPr>
              <a:t>请输入盘子总数</a:t>
            </a:r>
            <a:r>
              <a:rPr lang="en-US" altLang="zh-CN" kern="0" dirty="0">
                <a:solidFill>
                  <a:srgbClr val="A31515"/>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cin</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&gt;&gt;</a:t>
            </a:r>
            <a:r>
              <a:rPr lang="en-US" altLang="zh-CN" kern="0" dirty="0">
                <a:solidFill>
                  <a:srgbClr val="000000"/>
                </a:solidFill>
                <a:latin typeface="新宋体" panose="02010609030101010101" charset="-122"/>
                <a:ea typeface="黑体" panose="02010609060101010101" charset="-122"/>
                <a:cs typeface="新宋体" panose="02010609030101010101" charset="-122"/>
              </a:rPr>
              <a:t> n;</a:t>
            </a:r>
            <a:endParaRPr lang="zh-CN" altLang="zh-CN" sz="24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cout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a:t>
            </a:r>
            <a:r>
              <a:rPr lang="zh-CN" altLang="en-US" kern="0" dirty="0">
                <a:solidFill>
                  <a:srgbClr val="A31515"/>
                </a:solidFill>
                <a:latin typeface="新宋体" panose="02010609030101010101" charset="-122"/>
                <a:ea typeface="黑体" panose="02010609060101010101" charset="-122"/>
                <a:cs typeface="新宋体" panose="02010609030101010101" charset="-122"/>
              </a:rPr>
              <a:t>最小移动步数为：</a:t>
            </a:r>
            <a:r>
              <a:rPr lang="en-US" altLang="zh-CN" kern="0" dirty="0">
                <a:solidFill>
                  <a:srgbClr val="A31515"/>
                </a:solidFill>
                <a:latin typeface="新宋体" panose="02010609030101010101" charset="-122"/>
                <a:ea typeface="黑体" panose="02010609060101010101" charset="-122"/>
                <a:cs typeface="新宋体" panose="02010609030101010101" charset="-122"/>
              </a:rPr>
              <a: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findSteps</a:t>
            </a:r>
            <a:r>
              <a:rPr lang="en-US" altLang="zh-CN" kern="0" dirty="0">
                <a:solidFill>
                  <a:srgbClr val="000000"/>
                </a:solidFill>
                <a:latin typeface="新宋体" panose="02010609030101010101" charset="-122"/>
                <a:ea typeface="黑体" panose="02010609060101010101" charset="-122"/>
                <a:cs typeface="新宋体" panose="02010609030101010101" charset="-122"/>
              </a:rPr>
              <a:t>(n) </a:t>
            </a:r>
            <a:r>
              <a:rPr lang="en-US" altLang="zh-CN" kern="0" dirty="0">
                <a:solidFill>
                  <a:srgbClr val="008080"/>
                </a:solidFill>
                <a:latin typeface="新宋体" panose="02010609030101010101" charset="-122"/>
                <a:ea typeface="黑体" panose="02010609060101010101" charset="-122"/>
                <a:cs typeface="新宋体" panose="02010609030101010101" charset="-122"/>
              </a:rPr>
              <a:t>&lt;&lt;</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err="1">
                <a:solidFill>
                  <a:srgbClr val="000000"/>
                </a:solidFill>
                <a:latin typeface="新宋体" panose="02010609030101010101" charset="-122"/>
                <a:ea typeface="黑体" panose="02010609060101010101" charset="-122"/>
                <a:cs typeface="新宋体" panose="02010609030101010101" charset="-122"/>
              </a:rPr>
              <a:t>endl</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a:p>
            <a:pPr indent="228600"/>
            <a:r>
              <a:rPr lang="en-US" altLang="zh-CN" kern="0" dirty="0">
                <a:solidFill>
                  <a:srgbClr val="000000"/>
                </a:solidFill>
                <a:latin typeface="新宋体" panose="02010609030101010101" charset="-122"/>
                <a:ea typeface="黑体" panose="02010609060101010101" charset="-122"/>
                <a:cs typeface="新宋体" panose="02010609030101010101" charset="-122"/>
              </a:rPr>
              <a:t>four(n,  </a:t>
            </a:r>
            <a:r>
              <a:rPr lang="en-US" altLang="zh-CN" kern="0" dirty="0">
                <a:solidFill>
                  <a:srgbClr val="A31515"/>
                </a:solidFill>
                <a:latin typeface="新宋体" panose="02010609030101010101" charset="-122"/>
                <a:ea typeface="黑体" panose="02010609060101010101" charset="-122"/>
                <a:cs typeface="新宋体" panose="02010609030101010101" charset="-122"/>
              </a:rPr>
              <a:t>'A'</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'B'</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'C'</a:t>
            </a:r>
            <a:r>
              <a:rPr lang="en-US" altLang="zh-CN" kern="0" dirty="0">
                <a:solidFill>
                  <a:srgbClr val="000000"/>
                </a:solidFill>
                <a:latin typeface="新宋体" panose="02010609030101010101" charset="-122"/>
                <a:ea typeface="黑体" panose="02010609060101010101" charset="-122"/>
                <a:cs typeface="新宋体" panose="02010609030101010101" charset="-122"/>
              </a:rPr>
              <a:t>, </a:t>
            </a:r>
            <a:r>
              <a:rPr lang="en-US" altLang="zh-CN" kern="0" dirty="0">
                <a:solidFill>
                  <a:srgbClr val="A31515"/>
                </a:solidFill>
                <a:latin typeface="新宋体" panose="02010609030101010101" charset="-122"/>
                <a:ea typeface="黑体" panose="02010609060101010101" charset="-122"/>
                <a:cs typeface="新宋体" panose="02010609030101010101" charset="-122"/>
              </a:rPr>
              <a:t>'D'</a:t>
            </a:r>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a:p>
            <a:r>
              <a:rPr lang="en-US" altLang="zh-CN" kern="0" dirty="0">
                <a:solidFill>
                  <a:srgbClr val="000000"/>
                </a:solidFill>
                <a:latin typeface="新宋体" panose="02010609030101010101" charset="-122"/>
                <a:ea typeface="黑体" panose="02010609060101010101" charset="-122"/>
                <a:cs typeface="新宋体" panose="02010609030101010101" charset="-122"/>
              </a:rPr>
              <a:t>}</a:t>
            </a:r>
            <a:endParaRPr lang="zh-CN" altLang="zh-CN" sz="2400" kern="100" dirty="0">
              <a:solidFill>
                <a:srgbClr val="000000"/>
              </a:solidFill>
              <a:latin typeface="Times New Roman" panose="02020603050405020304"/>
              <a:ea typeface="黑体" panose="02010609060101010101"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实验三 课后练习部分</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a14</a:t>
            </a:r>
            <a:endParaRPr lang="zh-CN" altLang="en-US" dirty="0"/>
          </a:p>
        </p:txBody>
      </p:sp>
      <p:sp>
        <p:nvSpPr>
          <p:cNvPr id="3" name="内容占位符 2"/>
          <p:cNvSpPr>
            <a:spLocks noGrp="1"/>
          </p:cNvSpPr>
          <p:nvPr>
            <p:ph idx="1"/>
          </p:nvPr>
        </p:nvSpPr>
        <p:spPr/>
        <p:txBody>
          <a:bodyPr>
            <a:normAutofit/>
          </a:bodyPr>
          <a:lstStyle/>
          <a:p>
            <a:r>
              <a:rPr lang="en-US" altLang="zh-CN" dirty="0"/>
              <a:t>14.</a:t>
            </a:r>
            <a:r>
              <a:rPr lang="zh-CN" altLang="en-US" dirty="0"/>
              <a:t>编写一个函数</a:t>
            </a:r>
            <a:r>
              <a:rPr lang="en-US" altLang="zh-CN" dirty="0" err="1"/>
              <a:t>int</a:t>
            </a:r>
            <a:r>
              <a:rPr lang="en-US" altLang="zh-CN" dirty="0"/>
              <a:t> squeeze(char s1[], </a:t>
            </a:r>
            <a:r>
              <a:rPr lang="en-US" altLang="zh-CN" dirty="0" err="1"/>
              <a:t>const</a:t>
            </a:r>
            <a:r>
              <a:rPr lang="en-US" altLang="zh-CN" dirty="0"/>
              <a:t> char s2[])</a:t>
            </a:r>
            <a:r>
              <a:rPr lang="zh-CN" altLang="en-US" dirty="0"/>
              <a:t>，它</a:t>
            </a:r>
            <a:r>
              <a:rPr lang="zh-CN" altLang="en-US" dirty="0">
                <a:solidFill>
                  <a:srgbClr val="FF0000"/>
                </a:solidFill>
              </a:rPr>
              <a:t>从字符串</a:t>
            </a:r>
            <a:r>
              <a:rPr lang="en-US" altLang="zh-CN" dirty="0">
                <a:solidFill>
                  <a:srgbClr val="FF0000"/>
                </a:solidFill>
              </a:rPr>
              <a:t>s1</a:t>
            </a:r>
            <a:r>
              <a:rPr lang="zh-CN" altLang="en-US" dirty="0">
                <a:solidFill>
                  <a:srgbClr val="FF0000"/>
                </a:solidFill>
              </a:rPr>
              <a:t>中删除</a:t>
            </a:r>
            <a:r>
              <a:rPr lang="zh-CN" altLang="en-US" dirty="0"/>
              <a:t>所有在</a:t>
            </a:r>
            <a:r>
              <a:rPr lang="en-US" altLang="zh-CN" dirty="0"/>
              <a:t>s2</a:t>
            </a:r>
            <a:r>
              <a:rPr lang="zh-CN" altLang="en-US" dirty="0"/>
              <a:t>里出现的字符，函数</a:t>
            </a:r>
            <a:r>
              <a:rPr lang="zh-CN" altLang="en-US" dirty="0">
                <a:solidFill>
                  <a:srgbClr val="FF0000"/>
                </a:solidFill>
              </a:rPr>
              <a:t>返回删除的字符个数</a:t>
            </a:r>
            <a:r>
              <a:rPr lang="zh-CN" altLang="en-US" dirty="0"/>
              <a:t>。</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a14(1)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9" name="文本框 2"/>
          <p:cNvSpPr txBox="1">
            <a:spLocks noChangeArrowheads="1"/>
          </p:cNvSpPr>
          <p:nvPr/>
        </p:nvSpPr>
        <p:spPr bwMode="auto">
          <a:xfrm>
            <a:off x="1991544" y="1484784"/>
            <a:ext cx="8208912" cy="4984780"/>
          </a:xfrm>
          <a:prstGeom prst="rect">
            <a:avLst/>
          </a:prstGeom>
          <a:solidFill>
            <a:srgbClr val="EEECE1"/>
          </a:solidFill>
          <a:ln w="9525">
            <a:solidFill>
              <a:srgbClr val="000000"/>
            </a:solidFill>
            <a:miter lim="800000"/>
          </a:ln>
        </p:spPr>
        <p:txBody>
          <a:bodyPr vert="horz" wrap="square" lIns="91440" tIns="45720" rIns="91440" bIns="45720" numCol="1" anchor="t" anchorCtr="0" compatLnSpc="1"/>
          <a:lstStyle/>
          <a:p>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00"/>
                </a:solidFill>
                <a:latin typeface="新宋体" panose="02010609030101010101" charset="-122"/>
                <a:ea typeface="新宋体" panose="02010609030101010101" charset="-122"/>
              </a:rPr>
              <a:t> squeeze(</a:t>
            </a:r>
            <a:r>
              <a:rPr lang="en-US" altLang="zh-CN" dirty="0">
                <a:solidFill>
                  <a:srgbClr val="0000FF"/>
                </a:solidFill>
                <a:latin typeface="新宋体" panose="02010609030101010101" charset="-122"/>
                <a:ea typeface="新宋体" panose="02010609030101010101" charset="-122"/>
              </a:rPr>
              <a:t>char</a:t>
            </a:r>
            <a:r>
              <a:rPr lang="en-US" altLang="zh-CN" dirty="0">
                <a:solidFill>
                  <a:srgbClr val="000000"/>
                </a:solidFill>
                <a:latin typeface="新宋体" panose="02010609030101010101" charset="-122"/>
                <a:ea typeface="新宋体" panose="02010609030101010101" charset="-122"/>
              </a:rPr>
              <a:t> </a:t>
            </a:r>
            <a:r>
              <a:rPr lang="en-US" altLang="zh-CN" dirty="0">
                <a:solidFill>
                  <a:srgbClr val="808080"/>
                </a:solidFill>
                <a:latin typeface="新宋体" panose="02010609030101010101" charset="-122"/>
                <a:ea typeface="新宋体" panose="02010609030101010101" charset="-122"/>
              </a:rPr>
              <a:t>s1</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const</a:t>
            </a:r>
            <a:r>
              <a:rPr lang="en-US" altLang="zh-CN" dirty="0">
                <a:solidFill>
                  <a:srgbClr val="000000"/>
                </a:solidFill>
                <a:latin typeface="新宋体" panose="02010609030101010101" charset="-122"/>
                <a:ea typeface="新宋体" panose="02010609030101010101" charset="-122"/>
              </a:rPr>
              <a:t> </a:t>
            </a:r>
            <a:r>
              <a:rPr lang="en-US" altLang="zh-CN" dirty="0">
                <a:solidFill>
                  <a:srgbClr val="0000FF"/>
                </a:solidFill>
                <a:latin typeface="新宋体" panose="02010609030101010101" charset="-122"/>
                <a:ea typeface="新宋体" panose="02010609030101010101" charset="-122"/>
              </a:rPr>
              <a:t>char</a:t>
            </a:r>
            <a:r>
              <a:rPr lang="en-US" altLang="zh-CN" dirty="0">
                <a:solidFill>
                  <a:srgbClr val="000000"/>
                </a:solidFill>
                <a:latin typeface="新宋体" panose="02010609030101010101" charset="-122"/>
                <a:ea typeface="新宋体" panose="02010609030101010101" charset="-122"/>
              </a:rPr>
              <a:t> </a:t>
            </a:r>
            <a:r>
              <a:rPr lang="en-US" altLang="zh-CN" dirty="0">
                <a:solidFill>
                  <a:srgbClr val="808080"/>
                </a:solidFill>
                <a:latin typeface="新宋体" panose="02010609030101010101" charset="-122"/>
                <a:ea typeface="新宋体" panose="02010609030101010101" charset="-122"/>
              </a:rPr>
              <a:t>s2</a:t>
            </a:r>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len</a:t>
            </a:r>
            <a:r>
              <a:rPr lang="en-US" altLang="zh-CN" dirty="0">
                <a:solidFill>
                  <a:srgbClr val="000000"/>
                </a:solidFill>
                <a:latin typeface="新宋体" panose="02010609030101010101" charset="-122"/>
                <a:ea typeface="新宋体" panose="02010609030101010101" charset="-122"/>
              </a:rPr>
              <a:t> =  </a:t>
            </a:r>
            <a:r>
              <a:rPr lang="en-US" altLang="zh-CN" dirty="0" err="1">
                <a:solidFill>
                  <a:srgbClr val="000000"/>
                </a:solidFill>
                <a:latin typeface="新宋体" panose="02010609030101010101" charset="-122"/>
                <a:ea typeface="新宋体" panose="02010609030101010101" charset="-122"/>
              </a:rPr>
              <a:t>strlen</a:t>
            </a:r>
            <a:r>
              <a:rPr lang="en-US" altLang="zh-CN" dirty="0">
                <a:solidFill>
                  <a:srgbClr val="000000"/>
                </a:solidFill>
                <a:latin typeface="新宋体" panose="02010609030101010101" charset="-122"/>
                <a:ea typeface="新宋体" panose="02010609030101010101" charset="-122"/>
              </a:rPr>
              <a:t>(</a:t>
            </a:r>
            <a:r>
              <a:rPr lang="en-US" altLang="zh-CN" dirty="0">
                <a:solidFill>
                  <a:srgbClr val="808080"/>
                </a:solidFill>
                <a:latin typeface="新宋体" panose="02010609030101010101" charset="-122"/>
                <a:ea typeface="新宋体" panose="02010609030101010101" charset="-122"/>
              </a:rPr>
              <a:t>s1</a:t>
            </a:r>
            <a:r>
              <a:rPr lang="en-US" altLang="zh-CN" dirty="0">
                <a:solidFill>
                  <a:srgbClr val="000000"/>
                </a:solidFill>
                <a:latin typeface="新宋体" panose="02010609030101010101" charset="-122"/>
                <a:ea typeface="新宋体" panose="02010609030101010101" charset="-122"/>
              </a:rPr>
              <a:t>), count = 0;</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bool</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isExist</a:t>
            </a:r>
            <a:r>
              <a:rPr lang="en-US" altLang="zh-CN" dirty="0">
                <a:solidFill>
                  <a:srgbClr val="000000"/>
                </a:solidFill>
                <a:latin typeface="新宋体" panose="02010609030101010101" charset="-122"/>
                <a:ea typeface="新宋体" panose="02010609030101010101" charset="-122"/>
              </a:rPr>
              <a:t>[128] = { </a:t>
            </a:r>
            <a:r>
              <a:rPr lang="en-US" altLang="zh-CN" dirty="0">
                <a:solidFill>
                  <a:srgbClr val="0000FF"/>
                </a:solidFill>
                <a:latin typeface="新宋体" panose="02010609030101010101" charset="-122"/>
                <a:ea typeface="新宋体" panose="02010609030101010101" charset="-122"/>
              </a:rPr>
              <a:t>false</a:t>
            </a:r>
            <a:r>
              <a:rPr lang="en-US" altLang="zh-CN" dirty="0">
                <a:solidFill>
                  <a:srgbClr val="000000"/>
                </a:solidFill>
                <a:latin typeface="新宋体" panose="02010609030101010101" charset="-122"/>
                <a:ea typeface="新宋体" panose="02010609030101010101" charset="-122"/>
              </a:rPr>
              <a:t> };</a:t>
            </a:r>
            <a:endParaRPr lang="zh-CN" altLang="en-US" dirty="0">
              <a:solidFill>
                <a:srgbClr val="000000"/>
              </a:solidFill>
              <a:latin typeface="新宋体" panose="02010609030101010101" charset="-122"/>
              <a:ea typeface="新宋体" panose="02010609030101010101" charset="-122"/>
            </a:endParaRPr>
          </a:p>
          <a:p>
            <a:r>
              <a:rPr lang="nn-NO" altLang="zh-CN" dirty="0">
                <a:solidFill>
                  <a:srgbClr val="0000FF"/>
                </a:solidFill>
                <a:latin typeface="新宋体" panose="02010609030101010101" charset="-122"/>
                <a:ea typeface="新宋体" panose="02010609030101010101" charset="-122"/>
              </a:rPr>
              <a:t>    for</a:t>
            </a:r>
            <a:r>
              <a:rPr lang="nn-NO" altLang="zh-CN" dirty="0">
                <a:solidFill>
                  <a:srgbClr val="000000"/>
                </a:solidFill>
                <a:latin typeface="新宋体" panose="02010609030101010101" charset="-122"/>
                <a:ea typeface="新宋体" panose="02010609030101010101" charset="-122"/>
              </a:rPr>
              <a:t> (</a:t>
            </a:r>
            <a:r>
              <a:rPr lang="nn-NO" altLang="zh-CN" dirty="0">
                <a:solidFill>
                  <a:srgbClr val="0000FF"/>
                </a:solidFill>
                <a:latin typeface="新宋体" panose="02010609030101010101" charset="-122"/>
                <a:ea typeface="新宋体" panose="02010609030101010101" charset="-122"/>
              </a:rPr>
              <a:t>int</a:t>
            </a:r>
            <a:r>
              <a:rPr lang="nn-NO" altLang="zh-CN" dirty="0">
                <a:solidFill>
                  <a:srgbClr val="000000"/>
                </a:solidFill>
                <a:latin typeface="新宋体" panose="02010609030101010101" charset="-122"/>
                <a:ea typeface="新宋体" panose="02010609030101010101" charset="-122"/>
              </a:rPr>
              <a:t> i = 0;</a:t>
            </a:r>
            <a:r>
              <a:rPr lang="nn-NO" altLang="zh-CN" dirty="0">
                <a:solidFill>
                  <a:srgbClr val="808080"/>
                </a:solidFill>
                <a:latin typeface="新宋体" panose="02010609030101010101" charset="-122"/>
                <a:ea typeface="新宋体" panose="02010609030101010101" charset="-122"/>
              </a:rPr>
              <a:t>s2</a:t>
            </a:r>
            <a:r>
              <a:rPr lang="nn-NO" altLang="zh-CN" dirty="0">
                <a:solidFill>
                  <a:srgbClr val="000000"/>
                </a:solidFill>
                <a:latin typeface="新宋体" panose="02010609030101010101" charset="-122"/>
                <a:ea typeface="新宋体" panose="02010609030101010101" charset="-122"/>
              </a:rPr>
              <a:t>[i] != </a:t>
            </a:r>
            <a:r>
              <a:rPr lang="nn-NO" altLang="zh-CN" dirty="0">
                <a:solidFill>
                  <a:srgbClr val="A31515"/>
                </a:solidFill>
                <a:latin typeface="新宋体" panose="02010609030101010101" charset="-122"/>
                <a:ea typeface="新宋体" panose="02010609030101010101" charset="-122"/>
              </a:rPr>
              <a:t>'\0'</a:t>
            </a:r>
            <a:r>
              <a:rPr lang="nn-NO" altLang="zh-CN" dirty="0">
                <a:solidFill>
                  <a:srgbClr val="000000"/>
                </a:solidFill>
                <a:latin typeface="新宋体" panose="02010609030101010101" charset="-122"/>
                <a:ea typeface="新宋体" panose="02010609030101010101" charset="-122"/>
              </a:rPr>
              <a:t>;i++)</a:t>
            </a:r>
            <a:endParaRPr lang="nn-NO"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isExist</a:t>
            </a:r>
            <a:r>
              <a:rPr lang="en-US" altLang="zh-CN" dirty="0">
                <a:solidFill>
                  <a:srgbClr val="000000"/>
                </a:solidFill>
                <a:latin typeface="新宋体" panose="02010609030101010101" charset="-122"/>
                <a:ea typeface="新宋体" panose="02010609030101010101" charset="-122"/>
              </a:rPr>
              <a:t>[</a:t>
            </a:r>
            <a:r>
              <a:rPr lang="en-US" altLang="zh-CN" dirty="0">
                <a:solidFill>
                  <a:srgbClr val="808080"/>
                </a:solidFill>
                <a:latin typeface="新宋体" panose="02010609030101010101" charset="-122"/>
                <a:ea typeface="新宋体" panose="02010609030101010101" charset="-122"/>
              </a:rPr>
              <a:t>s2</a:t>
            </a:r>
            <a:r>
              <a:rPr lang="en-US" altLang="zh-CN" dirty="0">
                <a:solidFill>
                  <a:srgbClr val="000000"/>
                </a:solidFill>
                <a:latin typeface="新宋体" panose="02010609030101010101" charset="-122"/>
                <a:ea typeface="新宋体" panose="02010609030101010101" charset="-122"/>
              </a:rPr>
              <a:t>[i]] = </a:t>
            </a:r>
            <a:r>
              <a:rPr lang="en-US" altLang="zh-CN" dirty="0">
                <a:solidFill>
                  <a:srgbClr val="0000FF"/>
                </a:solidFill>
                <a:latin typeface="新宋体" panose="02010609030101010101" charset="-122"/>
                <a:ea typeface="新宋体" panose="02010609030101010101" charset="-122"/>
              </a:rPr>
              <a:t>true</a:t>
            </a:r>
            <a:r>
              <a:rPr lang="en-US" altLang="zh-CN" dirty="0">
                <a:solidFill>
                  <a:srgbClr val="000000"/>
                </a:solidFill>
                <a:latin typeface="新宋体" panose="02010609030101010101" charset="-122"/>
                <a:ea typeface="新宋体" panose="02010609030101010101" charset="-122"/>
              </a:rPr>
              <a:t>;</a:t>
            </a:r>
            <a:endParaRPr lang="zh-CN" altLang="en-US" dirty="0">
              <a:solidFill>
                <a:srgbClr val="000000"/>
              </a:solidFill>
              <a:latin typeface="新宋体" panose="02010609030101010101" charset="-122"/>
              <a:ea typeface="新宋体" panose="02010609030101010101" charset="-122"/>
            </a:endParaRPr>
          </a:p>
          <a:p>
            <a:r>
              <a:rPr lang="nb-NO" altLang="zh-CN" dirty="0">
                <a:solidFill>
                  <a:srgbClr val="0000FF"/>
                </a:solidFill>
                <a:latin typeface="新宋体" panose="02010609030101010101" charset="-122"/>
                <a:ea typeface="新宋体" panose="02010609030101010101" charset="-122"/>
              </a:rPr>
              <a:t>    for</a:t>
            </a:r>
            <a:r>
              <a:rPr lang="nb-NO" altLang="zh-CN" dirty="0">
                <a:solidFill>
                  <a:srgbClr val="000000"/>
                </a:solidFill>
                <a:latin typeface="新宋体" panose="02010609030101010101" charset="-122"/>
                <a:ea typeface="新宋体" panose="02010609030101010101" charset="-122"/>
              </a:rPr>
              <a:t> (</a:t>
            </a:r>
            <a:r>
              <a:rPr lang="nb-NO" altLang="zh-CN" dirty="0">
                <a:solidFill>
                  <a:srgbClr val="0000FF"/>
                </a:solidFill>
                <a:latin typeface="新宋体" panose="02010609030101010101" charset="-122"/>
                <a:ea typeface="新宋体" panose="02010609030101010101" charset="-122"/>
              </a:rPr>
              <a:t>int</a:t>
            </a:r>
            <a:r>
              <a:rPr lang="nb-NO" altLang="zh-CN" dirty="0">
                <a:solidFill>
                  <a:srgbClr val="000000"/>
                </a:solidFill>
                <a:latin typeface="新宋体" panose="02010609030101010101" charset="-122"/>
                <a:ea typeface="新宋体" panose="02010609030101010101" charset="-122"/>
              </a:rPr>
              <a:t> j = len - 1;j &gt;= 0;j--)</a:t>
            </a:r>
            <a:endParaRPr lang="nb-NO"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endParaRPr lang="zh-CN" altLang="en-US"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        if</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isExist</a:t>
            </a:r>
            <a:r>
              <a:rPr lang="en-US" altLang="zh-CN" dirty="0">
                <a:solidFill>
                  <a:srgbClr val="000000"/>
                </a:solidFill>
                <a:latin typeface="新宋体" panose="02010609030101010101" charset="-122"/>
                <a:ea typeface="新宋体" panose="02010609030101010101" charset="-122"/>
              </a:rPr>
              <a:t>[</a:t>
            </a:r>
            <a:r>
              <a:rPr lang="en-US" altLang="zh-CN" dirty="0">
                <a:solidFill>
                  <a:srgbClr val="808080"/>
                </a:solidFill>
                <a:latin typeface="新宋体" panose="02010609030101010101" charset="-122"/>
                <a:ea typeface="新宋体" panose="02010609030101010101" charset="-122"/>
              </a:rPr>
              <a:t>s1</a:t>
            </a:r>
            <a:r>
              <a:rPr lang="en-US" altLang="zh-CN" dirty="0">
                <a:solidFill>
                  <a:srgbClr val="000000"/>
                </a:solidFill>
                <a:latin typeface="新宋体" panose="02010609030101010101" charset="-122"/>
                <a:ea typeface="新宋体" panose="02010609030101010101" charset="-122"/>
              </a:rPr>
              <a:t>[j]])</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count++;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            for</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00"/>
                </a:solidFill>
                <a:latin typeface="新宋体" panose="02010609030101010101" charset="-122"/>
                <a:ea typeface="新宋体" panose="02010609030101010101" charset="-122"/>
              </a:rPr>
              <a:t> k = j;</a:t>
            </a:r>
            <a:r>
              <a:rPr lang="en-US" altLang="zh-CN" dirty="0">
                <a:solidFill>
                  <a:srgbClr val="808080"/>
                </a:solidFill>
                <a:latin typeface="新宋体" panose="02010609030101010101" charset="-122"/>
                <a:ea typeface="新宋体" panose="02010609030101010101" charset="-122"/>
              </a:rPr>
              <a:t>s1</a:t>
            </a:r>
            <a:r>
              <a:rPr lang="en-US" altLang="zh-CN" dirty="0">
                <a:solidFill>
                  <a:srgbClr val="000000"/>
                </a:solidFill>
                <a:latin typeface="新宋体" panose="02010609030101010101" charset="-122"/>
                <a:ea typeface="新宋体" panose="02010609030101010101" charset="-122"/>
              </a:rPr>
              <a:t>[k] != </a:t>
            </a:r>
            <a:r>
              <a:rPr lang="en-US" altLang="zh-CN" dirty="0">
                <a:solidFill>
                  <a:srgbClr val="A31515"/>
                </a:solidFill>
                <a:latin typeface="新宋体" panose="02010609030101010101" charset="-122"/>
                <a:ea typeface="新宋体" panose="02010609030101010101" charset="-122"/>
              </a:rPr>
              <a:t>'\0'</a:t>
            </a:r>
            <a:r>
              <a:rPr lang="en-US" altLang="zh-CN" dirty="0">
                <a:solidFill>
                  <a:srgbClr val="000000"/>
                </a:solidFill>
                <a:latin typeface="新宋体" panose="02010609030101010101" charset="-122"/>
                <a:ea typeface="新宋体" panose="02010609030101010101" charset="-122"/>
              </a:rPr>
              <a:t>;k++)</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                s1</a:t>
            </a:r>
            <a:r>
              <a:rPr lang="en-US" altLang="zh-CN" dirty="0">
                <a:solidFill>
                  <a:srgbClr val="000000"/>
                </a:solidFill>
                <a:latin typeface="新宋体" panose="02010609030101010101" charset="-122"/>
                <a:ea typeface="新宋体" panose="02010609030101010101" charset="-122"/>
              </a:rPr>
              <a:t>[k] = </a:t>
            </a:r>
            <a:r>
              <a:rPr lang="en-US" altLang="zh-CN" dirty="0">
                <a:solidFill>
                  <a:srgbClr val="808080"/>
                </a:solidFill>
                <a:latin typeface="新宋体" panose="02010609030101010101" charset="-122"/>
                <a:ea typeface="新宋体" panose="02010609030101010101" charset="-122"/>
              </a:rPr>
              <a:t>s1</a:t>
            </a:r>
            <a:r>
              <a:rPr lang="en-US" altLang="zh-CN" dirty="0">
                <a:solidFill>
                  <a:srgbClr val="000000"/>
                </a:solidFill>
                <a:latin typeface="新宋体" panose="02010609030101010101" charset="-122"/>
                <a:ea typeface="新宋体" panose="02010609030101010101" charset="-122"/>
              </a:rPr>
              <a:t>[k + 1];</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endParaRPr lang="zh-CN" altLang="en-US"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    return</a:t>
            </a:r>
            <a:r>
              <a:rPr lang="en-US" altLang="zh-CN" dirty="0">
                <a:solidFill>
                  <a:srgbClr val="000000"/>
                </a:solidFill>
                <a:latin typeface="新宋体" panose="02010609030101010101" charset="-122"/>
                <a:ea typeface="新宋体" panose="02010609030101010101" charset="-122"/>
              </a:rPr>
              <a:t> count;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a15</a:t>
            </a:r>
            <a:endParaRPr lang="zh-CN" altLang="en-US" dirty="0"/>
          </a:p>
        </p:txBody>
      </p:sp>
      <p:sp>
        <p:nvSpPr>
          <p:cNvPr id="3" name="内容占位符 2"/>
          <p:cNvSpPr>
            <a:spLocks noGrp="1"/>
          </p:cNvSpPr>
          <p:nvPr>
            <p:ph idx="1"/>
          </p:nvPr>
        </p:nvSpPr>
        <p:spPr/>
        <p:txBody>
          <a:bodyPr>
            <a:normAutofit/>
          </a:bodyPr>
          <a:lstStyle/>
          <a:p>
            <a:r>
              <a:rPr lang="en-US" altLang="zh-CN" dirty="0"/>
              <a:t>15.</a:t>
            </a:r>
            <a:r>
              <a:rPr lang="zh-CN" altLang="en-US" dirty="0"/>
              <a:t>编写一个函数</a:t>
            </a:r>
            <a:r>
              <a:rPr lang="en-US" altLang="zh-CN" dirty="0" err="1"/>
              <a:t>find_replace_str</a:t>
            </a:r>
            <a:r>
              <a:rPr lang="zh-CN" altLang="en-US" dirty="0"/>
              <a:t>，其原型如下：</a:t>
            </a:r>
            <a:endParaRPr lang="en-US" altLang="zh-CN" dirty="0"/>
          </a:p>
          <a:p>
            <a:r>
              <a:rPr lang="en-US" altLang="zh-CN" dirty="0" err="1"/>
              <a:t>int</a:t>
            </a:r>
            <a:r>
              <a:rPr lang="en-US" altLang="zh-CN" dirty="0"/>
              <a:t> </a:t>
            </a:r>
            <a:r>
              <a:rPr lang="en-US" altLang="zh-CN" dirty="0" err="1"/>
              <a:t>find_replace_str</a:t>
            </a:r>
            <a:r>
              <a:rPr lang="en-US" altLang="zh-CN" dirty="0"/>
              <a:t>(char </a:t>
            </a:r>
            <a:r>
              <a:rPr lang="en-US" altLang="zh-CN" dirty="0" err="1"/>
              <a:t>str</a:t>
            </a:r>
            <a:r>
              <a:rPr lang="en-US" altLang="zh-CN" dirty="0"/>
              <a:t>[], </a:t>
            </a:r>
            <a:endParaRPr lang="en-US" altLang="zh-CN" dirty="0"/>
          </a:p>
          <a:p>
            <a:r>
              <a:rPr lang="en-US" altLang="zh-CN" dirty="0"/>
              <a:t>			</a:t>
            </a:r>
            <a:r>
              <a:rPr lang="en-US" altLang="zh-CN" dirty="0" err="1"/>
              <a:t>const</a:t>
            </a:r>
            <a:r>
              <a:rPr lang="en-US" altLang="zh-CN" dirty="0"/>
              <a:t> char </a:t>
            </a:r>
            <a:r>
              <a:rPr lang="en-US" altLang="zh-CN" dirty="0" err="1"/>
              <a:t>find_str</a:t>
            </a:r>
            <a:r>
              <a:rPr lang="en-US" altLang="zh-CN" dirty="0"/>
              <a:t>[], </a:t>
            </a:r>
            <a:endParaRPr lang="en-US" altLang="zh-CN" dirty="0"/>
          </a:p>
          <a:p>
            <a:r>
              <a:rPr lang="en-US" altLang="zh-CN" dirty="0"/>
              <a:t>			</a:t>
            </a:r>
            <a:r>
              <a:rPr lang="en-US" altLang="zh-CN" dirty="0" err="1"/>
              <a:t>const</a:t>
            </a:r>
            <a:r>
              <a:rPr lang="en-US" altLang="zh-CN" dirty="0"/>
              <a:t> char </a:t>
            </a:r>
            <a:r>
              <a:rPr lang="en-US" altLang="zh-CN" dirty="0" err="1"/>
              <a:t>replace_str</a:t>
            </a:r>
            <a:r>
              <a:rPr lang="en-US" altLang="zh-CN" dirty="0"/>
              <a:t>[]);</a:t>
            </a:r>
            <a:endParaRPr lang="en-US" altLang="zh-CN" dirty="0"/>
          </a:p>
          <a:p>
            <a:r>
              <a:rPr lang="zh-CN" altLang="en-US" dirty="0"/>
              <a:t>要求：该函数能够完成把</a:t>
            </a:r>
            <a:r>
              <a:rPr lang="zh-CN" altLang="en-US" dirty="0">
                <a:solidFill>
                  <a:srgbClr val="FF0000"/>
                </a:solidFill>
              </a:rPr>
              <a:t>字符串</a:t>
            </a:r>
            <a:r>
              <a:rPr lang="en-US" altLang="zh-CN" dirty="0" err="1">
                <a:solidFill>
                  <a:srgbClr val="FF0000"/>
                </a:solidFill>
              </a:rPr>
              <a:t>str</a:t>
            </a:r>
            <a:r>
              <a:rPr lang="zh-CN" altLang="en-US" dirty="0">
                <a:solidFill>
                  <a:srgbClr val="FF0000"/>
                </a:solidFill>
              </a:rPr>
              <a:t>中的</a:t>
            </a:r>
            <a:r>
              <a:rPr lang="zh-CN" altLang="en-US" dirty="0"/>
              <a:t>所有子串</a:t>
            </a:r>
            <a:r>
              <a:rPr lang="en-US" altLang="zh-CN" dirty="0" err="1"/>
              <a:t>find_str</a:t>
            </a:r>
            <a:r>
              <a:rPr lang="zh-CN" altLang="en-US" dirty="0"/>
              <a:t>都替换成字符串</a:t>
            </a:r>
            <a:r>
              <a:rPr lang="en-US" altLang="zh-CN" dirty="0" err="1"/>
              <a:t>replace_str</a:t>
            </a:r>
            <a:r>
              <a:rPr lang="zh-CN" altLang="en-US" dirty="0"/>
              <a:t>，返回值为替换的次数。</a:t>
            </a:r>
            <a:endParaRPr lang="en-US" altLang="zh-CN" dirty="0"/>
          </a:p>
          <a:p>
            <a:r>
              <a:rPr lang="en-US" altLang="zh-CN" dirty="0"/>
              <a:t>“</a:t>
            </a:r>
            <a:r>
              <a:rPr lang="en-US" altLang="zh-CN" dirty="0" err="1"/>
              <a:t>abcabcabc</a:t>
            </a:r>
            <a:r>
              <a:rPr lang="en-US" altLang="zh-CN" dirty="0"/>
              <a:t>”,”</a:t>
            </a:r>
            <a:r>
              <a:rPr lang="en-US" altLang="zh-CN" dirty="0" err="1"/>
              <a:t>abc</a:t>
            </a:r>
            <a:r>
              <a:rPr lang="en-US" altLang="zh-CN" dirty="0"/>
              <a:t>”,”cab”-&gt;”</a:t>
            </a:r>
            <a:r>
              <a:rPr lang="en-US" altLang="zh-CN" dirty="0" err="1"/>
              <a:t>cabcabcab</a:t>
            </a:r>
            <a:r>
              <a:rPr lang="en-US" altLang="zh-CN" dirty="0"/>
              <a:t>”?”</a:t>
            </a:r>
            <a:r>
              <a:rPr lang="en-US" altLang="zh-CN" dirty="0" err="1"/>
              <a:t>cccababab</a:t>
            </a:r>
            <a:r>
              <a:rPr lang="en-US" altLang="zh-CN" dirty="0"/>
              <a:t>”?</a:t>
            </a:r>
            <a:endParaRPr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a15(1)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8" name="文本框 2"/>
          <p:cNvSpPr txBox="1">
            <a:spLocks noChangeArrowheads="1"/>
          </p:cNvSpPr>
          <p:nvPr/>
        </p:nvSpPr>
        <p:spPr bwMode="auto">
          <a:xfrm>
            <a:off x="1703512" y="1412776"/>
            <a:ext cx="8640960" cy="5400600"/>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1400" dirty="0">
                <a:solidFill>
                  <a:srgbClr val="808080"/>
                </a:solidFill>
                <a:latin typeface="新宋体" panose="02010609030101010101" charset="-122"/>
                <a:ea typeface="Arial Unicode MS"/>
                <a:cs typeface="新宋体" panose="02010609030101010101" charset="-122"/>
              </a:rPr>
              <a:t>#include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A31515"/>
                </a:solidFill>
                <a:latin typeface="新宋体" panose="02010609030101010101" charset="-122"/>
                <a:ea typeface="Arial Unicode MS"/>
                <a:cs typeface="新宋体" panose="02010609030101010101" charset="-122"/>
              </a:rPr>
              <a:t>&lt;</a:t>
            </a:r>
            <a:r>
              <a:rPr lang="en-US" sz="1400" dirty="0" err="1">
                <a:solidFill>
                  <a:srgbClr val="A31515"/>
                </a:solidFill>
                <a:latin typeface="新宋体" panose="02010609030101010101" charset="-122"/>
                <a:ea typeface="Arial Unicode MS"/>
                <a:cs typeface="新宋体" panose="02010609030101010101" charset="-122"/>
              </a:rPr>
              <a:t>iostream</a:t>
            </a:r>
            <a:r>
              <a:rPr lang="en-US" sz="1400" dirty="0">
                <a:solidFill>
                  <a:srgbClr val="A31515"/>
                </a:solidFill>
                <a:latin typeface="新宋体" panose="02010609030101010101" charset="-122"/>
                <a:ea typeface="Arial Unicode MS"/>
                <a:cs typeface="新宋体" panose="02010609030101010101" charset="-122"/>
              </a:rPr>
              <a:t>&gt;</a:t>
            </a:r>
            <a:endParaRPr lang="zh-CN" altLang="en-US" sz="2400" dirty="0">
              <a:solidFill>
                <a:srgbClr val="000000"/>
              </a:solidFill>
              <a:latin typeface="Times New Roman" panose="02020603050405020304"/>
              <a:ea typeface="Arial Unicode MS"/>
            </a:endParaRPr>
          </a:p>
          <a:p>
            <a:r>
              <a:rPr lang="en-US" sz="1400" dirty="0">
                <a:solidFill>
                  <a:srgbClr val="808080"/>
                </a:solidFill>
                <a:latin typeface="新宋体" panose="02010609030101010101" charset="-122"/>
                <a:ea typeface="Arial Unicode MS"/>
                <a:cs typeface="新宋体" panose="02010609030101010101" charset="-122"/>
              </a:rPr>
              <a:t>#include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A31515"/>
                </a:solidFill>
                <a:latin typeface="新宋体" panose="02010609030101010101" charset="-122"/>
                <a:ea typeface="Arial Unicode MS"/>
                <a:cs typeface="新宋体" panose="02010609030101010101" charset="-122"/>
              </a:rPr>
              <a:t>&lt;</a:t>
            </a:r>
            <a:r>
              <a:rPr lang="en-US" sz="1400" dirty="0" err="1">
                <a:solidFill>
                  <a:srgbClr val="A31515"/>
                </a:solidFill>
                <a:latin typeface="新宋体" panose="02010609030101010101" charset="-122"/>
                <a:ea typeface="Arial Unicode MS"/>
                <a:cs typeface="新宋体" panose="02010609030101010101" charset="-122"/>
              </a:rPr>
              <a:t>cstring</a:t>
            </a:r>
            <a:r>
              <a:rPr lang="en-US" sz="1400" dirty="0">
                <a:solidFill>
                  <a:srgbClr val="A31515"/>
                </a:solidFill>
                <a:latin typeface="新宋体" panose="02010609030101010101" charset="-122"/>
                <a:ea typeface="Arial Unicode MS"/>
                <a:cs typeface="新宋体" panose="02010609030101010101" charset="-122"/>
              </a:rPr>
              <a:t>&gt;</a:t>
            </a:r>
            <a:endParaRPr lang="en-US" sz="1400" dirty="0">
              <a:solidFill>
                <a:srgbClr val="A31515"/>
              </a:solidFill>
              <a:latin typeface="新宋体" panose="02010609030101010101" charset="-122"/>
              <a:ea typeface="Arial Unicode MS"/>
              <a:cs typeface="新宋体" panose="02010609030101010101" charset="-122"/>
            </a:endParaRPr>
          </a:p>
          <a:p>
            <a:r>
              <a:rPr lang="en-US" sz="1400" dirty="0">
                <a:solidFill>
                  <a:srgbClr val="0000FF"/>
                </a:solidFill>
                <a:latin typeface="新宋体" panose="02010609030101010101" charset="-122"/>
                <a:ea typeface="Arial Unicode MS"/>
                <a:cs typeface="新宋体" panose="02010609030101010101" charset="-122"/>
              </a:rPr>
              <a:t>using</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namespace</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std</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8000"/>
                </a:solidFill>
                <a:latin typeface="新宋体" panose="02010609030101010101" charset="-122"/>
                <a:ea typeface="Arial Unicode MS"/>
                <a:cs typeface="新宋体" panose="02010609030101010101" charset="-122"/>
              </a:rPr>
              <a:t>// </a:t>
            </a:r>
            <a:r>
              <a:rPr lang="zh-CN" altLang="en-US" sz="1400" dirty="0">
                <a:solidFill>
                  <a:srgbClr val="008000"/>
                </a:solidFill>
                <a:latin typeface="新宋体" panose="02010609030101010101" charset="-122"/>
                <a:ea typeface="Arial Unicode MS"/>
                <a:cs typeface="新宋体" panose="02010609030101010101" charset="-122"/>
              </a:rPr>
              <a:t>把字符串</a:t>
            </a:r>
            <a:r>
              <a:rPr lang="en-US" sz="1400" dirty="0" err="1">
                <a:solidFill>
                  <a:srgbClr val="008000"/>
                </a:solidFill>
                <a:latin typeface="新宋体" panose="02010609030101010101" charset="-122"/>
                <a:ea typeface="Arial Unicode MS"/>
                <a:cs typeface="新宋体" panose="02010609030101010101" charset="-122"/>
              </a:rPr>
              <a:t>str</a:t>
            </a:r>
            <a:r>
              <a:rPr lang="zh-CN" altLang="en-US" sz="1400" dirty="0">
                <a:solidFill>
                  <a:srgbClr val="008000"/>
                </a:solidFill>
                <a:latin typeface="新宋体" panose="02010609030101010101" charset="-122"/>
                <a:ea typeface="Arial Unicode MS"/>
                <a:cs typeface="新宋体" panose="02010609030101010101" charset="-122"/>
              </a:rPr>
              <a:t>中的所有子串</a:t>
            </a:r>
            <a:r>
              <a:rPr lang="en-US" sz="1400" dirty="0" err="1">
                <a:solidFill>
                  <a:srgbClr val="008000"/>
                </a:solidFill>
                <a:latin typeface="新宋体" panose="02010609030101010101" charset="-122"/>
                <a:ea typeface="Arial Unicode MS"/>
                <a:cs typeface="新宋体" panose="02010609030101010101" charset="-122"/>
              </a:rPr>
              <a:t>find_str</a:t>
            </a:r>
            <a:r>
              <a:rPr lang="zh-CN" altLang="en-US" sz="1400" dirty="0">
                <a:solidFill>
                  <a:srgbClr val="008000"/>
                </a:solidFill>
                <a:latin typeface="新宋体" panose="02010609030101010101" charset="-122"/>
                <a:ea typeface="Arial Unicode MS"/>
                <a:cs typeface="新宋体" panose="02010609030101010101" charset="-122"/>
              </a:rPr>
              <a:t>都替换成字符串</a:t>
            </a:r>
            <a:r>
              <a:rPr lang="en-US" sz="1400" dirty="0" err="1">
                <a:solidFill>
                  <a:srgbClr val="008000"/>
                </a:solidFill>
                <a:latin typeface="新宋体" panose="02010609030101010101" charset="-122"/>
                <a:ea typeface="Arial Unicode MS"/>
                <a:cs typeface="新宋体" panose="02010609030101010101" charset="-122"/>
              </a:rPr>
              <a:t>replace_str</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返回替换的次数</a:t>
            </a:r>
            <a:endParaRPr lang="zh-CN" altLang="en-US" sz="2400" dirty="0">
              <a:solidFill>
                <a:srgbClr val="000000"/>
              </a:solidFill>
              <a:latin typeface="Times New Roman" panose="02020603050405020304"/>
              <a:ea typeface="Arial Unicode MS"/>
            </a:endParaRPr>
          </a:p>
          <a:p>
            <a:r>
              <a:rPr lang="en-US" sz="1400" dirty="0" err="1">
                <a:solidFill>
                  <a:srgbClr val="0000FF"/>
                </a:solidFill>
                <a:latin typeface="新宋体" panose="02010609030101010101" charset="-122"/>
                <a:ea typeface="Arial Unicode MS"/>
                <a:cs typeface="新宋体" panose="02010609030101010101" charset="-122"/>
              </a:rPr>
              <a:t>int</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find_replace_str</a:t>
            </a:r>
            <a:r>
              <a:rPr lang="en-US" sz="1400" dirty="0">
                <a:solidFill>
                  <a:srgbClr val="000000"/>
                </a:solidFill>
                <a:latin typeface="新宋体" panose="02010609030101010101" charset="-122"/>
                <a:ea typeface="Arial Unicode MS"/>
                <a:cs typeface="新宋体" panose="02010609030101010101" charset="-122"/>
              </a:rPr>
              <a:t>(</a:t>
            </a:r>
            <a:r>
              <a:rPr lang="en-US" sz="1400" dirty="0">
                <a:solidFill>
                  <a:srgbClr val="0000FF"/>
                </a:solidFill>
                <a:latin typeface="新宋体" panose="02010609030101010101" charset="-122"/>
                <a:ea typeface="Arial Unicode MS"/>
                <a:cs typeface="新宋体" panose="02010609030101010101" charset="-122"/>
              </a:rPr>
              <a:t>char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808080"/>
                </a:solidFill>
                <a:latin typeface="新宋体" panose="02010609030101010101" charset="-122"/>
                <a:ea typeface="Arial Unicode MS"/>
                <a:cs typeface="新宋体" panose="02010609030101010101" charset="-122"/>
              </a:rPr>
              <a:t>str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FF"/>
                </a:solidFill>
                <a:latin typeface="新宋体" panose="02010609030101010101" charset="-122"/>
                <a:ea typeface="Arial Unicode MS"/>
                <a:cs typeface="新宋体" panose="02010609030101010101" charset="-122"/>
              </a:rPr>
              <a:t>const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char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808080"/>
                </a:solidFill>
                <a:latin typeface="新宋体" panose="02010609030101010101" charset="-122"/>
                <a:ea typeface="Arial Unicode MS"/>
                <a:cs typeface="新宋体" panose="02010609030101010101" charset="-122"/>
              </a:rPr>
              <a:t>find_str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FF"/>
                </a:solidFill>
                <a:latin typeface="新宋体" panose="02010609030101010101" charset="-122"/>
                <a:ea typeface="Arial Unicode MS"/>
                <a:cs typeface="新宋体" panose="02010609030101010101" charset="-122"/>
              </a:rPr>
              <a:t>const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char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808080"/>
                </a:solidFill>
                <a:latin typeface="新宋体" panose="02010609030101010101" charset="-122"/>
                <a:ea typeface="Arial Unicode MS"/>
                <a:cs typeface="新宋体" panose="02010609030101010101" charset="-122"/>
              </a:rPr>
              <a:t>replace_str</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2B91AF"/>
                </a:solidFill>
                <a:latin typeface="新宋体" panose="02010609030101010101" charset="-122"/>
                <a:ea typeface="Arial Unicode MS"/>
                <a:cs typeface="新宋体" panose="02010609030101010101" charset="-122"/>
              </a:rPr>
              <a:t>string</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src_str</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str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sub_str</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find_str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new_str</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replace_str</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00"/>
                </a:solidFill>
                <a:latin typeface="新宋体" panose="02010609030101010101" charset="-122"/>
                <a:ea typeface="Arial Unicode MS"/>
                <a:cs typeface="新宋体" panose="02010609030101010101" charset="-122"/>
              </a:rPr>
              <a:t>// </a:t>
            </a:r>
            <a:r>
              <a:rPr lang="zh-CN" altLang="en-US" sz="1400" dirty="0">
                <a:solidFill>
                  <a:srgbClr val="008000"/>
                </a:solidFill>
                <a:latin typeface="新宋体" panose="02010609030101010101" charset="-122"/>
                <a:ea typeface="Arial Unicode MS"/>
                <a:cs typeface="新宋体" panose="02010609030101010101" charset="-122"/>
              </a:rPr>
              <a:t>先转成</a:t>
            </a:r>
            <a:r>
              <a:rPr lang="en-US" sz="1400" dirty="0">
                <a:solidFill>
                  <a:srgbClr val="008000"/>
                </a:solidFill>
                <a:latin typeface="新宋体" panose="02010609030101010101" charset="-122"/>
                <a:ea typeface="Arial Unicode MS"/>
                <a:cs typeface="新宋体" panose="02010609030101010101" charset="-122"/>
              </a:rPr>
              <a:t>C++</a:t>
            </a:r>
            <a:r>
              <a:rPr lang="zh-CN" altLang="en-US" sz="1400" dirty="0">
                <a:solidFill>
                  <a:srgbClr val="008000"/>
                </a:solidFill>
                <a:latin typeface="新宋体" panose="02010609030101010101" charset="-122"/>
                <a:ea typeface="Arial Unicode MS"/>
                <a:cs typeface="新宋体" panose="02010609030101010101" charset="-122"/>
              </a:rPr>
              <a:t>风格的字符串</a:t>
            </a:r>
            <a:endParaRPr lang="zh-CN" altLang="en-US" sz="2400" dirty="0">
              <a:solidFill>
                <a:srgbClr val="000000"/>
              </a:solidFill>
              <a:latin typeface="Times New Roman" panose="02020603050405020304"/>
              <a:ea typeface="Arial Unicode MS"/>
            </a:endParaRPr>
          </a:p>
          <a:p>
            <a:pPr indent="243840"/>
            <a:r>
              <a:rPr lang="en-US" sz="1400" dirty="0" err="1">
                <a:solidFill>
                  <a:srgbClr val="0000FF"/>
                </a:solidFill>
                <a:latin typeface="新宋体" panose="02010609030101010101" charset="-122"/>
                <a:ea typeface="Arial Unicode MS"/>
                <a:cs typeface="新宋体" panose="02010609030101010101" charset="-122"/>
              </a:rPr>
              <a:t>int</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cnt</a:t>
            </a:r>
            <a:r>
              <a:rPr lang="en-US" sz="1400" dirty="0">
                <a:solidFill>
                  <a:srgbClr val="000000"/>
                </a:solidFill>
                <a:latin typeface="新宋体" panose="02010609030101010101" charset="-122"/>
                <a:ea typeface="Arial Unicode MS"/>
                <a:cs typeface="新宋体" panose="02010609030101010101" charset="-122"/>
              </a:rPr>
              <a:t> = 0;</a:t>
            </a:r>
            <a:endParaRPr lang="zh-CN" altLang="en-US" sz="2400" dirty="0">
              <a:solidFill>
                <a:srgbClr val="000000"/>
              </a:solidFill>
              <a:latin typeface="Times New Roman" panose="02020603050405020304"/>
              <a:ea typeface="Arial Unicode MS"/>
            </a:endParaRPr>
          </a:p>
          <a:p>
            <a:pPr indent="243840"/>
            <a:r>
              <a:rPr lang="en-US" sz="1400" dirty="0">
                <a:solidFill>
                  <a:srgbClr val="008000"/>
                </a:solidFill>
                <a:latin typeface="新宋体" panose="02010609030101010101" charset="-122"/>
                <a:ea typeface="Arial Unicode MS"/>
                <a:cs typeface="新宋体" panose="02010609030101010101" charset="-122"/>
              </a:rPr>
              <a:t>// </a:t>
            </a:r>
            <a:r>
              <a:rPr lang="zh-CN" altLang="en-US" sz="1400" dirty="0">
                <a:solidFill>
                  <a:srgbClr val="008000"/>
                </a:solidFill>
                <a:latin typeface="新宋体" panose="02010609030101010101" charset="-122"/>
                <a:ea typeface="Arial Unicode MS"/>
                <a:cs typeface="新宋体" panose="02010609030101010101" charset="-122"/>
              </a:rPr>
              <a:t>寻找并替换</a:t>
            </a:r>
            <a:endParaRPr lang="zh-CN" altLang="en-US" sz="2400" dirty="0">
              <a:solidFill>
                <a:srgbClr val="000000"/>
              </a:solidFill>
              <a:latin typeface="Times New Roman" panose="02020603050405020304"/>
              <a:ea typeface="Arial Unicode MS"/>
            </a:endParaRPr>
          </a:p>
          <a:p>
            <a:pPr indent="243840"/>
            <a:r>
              <a:rPr lang="en-US" sz="1400" dirty="0">
                <a:solidFill>
                  <a:srgbClr val="0000FF"/>
                </a:solidFill>
                <a:latin typeface="新宋体" panose="02010609030101010101" charset="-122"/>
                <a:ea typeface="Arial Unicode MS"/>
                <a:cs typeface="新宋体" panose="02010609030101010101" charset="-122"/>
              </a:rPr>
              <a:t>for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FF"/>
                </a:solidFill>
                <a:latin typeface="新宋体" panose="02010609030101010101" charset="-122"/>
                <a:ea typeface="Arial Unicode MS"/>
                <a:cs typeface="新宋体" panose="02010609030101010101" charset="-122"/>
              </a:rPr>
              <a:t>int</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pos</a:t>
            </a:r>
            <a:r>
              <a:rPr lang="en-US" sz="1400" dirty="0">
                <a:solidFill>
                  <a:srgbClr val="000000"/>
                </a:solidFill>
                <a:latin typeface="新宋体" panose="02010609030101010101" charset="-122"/>
                <a:ea typeface="Arial Unicode MS"/>
                <a:cs typeface="新宋体" panose="02010609030101010101" charset="-122"/>
              </a:rPr>
              <a:t> = </a:t>
            </a:r>
            <a:r>
              <a:rPr lang="en-US" sz="1400" dirty="0" err="1">
                <a:solidFill>
                  <a:srgbClr val="000000"/>
                </a:solidFill>
                <a:latin typeface="新宋体" panose="02010609030101010101" charset="-122"/>
                <a:ea typeface="Arial Unicode MS"/>
                <a:cs typeface="新宋体" panose="02010609030101010101" charset="-122"/>
              </a:rPr>
              <a:t>src_str.find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000000"/>
                </a:solidFill>
                <a:latin typeface="新宋体" panose="02010609030101010101" charset="-122"/>
                <a:ea typeface="Arial Unicode MS"/>
                <a:cs typeface="新宋体" panose="02010609030101010101" charset="-122"/>
              </a:rPr>
              <a:t>sub_str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pos</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2B91AF"/>
                </a:solidFill>
                <a:latin typeface="新宋体" panose="02010609030101010101" charset="-122"/>
                <a:ea typeface="Arial Unicode MS"/>
                <a:cs typeface="新宋体" panose="02010609030101010101" charset="-122"/>
              </a:rPr>
              <a:t>string</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000000"/>
                </a:solidFill>
                <a:latin typeface="新宋体" panose="02010609030101010101" charset="-122"/>
                <a:ea typeface="Arial Unicode MS"/>
                <a:cs typeface="新宋体" panose="02010609030101010101" charset="-122"/>
              </a:rPr>
              <a:t>npos</a:t>
            </a:r>
            <a:r>
              <a:rPr lang="en-US" sz="1400" dirty="0">
                <a:solidFill>
                  <a:srgbClr val="000000"/>
                </a:solidFill>
                <a:latin typeface="新宋体" panose="02010609030101010101" charset="-122"/>
                <a:ea typeface="Arial Unicode MS"/>
                <a:cs typeface="新宋体" panose="02010609030101010101" charset="-122"/>
              </a:rPr>
              <a:t>; </a:t>
            </a:r>
            <a:endParaRPr lang="zh-CN" altLang="en-US" sz="2400" dirty="0">
              <a:solidFill>
                <a:srgbClr val="000000"/>
              </a:solidFill>
              <a:latin typeface="Times New Roman" panose="02020603050405020304"/>
              <a:ea typeface="Arial Unicode MS"/>
            </a:endParaRPr>
          </a:p>
          <a:p>
            <a:pPr marL="266700" indent="266700"/>
            <a:r>
              <a:rPr lang="en-US" sz="1400" dirty="0" err="1">
                <a:solidFill>
                  <a:srgbClr val="000000"/>
                </a:solidFill>
                <a:latin typeface="新宋体" panose="02010609030101010101" charset="-122"/>
                <a:ea typeface="Arial Unicode MS"/>
                <a:cs typeface="新宋体" panose="02010609030101010101" charset="-122"/>
              </a:rPr>
              <a:t>pos</a:t>
            </a:r>
            <a:r>
              <a:rPr lang="en-US" sz="1400" dirty="0">
                <a:solidFill>
                  <a:srgbClr val="000000"/>
                </a:solidFill>
                <a:latin typeface="新宋体" panose="02010609030101010101" charset="-122"/>
                <a:ea typeface="Arial Unicode MS"/>
                <a:cs typeface="新宋体" panose="02010609030101010101" charset="-122"/>
              </a:rPr>
              <a:t> = </a:t>
            </a:r>
            <a:r>
              <a:rPr lang="en-US" sz="1400" dirty="0" err="1">
                <a:solidFill>
                  <a:srgbClr val="000000"/>
                </a:solidFill>
                <a:latin typeface="新宋体" panose="02010609030101010101" charset="-122"/>
                <a:ea typeface="Arial Unicode MS"/>
                <a:cs typeface="新宋体" panose="02010609030101010101" charset="-122"/>
              </a:rPr>
              <a:t>src_str.find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000000"/>
                </a:solidFill>
                <a:latin typeface="新宋体" panose="02010609030101010101" charset="-122"/>
                <a:ea typeface="Arial Unicode MS"/>
                <a:cs typeface="新宋体" panose="02010609030101010101" charset="-122"/>
              </a:rPr>
              <a:t>sub_str,pos+new_str.length</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从替换后字符串寻找并替换</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src_str.replace</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000000"/>
                </a:solidFill>
                <a:latin typeface="新宋体" panose="02010609030101010101" charset="-122"/>
                <a:ea typeface="Arial Unicode MS"/>
                <a:cs typeface="新宋体" panose="02010609030101010101" charset="-122"/>
              </a:rPr>
              <a:t>pos</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sub_str.length</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new_str</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cnt</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strcpy</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str</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src_str.c_str</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00"/>
                </a:solidFill>
                <a:latin typeface="新宋体" panose="02010609030101010101" charset="-122"/>
                <a:ea typeface="Arial Unicode MS"/>
                <a:cs typeface="新宋体" panose="02010609030101010101" charset="-122"/>
              </a:rPr>
              <a:t>// </a:t>
            </a:r>
            <a:r>
              <a:rPr lang="zh-CN" altLang="en-US" sz="1400" dirty="0">
                <a:solidFill>
                  <a:srgbClr val="008000"/>
                </a:solidFill>
                <a:latin typeface="新宋体" panose="02010609030101010101" charset="-122"/>
                <a:ea typeface="Arial Unicode MS"/>
                <a:cs typeface="新宋体" panose="02010609030101010101" charset="-122"/>
              </a:rPr>
              <a:t>再将替换后的字符串复制给原来的</a:t>
            </a:r>
            <a:r>
              <a:rPr lang="en-US" sz="1400" dirty="0">
                <a:solidFill>
                  <a:srgbClr val="008000"/>
                </a:solidFill>
                <a:latin typeface="新宋体" panose="02010609030101010101" charset="-122"/>
                <a:ea typeface="Arial Unicode MS"/>
                <a:cs typeface="新宋体" panose="02010609030101010101" charset="-122"/>
              </a:rPr>
              <a:t>C-string</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return</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cnt</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2400" dirty="0">
              <a:solidFill>
                <a:srgbClr val="000000"/>
              </a:solidFill>
              <a:latin typeface="Times New Roman" panose="02020603050405020304"/>
              <a:ea typeface="Arial Unicode MS"/>
            </a:endParaRPr>
          </a:p>
          <a:p>
            <a:r>
              <a:rPr lang="en-US" sz="1400" dirty="0" err="1">
                <a:solidFill>
                  <a:srgbClr val="0000FF"/>
                </a:solidFill>
                <a:latin typeface="新宋体" panose="02010609030101010101" charset="-122"/>
                <a:ea typeface="Arial Unicode MS"/>
                <a:cs typeface="新宋体" panose="02010609030101010101" charset="-122"/>
              </a:rPr>
              <a:t>int</a:t>
            </a:r>
            <a:r>
              <a:rPr lang="en-US" sz="1400" dirty="0">
                <a:solidFill>
                  <a:srgbClr val="000000"/>
                </a:solidFill>
                <a:latin typeface="新宋体" panose="02010609030101010101" charset="-122"/>
                <a:ea typeface="Arial Unicode MS"/>
                <a:cs typeface="新宋体" panose="02010609030101010101" charset="-122"/>
              </a:rPr>
              <a:t> main()</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char</a:t>
            </a:r>
            <a:r>
              <a:rPr lang="en-US" sz="1400" dirty="0">
                <a:solidFill>
                  <a:srgbClr val="000000"/>
                </a:solidFill>
                <a:latin typeface="新宋体" panose="02010609030101010101" charset="-122"/>
                <a:ea typeface="Arial Unicode MS"/>
                <a:cs typeface="新宋体" panose="02010609030101010101" charset="-122"/>
              </a:rPr>
              <a:t> s[] = </a:t>
            </a:r>
            <a:r>
              <a:rPr lang="en-US" sz="1400" dirty="0">
                <a:solidFill>
                  <a:srgbClr val="A31515"/>
                </a:solidFill>
                <a:latin typeface="新宋体" panose="02010609030101010101" charset="-122"/>
                <a:ea typeface="Arial Unicode MS"/>
                <a:cs typeface="新宋体" panose="02010609030101010101" charset="-122"/>
              </a:rPr>
              <a:t>"</a:t>
            </a:r>
            <a:r>
              <a:rPr lang="en-US" sz="1400" dirty="0" err="1">
                <a:solidFill>
                  <a:srgbClr val="A31515"/>
                </a:solidFill>
                <a:latin typeface="新宋体" panose="02010609030101010101" charset="-122"/>
                <a:ea typeface="Arial Unicode MS"/>
                <a:cs typeface="新宋体" panose="02010609030101010101" charset="-122"/>
              </a:rPr>
              <a:t>abcabcabc</a:t>
            </a:r>
            <a:r>
              <a:rPr lang="en-US" sz="1400" dirty="0">
                <a:solidFill>
                  <a:srgbClr val="A31515"/>
                </a:solidFill>
                <a:latin typeface="新宋体" panose="02010609030101010101" charset="-122"/>
                <a:ea typeface="Arial Unicode MS"/>
                <a:cs typeface="新宋体" panose="02010609030101010101" charset="-122"/>
              </a:rPr>
              <a:t>"</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cout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80"/>
                </a:solidFill>
                <a:latin typeface="新宋体" panose="02010609030101010101" charset="-122"/>
                <a:ea typeface="Arial Unicode MS"/>
                <a:cs typeface="新宋体" panose="02010609030101010101" charset="-122"/>
              </a:rPr>
              <a:t>&lt;&lt;</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find_replace_str</a:t>
            </a:r>
            <a:r>
              <a:rPr lang="en-US" sz="1400" dirty="0">
                <a:solidFill>
                  <a:srgbClr val="000000"/>
                </a:solidFill>
                <a:latin typeface="新宋体" panose="02010609030101010101" charset="-122"/>
                <a:ea typeface="Arial Unicode MS"/>
                <a:cs typeface="新宋体" panose="02010609030101010101" charset="-122"/>
              </a:rPr>
              <a:t>(s, </a:t>
            </a:r>
            <a:r>
              <a:rPr lang="en-US" sz="1400" dirty="0">
                <a:solidFill>
                  <a:srgbClr val="A31515"/>
                </a:solidFill>
                <a:latin typeface="新宋体" panose="02010609030101010101" charset="-122"/>
                <a:ea typeface="Arial Unicode MS"/>
                <a:cs typeface="新宋体" panose="02010609030101010101" charset="-122"/>
              </a:rPr>
              <a:t>"</a:t>
            </a:r>
            <a:r>
              <a:rPr lang="en-US" sz="1400" dirty="0" err="1">
                <a:solidFill>
                  <a:srgbClr val="A31515"/>
                </a:solidFill>
                <a:latin typeface="新宋体" panose="02010609030101010101" charset="-122"/>
                <a:ea typeface="Arial Unicode MS"/>
                <a:cs typeface="新宋体" panose="02010609030101010101" charset="-122"/>
              </a:rPr>
              <a:t>abc</a:t>
            </a:r>
            <a:r>
              <a:rPr lang="en-US" sz="1400" dirty="0">
                <a:solidFill>
                  <a:srgbClr val="A31515"/>
                </a:solidFill>
                <a:latin typeface="新宋体" panose="02010609030101010101" charset="-122"/>
                <a:ea typeface="Arial Unicode MS"/>
                <a:cs typeface="新宋体" panose="02010609030101010101" charset="-122"/>
              </a:rPr>
              <a: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A31515"/>
                </a:solidFill>
                <a:latin typeface="新宋体" panose="02010609030101010101" charset="-122"/>
                <a:ea typeface="Arial Unicode MS"/>
                <a:cs typeface="新宋体" panose="02010609030101010101" charset="-122"/>
              </a:rPr>
              <a:t>"cab"</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80"/>
                </a:solidFill>
                <a:latin typeface="新宋体" panose="02010609030101010101" charset="-122"/>
                <a:ea typeface="Arial Unicode MS"/>
                <a:cs typeface="新宋体" panose="02010609030101010101" charset="-122"/>
              </a:rPr>
              <a:t>&lt;&lt;</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endl</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80"/>
                </a:solidFill>
                <a:latin typeface="新宋体" panose="02010609030101010101" charset="-122"/>
                <a:ea typeface="Arial Unicode MS"/>
                <a:cs typeface="新宋体" panose="02010609030101010101" charset="-122"/>
              </a:rPr>
              <a:t>&lt;&lt;</a:t>
            </a:r>
            <a:r>
              <a:rPr lang="en-US" sz="1400" dirty="0">
                <a:solidFill>
                  <a:srgbClr val="000000"/>
                </a:solidFill>
                <a:latin typeface="新宋体" panose="02010609030101010101" charset="-122"/>
                <a:ea typeface="Arial Unicode MS"/>
                <a:cs typeface="新宋体" panose="02010609030101010101" charset="-122"/>
              </a:rPr>
              <a:t> s </a:t>
            </a:r>
            <a:r>
              <a:rPr lang="en-US" sz="1400" dirty="0">
                <a:solidFill>
                  <a:srgbClr val="008080"/>
                </a:solidFill>
                <a:latin typeface="新宋体" panose="02010609030101010101" charset="-122"/>
                <a:ea typeface="Arial Unicode MS"/>
                <a:cs typeface="新宋体" panose="02010609030101010101" charset="-122"/>
              </a:rPr>
              <a:t>&lt;&lt;</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endl</a:t>
            </a:r>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return</a:t>
            </a:r>
            <a:r>
              <a:rPr lang="en-US" sz="1400" dirty="0">
                <a:solidFill>
                  <a:srgbClr val="000000"/>
                </a:solidFill>
                <a:latin typeface="新宋体" panose="02010609030101010101" charset="-122"/>
                <a:ea typeface="Arial Unicode MS"/>
                <a:cs typeface="新宋体" panose="02010609030101010101" charset="-122"/>
              </a:rPr>
              <a:t> 0;</a:t>
            </a:r>
            <a:endParaRPr lang="zh-CN" altLang="en-US" sz="2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a:t>
            </a:r>
            <a:endParaRPr lang="zh-CN" altLang="en-US" sz="2400" dirty="0">
              <a:solidFill>
                <a:srgbClr val="000000"/>
              </a:solidFill>
              <a:latin typeface="Times New Roman" panose="02020603050405020304"/>
              <a:ea typeface="Arial Unicode M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a19</a:t>
            </a:r>
            <a:endParaRPr lang="zh-CN" altLang="en-US" dirty="0"/>
          </a:p>
        </p:txBody>
      </p:sp>
      <p:sp>
        <p:nvSpPr>
          <p:cNvPr id="3" name="内容占位符 2"/>
          <p:cNvSpPr>
            <a:spLocks noGrp="1"/>
          </p:cNvSpPr>
          <p:nvPr>
            <p:ph idx="1"/>
          </p:nvPr>
        </p:nvSpPr>
        <p:spPr/>
        <p:txBody>
          <a:bodyPr>
            <a:normAutofit/>
          </a:bodyPr>
          <a:lstStyle/>
          <a:p>
            <a:r>
              <a:rPr lang="en-US" altLang="zh-CN" dirty="0"/>
              <a:t>19.</a:t>
            </a:r>
            <a:r>
              <a:rPr lang="zh-CN" altLang="en-US" dirty="0"/>
              <a:t>把在链表中插入一个新结点的操作写成一个函数：</a:t>
            </a:r>
            <a:r>
              <a:rPr lang="en-US" altLang="zh-CN" dirty="0" err="1"/>
              <a:t>bool</a:t>
            </a:r>
            <a:r>
              <a:rPr lang="en-US" altLang="zh-CN" dirty="0"/>
              <a:t> insert(Node*&amp; h, </a:t>
            </a:r>
            <a:r>
              <a:rPr lang="en-US" altLang="zh-CN" dirty="0" err="1"/>
              <a:t>int</a:t>
            </a:r>
            <a:r>
              <a:rPr lang="en-US" altLang="zh-CN" dirty="0"/>
              <a:t> a, </a:t>
            </a:r>
            <a:r>
              <a:rPr lang="en-US" altLang="zh-CN" dirty="0" err="1"/>
              <a:t>int</a:t>
            </a:r>
            <a:r>
              <a:rPr lang="en-US" altLang="zh-CN" dirty="0"/>
              <a:t> </a:t>
            </a:r>
            <a:r>
              <a:rPr lang="en-US" altLang="zh-CN" dirty="0" err="1"/>
              <a:t>pos</a:t>
            </a:r>
            <a:r>
              <a:rPr lang="en-US" altLang="zh-CN" dirty="0"/>
              <a:t>);</a:t>
            </a:r>
            <a:endParaRPr lang="en-US" altLang="zh-CN" dirty="0"/>
          </a:p>
          <a:p>
            <a:r>
              <a:rPr lang="zh-CN" altLang="en-US" dirty="0"/>
              <a:t>其中，</a:t>
            </a:r>
            <a:r>
              <a:rPr lang="en-US" altLang="zh-CN" dirty="0"/>
              <a:t>h</a:t>
            </a:r>
            <a:r>
              <a:rPr lang="zh-CN" altLang="en-US" dirty="0"/>
              <a:t>为表头指针，</a:t>
            </a:r>
            <a:r>
              <a:rPr lang="en-US" altLang="zh-CN" dirty="0"/>
              <a:t>a</a:t>
            </a:r>
            <a:r>
              <a:rPr lang="zh-CN" altLang="en-US" dirty="0"/>
              <a:t>为要插入的结点的值，</a:t>
            </a:r>
            <a:r>
              <a:rPr lang="en-US" altLang="zh-CN" dirty="0" err="1"/>
              <a:t>pos</a:t>
            </a:r>
            <a:r>
              <a:rPr lang="en-US" altLang="zh-CN" dirty="0"/>
              <a:t>(</a:t>
            </a:r>
            <a:r>
              <a:rPr lang="zh-CN" altLang="en-US" dirty="0"/>
              <a:t>≥</a:t>
            </a:r>
            <a:r>
              <a:rPr lang="en-US" altLang="zh-CN" dirty="0"/>
              <a:t>0)</a:t>
            </a:r>
            <a:r>
              <a:rPr lang="zh-CN" altLang="en-US" dirty="0"/>
              <a:t>表示插入位置。当</a:t>
            </a:r>
            <a:r>
              <a:rPr lang="en-US" altLang="zh-CN" dirty="0" err="1"/>
              <a:t>pos</a:t>
            </a:r>
            <a:r>
              <a:rPr lang="zh-CN" altLang="en-US" dirty="0"/>
              <a:t>为</a:t>
            </a:r>
            <a:r>
              <a:rPr lang="en-US" altLang="zh-CN" dirty="0"/>
              <a:t>0</a:t>
            </a:r>
            <a:r>
              <a:rPr lang="zh-CN" altLang="en-US" dirty="0"/>
              <a:t>时表示在表头插入；否则，表示在第</a:t>
            </a:r>
            <a:r>
              <a:rPr lang="en-US" altLang="zh-CN" dirty="0" err="1"/>
              <a:t>pos</a:t>
            </a:r>
            <a:r>
              <a:rPr lang="zh-CN" altLang="en-US" dirty="0"/>
              <a:t>个结点的后面插入。操作成功返回</a:t>
            </a:r>
            <a:r>
              <a:rPr lang="en-US" altLang="zh-CN" dirty="0"/>
              <a:t>true</a:t>
            </a:r>
            <a:r>
              <a:rPr lang="zh-CN" altLang="en-US" dirty="0"/>
              <a:t>，否则返回</a:t>
            </a:r>
            <a:r>
              <a:rPr lang="en-US" altLang="zh-CN" dirty="0"/>
              <a:t>false</a:t>
            </a:r>
            <a:r>
              <a:rPr lang="zh-CN" altLang="en-US" dirty="0"/>
              <a:t>。</a:t>
            </a:r>
            <a:endParaRPr lang="en-US" altLang="zh-CN" dirty="0"/>
          </a:p>
          <a:p>
            <a:endParaRPr lang="en-US" altLang="zh-CN" dirty="0"/>
          </a:p>
          <a:p>
            <a:r>
              <a:rPr lang="zh-CN" altLang="en-US" dirty="0">
                <a:solidFill>
                  <a:srgbClr val="FF0000"/>
                </a:solidFill>
              </a:rPr>
              <a:t>可以包含空的头结点？</a:t>
            </a:r>
            <a:endParaRPr lang="en-US" altLang="zh-CN" dirty="0">
              <a:solidFill>
                <a:srgbClr val="FF0000"/>
              </a:solidFill>
            </a:endParaRPr>
          </a:p>
          <a:p>
            <a:r>
              <a:rPr lang="zh-CN" altLang="en-US" dirty="0">
                <a:solidFill>
                  <a:srgbClr val="FF0000"/>
                </a:solidFill>
              </a:rPr>
              <a:t>生成的新结点如果没有成功插入链表，如何处理？</a:t>
            </a:r>
            <a:endParaRPr lang="en-US" altLang="zh-CN" dirty="0">
              <a:solidFill>
                <a:srgbClr val="FF0000"/>
              </a:solidFill>
            </a:endParaRPr>
          </a:p>
          <a:p>
            <a:endParaRPr lang="en-US" altLang="zh-CN" dirty="0"/>
          </a:p>
          <a:p>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a19(0)</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9" name="文本框 4"/>
          <p:cNvSpPr txBox="1">
            <a:spLocks noChangeArrowheads="1"/>
          </p:cNvSpPr>
          <p:nvPr/>
        </p:nvSpPr>
        <p:spPr bwMode="auto">
          <a:xfrm>
            <a:off x="2099556" y="1542386"/>
            <a:ext cx="7992888" cy="4838943"/>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2800" dirty="0">
                <a:solidFill>
                  <a:srgbClr val="000000"/>
                </a:solidFill>
                <a:latin typeface="Times New Roman" panose="02020603050405020304"/>
                <a:ea typeface="Arial Unicode MS"/>
              </a:rPr>
              <a:t>if (q != NULL)  </a:t>
            </a:r>
            <a:r>
              <a:rPr lang="en-US" sz="2800" dirty="0">
                <a:solidFill>
                  <a:srgbClr val="00B050"/>
                </a:solidFill>
                <a:latin typeface="Times New Roman" panose="02020603050405020304"/>
                <a:ea typeface="Arial Unicode MS"/>
              </a:rPr>
              <a:t>//</a:t>
            </a:r>
            <a:r>
              <a:rPr lang="zh-CN" altLang="en-US" sz="2800" dirty="0">
                <a:solidFill>
                  <a:srgbClr val="00B050"/>
                </a:solidFill>
                <a:latin typeface="Times New Roman" panose="02020603050405020304"/>
                <a:ea typeface="Arial Unicode MS"/>
              </a:rPr>
              <a:t>错误示例</a:t>
            </a:r>
            <a:endParaRPr lang="en-US" sz="2800" dirty="0">
              <a:solidFill>
                <a:srgbClr val="00B05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	p-&gt;next = q-&gt;next;</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	q-&gt;next = p;</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	return true;</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else</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	return false;</a:t>
            </a:r>
            <a:endParaRPr lang="en-US" altLang="zh-CN" sz="2800" dirty="0">
              <a:solidFill>
                <a:srgbClr val="000000"/>
              </a:solidFill>
              <a:latin typeface="Times New Roman" panose="02020603050405020304"/>
              <a:ea typeface="Arial Unicode MS"/>
            </a:endParaRPr>
          </a:p>
          <a:p>
            <a:r>
              <a:rPr lang="en-US" altLang="zh-CN" sz="2800" dirty="0">
                <a:solidFill>
                  <a:srgbClr val="000000"/>
                </a:solidFill>
                <a:latin typeface="Times New Roman" panose="02020603050405020304"/>
                <a:ea typeface="Arial Unicode MS"/>
              </a:rPr>
              <a:t>}</a:t>
            </a:r>
            <a:endParaRPr lang="en-US" altLang="zh-CN" sz="2800" dirty="0">
              <a:solidFill>
                <a:srgbClr val="000000"/>
              </a:solidFill>
              <a:latin typeface="Times New Roman" panose="02020603050405020304"/>
              <a:ea typeface="Arial Unicode MS"/>
            </a:endParaRPr>
          </a:p>
          <a:p>
            <a:r>
              <a:rPr lang="en-US" altLang="zh-CN" sz="2800" dirty="0">
                <a:solidFill>
                  <a:srgbClr val="FF0000"/>
                </a:solidFill>
                <a:latin typeface="Times New Roman" panose="02020603050405020304"/>
                <a:ea typeface="Arial Unicode MS"/>
              </a:rPr>
              <a:t>delete q;  //</a:t>
            </a:r>
            <a:r>
              <a:rPr lang="zh-CN" altLang="en-US" sz="2800" dirty="0">
                <a:solidFill>
                  <a:srgbClr val="FF0000"/>
                </a:solidFill>
                <a:latin typeface="Times New Roman" panose="02020603050405020304"/>
                <a:ea typeface="Arial Unicode MS"/>
              </a:rPr>
              <a:t>此处代码不可达</a:t>
            </a:r>
            <a:endParaRPr lang="en-US" altLang="zh-CN" sz="2800" dirty="0">
              <a:solidFill>
                <a:srgbClr val="FF0000"/>
              </a:solidFill>
              <a:latin typeface="Times New Roman" panose="02020603050405020304"/>
              <a:ea typeface="Arial Unicode MS"/>
            </a:endParaRPr>
          </a:p>
          <a:p>
            <a:endParaRPr lang="zh-CN" altLang="en-US" sz="2800" dirty="0">
              <a:solidFill>
                <a:srgbClr val="000000"/>
              </a:solidFill>
              <a:latin typeface="Times New Roman" panose="02020603050405020304"/>
              <a:ea typeface="Arial Unicode M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a19(1)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9" name="文本框 4"/>
          <p:cNvSpPr txBox="1">
            <a:spLocks noChangeArrowheads="1"/>
          </p:cNvSpPr>
          <p:nvPr/>
        </p:nvSpPr>
        <p:spPr bwMode="auto">
          <a:xfrm>
            <a:off x="1775520" y="1484784"/>
            <a:ext cx="8568952" cy="5112568"/>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dirty="0">
                <a:solidFill>
                  <a:srgbClr val="808080"/>
                </a:solidFill>
                <a:latin typeface="新宋体" panose="02010609030101010101" charset="-122"/>
                <a:ea typeface="Arial Unicode MS"/>
                <a:cs typeface="新宋体" panose="02010609030101010101" charset="-122"/>
              </a:rPr>
              <a:t>#include</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A31515"/>
                </a:solidFill>
                <a:latin typeface="新宋体" panose="02010609030101010101" charset="-122"/>
                <a:ea typeface="Arial Unicode MS"/>
                <a:cs typeface="新宋体" panose="02010609030101010101" charset="-122"/>
              </a:rPr>
              <a:t>&lt;</a:t>
            </a:r>
            <a:r>
              <a:rPr lang="en-US" dirty="0" err="1">
                <a:solidFill>
                  <a:srgbClr val="A31515"/>
                </a:solidFill>
                <a:latin typeface="新宋体" panose="02010609030101010101" charset="-122"/>
                <a:ea typeface="Arial Unicode MS"/>
                <a:cs typeface="新宋体" panose="02010609030101010101" charset="-122"/>
              </a:rPr>
              <a:t>iostream</a:t>
            </a:r>
            <a:r>
              <a:rPr lang="en-US" dirty="0">
                <a:solidFill>
                  <a:srgbClr val="A31515"/>
                </a:solidFill>
                <a:latin typeface="新宋体" panose="02010609030101010101" charset="-122"/>
                <a:ea typeface="Arial Unicode MS"/>
                <a:cs typeface="新宋体" panose="02010609030101010101" charset="-122"/>
              </a:rPr>
              <a:t>&gt;</a:t>
            </a:r>
            <a:endParaRPr lang="zh-CN" altLang="en-US" sz="3200" dirty="0">
              <a:solidFill>
                <a:srgbClr val="000000"/>
              </a:solidFill>
              <a:latin typeface="Times New Roman" panose="02020603050405020304"/>
              <a:ea typeface="Arial Unicode MS"/>
            </a:endParaRPr>
          </a:p>
          <a:p>
            <a:r>
              <a:rPr lang="en-US" dirty="0">
                <a:solidFill>
                  <a:srgbClr val="0000FF"/>
                </a:solidFill>
                <a:latin typeface="新宋体" panose="02010609030101010101" charset="-122"/>
                <a:ea typeface="Arial Unicode MS"/>
                <a:cs typeface="新宋体" panose="02010609030101010101" charset="-122"/>
              </a:rPr>
              <a:t>using</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namespace</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000000"/>
                </a:solidFill>
                <a:latin typeface="新宋体" panose="02010609030101010101" charset="-122"/>
                <a:ea typeface="Arial Unicode MS"/>
                <a:cs typeface="新宋体" panose="02010609030101010101" charset="-122"/>
              </a:rPr>
              <a:t>std</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err="1">
                <a:solidFill>
                  <a:srgbClr val="0000FF"/>
                </a:solidFill>
                <a:latin typeface="新宋体" panose="02010609030101010101" charset="-122"/>
                <a:ea typeface="Arial Unicode MS"/>
                <a:cs typeface="新宋体" panose="02010609030101010101" charset="-122"/>
              </a:rPr>
              <a:t>struct</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0000FF"/>
                </a:solidFill>
                <a:latin typeface="新宋体" panose="02010609030101010101" charset="-122"/>
                <a:ea typeface="Arial Unicode MS"/>
                <a:cs typeface="新宋体" panose="02010609030101010101" charset="-122"/>
              </a:rPr>
              <a:t>int</a:t>
            </a:r>
            <a:r>
              <a:rPr lang="en-US" dirty="0">
                <a:solidFill>
                  <a:srgbClr val="000000"/>
                </a:solidFill>
                <a:latin typeface="新宋体" panose="02010609030101010101" charset="-122"/>
                <a:ea typeface="Arial Unicode MS"/>
                <a:cs typeface="新宋体" panose="02010609030101010101" charset="-122"/>
              </a:rPr>
              <a:t> data;</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 next;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err="1">
                <a:solidFill>
                  <a:srgbClr val="0000FF"/>
                </a:solidFill>
                <a:latin typeface="新宋体" panose="02010609030101010101" charset="-122"/>
                <a:ea typeface="Arial Unicode MS"/>
                <a:cs typeface="新宋体" panose="02010609030101010101" charset="-122"/>
              </a:rPr>
              <a:t>bool</a:t>
            </a:r>
            <a:r>
              <a:rPr lang="en-US" dirty="0">
                <a:solidFill>
                  <a:srgbClr val="000000"/>
                </a:solidFill>
                <a:latin typeface="新宋体" panose="02010609030101010101" charset="-122"/>
                <a:ea typeface="Arial Unicode MS"/>
                <a:cs typeface="新宋体" panose="02010609030101010101" charset="-122"/>
              </a:rPr>
              <a:t> insert(</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*&amp; </a:t>
            </a:r>
            <a:r>
              <a:rPr lang="en-US" dirty="0">
                <a:solidFill>
                  <a:srgbClr val="808080"/>
                </a:solidFill>
                <a:latin typeface="新宋体" panose="02010609030101010101" charset="-122"/>
                <a:ea typeface="Arial Unicode MS"/>
                <a:cs typeface="新宋体" panose="02010609030101010101" charset="-122"/>
              </a:rPr>
              <a:t>h</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0000FF"/>
                </a:solidFill>
                <a:latin typeface="新宋体" panose="02010609030101010101" charset="-122"/>
                <a:ea typeface="Arial Unicode MS"/>
                <a:cs typeface="新宋体" panose="02010609030101010101" charset="-122"/>
              </a:rPr>
              <a:t>int</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0000FF"/>
                </a:solidFill>
                <a:latin typeface="新宋体" panose="02010609030101010101" charset="-122"/>
                <a:ea typeface="Arial Unicode MS"/>
                <a:cs typeface="新宋体" panose="02010609030101010101" charset="-122"/>
              </a:rPr>
              <a:t>int</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808080"/>
                </a:solidFill>
                <a:latin typeface="新宋体" panose="02010609030101010101" charset="-122"/>
                <a:ea typeface="Arial Unicode MS"/>
                <a:cs typeface="新宋体" panose="02010609030101010101" charset="-122"/>
              </a:rPr>
              <a:t>pos</a:t>
            </a:r>
            <a:r>
              <a:rPr lang="en-US" dirty="0">
                <a:solidFill>
                  <a:srgbClr val="000000"/>
                </a:solidFill>
                <a:latin typeface="新宋体" panose="02010609030101010101" charset="-122"/>
                <a:ea typeface="Arial Unicode MS"/>
                <a:cs typeface="新宋体" panose="02010609030101010101" charset="-122"/>
              </a:rPr>
              <a:t>)</a:t>
            </a:r>
            <a:r>
              <a:rPr lang="en-US" dirty="0">
                <a:solidFill>
                  <a:srgbClr val="008000"/>
                </a:solidFill>
                <a:latin typeface="新宋体" panose="02010609030101010101" charset="-122"/>
                <a:ea typeface="Arial Unicode MS"/>
                <a:cs typeface="新宋体" panose="02010609030101010101" charset="-122"/>
              </a:rPr>
              <a:t>// </a:t>
            </a:r>
            <a:r>
              <a:rPr lang="zh-CN" altLang="en-US" dirty="0">
                <a:solidFill>
                  <a:srgbClr val="008000"/>
                </a:solidFill>
                <a:latin typeface="新宋体" panose="02010609030101010101" charset="-122"/>
                <a:ea typeface="Arial Unicode MS"/>
                <a:cs typeface="新宋体" panose="02010609030101010101" charset="-122"/>
              </a:rPr>
              <a:t>插入新结点</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if</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808080"/>
                </a:solidFill>
                <a:latin typeface="新宋体" panose="02010609030101010101" charset="-122"/>
                <a:ea typeface="Arial Unicode MS"/>
                <a:cs typeface="新宋体" panose="02010609030101010101" charset="-122"/>
              </a:rPr>
              <a:t>pos</a:t>
            </a:r>
            <a:r>
              <a:rPr lang="en-US" dirty="0">
                <a:solidFill>
                  <a:srgbClr val="000000"/>
                </a:solidFill>
                <a:latin typeface="新宋体" panose="02010609030101010101" charset="-122"/>
                <a:ea typeface="Arial Unicode MS"/>
                <a:cs typeface="新宋体" panose="02010609030101010101" charset="-122"/>
              </a:rPr>
              <a:t> &lt; 0 || (</a:t>
            </a:r>
            <a:r>
              <a:rPr lang="en-US" dirty="0">
                <a:solidFill>
                  <a:srgbClr val="808080"/>
                </a:solidFill>
                <a:latin typeface="新宋体" panose="02010609030101010101" charset="-122"/>
                <a:ea typeface="Arial Unicode MS"/>
                <a:cs typeface="新宋体" panose="02010609030101010101" charset="-122"/>
              </a:rPr>
              <a:t>h</a:t>
            </a:r>
            <a:r>
              <a:rPr lang="en-US" dirty="0">
                <a:solidFill>
                  <a:srgbClr val="000000"/>
                </a:solidFill>
                <a:latin typeface="新宋体" panose="02010609030101010101" charset="-122"/>
                <a:ea typeface="Arial Unicode MS"/>
                <a:cs typeface="新宋体" panose="02010609030101010101" charset="-122"/>
              </a:rPr>
              <a:t>==</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 &amp;&amp; </a:t>
            </a:r>
            <a:r>
              <a:rPr lang="en-US" dirty="0" err="1">
                <a:solidFill>
                  <a:srgbClr val="808080"/>
                </a:solidFill>
                <a:latin typeface="新宋体" panose="02010609030101010101" charset="-122"/>
                <a:ea typeface="Arial Unicode MS"/>
                <a:cs typeface="新宋体" panose="02010609030101010101" charset="-122"/>
              </a:rPr>
              <a:t>pos</a:t>
            </a:r>
            <a:r>
              <a:rPr lang="en-US" dirty="0">
                <a:solidFill>
                  <a:srgbClr val="000000"/>
                </a:solidFill>
                <a:latin typeface="新宋体" panose="02010609030101010101" charset="-122"/>
                <a:ea typeface="Arial Unicode MS"/>
                <a:cs typeface="新宋体" panose="02010609030101010101" charset="-122"/>
              </a:rPr>
              <a:t>&gt;0))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若</a:t>
            </a:r>
            <a:r>
              <a:rPr lang="en-US" dirty="0" err="1">
                <a:solidFill>
                  <a:srgbClr val="008000"/>
                </a:solidFill>
                <a:latin typeface="新宋体" panose="02010609030101010101" charset="-122"/>
                <a:ea typeface="Arial Unicode MS"/>
                <a:cs typeface="新宋体" panose="02010609030101010101" charset="-122"/>
              </a:rPr>
              <a:t>pos</a:t>
            </a:r>
            <a:r>
              <a:rPr lang="en-US" dirty="0">
                <a:solidFill>
                  <a:srgbClr val="008000"/>
                </a:solidFill>
                <a:latin typeface="新宋体" panose="02010609030101010101" charset="-122"/>
                <a:ea typeface="Arial Unicode MS"/>
                <a:cs typeface="新宋体" panose="02010609030101010101" charset="-122"/>
              </a:rPr>
              <a:t>&lt;0</a:t>
            </a:r>
            <a:r>
              <a:rPr lang="zh-CN" altLang="en-US" dirty="0">
                <a:solidFill>
                  <a:srgbClr val="008000"/>
                </a:solidFill>
                <a:latin typeface="新宋体" panose="02010609030101010101" charset="-122"/>
                <a:ea typeface="Arial Unicode MS"/>
                <a:cs typeface="新宋体" panose="02010609030101010101" charset="-122"/>
              </a:rPr>
              <a:t>插入失败，返回</a:t>
            </a:r>
            <a:r>
              <a:rPr lang="en-US" dirty="0">
                <a:solidFill>
                  <a:srgbClr val="008000"/>
                </a:solidFill>
                <a:latin typeface="新宋体" panose="02010609030101010101" charset="-122"/>
                <a:ea typeface="Arial Unicode MS"/>
                <a:cs typeface="新宋体" panose="02010609030101010101" charset="-122"/>
              </a:rPr>
              <a:t>false</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return</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false</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 p = </a:t>
            </a:r>
            <a:r>
              <a:rPr lang="en-US" dirty="0">
                <a:solidFill>
                  <a:srgbClr val="808080"/>
                </a:solidFill>
                <a:latin typeface="新宋体" panose="02010609030101010101" charset="-122"/>
                <a:ea typeface="Arial Unicode MS"/>
                <a:cs typeface="新宋体" panose="02010609030101010101" charset="-122"/>
              </a:rPr>
              <a:t>h</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for</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0000FF"/>
                </a:solidFill>
                <a:latin typeface="新宋体" panose="02010609030101010101" charset="-122"/>
                <a:ea typeface="Arial Unicode MS"/>
                <a:cs typeface="新宋体" panose="02010609030101010101" charset="-122"/>
              </a:rPr>
              <a:t>int</a:t>
            </a:r>
            <a:r>
              <a:rPr lang="en-US" dirty="0">
                <a:solidFill>
                  <a:srgbClr val="000000"/>
                </a:solidFill>
                <a:latin typeface="新宋体" panose="02010609030101010101" charset="-122"/>
                <a:ea typeface="Arial Unicode MS"/>
                <a:cs typeface="新宋体" panose="02010609030101010101" charset="-122"/>
              </a:rPr>
              <a:t> i = 1; i &lt; </a:t>
            </a:r>
            <a:r>
              <a:rPr lang="en-US" dirty="0" err="1">
                <a:solidFill>
                  <a:srgbClr val="808080"/>
                </a:solidFill>
                <a:latin typeface="新宋体" panose="02010609030101010101" charset="-122"/>
                <a:ea typeface="Arial Unicode MS"/>
                <a:cs typeface="新宋体" panose="02010609030101010101" charset="-122"/>
              </a:rPr>
              <a:t>pos</a:t>
            </a:r>
            <a:r>
              <a:rPr lang="en-US" dirty="0">
                <a:solidFill>
                  <a:srgbClr val="000000"/>
                </a:solidFill>
                <a:latin typeface="新宋体" panose="02010609030101010101" charset="-122"/>
                <a:ea typeface="Arial Unicode MS"/>
                <a:cs typeface="新宋体" panose="02010609030101010101" charset="-122"/>
              </a:rPr>
              <a:t>; ++i) </a:t>
            </a:r>
            <a:r>
              <a:rPr lang="en-US" dirty="0">
                <a:solidFill>
                  <a:srgbClr val="008000"/>
                </a:solidFill>
                <a:latin typeface="新宋体" panose="02010609030101010101" charset="-122"/>
                <a:ea typeface="Arial Unicode MS"/>
                <a:cs typeface="新宋体" panose="02010609030101010101" charset="-122"/>
              </a:rPr>
              <a:t>// </a:t>
            </a:r>
            <a:r>
              <a:rPr lang="zh-CN" altLang="en-US" dirty="0">
                <a:solidFill>
                  <a:srgbClr val="008000"/>
                </a:solidFill>
                <a:latin typeface="新宋体" panose="02010609030101010101" charset="-122"/>
                <a:ea typeface="Arial Unicode MS"/>
                <a:cs typeface="新宋体" panose="02010609030101010101" charset="-122"/>
              </a:rPr>
              <a:t>循环</a:t>
            </a:r>
            <a:r>
              <a:rPr lang="en-US" dirty="0">
                <a:solidFill>
                  <a:srgbClr val="008000"/>
                </a:solidFill>
                <a:latin typeface="新宋体" panose="02010609030101010101" charset="-122"/>
                <a:ea typeface="Arial Unicode MS"/>
                <a:cs typeface="新宋体" panose="02010609030101010101" charset="-122"/>
              </a:rPr>
              <a:t>pos-1</a:t>
            </a:r>
            <a:r>
              <a:rPr lang="zh-CN" altLang="en-US" dirty="0">
                <a:solidFill>
                  <a:srgbClr val="008000"/>
                </a:solidFill>
                <a:latin typeface="新宋体" panose="02010609030101010101" charset="-122"/>
                <a:ea typeface="Arial Unicode MS"/>
                <a:cs typeface="新宋体" panose="02010609030101010101" charset="-122"/>
              </a:rPr>
              <a:t>次</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p = p-&gt;next;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if</a:t>
            </a:r>
            <a:r>
              <a:rPr lang="en-US" dirty="0">
                <a:solidFill>
                  <a:srgbClr val="000000"/>
                </a:solidFill>
                <a:latin typeface="新宋体" panose="02010609030101010101" charset="-122"/>
                <a:ea typeface="Arial Unicode MS"/>
                <a:cs typeface="新宋体" panose="02010609030101010101" charset="-122"/>
              </a:rPr>
              <a:t> (p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return</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false</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en-US" dirty="0" err="1">
                <a:solidFill>
                  <a:srgbClr val="008000"/>
                </a:solidFill>
                <a:latin typeface="新宋体" panose="02010609030101010101" charset="-122"/>
                <a:ea typeface="Arial Unicode MS"/>
                <a:cs typeface="新宋体" panose="02010609030101010101" charset="-122"/>
              </a:rPr>
              <a:t>pos</a:t>
            </a:r>
            <a:r>
              <a:rPr lang="zh-CN" altLang="en-US" dirty="0">
                <a:solidFill>
                  <a:srgbClr val="008000"/>
                </a:solidFill>
                <a:latin typeface="新宋体" panose="02010609030101010101" charset="-122"/>
                <a:ea typeface="Arial Unicode MS"/>
                <a:cs typeface="新宋体" panose="02010609030101010101" charset="-122"/>
              </a:rPr>
              <a:t>超过链表长度，返回</a:t>
            </a:r>
            <a:r>
              <a:rPr lang="en-US" dirty="0">
                <a:solidFill>
                  <a:srgbClr val="008000"/>
                </a:solidFill>
                <a:latin typeface="新宋体" panose="02010609030101010101" charset="-122"/>
                <a:ea typeface="Arial Unicode MS"/>
                <a:cs typeface="新宋体" panose="02010609030101010101" charset="-122"/>
              </a:rPr>
              <a:t>false</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fr-FR" sz="3200" dirty="0">
                <a:solidFill>
                  <a:srgbClr val="000000"/>
                </a:solidFill>
                <a:latin typeface="Times New Roman" panose="02020603050405020304"/>
                <a:ea typeface="Arial Unicode MS"/>
              </a:rPr>
              <a:t> </a:t>
            </a:r>
            <a:endParaRPr lang="zh-CN" altLang="en-US" sz="3200" dirty="0">
              <a:solidFill>
                <a:srgbClr val="000000"/>
              </a:solidFill>
              <a:latin typeface="Times New Roman" panose="02020603050405020304"/>
              <a:ea typeface="Arial Unicode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a11</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一</a:t>
            </a:r>
            <a:r>
              <a:rPr lang="en-US" altLang="zh-CN" dirty="0"/>
              <a:t>a11.</a:t>
            </a:r>
            <a:r>
              <a:rPr lang="zh-CN" altLang="en-US" dirty="0"/>
              <a:t>不引进第三个变量，交换两个整形变量的值。</a:t>
            </a:r>
            <a:endParaRPr lang="en-US" altLang="zh-CN" dirty="0"/>
          </a:p>
          <a:p>
            <a:r>
              <a:rPr lang="en-US" altLang="zh-CN" dirty="0"/>
              <a:t>#include &lt;</a:t>
            </a:r>
            <a:r>
              <a:rPr lang="en-US" altLang="zh-CN" dirty="0" err="1"/>
              <a:t>iostream</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a:t>
            </a:r>
            <a:r>
              <a:rPr lang="en-US" altLang="zh-CN" dirty="0" err="1"/>
              <a:t>int</a:t>
            </a:r>
            <a:r>
              <a:rPr lang="en-US" altLang="zh-CN" dirty="0"/>
              <a:t> a, b;</a:t>
            </a:r>
            <a:endParaRPr lang="zh-CN" altLang="zh-CN" dirty="0"/>
          </a:p>
          <a:p>
            <a:r>
              <a:rPr lang="en-US" altLang="zh-CN" dirty="0"/>
              <a:t>    </a:t>
            </a:r>
            <a:r>
              <a:rPr lang="en-US" altLang="zh-CN" dirty="0" err="1"/>
              <a:t>cin</a:t>
            </a:r>
            <a:r>
              <a:rPr lang="en-US" altLang="zh-CN" dirty="0"/>
              <a:t> &gt;&gt; a &gt;&gt; b;</a:t>
            </a:r>
            <a:endParaRPr lang="zh-CN" altLang="zh-CN" dirty="0"/>
          </a:p>
          <a:p>
            <a:r>
              <a:rPr lang="en-US" altLang="zh-CN" dirty="0"/>
              <a:t>    a=</a:t>
            </a:r>
            <a:r>
              <a:rPr lang="en-US" altLang="zh-CN" dirty="0" err="1"/>
              <a:t>b^a</a:t>
            </a:r>
            <a:r>
              <a:rPr lang="en-US" altLang="zh-CN" dirty="0"/>
              <a:t>; b=</a:t>
            </a:r>
            <a:r>
              <a:rPr lang="en-US" altLang="zh-CN" dirty="0" err="1"/>
              <a:t>a^b</a:t>
            </a:r>
            <a:r>
              <a:rPr lang="en-US" altLang="zh-CN" dirty="0"/>
              <a:t>; a=</a:t>
            </a:r>
            <a:r>
              <a:rPr lang="en-US" altLang="zh-CN" dirty="0" err="1"/>
              <a:t>b^a</a:t>
            </a:r>
            <a:r>
              <a:rPr lang="en-US" altLang="zh-CN" dirty="0"/>
              <a:t>; // </a:t>
            </a:r>
            <a:r>
              <a:rPr lang="zh-CN" altLang="zh-CN" dirty="0"/>
              <a:t>利用按位异或进行交换</a:t>
            </a:r>
            <a:endParaRPr lang="en-US" altLang="zh-CN" dirty="0"/>
          </a:p>
          <a:p>
            <a:r>
              <a:rPr lang="en-US" altLang="zh-CN" dirty="0"/>
              <a:t>    //</a:t>
            </a:r>
            <a:r>
              <a:rPr lang="zh-CN" altLang="zh-CN" dirty="0"/>
              <a:t>或者</a:t>
            </a:r>
            <a:r>
              <a:rPr lang="en-US" altLang="zh-CN" dirty="0"/>
              <a:t>a=</a:t>
            </a:r>
            <a:r>
              <a:rPr lang="en-US" altLang="zh-CN" dirty="0" err="1"/>
              <a:t>a+b;b</a:t>
            </a:r>
            <a:r>
              <a:rPr lang="en-US" altLang="zh-CN" dirty="0"/>
              <a:t>=</a:t>
            </a:r>
            <a:r>
              <a:rPr lang="en-US" altLang="zh-CN" dirty="0" err="1"/>
              <a:t>a-b;a</a:t>
            </a:r>
            <a:r>
              <a:rPr lang="en-US" altLang="zh-CN" dirty="0"/>
              <a:t>=a-b;</a:t>
            </a:r>
            <a:endParaRPr lang="zh-CN" altLang="zh-CN" dirty="0"/>
          </a:p>
          <a:p>
            <a:r>
              <a:rPr lang="en-US" altLang="zh-CN" dirty="0"/>
              <a:t>    </a:t>
            </a:r>
            <a:r>
              <a:rPr lang="en-US" altLang="zh-CN" dirty="0" err="1"/>
              <a:t>cout</a:t>
            </a:r>
            <a:r>
              <a:rPr lang="en-US" altLang="zh-CN" dirty="0"/>
              <a:t> &lt;&lt; a &lt;&lt; " " &lt;&lt; b;</a:t>
            </a:r>
            <a:endParaRPr lang="zh-CN" altLang="zh-CN" dirty="0"/>
          </a:p>
          <a:p>
            <a:r>
              <a:rPr lang="en-US" altLang="zh-CN" dirty="0"/>
              <a:t>    return 0;</a:t>
            </a:r>
            <a:endParaRPr lang="zh-CN" altLang="zh-CN" dirty="0"/>
          </a:p>
          <a:p>
            <a:r>
              <a:rPr lang="en-US" altLang="zh-CN" dirty="0"/>
              <a:t>}</a:t>
            </a:r>
            <a:endParaRPr lang="zh-CN" altLang="zh-CN" dirty="0"/>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a19(2)</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7" name="文本框 4"/>
          <p:cNvSpPr txBox="1">
            <a:spLocks noChangeArrowheads="1"/>
          </p:cNvSpPr>
          <p:nvPr/>
        </p:nvSpPr>
        <p:spPr bwMode="auto">
          <a:xfrm>
            <a:off x="1847528" y="1433686"/>
            <a:ext cx="8424936" cy="5091658"/>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 q = </a:t>
            </a:r>
            <a:r>
              <a:rPr lang="en-US" dirty="0">
                <a:solidFill>
                  <a:srgbClr val="0000FF"/>
                </a:solidFill>
                <a:latin typeface="新宋体" panose="02010609030101010101" charset="-122"/>
                <a:ea typeface="Arial Unicode MS"/>
                <a:cs typeface="新宋体" panose="02010609030101010101" charset="-122"/>
              </a:rPr>
              <a:t>new</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if</a:t>
            </a:r>
            <a:r>
              <a:rPr lang="en-US" dirty="0">
                <a:solidFill>
                  <a:srgbClr val="000000"/>
                </a:solidFill>
                <a:latin typeface="新宋体" panose="02010609030101010101" charset="-122"/>
                <a:ea typeface="Arial Unicode MS"/>
                <a:cs typeface="新宋体" panose="02010609030101010101" charset="-122"/>
              </a:rPr>
              <a:t> (q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若新结点内存分配失败，返回</a:t>
            </a:r>
            <a:r>
              <a:rPr lang="en-US" dirty="0">
                <a:solidFill>
                  <a:srgbClr val="008000"/>
                </a:solidFill>
                <a:latin typeface="新宋体" panose="02010609030101010101" charset="-122"/>
                <a:ea typeface="Arial Unicode MS"/>
                <a:cs typeface="新宋体" panose="02010609030101010101" charset="-122"/>
              </a:rPr>
              <a:t>false</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return</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false</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else</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若新结点内存分配成功，则进行插入操作</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q-&gt;data =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新结点赋值</a:t>
            </a:r>
            <a:r>
              <a:rPr lang="en-US" dirty="0">
                <a:solidFill>
                  <a:srgbClr val="008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if</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808080"/>
                </a:solidFill>
                <a:latin typeface="新宋体" panose="02010609030101010101" charset="-122"/>
                <a:ea typeface="Arial Unicode MS"/>
                <a:cs typeface="新宋体" panose="02010609030101010101" charset="-122"/>
              </a:rPr>
              <a:t>pos</a:t>
            </a:r>
            <a:r>
              <a:rPr lang="en-US" dirty="0">
                <a:solidFill>
                  <a:srgbClr val="000000"/>
                </a:solidFill>
                <a:latin typeface="新宋体" panose="02010609030101010101" charset="-122"/>
                <a:ea typeface="Arial Unicode MS"/>
                <a:cs typeface="新宋体" panose="02010609030101010101" charset="-122"/>
              </a:rPr>
              <a:t> == 0)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如果要插入到表头</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q-&gt;next = </a:t>
            </a:r>
            <a:r>
              <a:rPr lang="en-US" dirty="0">
                <a:solidFill>
                  <a:srgbClr val="808080"/>
                </a:solidFill>
                <a:latin typeface="新宋体" panose="02010609030101010101" charset="-122"/>
                <a:ea typeface="Arial Unicode MS"/>
                <a:cs typeface="新宋体" panose="02010609030101010101" charset="-122"/>
              </a:rPr>
              <a:t>h</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原头结结点接到新结点后</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h</a:t>
            </a:r>
            <a:r>
              <a:rPr lang="en-US" dirty="0">
                <a:solidFill>
                  <a:srgbClr val="000000"/>
                </a:solidFill>
                <a:latin typeface="新宋体" panose="02010609030101010101" charset="-122"/>
                <a:ea typeface="Arial Unicode MS"/>
                <a:cs typeface="新宋体" panose="02010609030101010101" charset="-122"/>
              </a:rPr>
              <a:t> = q;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头指针指向新结点</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else</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q-&gt;next = p-&gt;next;</a:t>
            </a:r>
            <a:r>
              <a:rPr lang="en-US" dirty="0">
                <a:solidFill>
                  <a:srgbClr val="008000"/>
                </a:solidFill>
                <a:latin typeface="新宋体" panose="02010609030101010101" charset="-122"/>
                <a:ea typeface="Arial Unicode MS"/>
                <a:cs typeface="新宋体" panose="02010609030101010101" charset="-122"/>
              </a:rPr>
              <a:t> //</a:t>
            </a:r>
            <a:r>
              <a:rPr lang="zh-CN" altLang="en-US" dirty="0">
                <a:solidFill>
                  <a:srgbClr val="008000"/>
                </a:solidFill>
                <a:latin typeface="新宋体" panose="02010609030101010101" charset="-122"/>
                <a:ea typeface="Arial Unicode MS"/>
                <a:cs typeface="新宋体" panose="02010609030101010101" charset="-122"/>
              </a:rPr>
              <a:t>新结点指向插入点后的结点</a:t>
            </a:r>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p-&gt;next = q;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插入点前结点指向新结点</a:t>
            </a:r>
            <a:r>
              <a:rPr lang="zh-CN" altLang="en-US" dirty="0">
                <a:solidFill>
                  <a:srgbClr val="000000"/>
                </a:solidFill>
                <a:latin typeface="Times New Roman" panose="02020603050405020304"/>
                <a:ea typeface="新宋体" panose="02010609030101010101" charset="-122"/>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return</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true</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fr-FR" sz="3200" dirty="0">
                <a:solidFill>
                  <a:srgbClr val="000000"/>
                </a:solidFill>
                <a:latin typeface="Times New Roman" panose="02020603050405020304"/>
                <a:ea typeface="Arial Unicode MS"/>
              </a:rPr>
              <a:t> </a:t>
            </a:r>
            <a:endParaRPr lang="zh-CN" altLang="en-US" sz="3200" dirty="0">
              <a:solidFill>
                <a:srgbClr val="000000"/>
              </a:solidFill>
              <a:latin typeface="Times New Roman" panose="02020603050405020304"/>
              <a:ea typeface="Arial Unicode M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a20</a:t>
            </a:r>
            <a:endParaRPr lang="zh-CN" altLang="en-US" dirty="0"/>
          </a:p>
        </p:txBody>
      </p:sp>
      <p:sp>
        <p:nvSpPr>
          <p:cNvPr id="3" name="内容占位符 2"/>
          <p:cNvSpPr>
            <a:spLocks noGrp="1"/>
          </p:cNvSpPr>
          <p:nvPr>
            <p:ph idx="1"/>
          </p:nvPr>
        </p:nvSpPr>
        <p:spPr/>
        <p:txBody>
          <a:bodyPr>
            <a:normAutofit/>
          </a:bodyPr>
          <a:lstStyle/>
          <a:p>
            <a:r>
              <a:rPr lang="en-US" altLang="zh-CN" dirty="0"/>
              <a:t>20.</a:t>
            </a:r>
            <a:r>
              <a:rPr lang="zh-CN" altLang="en-US" dirty="0"/>
              <a:t>把在链表中删除一个结点的操作写成一个函数：</a:t>
            </a:r>
            <a:r>
              <a:rPr lang="en-US" altLang="zh-CN" dirty="0" err="1"/>
              <a:t>bool</a:t>
            </a:r>
            <a:r>
              <a:rPr lang="en-US" altLang="zh-CN" dirty="0"/>
              <a:t> remove(Node *&amp; h, </a:t>
            </a:r>
            <a:r>
              <a:rPr lang="en-US" altLang="zh-CN" dirty="0" err="1"/>
              <a:t>int</a:t>
            </a:r>
            <a:r>
              <a:rPr lang="en-US" altLang="zh-CN" dirty="0"/>
              <a:t>&amp; a, </a:t>
            </a:r>
            <a:r>
              <a:rPr lang="en-US" altLang="zh-CN" dirty="0" err="1"/>
              <a:t>int</a:t>
            </a:r>
            <a:r>
              <a:rPr lang="en-US" altLang="zh-CN" dirty="0"/>
              <a:t> </a:t>
            </a:r>
            <a:r>
              <a:rPr lang="en-US" altLang="zh-CN" dirty="0" err="1"/>
              <a:t>pos</a:t>
            </a:r>
            <a:r>
              <a:rPr lang="en-US" altLang="zh-CN" dirty="0"/>
              <a:t>) </a:t>
            </a:r>
            <a:r>
              <a:rPr lang="zh-CN" altLang="en-US" dirty="0"/>
              <a:t>；</a:t>
            </a:r>
            <a:endParaRPr lang="en-US" altLang="zh-CN" dirty="0"/>
          </a:p>
          <a:p>
            <a:r>
              <a:rPr lang="zh-CN" altLang="en-US" dirty="0"/>
              <a:t>其中，</a:t>
            </a:r>
            <a:r>
              <a:rPr lang="en-US" altLang="zh-CN" dirty="0"/>
              <a:t>h</a:t>
            </a:r>
            <a:r>
              <a:rPr lang="zh-CN" altLang="en-US" dirty="0"/>
              <a:t>为表头指针，</a:t>
            </a:r>
            <a:r>
              <a:rPr lang="en-US" altLang="zh-CN" dirty="0"/>
              <a:t>a</a:t>
            </a:r>
            <a:r>
              <a:rPr lang="zh-CN" altLang="en-US" dirty="0"/>
              <a:t>用于存放删除的结点的值，</a:t>
            </a:r>
            <a:r>
              <a:rPr lang="en-US" altLang="zh-CN" dirty="0" err="1"/>
              <a:t>pos</a:t>
            </a:r>
            <a:r>
              <a:rPr lang="en-US" altLang="zh-CN" dirty="0"/>
              <a:t>(&gt;0)</a:t>
            </a:r>
            <a:r>
              <a:rPr lang="zh-CN" altLang="en-US" dirty="0"/>
              <a:t>表示删除结点</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a20(1)</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3"/>
          <p:cNvSpPr txBox="1">
            <a:spLocks noChangeArrowheads="1"/>
          </p:cNvSpPr>
          <p:nvPr/>
        </p:nvSpPr>
        <p:spPr bwMode="auto">
          <a:xfrm>
            <a:off x="1847528" y="1556792"/>
            <a:ext cx="8424936" cy="5112568"/>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2000" dirty="0" err="1">
                <a:solidFill>
                  <a:srgbClr val="0000FF"/>
                </a:solidFill>
                <a:latin typeface="新宋体" panose="02010609030101010101" charset="-122"/>
                <a:ea typeface="Arial Unicode MS"/>
                <a:cs typeface="新宋体" panose="02010609030101010101" charset="-122"/>
              </a:rPr>
              <a:t>bool</a:t>
            </a:r>
            <a:r>
              <a:rPr lang="en-US" sz="2000" dirty="0">
                <a:solidFill>
                  <a:srgbClr val="000000"/>
                </a:solidFill>
                <a:latin typeface="新宋体" panose="02010609030101010101" charset="-122"/>
                <a:ea typeface="Arial Unicode MS"/>
                <a:cs typeface="新宋体" panose="02010609030101010101" charset="-122"/>
              </a:rPr>
              <a:t> remove(</a:t>
            </a:r>
            <a:r>
              <a:rPr lang="en-US" sz="2000" dirty="0">
                <a:solidFill>
                  <a:srgbClr val="2B91AF"/>
                </a:solidFill>
                <a:latin typeface="新宋体" panose="02010609030101010101" charset="-122"/>
                <a:ea typeface="Arial Unicode MS"/>
                <a:cs typeface="新宋体" panose="02010609030101010101" charset="-122"/>
              </a:rPr>
              <a:t>Node</a:t>
            </a:r>
            <a:r>
              <a:rPr lang="en-US" sz="2000" dirty="0">
                <a:solidFill>
                  <a:srgbClr val="000000"/>
                </a:solidFill>
                <a:latin typeface="新宋体" panose="02010609030101010101" charset="-122"/>
                <a:ea typeface="Arial Unicode MS"/>
                <a:cs typeface="新宋体" panose="02010609030101010101" charset="-122"/>
              </a:rPr>
              <a:t> *&amp; </a:t>
            </a:r>
            <a:r>
              <a:rPr lang="en-US" sz="2000" dirty="0">
                <a:solidFill>
                  <a:srgbClr val="808080"/>
                </a:solidFill>
                <a:latin typeface="新宋体" panose="02010609030101010101" charset="-122"/>
                <a:ea typeface="Arial Unicode MS"/>
                <a:cs typeface="新宋体" panose="02010609030101010101" charset="-122"/>
              </a:rPr>
              <a:t>h</a:t>
            </a:r>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0000FF"/>
                </a:solidFill>
                <a:latin typeface="新宋体" panose="02010609030101010101" charset="-122"/>
                <a:ea typeface="Arial Unicode MS"/>
                <a:cs typeface="新宋体" panose="02010609030101010101" charset="-122"/>
              </a:rPr>
              <a:t>int</a:t>
            </a:r>
            <a:r>
              <a:rPr lang="en-US" sz="2000" dirty="0">
                <a:solidFill>
                  <a:srgbClr val="000000"/>
                </a:solidFill>
                <a:latin typeface="新宋体" panose="02010609030101010101" charset="-122"/>
                <a:ea typeface="Arial Unicode MS"/>
                <a:cs typeface="新宋体" panose="02010609030101010101" charset="-122"/>
              </a:rPr>
              <a:t>&amp; </a:t>
            </a:r>
            <a:r>
              <a:rPr lang="en-US" sz="2000" dirty="0">
                <a:solidFill>
                  <a:srgbClr val="808080"/>
                </a:solidFill>
                <a:latin typeface="新宋体" panose="02010609030101010101" charset="-122"/>
                <a:ea typeface="Arial Unicode MS"/>
                <a:cs typeface="新宋体" panose="02010609030101010101" charset="-122"/>
              </a:rPr>
              <a:t>a</a:t>
            </a:r>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0000FF"/>
                </a:solidFill>
                <a:latin typeface="新宋体" panose="02010609030101010101" charset="-122"/>
                <a:ea typeface="Arial Unicode MS"/>
                <a:cs typeface="新宋体" panose="02010609030101010101" charset="-122"/>
              </a:rPr>
              <a:t>int</a:t>
            </a:r>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808080"/>
                </a:solidFill>
                <a:latin typeface="新宋体" panose="02010609030101010101" charset="-122"/>
                <a:ea typeface="Arial Unicode MS"/>
                <a:cs typeface="新宋体" panose="02010609030101010101" charset="-122"/>
              </a:rPr>
              <a:t>pos</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删除链表结点</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if</a:t>
            </a:r>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808080"/>
                </a:solidFill>
                <a:latin typeface="新宋体" panose="02010609030101010101" charset="-122"/>
                <a:ea typeface="Arial Unicode MS"/>
                <a:cs typeface="新宋体" panose="02010609030101010101" charset="-122"/>
              </a:rPr>
              <a:t>pos</a:t>
            </a:r>
            <a:r>
              <a:rPr lang="en-US" sz="2000" dirty="0">
                <a:solidFill>
                  <a:srgbClr val="000000"/>
                </a:solidFill>
                <a:latin typeface="新宋体" panose="02010609030101010101" charset="-122"/>
                <a:ea typeface="Arial Unicode MS"/>
                <a:cs typeface="新宋体" panose="02010609030101010101" charset="-122"/>
              </a:rPr>
              <a:t> &lt;= 0 || </a:t>
            </a:r>
            <a:r>
              <a:rPr lang="en-US" sz="2000" dirty="0">
                <a:solidFill>
                  <a:srgbClr val="808080"/>
                </a:solidFill>
                <a:latin typeface="新宋体" panose="02010609030101010101" charset="-122"/>
                <a:ea typeface="Arial Unicode MS"/>
                <a:cs typeface="新宋体" panose="02010609030101010101" charset="-122"/>
              </a:rPr>
              <a:t>h</a:t>
            </a:r>
            <a:r>
              <a:rPr lang="en-US" sz="2000" dirty="0">
                <a:solidFill>
                  <a:srgbClr val="000000"/>
                </a:solidFill>
                <a:latin typeface="新宋体" panose="02010609030101010101" charset="-122"/>
                <a:ea typeface="Arial Unicode MS"/>
                <a:cs typeface="新宋体" panose="02010609030101010101" charset="-122"/>
              </a:rPr>
              <a:t>==</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若</a:t>
            </a:r>
            <a:r>
              <a:rPr lang="en-US" sz="2000" dirty="0" err="1">
                <a:solidFill>
                  <a:srgbClr val="008000"/>
                </a:solidFill>
                <a:latin typeface="新宋体" panose="02010609030101010101" charset="-122"/>
                <a:ea typeface="Arial Unicode MS"/>
                <a:cs typeface="新宋体" panose="02010609030101010101" charset="-122"/>
              </a:rPr>
              <a:t>pos</a:t>
            </a:r>
            <a:r>
              <a:rPr lang="en-US" sz="2000" dirty="0">
                <a:solidFill>
                  <a:srgbClr val="008000"/>
                </a:solidFill>
                <a:latin typeface="新宋体" panose="02010609030101010101" charset="-122"/>
                <a:ea typeface="Arial Unicode MS"/>
                <a:cs typeface="新宋体" panose="02010609030101010101" charset="-122"/>
              </a:rPr>
              <a:t>&lt;=0</a:t>
            </a:r>
            <a:r>
              <a:rPr lang="zh-CN" altLang="en-US" sz="2000" dirty="0">
                <a:solidFill>
                  <a:srgbClr val="008000"/>
                </a:solidFill>
                <a:latin typeface="新宋体" panose="02010609030101010101" charset="-122"/>
                <a:ea typeface="Arial Unicode MS"/>
                <a:cs typeface="新宋体" panose="02010609030101010101" charset="-122"/>
              </a:rPr>
              <a:t>，删除失败，返回</a:t>
            </a:r>
            <a:r>
              <a:rPr lang="en-US" sz="2000" dirty="0">
                <a:solidFill>
                  <a:srgbClr val="008000"/>
                </a:solidFill>
                <a:latin typeface="新宋体" panose="02010609030101010101" charset="-122"/>
                <a:ea typeface="Arial Unicode MS"/>
                <a:cs typeface="新宋体" panose="02010609030101010101" charset="-122"/>
              </a:rPr>
              <a:t>false</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return</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false</a:t>
            </a:r>
            <a:r>
              <a:rPr lang="en-US" sz="2000" dirty="0">
                <a:solidFill>
                  <a:srgbClr val="000000"/>
                </a:solidFill>
                <a:latin typeface="新宋体" panose="02010609030101010101" charset="-122"/>
                <a:ea typeface="Arial Unicode MS"/>
                <a:cs typeface="新宋体" panose="02010609030101010101" charset="-122"/>
              </a:rPr>
              <a: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2B91AF"/>
                </a:solidFill>
                <a:latin typeface="新宋体" panose="02010609030101010101" charset="-122"/>
                <a:ea typeface="Arial Unicode MS"/>
                <a:cs typeface="新宋体" panose="02010609030101010101" charset="-122"/>
              </a:rPr>
              <a:t>Node</a:t>
            </a:r>
            <a:r>
              <a:rPr lang="en-US" sz="2000" dirty="0">
                <a:solidFill>
                  <a:srgbClr val="000000"/>
                </a:solidFill>
                <a:latin typeface="新宋体" panose="02010609030101010101" charset="-122"/>
                <a:ea typeface="Arial Unicode MS"/>
                <a:cs typeface="新宋体" panose="02010609030101010101" charset="-122"/>
              </a:rPr>
              <a:t>* p = </a:t>
            </a:r>
            <a:r>
              <a:rPr lang="en-US" sz="2000" dirty="0">
                <a:solidFill>
                  <a:srgbClr val="808080"/>
                </a:solidFill>
                <a:latin typeface="新宋体" panose="02010609030101010101" charset="-122"/>
                <a:ea typeface="Arial Unicode MS"/>
                <a:cs typeface="新宋体" panose="02010609030101010101" charset="-122"/>
              </a:rPr>
              <a:t>h</a:t>
            </a:r>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for</a:t>
            </a:r>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0000FF"/>
                </a:solidFill>
                <a:latin typeface="新宋体" panose="02010609030101010101" charset="-122"/>
                <a:ea typeface="Arial Unicode MS"/>
                <a:cs typeface="新宋体" panose="02010609030101010101" charset="-122"/>
              </a:rPr>
              <a:t>int</a:t>
            </a:r>
            <a:r>
              <a:rPr lang="en-US" sz="2000" dirty="0">
                <a:solidFill>
                  <a:srgbClr val="000000"/>
                </a:solidFill>
                <a:latin typeface="新宋体" panose="02010609030101010101" charset="-122"/>
                <a:ea typeface="Arial Unicode MS"/>
                <a:cs typeface="新宋体" panose="02010609030101010101" charset="-122"/>
              </a:rPr>
              <a:t> i = 2; i &lt; </a:t>
            </a:r>
            <a:r>
              <a:rPr lang="en-US" sz="2000" dirty="0" err="1">
                <a:solidFill>
                  <a:srgbClr val="808080"/>
                </a:solidFill>
                <a:latin typeface="新宋体" panose="02010609030101010101" charset="-122"/>
                <a:ea typeface="Arial Unicode MS"/>
                <a:cs typeface="新宋体" panose="02010609030101010101" charset="-122"/>
              </a:rPr>
              <a:t>pos</a:t>
            </a:r>
            <a:r>
              <a:rPr lang="en-US" sz="2000" dirty="0">
                <a:solidFill>
                  <a:srgbClr val="000000"/>
                </a:solidFill>
                <a:latin typeface="新宋体" panose="02010609030101010101" charset="-122"/>
                <a:ea typeface="Arial Unicode MS"/>
                <a:cs typeface="新宋体" panose="02010609030101010101" charset="-122"/>
              </a:rPr>
              <a:t>; i++)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若</a:t>
            </a:r>
            <a:r>
              <a:rPr lang="en-US" sz="2000" dirty="0" err="1">
                <a:solidFill>
                  <a:srgbClr val="008000"/>
                </a:solidFill>
                <a:latin typeface="新宋体" panose="02010609030101010101" charset="-122"/>
                <a:ea typeface="Arial Unicode MS"/>
                <a:cs typeface="新宋体" panose="02010609030101010101" charset="-122"/>
              </a:rPr>
              <a:t>pos</a:t>
            </a:r>
            <a:r>
              <a:rPr lang="en-US" sz="2000" dirty="0">
                <a:solidFill>
                  <a:srgbClr val="008000"/>
                </a:solidFill>
                <a:latin typeface="新宋体" panose="02010609030101010101" charset="-122"/>
                <a:ea typeface="Arial Unicode MS"/>
                <a:cs typeface="新宋体" panose="02010609030101010101" charset="-122"/>
              </a:rPr>
              <a:t>&lt;=2</a:t>
            </a:r>
            <a:r>
              <a:rPr lang="zh-CN" altLang="en-US" sz="2000" dirty="0">
                <a:solidFill>
                  <a:srgbClr val="008000"/>
                </a:solidFill>
                <a:latin typeface="新宋体" panose="02010609030101010101" charset="-122"/>
                <a:ea typeface="Arial Unicode MS"/>
                <a:cs typeface="新宋体" panose="02010609030101010101" charset="-122"/>
              </a:rPr>
              <a:t>，</a:t>
            </a:r>
            <a:r>
              <a:rPr lang="en-US" sz="2000" dirty="0">
                <a:solidFill>
                  <a:srgbClr val="008000"/>
                </a:solidFill>
                <a:latin typeface="新宋体" panose="02010609030101010101" charset="-122"/>
                <a:ea typeface="Arial Unicode MS"/>
                <a:cs typeface="新宋体" panose="02010609030101010101" charset="-122"/>
              </a:rPr>
              <a:t>p</a:t>
            </a:r>
            <a:r>
              <a:rPr lang="zh-CN" altLang="en-US" sz="2000" dirty="0">
                <a:solidFill>
                  <a:srgbClr val="008000"/>
                </a:solidFill>
                <a:latin typeface="新宋体" panose="02010609030101010101" charset="-122"/>
                <a:ea typeface="Arial Unicode MS"/>
                <a:cs typeface="新宋体" panose="02010609030101010101" charset="-122"/>
              </a:rPr>
              <a:t>不向后移动；否则</a:t>
            </a:r>
            <a:r>
              <a:rPr lang="en-US" sz="2000" dirty="0">
                <a:solidFill>
                  <a:srgbClr val="008000"/>
                </a:solidFill>
                <a:latin typeface="新宋体" panose="02010609030101010101" charset="-122"/>
                <a:ea typeface="Arial Unicode MS"/>
                <a:cs typeface="新宋体" panose="02010609030101010101" charset="-122"/>
              </a:rPr>
              <a:t>p</a:t>
            </a:r>
            <a:r>
              <a:rPr lang="zh-CN" altLang="en-US" sz="2000" dirty="0">
                <a:solidFill>
                  <a:srgbClr val="008000"/>
                </a:solidFill>
                <a:latin typeface="新宋体" panose="02010609030101010101" charset="-122"/>
                <a:ea typeface="Arial Unicode MS"/>
                <a:cs typeface="新宋体" panose="02010609030101010101" charset="-122"/>
              </a:rPr>
              <a:t>向后移动到指向第</a:t>
            </a:r>
            <a:r>
              <a:rPr lang="en-US" sz="2000" dirty="0">
                <a:solidFill>
                  <a:srgbClr val="008000"/>
                </a:solidFill>
                <a:latin typeface="新宋体" panose="02010609030101010101" charset="-122"/>
                <a:ea typeface="Arial Unicode MS"/>
                <a:cs typeface="新宋体" panose="02010609030101010101" charset="-122"/>
              </a:rPr>
              <a:t>pos-1</a:t>
            </a:r>
            <a:r>
              <a:rPr lang="zh-CN" altLang="en-US" sz="2000" dirty="0">
                <a:solidFill>
                  <a:srgbClr val="008000"/>
                </a:solidFill>
                <a:latin typeface="新宋体" panose="02010609030101010101" charset="-122"/>
                <a:ea typeface="Arial Unicode MS"/>
                <a:cs typeface="新宋体" panose="02010609030101010101" charset="-122"/>
              </a:rPr>
              <a:t>个结点</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p = p-&gt;next;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if</a:t>
            </a:r>
            <a:r>
              <a:rPr lang="en-US" sz="2000" dirty="0">
                <a:solidFill>
                  <a:srgbClr val="000000"/>
                </a:solidFill>
                <a:latin typeface="新宋体" panose="02010609030101010101" charset="-122"/>
                <a:ea typeface="Arial Unicode MS"/>
                <a:cs typeface="新宋体" panose="02010609030101010101" charset="-122"/>
              </a:rPr>
              <a:t> ( p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 || p-&gt;next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en-US" sz="2000" dirty="0" err="1">
                <a:solidFill>
                  <a:srgbClr val="008000"/>
                </a:solidFill>
                <a:latin typeface="新宋体" panose="02010609030101010101" charset="-122"/>
                <a:ea typeface="Arial Unicode MS"/>
                <a:cs typeface="新宋体" panose="02010609030101010101" charset="-122"/>
              </a:rPr>
              <a:t>pos</a:t>
            </a:r>
            <a:r>
              <a:rPr lang="zh-CN" altLang="en-US" sz="2000" dirty="0">
                <a:solidFill>
                  <a:srgbClr val="008000"/>
                </a:solidFill>
                <a:latin typeface="新宋体" panose="02010609030101010101" charset="-122"/>
                <a:ea typeface="Arial Unicode MS"/>
                <a:cs typeface="新宋体" panose="02010609030101010101" charset="-122"/>
              </a:rPr>
              <a:t>超过链表长度，返回</a:t>
            </a:r>
            <a:r>
              <a:rPr lang="en-US" sz="2000" dirty="0">
                <a:solidFill>
                  <a:srgbClr val="008000"/>
                </a:solidFill>
                <a:latin typeface="新宋体" panose="02010609030101010101" charset="-122"/>
                <a:ea typeface="Arial Unicode MS"/>
                <a:cs typeface="新宋体" panose="02010609030101010101" charset="-122"/>
              </a:rPr>
              <a:t>false</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return</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false</a:t>
            </a:r>
            <a:r>
              <a:rPr lang="en-US" sz="2000" dirty="0">
                <a:solidFill>
                  <a:srgbClr val="000000"/>
                </a:solidFill>
                <a:latin typeface="新宋体" panose="02010609030101010101" charset="-122"/>
                <a:ea typeface="Arial Unicode MS"/>
                <a:cs typeface="新宋体" panose="02010609030101010101" charset="-122"/>
              </a:rPr>
              <a: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a20(2)</a:t>
            </a:r>
            <a:endParaRPr lang="zh-CN" altLang="en-US" dirty="0"/>
          </a:p>
        </p:txBody>
      </p:sp>
      <p:sp>
        <p:nvSpPr>
          <p:cNvPr id="4"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solidFill>
                <a:srgbClr val="000000"/>
              </a:solidFill>
              <a:latin typeface="Arial" panose="020B0604020202020204"/>
              <a:ea typeface="黑体" panose="02010609060101010101" charset="-122"/>
            </a:endParaRPr>
          </a:p>
        </p:txBody>
      </p:sp>
      <p:sp>
        <p:nvSpPr>
          <p:cNvPr id="5" name="文本框 3"/>
          <p:cNvSpPr txBox="1">
            <a:spLocks noChangeArrowheads="1"/>
          </p:cNvSpPr>
          <p:nvPr/>
        </p:nvSpPr>
        <p:spPr bwMode="auto">
          <a:xfrm>
            <a:off x="1794182" y="1484784"/>
            <a:ext cx="8406274" cy="5184576"/>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if</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808080"/>
                </a:solidFill>
                <a:latin typeface="新宋体" panose="02010609030101010101" charset="-122"/>
                <a:ea typeface="Arial Unicode MS"/>
                <a:cs typeface="新宋体" panose="02010609030101010101" charset="-122"/>
              </a:rPr>
              <a:t>pos</a:t>
            </a:r>
            <a:r>
              <a:rPr lang="en-US" dirty="0">
                <a:solidFill>
                  <a:srgbClr val="000000"/>
                </a:solidFill>
                <a:latin typeface="新宋体" panose="02010609030101010101" charset="-122"/>
                <a:ea typeface="Arial Unicode MS"/>
                <a:cs typeface="新宋体" panose="02010609030101010101" charset="-122"/>
              </a:rPr>
              <a:t> == 1)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要删除的是头结点</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altLang="zh-CN" dirty="0">
                <a:solidFill>
                  <a:srgbClr val="808080"/>
                </a:solidFill>
                <a:latin typeface="新宋体" panose="02010609030101010101" charset="-122"/>
                <a:ea typeface="Arial Unicode MS"/>
                <a:cs typeface="新宋体" panose="02010609030101010101" charset="-122"/>
              </a:rPr>
              <a:t>a</a:t>
            </a:r>
            <a:r>
              <a:rPr lang="en-US" altLang="zh-CN" dirty="0">
                <a:solidFill>
                  <a:srgbClr val="000000"/>
                </a:solidFill>
                <a:latin typeface="新宋体" panose="02010609030101010101" charset="-122"/>
                <a:ea typeface="Arial Unicode MS"/>
                <a:cs typeface="新宋体" panose="02010609030101010101" charset="-122"/>
              </a:rPr>
              <a:t> = p-&gt;data;</a:t>
            </a:r>
            <a:endParaRPr lang="en-US" dirty="0">
              <a:solidFill>
                <a:srgbClr val="000000"/>
              </a:solidFill>
              <a:latin typeface="新宋体" panose="02010609030101010101" charset="-122"/>
              <a:ea typeface="Arial Unicode MS"/>
              <a:cs typeface="新宋体" panose="02010609030101010101" charset="-122"/>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h</a:t>
            </a:r>
            <a:r>
              <a:rPr lang="en-US" dirty="0">
                <a:solidFill>
                  <a:srgbClr val="000000"/>
                </a:solidFill>
                <a:latin typeface="新宋体" panose="02010609030101010101" charset="-122"/>
                <a:ea typeface="Arial Unicode MS"/>
                <a:cs typeface="新宋体" panose="02010609030101010101" charset="-122"/>
              </a:rPr>
              <a:t> = </a:t>
            </a:r>
            <a:r>
              <a:rPr lang="en-US" dirty="0">
                <a:solidFill>
                  <a:srgbClr val="808080"/>
                </a:solidFill>
                <a:latin typeface="新宋体" panose="02010609030101010101" charset="-122"/>
                <a:ea typeface="Arial Unicode MS"/>
                <a:cs typeface="新宋体" panose="02010609030101010101" charset="-122"/>
              </a:rPr>
              <a:t>p</a:t>
            </a:r>
            <a:r>
              <a:rPr lang="en-US" dirty="0">
                <a:solidFill>
                  <a:srgbClr val="000000"/>
                </a:solidFill>
                <a:latin typeface="新宋体" panose="02010609030101010101" charset="-122"/>
                <a:ea typeface="Arial Unicode MS"/>
                <a:cs typeface="新宋体" panose="02010609030101010101" charset="-122"/>
              </a:rPr>
              <a:t>-&gt;next;</a:t>
            </a:r>
            <a:endParaRPr lang="zh-CN" altLang="en-US" sz="3200" dirty="0">
              <a:solidFill>
                <a:srgbClr val="000000"/>
              </a:solidFill>
              <a:latin typeface="Times New Roman" panose="02020603050405020304"/>
              <a:ea typeface="Arial Unicode MS"/>
            </a:endParaRPr>
          </a:p>
          <a:p>
            <a:r>
              <a:rPr lang="en-US" dirty="0">
                <a:solidFill>
                  <a:srgbClr val="0000FF"/>
                </a:solidFill>
                <a:latin typeface="新宋体" panose="02010609030101010101" charset="-122"/>
                <a:ea typeface="Arial Unicode MS"/>
                <a:cs typeface="新宋体" panose="02010609030101010101" charset="-122"/>
              </a:rPr>
              <a:t>	 delete</a:t>
            </a:r>
            <a:r>
              <a:rPr lang="en-US" dirty="0">
                <a:solidFill>
                  <a:srgbClr val="000000"/>
                </a:solidFill>
                <a:latin typeface="新宋体" panose="02010609030101010101" charset="-122"/>
                <a:ea typeface="Arial Unicode MS"/>
                <a:cs typeface="新宋体" panose="02010609030101010101" charset="-122"/>
              </a:rPr>
              <a:t> p;</a:t>
            </a:r>
            <a:endParaRPr lang="zh-CN" altLang="en-US" sz="3200" dirty="0">
              <a:solidFill>
                <a:srgbClr val="000000"/>
              </a:solidFill>
              <a:latin typeface="Times New Roman" panose="02020603050405020304"/>
              <a:ea typeface="Arial Unicode MS"/>
            </a:endParaRPr>
          </a:p>
          <a:p>
            <a:r>
              <a:rPr lang="en-US" dirty="0">
                <a:solidFill>
                  <a:srgbClr val="0000FF"/>
                </a:solidFill>
                <a:latin typeface="新宋体" panose="02010609030101010101" charset="-122"/>
                <a:ea typeface="Arial Unicode MS"/>
                <a:cs typeface="新宋体" panose="02010609030101010101" charset="-122"/>
              </a:rPr>
              <a:t>        return</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true</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else</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删除非头结点</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 p0;</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p0 = p-&gt;next;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暂存第</a:t>
            </a:r>
            <a:r>
              <a:rPr lang="en-US" dirty="0" err="1">
                <a:solidFill>
                  <a:srgbClr val="008000"/>
                </a:solidFill>
                <a:latin typeface="新宋体" panose="02010609030101010101" charset="-122"/>
                <a:ea typeface="Arial Unicode MS"/>
                <a:cs typeface="新宋体" panose="02010609030101010101" charset="-122"/>
              </a:rPr>
              <a:t>pos</a:t>
            </a:r>
            <a:r>
              <a:rPr lang="zh-CN" altLang="en-US" dirty="0">
                <a:solidFill>
                  <a:srgbClr val="008000"/>
                </a:solidFill>
                <a:latin typeface="新宋体" panose="02010609030101010101" charset="-122"/>
                <a:ea typeface="Arial Unicode MS"/>
                <a:cs typeface="新宋体" panose="02010609030101010101" charset="-122"/>
              </a:rPr>
              <a:t>个结点地址</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p-&gt;next = p-&gt;next-&gt;next;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将</a:t>
            </a:r>
            <a:r>
              <a:rPr lang="en-US" dirty="0">
                <a:solidFill>
                  <a:srgbClr val="008000"/>
                </a:solidFill>
                <a:latin typeface="新宋体" panose="02010609030101010101" charset="-122"/>
                <a:ea typeface="Arial Unicode MS"/>
                <a:cs typeface="新宋体" panose="02010609030101010101" charset="-122"/>
              </a:rPr>
              <a:t>pos-1</a:t>
            </a:r>
            <a:r>
              <a:rPr lang="zh-CN" altLang="en-US" dirty="0">
                <a:solidFill>
                  <a:srgbClr val="008000"/>
                </a:solidFill>
                <a:latin typeface="新宋体" panose="02010609030101010101" charset="-122"/>
                <a:ea typeface="Arial Unicode MS"/>
                <a:cs typeface="新宋体" panose="02010609030101010101" charset="-122"/>
              </a:rPr>
              <a:t>个节点与</a:t>
            </a:r>
            <a:r>
              <a:rPr lang="en-US" dirty="0">
                <a:solidFill>
                  <a:srgbClr val="008000"/>
                </a:solidFill>
                <a:latin typeface="新宋体" panose="02010609030101010101" charset="-122"/>
                <a:ea typeface="Arial Unicode MS"/>
                <a:cs typeface="新宋体" panose="02010609030101010101" charset="-122"/>
              </a:rPr>
              <a:t>pos+1</a:t>
            </a:r>
            <a:r>
              <a:rPr lang="zh-CN" altLang="en-US" dirty="0">
                <a:solidFill>
                  <a:srgbClr val="008000"/>
                </a:solidFill>
                <a:latin typeface="新宋体" panose="02010609030101010101" charset="-122"/>
                <a:ea typeface="Arial Unicode MS"/>
                <a:cs typeface="新宋体" panose="02010609030101010101" charset="-122"/>
              </a:rPr>
              <a:t>结点连接，或更新为尾结点</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 = p0-&gt;data;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将第</a:t>
            </a:r>
            <a:r>
              <a:rPr lang="en-US" dirty="0" err="1">
                <a:solidFill>
                  <a:srgbClr val="008000"/>
                </a:solidFill>
                <a:latin typeface="新宋体" panose="02010609030101010101" charset="-122"/>
                <a:ea typeface="Arial Unicode MS"/>
                <a:cs typeface="新宋体" panose="02010609030101010101" charset="-122"/>
              </a:rPr>
              <a:t>pos</a:t>
            </a:r>
            <a:r>
              <a:rPr lang="zh-CN" altLang="en-US" dirty="0">
                <a:solidFill>
                  <a:srgbClr val="008000"/>
                </a:solidFill>
                <a:latin typeface="新宋体" panose="02010609030101010101" charset="-122"/>
                <a:ea typeface="Arial Unicode MS"/>
                <a:cs typeface="新宋体" panose="02010609030101010101" charset="-122"/>
              </a:rPr>
              <a:t>个结点的值存入</a:t>
            </a:r>
            <a:r>
              <a:rPr lang="en-US" dirty="0">
                <a:solidFill>
                  <a:srgbClr val="008000"/>
                </a:solidFill>
                <a:latin typeface="新宋体" panose="02010609030101010101" charset="-122"/>
                <a:ea typeface="Arial Unicode MS"/>
                <a:cs typeface="新宋体" panose="02010609030101010101" charset="-122"/>
              </a:rPr>
              <a:t>a</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delete</a:t>
            </a:r>
            <a:r>
              <a:rPr lang="en-US" dirty="0">
                <a:solidFill>
                  <a:srgbClr val="000000"/>
                </a:solidFill>
                <a:latin typeface="新宋体" panose="02010609030101010101" charset="-122"/>
                <a:ea typeface="Arial Unicode MS"/>
                <a:cs typeface="新宋体" panose="02010609030101010101" charset="-122"/>
              </a:rPr>
              <a:t> p0;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释放第</a:t>
            </a:r>
            <a:r>
              <a:rPr lang="en-US" dirty="0" err="1">
                <a:solidFill>
                  <a:srgbClr val="008000"/>
                </a:solidFill>
                <a:latin typeface="新宋体" panose="02010609030101010101" charset="-122"/>
                <a:ea typeface="Arial Unicode MS"/>
                <a:cs typeface="新宋体" panose="02010609030101010101" charset="-122"/>
              </a:rPr>
              <a:t>pos</a:t>
            </a:r>
            <a:r>
              <a:rPr lang="zh-CN" altLang="en-US" dirty="0">
                <a:solidFill>
                  <a:srgbClr val="008000"/>
                </a:solidFill>
                <a:latin typeface="新宋体" panose="02010609030101010101" charset="-122"/>
                <a:ea typeface="Arial Unicode MS"/>
                <a:cs typeface="新宋体" panose="02010609030101010101" charset="-122"/>
              </a:rPr>
              <a:t>个结点的内存</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return</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true</a:t>
            </a:r>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 </a:t>
            </a:r>
            <a:endParaRPr lang="zh-CN" altLang="en-US" sz="3200"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a:t>
            </a:r>
            <a:endParaRPr lang="zh-CN" altLang="en-US" sz="3200" dirty="0">
              <a:solidFill>
                <a:srgbClr val="000000"/>
              </a:solidFill>
              <a:latin typeface="Times New Roman" panose="02020603050405020304"/>
              <a:ea typeface="Arial Unicode M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a21</a:t>
            </a:r>
            <a:endParaRPr lang="zh-CN" altLang="en-US" dirty="0"/>
          </a:p>
        </p:txBody>
      </p:sp>
      <p:sp>
        <p:nvSpPr>
          <p:cNvPr id="3" name="内容占位符 2"/>
          <p:cNvSpPr>
            <a:spLocks noGrp="1"/>
          </p:cNvSpPr>
          <p:nvPr>
            <p:ph idx="1"/>
          </p:nvPr>
        </p:nvSpPr>
        <p:spPr/>
        <p:txBody>
          <a:bodyPr>
            <a:normAutofit/>
          </a:bodyPr>
          <a:lstStyle/>
          <a:p>
            <a:r>
              <a:rPr lang="en-US" altLang="zh-CN" dirty="0"/>
              <a:t>21.</a:t>
            </a:r>
            <a:r>
              <a:rPr lang="zh-CN" altLang="en-US" dirty="0"/>
              <a:t>编写一个程序，首先建立两个集合（从键盘输入集合的元素），然后计算这两个集合的交集、并集以及差集，最后输出计算结果。要求用链表实现集合的表示。</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a21(1)</a:t>
            </a:r>
            <a:endParaRPr lang="zh-CN" altLang="en-US" dirty="0"/>
          </a:p>
        </p:txBody>
      </p:sp>
      <p:sp>
        <p:nvSpPr>
          <p:cNvPr id="6" name="文本框 6"/>
          <p:cNvSpPr txBox="1">
            <a:spLocks noChangeArrowheads="1"/>
          </p:cNvSpPr>
          <p:nvPr/>
        </p:nvSpPr>
        <p:spPr bwMode="auto">
          <a:xfrm>
            <a:off x="1971261" y="1340768"/>
            <a:ext cx="8280920" cy="5517232"/>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1200" dirty="0">
                <a:solidFill>
                  <a:srgbClr val="008000"/>
                </a:solidFill>
                <a:latin typeface="新宋体" panose="02010609030101010101" charset="-122"/>
                <a:ea typeface="Arial Unicode MS"/>
                <a:cs typeface="新宋体" panose="02010609030101010101" charset="-122"/>
              </a:rPr>
              <a:t>//</a:t>
            </a:r>
            <a:r>
              <a:rPr lang="zh-CN" altLang="en-US" sz="1200" dirty="0">
                <a:solidFill>
                  <a:srgbClr val="008000"/>
                </a:solidFill>
                <a:latin typeface="新宋体" panose="02010609030101010101" charset="-122"/>
                <a:ea typeface="Arial Unicode MS"/>
                <a:cs typeface="新宋体" panose="02010609030101010101" charset="-122"/>
              </a:rPr>
              <a:t>向集合中升序添加元素</a:t>
            </a:r>
            <a:endParaRPr lang="zh-CN" altLang="en-US" sz="2000" dirty="0">
              <a:solidFill>
                <a:srgbClr val="000000"/>
              </a:solidFill>
              <a:latin typeface="Times New Roman" panose="02020603050405020304"/>
              <a:ea typeface="Arial Unicode MS"/>
            </a:endParaRPr>
          </a:p>
          <a:p>
            <a:r>
              <a:rPr lang="en-US" sz="1200" dirty="0" err="1">
                <a:solidFill>
                  <a:srgbClr val="0000FF"/>
                </a:solidFill>
                <a:latin typeface="新宋体" panose="02010609030101010101" charset="-122"/>
                <a:ea typeface="Arial Unicode MS"/>
                <a:cs typeface="新宋体" panose="02010609030101010101" charset="-122"/>
              </a:rPr>
              <a:t>bool</a:t>
            </a:r>
            <a:r>
              <a:rPr lang="en-US" sz="1200" dirty="0">
                <a:solidFill>
                  <a:srgbClr val="000000"/>
                </a:solidFill>
                <a:latin typeface="新宋体" panose="02010609030101010101" charset="-122"/>
                <a:ea typeface="Arial Unicode MS"/>
                <a:cs typeface="新宋体" panose="02010609030101010101" charset="-122"/>
              </a:rPr>
              <a:t> </a:t>
            </a:r>
            <a:r>
              <a:rPr lang="en-US" sz="1200" dirty="0" err="1">
                <a:solidFill>
                  <a:srgbClr val="000000"/>
                </a:solidFill>
                <a:latin typeface="新宋体" panose="02010609030101010101" charset="-122"/>
                <a:ea typeface="Arial Unicode MS"/>
                <a:cs typeface="新宋体" panose="02010609030101010101" charset="-122"/>
              </a:rPr>
              <a:t>addSorted</a:t>
            </a:r>
            <a:r>
              <a:rPr lang="en-US" sz="1200" dirty="0">
                <a:solidFill>
                  <a:srgbClr val="000000"/>
                </a:solidFill>
                <a:latin typeface="新宋体" panose="02010609030101010101" charset="-122"/>
                <a:ea typeface="Arial Unicode MS"/>
                <a:cs typeface="新宋体" panose="02010609030101010101" charset="-122"/>
              </a:rPr>
              <a:t>(</a:t>
            </a:r>
            <a:r>
              <a:rPr lang="en-US" sz="1200" dirty="0">
                <a:solidFill>
                  <a:srgbClr val="2B91AF"/>
                </a:solidFill>
                <a:latin typeface="新宋体" panose="02010609030101010101" charset="-122"/>
                <a:ea typeface="Arial Unicode MS"/>
                <a:cs typeface="新宋体" panose="02010609030101010101" charset="-122"/>
              </a:rPr>
              <a:t>Node</a:t>
            </a:r>
            <a:r>
              <a:rPr lang="en-US" sz="1200" dirty="0">
                <a:solidFill>
                  <a:srgbClr val="000000"/>
                </a:solidFill>
                <a:latin typeface="新宋体" panose="02010609030101010101" charset="-122"/>
                <a:ea typeface="Arial Unicode MS"/>
                <a:cs typeface="新宋体" panose="02010609030101010101" charset="-122"/>
              </a:rPr>
              <a:t>*&amp; </a:t>
            </a:r>
            <a:r>
              <a:rPr lang="en-US" sz="1200" dirty="0">
                <a:solidFill>
                  <a:srgbClr val="808080"/>
                </a:solidFill>
                <a:latin typeface="新宋体" panose="02010609030101010101" charset="-122"/>
                <a:ea typeface="Arial Unicode MS"/>
                <a:cs typeface="新宋体" panose="02010609030101010101" charset="-122"/>
              </a:rPr>
              <a:t>h</a:t>
            </a:r>
            <a:r>
              <a:rPr lang="en-US" sz="1200" dirty="0">
                <a:solidFill>
                  <a:srgbClr val="000000"/>
                </a:solidFill>
                <a:latin typeface="新宋体" panose="02010609030101010101" charset="-122"/>
                <a:ea typeface="Arial Unicode MS"/>
                <a:cs typeface="新宋体" panose="02010609030101010101" charset="-122"/>
              </a:rPr>
              <a:t>, </a:t>
            </a:r>
            <a:r>
              <a:rPr lang="en-US" sz="1200" dirty="0" err="1">
                <a:solidFill>
                  <a:srgbClr val="0000FF"/>
                </a:solidFill>
                <a:latin typeface="新宋体" panose="02010609030101010101" charset="-122"/>
                <a:ea typeface="Arial Unicode MS"/>
                <a:cs typeface="新宋体" panose="02010609030101010101" charset="-122"/>
              </a:rPr>
              <a:t>int</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808080"/>
                </a:solidFill>
                <a:latin typeface="新宋体" panose="02010609030101010101" charset="-122"/>
                <a:ea typeface="Arial Unicode MS"/>
                <a:cs typeface="新宋体" panose="02010609030101010101" charset="-122"/>
              </a:rPr>
              <a:t>a</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2B91AF"/>
                </a:solidFill>
                <a:latin typeface="新宋体" panose="02010609030101010101" charset="-122"/>
                <a:ea typeface="Arial Unicode MS"/>
                <a:cs typeface="新宋体" panose="02010609030101010101" charset="-122"/>
              </a:rPr>
              <a:t>Node</a:t>
            </a:r>
            <a:r>
              <a:rPr lang="en-US" sz="1200" dirty="0">
                <a:solidFill>
                  <a:srgbClr val="000000"/>
                </a:solidFill>
                <a:latin typeface="新宋体" panose="02010609030101010101" charset="-122"/>
                <a:ea typeface="Arial Unicode MS"/>
                <a:cs typeface="新宋体" panose="02010609030101010101" charset="-122"/>
              </a:rPr>
              <a:t>* p = </a:t>
            </a:r>
            <a:r>
              <a:rPr lang="en-US" sz="1200" dirty="0">
                <a:solidFill>
                  <a:srgbClr val="808080"/>
                </a:solidFill>
                <a:latin typeface="新宋体" panose="02010609030101010101" charset="-122"/>
                <a:ea typeface="Arial Unicode MS"/>
                <a:cs typeface="新宋体" panose="02010609030101010101" charset="-122"/>
              </a:rPr>
              <a:t>h</a:t>
            </a:r>
            <a:r>
              <a:rPr lang="en-US" sz="1200" dirty="0">
                <a:solidFill>
                  <a:srgbClr val="000000"/>
                </a:solidFill>
                <a:latin typeface="新宋体" panose="02010609030101010101" charset="-122"/>
                <a:ea typeface="Arial Unicode MS"/>
                <a:cs typeface="新宋体" panose="02010609030101010101" charset="-122"/>
              </a:rPr>
              <a:t> , *q=</a:t>
            </a:r>
            <a:r>
              <a:rPr lang="en-US" sz="1200" dirty="0">
                <a:solidFill>
                  <a:srgbClr val="6F008A"/>
                </a:solidFill>
                <a:latin typeface="新宋体" panose="02010609030101010101" charset="-122"/>
                <a:ea typeface="Arial Unicode MS"/>
                <a:cs typeface="新宋体" panose="02010609030101010101" charset="-122"/>
              </a:rPr>
              <a:t>NULL</a:t>
            </a:r>
            <a:r>
              <a:rPr lang="en-US" sz="1200" dirty="0">
                <a:solidFill>
                  <a:srgbClr val="000000"/>
                </a:solidFill>
                <a:latin typeface="新宋体" panose="02010609030101010101" charset="-122"/>
                <a:ea typeface="Arial Unicode MS"/>
                <a:cs typeface="新宋体" panose="02010609030101010101" charset="-122"/>
              </a:rPr>
              <a:t>, *n=</a:t>
            </a:r>
            <a:r>
              <a:rPr lang="en-US" sz="1200" dirty="0">
                <a:solidFill>
                  <a:srgbClr val="6F008A"/>
                </a:solidFill>
                <a:latin typeface="新宋体" panose="02010609030101010101" charset="-122"/>
                <a:ea typeface="Arial Unicode MS"/>
                <a:cs typeface="新宋体" panose="02010609030101010101" charset="-122"/>
              </a:rPr>
              <a:t>NULL</a:t>
            </a:r>
            <a:r>
              <a:rPr lang="en-US" sz="1200" dirty="0">
                <a:solidFill>
                  <a:srgbClr val="000000"/>
                </a:solidFill>
                <a:latin typeface="新宋体" panose="02010609030101010101" charset="-122"/>
                <a:ea typeface="Arial Unicode MS"/>
                <a:cs typeface="新宋体" panose="02010609030101010101" charset="-122"/>
              </a:rPr>
              <a:t> ;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while</a:t>
            </a:r>
            <a:r>
              <a:rPr lang="en-US" sz="1200" dirty="0">
                <a:solidFill>
                  <a:srgbClr val="000000"/>
                </a:solidFill>
                <a:latin typeface="新宋体" panose="02010609030101010101" charset="-122"/>
                <a:ea typeface="Arial Unicode MS"/>
                <a:cs typeface="新宋体" panose="02010609030101010101" charset="-122"/>
              </a:rPr>
              <a:t> (p != </a:t>
            </a:r>
            <a:r>
              <a:rPr lang="en-US" sz="1200" dirty="0">
                <a:solidFill>
                  <a:srgbClr val="6F008A"/>
                </a:solidFill>
                <a:latin typeface="新宋体" panose="02010609030101010101" charset="-122"/>
                <a:ea typeface="Arial Unicode MS"/>
                <a:cs typeface="新宋体" panose="02010609030101010101" charset="-122"/>
              </a:rPr>
              <a:t>NULL</a:t>
            </a:r>
            <a:r>
              <a:rPr lang="en-US" sz="1200" dirty="0">
                <a:solidFill>
                  <a:srgbClr val="000000"/>
                </a:solidFill>
                <a:latin typeface="新宋体" panose="02010609030101010101" charset="-122"/>
                <a:ea typeface="Arial Unicode MS"/>
                <a:cs typeface="新宋体" panose="02010609030101010101" charset="-122"/>
              </a:rPr>
              <a:t> &amp;&amp; </a:t>
            </a:r>
            <a:r>
              <a:rPr lang="en-US" sz="1200" dirty="0">
                <a:solidFill>
                  <a:srgbClr val="808080"/>
                </a:solidFill>
                <a:latin typeface="新宋体" panose="02010609030101010101" charset="-122"/>
                <a:ea typeface="Arial Unicode MS"/>
                <a:cs typeface="新宋体" panose="02010609030101010101" charset="-122"/>
              </a:rPr>
              <a:t>a</a:t>
            </a:r>
            <a:r>
              <a:rPr lang="en-US" sz="1200" dirty="0">
                <a:solidFill>
                  <a:srgbClr val="000000"/>
                </a:solidFill>
                <a:latin typeface="新宋体" panose="02010609030101010101" charset="-122"/>
                <a:ea typeface="Arial Unicode MS"/>
                <a:cs typeface="新宋体" panose="02010609030101010101" charset="-122"/>
              </a:rPr>
              <a:t> &gt; p-&gt;data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q = p;</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p = p-&gt;next;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if</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808080"/>
                </a:solidFill>
                <a:latin typeface="新宋体" panose="02010609030101010101" charset="-122"/>
                <a:ea typeface="Arial Unicode MS"/>
                <a:cs typeface="新宋体" panose="02010609030101010101" charset="-122"/>
              </a:rPr>
              <a:t>h</a:t>
            </a:r>
            <a:r>
              <a:rPr lang="en-US" sz="1200" dirty="0">
                <a:solidFill>
                  <a:srgbClr val="000000"/>
                </a:solidFill>
                <a:latin typeface="新宋体" panose="02010609030101010101" charset="-122"/>
                <a:ea typeface="Arial Unicode MS"/>
                <a:cs typeface="新宋体" panose="02010609030101010101" charset="-122"/>
              </a:rPr>
              <a:t>==</a:t>
            </a:r>
            <a:r>
              <a:rPr lang="en-US" sz="1200" dirty="0">
                <a:solidFill>
                  <a:srgbClr val="6F008A"/>
                </a:solidFill>
                <a:latin typeface="新宋体" panose="02010609030101010101" charset="-122"/>
                <a:ea typeface="Arial Unicode MS"/>
                <a:cs typeface="新宋体" panose="02010609030101010101" charset="-122"/>
              </a:rPr>
              <a:t>NULL</a:t>
            </a:r>
            <a:r>
              <a:rPr lang="en-US" sz="1200" dirty="0">
                <a:solidFill>
                  <a:srgbClr val="000000"/>
                </a:solidFill>
                <a:latin typeface="新宋体" panose="02010609030101010101" charset="-122"/>
                <a:ea typeface="Arial Unicode MS"/>
                <a:cs typeface="新宋体" panose="02010609030101010101" charset="-122"/>
              </a:rPr>
              <a:t> || p == </a:t>
            </a:r>
            <a:r>
              <a:rPr lang="en-US" sz="1200" dirty="0">
                <a:solidFill>
                  <a:srgbClr val="808080"/>
                </a:solidFill>
                <a:latin typeface="新宋体" panose="02010609030101010101" charset="-122"/>
                <a:ea typeface="Arial Unicode MS"/>
                <a:cs typeface="新宋体" panose="02010609030101010101" charset="-122"/>
              </a:rPr>
              <a:t>h</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8000"/>
                </a:solidFill>
                <a:latin typeface="新宋体" panose="02010609030101010101" charset="-122"/>
                <a:ea typeface="Arial Unicode MS"/>
                <a:cs typeface="新宋体" panose="02010609030101010101" charset="-122"/>
              </a:rPr>
              <a:t>//</a:t>
            </a:r>
            <a:r>
              <a:rPr lang="zh-CN" altLang="en-US" sz="1200" dirty="0">
                <a:solidFill>
                  <a:srgbClr val="008000"/>
                </a:solidFill>
                <a:latin typeface="新宋体" panose="02010609030101010101" charset="-122"/>
                <a:ea typeface="Arial Unicode MS"/>
                <a:cs typeface="新宋体" panose="02010609030101010101" charset="-122"/>
              </a:rPr>
              <a:t>集合为空或</a:t>
            </a:r>
            <a:r>
              <a:rPr lang="en-US" sz="1200" dirty="0">
                <a:solidFill>
                  <a:srgbClr val="008000"/>
                </a:solidFill>
                <a:latin typeface="新宋体" panose="02010609030101010101" charset="-122"/>
                <a:ea typeface="Arial Unicode MS"/>
                <a:cs typeface="新宋体" panose="02010609030101010101" charset="-122"/>
              </a:rPr>
              <a:t>a</a:t>
            </a:r>
            <a:r>
              <a:rPr lang="zh-CN" altLang="en-US" sz="1200" dirty="0">
                <a:solidFill>
                  <a:srgbClr val="008000"/>
                </a:solidFill>
                <a:latin typeface="新宋体" panose="02010609030101010101" charset="-122"/>
                <a:ea typeface="Arial Unicode MS"/>
                <a:cs typeface="新宋体" panose="02010609030101010101" charset="-122"/>
              </a:rPr>
              <a:t>为当前最小值</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n = </a:t>
            </a:r>
            <a:r>
              <a:rPr lang="en-US" sz="1200" dirty="0">
                <a:solidFill>
                  <a:srgbClr val="0000FF"/>
                </a:solidFill>
                <a:latin typeface="新宋体" panose="02010609030101010101" charset="-122"/>
                <a:ea typeface="Arial Unicode MS"/>
                <a:cs typeface="新宋体" panose="02010609030101010101" charset="-122"/>
              </a:rPr>
              <a:t>new</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2B91AF"/>
                </a:solidFill>
                <a:latin typeface="新宋体" panose="02010609030101010101" charset="-122"/>
                <a:ea typeface="Arial Unicode MS"/>
                <a:cs typeface="新宋体" panose="02010609030101010101" charset="-122"/>
              </a:rPr>
              <a:t>Node</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n-&gt;data = </a:t>
            </a:r>
            <a:r>
              <a:rPr lang="en-US" sz="1200" dirty="0">
                <a:solidFill>
                  <a:srgbClr val="808080"/>
                </a:solidFill>
                <a:latin typeface="新宋体" panose="02010609030101010101" charset="-122"/>
                <a:ea typeface="Arial Unicode MS"/>
                <a:cs typeface="新宋体" panose="02010609030101010101" charset="-122"/>
              </a:rPr>
              <a:t>a</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n-&gt;next = </a:t>
            </a:r>
            <a:r>
              <a:rPr lang="en-US" sz="1200" dirty="0">
                <a:solidFill>
                  <a:srgbClr val="808080"/>
                </a:solidFill>
                <a:latin typeface="新宋体" panose="02010609030101010101" charset="-122"/>
                <a:ea typeface="Arial Unicode MS"/>
                <a:cs typeface="新宋体" panose="02010609030101010101" charset="-122"/>
              </a:rPr>
              <a:t>h</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808080"/>
                </a:solidFill>
                <a:latin typeface="新宋体" panose="02010609030101010101" charset="-122"/>
                <a:ea typeface="Arial Unicode MS"/>
                <a:cs typeface="新宋体" panose="02010609030101010101" charset="-122"/>
              </a:rPr>
              <a:t>h</a:t>
            </a:r>
            <a:r>
              <a:rPr lang="en-US" sz="1200" dirty="0">
                <a:solidFill>
                  <a:srgbClr val="000000"/>
                </a:solidFill>
                <a:latin typeface="新宋体" panose="02010609030101010101" charset="-122"/>
                <a:ea typeface="Arial Unicode MS"/>
                <a:cs typeface="新宋体" panose="02010609030101010101" charset="-122"/>
              </a:rPr>
              <a:t> = n;</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return</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true</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else</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if</a:t>
            </a:r>
            <a:r>
              <a:rPr lang="en-US" sz="1200" dirty="0">
                <a:solidFill>
                  <a:srgbClr val="000000"/>
                </a:solidFill>
                <a:latin typeface="新宋体" panose="02010609030101010101" charset="-122"/>
                <a:ea typeface="Arial Unicode MS"/>
                <a:cs typeface="新宋体" panose="02010609030101010101" charset="-122"/>
              </a:rPr>
              <a:t> (p == </a:t>
            </a:r>
            <a:r>
              <a:rPr lang="en-US" sz="1200" dirty="0">
                <a:solidFill>
                  <a:srgbClr val="6F008A"/>
                </a:solidFill>
                <a:latin typeface="新宋体" panose="02010609030101010101" charset="-122"/>
                <a:ea typeface="Arial Unicode MS"/>
                <a:cs typeface="新宋体" panose="02010609030101010101" charset="-122"/>
              </a:rPr>
              <a:t>NULL</a:t>
            </a:r>
            <a:r>
              <a:rPr lang="en-US" sz="1200" dirty="0">
                <a:solidFill>
                  <a:srgbClr val="000000"/>
                </a:solidFill>
                <a:latin typeface="新宋体" panose="02010609030101010101" charset="-122"/>
                <a:ea typeface="Arial Unicode MS"/>
                <a:cs typeface="新宋体" panose="02010609030101010101" charset="-122"/>
              </a:rPr>
              <a:t> || </a:t>
            </a:r>
            <a:r>
              <a:rPr lang="en-US" sz="1200" dirty="0">
                <a:solidFill>
                  <a:srgbClr val="808080"/>
                </a:solidFill>
                <a:latin typeface="新宋体" panose="02010609030101010101" charset="-122"/>
                <a:ea typeface="Arial Unicode MS"/>
                <a:cs typeface="新宋体" panose="02010609030101010101" charset="-122"/>
              </a:rPr>
              <a:t>a</a:t>
            </a:r>
            <a:r>
              <a:rPr lang="en-US" sz="1200" dirty="0">
                <a:solidFill>
                  <a:srgbClr val="000000"/>
                </a:solidFill>
                <a:latin typeface="新宋体" panose="02010609030101010101" charset="-122"/>
                <a:ea typeface="Arial Unicode MS"/>
                <a:cs typeface="新宋体" panose="02010609030101010101" charset="-122"/>
              </a:rPr>
              <a:t> &lt; p-&gt;data ) </a:t>
            </a:r>
            <a:r>
              <a:rPr lang="en-US" sz="1200" dirty="0">
                <a:solidFill>
                  <a:srgbClr val="008000"/>
                </a:solidFill>
                <a:latin typeface="新宋体" panose="02010609030101010101" charset="-122"/>
                <a:ea typeface="Arial Unicode MS"/>
                <a:cs typeface="新宋体" panose="02010609030101010101" charset="-122"/>
              </a:rPr>
              <a:t>//a</a:t>
            </a:r>
            <a:r>
              <a:rPr lang="zh-CN" altLang="en-US" sz="1200" dirty="0">
                <a:solidFill>
                  <a:srgbClr val="008000"/>
                </a:solidFill>
                <a:latin typeface="新宋体" panose="02010609030101010101" charset="-122"/>
                <a:ea typeface="Arial Unicode MS"/>
                <a:cs typeface="新宋体" panose="02010609030101010101" charset="-122"/>
              </a:rPr>
              <a:t>为当前最大值，或者</a:t>
            </a:r>
            <a:r>
              <a:rPr lang="en-US" sz="1200" dirty="0">
                <a:solidFill>
                  <a:srgbClr val="008000"/>
                </a:solidFill>
                <a:latin typeface="新宋体" panose="02010609030101010101" charset="-122"/>
                <a:ea typeface="Arial Unicode MS"/>
                <a:cs typeface="新宋体" panose="02010609030101010101" charset="-122"/>
              </a:rPr>
              <a:t>a</a:t>
            </a:r>
            <a:r>
              <a:rPr lang="zh-CN" altLang="en-US" sz="1200" dirty="0">
                <a:solidFill>
                  <a:srgbClr val="008000"/>
                </a:solidFill>
                <a:latin typeface="新宋体" panose="02010609030101010101" charset="-122"/>
                <a:ea typeface="Arial Unicode MS"/>
                <a:cs typeface="新宋体" panose="02010609030101010101" charset="-122"/>
              </a:rPr>
              <a:t>介于</a:t>
            </a:r>
            <a:r>
              <a:rPr lang="en-US" sz="1200" dirty="0">
                <a:solidFill>
                  <a:srgbClr val="008000"/>
                </a:solidFill>
                <a:latin typeface="新宋体" panose="02010609030101010101" charset="-122"/>
                <a:ea typeface="Arial Unicode MS"/>
                <a:cs typeface="新宋体" panose="02010609030101010101" charset="-122"/>
              </a:rPr>
              <a:t>q</a:t>
            </a:r>
            <a:r>
              <a:rPr lang="zh-CN" altLang="en-US" sz="1200" dirty="0">
                <a:solidFill>
                  <a:srgbClr val="008000"/>
                </a:solidFill>
                <a:latin typeface="新宋体" panose="02010609030101010101" charset="-122"/>
                <a:ea typeface="Arial Unicode MS"/>
                <a:cs typeface="新宋体" panose="02010609030101010101" charset="-122"/>
              </a:rPr>
              <a:t>和</a:t>
            </a:r>
            <a:r>
              <a:rPr lang="en-US" sz="1200" dirty="0">
                <a:solidFill>
                  <a:srgbClr val="008000"/>
                </a:solidFill>
                <a:latin typeface="新宋体" panose="02010609030101010101" charset="-122"/>
                <a:ea typeface="Arial Unicode MS"/>
                <a:cs typeface="新宋体" panose="02010609030101010101" charset="-122"/>
              </a:rPr>
              <a:t>p</a:t>
            </a:r>
            <a:r>
              <a:rPr lang="zh-CN" altLang="zh-CN" sz="1200" dirty="0">
                <a:solidFill>
                  <a:srgbClr val="008000"/>
                </a:solidFill>
                <a:latin typeface="新宋体" panose="02010609030101010101" charset="-122"/>
                <a:ea typeface="Arial Unicode MS"/>
                <a:cs typeface="新宋体" panose="02010609030101010101" charset="-122"/>
              </a:rPr>
              <a:t>结点</a:t>
            </a:r>
            <a:r>
              <a:rPr lang="zh-CN" altLang="en-US" sz="1200" dirty="0">
                <a:solidFill>
                  <a:srgbClr val="008000"/>
                </a:solidFill>
                <a:latin typeface="新宋体" panose="02010609030101010101" charset="-122"/>
                <a:ea typeface="Arial Unicode MS"/>
                <a:cs typeface="新宋体" panose="02010609030101010101" charset="-122"/>
              </a:rPr>
              <a:t>之间</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n = </a:t>
            </a:r>
            <a:r>
              <a:rPr lang="en-US" sz="1200" dirty="0">
                <a:solidFill>
                  <a:srgbClr val="0000FF"/>
                </a:solidFill>
                <a:latin typeface="新宋体" panose="02010609030101010101" charset="-122"/>
                <a:ea typeface="Arial Unicode MS"/>
                <a:cs typeface="新宋体" panose="02010609030101010101" charset="-122"/>
              </a:rPr>
              <a:t>new</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2B91AF"/>
                </a:solidFill>
                <a:latin typeface="新宋体" panose="02010609030101010101" charset="-122"/>
                <a:ea typeface="Arial Unicode MS"/>
                <a:cs typeface="新宋体" panose="02010609030101010101" charset="-122"/>
              </a:rPr>
              <a:t>Node</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n-&gt;data = </a:t>
            </a:r>
            <a:r>
              <a:rPr lang="en-US" sz="1200" dirty="0">
                <a:solidFill>
                  <a:srgbClr val="808080"/>
                </a:solidFill>
                <a:latin typeface="新宋体" panose="02010609030101010101" charset="-122"/>
                <a:ea typeface="Arial Unicode MS"/>
                <a:cs typeface="新宋体" panose="02010609030101010101" charset="-122"/>
              </a:rPr>
              <a:t>a</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n-&gt;next = p;</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q-&gt;next = n;</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return</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true</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else</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8000"/>
                </a:solidFill>
                <a:latin typeface="新宋体" panose="02010609030101010101" charset="-122"/>
                <a:ea typeface="Arial Unicode MS"/>
                <a:cs typeface="新宋体" panose="02010609030101010101" charset="-122"/>
              </a:rPr>
              <a:t>//a==p-&gt;data,</a:t>
            </a:r>
            <a:r>
              <a:rPr lang="zh-CN" altLang="en-US" sz="1200" dirty="0">
                <a:solidFill>
                  <a:srgbClr val="008000"/>
                </a:solidFill>
                <a:latin typeface="新宋体" panose="02010609030101010101" charset="-122"/>
                <a:ea typeface="Arial Unicode MS"/>
                <a:cs typeface="新宋体" panose="02010609030101010101" charset="-122"/>
              </a:rPr>
              <a:t>即</a:t>
            </a:r>
            <a:r>
              <a:rPr lang="en-US" sz="1200" dirty="0">
                <a:solidFill>
                  <a:srgbClr val="008000"/>
                </a:solidFill>
                <a:latin typeface="新宋体" panose="02010609030101010101" charset="-122"/>
                <a:ea typeface="Arial Unicode MS"/>
                <a:cs typeface="新宋体" panose="02010609030101010101" charset="-122"/>
              </a:rPr>
              <a:t>a</a:t>
            </a:r>
            <a:r>
              <a:rPr lang="zh-CN" altLang="en-US" sz="1200" dirty="0">
                <a:solidFill>
                  <a:srgbClr val="008000"/>
                </a:solidFill>
                <a:latin typeface="新宋体" panose="02010609030101010101" charset="-122"/>
                <a:ea typeface="Arial Unicode MS"/>
                <a:cs typeface="新宋体" panose="02010609030101010101" charset="-122"/>
              </a:rPr>
              <a:t>已经存在当前集合中</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return</a:t>
            </a:r>
            <a:r>
              <a:rPr lang="en-US" sz="1200" dirty="0">
                <a:solidFill>
                  <a:srgbClr val="000000"/>
                </a:solidFill>
                <a:latin typeface="新宋体" panose="02010609030101010101" charset="-122"/>
                <a:ea typeface="Arial Unicode MS"/>
                <a:cs typeface="新宋体" panose="02010609030101010101" charset="-122"/>
              </a:rPr>
              <a:t> </a:t>
            </a:r>
            <a:r>
              <a:rPr lang="en-US" sz="1200" dirty="0">
                <a:solidFill>
                  <a:srgbClr val="0000FF"/>
                </a:solidFill>
                <a:latin typeface="新宋体" panose="02010609030101010101" charset="-122"/>
                <a:ea typeface="Arial Unicode MS"/>
                <a:cs typeface="新宋体" panose="02010609030101010101" charset="-122"/>
              </a:rPr>
              <a:t>false</a:t>
            </a:r>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    }    </a:t>
            </a:r>
            <a:endParaRPr lang="zh-CN" altLang="en-US" sz="2000" dirty="0">
              <a:solidFill>
                <a:srgbClr val="000000"/>
              </a:solidFill>
              <a:latin typeface="Times New Roman" panose="02020603050405020304"/>
              <a:ea typeface="Arial Unicode MS"/>
            </a:endParaRPr>
          </a:p>
          <a:p>
            <a:r>
              <a:rPr lang="en-US" sz="12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a21(2)</a:t>
            </a:r>
            <a:endParaRPr lang="zh-CN" altLang="en-US" dirty="0"/>
          </a:p>
        </p:txBody>
      </p:sp>
      <p:sp>
        <p:nvSpPr>
          <p:cNvPr id="4" name="文本框 7"/>
          <p:cNvSpPr txBox="1">
            <a:spLocks noChangeArrowheads="1"/>
          </p:cNvSpPr>
          <p:nvPr/>
        </p:nvSpPr>
        <p:spPr bwMode="auto">
          <a:xfrm>
            <a:off x="1919536" y="1412776"/>
            <a:ext cx="8352928" cy="5403314"/>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1400" dirty="0">
                <a:solidFill>
                  <a:srgbClr val="0000FF"/>
                </a:solidFill>
                <a:latin typeface="新宋体" panose="02010609030101010101" charset="-122"/>
                <a:ea typeface="Arial Unicode MS"/>
                <a:cs typeface="新宋体" panose="02010609030101010101" charset="-122"/>
              </a:rPr>
              <a:t>void</a:t>
            </a:r>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getSets</a:t>
            </a:r>
            <a:r>
              <a:rPr lang="en-US" sz="1400" dirty="0">
                <a:solidFill>
                  <a:srgbClr val="000000"/>
                </a:solidFill>
                <a:latin typeface="新宋体" panose="02010609030101010101" charset="-122"/>
                <a:ea typeface="Arial Unicode MS"/>
                <a:cs typeface="新宋体" panose="02010609030101010101" charset="-122"/>
              </a:rPr>
              <a:t>(</a:t>
            </a:r>
            <a:r>
              <a:rPr lang="en-US" sz="1400" dirty="0">
                <a:solidFill>
                  <a:srgbClr val="2B91AF"/>
                </a:solidFill>
                <a:latin typeface="新宋体" panose="02010609030101010101" charset="-122"/>
                <a:ea typeface="Arial Unicode MS"/>
                <a:cs typeface="新宋体" panose="02010609030101010101" charset="-122"/>
              </a:rPr>
              <a:t>Node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2B91AF"/>
                </a:solidFill>
                <a:latin typeface="新宋体" panose="02010609030101010101" charset="-122"/>
                <a:ea typeface="Arial Unicode MS"/>
                <a:cs typeface="新宋体" panose="02010609030101010101" charset="-122"/>
              </a:rPr>
              <a:t>Node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2B91AF"/>
                </a:solidFill>
                <a:latin typeface="新宋体" panose="02010609030101010101" charset="-122"/>
                <a:ea typeface="Arial Unicode MS"/>
                <a:cs typeface="新宋体" panose="02010609030101010101" charset="-122"/>
              </a:rPr>
              <a:t>Node</a:t>
            </a:r>
            <a:r>
              <a:rPr lang="en-US" sz="1400" dirty="0">
                <a:solidFill>
                  <a:srgbClr val="000000"/>
                </a:solidFill>
                <a:latin typeface="新宋体" panose="02010609030101010101" charset="-122"/>
                <a:ea typeface="Arial Unicode MS"/>
                <a:cs typeface="新宋体" panose="02010609030101010101" charset="-122"/>
              </a:rPr>
              <a:t>*&amp; </a:t>
            </a:r>
            <a:r>
              <a:rPr lang="en-US" sz="1400" dirty="0" err="1">
                <a:solidFill>
                  <a:srgbClr val="808080"/>
                </a:solidFill>
                <a:latin typeface="新宋体" panose="02010609030101010101" charset="-122"/>
                <a:ea typeface="Arial Unicode MS"/>
                <a:cs typeface="新宋体" panose="02010609030101010101" charset="-122"/>
              </a:rPr>
              <a:t>unionset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2B91AF"/>
                </a:solidFill>
                <a:latin typeface="新宋体" panose="02010609030101010101" charset="-122"/>
                <a:ea typeface="Arial Unicode MS"/>
                <a:cs typeface="新宋体" panose="02010609030101010101" charset="-122"/>
              </a:rPr>
              <a:t>Node</a:t>
            </a:r>
            <a:r>
              <a:rPr lang="en-US" sz="1400" dirty="0">
                <a:solidFill>
                  <a:srgbClr val="000000"/>
                </a:solidFill>
                <a:latin typeface="新宋体" panose="02010609030101010101" charset="-122"/>
                <a:ea typeface="Arial Unicode MS"/>
                <a:cs typeface="新宋体" panose="02010609030101010101" charset="-122"/>
              </a:rPr>
              <a:t>*&amp; </a:t>
            </a:r>
            <a:r>
              <a:rPr lang="en-US" sz="1400" dirty="0" err="1">
                <a:solidFill>
                  <a:srgbClr val="808080"/>
                </a:solidFill>
                <a:latin typeface="新宋体" panose="02010609030101010101" charset="-122"/>
                <a:ea typeface="Arial Unicode MS"/>
                <a:cs typeface="新宋体" panose="02010609030101010101" charset="-122"/>
              </a:rPr>
              <a:t>interset</a:t>
            </a:r>
            <a:r>
              <a:rPr lang="en-US" sz="1400" dirty="0">
                <a:solidFill>
                  <a:srgbClr val="000000"/>
                </a:solidFill>
                <a:latin typeface="新宋体" panose="02010609030101010101" charset="-122"/>
                <a:ea typeface="Arial Unicode MS"/>
                <a:cs typeface="新宋体" panose="02010609030101010101" charset="-122"/>
              </a:rPr>
              <a:t>, </a:t>
            </a:r>
            <a:endParaRPr lang="en-US" sz="1400" dirty="0">
              <a:solidFill>
                <a:srgbClr val="000000"/>
              </a:solidFill>
              <a:latin typeface="新宋体" panose="02010609030101010101" charset="-122"/>
              <a:ea typeface="Arial Unicode MS"/>
              <a:cs typeface="新宋体" panose="02010609030101010101" charset="-122"/>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2B91AF"/>
                </a:solidFill>
                <a:latin typeface="新宋体" panose="02010609030101010101" charset="-122"/>
                <a:ea typeface="Arial Unicode MS"/>
                <a:cs typeface="新宋体" panose="02010609030101010101" charset="-122"/>
              </a:rPr>
              <a:t>Node</a:t>
            </a:r>
            <a:r>
              <a:rPr lang="en-US" sz="1400" dirty="0">
                <a:solidFill>
                  <a:srgbClr val="000000"/>
                </a:solidFill>
                <a:latin typeface="新宋体" panose="02010609030101010101" charset="-122"/>
                <a:ea typeface="Arial Unicode MS"/>
                <a:cs typeface="新宋体" panose="02010609030101010101" charset="-122"/>
              </a:rPr>
              <a:t>*&amp; </a:t>
            </a:r>
            <a:r>
              <a:rPr lang="en-US" sz="1400" dirty="0" err="1">
                <a:solidFill>
                  <a:srgbClr val="808080"/>
                </a:solidFill>
                <a:latin typeface="新宋体" panose="02010609030101010101" charset="-122"/>
                <a:ea typeface="Arial Unicode MS"/>
                <a:cs typeface="新宋体" panose="02010609030101010101" charset="-122"/>
              </a:rPr>
              <a:t>differset</a:t>
            </a:r>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while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6F008A"/>
                </a:solidFill>
                <a:latin typeface="新宋体" panose="02010609030101010101" charset="-122"/>
                <a:ea typeface="Arial Unicode MS"/>
                <a:cs typeface="新宋体" panose="02010609030101010101" charset="-122"/>
              </a:rPr>
              <a:t>NULL</a:t>
            </a:r>
            <a:r>
              <a:rPr lang="en-US" sz="1400" dirty="0">
                <a:solidFill>
                  <a:srgbClr val="000000"/>
                </a:solidFill>
                <a:latin typeface="新宋体" panose="02010609030101010101" charset="-122"/>
                <a:ea typeface="Arial Unicode MS"/>
                <a:cs typeface="新宋体" panose="02010609030101010101" charset="-122"/>
              </a:rPr>
              <a:t> &amp;&amp;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6F008A"/>
                </a:solidFill>
                <a:latin typeface="新宋体" panose="02010609030101010101" charset="-122"/>
                <a:ea typeface="Arial Unicode MS"/>
                <a:cs typeface="新宋体" panose="02010609030101010101" charset="-122"/>
              </a:rPr>
              <a:t>NULL</a:t>
            </a:r>
            <a:r>
              <a:rPr lang="en-US" sz="1400" dirty="0">
                <a:solidFill>
                  <a:srgbClr val="000000"/>
                </a:solidFill>
                <a:latin typeface="新宋体" panose="02010609030101010101" charset="-122"/>
                <a:ea typeface="Arial Unicode MS"/>
                <a:cs typeface="新宋体" panose="02010609030101010101" charset="-122"/>
              </a:rPr>
              <a:t>)</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if</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-&gt;data &lt;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-&gt;data)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若</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当前元素小于</a:t>
            </a:r>
            <a:r>
              <a:rPr lang="en-US" sz="1400" dirty="0">
                <a:solidFill>
                  <a:srgbClr val="008000"/>
                </a:solidFill>
                <a:latin typeface="新宋体" panose="02010609030101010101" charset="-122"/>
                <a:ea typeface="Arial Unicode MS"/>
                <a:cs typeface="新宋体" panose="02010609030101010101" charset="-122"/>
              </a:rPr>
              <a:t>b</a:t>
            </a:r>
            <a:r>
              <a:rPr lang="zh-CN" altLang="en-US" sz="1400" dirty="0">
                <a:solidFill>
                  <a:srgbClr val="008000"/>
                </a:solidFill>
                <a:latin typeface="新宋体" panose="02010609030101010101" charset="-122"/>
                <a:ea typeface="Arial Unicode MS"/>
                <a:cs typeface="新宋体" panose="02010609030101010101" charset="-122"/>
              </a:rPr>
              <a:t>当前元素</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addSorted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interset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-&gt;data);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将</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当前元素添加到并集</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addSorted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differset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-&gt;data);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将</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当前元素添加到差集</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-&gt;next;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集合</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指针后移</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else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if</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-&gt;data &gt;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-&gt;data)</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若</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当前元素大于</a:t>
            </a:r>
            <a:r>
              <a:rPr lang="en-US" sz="1400" dirty="0">
                <a:solidFill>
                  <a:srgbClr val="008000"/>
                </a:solidFill>
                <a:latin typeface="新宋体" panose="02010609030101010101" charset="-122"/>
                <a:ea typeface="Arial Unicode MS"/>
                <a:cs typeface="新宋体" panose="02010609030101010101" charset="-122"/>
              </a:rPr>
              <a:t>b</a:t>
            </a:r>
            <a:r>
              <a:rPr lang="zh-CN" altLang="en-US" sz="1400" dirty="0">
                <a:solidFill>
                  <a:srgbClr val="008000"/>
                </a:solidFill>
                <a:latin typeface="新宋体" panose="02010609030101010101" charset="-122"/>
                <a:ea typeface="Arial Unicode MS"/>
                <a:cs typeface="新宋体" panose="02010609030101010101" charset="-122"/>
              </a:rPr>
              <a:t>当前元素</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addSorted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interset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-&gt;data);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将</a:t>
            </a:r>
            <a:r>
              <a:rPr lang="en-US" sz="1400" dirty="0">
                <a:solidFill>
                  <a:srgbClr val="008000"/>
                </a:solidFill>
                <a:latin typeface="新宋体" panose="02010609030101010101" charset="-122"/>
                <a:ea typeface="Arial Unicode MS"/>
                <a:cs typeface="新宋体" panose="02010609030101010101" charset="-122"/>
              </a:rPr>
              <a:t>b</a:t>
            </a:r>
            <a:r>
              <a:rPr lang="zh-CN" altLang="en-US" sz="1400" dirty="0">
                <a:solidFill>
                  <a:srgbClr val="008000"/>
                </a:solidFill>
                <a:latin typeface="新宋体" panose="02010609030101010101" charset="-122"/>
                <a:ea typeface="Arial Unicode MS"/>
                <a:cs typeface="新宋体" panose="02010609030101010101" charset="-122"/>
              </a:rPr>
              <a:t>当前元素添加到并集</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-&gt;next;</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集合</a:t>
            </a:r>
            <a:r>
              <a:rPr lang="en-US" sz="1400" dirty="0">
                <a:solidFill>
                  <a:srgbClr val="008000"/>
                </a:solidFill>
                <a:latin typeface="新宋体" panose="02010609030101010101" charset="-122"/>
                <a:ea typeface="Arial Unicode MS"/>
                <a:cs typeface="新宋体" panose="02010609030101010101" charset="-122"/>
              </a:rPr>
              <a:t>b</a:t>
            </a:r>
            <a:r>
              <a:rPr lang="zh-CN" altLang="en-US" sz="1400" dirty="0">
                <a:solidFill>
                  <a:srgbClr val="008000"/>
                </a:solidFill>
                <a:latin typeface="新宋体" panose="02010609030101010101" charset="-122"/>
                <a:ea typeface="Arial Unicode MS"/>
                <a:cs typeface="新宋体" panose="02010609030101010101" charset="-122"/>
              </a:rPr>
              <a:t>指针后移</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00FF"/>
                </a:solidFill>
                <a:latin typeface="新宋体" panose="02010609030101010101" charset="-122"/>
                <a:ea typeface="Arial Unicode MS"/>
                <a:cs typeface="新宋体" panose="02010609030101010101" charset="-122"/>
              </a:rPr>
              <a:t>else</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若</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当前元素等于</a:t>
            </a:r>
            <a:r>
              <a:rPr lang="en-US" sz="1400" dirty="0">
                <a:solidFill>
                  <a:srgbClr val="008000"/>
                </a:solidFill>
                <a:latin typeface="新宋体" panose="02010609030101010101" charset="-122"/>
                <a:ea typeface="Arial Unicode MS"/>
                <a:cs typeface="新宋体" panose="02010609030101010101" charset="-122"/>
              </a:rPr>
              <a:t>b</a:t>
            </a:r>
            <a:r>
              <a:rPr lang="zh-CN" altLang="en-US" sz="1400" dirty="0">
                <a:solidFill>
                  <a:srgbClr val="008000"/>
                </a:solidFill>
                <a:latin typeface="新宋体" panose="02010609030101010101" charset="-122"/>
                <a:ea typeface="Arial Unicode MS"/>
                <a:cs typeface="新宋体" panose="02010609030101010101" charset="-122"/>
              </a:rPr>
              <a:t>当前元素</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addSorted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interset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-&gt;data);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将</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当前元素添加到并集</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err="1">
                <a:solidFill>
                  <a:srgbClr val="000000"/>
                </a:solidFill>
                <a:latin typeface="新宋体" panose="02010609030101010101" charset="-122"/>
                <a:ea typeface="Arial Unicode MS"/>
                <a:cs typeface="新宋体" panose="02010609030101010101" charset="-122"/>
              </a:rPr>
              <a:t>addSorted</a:t>
            </a:r>
            <a:r>
              <a:rPr lang="en-US" sz="1400" dirty="0">
                <a:solidFill>
                  <a:srgbClr val="000000"/>
                </a:solidFill>
                <a:latin typeface="新宋体" panose="02010609030101010101" charset="-122"/>
                <a:ea typeface="Arial Unicode MS"/>
                <a:cs typeface="新宋体" panose="02010609030101010101" charset="-122"/>
              </a:rPr>
              <a:t>(</a:t>
            </a:r>
            <a:r>
              <a:rPr lang="en-US" sz="1400" dirty="0" err="1">
                <a:solidFill>
                  <a:srgbClr val="808080"/>
                </a:solidFill>
                <a:latin typeface="新宋体" panose="02010609030101010101" charset="-122"/>
                <a:ea typeface="Arial Unicode MS"/>
                <a:cs typeface="新宋体" panose="02010609030101010101" charset="-122"/>
              </a:rPr>
              <a:t>unionset</a:t>
            </a:r>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-&gt;data); </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将</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当前元素添加到交集</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808080"/>
                </a:solidFill>
                <a:latin typeface="新宋体" panose="02010609030101010101" charset="-122"/>
                <a:ea typeface="Arial Unicode MS"/>
                <a:cs typeface="新宋体" panose="02010609030101010101" charset="-122"/>
              </a:rPr>
              <a:t>a</a:t>
            </a:r>
            <a:r>
              <a:rPr lang="en-US" sz="1400" dirty="0">
                <a:solidFill>
                  <a:srgbClr val="000000"/>
                </a:solidFill>
                <a:latin typeface="新宋体" panose="02010609030101010101" charset="-122"/>
                <a:ea typeface="Arial Unicode MS"/>
                <a:cs typeface="新宋体" panose="02010609030101010101" charset="-122"/>
              </a:rPr>
              <a:t>-&gt;next;</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集合</a:t>
            </a:r>
            <a:r>
              <a:rPr lang="en-US" sz="1400" dirty="0">
                <a:solidFill>
                  <a:srgbClr val="008000"/>
                </a:solidFill>
                <a:latin typeface="新宋体" panose="02010609030101010101" charset="-122"/>
                <a:ea typeface="Arial Unicode MS"/>
                <a:cs typeface="新宋体" panose="02010609030101010101" charset="-122"/>
              </a:rPr>
              <a:t>a</a:t>
            </a:r>
            <a:r>
              <a:rPr lang="zh-CN" altLang="en-US" sz="1400" dirty="0">
                <a:solidFill>
                  <a:srgbClr val="008000"/>
                </a:solidFill>
                <a:latin typeface="新宋体" panose="02010609030101010101" charset="-122"/>
                <a:ea typeface="Arial Unicode MS"/>
                <a:cs typeface="新宋体" panose="02010609030101010101" charset="-122"/>
              </a:rPr>
              <a:t>指针后移</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 = </a:t>
            </a:r>
            <a:r>
              <a:rPr lang="en-US" sz="1400" dirty="0">
                <a:solidFill>
                  <a:srgbClr val="808080"/>
                </a:solidFill>
                <a:latin typeface="新宋体" panose="02010609030101010101" charset="-122"/>
                <a:ea typeface="Arial Unicode MS"/>
                <a:cs typeface="新宋体" panose="02010609030101010101" charset="-122"/>
              </a:rPr>
              <a:t>b</a:t>
            </a:r>
            <a:r>
              <a:rPr lang="en-US" sz="1400" dirty="0">
                <a:solidFill>
                  <a:srgbClr val="000000"/>
                </a:solidFill>
                <a:latin typeface="新宋体" panose="02010609030101010101" charset="-122"/>
                <a:ea typeface="Arial Unicode MS"/>
                <a:cs typeface="新宋体" panose="02010609030101010101" charset="-122"/>
              </a:rPr>
              <a:t>-&gt;next;</a:t>
            </a:r>
            <a:r>
              <a:rPr lang="en-US" sz="1400" dirty="0">
                <a:solidFill>
                  <a:srgbClr val="008000"/>
                </a:solidFill>
                <a:latin typeface="新宋体" panose="02010609030101010101" charset="-122"/>
                <a:ea typeface="Arial Unicode MS"/>
                <a:cs typeface="新宋体" panose="02010609030101010101" charset="-122"/>
              </a:rPr>
              <a:t>//</a:t>
            </a:r>
            <a:r>
              <a:rPr lang="zh-CN" altLang="en-US" sz="1400" dirty="0">
                <a:solidFill>
                  <a:srgbClr val="008000"/>
                </a:solidFill>
                <a:latin typeface="新宋体" panose="02010609030101010101" charset="-122"/>
                <a:ea typeface="Arial Unicode MS"/>
                <a:cs typeface="新宋体" panose="02010609030101010101" charset="-122"/>
              </a:rPr>
              <a:t>集合</a:t>
            </a:r>
            <a:r>
              <a:rPr lang="en-US" sz="1400" dirty="0">
                <a:solidFill>
                  <a:srgbClr val="008000"/>
                </a:solidFill>
                <a:latin typeface="新宋体" panose="02010609030101010101" charset="-122"/>
                <a:ea typeface="Arial Unicode MS"/>
                <a:cs typeface="新宋体" panose="02010609030101010101" charset="-122"/>
              </a:rPr>
              <a:t>b</a:t>
            </a:r>
            <a:r>
              <a:rPr lang="zh-CN" altLang="en-US" sz="1400" dirty="0">
                <a:solidFill>
                  <a:srgbClr val="008000"/>
                </a:solidFill>
                <a:latin typeface="新宋体" panose="02010609030101010101" charset="-122"/>
                <a:ea typeface="Arial Unicode MS"/>
                <a:cs typeface="新宋体" panose="02010609030101010101" charset="-122"/>
              </a:rPr>
              <a:t>指针后移</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a:p>
            <a:r>
              <a:rPr lang="en-US" sz="1400" dirty="0">
                <a:solidFill>
                  <a:srgbClr val="000000"/>
                </a:solidFill>
                <a:latin typeface="新宋体" panose="02010609030101010101" charset="-122"/>
                <a:ea typeface="Arial Unicode MS"/>
                <a:cs typeface="新宋体" panose="02010609030101010101" charset="-122"/>
              </a:rPr>
              <a:t>    </a:t>
            </a:r>
            <a:endParaRPr lang="zh-CN" altLang="en-US" sz="1400" dirty="0">
              <a:solidFill>
                <a:srgbClr val="000000"/>
              </a:solidFill>
              <a:latin typeface="Times New Roman" panose="02020603050405020304"/>
              <a:ea typeface="Arial Unicode M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a21(3)</a:t>
            </a:r>
            <a:endParaRPr lang="zh-CN" altLang="en-US" dirty="0"/>
          </a:p>
        </p:txBody>
      </p:sp>
      <p:sp>
        <p:nvSpPr>
          <p:cNvPr id="4" name="文本框 7"/>
          <p:cNvSpPr txBox="1">
            <a:spLocks noChangeArrowheads="1"/>
          </p:cNvSpPr>
          <p:nvPr/>
        </p:nvSpPr>
        <p:spPr bwMode="auto">
          <a:xfrm>
            <a:off x="1919536" y="1412776"/>
            <a:ext cx="8352928" cy="5328592"/>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2000" dirty="0">
                <a:solidFill>
                  <a:srgbClr val="0000FF"/>
                </a:solidFill>
                <a:latin typeface="新宋体" panose="02010609030101010101" charset="-122"/>
                <a:ea typeface="Arial Unicode MS"/>
                <a:cs typeface="新宋体" panose="02010609030101010101" charset="-122"/>
              </a:rPr>
              <a:t>    while</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a</a:t>
            </a:r>
            <a:r>
              <a:rPr lang="en-US" sz="2000" dirty="0">
                <a:solidFill>
                  <a:srgbClr val="000000"/>
                </a:solidFill>
                <a:latin typeface="新宋体" panose="02010609030101010101" charset="-122"/>
                <a:ea typeface="Arial Unicode MS"/>
                <a:cs typeface="新宋体" panose="02010609030101010101" charset="-122"/>
              </a:rPr>
              <a:t>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处理</a:t>
            </a:r>
            <a:r>
              <a:rPr lang="en-US" sz="2000" dirty="0">
                <a:solidFill>
                  <a:srgbClr val="008000"/>
                </a:solidFill>
                <a:latin typeface="新宋体" panose="02010609030101010101" charset="-122"/>
                <a:ea typeface="Arial Unicode MS"/>
                <a:cs typeface="新宋体" panose="02010609030101010101" charset="-122"/>
              </a:rPr>
              <a:t>a</a:t>
            </a:r>
            <a:r>
              <a:rPr lang="zh-CN" altLang="en-US" sz="2000" dirty="0">
                <a:solidFill>
                  <a:srgbClr val="008000"/>
                </a:solidFill>
                <a:latin typeface="新宋体" panose="02010609030101010101" charset="-122"/>
                <a:ea typeface="Arial Unicode MS"/>
                <a:cs typeface="新宋体" panose="02010609030101010101" charset="-122"/>
              </a:rPr>
              <a:t>中有而</a:t>
            </a:r>
            <a:r>
              <a:rPr lang="en-US" sz="2000" dirty="0">
                <a:solidFill>
                  <a:srgbClr val="008000"/>
                </a:solidFill>
                <a:latin typeface="新宋体" panose="02010609030101010101" charset="-122"/>
                <a:ea typeface="Arial Unicode MS"/>
                <a:cs typeface="新宋体" panose="02010609030101010101" charset="-122"/>
              </a:rPr>
              <a:t>b</a:t>
            </a:r>
            <a:r>
              <a:rPr lang="zh-CN" altLang="en-US" sz="2000" dirty="0">
                <a:solidFill>
                  <a:srgbClr val="008000"/>
                </a:solidFill>
                <a:latin typeface="新宋体" panose="02010609030101010101" charset="-122"/>
                <a:ea typeface="Arial Unicode MS"/>
                <a:cs typeface="新宋体" panose="02010609030101010101" charset="-122"/>
              </a:rPr>
              <a:t>中没有的元素</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000000"/>
                </a:solidFill>
                <a:latin typeface="新宋体" panose="02010609030101010101" charset="-122"/>
                <a:ea typeface="Arial Unicode MS"/>
                <a:cs typeface="新宋体" panose="02010609030101010101" charset="-122"/>
              </a:rPr>
              <a:t>addSorted</a:t>
            </a:r>
            <a:r>
              <a:rPr lang="en-US" sz="2000" dirty="0">
                <a:solidFill>
                  <a:srgbClr val="000000"/>
                </a:solidFill>
                <a:latin typeface="新宋体" panose="02010609030101010101" charset="-122"/>
                <a:ea typeface="Arial Unicode MS"/>
                <a:cs typeface="新宋体" panose="02010609030101010101" charset="-122"/>
              </a:rPr>
              <a:t>(</a:t>
            </a:r>
            <a:r>
              <a:rPr lang="en-US" sz="2000" dirty="0" err="1">
                <a:solidFill>
                  <a:srgbClr val="808080"/>
                </a:solidFill>
                <a:latin typeface="新宋体" panose="02010609030101010101" charset="-122"/>
                <a:ea typeface="Arial Unicode MS"/>
                <a:cs typeface="新宋体" panose="02010609030101010101" charset="-122"/>
              </a:rPr>
              <a:t>interset</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a</a:t>
            </a:r>
            <a:r>
              <a:rPr lang="en-US" sz="2000" dirty="0">
                <a:solidFill>
                  <a:srgbClr val="000000"/>
                </a:solidFill>
                <a:latin typeface="新宋体" panose="02010609030101010101" charset="-122"/>
                <a:ea typeface="Arial Unicode MS"/>
                <a:cs typeface="新宋体" panose="02010609030101010101" charset="-122"/>
              </a:rPr>
              <a:t>-&gt;data);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将</a:t>
            </a:r>
            <a:r>
              <a:rPr lang="en-US" sz="2000" dirty="0">
                <a:solidFill>
                  <a:srgbClr val="008000"/>
                </a:solidFill>
                <a:latin typeface="新宋体" panose="02010609030101010101" charset="-122"/>
                <a:ea typeface="Arial Unicode MS"/>
                <a:cs typeface="新宋体" panose="02010609030101010101" charset="-122"/>
              </a:rPr>
              <a:t>a</a:t>
            </a:r>
            <a:r>
              <a:rPr lang="zh-CN" altLang="en-US" sz="2000" dirty="0">
                <a:solidFill>
                  <a:srgbClr val="008000"/>
                </a:solidFill>
                <a:latin typeface="新宋体" panose="02010609030101010101" charset="-122"/>
                <a:ea typeface="Arial Unicode MS"/>
                <a:cs typeface="新宋体" panose="02010609030101010101" charset="-122"/>
              </a:rPr>
              <a:t>当前元素添加到并集</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000000"/>
                </a:solidFill>
                <a:latin typeface="新宋体" panose="02010609030101010101" charset="-122"/>
                <a:ea typeface="Arial Unicode MS"/>
                <a:cs typeface="新宋体" panose="02010609030101010101" charset="-122"/>
              </a:rPr>
              <a:t>addSorted</a:t>
            </a:r>
            <a:r>
              <a:rPr lang="en-US" sz="2000" dirty="0">
                <a:solidFill>
                  <a:srgbClr val="000000"/>
                </a:solidFill>
                <a:latin typeface="新宋体" panose="02010609030101010101" charset="-122"/>
                <a:ea typeface="Arial Unicode MS"/>
                <a:cs typeface="新宋体" panose="02010609030101010101" charset="-122"/>
              </a:rPr>
              <a:t>(</a:t>
            </a:r>
            <a:r>
              <a:rPr lang="en-US" sz="2000" dirty="0" err="1">
                <a:solidFill>
                  <a:srgbClr val="808080"/>
                </a:solidFill>
                <a:latin typeface="新宋体" panose="02010609030101010101" charset="-122"/>
                <a:ea typeface="Arial Unicode MS"/>
                <a:cs typeface="新宋体" panose="02010609030101010101" charset="-122"/>
              </a:rPr>
              <a:t>differset</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a</a:t>
            </a:r>
            <a:r>
              <a:rPr lang="en-US" sz="2000" dirty="0">
                <a:solidFill>
                  <a:srgbClr val="000000"/>
                </a:solidFill>
                <a:latin typeface="新宋体" panose="02010609030101010101" charset="-122"/>
                <a:ea typeface="Arial Unicode MS"/>
                <a:cs typeface="新宋体" panose="02010609030101010101" charset="-122"/>
              </a:rPr>
              <a:t>-&gt;data);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将</a:t>
            </a:r>
            <a:r>
              <a:rPr lang="en-US" sz="2000" dirty="0">
                <a:solidFill>
                  <a:srgbClr val="008000"/>
                </a:solidFill>
                <a:latin typeface="新宋体" panose="02010609030101010101" charset="-122"/>
                <a:ea typeface="Arial Unicode MS"/>
                <a:cs typeface="新宋体" panose="02010609030101010101" charset="-122"/>
              </a:rPr>
              <a:t>a</a:t>
            </a:r>
            <a:r>
              <a:rPr lang="zh-CN" altLang="en-US" sz="2000" dirty="0">
                <a:solidFill>
                  <a:srgbClr val="008000"/>
                </a:solidFill>
                <a:latin typeface="新宋体" panose="02010609030101010101" charset="-122"/>
                <a:ea typeface="Arial Unicode MS"/>
                <a:cs typeface="新宋体" panose="02010609030101010101" charset="-122"/>
              </a:rPr>
              <a:t>当前元素添加到差集</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a</a:t>
            </a:r>
            <a:r>
              <a:rPr lang="en-US" sz="2000" dirty="0">
                <a:solidFill>
                  <a:srgbClr val="000000"/>
                </a:solidFill>
                <a:latin typeface="新宋体" panose="02010609030101010101" charset="-122"/>
                <a:ea typeface="Arial Unicode MS"/>
                <a:cs typeface="新宋体" panose="02010609030101010101" charset="-122"/>
              </a:rPr>
              <a:t> = </a:t>
            </a:r>
            <a:r>
              <a:rPr lang="en-US" sz="2000" dirty="0">
                <a:solidFill>
                  <a:srgbClr val="808080"/>
                </a:solidFill>
                <a:latin typeface="新宋体" panose="02010609030101010101" charset="-122"/>
                <a:ea typeface="Arial Unicode MS"/>
                <a:cs typeface="新宋体" panose="02010609030101010101" charset="-122"/>
              </a:rPr>
              <a:t>a</a:t>
            </a:r>
            <a:r>
              <a:rPr lang="en-US" sz="2000" dirty="0">
                <a:solidFill>
                  <a:srgbClr val="000000"/>
                </a:solidFill>
                <a:latin typeface="新宋体" panose="02010609030101010101" charset="-122"/>
                <a:ea typeface="Arial Unicode MS"/>
                <a:cs typeface="新宋体" panose="02010609030101010101" charset="-122"/>
              </a:rPr>
              <a:t>-&gt;next;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集合</a:t>
            </a:r>
            <a:r>
              <a:rPr lang="en-US" sz="2000" dirty="0">
                <a:solidFill>
                  <a:srgbClr val="008000"/>
                </a:solidFill>
                <a:latin typeface="新宋体" panose="02010609030101010101" charset="-122"/>
                <a:ea typeface="Arial Unicode MS"/>
                <a:cs typeface="新宋体" panose="02010609030101010101" charset="-122"/>
              </a:rPr>
              <a:t>a</a:t>
            </a:r>
            <a:r>
              <a:rPr lang="zh-CN" altLang="en-US" sz="2000" dirty="0">
                <a:solidFill>
                  <a:srgbClr val="008000"/>
                </a:solidFill>
                <a:latin typeface="新宋体" panose="02010609030101010101" charset="-122"/>
                <a:ea typeface="Arial Unicode MS"/>
                <a:cs typeface="新宋体" panose="02010609030101010101" charset="-122"/>
              </a:rPr>
              <a:t>指针后移</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while</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b</a:t>
            </a:r>
            <a:r>
              <a:rPr lang="en-US" sz="2000" dirty="0">
                <a:solidFill>
                  <a:srgbClr val="000000"/>
                </a:solidFill>
                <a:latin typeface="新宋体" panose="02010609030101010101" charset="-122"/>
                <a:ea typeface="Arial Unicode MS"/>
                <a:cs typeface="新宋体" panose="02010609030101010101" charset="-122"/>
              </a:rPr>
              <a:t>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处理</a:t>
            </a:r>
            <a:r>
              <a:rPr lang="en-US" sz="2000" dirty="0">
                <a:solidFill>
                  <a:srgbClr val="008000"/>
                </a:solidFill>
                <a:latin typeface="新宋体" panose="02010609030101010101" charset="-122"/>
                <a:ea typeface="Arial Unicode MS"/>
                <a:cs typeface="新宋体" panose="02010609030101010101" charset="-122"/>
              </a:rPr>
              <a:t>b</a:t>
            </a:r>
            <a:r>
              <a:rPr lang="zh-CN" altLang="en-US" sz="2000" dirty="0">
                <a:solidFill>
                  <a:srgbClr val="008000"/>
                </a:solidFill>
                <a:latin typeface="新宋体" panose="02010609030101010101" charset="-122"/>
                <a:ea typeface="Arial Unicode MS"/>
                <a:cs typeface="新宋体" panose="02010609030101010101" charset="-122"/>
              </a:rPr>
              <a:t>中有而</a:t>
            </a:r>
            <a:r>
              <a:rPr lang="en-US" sz="2000" dirty="0">
                <a:solidFill>
                  <a:srgbClr val="008000"/>
                </a:solidFill>
                <a:latin typeface="新宋体" panose="02010609030101010101" charset="-122"/>
                <a:ea typeface="Arial Unicode MS"/>
                <a:cs typeface="新宋体" panose="02010609030101010101" charset="-122"/>
              </a:rPr>
              <a:t>a</a:t>
            </a:r>
            <a:r>
              <a:rPr lang="zh-CN" altLang="en-US" sz="2000" dirty="0">
                <a:solidFill>
                  <a:srgbClr val="008000"/>
                </a:solidFill>
                <a:latin typeface="新宋体" panose="02010609030101010101" charset="-122"/>
                <a:ea typeface="Arial Unicode MS"/>
                <a:cs typeface="新宋体" panose="02010609030101010101" charset="-122"/>
              </a:rPr>
              <a:t>中没有的元素</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err="1">
                <a:solidFill>
                  <a:srgbClr val="000000"/>
                </a:solidFill>
                <a:latin typeface="新宋体" panose="02010609030101010101" charset="-122"/>
                <a:ea typeface="Arial Unicode MS"/>
                <a:cs typeface="新宋体" panose="02010609030101010101" charset="-122"/>
              </a:rPr>
              <a:t>addSorted</a:t>
            </a:r>
            <a:r>
              <a:rPr lang="en-US" sz="2000" dirty="0">
                <a:solidFill>
                  <a:srgbClr val="000000"/>
                </a:solidFill>
                <a:latin typeface="新宋体" panose="02010609030101010101" charset="-122"/>
                <a:ea typeface="Arial Unicode MS"/>
                <a:cs typeface="新宋体" panose="02010609030101010101" charset="-122"/>
              </a:rPr>
              <a:t>(</a:t>
            </a:r>
            <a:r>
              <a:rPr lang="en-US" sz="2000" dirty="0" err="1">
                <a:solidFill>
                  <a:srgbClr val="808080"/>
                </a:solidFill>
                <a:latin typeface="新宋体" panose="02010609030101010101" charset="-122"/>
                <a:ea typeface="Arial Unicode MS"/>
                <a:cs typeface="新宋体" panose="02010609030101010101" charset="-122"/>
              </a:rPr>
              <a:t>interset</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b</a:t>
            </a:r>
            <a:r>
              <a:rPr lang="en-US" sz="2000" dirty="0">
                <a:solidFill>
                  <a:srgbClr val="000000"/>
                </a:solidFill>
                <a:latin typeface="新宋体" panose="02010609030101010101" charset="-122"/>
                <a:ea typeface="Arial Unicode MS"/>
                <a:cs typeface="新宋体" panose="02010609030101010101" charset="-122"/>
              </a:rPr>
              <a:t>-&gt;data);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将</a:t>
            </a:r>
            <a:r>
              <a:rPr lang="en-US" sz="2000" dirty="0">
                <a:solidFill>
                  <a:srgbClr val="008000"/>
                </a:solidFill>
                <a:latin typeface="新宋体" panose="02010609030101010101" charset="-122"/>
                <a:ea typeface="Arial Unicode MS"/>
                <a:cs typeface="新宋体" panose="02010609030101010101" charset="-122"/>
              </a:rPr>
              <a:t>b</a:t>
            </a:r>
            <a:r>
              <a:rPr lang="zh-CN" altLang="en-US" sz="2000" dirty="0">
                <a:solidFill>
                  <a:srgbClr val="008000"/>
                </a:solidFill>
                <a:latin typeface="新宋体" panose="02010609030101010101" charset="-122"/>
                <a:ea typeface="Arial Unicode MS"/>
                <a:cs typeface="新宋体" panose="02010609030101010101" charset="-122"/>
              </a:rPr>
              <a:t>当前元素添加到并集</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808080"/>
                </a:solidFill>
                <a:latin typeface="新宋体" panose="02010609030101010101" charset="-122"/>
                <a:ea typeface="Arial Unicode MS"/>
                <a:cs typeface="新宋体" panose="02010609030101010101" charset="-122"/>
              </a:rPr>
              <a:t>b</a:t>
            </a:r>
            <a:r>
              <a:rPr lang="en-US" sz="2000" dirty="0">
                <a:solidFill>
                  <a:srgbClr val="000000"/>
                </a:solidFill>
                <a:latin typeface="新宋体" panose="02010609030101010101" charset="-122"/>
                <a:ea typeface="Arial Unicode MS"/>
                <a:cs typeface="新宋体" panose="02010609030101010101" charset="-122"/>
              </a:rPr>
              <a:t> = </a:t>
            </a:r>
            <a:r>
              <a:rPr lang="en-US" sz="2000" dirty="0">
                <a:solidFill>
                  <a:srgbClr val="808080"/>
                </a:solidFill>
                <a:latin typeface="新宋体" panose="02010609030101010101" charset="-122"/>
                <a:ea typeface="Arial Unicode MS"/>
                <a:cs typeface="新宋体" panose="02010609030101010101" charset="-122"/>
              </a:rPr>
              <a:t>b</a:t>
            </a:r>
            <a:r>
              <a:rPr lang="en-US" sz="2000" dirty="0">
                <a:solidFill>
                  <a:srgbClr val="000000"/>
                </a:solidFill>
                <a:latin typeface="新宋体" panose="02010609030101010101" charset="-122"/>
                <a:ea typeface="Arial Unicode MS"/>
                <a:cs typeface="新宋体" panose="02010609030101010101" charset="-122"/>
              </a:rPr>
              <a:t>-&gt;next;</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集合</a:t>
            </a:r>
            <a:r>
              <a:rPr lang="en-US" sz="2000" dirty="0">
                <a:solidFill>
                  <a:srgbClr val="008000"/>
                </a:solidFill>
                <a:latin typeface="新宋体" panose="02010609030101010101" charset="-122"/>
                <a:ea typeface="Arial Unicode MS"/>
                <a:cs typeface="新宋体" panose="02010609030101010101" charset="-122"/>
              </a:rPr>
              <a:t>b</a:t>
            </a:r>
            <a:r>
              <a:rPr lang="zh-CN" altLang="en-US" sz="2000" dirty="0">
                <a:solidFill>
                  <a:srgbClr val="008000"/>
                </a:solidFill>
                <a:latin typeface="新宋体" panose="02010609030101010101" charset="-122"/>
                <a:ea typeface="Arial Unicode MS"/>
                <a:cs typeface="新宋体" panose="02010609030101010101" charset="-122"/>
              </a:rPr>
              <a:t>指针后移</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a:t>
            </a:r>
            <a:endParaRPr lang="zh-CN" altLang="en-US" sz="2000" dirty="0">
              <a:solidFill>
                <a:srgbClr val="000000"/>
              </a:solidFill>
              <a:latin typeface="Times New Roman" panose="02020603050405020304"/>
              <a:ea typeface="Arial Unicode M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a22</a:t>
            </a:r>
            <a:endParaRPr lang="zh-CN" altLang="en-US" dirty="0"/>
          </a:p>
        </p:txBody>
      </p:sp>
      <p:sp>
        <p:nvSpPr>
          <p:cNvPr id="3" name="内容占位符 2"/>
          <p:cNvSpPr>
            <a:spLocks noGrp="1"/>
          </p:cNvSpPr>
          <p:nvPr>
            <p:ph idx="1"/>
          </p:nvPr>
        </p:nvSpPr>
        <p:spPr/>
        <p:txBody>
          <a:bodyPr>
            <a:normAutofit/>
          </a:bodyPr>
          <a:lstStyle/>
          <a:p>
            <a:r>
              <a:rPr lang="en-US" altLang="zh-CN" dirty="0"/>
              <a:t>22.</a:t>
            </a:r>
            <a:r>
              <a:rPr lang="zh-CN" altLang="en-US" dirty="0"/>
              <a:t>在排序算法中，有一种排序算法（插入排序）是把待排序的数分成两个部分：</a:t>
            </a:r>
            <a:endParaRPr lang="en-US" altLang="zh-CN" dirty="0"/>
          </a:p>
          <a:p>
            <a:endParaRPr lang="en-US" altLang="zh-CN" dirty="0"/>
          </a:p>
          <a:p>
            <a:r>
              <a:rPr lang="zh-CN" altLang="en-US" dirty="0"/>
              <a:t>其中，</a:t>
            </a:r>
            <a:r>
              <a:rPr lang="en-US" altLang="zh-CN" dirty="0"/>
              <a:t>A</a:t>
            </a:r>
            <a:r>
              <a:rPr lang="zh-CN" altLang="en-US" dirty="0"/>
              <a:t>为已排好序的数，</a:t>
            </a:r>
            <a:r>
              <a:rPr lang="en-US" altLang="zh-CN" dirty="0"/>
              <a:t>B</a:t>
            </a:r>
            <a:r>
              <a:rPr lang="zh-CN" altLang="en-US" dirty="0"/>
              <a:t>为未排好序的数，出示状态下，</a:t>
            </a:r>
            <a:r>
              <a:rPr lang="en-US" altLang="zh-CN" dirty="0"/>
              <a:t>A</a:t>
            </a:r>
            <a:r>
              <a:rPr lang="zh-CN" altLang="en-US" dirty="0"/>
              <a:t>中没有元素。该算法依次从</a:t>
            </a:r>
            <a:r>
              <a:rPr lang="en-US" altLang="zh-CN" dirty="0"/>
              <a:t>B</a:t>
            </a:r>
            <a:r>
              <a:rPr lang="zh-CN" altLang="en-US" dirty="0"/>
              <a:t>中取数插入</a:t>
            </a:r>
            <a:r>
              <a:rPr lang="en-US" altLang="zh-CN" dirty="0"/>
              <a:t>A</a:t>
            </a:r>
            <a:r>
              <a:rPr lang="zh-CN" altLang="en-US" dirty="0"/>
              <a:t>中相应的位置，直到</a:t>
            </a:r>
            <a:r>
              <a:rPr lang="en-US" altLang="zh-CN" dirty="0"/>
              <a:t>B</a:t>
            </a:r>
            <a:r>
              <a:rPr lang="zh-CN" altLang="en-US" dirty="0"/>
              <a:t>中的数取完为止。请用链表实现上述插入排序算法。</a:t>
            </a:r>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5760" y="2481943"/>
            <a:ext cx="3038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a22(1)</a:t>
            </a:r>
            <a:endParaRPr lang="zh-CN" altLang="en-US" dirty="0"/>
          </a:p>
        </p:txBody>
      </p:sp>
      <p:sp>
        <p:nvSpPr>
          <p:cNvPr id="6" name="文本框 10"/>
          <p:cNvSpPr txBox="1">
            <a:spLocks noChangeArrowheads="1"/>
          </p:cNvSpPr>
          <p:nvPr/>
        </p:nvSpPr>
        <p:spPr bwMode="auto">
          <a:xfrm>
            <a:off x="1724778" y="1423409"/>
            <a:ext cx="8568952" cy="5256584"/>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dirty="0">
                <a:solidFill>
                  <a:srgbClr val="0000FF"/>
                </a:solidFill>
                <a:latin typeface="新宋体" panose="02010609030101010101" charset="-122"/>
                <a:ea typeface="Arial Unicode MS"/>
                <a:cs typeface="新宋体" panose="02010609030101010101" charset="-122"/>
              </a:rPr>
              <a:t>void</a:t>
            </a:r>
            <a:r>
              <a:rPr lang="en-US" dirty="0">
                <a:solidFill>
                  <a:srgbClr val="000000"/>
                </a:solidFill>
                <a:latin typeface="新宋体" panose="02010609030101010101" charset="-122"/>
                <a:ea typeface="Arial Unicode MS"/>
                <a:cs typeface="新宋体" panose="02010609030101010101" charset="-122"/>
              </a:rPr>
              <a:t> </a:t>
            </a:r>
            <a:r>
              <a:rPr lang="en-US" dirty="0" err="1">
                <a:solidFill>
                  <a:srgbClr val="000000"/>
                </a:solidFill>
                <a:latin typeface="新宋体" panose="02010609030101010101" charset="-122"/>
                <a:ea typeface="Arial Unicode MS"/>
                <a:cs typeface="新宋体" panose="02010609030101010101" charset="-122"/>
              </a:rPr>
              <a:t>sortLink</a:t>
            </a:r>
            <a:r>
              <a:rPr lang="en-US" dirty="0">
                <a:solidFill>
                  <a:srgbClr val="000000"/>
                </a:solidFill>
                <a:latin typeface="新宋体" panose="02010609030101010101" charset="-122"/>
                <a:ea typeface="Arial Unicode MS"/>
                <a:cs typeface="新宋体" panose="02010609030101010101" charset="-122"/>
              </a:rPr>
              <a:t>(</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*&amp;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*&amp;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if</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//B</a:t>
            </a:r>
            <a:r>
              <a:rPr lang="zh-CN" altLang="en-US" dirty="0">
                <a:solidFill>
                  <a:srgbClr val="008000"/>
                </a:solidFill>
                <a:latin typeface="新宋体" panose="02010609030101010101" charset="-122"/>
                <a:ea typeface="Arial Unicode MS"/>
                <a:cs typeface="新宋体" panose="02010609030101010101" charset="-122"/>
              </a:rPr>
              <a:t>中第一个数直接放入</a:t>
            </a:r>
            <a:r>
              <a:rPr lang="en-US" dirty="0">
                <a:solidFill>
                  <a:srgbClr val="008000"/>
                </a:solidFill>
                <a:latin typeface="新宋体" panose="02010609030101010101" charset="-122"/>
                <a:ea typeface="Arial Unicode MS"/>
                <a:cs typeface="新宋体" panose="02010609030101010101" charset="-122"/>
              </a:rPr>
              <a:t>A</a:t>
            </a:r>
            <a:r>
              <a:rPr lang="zh-CN" altLang="en-US" dirty="0">
                <a:solidFill>
                  <a:srgbClr val="008000"/>
                </a:solidFill>
                <a:latin typeface="新宋体" panose="02010609030101010101" charset="-122"/>
                <a:ea typeface="Arial Unicode MS"/>
                <a:cs typeface="新宋体" panose="02010609030101010101" charset="-122"/>
              </a:rPr>
              <a:t>中</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 =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 =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-&gt;next;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-&gt;next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while</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2B91AF"/>
                </a:solidFill>
                <a:latin typeface="新宋体" panose="02010609030101010101" charset="-122"/>
                <a:ea typeface="Arial Unicode MS"/>
                <a:cs typeface="新宋体" panose="02010609030101010101" charset="-122"/>
              </a:rPr>
              <a:t>Node</a:t>
            </a:r>
            <a:r>
              <a:rPr lang="en-US" dirty="0">
                <a:solidFill>
                  <a:srgbClr val="000000"/>
                </a:solidFill>
                <a:latin typeface="新宋体" panose="02010609030101010101" charset="-122"/>
                <a:ea typeface="Arial Unicode MS"/>
                <a:cs typeface="新宋体" panose="02010609030101010101" charset="-122"/>
              </a:rPr>
              <a:t>* p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 * q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p = </a:t>
            </a:r>
            <a:r>
              <a:rPr lang="en-US" dirty="0">
                <a:solidFill>
                  <a:srgbClr val="808080"/>
                </a:solidFill>
                <a:latin typeface="新宋体" panose="02010609030101010101" charset="-122"/>
                <a:ea typeface="Arial Unicode MS"/>
                <a:cs typeface="新宋体" panose="02010609030101010101" charset="-122"/>
              </a:rPr>
              <a:t>a</a:t>
            </a:r>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设置</a:t>
            </a:r>
            <a:r>
              <a:rPr lang="en-US" dirty="0">
                <a:solidFill>
                  <a:srgbClr val="008000"/>
                </a:solidFill>
                <a:latin typeface="新宋体" panose="02010609030101010101" charset="-122"/>
                <a:ea typeface="Arial Unicode MS"/>
                <a:cs typeface="新宋体" panose="02010609030101010101" charset="-122"/>
              </a:rPr>
              <a:t>A</a:t>
            </a:r>
            <a:r>
              <a:rPr lang="zh-CN" altLang="en-US" dirty="0">
                <a:solidFill>
                  <a:srgbClr val="008000"/>
                </a:solidFill>
                <a:latin typeface="新宋体" panose="02010609030101010101" charset="-122"/>
                <a:ea typeface="Arial Unicode MS"/>
                <a:cs typeface="新宋体" panose="02010609030101010101" charset="-122"/>
              </a:rPr>
              <a:t>区临时指针到</a:t>
            </a:r>
            <a:r>
              <a:rPr lang="en-US" dirty="0">
                <a:solidFill>
                  <a:srgbClr val="008000"/>
                </a:solidFill>
                <a:latin typeface="新宋体" panose="02010609030101010101" charset="-122"/>
                <a:ea typeface="Arial Unicode MS"/>
                <a:cs typeface="新宋体" panose="02010609030101010101" charset="-122"/>
              </a:rPr>
              <a:t>A</a:t>
            </a:r>
            <a:r>
              <a:rPr lang="zh-CN" altLang="en-US" dirty="0">
                <a:solidFill>
                  <a:srgbClr val="008000"/>
                </a:solidFill>
                <a:latin typeface="新宋体" panose="02010609030101010101" charset="-122"/>
                <a:ea typeface="Arial Unicode MS"/>
                <a:cs typeface="新宋体" panose="02010609030101010101" charset="-122"/>
              </a:rPr>
              <a:t>区头结点</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r>
              <a:rPr lang="en-US" dirty="0">
                <a:solidFill>
                  <a:srgbClr val="0000FF"/>
                </a:solidFill>
                <a:latin typeface="新宋体" panose="02010609030101010101" charset="-122"/>
                <a:ea typeface="Arial Unicode MS"/>
                <a:cs typeface="新宋体" panose="02010609030101010101" charset="-122"/>
              </a:rPr>
              <a:t>while</a:t>
            </a:r>
            <a:r>
              <a:rPr lang="en-US" dirty="0">
                <a:solidFill>
                  <a:srgbClr val="000000"/>
                </a:solidFill>
                <a:latin typeface="新宋体" panose="02010609030101010101" charset="-122"/>
                <a:ea typeface="Arial Unicode MS"/>
                <a:cs typeface="新宋体" panose="02010609030101010101" charset="-122"/>
              </a:rPr>
              <a:t> (p != </a:t>
            </a:r>
            <a:r>
              <a:rPr lang="en-US" dirty="0">
                <a:solidFill>
                  <a:srgbClr val="6F008A"/>
                </a:solidFill>
                <a:latin typeface="新宋体" panose="02010609030101010101" charset="-122"/>
                <a:ea typeface="Arial Unicode MS"/>
                <a:cs typeface="新宋体" panose="02010609030101010101" charset="-122"/>
              </a:rPr>
              <a:t>NULL</a:t>
            </a:r>
            <a:r>
              <a:rPr lang="en-US" dirty="0">
                <a:solidFill>
                  <a:srgbClr val="000000"/>
                </a:solidFill>
                <a:latin typeface="新宋体" panose="02010609030101010101" charset="-122"/>
                <a:ea typeface="Arial Unicode MS"/>
                <a:cs typeface="新宋体" panose="02010609030101010101" charset="-122"/>
              </a:rPr>
              <a:t> &amp;&amp; </a:t>
            </a:r>
            <a:r>
              <a:rPr lang="en-US" dirty="0">
                <a:solidFill>
                  <a:srgbClr val="808080"/>
                </a:solidFill>
                <a:latin typeface="新宋体" panose="02010609030101010101" charset="-122"/>
                <a:ea typeface="Arial Unicode MS"/>
                <a:cs typeface="新宋体" panose="02010609030101010101" charset="-122"/>
              </a:rPr>
              <a:t>b</a:t>
            </a:r>
            <a:r>
              <a:rPr lang="en-US" dirty="0">
                <a:solidFill>
                  <a:srgbClr val="000000"/>
                </a:solidFill>
                <a:latin typeface="新宋体" panose="02010609030101010101" charset="-122"/>
                <a:ea typeface="Arial Unicode MS"/>
                <a:cs typeface="新宋体" panose="02010609030101010101" charset="-122"/>
              </a:rPr>
              <a:t>-&gt;data &gt; p-&gt;data)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待排序数值大于</a:t>
            </a:r>
            <a:r>
              <a:rPr lang="en-US" dirty="0">
                <a:solidFill>
                  <a:srgbClr val="008000"/>
                </a:solidFill>
                <a:latin typeface="新宋体" panose="02010609030101010101" charset="-122"/>
                <a:ea typeface="Arial Unicode MS"/>
                <a:cs typeface="新宋体" panose="02010609030101010101" charset="-122"/>
              </a:rPr>
              <a:t>A</a:t>
            </a:r>
            <a:r>
              <a:rPr lang="zh-CN" altLang="en-US" dirty="0">
                <a:solidFill>
                  <a:srgbClr val="008000"/>
                </a:solidFill>
                <a:latin typeface="新宋体" panose="02010609030101010101" charset="-122"/>
                <a:ea typeface="Arial Unicode MS"/>
                <a:cs typeface="新宋体" panose="02010609030101010101" charset="-122"/>
              </a:rPr>
              <a:t>中当前数值</a:t>
            </a:r>
            <a:r>
              <a:rPr lang="zh-CN" altLang="en-US" dirty="0">
                <a:solidFill>
                  <a:srgbClr val="008000"/>
                </a:solidFill>
                <a:latin typeface="Times New Roman" panose="02020603050405020304"/>
                <a:ea typeface="新宋体" panose="02010609030101010101" charset="-122"/>
                <a:cs typeface="新宋体" panose="02010609030101010101" charset="-122"/>
              </a:rPr>
              <a:t> </a:t>
            </a:r>
            <a:r>
              <a:rPr lang="zh-CN" altLang="en-US" dirty="0">
                <a:solidFill>
                  <a:srgbClr val="008000"/>
                </a:solidFill>
                <a:latin typeface="新宋体" panose="02010609030101010101" charset="-122"/>
                <a:ea typeface="Arial Unicode MS"/>
                <a:cs typeface="新宋体" panose="02010609030101010101" charset="-122"/>
              </a:rPr>
              <a:t>并且</a:t>
            </a:r>
            <a:r>
              <a:rPr lang="en-US" dirty="0">
                <a:solidFill>
                  <a:srgbClr val="008000"/>
                </a:solidFill>
                <a:latin typeface="新宋体" panose="02010609030101010101" charset="-122"/>
                <a:ea typeface="Arial Unicode MS"/>
                <a:cs typeface="新宋体" panose="02010609030101010101" charset="-122"/>
              </a:rPr>
              <a:t> A</a:t>
            </a:r>
            <a:r>
              <a:rPr lang="zh-CN" altLang="en-US" dirty="0">
                <a:solidFill>
                  <a:srgbClr val="008000"/>
                </a:solidFill>
                <a:latin typeface="新宋体" panose="02010609030101010101" charset="-122"/>
                <a:ea typeface="Arial Unicode MS"/>
                <a:cs typeface="新宋体" panose="02010609030101010101" charset="-122"/>
              </a:rPr>
              <a:t>中的数值还没有全部比较完，则执行循环</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q = p;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保存当前位置</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p = p-&gt;next;  </a:t>
            </a:r>
            <a:r>
              <a:rPr lang="en-US" dirty="0">
                <a:solidFill>
                  <a:srgbClr val="008000"/>
                </a:solidFill>
                <a:latin typeface="新宋体" panose="02010609030101010101" charset="-122"/>
                <a:ea typeface="Arial Unicode MS"/>
                <a:cs typeface="新宋体" panose="02010609030101010101" charset="-122"/>
              </a:rPr>
              <a:t>//</a:t>
            </a:r>
            <a:r>
              <a:rPr lang="zh-CN" altLang="en-US" dirty="0">
                <a:solidFill>
                  <a:srgbClr val="008000"/>
                </a:solidFill>
                <a:latin typeface="新宋体" panose="02010609030101010101" charset="-122"/>
                <a:ea typeface="Arial Unicode MS"/>
                <a:cs typeface="新宋体" panose="02010609030101010101" charset="-122"/>
              </a:rPr>
              <a:t>指针向后移动一个结点</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a:p>
            <a:r>
              <a:rPr lang="en-US" dirty="0">
                <a:solidFill>
                  <a:srgbClr val="000000"/>
                </a:solidFill>
                <a:latin typeface="新宋体" panose="02010609030101010101" charset="-122"/>
                <a:ea typeface="Arial Unicode MS"/>
                <a:cs typeface="新宋体" panose="02010609030101010101" charset="-122"/>
              </a:rPr>
              <a:t>        </a:t>
            </a:r>
            <a:endParaRPr lang="zh-CN" altLang="en-US" dirty="0">
              <a:solidFill>
                <a:srgbClr val="000000"/>
              </a:solidFill>
              <a:latin typeface="Times New Roman" panose="02020603050405020304"/>
              <a:ea typeface="Arial Unicode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err="1"/>
              <a:t>a12</a:t>
            </a:r>
            <a:endParaRPr lang="zh-CN" altLang="en-US" dirty="0"/>
          </a:p>
        </p:txBody>
      </p:sp>
      <p:sp>
        <p:nvSpPr>
          <p:cNvPr id="3" name="内容占位符 2"/>
          <p:cNvSpPr>
            <a:spLocks noGrp="1"/>
          </p:cNvSpPr>
          <p:nvPr>
            <p:ph idx="1"/>
          </p:nvPr>
        </p:nvSpPr>
        <p:spPr/>
        <p:txBody>
          <a:bodyPr>
            <a:normAutofit/>
          </a:bodyPr>
          <a:lstStyle/>
          <a:p>
            <a:r>
              <a:rPr lang="zh-CN" altLang="en-US" dirty="0"/>
              <a:t>一</a:t>
            </a:r>
            <a:r>
              <a:rPr lang="en-US" altLang="zh-CN" dirty="0" err="1"/>
              <a:t>a12</a:t>
            </a:r>
            <a:r>
              <a:rPr lang="en-US" altLang="zh-CN" dirty="0"/>
              <a:t>.</a:t>
            </a:r>
            <a:r>
              <a:rPr lang="zh-CN" altLang="en-US" dirty="0"/>
              <a:t>举例说明</a:t>
            </a:r>
            <a:r>
              <a:rPr lang="en-US" altLang="zh-CN" dirty="0"/>
              <a:t>int</a:t>
            </a:r>
            <a:r>
              <a:rPr lang="zh-CN" altLang="en-US" dirty="0"/>
              <a:t>类型转换成</a:t>
            </a:r>
            <a:r>
              <a:rPr lang="en-US" altLang="zh-CN" dirty="0"/>
              <a:t>float</a:t>
            </a:r>
            <a:r>
              <a:rPr lang="zh-CN" altLang="en-US" dirty="0"/>
              <a:t>类型可能会丢失精度。</a:t>
            </a:r>
            <a:endParaRPr lang="en-US" altLang="zh-CN" dirty="0"/>
          </a:p>
          <a:p>
            <a:r>
              <a:rPr lang="zh-CN" altLang="en-US" dirty="0"/>
              <a:t>结论：如果</a:t>
            </a:r>
            <a:r>
              <a:rPr lang="en-US" altLang="zh-CN" dirty="0"/>
              <a:t>int</a:t>
            </a:r>
            <a:r>
              <a:rPr lang="zh-CN" altLang="en-US" dirty="0"/>
              <a:t>和</a:t>
            </a:r>
            <a:r>
              <a:rPr lang="en-US" altLang="zh-CN" dirty="0"/>
              <a:t>float</a:t>
            </a:r>
            <a:r>
              <a:rPr lang="zh-CN" altLang="en-US" dirty="0"/>
              <a:t>类型都是</a:t>
            </a:r>
            <a:r>
              <a:rPr lang="en-US" altLang="zh-CN" dirty="0"/>
              <a:t>4</a:t>
            </a:r>
            <a:r>
              <a:rPr lang="zh-CN" altLang="en-US" dirty="0"/>
              <a:t>个字节，则</a:t>
            </a:r>
            <a:r>
              <a:rPr lang="en-US" altLang="zh-CN" dirty="0"/>
              <a:t>float</a:t>
            </a:r>
            <a:r>
              <a:rPr lang="zh-CN" altLang="en-US" dirty="0"/>
              <a:t>中有若干位用来表示指数，因此尾数的位数不到</a:t>
            </a:r>
            <a:r>
              <a:rPr lang="en-US" altLang="zh-CN" dirty="0"/>
              <a:t>4</a:t>
            </a:r>
            <a:r>
              <a:rPr lang="zh-CN" altLang="en-US" dirty="0"/>
              <a:t>个字节，转化中可能会丢失精度。</a:t>
            </a:r>
            <a:endParaRPr lang="en-US" altLang="zh-CN" dirty="0"/>
          </a:p>
          <a:p>
            <a:endParaRPr lang="en-US" altLang="zh-CN" dirty="0"/>
          </a:p>
          <a:p>
            <a:r>
              <a:rPr lang="zh-CN" altLang="en-US" dirty="0"/>
              <a:t>举例：</a:t>
            </a:r>
            <a:endParaRPr lang="en-US" altLang="zh-CN" dirty="0"/>
          </a:p>
          <a:p>
            <a:r>
              <a:rPr lang="en-US" altLang="zh-CN" dirty="0"/>
              <a:t>Int</a:t>
            </a:r>
            <a:r>
              <a:rPr lang="zh-CN" altLang="en-US" dirty="0"/>
              <a:t>型数据：</a:t>
            </a:r>
            <a:r>
              <a:rPr lang="en-US" altLang="zh-CN" dirty="0" err="1"/>
              <a:t>0x01000001</a:t>
            </a:r>
            <a:r>
              <a:rPr lang="en-US" altLang="zh-CN" dirty="0"/>
              <a:t>    </a:t>
            </a:r>
            <a:r>
              <a:rPr lang="zh-CN" altLang="en-US" dirty="0">
                <a:solidFill>
                  <a:srgbClr val="FF0000"/>
                </a:solidFill>
              </a:rPr>
              <a:t>（</a:t>
            </a:r>
            <a:r>
              <a:rPr lang="en-US" altLang="zh-CN" dirty="0" err="1">
                <a:solidFill>
                  <a:srgbClr val="FF0000"/>
                </a:solidFill>
              </a:rPr>
              <a:t>0x</a:t>
            </a:r>
            <a:r>
              <a:rPr lang="zh-CN" altLang="en-US" dirty="0">
                <a:solidFill>
                  <a:srgbClr val="FF0000"/>
                </a:solidFill>
              </a:rPr>
              <a:t>表示十六进制）</a:t>
            </a:r>
            <a:endParaRPr lang="en-US" altLang="zh-CN" dirty="0">
              <a:solidFill>
                <a:srgbClr val="FF0000"/>
              </a:solidFill>
            </a:endParaRPr>
          </a:p>
          <a:p>
            <a:r>
              <a:rPr lang="zh-CN" altLang="en-US" dirty="0"/>
              <a:t>转成</a:t>
            </a:r>
            <a:r>
              <a:rPr lang="en-US" altLang="zh-CN" dirty="0"/>
              <a:t>float</a:t>
            </a:r>
            <a:r>
              <a:rPr lang="zh-CN" altLang="en-US" dirty="0"/>
              <a:t>后最后一位的</a:t>
            </a:r>
            <a:r>
              <a:rPr lang="en-US" altLang="zh-CN" dirty="0"/>
              <a:t>1</a:t>
            </a:r>
            <a:r>
              <a:rPr lang="zh-CN" altLang="en-US" dirty="0"/>
              <a:t>不是被截掉就是被舍入</a:t>
            </a:r>
            <a:endParaRPr lang="en-US" altLang="zh-C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a22(2)</a:t>
            </a:r>
            <a:endParaRPr lang="zh-CN" altLang="en-US" dirty="0"/>
          </a:p>
        </p:txBody>
      </p:sp>
      <p:sp>
        <p:nvSpPr>
          <p:cNvPr id="4" name="文本框 10"/>
          <p:cNvSpPr txBox="1">
            <a:spLocks noChangeArrowheads="1"/>
          </p:cNvSpPr>
          <p:nvPr/>
        </p:nvSpPr>
        <p:spPr bwMode="auto">
          <a:xfrm>
            <a:off x="1701089" y="1340768"/>
            <a:ext cx="8712968" cy="5517232"/>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r>
              <a:rPr lang="en-US" sz="1600" dirty="0">
                <a:solidFill>
                  <a:srgbClr val="0000FF"/>
                </a:solidFill>
                <a:latin typeface="新宋体" panose="02010609030101010101" charset="-122"/>
                <a:ea typeface="Arial Unicode MS"/>
                <a:cs typeface="新宋体" panose="02010609030101010101" charset="-122"/>
              </a:rPr>
              <a:t>        if</a:t>
            </a:r>
            <a:r>
              <a:rPr lang="en-US" sz="1600" dirty="0">
                <a:solidFill>
                  <a:srgbClr val="000000"/>
                </a:solidFill>
                <a:latin typeface="新宋体" panose="02010609030101010101" charset="-122"/>
                <a:ea typeface="Arial Unicode MS"/>
                <a:cs typeface="新宋体" panose="02010609030101010101" charset="-122"/>
              </a:rPr>
              <a:t> (p == </a:t>
            </a:r>
            <a:r>
              <a:rPr lang="en-US" sz="1600" dirty="0">
                <a:solidFill>
                  <a:srgbClr val="6F008A"/>
                </a:solidFill>
                <a:latin typeface="新宋体" panose="02010609030101010101" charset="-122"/>
                <a:ea typeface="Arial Unicode MS"/>
                <a:cs typeface="新宋体" panose="02010609030101010101" charset="-122"/>
              </a:rPr>
              <a:t>NULL</a:t>
            </a:r>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待排序数值大于</a:t>
            </a:r>
            <a:r>
              <a:rPr lang="en-US" sz="1600" dirty="0">
                <a:solidFill>
                  <a:srgbClr val="008000"/>
                </a:solidFill>
                <a:latin typeface="新宋体" panose="02010609030101010101" charset="-122"/>
                <a:ea typeface="Arial Unicode MS"/>
                <a:cs typeface="新宋体" panose="02010609030101010101" charset="-122"/>
              </a:rPr>
              <a:t>A</a:t>
            </a:r>
            <a:r>
              <a:rPr lang="zh-CN" altLang="en-US" sz="1600" dirty="0">
                <a:solidFill>
                  <a:srgbClr val="008000"/>
                </a:solidFill>
                <a:latin typeface="新宋体" panose="02010609030101010101" charset="-122"/>
                <a:ea typeface="Arial Unicode MS"/>
                <a:cs typeface="新宋体" panose="02010609030101010101" charset="-122"/>
              </a:rPr>
              <a:t>中所有数值</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p =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 =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-&gt;next;</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q-&gt;next = p;</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p-&gt;next = </a:t>
            </a:r>
            <a:r>
              <a:rPr lang="en-US" sz="1600" dirty="0">
                <a:solidFill>
                  <a:srgbClr val="6F008A"/>
                </a:solidFill>
                <a:latin typeface="新宋体" panose="02010609030101010101" charset="-122"/>
                <a:ea typeface="Arial Unicode MS"/>
                <a:cs typeface="新宋体" panose="02010609030101010101" charset="-122"/>
              </a:rPr>
              <a:t>NULL</a:t>
            </a:r>
            <a:r>
              <a:rPr lang="en-US"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00FF"/>
                </a:solidFill>
                <a:latin typeface="新宋体" panose="02010609030101010101" charset="-122"/>
                <a:ea typeface="Arial Unicode MS"/>
                <a:cs typeface="新宋体" panose="02010609030101010101" charset="-122"/>
              </a:rPr>
              <a:t>else</a:t>
            </a:r>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00FF"/>
                </a:solidFill>
                <a:latin typeface="新宋体" panose="02010609030101010101" charset="-122"/>
                <a:ea typeface="Arial Unicode MS"/>
                <a:cs typeface="新宋体" panose="02010609030101010101" charset="-122"/>
              </a:rPr>
              <a:t>if</a:t>
            </a:r>
            <a:r>
              <a:rPr lang="en-US" sz="1600" dirty="0">
                <a:solidFill>
                  <a:srgbClr val="000000"/>
                </a:solidFill>
                <a:latin typeface="新宋体" panose="02010609030101010101" charset="-122"/>
                <a:ea typeface="Arial Unicode MS"/>
                <a:cs typeface="新宋体" panose="02010609030101010101" charset="-122"/>
              </a:rPr>
              <a:t> (p == </a:t>
            </a:r>
            <a:r>
              <a:rPr lang="en-US" sz="1600" dirty="0">
                <a:solidFill>
                  <a:srgbClr val="808080"/>
                </a:solidFill>
                <a:latin typeface="新宋体" panose="02010609030101010101" charset="-122"/>
                <a:ea typeface="Arial Unicode MS"/>
                <a:cs typeface="新宋体" panose="02010609030101010101" charset="-122"/>
              </a:rPr>
              <a:t>a</a:t>
            </a:r>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待排序数值小于等于</a:t>
            </a:r>
            <a:r>
              <a:rPr lang="en-US" sz="1600" dirty="0">
                <a:solidFill>
                  <a:srgbClr val="008000"/>
                </a:solidFill>
                <a:latin typeface="新宋体" panose="02010609030101010101" charset="-122"/>
                <a:ea typeface="Arial Unicode MS"/>
                <a:cs typeface="新宋体" panose="02010609030101010101" charset="-122"/>
              </a:rPr>
              <a:t>A</a:t>
            </a:r>
            <a:r>
              <a:rPr lang="zh-CN" altLang="en-US" sz="1600" dirty="0">
                <a:solidFill>
                  <a:srgbClr val="008000"/>
                </a:solidFill>
                <a:latin typeface="新宋体" panose="02010609030101010101" charset="-122"/>
                <a:ea typeface="Arial Unicode MS"/>
                <a:cs typeface="新宋体" panose="02010609030101010101" charset="-122"/>
              </a:rPr>
              <a:t>的头结点数值</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q =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暂存当前处理结点地址</a:t>
            </a:r>
            <a:r>
              <a:rPr lang="en-US" sz="1600" dirty="0">
                <a:solidFill>
                  <a:srgbClr val="008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 =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-&gt;next;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更新</a:t>
            </a:r>
            <a:r>
              <a:rPr lang="en-US" sz="1600" dirty="0">
                <a:solidFill>
                  <a:srgbClr val="008000"/>
                </a:solidFill>
                <a:latin typeface="新宋体" panose="02010609030101010101" charset="-122"/>
                <a:ea typeface="Arial Unicode MS"/>
                <a:cs typeface="新宋体" panose="02010609030101010101" charset="-122"/>
              </a:rPr>
              <a:t>B</a:t>
            </a:r>
            <a:r>
              <a:rPr lang="zh-CN" altLang="en-US" sz="1600" dirty="0">
                <a:solidFill>
                  <a:srgbClr val="008000"/>
                </a:solidFill>
                <a:latin typeface="新宋体" panose="02010609030101010101" charset="-122"/>
                <a:ea typeface="Arial Unicode MS"/>
                <a:cs typeface="新宋体" panose="02010609030101010101" charset="-122"/>
              </a:rPr>
              <a:t>区头指针</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将当前排序结点插入</a:t>
            </a:r>
            <a:r>
              <a:rPr lang="en-US" sz="1600" dirty="0">
                <a:solidFill>
                  <a:srgbClr val="008000"/>
                </a:solidFill>
                <a:latin typeface="新宋体" panose="02010609030101010101" charset="-122"/>
                <a:ea typeface="Arial Unicode MS"/>
                <a:cs typeface="新宋体" panose="02010609030101010101" charset="-122"/>
              </a:rPr>
              <a:t>A</a:t>
            </a:r>
            <a:r>
              <a:rPr lang="zh-CN" altLang="en-US" sz="1600" dirty="0">
                <a:solidFill>
                  <a:srgbClr val="008000"/>
                </a:solidFill>
                <a:latin typeface="新宋体" panose="02010609030101010101" charset="-122"/>
                <a:ea typeface="Arial Unicode MS"/>
                <a:cs typeface="新宋体" panose="02010609030101010101" charset="-122"/>
              </a:rPr>
              <a:t>区头部</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q-&gt;next = </a:t>
            </a:r>
            <a:r>
              <a:rPr lang="en-US" sz="1600" dirty="0">
                <a:solidFill>
                  <a:srgbClr val="808080"/>
                </a:solidFill>
                <a:latin typeface="新宋体" panose="02010609030101010101" charset="-122"/>
                <a:ea typeface="Arial Unicode MS"/>
                <a:cs typeface="新宋体" panose="02010609030101010101" charset="-122"/>
              </a:rPr>
              <a:t>a</a:t>
            </a:r>
            <a:r>
              <a:rPr lang="en-US"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808080"/>
                </a:solidFill>
                <a:latin typeface="新宋体" panose="02010609030101010101" charset="-122"/>
                <a:ea typeface="Arial Unicode MS"/>
                <a:cs typeface="新宋体" panose="02010609030101010101" charset="-122"/>
              </a:rPr>
              <a:t>a</a:t>
            </a:r>
            <a:r>
              <a:rPr lang="en-US" sz="1600" dirty="0">
                <a:solidFill>
                  <a:srgbClr val="000000"/>
                </a:solidFill>
                <a:latin typeface="新宋体" panose="02010609030101010101" charset="-122"/>
                <a:ea typeface="Arial Unicode MS"/>
                <a:cs typeface="新宋体" panose="02010609030101010101" charset="-122"/>
              </a:rPr>
              <a:t> = q;</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00FF"/>
                </a:solidFill>
                <a:latin typeface="新宋体" panose="02010609030101010101" charset="-122"/>
                <a:ea typeface="Arial Unicode MS"/>
                <a:cs typeface="新宋体" panose="02010609030101010101" charset="-122"/>
              </a:rPr>
              <a:t>else</a:t>
            </a:r>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待排序数值小于</a:t>
            </a:r>
            <a:r>
              <a:rPr lang="en-US" sz="1600" dirty="0">
                <a:solidFill>
                  <a:srgbClr val="008000"/>
                </a:solidFill>
                <a:latin typeface="新宋体" panose="02010609030101010101" charset="-122"/>
                <a:ea typeface="Arial Unicode MS"/>
                <a:cs typeface="新宋体" panose="02010609030101010101" charset="-122"/>
              </a:rPr>
              <a:t>A</a:t>
            </a:r>
            <a:r>
              <a:rPr lang="zh-CN" altLang="en-US" sz="1600" dirty="0">
                <a:solidFill>
                  <a:srgbClr val="008000"/>
                </a:solidFill>
                <a:latin typeface="新宋体" panose="02010609030101010101" charset="-122"/>
                <a:ea typeface="Arial Unicode MS"/>
                <a:cs typeface="新宋体" panose="02010609030101010101" charset="-122"/>
              </a:rPr>
              <a:t>中当前头结点数值，并且小于前一结点</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q-&gt;next =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把新结点接入</a:t>
            </a:r>
            <a:r>
              <a:rPr lang="en-US" sz="1600" dirty="0">
                <a:solidFill>
                  <a:srgbClr val="008000"/>
                </a:solidFill>
                <a:latin typeface="新宋体" panose="02010609030101010101" charset="-122"/>
                <a:ea typeface="Arial Unicode MS"/>
                <a:cs typeface="新宋体" panose="02010609030101010101" charset="-122"/>
              </a:rPr>
              <a:t>A</a:t>
            </a:r>
            <a:r>
              <a:rPr lang="zh-CN" altLang="en-US" sz="1600" dirty="0">
                <a:solidFill>
                  <a:srgbClr val="008000"/>
                </a:solidFill>
                <a:latin typeface="新宋体" panose="02010609030101010101" charset="-122"/>
                <a:ea typeface="Arial Unicode MS"/>
                <a:cs typeface="新宋体" panose="02010609030101010101" charset="-122"/>
              </a:rPr>
              <a:t>区</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 = </a:t>
            </a:r>
            <a:r>
              <a:rPr lang="en-US" sz="1600" dirty="0">
                <a:solidFill>
                  <a:srgbClr val="808080"/>
                </a:solidFill>
                <a:latin typeface="新宋体" panose="02010609030101010101" charset="-122"/>
                <a:ea typeface="Arial Unicode MS"/>
                <a:cs typeface="新宋体" panose="02010609030101010101" charset="-122"/>
              </a:rPr>
              <a:t>b</a:t>
            </a:r>
            <a:r>
              <a:rPr lang="en-US" sz="1600" dirty="0">
                <a:solidFill>
                  <a:srgbClr val="000000"/>
                </a:solidFill>
                <a:latin typeface="新宋体" panose="02010609030101010101" charset="-122"/>
                <a:ea typeface="Arial Unicode MS"/>
                <a:cs typeface="新宋体" panose="02010609030101010101" charset="-122"/>
              </a:rPr>
              <a:t>-&gt;next;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更新</a:t>
            </a:r>
            <a:r>
              <a:rPr lang="en-US" sz="1600" dirty="0">
                <a:solidFill>
                  <a:srgbClr val="008000"/>
                </a:solidFill>
                <a:latin typeface="新宋体" panose="02010609030101010101" charset="-122"/>
                <a:ea typeface="Arial Unicode MS"/>
                <a:cs typeface="新宋体" panose="02010609030101010101" charset="-122"/>
              </a:rPr>
              <a:t>B</a:t>
            </a:r>
            <a:r>
              <a:rPr lang="zh-CN" altLang="en-US" sz="1600" dirty="0">
                <a:solidFill>
                  <a:srgbClr val="008000"/>
                </a:solidFill>
                <a:latin typeface="新宋体" panose="02010609030101010101" charset="-122"/>
                <a:ea typeface="Arial Unicode MS"/>
                <a:cs typeface="新宋体" panose="02010609030101010101" charset="-122"/>
              </a:rPr>
              <a:t>区头指针</a:t>
            </a:r>
            <a:r>
              <a:rPr lang="en-US" sz="1600" dirty="0">
                <a:solidFill>
                  <a:srgbClr val="008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q-&gt;next-&gt;next = p; </a:t>
            </a:r>
            <a:r>
              <a:rPr lang="en-US" sz="1600" dirty="0">
                <a:solidFill>
                  <a:srgbClr val="008000"/>
                </a:solidFill>
                <a:latin typeface="新宋体" panose="02010609030101010101" charset="-122"/>
                <a:ea typeface="Arial Unicode MS"/>
                <a:cs typeface="新宋体" panose="02010609030101010101" charset="-122"/>
              </a:rPr>
              <a:t>//</a:t>
            </a:r>
            <a:r>
              <a:rPr lang="zh-CN" altLang="en-US" sz="1600" dirty="0">
                <a:solidFill>
                  <a:srgbClr val="008000"/>
                </a:solidFill>
                <a:latin typeface="新宋体" panose="02010609030101010101" charset="-122"/>
                <a:ea typeface="Arial Unicode MS"/>
                <a:cs typeface="新宋体" panose="02010609030101010101" charset="-122"/>
              </a:rPr>
              <a:t>将新结点指向插入点后的结点</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    }</a:t>
            </a:r>
            <a:endParaRPr lang="zh-CN" altLang="en-US" sz="2800" dirty="0">
              <a:solidFill>
                <a:srgbClr val="000000"/>
              </a:solidFill>
              <a:latin typeface="Times New Roman" panose="02020603050405020304"/>
              <a:ea typeface="Arial Unicode MS"/>
            </a:endParaRPr>
          </a:p>
          <a:p>
            <a:r>
              <a:rPr lang="en-US" sz="1600" dirty="0">
                <a:solidFill>
                  <a:srgbClr val="000000"/>
                </a:solidFill>
                <a:latin typeface="新宋体" panose="02010609030101010101" charset="-122"/>
                <a:ea typeface="Arial Unicode MS"/>
                <a:cs typeface="新宋体" panose="02010609030101010101" charset="-122"/>
              </a:rPr>
              <a:t>}</a:t>
            </a:r>
            <a:endParaRPr lang="zh-CN" altLang="en-US" sz="2800" dirty="0">
              <a:solidFill>
                <a:srgbClr val="000000"/>
              </a:solidFill>
              <a:latin typeface="Times New Roman" panose="02020603050405020304"/>
              <a:ea typeface="Arial Unicode M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a23</a:t>
            </a:r>
            <a:endParaRPr lang="zh-CN" altLang="en-US" dirty="0"/>
          </a:p>
        </p:txBody>
      </p:sp>
      <p:sp>
        <p:nvSpPr>
          <p:cNvPr id="3" name="内容占位符 2"/>
          <p:cNvSpPr>
            <a:spLocks noGrp="1"/>
          </p:cNvSpPr>
          <p:nvPr>
            <p:ph idx="1"/>
          </p:nvPr>
        </p:nvSpPr>
        <p:spPr/>
        <p:txBody>
          <a:bodyPr>
            <a:normAutofit/>
          </a:bodyPr>
          <a:lstStyle/>
          <a:p>
            <a:r>
              <a:rPr lang="en-US" altLang="zh-CN" dirty="0"/>
              <a:t>23.</a:t>
            </a:r>
            <a:r>
              <a:rPr lang="zh-CN" altLang="en-US" dirty="0"/>
              <a:t>下面的求</a:t>
            </a:r>
            <a:r>
              <a:rPr lang="en-US" altLang="zh-CN" dirty="0"/>
              <a:t>n!</a:t>
            </a:r>
            <a:r>
              <a:rPr lang="zh-CN" altLang="en-US" dirty="0"/>
              <a:t>的函数有什么问题？</a:t>
            </a:r>
            <a:endParaRPr lang="en-US" altLang="zh-CN" dirty="0"/>
          </a:p>
          <a:p>
            <a:r>
              <a:rPr lang="en-US" altLang="zh-CN" dirty="0" err="1"/>
              <a:t>int</a:t>
            </a:r>
            <a:r>
              <a:rPr lang="en-US" altLang="zh-CN" dirty="0"/>
              <a:t> factorial(</a:t>
            </a:r>
            <a:r>
              <a:rPr lang="en-US" altLang="zh-CN" dirty="0" err="1"/>
              <a:t>int</a:t>
            </a:r>
            <a:r>
              <a:rPr lang="en-US" altLang="zh-CN" dirty="0"/>
              <a:t> &amp;n)</a:t>
            </a:r>
            <a:endParaRPr lang="en-US" altLang="zh-CN" dirty="0"/>
          </a:p>
          <a:p>
            <a:r>
              <a:rPr lang="en-US" altLang="zh-CN" dirty="0"/>
              <a:t>{   </a:t>
            </a:r>
            <a:r>
              <a:rPr lang="en-US" altLang="zh-CN" dirty="0" err="1"/>
              <a:t>int</a:t>
            </a:r>
            <a:r>
              <a:rPr lang="en-US" altLang="zh-CN" dirty="0"/>
              <a:t> f=1;</a:t>
            </a:r>
            <a:endParaRPr lang="en-US" altLang="zh-CN" dirty="0"/>
          </a:p>
          <a:p>
            <a:r>
              <a:rPr lang="en-US" altLang="zh-CN" dirty="0"/>
              <a:t>    while (n&gt;1)</a:t>
            </a:r>
            <a:endParaRPr lang="en-US" altLang="zh-CN" dirty="0"/>
          </a:p>
          <a:p>
            <a:r>
              <a:rPr lang="en-US" altLang="zh-CN" dirty="0"/>
              <a:t>    {   f *=n;</a:t>
            </a:r>
            <a:endParaRPr lang="en-US" altLang="zh-CN" dirty="0"/>
          </a:p>
          <a:p>
            <a:r>
              <a:rPr lang="en-US" altLang="zh-CN" dirty="0"/>
              <a:t>        n--;</a:t>
            </a:r>
            <a:endParaRPr lang="en-US" altLang="zh-CN" dirty="0"/>
          </a:p>
          <a:p>
            <a:r>
              <a:rPr lang="en-US" altLang="zh-CN" dirty="0"/>
              <a:t>    }</a:t>
            </a:r>
            <a:endParaRPr lang="en-US" altLang="zh-CN" dirty="0"/>
          </a:p>
          <a:p>
            <a:r>
              <a:rPr lang="en-US" altLang="zh-CN" dirty="0"/>
              <a:t>    return f;</a:t>
            </a:r>
            <a:endParaRPr lang="en-US" altLang="zh-CN" dirty="0"/>
          </a:p>
          <a:p>
            <a:r>
              <a:rPr lang="en-US" altLang="zh-CN" dirty="0"/>
              <a:t>}</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a23(1)</a:t>
            </a:r>
            <a:endParaRPr lang="zh-CN" altLang="en-US" dirty="0"/>
          </a:p>
        </p:txBody>
      </p:sp>
      <p:sp>
        <p:nvSpPr>
          <p:cNvPr id="3" name="内容占位符 2"/>
          <p:cNvSpPr>
            <a:spLocks noGrp="1"/>
          </p:cNvSpPr>
          <p:nvPr>
            <p:ph idx="1"/>
          </p:nvPr>
        </p:nvSpPr>
        <p:spPr/>
        <p:txBody>
          <a:bodyPr>
            <a:normAutofit/>
          </a:bodyPr>
          <a:lstStyle/>
          <a:p>
            <a:r>
              <a:rPr lang="zh-CN" altLang="zh-CN" dirty="0"/>
              <a:t>使用</a:t>
            </a:r>
            <a:r>
              <a:rPr lang="en-US" altLang="zh-CN" dirty="0" err="1"/>
              <a:t>int</a:t>
            </a:r>
            <a:r>
              <a:rPr lang="en-US" altLang="zh-CN" dirty="0"/>
              <a:t> &amp;n</a:t>
            </a:r>
            <a:r>
              <a:rPr lang="zh-CN" altLang="zh-CN" dirty="0"/>
              <a:t>会改变</a:t>
            </a:r>
            <a:r>
              <a:rPr lang="en-US" altLang="zh-CN" dirty="0"/>
              <a:t>n</a:t>
            </a:r>
            <a:r>
              <a:rPr lang="zh-CN" altLang="zh-CN" dirty="0"/>
              <a:t>的值，此处没有必要使用</a:t>
            </a:r>
            <a:r>
              <a:rPr lang="en-US" altLang="zh-CN" dirty="0" err="1"/>
              <a:t>int</a:t>
            </a:r>
            <a:r>
              <a:rPr lang="en-US" altLang="zh-CN" dirty="0"/>
              <a:t> &amp;n,</a:t>
            </a:r>
            <a:r>
              <a:rPr lang="zh-CN" altLang="zh-CN" dirty="0"/>
              <a:t>可以直接用</a:t>
            </a:r>
            <a:r>
              <a:rPr lang="en-US" altLang="zh-CN" dirty="0" err="1"/>
              <a:t>int</a:t>
            </a:r>
            <a:r>
              <a:rPr lang="en-US" altLang="zh-CN" dirty="0"/>
              <a:t> n</a:t>
            </a:r>
            <a:r>
              <a:rPr lang="zh-CN" altLang="zh-CN" dirty="0"/>
              <a:t>。</a:t>
            </a:r>
            <a:endParaRPr lang="zh-CN" altLang="zh-CN" dirty="0"/>
          </a:p>
          <a:p>
            <a:r>
              <a:rPr lang="en-US" altLang="zh-CN" dirty="0"/>
              <a:t>n!</a:t>
            </a:r>
            <a:r>
              <a:rPr lang="zh-TW" altLang="zh-CN" dirty="0"/>
              <a:t>在</a:t>
            </a:r>
            <a:r>
              <a:rPr lang="en-US" altLang="zh-CN" dirty="0"/>
              <a:t>n</a:t>
            </a:r>
            <a:r>
              <a:rPr lang="zh-TW" altLang="zh-CN" dirty="0"/>
              <a:t>稍微大一点时答案会较大因此</a:t>
            </a:r>
            <a:r>
              <a:rPr lang="en-US" altLang="zh-CN" dirty="0"/>
              <a:t>f</a:t>
            </a:r>
            <a:r>
              <a:rPr lang="zh-TW" altLang="zh-CN" dirty="0"/>
              <a:t>应使用</a:t>
            </a:r>
            <a:r>
              <a:rPr lang="en-US" altLang="zh-CN" dirty="0"/>
              <a:t>long </a:t>
            </a:r>
            <a:r>
              <a:rPr lang="en-US" altLang="zh-CN" dirty="0" err="1"/>
              <a:t>long</a:t>
            </a:r>
            <a:r>
              <a:rPr lang="zh-TW" altLang="zh-CN" dirty="0"/>
              <a:t>，返回值也使用</a:t>
            </a:r>
            <a:r>
              <a:rPr lang="en-US" altLang="zh-CN" dirty="0"/>
              <a:t>long </a:t>
            </a:r>
            <a:r>
              <a:rPr lang="en-US" altLang="zh-CN" dirty="0" err="1"/>
              <a:t>long</a:t>
            </a:r>
            <a:endParaRPr lang="zh-CN" altLang="zh-CN" dirty="0"/>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a24</a:t>
            </a:r>
            <a:endParaRPr lang="zh-CN" altLang="en-US" dirty="0"/>
          </a:p>
        </p:txBody>
      </p:sp>
      <p:sp>
        <p:nvSpPr>
          <p:cNvPr id="3" name="内容占位符 2"/>
          <p:cNvSpPr>
            <a:spLocks noGrp="1"/>
          </p:cNvSpPr>
          <p:nvPr>
            <p:ph idx="1"/>
          </p:nvPr>
        </p:nvSpPr>
        <p:spPr/>
        <p:txBody>
          <a:bodyPr>
            <a:normAutofit/>
          </a:bodyPr>
          <a:lstStyle/>
          <a:p>
            <a:r>
              <a:rPr lang="en-US" altLang="zh-CN" dirty="0"/>
              <a:t>24.</a:t>
            </a:r>
            <a:r>
              <a:rPr lang="zh-CN" altLang="en-US" dirty="0"/>
              <a:t>解释下面</a:t>
            </a:r>
            <a:r>
              <a:rPr lang="en-US" altLang="zh-CN" dirty="0"/>
              <a:t>C++</a:t>
            </a:r>
            <a:r>
              <a:rPr lang="zh-CN" altLang="en-US" dirty="0"/>
              <a:t>表述的含义：</a:t>
            </a:r>
            <a:endParaRPr lang="en-US" altLang="zh-CN" dirty="0"/>
          </a:p>
          <a:p>
            <a:r>
              <a:rPr lang="en-US" altLang="zh-CN" dirty="0"/>
              <a:t> char* (*</a:t>
            </a:r>
            <a:r>
              <a:rPr lang="en-US" altLang="zh-CN" dirty="0" err="1"/>
              <a:t>pFn</a:t>
            </a:r>
            <a:r>
              <a:rPr lang="en-US" altLang="zh-CN" dirty="0"/>
              <a:t>)(</a:t>
            </a:r>
            <a:r>
              <a:rPr lang="en-US" altLang="zh-CN" dirty="0" err="1"/>
              <a:t>int</a:t>
            </a:r>
            <a:r>
              <a:rPr lang="en-US" altLang="zh-CN" dirty="0"/>
              <a:t>(*) (char*,</a:t>
            </a:r>
            <a:r>
              <a:rPr lang="en-US" altLang="zh-CN" dirty="0" err="1"/>
              <a:t>int</a:t>
            </a:r>
            <a:r>
              <a:rPr lang="en-US" altLang="zh-CN" dirty="0"/>
              <a:t>),char **);</a:t>
            </a:r>
            <a:endParaRPr lang="en-US" altLang="zh-CN" dirty="0"/>
          </a:p>
          <a:p>
            <a:endParaRPr lang="en-US" altLang="zh-CN" dirty="0"/>
          </a:p>
          <a:p>
            <a:r>
              <a:rPr lang="en-US" altLang="zh-CN" dirty="0" err="1"/>
              <a:t>pFn</a:t>
            </a:r>
            <a:r>
              <a:rPr lang="zh-CN" altLang="zh-CN" dirty="0"/>
              <a:t>是一个指向函数的指针，这个函数有两个形式参数，返回一个</a:t>
            </a:r>
            <a:r>
              <a:rPr lang="en-US" altLang="zh-CN" dirty="0"/>
              <a:t>char*</a:t>
            </a:r>
            <a:r>
              <a:rPr lang="zh-CN" altLang="zh-CN" dirty="0"/>
              <a:t>型指针</a:t>
            </a:r>
            <a:endParaRPr lang="zh-CN" altLang="zh-CN" dirty="0"/>
          </a:p>
          <a:p>
            <a:r>
              <a:rPr lang="zh-CN" altLang="zh-CN" dirty="0"/>
              <a:t>第一个形参是一个函数指针，它指向的函数具有</a:t>
            </a:r>
            <a:r>
              <a:rPr lang="en-US" altLang="zh-CN" dirty="0"/>
              <a:t>1</a:t>
            </a:r>
            <a:r>
              <a:rPr lang="zh-CN" altLang="zh-CN" dirty="0"/>
              <a:t>个</a:t>
            </a:r>
            <a:r>
              <a:rPr lang="en-US" altLang="zh-CN" dirty="0"/>
              <a:t>char</a:t>
            </a:r>
            <a:r>
              <a:rPr lang="zh-CN" altLang="zh-CN" dirty="0"/>
              <a:t>型指针形参和</a:t>
            </a:r>
            <a:r>
              <a:rPr lang="en-US" altLang="zh-CN" dirty="0"/>
              <a:t>1</a:t>
            </a:r>
            <a:r>
              <a:rPr lang="zh-CN" altLang="zh-CN" dirty="0"/>
              <a:t>个</a:t>
            </a:r>
            <a:r>
              <a:rPr lang="en-US" altLang="zh-CN" dirty="0" err="1"/>
              <a:t>int</a:t>
            </a:r>
            <a:r>
              <a:rPr lang="zh-CN" altLang="zh-CN" dirty="0"/>
              <a:t>形参、返回一个</a:t>
            </a:r>
            <a:r>
              <a:rPr lang="en-US" altLang="zh-CN" dirty="0" err="1"/>
              <a:t>int</a:t>
            </a:r>
            <a:r>
              <a:rPr lang="zh-CN" altLang="zh-CN" dirty="0"/>
              <a:t>型值</a:t>
            </a:r>
            <a:endParaRPr lang="zh-CN" altLang="zh-CN" dirty="0"/>
          </a:p>
          <a:p>
            <a:r>
              <a:rPr lang="zh-CN" altLang="zh-CN" dirty="0"/>
              <a:t>第二个形参是个指向</a:t>
            </a:r>
            <a:r>
              <a:rPr lang="en-US" altLang="zh-CN" dirty="0"/>
              <a:t>char</a:t>
            </a:r>
            <a:r>
              <a:rPr lang="zh-CN" altLang="zh-CN" dirty="0"/>
              <a:t>型</a:t>
            </a:r>
            <a:r>
              <a:rPr lang="zh-CN" altLang="en-US" dirty="0"/>
              <a:t>的</a:t>
            </a:r>
            <a:r>
              <a:rPr lang="zh-CN" altLang="zh-CN" dirty="0"/>
              <a:t>二级指针</a:t>
            </a:r>
            <a:endParaRPr lang="zh-CN" altLang="zh-CN" dirty="0"/>
          </a:p>
          <a:p>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实验三 课外练习部分</a:t>
            </a:r>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b1~3</a:t>
            </a:r>
            <a:endParaRPr lang="zh-CN" altLang="en-US" dirty="0"/>
          </a:p>
        </p:txBody>
      </p:sp>
      <p:sp>
        <p:nvSpPr>
          <p:cNvPr id="3" name="内容占位符 2"/>
          <p:cNvSpPr>
            <a:spLocks noGrp="1"/>
          </p:cNvSpPr>
          <p:nvPr>
            <p:ph idx="1"/>
          </p:nvPr>
        </p:nvSpPr>
        <p:spPr>
          <a:xfrm>
            <a:off x="1919536" y="1340768"/>
            <a:ext cx="8424936" cy="5112568"/>
          </a:xfrm>
        </p:spPr>
        <p:txBody>
          <a:bodyPr>
            <a:normAutofit lnSpcReduction="10000"/>
          </a:bodyPr>
          <a:lstStyle/>
          <a:p>
            <a:pPr lvl="0"/>
            <a:r>
              <a:rPr lang="zh-CN" altLang="en-US" dirty="0"/>
              <a:t>三</a:t>
            </a:r>
            <a:r>
              <a:rPr lang="en-US" altLang="zh-CN" dirty="0"/>
              <a:t>b1.</a:t>
            </a:r>
            <a:r>
              <a:rPr lang="zh-TW" altLang="zh-CN" dirty="0"/>
              <a:t>解释</a:t>
            </a:r>
            <a:r>
              <a:rPr lang="en-US" altLang="zh-CN" dirty="0"/>
              <a:t>“</a:t>
            </a:r>
            <a:r>
              <a:rPr lang="zh-TW" altLang="zh-CN" dirty="0"/>
              <a:t>指向常量的指针</a:t>
            </a:r>
            <a:r>
              <a:rPr lang="en-US" altLang="zh-CN" dirty="0"/>
              <a:t>”</a:t>
            </a:r>
            <a:r>
              <a:rPr lang="zh-TW" altLang="zh-CN" dirty="0"/>
              <a:t>和</a:t>
            </a:r>
            <a:r>
              <a:rPr lang="en-US" altLang="zh-CN" dirty="0"/>
              <a:t>“</a:t>
            </a:r>
            <a:r>
              <a:rPr lang="zh-TW" altLang="zh-CN" dirty="0"/>
              <a:t>指针类型的常量</a:t>
            </a:r>
            <a:r>
              <a:rPr lang="en-US" altLang="zh-CN" dirty="0"/>
              <a:t>”</a:t>
            </a:r>
            <a:r>
              <a:rPr lang="zh-TW" altLang="zh-CN" dirty="0"/>
              <a:t>的区别</a:t>
            </a:r>
            <a:endParaRPr lang="zh-CN" altLang="zh-CN" dirty="0"/>
          </a:p>
          <a:p>
            <a:r>
              <a:rPr lang="zh-CN" altLang="zh-CN" b="0" dirty="0"/>
              <a:t>指向常量的指针如</a:t>
            </a:r>
            <a:r>
              <a:rPr lang="en-US" altLang="zh-CN" b="0" dirty="0" err="1"/>
              <a:t>const</a:t>
            </a:r>
            <a:r>
              <a:rPr lang="en-US" altLang="zh-CN" b="0" dirty="0"/>
              <a:t> </a:t>
            </a:r>
            <a:r>
              <a:rPr lang="en-US" altLang="zh-CN" b="0" dirty="0" err="1"/>
              <a:t>int</a:t>
            </a:r>
            <a:r>
              <a:rPr lang="en-US" altLang="zh-CN" b="0" dirty="0"/>
              <a:t> *p=&amp;x </a:t>
            </a:r>
            <a:r>
              <a:rPr lang="zh-CN" altLang="zh-CN" b="0" dirty="0"/>
              <a:t>其中</a:t>
            </a:r>
            <a:r>
              <a:rPr lang="en-US" altLang="zh-CN" b="0" dirty="0"/>
              <a:t>p</a:t>
            </a:r>
            <a:r>
              <a:rPr lang="zh-CN" altLang="zh-CN" b="0" dirty="0"/>
              <a:t>是一个指向常量的指针，不能改变它所指向的变量</a:t>
            </a:r>
            <a:r>
              <a:rPr lang="en-US" altLang="zh-CN" b="0" dirty="0"/>
              <a:t>x</a:t>
            </a:r>
            <a:r>
              <a:rPr lang="zh-CN" altLang="zh-CN" b="0" dirty="0"/>
              <a:t>的值但可以改变它本身的值</a:t>
            </a:r>
            <a:endParaRPr lang="en-US" altLang="zh-TW" b="0" dirty="0"/>
          </a:p>
          <a:p>
            <a:r>
              <a:rPr lang="zh-TW" altLang="zh-CN" b="0" dirty="0"/>
              <a:t>指针类型的常量如</a:t>
            </a:r>
            <a:r>
              <a:rPr lang="en-US" altLang="zh-CN" b="0" dirty="0" err="1"/>
              <a:t>int</a:t>
            </a:r>
            <a:r>
              <a:rPr lang="en-US" altLang="zh-CN" b="0" dirty="0"/>
              <a:t> *</a:t>
            </a:r>
            <a:r>
              <a:rPr lang="en-US" altLang="zh-CN" b="0" dirty="0" err="1"/>
              <a:t>const</a:t>
            </a:r>
            <a:r>
              <a:rPr lang="en-US" altLang="zh-CN" b="0" dirty="0"/>
              <a:t> p=&amp;x </a:t>
            </a:r>
            <a:r>
              <a:rPr lang="zh-TW" altLang="zh-CN" b="0" dirty="0"/>
              <a:t>其中</a:t>
            </a:r>
            <a:r>
              <a:rPr lang="en-US" altLang="zh-CN" b="0" dirty="0"/>
              <a:t>p</a:t>
            </a:r>
            <a:r>
              <a:rPr lang="zh-TW" altLang="zh-CN" b="0" dirty="0"/>
              <a:t>是一个指针类型常量，可以改变它所指向的变量</a:t>
            </a:r>
            <a:r>
              <a:rPr lang="en-US" altLang="zh-CN" b="0" dirty="0"/>
              <a:t>x</a:t>
            </a:r>
            <a:r>
              <a:rPr lang="zh-TW" altLang="zh-CN" b="0" dirty="0"/>
              <a:t>的值，但不能改变它本身的值</a:t>
            </a:r>
            <a:endParaRPr lang="zh-CN" altLang="zh-CN" b="0" dirty="0"/>
          </a:p>
          <a:p>
            <a:r>
              <a:rPr lang="zh-CN" altLang="en-US" dirty="0"/>
              <a:t>三</a:t>
            </a:r>
            <a:r>
              <a:rPr lang="en-US" altLang="zh-CN" dirty="0"/>
              <a:t>b2.</a:t>
            </a:r>
            <a:r>
              <a:rPr lang="zh-TW" altLang="zh-CN" dirty="0"/>
              <a:t>解释动态变量与非动态变量的区别</a:t>
            </a:r>
            <a:endParaRPr lang="zh-CN" altLang="zh-CN" dirty="0"/>
          </a:p>
          <a:p>
            <a:r>
              <a:rPr lang="zh-CN" altLang="zh-CN" b="0" dirty="0"/>
              <a:t>动态变量可以根据需要由程序随时随地创建和撤销，其内存空间分配在程序的堆区</a:t>
            </a:r>
            <a:r>
              <a:rPr lang="zh-CN" altLang="en-US" b="0" dirty="0"/>
              <a:t>。动态变量没有名字，对动态变量的访问需要通过指向动态变量的指针变量来进行。动态变量在使用完后，分配给它的内存需要显式地撤销。</a:t>
            </a:r>
            <a:endParaRPr lang="zh-CN" altLang="zh-CN" b="0" dirty="0"/>
          </a:p>
          <a:p>
            <a:r>
              <a:rPr lang="zh-CN" altLang="zh-CN" b="0" dirty="0"/>
              <a:t>非动态变量所需分配的空间则是</a:t>
            </a:r>
            <a:r>
              <a:rPr lang="zh-CN" altLang="en-US" b="0" dirty="0"/>
              <a:t>由系统进行管理的。</a:t>
            </a:r>
            <a:endParaRPr lang="zh-CN" altLang="zh-CN" b="0" dirty="0"/>
          </a:p>
          <a:p>
            <a:r>
              <a:rPr lang="zh-CN" altLang="en-US" dirty="0"/>
              <a:t>三</a:t>
            </a:r>
            <a:r>
              <a:rPr lang="en-US" altLang="zh-CN" dirty="0"/>
              <a:t>b3.</a:t>
            </a:r>
            <a:r>
              <a:rPr lang="zh-TW" altLang="zh-CN" dirty="0"/>
              <a:t>解释动态变量如何创建和销毁</a:t>
            </a:r>
            <a:endParaRPr lang="zh-CN" altLang="zh-CN" dirty="0"/>
          </a:p>
          <a:p>
            <a:r>
              <a:rPr lang="zh-CN" altLang="zh-CN" b="0" dirty="0"/>
              <a:t>动态变量的创建：通过操作符</a:t>
            </a:r>
            <a:r>
              <a:rPr lang="en-US" altLang="zh-CN" b="0" dirty="0"/>
              <a:t>new</a:t>
            </a:r>
            <a:r>
              <a:rPr lang="zh-CN" altLang="zh-CN" b="0" dirty="0"/>
              <a:t>或库函数</a:t>
            </a:r>
            <a:r>
              <a:rPr lang="en-US" altLang="zh-CN" b="0" dirty="0" err="1"/>
              <a:t>malloc</a:t>
            </a:r>
            <a:endParaRPr lang="zh-CN" altLang="zh-CN" b="0" dirty="0"/>
          </a:p>
          <a:p>
            <a:r>
              <a:rPr lang="zh-CN" altLang="zh-CN" b="0" dirty="0"/>
              <a:t>动态变量的撤销：通过操作符</a:t>
            </a:r>
            <a:r>
              <a:rPr lang="en-US" altLang="zh-CN" b="0" dirty="0"/>
              <a:t>delete</a:t>
            </a:r>
            <a:r>
              <a:rPr lang="zh-CN" altLang="zh-CN" b="0" dirty="0"/>
              <a:t>或库函数</a:t>
            </a:r>
            <a:r>
              <a:rPr lang="en-US" altLang="zh-CN" b="0" dirty="0"/>
              <a:t>free</a:t>
            </a:r>
            <a:endParaRPr lang="zh-CN" altLang="zh-CN" b="0"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b4</a:t>
            </a:r>
            <a:endParaRPr lang="zh-CN" altLang="en-US" dirty="0"/>
          </a:p>
        </p:txBody>
      </p:sp>
      <p:sp>
        <p:nvSpPr>
          <p:cNvPr id="3" name="内容占位符 2"/>
          <p:cNvSpPr>
            <a:spLocks noGrp="1"/>
          </p:cNvSpPr>
          <p:nvPr>
            <p:ph idx="1"/>
          </p:nvPr>
        </p:nvSpPr>
        <p:spPr>
          <a:xfrm>
            <a:off x="1919536" y="1340768"/>
            <a:ext cx="8424936" cy="5112568"/>
          </a:xfrm>
        </p:spPr>
        <p:txBody>
          <a:bodyPr>
            <a:normAutofit/>
          </a:bodyPr>
          <a:lstStyle/>
          <a:p>
            <a:r>
              <a:rPr lang="en-US" altLang="zh-CN" dirty="0"/>
              <a:t> </a:t>
            </a:r>
            <a:r>
              <a:rPr lang="zh-CN" altLang="en-US" dirty="0"/>
              <a:t>三</a:t>
            </a:r>
            <a:r>
              <a:rPr lang="en-US" altLang="zh-CN" dirty="0"/>
              <a:t>B4. </a:t>
            </a:r>
            <a:r>
              <a:rPr lang="zh-TW" altLang="zh-CN" dirty="0"/>
              <a:t>课本</a:t>
            </a:r>
            <a:r>
              <a:rPr lang="en-US" altLang="zh-CN" dirty="0"/>
              <a:t>P177</a:t>
            </a:r>
            <a:r>
              <a:rPr lang="zh-TW" altLang="zh-CN" dirty="0"/>
              <a:t>引入两个指针来实现删除链表的最后一个节点。请改写课本程序，改为只引入一个指针来实现删除链表的最后一个节点。</a:t>
            </a:r>
            <a:endParaRPr lang="zh-CN" altLang="zh-CN" dirty="0"/>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1483" y="2420889"/>
            <a:ext cx="8126965" cy="3632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a:t>
            </a:r>
            <a:r>
              <a:rPr lang="en-US" altLang="zh-CN" dirty="0"/>
              <a:t>b4(1)</a:t>
            </a:r>
            <a:endParaRPr lang="zh-CN" altLang="en-US" dirty="0"/>
          </a:p>
        </p:txBody>
      </p:sp>
      <p:sp>
        <p:nvSpPr>
          <p:cNvPr id="5" name="文本框 12"/>
          <p:cNvSpPr txBox="1">
            <a:spLocks noChangeArrowheads="1"/>
          </p:cNvSpPr>
          <p:nvPr/>
        </p:nvSpPr>
        <p:spPr bwMode="auto">
          <a:xfrm>
            <a:off x="1847528" y="1412776"/>
            <a:ext cx="8352928" cy="5256584"/>
          </a:xfrm>
          <a:prstGeom prst="rect">
            <a:avLst/>
          </a:prstGeom>
          <a:solidFill>
            <a:srgbClr val="EEECE1"/>
          </a:solidFill>
          <a:ln w="9525">
            <a:solidFill>
              <a:srgbClr val="000000"/>
            </a:solidFill>
            <a:miter lim="800000"/>
          </a:ln>
        </p:spPr>
        <p:txBody>
          <a:bodyPr rot="0" vert="horz" wrap="square" lIns="91440" tIns="45720" rIns="91440" bIns="45720" anchor="t" anchorCtr="0" upright="1">
            <a:noAutofit/>
          </a:bodyPr>
          <a:lstStyle/>
          <a:p>
            <a:pPr indent="266700"/>
            <a:r>
              <a:rPr lang="en-US" sz="2000" dirty="0">
                <a:solidFill>
                  <a:srgbClr val="2B91AF"/>
                </a:solidFill>
                <a:latin typeface="新宋体" panose="02010609030101010101" charset="-122"/>
                <a:ea typeface="Arial Unicode MS"/>
                <a:cs typeface="新宋体" panose="02010609030101010101" charset="-122"/>
              </a:rPr>
              <a:t>  Node</a:t>
            </a:r>
            <a:r>
              <a:rPr lang="en-US" sz="2000" dirty="0">
                <a:solidFill>
                  <a:srgbClr val="000000"/>
                </a:solidFill>
                <a:latin typeface="新宋体" panose="02010609030101010101" charset="-122"/>
                <a:ea typeface="Arial Unicode MS"/>
                <a:cs typeface="新宋体" panose="02010609030101010101" charset="-122"/>
              </a:rPr>
              <a:t>* q = head;</a:t>
            </a:r>
            <a:endParaRPr lang="en-US" sz="2000" dirty="0">
              <a:solidFill>
                <a:srgbClr val="000000"/>
              </a:solidFill>
              <a:latin typeface="新宋体" panose="02010609030101010101" charset="-122"/>
              <a:ea typeface="Arial Unicode MS"/>
              <a:cs typeface="新宋体" panose="02010609030101010101" charset="-122"/>
            </a:endParaRPr>
          </a:p>
          <a:p>
            <a:pPr indent="266700"/>
            <a:r>
              <a:rPr lang="en-US" altLang="zh-CN" sz="2000" dirty="0">
                <a:solidFill>
                  <a:srgbClr val="008000"/>
                </a:solidFill>
                <a:latin typeface="新宋体" panose="02010609030101010101" charset="-122"/>
                <a:ea typeface="Arial Unicode MS"/>
                <a:cs typeface="新宋体" panose="02010609030101010101" charset="-122"/>
              </a:rPr>
              <a:t>  //</a:t>
            </a:r>
            <a:r>
              <a:rPr lang="zh-CN" altLang="zh-CN" sz="2000" dirty="0">
                <a:solidFill>
                  <a:srgbClr val="008000"/>
                </a:solidFill>
                <a:latin typeface="新宋体" panose="02010609030101010101" charset="-122"/>
                <a:ea typeface="Arial Unicode MS"/>
                <a:cs typeface="新宋体" panose="02010609030101010101" charset="-122"/>
              </a:rPr>
              <a:t>处理链表中只有一个结点的情况（例题中隐含前提</a:t>
            </a:r>
            <a:r>
              <a:rPr lang="en-US" altLang="zh-CN" sz="2000" dirty="0">
                <a:solidFill>
                  <a:srgbClr val="008000"/>
                </a:solidFill>
                <a:latin typeface="新宋体" panose="02010609030101010101" charset="-122"/>
                <a:ea typeface="Arial Unicode MS"/>
                <a:cs typeface="新宋体" panose="02010609030101010101" charset="-122"/>
              </a:rPr>
              <a:t>head!=NULL)</a:t>
            </a:r>
            <a:endParaRPr lang="zh-CN" altLang="en-US" sz="20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if</a:t>
            </a:r>
            <a:r>
              <a:rPr lang="en-US" sz="2000" dirty="0">
                <a:solidFill>
                  <a:srgbClr val="000000"/>
                </a:solidFill>
                <a:latin typeface="新宋体" panose="02010609030101010101" charset="-122"/>
                <a:ea typeface="Arial Unicode MS"/>
                <a:cs typeface="新宋体" panose="02010609030101010101" charset="-122"/>
              </a:rPr>
              <a:t> (q-&gt;next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delete</a:t>
            </a:r>
            <a:r>
              <a:rPr lang="en-US" sz="2000" dirty="0">
                <a:solidFill>
                  <a:srgbClr val="000000"/>
                </a:solidFill>
                <a:latin typeface="新宋体" panose="02010609030101010101" charset="-122"/>
                <a:ea typeface="Arial Unicode MS"/>
                <a:cs typeface="新宋体" panose="02010609030101010101" charset="-122"/>
              </a:rPr>
              <a:t> q;</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head = q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else</a:t>
            </a:r>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链表中不止一个</a:t>
            </a:r>
            <a:r>
              <a:rPr lang="zh-CN" altLang="zh-CN" sz="2000" dirty="0">
                <a:solidFill>
                  <a:srgbClr val="008000"/>
                </a:solidFill>
                <a:latin typeface="新宋体" panose="02010609030101010101" charset="-122"/>
                <a:ea typeface="Arial Unicode MS"/>
                <a:cs typeface="新宋体" panose="02010609030101010101" charset="-122"/>
              </a:rPr>
              <a:t>结点</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8000"/>
                </a:solidFill>
                <a:latin typeface="新宋体" panose="02010609030101010101" charset="-122"/>
                <a:ea typeface="Arial Unicode MS"/>
                <a:cs typeface="新宋体" panose="02010609030101010101" charset="-122"/>
              </a:rPr>
              <a:t>//</a:t>
            </a:r>
            <a:r>
              <a:rPr lang="zh-CN" altLang="en-US" sz="2000" dirty="0">
                <a:solidFill>
                  <a:srgbClr val="008000"/>
                </a:solidFill>
                <a:latin typeface="新宋体" panose="02010609030101010101" charset="-122"/>
                <a:ea typeface="Arial Unicode MS"/>
                <a:cs typeface="新宋体" panose="02010609030101010101" charset="-122"/>
              </a:rPr>
              <a:t>循环查找倒数第二个</a:t>
            </a:r>
            <a:r>
              <a:rPr lang="zh-CN" altLang="zh-CN" sz="2000" dirty="0">
                <a:solidFill>
                  <a:srgbClr val="008000"/>
                </a:solidFill>
                <a:latin typeface="新宋体" panose="02010609030101010101" charset="-122"/>
                <a:ea typeface="Arial Unicode MS"/>
                <a:cs typeface="新宋体" panose="02010609030101010101" charset="-122"/>
              </a:rPr>
              <a:t>结点</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while</a:t>
            </a:r>
            <a:r>
              <a:rPr lang="en-US" sz="2000" dirty="0">
                <a:solidFill>
                  <a:srgbClr val="000000"/>
                </a:solidFill>
                <a:latin typeface="新宋体" panose="02010609030101010101" charset="-122"/>
                <a:ea typeface="Arial Unicode MS"/>
                <a:cs typeface="新宋体" panose="02010609030101010101" charset="-122"/>
              </a:rPr>
              <a:t> (q-&gt;next-&gt;next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q = q-&gt;next;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r>
              <a:rPr lang="en-US" sz="2000" dirty="0">
                <a:solidFill>
                  <a:srgbClr val="0000FF"/>
                </a:solidFill>
                <a:latin typeface="新宋体" panose="02010609030101010101" charset="-122"/>
                <a:ea typeface="Arial Unicode MS"/>
                <a:cs typeface="新宋体" panose="02010609030101010101" charset="-122"/>
              </a:rPr>
              <a:t>delete</a:t>
            </a:r>
            <a:r>
              <a:rPr lang="en-US" sz="2000" dirty="0">
                <a:solidFill>
                  <a:srgbClr val="000000"/>
                </a:solidFill>
                <a:latin typeface="新宋体" panose="02010609030101010101" charset="-122"/>
                <a:ea typeface="Arial Unicode MS"/>
                <a:cs typeface="新宋体" panose="02010609030101010101" charset="-122"/>
              </a:rPr>
              <a:t> q-&gt;next;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q-&gt;next = </a:t>
            </a:r>
            <a:r>
              <a:rPr lang="en-US" sz="2000" dirty="0">
                <a:solidFill>
                  <a:srgbClr val="6F008A"/>
                </a:solidFill>
                <a:latin typeface="新宋体" panose="02010609030101010101" charset="-122"/>
                <a:ea typeface="Arial Unicode MS"/>
                <a:cs typeface="新宋体" panose="02010609030101010101" charset="-122"/>
              </a:rPr>
              <a:t>NULL</a:t>
            </a:r>
            <a:r>
              <a:rPr lang="en-US" sz="2000" dirty="0">
                <a:solidFill>
                  <a:srgbClr val="000000"/>
                </a:solidFill>
                <a:latin typeface="新宋体" panose="02010609030101010101" charset="-122"/>
                <a:ea typeface="Arial Unicode MS"/>
                <a:cs typeface="新宋体" panose="02010609030101010101" charset="-122"/>
              </a:rPr>
              <a:t>;</a:t>
            </a:r>
            <a:endParaRPr lang="zh-CN" altLang="en-US" sz="3600" dirty="0">
              <a:solidFill>
                <a:srgbClr val="000000"/>
              </a:solidFill>
              <a:latin typeface="Times New Roman" panose="02020603050405020304"/>
              <a:ea typeface="Arial Unicode MS"/>
            </a:endParaRPr>
          </a:p>
          <a:p>
            <a:r>
              <a:rPr lang="en-US" sz="2000" dirty="0">
                <a:solidFill>
                  <a:srgbClr val="000000"/>
                </a:solidFill>
                <a:latin typeface="新宋体" panose="02010609030101010101" charset="-122"/>
                <a:ea typeface="Arial Unicode MS"/>
                <a:cs typeface="新宋体" panose="02010609030101010101" charset="-122"/>
              </a:rPr>
              <a:t>    }</a:t>
            </a:r>
            <a:endParaRPr lang="zh-CN" altLang="en-US" sz="3600" dirty="0">
              <a:solidFill>
                <a:srgbClr val="000000"/>
              </a:solidFill>
              <a:latin typeface="Times New Roman" panose="02020603050405020304"/>
              <a:ea typeface="Arial Unicode M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实验四 课后练习部分</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a25</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rmAutofit/>
          </a:bodyPr>
          <a:lstStyle/>
          <a:p>
            <a:r>
              <a:rPr lang="en-US" altLang="zh-CN" dirty="0"/>
              <a:t>5.8-25.</a:t>
            </a:r>
            <a:r>
              <a:rPr lang="zh-CN" altLang="en-US" dirty="0"/>
              <a:t>写出例</a:t>
            </a:r>
            <a:r>
              <a:rPr lang="en-US" altLang="zh-CN" dirty="0"/>
              <a:t>5-11</a:t>
            </a:r>
            <a:r>
              <a:rPr lang="zh-CN" altLang="en-US" dirty="0"/>
              <a:t>名表查找中折半查找的递归函数。</a:t>
            </a:r>
            <a:endParaRPr lang="en-US" altLang="zh-CN" dirty="0"/>
          </a:p>
        </p:txBody>
      </p:sp>
      <p:sp>
        <p:nvSpPr>
          <p:cNvPr id="5" name="TextBox 4"/>
          <p:cNvSpPr txBox="1"/>
          <p:nvPr/>
        </p:nvSpPr>
        <p:spPr>
          <a:xfrm>
            <a:off x="2063552" y="2204865"/>
            <a:ext cx="7992888" cy="4247317"/>
          </a:xfrm>
          <a:prstGeom prst="rect">
            <a:avLst/>
          </a:prstGeom>
          <a:solidFill>
            <a:schemeClr val="bg1">
              <a:lumMod val="85000"/>
            </a:schemeClr>
          </a:solidFill>
        </p:spPr>
        <p:txBody>
          <a:bodyPr wrap="square" rtlCol="0">
            <a:spAutoFit/>
          </a:bodyPr>
          <a:lstStyle/>
          <a:p>
            <a:r>
              <a:rPr lang="en-US" altLang="zh-CN" dirty="0">
                <a:solidFill>
                  <a:srgbClr val="808080"/>
                </a:solidFill>
                <a:latin typeface="新宋体" panose="02010609030101010101" charset="-122"/>
                <a:ea typeface="新宋体" panose="02010609030101010101" charset="-122"/>
              </a:rPr>
              <a:t>#include</a:t>
            </a:r>
            <a:r>
              <a:rPr lang="en-US" altLang="zh-CN" dirty="0">
                <a:solidFill>
                  <a:srgbClr val="000000"/>
                </a:solidFill>
                <a:latin typeface="新宋体" panose="02010609030101010101" charset="-122"/>
                <a:ea typeface="新宋体" panose="02010609030101010101" charset="-122"/>
              </a:rPr>
              <a:t> </a:t>
            </a:r>
            <a:r>
              <a:rPr lang="en-US" altLang="zh-CN" dirty="0">
                <a:solidFill>
                  <a:srgbClr val="A31515"/>
                </a:solidFill>
                <a:latin typeface="新宋体" panose="02010609030101010101" charset="-122"/>
                <a:ea typeface="新宋体" panose="02010609030101010101" charset="-122"/>
              </a:rPr>
              <a:t>&lt;algorithm&gt;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808080"/>
                </a:solidFill>
                <a:latin typeface="新宋体" panose="02010609030101010101" charset="-122"/>
                <a:ea typeface="新宋体" panose="02010609030101010101" charset="-122"/>
              </a:rPr>
              <a:t>#include</a:t>
            </a:r>
            <a:r>
              <a:rPr lang="en-US" altLang="zh-CN" dirty="0">
                <a:solidFill>
                  <a:srgbClr val="000000"/>
                </a:solidFill>
                <a:latin typeface="新宋体" panose="02010609030101010101" charset="-122"/>
                <a:ea typeface="新宋体" panose="02010609030101010101" charset="-122"/>
              </a:rPr>
              <a:t> </a:t>
            </a:r>
            <a:r>
              <a:rPr lang="en-US" altLang="zh-CN" dirty="0">
                <a:solidFill>
                  <a:srgbClr val="A31515"/>
                </a:solidFill>
                <a:latin typeface="新宋体" panose="02010609030101010101" charset="-122"/>
                <a:ea typeface="新宋体" panose="02010609030101010101" charset="-122"/>
              </a:rPr>
              <a:t>&lt;</a:t>
            </a:r>
            <a:r>
              <a:rPr lang="en-US" altLang="zh-CN" dirty="0" err="1">
                <a:solidFill>
                  <a:srgbClr val="A31515"/>
                </a:solidFill>
                <a:latin typeface="新宋体" panose="02010609030101010101" charset="-122"/>
                <a:ea typeface="新宋体" panose="02010609030101010101" charset="-122"/>
              </a:rPr>
              <a:t>iostream</a:t>
            </a:r>
            <a:r>
              <a:rPr lang="en-US" altLang="zh-CN" dirty="0">
                <a:solidFill>
                  <a:srgbClr val="A31515"/>
                </a:solidFill>
                <a:latin typeface="新宋体" panose="02010609030101010101" charset="-122"/>
                <a:ea typeface="新宋体" panose="02010609030101010101" charset="-122"/>
              </a:rPr>
              <a:t>&gt;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FF"/>
                </a:solidFill>
                <a:latin typeface="新宋体" panose="02010609030101010101" charset="-122"/>
                <a:ea typeface="新宋体" panose="02010609030101010101" charset="-122"/>
              </a:rPr>
              <a:t>using</a:t>
            </a:r>
            <a:r>
              <a:rPr lang="en-US" altLang="zh-CN" dirty="0">
                <a:solidFill>
                  <a:srgbClr val="000000"/>
                </a:solidFill>
                <a:latin typeface="新宋体" panose="02010609030101010101" charset="-122"/>
                <a:ea typeface="新宋体" panose="02010609030101010101" charset="-122"/>
              </a:rPr>
              <a:t> </a:t>
            </a:r>
            <a:r>
              <a:rPr lang="en-US" altLang="zh-CN" dirty="0">
                <a:solidFill>
                  <a:srgbClr val="0000FF"/>
                </a:solidFill>
                <a:latin typeface="新宋体" panose="02010609030101010101" charset="-122"/>
                <a:ea typeface="新宋体" panose="02010609030101010101" charset="-122"/>
              </a:rPr>
              <a:t>namespace</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std</a:t>
            </a:r>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err="1">
                <a:solidFill>
                  <a:srgbClr val="0000FF"/>
                </a:solidFill>
                <a:latin typeface="新宋体" panose="02010609030101010101" charset="-122"/>
                <a:ea typeface="新宋体" panose="02010609030101010101" charset="-122"/>
              </a:rPr>
              <a:t>const</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FF"/>
                </a:solidFill>
                <a:latin typeface="新宋体" panose="02010609030101010101" charset="-122"/>
                <a:ea typeface="新宋体" panose="02010609030101010101" charset="-122"/>
              </a:rPr>
              <a:t>int</a:t>
            </a:r>
            <a:r>
              <a:rPr lang="en-US" altLang="zh-CN" dirty="0">
                <a:solidFill>
                  <a:srgbClr val="000000"/>
                </a:solidFill>
                <a:latin typeface="新宋体" panose="02010609030101010101" charset="-122"/>
                <a:ea typeface="新宋体" panose="02010609030101010101" charset="-122"/>
              </a:rPr>
              <a:t> TABLE_LEN = 100;</a:t>
            </a:r>
            <a:endParaRPr lang="en-US" altLang="zh-CN" dirty="0">
              <a:solidFill>
                <a:srgbClr val="000000"/>
              </a:solidFill>
              <a:latin typeface="新宋体" panose="02010609030101010101" charset="-122"/>
              <a:ea typeface="新宋体" panose="02010609030101010101" charset="-122"/>
            </a:endParaRPr>
          </a:p>
          <a:p>
            <a:r>
              <a:rPr lang="en-US" altLang="zh-CN" dirty="0" err="1">
                <a:solidFill>
                  <a:srgbClr val="0000FF"/>
                </a:solidFill>
                <a:latin typeface="新宋体" panose="02010609030101010101" charset="-122"/>
                <a:ea typeface="新宋体" panose="02010609030101010101" charset="-122"/>
              </a:rPr>
              <a:t>struct</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2B91AF"/>
                </a:solidFill>
                <a:latin typeface="新宋体" panose="02010609030101010101" charset="-122"/>
                <a:ea typeface="新宋体" panose="02010609030101010101" charset="-122"/>
              </a:rPr>
              <a:t>TableItem</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a:solidFill>
                  <a:srgbClr val="2B91AF"/>
                </a:solidFill>
                <a:latin typeface="新宋体" panose="02010609030101010101" charset="-122"/>
                <a:ea typeface="新宋体" panose="02010609030101010101" charset="-122"/>
              </a:rPr>
              <a:t>string</a:t>
            </a:r>
            <a:r>
              <a:rPr lang="en-US" altLang="zh-CN" dirty="0">
                <a:solidFill>
                  <a:srgbClr val="000000"/>
                </a:solidFill>
                <a:latin typeface="新宋体" panose="02010609030101010101" charset="-122"/>
                <a:ea typeface="新宋体" panose="02010609030101010101" charset="-122"/>
              </a:rPr>
              <a:t> name;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err="1">
                <a:solidFill>
                  <a:srgbClr val="2B91AF"/>
                </a:solidFill>
                <a:latin typeface="新宋体" panose="02010609030101010101" charset="-122"/>
                <a:ea typeface="新宋体" panose="02010609030101010101" charset="-122"/>
              </a:rPr>
              <a:t>TableItem</a:t>
            </a:r>
            <a:r>
              <a:rPr lang="en-US" altLang="zh-CN" dirty="0">
                <a:solidFill>
                  <a:srgbClr val="000000"/>
                </a:solidFill>
                <a:latin typeface="新宋体" panose="02010609030101010101" charset="-122"/>
                <a:ea typeface="新宋体" panose="02010609030101010101" charset="-122"/>
              </a:rPr>
              <a:t> table[TABLE_LEN];</a:t>
            </a:r>
            <a:endParaRPr lang="en-US" altLang="zh-CN" dirty="0">
              <a:solidFill>
                <a:srgbClr val="000000"/>
              </a:solidFill>
              <a:latin typeface="新宋体" panose="02010609030101010101" charset="-122"/>
              <a:ea typeface="新宋体" panose="02010609030101010101" charset="-122"/>
            </a:endParaRPr>
          </a:p>
          <a:p>
            <a:endParaRPr lang="zh-CN" altLang="en-US" dirty="0">
              <a:solidFill>
                <a:srgbClr val="000000"/>
              </a:solidFill>
              <a:latin typeface="新宋体" panose="02010609030101010101" charset="-122"/>
              <a:ea typeface="新宋体" panose="02010609030101010101" charset="-122"/>
            </a:endParaRPr>
          </a:p>
          <a:p>
            <a:r>
              <a:rPr lang="en-US" altLang="zh-CN" dirty="0" err="1">
                <a:solidFill>
                  <a:srgbClr val="0000FF"/>
                </a:solidFill>
                <a:latin typeface="新宋体" panose="02010609030101010101" charset="-122"/>
                <a:ea typeface="新宋体" panose="02010609030101010101" charset="-122"/>
              </a:rPr>
              <a:t>bool</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000000"/>
                </a:solidFill>
                <a:latin typeface="新宋体" panose="02010609030101010101" charset="-122"/>
                <a:ea typeface="新宋体" panose="02010609030101010101" charset="-122"/>
              </a:rPr>
              <a:t>cmp</a:t>
            </a:r>
            <a:r>
              <a:rPr lang="en-US" altLang="zh-CN" dirty="0">
                <a:solidFill>
                  <a:srgbClr val="000000"/>
                </a:solidFill>
                <a:latin typeface="新宋体" panose="02010609030101010101" charset="-122"/>
                <a:ea typeface="新宋体" panose="02010609030101010101" charset="-122"/>
              </a:rPr>
              <a:t>(</a:t>
            </a:r>
            <a:r>
              <a:rPr lang="en-US" altLang="zh-CN" dirty="0" err="1">
                <a:solidFill>
                  <a:srgbClr val="2B91AF"/>
                </a:solidFill>
                <a:latin typeface="新宋体" panose="02010609030101010101" charset="-122"/>
                <a:ea typeface="新宋体" panose="02010609030101010101" charset="-122"/>
              </a:rPr>
              <a:t>TableItem</a:t>
            </a:r>
            <a:r>
              <a:rPr lang="en-US" altLang="zh-CN" dirty="0">
                <a:solidFill>
                  <a:srgbClr val="000000"/>
                </a:solidFill>
                <a:latin typeface="新宋体" panose="02010609030101010101" charset="-122"/>
                <a:ea typeface="新宋体" panose="02010609030101010101" charset="-122"/>
              </a:rPr>
              <a:t> </a:t>
            </a:r>
            <a:r>
              <a:rPr lang="en-US" altLang="zh-CN" dirty="0">
                <a:solidFill>
                  <a:srgbClr val="808080"/>
                </a:solidFill>
                <a:latin typeface="新宋体" panose="02010609030101010101" charset="-122"/>
                <a:ea typeface="新宋体" panose="02010609030101010101" charset="-122"/>
              </a:rPr>
              <a:t>a</a:t>
            </a:r>
            <a:r>
              <a:rPr lang="en-US" altLang="zh-CN" dirty="0">
                <a:solidFill>
                  <a:srgbClr val="000000"/>
                </a:solidFill>
                <a:latin typeface="新宋体" panose="02010609030101010101" charset="-122"/>
                <a:ea typeface="新宋体" panose="02010609030101010101" charset="-122"/>
              </a:rPr>
              <a:t>, </a:t>
            </a:r>
            <a:r>
              <a:rPr lang="en-US" altLang="zh-CN" dirty="0" err="1">
                <a:solidFill>
                  <a:srgbClr val="2B91AF"/>
                </a:solidFill>
                <a:latin typeface="新宋体" panose="02010609030101010101" charset="-122"/>
                <a:ea typeface="新宋体" panose="02010609030101010101" charset="-122"/>
              </a:rPr>
              <a:t>TableItem</a:t>
            </a:r>
            <a:r>
              <a:rPr lang="en-US" altLang="zh-CN" dirty="0">
                <a:solidFill>
                  <a:srgbClr val="000000"/>
                </a:solidFill>
                <a:latin typeface="新宋体" panose="02010609030101010101" charset="-122"/>
                <a:ea typeface="新宋体" panose="02010609030101010101" charset="-122"/>
              </a:rPr>
              <a:t> </a:t>
            </a:r>
            <a:r>
              <a:rPr lang="en-US" altLang="zh-CN" dirty="0">
                <a:solidFill>
                  <a:srgbClr val="808080"/>
                </a:solidFill>
                <a:latin typeface="新宋体" panose="02010609030101010101" charset="-122"/>
                <a:ea typeface="新宋体" panose="02010609030101010101" charset="-122"/>
              </a:rPr>
              <a:t>b</a:t>
            </a:r>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    </a:t>
            </a:r>
            <a:r>
              <a:rPr lang="en-US" altLang="zh-CN" dirty="0">
                <a:solidFill>
                  <a:srgbClr val="0000FF"/>
                </a:solidFill>
                <a:latin typeface="新宋体" panose="02010609030101010101" charset="-122"/>
                <a:ea typeface="新宋体" panose="02010609030101010101" charset="-122"/>
              </a:rPr>
              <a:t>return</a:t>
            </a:r>
            <a:r>
              <a:rPr lang="en-US" altLang="zh-CN" dirty="0">
                <a:solidFill>
                  <a:srgbClr val="000000"/>
                </a:solidFill>
                <a:latin typeface="新宋体" panose="02010609030101010101" charset="-122"/>
                <a:ea typeface="新宋体" panose="02010609030101010101" charset="-122"/>
              </a:rPr>
              <a:t> </a:t>
            </a:r>
            <a:r>
              <a:rPr lang="en-US" altLang="zh-CN" dirty="0">
                <a:solidFill>
                  <a:srgbClr val="808080"/>
                </a:solidFill>
                <a:latin typeface="新宋体" panose="02010609030101010101" charset="-122"/>
                <a:ea typeface="新宋体" panose="02010609030101010101" charset="-122"/>
              </a:rPr>
              <a:t>a</a:t>
            </a:r>
            <a:r>
              <a:rPr lang="en-US" altLang="zh-CN" dirty="0">
                <a:solidFill>
                  <a:srgbClr val="000000"/>
                </a:solidFill>
                <a:latin typeface="新宋体" panose="02010609030101010101" charset="-122"/>
                <a:ea typeface="新宋体" panose="02010609030101010101" charset="-122"/>
              </a:rPr>
              <a:t>.name </a:t>
            </a:r>
            <a:r>
              <a:rPr lang="en-US" altLang="zh-CN" dirty="0">
                <a:solidFill>
                  <a:srgbClr val="008080"/>
                </a:solidFill>
                <a:latin typeface="新宋体" panose="02010609030101010101" charset="-122"/>
                <a:ea typeface="新宋体" panose="02010609030101010101" charset="-122"/>
              </a:rPr>
              <a:t>&lt;</a:t>
            </a:r>
            <a:r>
              <a:rPr lang="en-US" altLang="zh-CN" dirty="0">
                <a:solidFill>
                  <a:srgbClr val="000000"/>
                </a:solidFill>
                <a:latin typeface="新宋体" panose="02010609030101010101" charset="-122"/>
                <a:ea typeface="新宋体" panose="02010609030101010101" charset="-122"/>
              </a:rPr>
              <a:t> </a:t>
            </a:r>
            <a:r>
              <a:rPr lang="en-US" altLang="zh-CN" dirty="0">
                <a:solidFill>
                  <a:srgbClr val="808080"/>
                </a:solidFill>
                <a:latin typeface="新宋体" panose="02010609030101010101" charset="-122"/>
                <a:ea typeface="新宋体" panose="02010609030101010101" charset="-122"/>
              </a:rPr>
              <a:t>b</a:t>
            </a:r>
            <a:r>
              <a:rPr lang="en-US" altLang="zh-CN" dirty="0">
                <a:solidFill>
                  <a:srgbClr val="000000"/>
                </a:solidFill>
                <a:latin typeface="新宋体" panose="02010609030101010101" charset="-122"/>
                <a:ea typeface="新宋体" panose="02010609030101010101" charset="-122"/>
              </a:rPr>
              <a:t>.name;</a:t>
            </a:r>
            <a:endParaRPr lang="en-US" altLang="zh-CN" dirty="0">
              <a:solidFill>
                <a:srgbClr val="000000"/>
              </a:solidFill>
              <a:latin typeface="新宋体" panose="02010609030101010101" charset="-122"/>
              <a:ea typeface="新宋体" panose="02010609030101010101" charset="-122"/>
            </a:endParaRPr>
          </a:p>
          <a:p>
            <a:r>
              <a:rPr lang="en-US" altLang="zh-CN" dirty="0">
                <a:solidFill>
                  <a:srgbClr val="000000"/>
                </a:solidFill>
                <a:latin typeface="新宋体" panose="02010609030101010101" charset="-122"/>
                <a:ea typeface="新宋体" panose="02010609030101010101" charset="-122"/>
              </a:rPr>
              <a:t>}</a:t>
            </a:r>
            <a:endParaRPr lang="en-US" altLang="zh-CN" dirty="0">
              <a:solidFill>
                <a:srgbClr val="000000"/>
              </a:solidFill>
              <a:latin typeface="新宋体" panose="02010609030101010101" charset="-122"/>
              <a:ea typeface="新宋体" panose="02010609030101010101" charset="-122"/>
            </a:endParaRPr>
          </a:p>
          <a:p>
            <a:endParaRPr lang="zh-CN" altLang="en-US" dirty="0">
              <a:solidFill>
                <a:srgbClr val="000000"/>
              </a:solidFill>
              <a:latin typeface="Arial" panose="020B0604020202020204"/>
              <a:ea typeface="黑体" panose="0201060906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en-US" altLang="zh-CN" dirty="0"/>
              <a:t>a13</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a:t>
            </a:r>
            <a:r>
              <a:rPr lang="en-US" altLang="zh-CN" dirty="0"/>
              <a:t>a13.</a:t>
            </a:r>
            <a:r>
              <a:rPr lang="zh-CN" altLang="en-US" dirty="0"/>
              <a:t>将</a:t>
            </a:r>
            <a:r>
              <a:rPr lang="en-US" altLang="zh-CN" dirty="0"/>
              <a:t>char</a:t>
            </a:r>
            <a:r>
              <a:rPr lang="zh-CN" altLang="en-US" dirty="0"/>
              <a:t>型变量的二进制位值从右往左第一位和第三位设置成“</a:t>
            </a:r>
            <a:r>
              <a:rPr lang="en-US" altLang="zh-CN" dirty="0"/>
              <a:t>1</a:t>
            </a:r>
            <a:r>
              <a:rPr lang="zh-CN" altLang="en-US" dirty="0"/>
              <a:t>”。</a:t>
            </a:r>
            <a:endParaRPr lang="en-US" altLang="zh-CN" dirty="0"/>
          </a:p>
          <a:p>
            <a:r>
              <a:rPr lang="en-US" altLang="zh-CN" dirty="0"/>
              <a:t>#include &lt;</a:t>
            </a:r>
            <a:r>
              <a:rPr lang="en-US" altLang="zh-CN" dirty="0" err="1"/>
              <a:t>iostream</a:t>
            </a:r>
            <a:r>
              <a:rPr lang="en-US" altLang="zh-CN" dirty="0"/>
              <a:t>&gt;</a:t>
            </a:r>
            <a:endParaRPr lang="zh-CN" altLang="zh-CN" dirty="0"/>
          </a:p>
          <a:p>
            <a:r>
              <a:rPr lang="en-US" altLang="zh-CN" dirty="0"/>
              <a:t>using namespace </a:t>
            </a:r>
            <a:r>
              <a:rPr lang="en-US" altLang="zh-CN" dirty="0" err="1"/>
              <a:t>std</a:t>
            </a:r>
            <a:r>
              <a:rPr lang="en-US" altLang="zh-CN" dirty="0"/>
              <a:t>;</a:t>
            </a:r>
            <a:endParaRPr lang="zh-CN" altLang="zh-CN" dirty="0"/>
          </a:p>
          <a:p>
            <a:r>
              <a:rPr lang="en-US" altLang="zh-CN" dirty="0" err="1"/>
              <a:t>int</a:t>
            </a:r>
            <a:r>
              <a:rPr lang="en-US" altLang="zh-CN" dirty="0"/>
              <a:t> main()</a:t>
            </a:r>
            <a:endParaRPr lang="zh-CN" altLang="zh-CN" dirty="0"/>
          </a:p>
          <a:p>
            <a:r>
              <a:rPr lang="en-US" altLang="zh-CN" dirty="0"/>
              <a:t>{</a:t>
            </a:r>
            <a:endParaRPr lang="zh-CN" altLang="zh-CN" dirty="0"/>
          </a:p>
          <a:p>
            <a:r>
              <a:rPr lang="en-US" altLang="zh-CN" dirty="0"/>
              <a:t>    char c;</a:t>
            </a:r>
            <a:endParaRPr lang="zh-CN" altLang="zh-CN" dirty="0"/>
          </a:p>
          <a:p>
            <a:r>
              <a:rPr lang="en-US" altLang="zh-CN" dirty="0"/>
              <a:t>    </a:t>
            </a:r>
            <a:r>
              <a:rPr lang="en-US" altLang="zh-CN" dirty="0" err="1"/>
              <a:t>cin</a:t>
            </a:r>
            <a:r>
              <a:rPr lang="en-US" altLang="zh-CN" dirty="0"/>
              <a:t> &gt;&gt; c;</a:t>
            </a:r>
            <a:endParaRPr lang="zh-CN" altLang="zh-CN" dirty="0"/>
          </a:p>
          <a:p>
            <a:r>
              <a:rPr lang="en-US" altLang="zh-CN" dirty="0"/>
              <a:t>    </a:t>
            </a:r>
            <a:r>
              <a:rPr lang="en-US" altLang="zh-CN" dirty="0" err="1"/>
              <a:t>cout</a:t>
            </a:r>
            <a:r>
              <a:rPr lang="en-US" altLang="zh-CN" dirty="0"/>
              <a:t> &lt;&lt; (char)(c | 5);  // 00000101b</a:t>
            </a:r>
            <a:endParaRPr lang="zh-CN" altLang="zh-CN" dirty="0"/>
          </a:p>
          <a:p>
            <a:r>
              <a:rPr lang="en-US" altLang="zh-CN" dirty="0"/>
              <a:t>    return 0;</a:t>
            </a:r>
            <a:endParaRPr lang="zh-CN" altLang="zh-CN" dirty="0"/>
          </a:p>
          <a:p>
            <a:r>
              <a:rPr lang="en-US" altLang="zh-CN" dirty="0"/>
              <a:t>}</a:t>
            </a:r>
            <a:endParaRPr lang="zh-CN" altLang="zh-CN" dirty="0"/>
          </a:p>
          <a:p>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a25</a:t>
            </a:r>
            <a:r>
              <a:rPr lang="zh-CN" altLang="en-US" dirty="0"/>
              <a:t>（</a:t>
            </a:r>
            <a:r>
              <a:rPr lang="en-US" altLang="zh-CN" dirty="0"/>
              <a:t>2</a:t>
            </a:r>
            <a:r>
              <a:rPr lang="zh-CN" altLang="en-US" dirty="0"/>
              <a:t>）</a:t>
            </a:r>
            <a:endParaRPr lang="zh-CN" altLang="en-US" dirty="0"/>
          </a:p>
        </p:txBody>
      </p:sp>
      <p:sp>
        <p:nvSpPr>
          <p:cNvPr id="3" name="内容占位符 2"/>
          <p:cNvSpPr>
            <a:spLocks noGrp="1"/>
          </p:cNvSpPr>
          <p:nvPr>
            <p:ph idx="1"/>
          </p:nvPr>
        </p:nvSpPr>
        <p:spPr>
          <a:solidFill>
            <a:schemeClr val="bg1">
              <a:lumMod val="85000"/>
            </a:schemeClr>
          </a:solidFill>
        </p:spPr>
        <p:txBody>
          <a:bodyPr>
            <a:normAutofit fontScale="92500" lnSpcReduction="20000"/>
          </a:bodyPr>
          <a:lstStyle/>
          <a:p>
            <a:pPr>
              <a:spcBef>
                <a:spcPts val="120"/>
              </a:spcBef>
            </a:pPr>
            <a:r>
              <a:rPr lang="en-US" altLang="zh-CN" dirty="0">
                <a:solidFill>
                  <a:srgbClr val="008000"/>
                </a:solidFill>
                <a:latin typeface="新宋体" panose="02010609030101010101" charset="-122"/>
              </a:rPr>
              <a:t>//</a:t>
            </a:r>
            <a:r>
              <a:rPr lang="zh-CN" altLang="zh-CN" dirty="0">
                <a:solidFill>
                  <a:srgbClr val="008000"/>
                </a:solidFill>
                <a:latin typeface="宋体" panose="02010600030101010101" pitchFamily="2" charset="-122"/>
                <a:ea typeface="新宋体" panose="02010609030101010101" charset="-122"/>
              </a:rPr>
              <a:t>若查找到，则返回元素所在数组的下标；否则返回</a:t>
            </a:r>
            <a:r>
              <a:rPr lang="en-US" altLang="zh-CN" dirty="0">
                <a:solidFill>
                  <a:srgbClr val="008000"/>
                </a:solidFill>
                <a:latin typeface="宋体" panose="02010600030101010101" pitchFamily="2" charset="-122"/>
                <a:ea typeface="新宋体" panose="02010609030101010101" charset="-122"/>
              </a:rPr>
              <a:t>-1</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err="1">
                <a:solidFill>
                  <a:srgbClr val="0000FF"/>
                </a:solidFill>
                <a:latin typeface="新宋体" panose="02010609030101010101" charset="-122"/>
              </a:rPr>
              <a:t>int</a:t>
            </a:r>
            <a:r>
              <a:rPr lang="en-US" altLang="zh-CN" dirty="0">
                <a:solidFill>
                  <a:srgbClr val="000000"/>
                </a:solidFill>
                <a:latin typeface="新宋体" panose="02010609030101010101" charset="-122"/>
              </a:rPr>
              <a:t> </a:t>
            </a:r>
            <a:r>
              <a:rPr lang="en-US" altLang="zh-CN" dirty="0" err="1">
                <a:solidFill>
                  <a:srgbClr val="000000"/>
                </a:solidFill>
                <a:latin typeface="新宋体" panose="02010609030101010101" charset="-122"/>
              </a:rPr>
              <a:t>Binary_search</a:t>
            </a:r>
            <a:r>
              <a:rPr lang="en-US" altLang="zh-CN" dirty="0">
                <a:solidFill>
                  <a:srgbClr val="000000"/>
                </a:solidFill>
                <a:latin typeface="新宋体" panose="02010609030101010101" charset="-122"/>
              </a:rPr>
              <a:t>(</a:t>
            </a:r>
            <a:r>
              <a:rPr lang="en-US" altLang="zh-CN" dirty="0">
                <a:solidFill>
                  <a:srgbClr val="2B91AF"/>
                </a:solidFill>
                <a:latin typeface="新宋体" panose="02010609030101010101" charset="-122"/>
              </a:rPr>
              <a:t>string</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key</a:t>
            </a:r>
            <a:r>
              <a:rPr lang="en-US" altLang="zh-CN" dirty="0">
                <a:solidFill>
                  <a:srgbClr val="000000"/>
                </a:solidFill>
                <a:latin typeface="新宋体" panose="02010609030101010101" charset="-122"/>
              </a:rPr>
              <a:t>, </a:t>
            </a:r>
            <a:r>
              <a:rPr lang="en-US" altLang="zh-CN" dirty="0" err="1">
                <a:solidFill>
                  <a:srgbClr val="2B91AF"/>
                </a:solidFill>
                <a:latin typeface="新宋体" panose="02010609030101010101" charset="-122"/>
              </a:rPr>
              <a:t>TableItem</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t</a:t>
            </a:r>
            <a:r>
              <a:rPr lang="en-US" altLang="zh-CN" dirty="0">
                <a:solidFill>
                  <a:srgbClr val="000000"/>
                </a:solidFill>
                <a:latin typeface="新宋体" panose="02010609030101010101" charset="-122"/>
              </a:rPr>
              <a:t>[], </a:t>
            </a:r>
            <a:r>
              <a:rPr lang="en-US" altLang="zh-CN" dirty="0" err="1">
                <a:solidFill>
                  <a:srgbClr val="0000FF"/>
                </a:solidFill>
                <a:latin typeface="新宋体" panose="02010609030101010101" charset="-122"/>
              </a:rPr>
              <a:t>int</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low</a:t>
            </a:r>
            <a:r>
              <a:rPr lang="en-US" altLang="zh-CN" dirty="0">
                <a:solidFill>
                  <a:srgbClr val="000000"/>
                </a:solidFill>
                <a:latin typeface="新宋体" panose="02010609030101010101" charset="-122"/>
              </a:rPr>
              <a:t>, </a:t>
            </a:r>
            <a:r>
              <a:rPr lang="en-US" altLang="zh-CN" dirty="0" err="1">
                <a:solidFill>
                  <a:srgbClr val="0000FF"/>
                </a:solidFill>
                <a:latin typeface="新宋体" panose="02010609030101010101" charset="-122"/>
              </a:rPr>
              <a:t>int</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high</a:t>
            </a:r>
            <a:r>
              <a:rPr lang="en-US" altLang="zh-CN" dirty="0">
                <a:solidFill>
                  <a:srgbClr val="000000"/>
                </a:solidFill>
                <a:latin typeface="新宋体" panose="02010609030101010101" charset="-122"/>
              </a:rPr>
              <a:t>)</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if</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low</a:t>
            </a:r>
            <a:r>
              <a:rPr lang="en-US" altLang="zh-CN" dirty="0">
                <a:solidFill>
                  <a:srgbClr val="000000"/>
                </a:solidFill>
                <a:latin typeface="新宋体" panose="02010609030101010101" charset="-122"/>
              </a:rPr>
              <a:t> &gt; </a:t>
            </a:r>
            <a:r>
              <a:rPr lang="en-US" altLang="zh-CN" dirty="0">
                <a:solidFill>
                  <a:srgbClr val="808080"/>
                </a:solidFill>
                <a:latin typeface="新宋体" panose="02010609030101010101" charset="-122"/>
              </a:rPr>
              <a:t>high</a:t>
            </a:r>
            <a:r>
              <a:rPr lang="en-US" altLang="zh-CN" dirty="0">
                <a:solidFill>
                  <a:srgbClr val="000000"/>
                </a:solidFill>
                <a:latin typeface="新宋体" panose="02010609030101010101" charset="-122"/>
              </a:rPr>
              <a:t>)</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return</a:t>
            </a:r>
            <a:r>
              <a:rPr lang="en-US" altLang="zh-CN" dirty="0">
                <a:solidFill>
                  <a:srgbClr val="000000"/>
                </a:solidFill>
                <a:latin typeface="新宋体" panose="02010609030101010101" charset="-122"/>
              </a:rPr>
              <a:t> -1;</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err="1">
                <a:solidFill>
                  <a:srgbClr val="0000FF"/>
                </a:solidFill>
                <a:latin typeface="新宋体" panose="02010609030101010101" charset="-122"/>
              </a:rPr>
              <a:t>int</a:t>
            </a:r>
            <a:r>
              <a:rPr lang="en-US" altLang="zh-CN" dirty="0">
                <a:solidFill>
                  <a:srgbClr val="000000"/>
                </a:solidFill>
                <a:latin typeface="新宋体" panose="02010609030101010101" charset="-122"/>
              </a:rPr>
              <a:t> mid = (</a:t>
            </a:r>
            <a:r>
              <a:rPr lang="en-US" altLang="zh-CN" dirty="0">
                <a:solidFill>
                  <a:srgbClr val="808080"/>
                </a:solidFill>
                <a:latin typeface="新宋体" panose="02010609030101010101" charset="-122"/>
              </a:rPr>
              <a:t>low</a:t>
            </a:r>
            <a:r>
              <a:rPr lang="en-US" altLang="zh-CN" dirty="0">
                <a:solidFill>
                  <a:srgbClr val="000000"/>
                </a:solidFill>
                <a:latin typeface="新宋体" panose="02010609030101010101" charset="-122"/>
              </a:rPr>
              <a:t> + </a:t>
            </a:r>
            <a:r>
              <a:rPr lang="en-US" altLang="zh-CN" dirty="0">
                <a:solidFill>
                  <a:srgbClr val="808080"/>
                </a:solidFill>
                <a:latin typeface="新宋体" panose="02010609030101010101" charset="-122"/>
              </a:rPr>
              <a:t>high</a:t>
            </a:r>
            <a:r>
              <a:rPr lang="en-US" altLang="zh-CN" dirty="0">
                <a:solidFill>
                  <a:srgbClr val="000000"/>
                </a:solidFill>
                <a:latin typeface="新宋体" panose="02010609030101010101" charset="-122"/>
              </a:rPr>
              <a:t>) / 2;</a:t>
            </a:r>
            <a:r>
              <a:rPr lang="en-US" altLang="zh-CN" dirty="0">
                <a:solidFill>
                  <a:srgbClr val="008000"/>
                </a:solidFill>
                <a:latin typeface="新宋体" panose="02010609030101010101" charset="-122"/>
              </a:rPr>
              <a:t>//</a:t>
            </a:r>
            <a:r>
              <a:rPr lang="zh-CN" altLang="zh-CN" dirty="0">
                <a:solidFill>
                  <a:srgbClr val="008000"/>
                </a:solidFill>
                <a:latin typeface="宋体" panose="02010600030101010101" pitchFamily="2" charset="-122"/>
                <a:ea typeface="新宋体" panose="02010609030101010101" charset="-122"/>
              </a:rPr>
              <a:t>折半</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if</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t</a:t>
            </a:r>
            <a:r>
              <a:rPr lang="en-US" altLang="zh-CN" dirty="0">
                <a:solidFill>
                  <a:srgbClr val="000000"/>
                </a:solidFill>
                <a:latin typeface="新宋体" panose="02010609030101010101" charset="-122"/>
              </a:rPr>
              <a:t>[mid].name </a:t>
            </a:r>
            <a:r>
              <a:rPr lang="en-US" altLang="zh-CN" dirty="0">
                <a:solidFill>
                  <a:srgbClr val="008080"/>
                </a:solidFill>
                <a:latin typeface="新宋体" panose="02010609030101010101" charset="-122"/>
              </a:rPr>
              <a:t>==</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key</a:t>
            </a:r>
            <a:r>
              <a:rPr lang="en-US" altLang="zh-CN" dirty="0">
                <a:solidFill>
                  <a:srgbClr val="000000"/>
                </a:solidFill>
                <a:latin typeface="新宋体" panose="02010609030101010101" charset="-122"/>
              </a:rPr>
              <a:t>)</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return</a:t>
            </a:r>
            <a:r>
              <a:rPr lang="en-US" altLang="zh-CN" dirty="0">
                <a:solidFill>
                  <a:srgbClr val="000000"/>
                </a:solidFill>
                <a:latin typeface="新宋体" panose="02010609030101010101" charset="-122"/>
              </a:rPr>
              <a:t> mid;</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else</a:t>
            </a: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if</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t</a:t>
            </a:r>
            <a:r>
              <a:rPr lang="en-US" altLang="zh-CN" dirty="0">
                <a:solidFill>
                  <a:srgbClr val="000000"/>
                </a:solidFill>
                <a:latin typeface="新宋体" panose="02010609030101010101" charset="-122"/>
              </a:rPr>
              <a:t>[mid].name </a:t>
            </a:r>
            <a:r>
              <a:rPr lang="en-US" altLang="zh-CN" dirty="0">
                <a:solidFill>
                  <a:srgbClr val="008080"/>
                </a:solidFill>
                <a:latin typeface="新宋体" panose="02010609030101010101" charset="-122"/>
              </a:rPr>
              <a:t>&lt;</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key</a:t>
            </a:r>
            <a:r>
              <a:rPr lang="en-US" altLang="zh-CN" dirty="0">
                <a:solidFill>
                  <a:srgbClr val="000000"/>
                </a:solidFill>
                <a:latin typeface="新宋体" panose="02010609030101010101" charset="-122"/>
              </a:rPr>
              <a:t>)</a:t>
            </a:r>
            <a:r>
              <a:rPr lang="en-US" altLang="zh-CN" dirty="0">
                <a:solidFill>
                  <a:srgbClr val="008000"/>
                </a:solidFill>
                <a:latin typeface="新宋体" panose="02010609030101010101" charset="-122"/>
              </a:rPr>
              <a:t>//</a:t>
            </a:r>
            <a:r>
              <a:rPr lang="zh-CN" altLang="zh-CN" dirty="0">
                <a:solidFill>
                  <a:srgbClr val="008000"/>
                </a:solidFill>
                <a:latin typeface="宋体" panose="02010600030101010101" pitchFamily="2" charset="-122"/>
                <a:ea typeface="新宋体" panose="02010609030101010101" charset="-122"/>
              </a:rPr>
              <a:t>递归</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return</a:t>
            </a:r>
            <a:r>
              <a:rPr lang="en-US" altLang="zh-CN" dirty="0">
                <a:solidFill>
                  <a:srgbClr val="000000"/>
                </a:solidFill>
                <a:latin typeface="新宋体" panose="02010609030101010101" charset="-122"/>
              </a:rPr>
              <a:t> </a:t>
            </a:r>
            <a:r>
              <a:rPr lang="en-US" altLang="zh-CN" dirty="0" err="1">
                <a:solidFill>
                  <a:srgbClr val="000000"/>
                </a:solidFill>
                <a:latin typeface="新宋体" panose="02010609030101010101" charset="-122"/>
              </a:rPr>
              <a:t>Binary_search</a:t>
            </a:r>
            <a:r>
              <a:rPr lang="en-US" altLang="zh-CN" dirty="0">
                <a:solidFill>
                  <a:srgbClr val="000000"/>
                </a:solidFill>
                <a:latin typeface="新宋体" panose="02010609030101010101" charset="-122"/>
              </a:rPr>
              <a:t>(</a:t>
            </a:r>
            <a:r>
              <a:rPr lang="en-US" altLang="zh-CN" dirty="0">
                <a:solidFill>
                  <a:srgbClr val="808080"/>
                </a:solidFill>
                <a:latin typeface="新宋体" panose="02010609030101010101" charset="-122"/>
              </a:rPr>
              <a:t>key</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t</a:t>
            </a:r>
            <a:r>
              <a:rPr lang="en-US" altLang="zh-CN" dirty="0">
                <a:solidFill>
                  <a:srgbClr val="000000"/>
                </a:solidFill>
                <a:latin typeface="新宋体" panose="02010609030101010101" charset="-122"/>
              </a:rPr>
              <a:t>, mid + 1, </a:t>
            </a:r>
            <a:r>
              <a:rPr lang="en-US" altLang="zh-CN" dirty="0">
                <a:solidFill>
                  <a:srgbClr val="808080"/>
                </a:solidFill>
                <a:latin typeface="新宋体" panose="02010609030101010101" charset="-122"/>
              </a:rPr>
              <a:t>high</a:t>
            </a:r>
            <a:r>
              <a:rPr lang="en-US" altLang="zh-CN" dirty="0">
                <a:solidFill>
                  <a:srgbClr val="000000"/>
                </a:solidFill>
                <a:latin typeface="新宋体" panose="02010609030101010101" charset="-122"/>
              </a:rPr>
              <a:t>);</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else</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        </a:t>
            </a:r>
            <a:r>
              <a:rPr lang="en-US" altLang="zh-CN" dirty="0">
                <a:solidFill>
                  <a:srgbClr val="0000FF"/>
                </a:solidFill>
                <a:latin typeface="新宋体" panose="02010609030101010101" charset="-122"/>
              </a:rPr>
              <a:t>return</a:t>
            </a:r>
            <a:r>
              <a:rPr lang="en-US" altLang="zh-CN" dirty="0">
                <a:solidFill>
                  <a:srgbClr val="000000"/>
                </a:solidFill>
                <a:latin typeface="新宋体" panose="02010609030101010101" charset="-122"/>
              </a:rPr>
              <a:t> </a:t>
            </a:r>
            <a:r>
              <a:rPr lang="en-US" altLang="zh-CN" dirty="0" err="1">
                <a:solidFill>
                  <a:srgbClr val="000000"/>
                </a:solidFill>
                <a:latin typeface="新宋体" panose="02010609030101010101" charset="-122"/>
              </a:rPr>
              <a:t>Binary_search</a:t>
            </a:r>
            <a:r>
              <a:rPr lang="en-US" altLang="zh-CN" dirty="0">
                <a:solidFill>
                  <a:srgbClr val="000000"/>
                </a:solidFill>
                <a:latin typeface="新宋体" panose="02010609030101010101" charset="-122"/>
              </a:rPr>
              <a:t>(</a:t>
            </a:r>
            <a:r>
              <a:rPr lang="en-US" altLang="zh-CN" dirty="0">
                <a:solidFill>
                  <a:srgbClr val="808080"/>
                </a:solidFill>
                <a:latin typeface="新宋体" panose="02010609030101010101" charset="-122"/>
              </a:rPr>
              <a:t>key</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t</a:t>
            </a:r>
            <a:r>
              <a:rPr lang="en-US" altLang="zh-CN" dirty="0">
                <a:solidFill>
                  <a:srgbClr val="000000"/>
                </a:solidFill>
                <a:latin typeface="新宋体" panose="02010609030101010101" charset="-122"/>
              </a:rPr>
              <a:t>, </a:t>
            </a:r>
            <a:r>
              <a:rPr lang="en-US" altLang="zh-CN" dirty="0">
                <a:solidFill>
                  <a:srgbClr val="808080"/>
                </a:solidFill>
                <a:latin typeface="新宋体" panose="02010609030101010101" charset="-122"/>
              </a:rPr>
              <a:t>low</a:t>
            </a:r>
            <a:r>
              <a:rPr lang="en-US" altLang="zh-CN" dirty="0">
                <a:solidFill>
                  <a:srgbClr val="000000"/>
                </a:solidFill>
                <a:latin typeface="新宋体" panose="02010609030101010101" charset="-122"/>
              </a:rPr>
              <a:t>, mid - 1);</a:t>
            </a:r>
            <a:endParaRPr lang="zh-CN" altLang="zh-CN" dirty="0">
              <a:latin typeface="宋体" panose="02010600030101010101" pitchFamily="2" charset="-122"/>
              <a:cs typeface="宋体" panose="02010600030101010101" pitchFamily="2" charset="-122"/>
            </a:endParaRPr>
          </a:p>
          <a:p>
            <a:pPr>
              <a:spcBef>
                <a:spcPts val="120"/>
              </a:spcBef>
            </a:pPr>
            <a:r>
              <a:rPr lang="en-US" altLang="zh-CN" dirty="0">
                <a:solidFill>
                  <a:srgbClr val="000000"/>
                </a:solidFill>
                <a:latin typeface="新宋体" panose="02010609030101010101" charset="-122"/>
              </a:rPr>
              <a:t>}</a:t>
            </a:r>
            <a:endParaRPr lang="zh-CN" altLang="zh-CN" dirty="0">
              <a:effectLst/>
              <a:latin typeface="宋体" panose="02010600030101010101" pitchFamily="2" charset="-122"/>
              <a:cs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a25</a:t>
            </a:r>
            <a:r>
              <a:rPr lang="zh-CN" altLang="en-US" dirty="0"/>
              <a:t>（</a:t>
            </a:r>
            <a:r>
              <a:rPr lang="en-US" altLang="zh-CN" dirty="0"/>
              <a:t>3</a:t>
            </a:r>
            <a:r>
              <a:rPr lang="zh-CN" altLang="en-US" dirty="0"/>
              <a:t>）</a:t>
            </a:r>
            <a:endParaRPr lang="zh-CN" altLang="en-US" dirty="0"/>
          </a:p>
        </p:txBody>
      </p:sp>
      <p:sp>
        <p:nvSpPr>
          <p:cNvPr id="3" name="内容占位符 2"/>
          <p:cNvSpPr>
            <a:spLocks noGrp="1"/>
          </p:cNvSpPr>
          <p:nvPr>
            <p:ph idx="1"/>
          </p:nvPr>
        </p:nvSpPr>
        <p:spPr>
          <a:xfrm>
            <a:off x="1981200" y="1752601"/>
            <a:ext cx="3970784" cy="4373563"/>
          </a:xfrm>
          <a:solidFill>
            <a:schemeClr val="bg1">
              <a:lumMod val="85000"/>
            </a:schemeClr>
          </a:solidFill>
        </p:spPr>
        <p:txBody>
          <a:bodyPr>
            <a:noAutofit/>
          </a:bodyPr>
          <a:lstStyle/>
          <a:p>
            <a:pPr>
              <a:spcBef>
                <a:spcPts val="120"/>
              </a:spcBef>
            </a:pPr>
            <a:r>
              <a:rPr lang="en-US" altLang="zh-CN" sz="1400" dirty="0" err="1">
                <a:solidFill>
                  <a:srgbClr val="0000FF"/>
                </a:solidFill>
                <a:latin typeface="新宋体" panose="02010609030101010101" charset="-122"/>
              </a:rPr>
              <a:t>int</a:t>
            </a:r>
            <a:r>
              <a:rPr lang="en-US" altLang="zh-CN" sz="1400" dirty="0">
                <a:solidFill>
                  <a:srgbClr val="000000"/>
                </a:solidFill>
                <a:latin typeface="新宋体" panose="02010609030101010101" charset="-122"/>
              </a:rPr>
              <a:t> main()</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a:t>
            </a:r>
            <a:r>
              <a:rPr lang="en-US" altLang="zh-CN" sz="1400" dirty="0" err="1">
                <a:solidFill>
                  <a:srgbClr val="0000FF"/>
                </a:solidFill>
                <a:latin typeface="新宋体" panose="02010609030101010101" charset="-122"/>
              </a:rPr>
              <a:t>int</a:t>
            </a:r>
            <a:r>
              <a:rPr lang="en-US" altLang="zh-CN" sz="1400" dirty="0">
                <a:solidFill>
                  <a:srgbClr val="000000"/>
                </a:solidFill>
                <a:latin typeface="新宋体" panose="02010609030101010101" charset="-122"/>
              </a:rPr>
              <a:t> n;</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a:t>
            </a:r>
            <a:r>
              <a:rPr lang="en-US" altLang="zh-CN" sz="1400" dirty="0" err="1">
                <a:solidFill>
                  <a:srgbClr val="000000"/>
                </a:solidFill>
                <a:latin typeface="新宋体" panose="02010609030101010101" charset="-122"/>
              </a:rPr>
              <a:t>cout</a:t>
            </a:r>
            <a:r>
              <a:rPr lang="en-US" altLang="zh-CN" sz="1400" dirty="0">
                <a:solidFill>
                  <a:srgbClr val="000000"/>
                </a:solidFill>
                <a:latin typeface="新宋体" panose="02010609030101010101" charset="-122"/>
              </a:rPr>
              <a:t> </a:t>
            </a:r>
            <a:r>
              <a:rPr lang="en-US" altLang="zh-CN" sz="1400" dirty="0">
                <a:solidFill>
                  <a:srgbClr val="008080"/>
                </a:solidFill>
                <a:latin typeface="新宋体" panose="02010609030101010101" charset="-122"/>
              </a:rPr>
              <a:t>&lt;&lt;</a:t>
            </a:r>
            <a:r>
              <a:rPr lang="en-US" altLang="zh-CN" sz="1400" dirty="0">
                <a:solidFill>
                  <a:srgbClr val="000000"/>
                </a:solidFill>
                <a:latin typeface="新宋体" panose="02010609030101010101" charset="-122"/>
              </a:rPr>
              <a:t> </a:t>
            </a:r>
            <a:r>
              <a:rPr lang="en-US" altLang="zh-CN" sz="1400" dirty="0">
                <a:solidFill>
                  <a:srgbClr val="A31515"/>
                </a:solidFill>
                <a:latin typeface="新宋体" panose="02010609030101010101" charset="-122"/>
              </a:rPr>
              <a:t>"</a:t>
            </a:r>
            <a:r>
              <a:rPr lang="zh-CN" altLang="zh-CN" sz="1400" dirty="0">
                <a:solidFill>
                  <a:srgbClr val="A31515"/>
                </a:solidFill>
                <a:latin typeface="宋体" panose="02010600030101010101" pitchFamily="2" charset="-122"/>
                <a:ea typeface="新宋体" panose="02010609030101010101" charset="-122"/>
              </a:rPr>
              <a:t>请输入字符串个数（</a:t>
            </a:r>
            <a:r>
              <a:rPr lang="en-US" altLang="zh-CN" sz="1400" dirty="0">
                <a:solidFill>
                  <a:srgbClr val="A31515"/>
                </a:solidFill>
                <a:latin typeface="宋体" panose="02010600030101010101" pitchFamily="2" charset="-122"/>
                <a:ea typeface="新宋体" panose="02010609030101010101" charset="-122"/>
              </a:rPr>
              <a:t>100</a:t>
            </a:r>
            <a:r>
              <a:rPr lang="zh-CN" altLang="zh-CN" sz="1400" dirty="0">
                <a:solidFill>
                  <a:srgbClr val="A31515"/>
                </a:solidFill>
                <a:latin typeface="宋体" panose="02010600030101010101" pitchFamily="2" charset="-122"/>
                <a:ea typeface="新宋体" panose="02010609030101010101" charset="-122"/>
              </a:rPr>
              <a:t>以内）：</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0000"/>
                </a:solidFill>
                <a:latin typeface="新宋体" panose="02010609030101010101" charset="-122"/>
              </a:rPr>
              <a:t>;</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a:t>
            </a:r>
            <a:r>
              <a:rPr lang="en-US" altLang="zh-CN" sz="1400" dirty="0" err="1">
                <a:solidFill>
                  <a:srgbClr val="000000"/>
                </a:solidFill>
                <a:latin typeface="新宋体" panose="02010609030101010101" charset="-122"/>
              </a:rPr>
              <a:t>cin</a:t>
            </a:r>
            <a:r>
              <a:rPr lang="en-US" altLang="zh-CN" sz="1400" dirty="0">
                <a:solidFill>
                  <a:srgbClr val="000000"/>
                </a:solidFill>
                <a:latin typeface="新宋体" panose="02010609030101010101" charset="-122"/>
              </a:rPr>
              <a:t> </a:t>
            </a:r>
            <a:r>
              <a:rPr lang="en-US" altLang="zh-CN" sz="1400" dirty="0">
                <a:solidFill>
                  <a:srgbClr val="008080"/>
                </a:solidFill>
                <a:latin typeface="新宋体" panose="02010609030101010101" charset="-122"/>
              </a:rPr>
              <a:t>&gt;&gt;</a:t>
            </a:r>
            <a:r>
              <a:rPr lang="en-US" altLang="zh-CN" sz="1400" dirty="0">
                <a:solidFill>
                  <a:srgbClr val="000000"/>
                </a:solidFill>
                <a:latin typeface="新宋体" panose="02010609030101010101" charset="-122"/>
              </a:rPr>
              <a:t> n;</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a:t>
            </a:r>
            <a:r>
              <a:rPr lang="en-US" altLang="zh-CN" sz="1400" dirty="0" err="1">
                <a:solidFill>
                  <a:srgbClr val="000000"/>
                </a:solidFill>
                <a:latin typeface="新宋体" panose="02010609030101010101" charset="-122"/>
              </a:rPr>
              <a:t>cout</a:t>
            </a:r>
            <a:r>
              <a:rPr lang="en-US" altLang="zh-CN" sz="1400" dirty="0">
                <a:solidFill>
                  <a:srgbClr val="000000"/>
                </a:solidFill>
                <a:latin typeface="新宋体" panose="02010609030101010101" charset="-122"/>
              </a:rPr>
              <a:t> </a:t>
            </a:r>
            <a:r>
              <a:rPr lang="en-US" altLang="zh-CN" sz="1400" dirty="0">
                <a:solidFill>
                  <a:srgbClr val="008080"/>
                </a:solidFill>
                <a:latin typeface="新宋体" panose="02010609030101010101" charset="-122"/>
              </a:rPr>
              <a:t>&lt;&lt;</a:t>
            </a:r>
            <a:r>
              <a:rPr lang="en-US" altLang="zh-CN" sz="1400" dirty="0">
                <a:solidFill>
                  <a:srgbClr val="000000"/>
                </a:solidFill>
                <a:latin typeface="新宋体" panose="02010609030101010101" charset="-122"/>
              </a:rPr>
              <a:t> </a:t>
            </a:r>
            <a:r>
              <a:rPr lang="en-US" altLang="zh-CN" sz="1400" dirty="0">
                <a:solidFill>
                  <a:srgbClr val="A31515"/>
                </a:solidFill>
                <a:latin typeface="新宋体" panose="02010609030101010101" charset="-122"/>
              </a:rPr>
              <a:t>"</a:t>
            </a:r>
            <a:r>
              <a:rPr lang="zh-CN" altLang="zh-CN" sz="1400" dirty="0">
                <a:solidFill>
                  <a:srgbClr val="A31515"/>
                </a:solidFill>
                <a:latin typeface="宋体" panose="02010600030101010101" pitchFamily="2" charset="-122"/>
                <a:ea typeface="新宋体" panose="02010609030101010101" charset="-122"/>
              </a:rPr>
              <a:t>请依次输入字符串（每行一个）：</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8080"/>
                </a:solidFill>
                <a:latin typeface="新宋体" panose="02010609030101010101" charset="-122"/>
              </a:rPr>
              <a:t>&lt;&lt;</a:t>
            </a:r>
            <a:r>
              <a:rPr lang="en-US" altLang="zh-CN" sz="1400" dirty="0" err="1">
                <a:solidFill>
                  <a:srgbClr val="000000"/>
                </a:solidFill>
                <a:latin typeface="新宋体" panose="02010609030101010101" charset="-122"/>
              </a:rPr>
              <a:t>endl</a:t>
            </a:r>
            <a:r>
              <a:rPr lang="en-US" altLang="zh-CN" sz="1400" dirty="0">
                <a:solidFill>
                  <a:srgbClr val="000000"/>
                </a:solidFill>
                <a:latin typeface="新宋体" panose="02010609030101010101" charset="-122"/>
              </a:rPr>
              <a:t>;</a:t>
            </a:r>
            <a:endParaRPr lang="zh-CN" altLang="zh-CN" sz="1400" dirty="0">
              <a:latin typeface="宋体" panose="02010600030101010101" pitchFamily="2" charset="-122"/>
              <a:cs typeface="宋体" panose="02010600030101010101" pitchFamily="2" charset="-122"/>
            </a:endParaRPr>
          </a:p>
          <a:p>
            <a:pPr>
              <a:spcBef>
                <a:spcPts val="120"/>
              </a:spcBef>
            </a:pPr>
            <a:r>
              <a:rPr lang="nn-NO" altLang="zh-CN" sz="1400" dirty="0">
                <a:solidFill>
                  <a:srgbClr val="000000"/>
                </a:solidFill>
                <a:latin typeface="新宋体" panose="02010609030101010101" charset="-122"/>
              </a:rPr>
              <a:t>    </a:t>
            </a:r>
            <a:r>
              <a:rPr lang="nn-NO" altLang="zh-CN" sz="1400" dirty="0">
                <a:solidFill>
                  <a:srgbClr val="0000FF"/>
                </a:solidFill>
                <a:latin typeface="新宋体" panose="02010609030101010101" charset="-122"/>
              </a:rPr>
              <a:t>for</a:t>
            </a:r>
            <a:r>
              <a:rPr lang="nn-NO" altLang="zh-CN" sz="1400" dirty="0">
                <a:solidFill>
                  <a:srgbClr val="000000"/>
                </a:solidFill>
                <a:latin typeface="新宋体" panose="02010609030101010101" charset="-122"/>
              </a:rPr>
              <a:t> (</a:t>
            </a:r>
            <a:r>
              <a:rPr lang="nn-NO" altLang="zh-CN" sz="1400" dirty="0">
                <a:solidFill>
                  <a:srgbClr val="0000FF"/>
                </a:solidFill>
                <a:latin typeface="新宋体" panose="02010609030101010101" charset="-122"/>
              </a:rPr>
              <a:t>int</a:t>
            </a:r>
            <a:r>
              <a:rPr lang="nn-NO" altLang="zh-CN" sz="1400" dirty="0">
                <a:solidFill>
                  <a:srgbClr val="000000"/>
                </a:solidFill>
                <a:latin typeface="新宋体" panose="02010609030101010101" charset="-122"/>
              </a:rPr>
              <a:t> i = 0; i &lt;n; i++)</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a:t>
            </a:r>
            <a:r>
              <a:rPr lang="en-US" altLang="zh-CN" sz="1400" dirty="0" err="1">
                <a:solidFill>
                  <a:srgbClr val="000000"/>
                </a:solidFill>
                <a:latin typeface="新宋体" panose="02010609030101010101" charset="-122"/>
              </a:rPr>
              <a:t>cin</a:t>
            </a:r>
            <a:r>
              <a:rPr lang="en-US" altLang="zh-CN" sz="1400" dirty="0">
                <a:solidFill>
                  <a:srgbClr val="000000"/>
                </a:solidFill>
                <a:latin typeface="新宋体" panose="02010609030101010101" charset="-122"/>
              </a:rPr>
              <a:t> </a:t>
            </a:r>
            <a:r>
              <a:rPr lang="en-US" altLang="zh-CN" sz="1400" dirty="0">
                <a:solidFill>
                  <a:srgbClr val="008080"/>
                </a:solidFill>
                <a:latin typeface="新宋体" panose="02010609030101010101" charset="-122"/>
              </a:rPr>
              <a:t>&gt;&gt;</a:t>
            </a:r>
            <a:r>
              <a:rPr lang="en-US" altLang="zh-CN" sz="1400" dirty="0">
                <a:solidFill>
                  <a:srgbClr val="000000"/>
                </a:solidFill>
                <a:latin typeface="新宋体" panose="02010609030101010101" charset="-122"/>
              </a:rPr>
              <a:t> table[i].name;</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a:t>
            </a:r>
            <a:r>
              <a:rPr lang="en-US" altLang="zh-CN" sz="1400" dirty="0" err="1">
                <a:solidFill>
                  <a:srgbClr val="000000"/>
                </a:solidFill>
                <a:latin typeface="新宋体" panose="02010609030101010101" charset="-122"/>
              </a:rPr>
              <a:t>cout</a:t>
            </a:r>
            <a:r>
              <a:rPr lang="en-US" altLang="zh-CN" sz="1400" dirty="0">
                <a:solidFill>
                  <a:srgbClr val="000000"/>
                </a:solidFill>
                <a:latin typeface="新宋体" panose="02010609030101010101" charset="-122"/>
              </a:rPr>
              <a:t> </a:t>
            </a:r>
            <a:r>
              <a:rPr lang="en-US" altLang="zh-CN" sz="1400" dirty="0">
                <a:solidFill>
                  <a:srgbClr val="008080"/>
                </a:solidFill>
                <a:latin typeface="新宋体" panose="02010609030101010101" charset="-122"/>
              </a:rPr>
              <a:t>&lt;&lt;</a:t>
            </a:r>
            <a:r>
              <a:rPr lang="en-US" altLang="zh-CN" sz="1400" dirty="0">
                <a:solidFill>
                  <a:srgbClr val="000000"/>
                </a:solidFill>
                <a:latin typeface="新宋体" panose="02010609030101010101" charset="-122"/>
              </a:rPr>
              <a:t> </a:t>
            </a:r>
            <a:r>
              <a:rPr lang="en-US" altLang="zh-CN" sz="1400" dirty="0">
                <a:solidFill>
                  <a:srgbClr val="A31515"/>
                </a:solidFill>
                <a:latin typeface="新宋体" panose="02010609030101010101" charset="-122"/>
              </a:rPr>
              <a:t>"</a:t>
            </a:r>
            <a:r>
              <a:rPr lang="zh-CN" altLang="zh-CN" sz="1400" dirty="0">
                <a:solidFill>
                  <a:srgbClr val="A31515"/>
                </a:solidFill>
                <a:latin typeface="宋体" panose="02010600030101010101" pitchFamily="2" charset="-122"/>
                <a:ea typeface="新宋体" panose="02010609030101010101" charset="-122"/>
              </a:rPr>
              <a:t>输入结束，排序中（从小到大）……</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8080"/>
                </a:solidFill>
                <a:latin typeface="新宋体" panose="02010609030101010101" charset="-122"/>
              </a:rPr>
              <a:t>&lt;&lt;</a:t>
            </a:r>
            <a:r>
              <a:rPr lang="en-US" altLang="zh-CN" sz="1400" dirty="0" err="1">
                <a:solidFill>
                  <a:srgbClr val="000000"/>
                </a:solidFill>
                <a:latin typeface="新宋体" panose="02010609030101010101" charset="-122"/>
              </a:rPr>
              <a:t>endl</a:t>
            </a:r>
            <a:r>
              <a:rPr lang="en-US" altLang="zh-CN" sz="1400" dirty="0">
                <a:solidFill>
                  <a:srgbClr val="000000"/>
                </a:solidFill>
                <a:latin typeface="新宋体" panose="02010609030101010101" charset="-122"/>
              </a:rPr>
              <a:t>;</a:t>
            </a:r>
            <a:endParaRPr lang="zh-CN" altLang="zh-CN" sz="1400" dirty="0">
              <a:latin typeface="宋体" panose="02010600030101010101" pitchFamily="2"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rPr>
              <a:t>    sort(table , table  + </a:t>
            </a:r>
            <a:r>
              <a:rPr lang="en-US" altLang="zh-CN" sz="1400" dirty="0" err="1">
                <a:solidFill>
                  <a:srgbClr val="000000"/>
                </a:solidFill>
                <a:latin typeface="新宋体" panose="02010609030101010101" charset="-122"/>
              </a:rPr>
              <a:t>n,cmp</a:t>
            </a:r>
            <a:r>
              <a:rPr lang="en-US" altLang="zh-CN" sz="1400" dirty="0">
                <a:solidFill>
                  <a:srgbClr val="000000"/>
                </a:solidFill>
                <a:latin typeface="新宋体" panose="02010609030101010101" charset="-122"/>
              </a:rPr>
              <a:t>);</a:t>
            </a:r>
            <a:endParaRPr lang="zh-CN" altLang="zh-CN" sz="1400" dirty="0">
              <a:latin typeface="宋体" panose="02010600030101010101" pitchFamily="2" charset="-122"/>
              <a:cs typeface="宋体" panose="02010600030101010101" pitchFamily="2" charset="-122"/>
            </a:endParaRPr>
          </a:p>
          <a:p>
            <a:pPr>
              <a:spcBef>
                <a:spcPts val="120"/>
              </a:spcBef>
            </a:pPr>
            <a:r>
              <a:rPr lang="nn-NO" altLang="zh-CN" sz="1400" dirty="0">
                <a:solidFill>
                  <a:srgbClr val="000000"/>
                </a:solidFill>
                <a:latin typeface="新宋体" panose="02010609030101010101" charset="-122"/>
              </a:rPr>
              <a:t>    </a:t>
            </a:r>
            <a:endParaRPr lang="zh-CN" altLang="zh-CN" sz="1400" dirty="0">
              <a:latin typeface="宋体" panose="02010600030101010101" pitchFamily="2" charset="-122"/>
              <a:cs typeface="宋体" panose="02010600030101010101" pitchFamily="2" charset="-122"/>
            </a:endParaRPr>
          </a:p>
        </p:txBody>
      </p:sp>
      <p:sp>
        <p:nvSpPr>
          <p:cNvPr id="4" name="内容占位符 2"/>
          <p:cNvSpPr txBox="1"/>
          <p:nvPr/>
        </p:nvSpPr>
        <p:spPr>
          <a:xfrm>
            <a:off x="6387255" y="1700809"/>
            <a:ext cx="3970784" cy="4373563"/>
          </a:xfrm>
          <a:prstGeom prst="rect">
            <a:avLst/>
          </a:prstGeom>
          <a:solidFill>
            <a:schemeClr val="bg1">
              <a:lumMod val="85000"/>
            </a:schemeClr>
          </a:solidFill>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a:spcBef>
                <a:spcPts val="120"/>
              </a:spcBef>
            </a:pPr>
            <a:r>
              <a:rPr lang="nn-NO" altLang="zh-CN" sz="1400" dirty="0">
                <a:solidFill>
                  <a:srgbClr val="000000"/>
                </a:solidFill>
                <a:latin typeface="新宋体" panose="02010609030101010101" charset="-122"/>
                <a:ea typeface="黑体" panose="02010609060101010101" charset="-122"/>
              </a:rPr>
              <a:t>    </a:t>
            </a:r>
            <a:r>
              <a:rPr lang="nn-NO" altLang="zh-CN" sz="1400" dirty="0">
                <a:solidFill>
                  <a:srgbClr val="0000FF"/>
                </a:solidFill>
                <a:latin typeface="新宋体" panose="02010609030101010101" charset="-122"/>
                <a:ea typeface="黑体" panose="02010609060101010101" charset="-122"/>
              </a:rPr>
              <a:t>for</a:t>
            </a:r>
            <a:r>
              <a:rPr lang="nn-NO" altLang="zh-CN" sz="1400" dirty="0">
                <a:solidFill>
                  <a:srgbClr val="000000"/>
                </a:solidFill>
                <a:latin typeface="新宋体" panose="02010609030101010101" charset="-122"/>
                <a:ea typeface="黑体" panose="02010609060101010101" charset="-122"/>
              </a:rPr>
              <a:t> (</a:t>
            </a:r>
            <a:r>
              <a:rPr lang="nn-NO" altLang="zh-CN" sz="1400" dirty="0">
                <a:solidFill>
                  <a:srgbClr val="0000FF"/>
                </a:solidFill>
                <a:latin typeface="新宋体" panose="02010609030101010101" charset="-122"/>
                <a:ea typeface="黑体" panose="02010609060101010101" charset="-122"/>
              </a:rPr>
              <a:t>int</a:t>
            </a:r>
            <a:r>
              <a:rPr lang="nn-NO" altLang="zh-CN" sz="1400" dirty="0">
                <a:solidFill>
                  <a:srgbClr val="000000"/>
                </a:solidFill>
                <a:latin typeface="新宋体" panose="02010609030101010101" charset="-122"/>
                <a:ea typeface="黑体" panose="02010609060101010101" charset="-122"/>
              </a:rPr>
              <a:t> i = 0; i &lt; n; i++)</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cout</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000000"/>
                </a:solidFill>
                <a:latin typeface="新宋体" panose="02010609030101010101" charset="-122"/>
                <a:ea typeface="黑体" panose="02010609060101010101" charset="-122"/>
              </a:rPr>
              <a:t>(i+1)</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A31515"/>
                </a:solidFill>
                <a:latin typeface="新宋体" panose="02010609030101010101" charset="-122"/>
                <a:ea typeface="黑体" panose="02010609060101010101" charset="-122"/>
              </a:rPr>
              <a:t>")"</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000000"/>
                </a:solidFill>
                <a:latin typeface="新宋体" panose="02010609030101010101" charset="-122"/>
                <a:ea typeface="黑体" panose="02010609060101010101" charset="-122"/>
              </a:rPr>
              <a:t> table[i].name</a:t>
            </a:r>
            <a:r>
              <a:rPr lang="en-US" altLang="zh-CN" sz="1400" dirty="0">
                <a:solidFill>
                  <a:srgbClr val="008080"/>
                </a:solidFill>
                <a:latin typeface="新宋体" panose="02010609030101010101" charset="-122"/>
                <a:ea typeface="黑体" panose="02010609060101010101" charset="-122"/>
              </a:rPr>
              <a:t>&lt;&lt;</a:t>
            </a:r>
            <a:r>
              <a:rPr lang="en-US" altLang="zh-CN" sz="1400" dirty="0" err="1">
                <a:solidFill>
                  <a:srgbClr val="000000"/>
                </a:solidFill>
                <a:latin typeface="新宋体" panose="02010609030101010101" charset="-122"/>
                <a:ea typeface="黑体" panose="02010609060101010101" charset="-122"/>
              </a:rPr>
              <a:t>endl</a:t>
            </a:r>
            <a:r>
              <a:rPr lang="en-US" altLang="zh-CN" sz="1400" dirty="0">
                <a:solidFill>
                  <a:srgbClr val="000000"/>
                </a:solidFill>
                <a:latin typeface="新宋体" panose="02010609030101010101" charset="-122"/>
                <a:ea typeface="黑体" panose="02010609060101010101" charset="-122"/>
              </a:rPr>
              <a:t>;</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cout</a:t>
            </a: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A31515"/>
                </a:solidFill>
                <a:latin typeface="新宋体" panose="02010609030101010101" charset="-122"/>
                <a:ea typeface="黑体" panose="02010609060101010101" charset="-122"/>
              </a:rPr>
              <a:t>"</a:t>
            </a:r>
            <a:r>
              <a:rPr lang="zh-CN" altLang="zh-CN" sz="1400" dirty="0">
                <a:solidFill>
                  <a:srgbClr val="A31515"/>
                </a:solidFill>
                <a:latin typeface="宋体" panose="02010600030101010101" pitchFamily="2" charset="-122"/>
                <a:ea typeface="新宋体" panose="02010609030101010101" charset="-122"/>
              </a:rPr>
              <a:t>请输入需要查找的字符串：</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0000"/>
                </a:solidFill>
                <a:latin typeface="新宋体" panose="02010609030101010101" charset="-122"/>
                <a:ea typeface="黑体" panose="02010609060101010101" charset="-122"/>
              </a:rPr>
              <a:t>;</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2B91AF"/>
                </a:solidFill>
                <a:latin typeface="新宋体" panose="02010609030101010101" charset="-122"/>
                <a:ea typeface="黑体" panose="02010609060101010101" charset="-122"/>
              </a:rPr>
              <a:t>string</a:t>
            </a: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key_name</a:t>
            </a:r>
            <a:r>
              <a:rPr lang="en-US" altLang="zh-CN" sz="1400" dirty="0">
                <a:solidFill>
                  <a:srgbClr val="000000"/>
                </a:solidFill>
                <a:latin typeface="新宋体" panose="02010609030101010101" charset="-122"/>
                <a:ea typeface="黑体" panose="02010609060101010101" charset="-122"/>
              </a:rPr>
              <a:t>;</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cin</a:t>
            </a: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008080"/>
                </a:solidFill>
                <a:latin typeface="新宋体" panose="02010609030101010101" charset="-122"/>
                <a:ea typeface="黑体" panose="02010609060101010101" charset="-122"/>
              </a:rPr>
              <a:t>&gt;&gt;</a:t>
            </a: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key_name</a:t>
            </a:r>
            <a:r>
              <a:rPr lang="en-US" altLang="zh-CN" sz="1400" dirty="0">
                <a:solidFill>
                  <a:srgbClr val="000000"/>
                </a:solidFill>
                <a:latin typeface="新宋体" panose="02010609030101010101" charset="-122"/>
                <a:ea typeface="黑体" panose="02010609060101010101" charset="-122"/>
              </a:rPr>
              <a:t>; </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FF"/>
                </a:solidFill>
                <a:latin typeface="新宋体" panose="02010609030101010101" charset="-122"/>
                <a:ea typeface="黑体" panose="02010609060101010101" charset="-122"/>
              </a:rPr>
              <a:t>int</a:t>
            </a:r>
            <a:r>
              <a:rPr lang="en-US" altLang="zh-CN" sz="1400" dirty="0">
                <a:solidFill>
                  <a:srgbClr val="000000"/>
                </a:solidFill>
                <a:latin typeface="新宋体" panose="02010609030101010101" charset="-122"/>
                <a:ea typeface="黑体" panose="02010609060101010101" charset="-122"/>
              </a:rPr>
              <a:t> result = </a:t>
            </a:r>
            <a:r>
              <a:rPr lang="en-US" altLang="zh-CN" sz="1400" dirty="0" err="1">
                <a:solidFill>
                  <a:srgbClr val="000000"/>
                </a:solidFill>
                <a:latin typeface="新宋体" panose="02010609030101010101" charset="-122"/>
                <a:ea typeface="黑体" panose="02010609060101010101" charset="-122"/>
              </a:rPr>
              <a:t>Binary_search</a:t>
            </a:r>
            <a:r>
              <a:rPr lang="en-US" altLang="zh-CN" sz="1400" dirty="0">
                <a:solidFill>
                  <a:srgbClr val="000000"/>
                </a:solidFill>
                <a:latin typeface="新宋体" panose="02010609030101010101" charset="-122"/>
                <a:ea typeface="黑体" panose="02010609060101010101" charset="-122"/>
              </a:rPr>
              <a:t>(</a:t>
            </a:r>
            <a:r>
              <a:rPr lang="en-US" altLang="zh-CN" sz="1400" dirty="0" err="1">
                <a:solidFill>
                  <a:srgbClr val="000000"/>
                </a:solidFill>
                <a:latin typeface="新宋体" panose="02010609030101010101" charset="-122"/>
                <a:ea typeface="黑体" panose="02010609060101010101" charset="-122"/>
              </a:rPr>
              <a:t>key_name</a:t>
            </a:r>
            <a:r>
              <a:rPr lang="en-US" altLang="zh-CN" sz="1400" dirty="0">
                <a:solidFill>
                  <a:srgbClr val="000000"/>
                </a:solidFill>
                <a:latin typeface="新宋体" panose="02010609030101010101" charset="-122"/>
                <a:ea typeface="黑体" panose="02010609060101010101" charset="-122"/>
              </a:rPr>
              <a:t>, table, 1, n);</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0000FF"/>
                </a:solidFill>
                <a:latin typeface="新宋体" panose="02010609030101010101" charset="-122"/>
                <a:ea typeface="黑体" panose="02010609060101010101" charset="-122"/>
              </a:rPr>
              <a:t>if</a:t>
            </a:r>
            <a:r>
              <a:rPr lang="en-US" altLang="zh-CN" sz="1400" dirty="0">
                <a:solidFill>
                  <a:srgbClr val="000000"/>
                </a:solidFill>
                <a:latin typeface="新宋体" panose="02010609030101010101" charset="-122"/>
                <a:ea typeface="黑体" panose="02010609060101010101" charset="-122"/>
              </a:rPr>
              <a:t> (result == -1)</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cout</a:t>
            </a: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A31515"/>
                </a:solidFill>
                <a:latin typeface="新宋体" panose="02010609030101010101" charset="-122"/>
                <a:ea typeface="黑体" panose="02010609060101010101" charset="-122"/>
              </a:rPr>
              <a:t>"</a:t>
            </a:r>
            <a:r>
              <a:rPr lang="zh-CN" altLang="zh-CN" sz="1400" dirty="0">
                <a:solidFill>
                  <a:srgbClr val="A31515"/>
                </a:solidFill>
                <a:latin typeface="宋体" panose="02010600030101010101" pitchFamily="2" charset="-122"/>
                <a:ea typeface="新宋体" panose="02010609030101010101" charset="-122"/>
              </a:rPr>
              <a:t>没有找到该字符串！</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0000"/>
                </a:solidFill>
                <a:latin typeface="新宋体" panose="02010609030101010101" charset="-122"/>
                <a:ea typeface="黑体" panose="02010609060101010101" charset="-122"/>
              </a:rPr>
              <a:t>;</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0000FF"/>
                </a:solidFill>
                <a:latin typeface="新宋体" panose="02010609030101010101" charset="-122"/>
                <a:ea typeface="黑体" panose="02010609060101010101" charset="-122"/>
              </a:rPr>
              <a:t>else</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        </a:t>
            </a:r>
            <a:r>
              <a:rPr lang="en-US" altLang="zh-CN" sz="1400" dirty="0" err="1">
                <a:solidFill>
                  <a:srgbClr val="000000"/>
                </a:solidFill>
                <a:latin typeface="新宋体" panose="02010609030101010101" charset="-122"/>
                <a:ea typeface="黑体" panose="02010609060101010101" charset="-122"/>
              </a:rPr>
              <a:t>cout</a:t>
            </a:r>
            <a:r>
              <a:rPr lang="en-US" altLang="zh-CN" sz="1400" dirty="0">
                <a:solidFill>
                  <a:srgbClr val="000000"/>
                </a:solidFill>
                <a:latin typeface="新宋体" panose="02010609030101010101" charset="-122"/>
                <a:ea typeface="黑体" panose="02010609060101010101" charset="-122"/>
              </a:rPr>
              <a:t> </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A31515"/>
                </a:solidFill>
                <a:latin typeface="新宋体" panose="02010609030101010101" charset="-122"/>
                <a:ea typeface="黑体" panose="02010609060101010101" charset="-122"/>
              </a:rPr>
              <a:t>"</a:t>
            </a:r>
            <a:r>
              <a:rPr lang="zh-CN" altLang="zh-CN" sz="1400" dirty="0">
                <a:solidFill>
                  <a:srgbClr val="A31515"/>
                </a:solidFill>
                <a:latin typeface="宋体" panose="02010600030101010101" pitchFamily="2" charset="-122"/>
                <a:ea typeface="新宋体" panose="02010609030101010101" charset="-122"/>
              </a:rPr>
              <a:t>该字符串为第</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000000"/>
                </a:solidFill>
                <a:latin typeface="新宋体" panose="02010609030101010101" charset="-122"/>
                <a:ea typeface="黑体" panose="02010609060101010101" charset="-122"/>
              </a:rPr>
              <a:t> (result+1)</a:t>
            </a:r>
            <a:r>
              <a:rPr lang="en-US" altLang="zh-CN" sz="1400" dirty="0">
                <a:solidFill>
                  <a:srgbClr val="008080"/>
                </a:solidFill>
                <a:latin typeface="新宋体" panose="02010609030101010101" charset="-122"/>
                <a:ea typeface="黑体" panose="02010609060101010101" charset="-122"/>
              </a:rPr>
              <a:t>&lt;&lt;</a:t>
            </a:r>
            <a:r>
              <a:rPr lang="en-US" altLang="zh-CN" sz="1400" dirty="0">
                <a:solidFill>
                  <a:srgbClr val="A31515"/>
                </a:solidFill>
                <a:latin typeface="新宋体" panose="02010609030101010101" charset="-122"/>
                <a:ea typeface="黑体" panose="02010609060101010101" charset="-122"/>
              </a:rPr>
              <a:t>"</a:t>
            </a:r>
            <a:r>
              <a:rPr lang="zh-CN" altLang="zh-CN" sz="1400" dirty="0">
                <a:solidFill>
                  <a:srgbClr val="A31515"/>
                </a:solidFill>
                <a:latin typeface="宋体" panose="02010600030101010101" pitchFamily="2" charset="-122"/>
                <a:ea typeface="新宋体" panose="02010609030101010101" charset="-122"/>
              </a:rPr>
              <a:t>个。</a:t>
            </a:r>
            <a:r>
              <a:rPr lang="en-US" altLang="zh-CN" sz="1400" dirty="0">
                <a:solidFill>
                  <a:srgbClr val="A31515"/>
                </a:solidFill>
                <a:latin typeface="宋体" panose="02010600030101010101" pitchFamily="2" charset="-122"/>
                <a:ea typeface="新宋体" panose="02010609030101010101" charset="-122"/>
              </a:rPr>
              <a:t>"</a:t>
            </a:r>
            <a:r>
              <a:rPr lang="en-US" altLang="zh-CN" sz="1400" dirty="0">
                <a:solidFill>
                  <a:srgbClr val="000000"/>
                </a:solidFill>
                <a:latin typeface="新宋体" panose="02010609030101010101" charset="-122"/>
                <a:ea typeface="黑体" panose="02010609060101010101" charset="-122"/>
              </a:rPr>
              <a:t>;</a:t>
            </a:r>
            <a:endParaRPr lang="en-US" altLang="zh-CN" sz="1400" dirty="0">
              <a:solidFill>
                <a:srgbClr val="000000"/>
              </a:solidFill>
              <a:latin typeface="新宋体" panose="02010609030101010101" charset="-122"/>
              <a:ea typeface="黑体" panose="02010609060101010101" charset="-122"/>
            </a:endParaRPr>
          </a:p>
          <a:p>
            <a:pPr>
              <a:spcBef>
                <a:spcPts val="120"/>
              </a:spcBef>
            </a:pPr>
            <a:r>
              <a:rPr lang="en-US" altLang="zh-CN" sz="1400" dirty="0">
                <a:solidFill>
                  <a:srgbClr val="000000"/>
                </a:solidFill>
                <a:latin typeface="新宋体" panose="02010609030101010101" charset="-122"/>
                <a:ea typeface="黑体" panose="02010609060101010101" charset="-122"/>
              </a:rPr>
              <a:t>}</a:t>
            </a:r>
            <a:endParaRPr lang="zh-CN" altLang="zh-CN" sz="1400" dirty="0">
              <a:solidFill>
                <a:srgbClr val="000000"/>
              </a:solidFill>
              <a:latin typeface="宋体" panose="02010600030101010101" pitchFamily="2" charset="-122"/>
              <a:ea typeface="黑体" panose="02010609060101010101" charset="-122"/>
              <a:cs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a26</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a:xfrm>
            <a:off x="1981200" y="1752602"/>
            <a:ext cx="7620000" cy="1100335"/>
          </a:xfrm>
        </p:spPr>
        <p:txBody>
          <a:bodyPr>
            <a:normAutofit/>
          </a:bodyPr>
          <a:lstStyle/>
          <a:p>
            <a:r>
              <a:rPr lang="en-US" altLang="zh-CN" dirty="0"/>
              <a:t>5.8-26.</a:t>
            </a:r>
            <a:r>
              <a:rPr lang="zh-CN" altLang="en-US" dirty="0"/>
              <a:t>编写一个程序解八皇后问题。八皇后问题是：设法在国际象棋的棋盘上放置八个皇后，使得其中 任何一个皇后所处的“行”、“列”以及“对角线”上都不能有其他皇后 。</a:t>
            </a:r>
            <a:endParaRPr lang="en-US" altLang="zh-CN"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a26</a:t>
            </a:r>
            <a:r>
              <a:rPr lang="zh-CN" altLang="en-US" dirty="0"/>
              <a:t>（</a:t>
            </a:r>
            <a:r>
              <a:rPr lang="en-US" altLang="zh-CN" dirty="0"/>
              <a:t>2</a:t>
            </a:r>
            <a:r>
              <a:rPr lang="zh-CN" altLang="en-US" dirty="0"/>
              <a:t>）</a:t>
            </a:r>
            <a:endParaRPr lang="zh-CN" altLang="en-US" dirty="0"/>
          </a:p>
        </p:txBody>
      </p:sp>
      <p:sp>
        <p:nvSpPr>
          <p:cNvPr id="5" name="TextBox 4"/>
          <p:cNvSpPr txBox="1"/>
          <p:nvPr/>
        </p:nvSpPr>
        <p:spPr>
          <a:xfrm>
            <a:off x="2207568" y="1484784"/>
            <a:ext cx="7704856" cy="5373216"/>
          </a:xfrm>
          <a:prstGeom prst="rect">
            <a:avLst/>
          </a:prstGeom>
          <a:solidFill>
            <a:schemeClr val="bg1">
              <a:lumMod val="85000"/>
            </a:schemeClr>
          </a:solidFill>
        </p:spPr>
        <p:txBody>
          <a:bodyPr wrap="square" rtlCol="0">
            <a:spAutoFit/>
          </a:bodyPr>
          <a:lstStyle/>
          <a:p>
            <a:r>
              <a:rPr lang="en-US" altLang="zh-CN" sz="1600" dirty="0">
                <a:solidFill>
                  <a:srgbClr val="0000FF"/>
                </a:solidFill>
                <a:latin typeface="新宋体" panose="02010609030101010101" charset="-122"/>
                <a:ea typeface="新宋体" panose="02010609030101010101" charset="-122"/>
              </a:rPr>
              <a:t>using</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namespace</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std</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MAX_RANK = 8;</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MAX_FILE = 8;</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queen[8] = { -1 };</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record[100][8];</a:t>
            </a:r>
            <a:endParaRPr lang="en-US" altLang="zh-CN"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recordCount</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判断所放位置是否合法</a:t>
            </a:r>
            <a:endParaRPr lang="zh-CN" altLang="en-US" sz="1600" dirty="0">
              <a:solidFill>
                <a:srgbClr val="000000"/>
              </a:solidFill>
              <a:latin typeface="新宋体" panose="02010609030101010101" charset="-122"/>
              <a:ea typeface="新宋体" panose="02010609030101010101" charset="-122"/>
            </a:endParaRPr>
          </a:p>
          <a:p>
            <a:r>
              <a:rPr lang="en-US" altLang="zh-CN" sz="1600" dirty="0" err="1">
                <a:solidFill>
                  <a:srgbClr val="0000FF"/>
                </a:solidFill>
                <a:latin typeface="新宋体" panose="02010609030101010101" charset="-122"/>
                <a:ea typeface="新宋体" panose="02010609030101010101" charset="-122"/>
              </a:rPr>
              <a:t>bool</a:t>
            </a:r>
            <a:r>
              <a:rPr lang="en-US" altLang="zh-CN" sz="1600" dirty="0">
                <a:solidFill>
                  <a:srgbClr val="000000"/>
                </a:solidFill>
                <a:latin typeface="新宋体" panose="02010609030101010101" charset="-122"/>
                <a:ea typeface="新宋体" panose="02010609030101010101" charset="-122"/>
              </a:rPr>
              <a:t> check(</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file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nn-NO" altLang="zh-CN" sz="1600" dirty="0">
                <a:solidFill>
                  <a:srgbClr val="000000"/>
                </a:solidFill>
                <a:latin typeface="新宋体" panose="02010609030101010101" charset="-122"/>
                <a:ea typeface="新宋体" panose="02010609030101010101" charset="-122"/>
              </a:rPr>
              <a:t>    </a:t>
            </a:r>
            <a:r>
              <a:rPr lang="nn-NO" altLang="zh-CN" sz="1600" dirty="0">
                <a:solidFill>
                  <a:srgbClr val="0000FF"/>
                </a:solidFill>
                <a:latin typeface="新宋体" panose="02010609030101010101" charset="-122"/>
                <a:ea typeface="新宋体" panose="02010609030101010101" charset="-122"/>
              </a:rPr>
              <a:t>for</a:t>
            </a:r>
            <a:r>
              <a:rPr lang="nn-NO" altLang="zh-CN" sz="1600" dirty="0">
                <a:solidFill>
                  <a:srgbClr val="000000"/>
                </a:solidFill>
                <a:latin typeface="新宋体" panose="02010609030101010101" charset="-122"/>
                <a:ea typeface="新宋体" panose="02010609030101010101" charset="-122"/>
              </a:rPr>
              <a:t> (</a:t>
            </a:r>
            <a:r>
              <a:rPr lang="nn-NO" altLang="zh-CN" sz="1600" dirty="0">
                <a:solidFill>
                  <a:srgbClr val="0000FF"/>
                </a:solidFill>
                <a:latin typeface="新宋体" panose="02010609030101010101" charset="-122"/>
                <a:ea typeface="新宋体" panose="02010609030101010101" charset="-122"/>
              </a:rPr>
              <a:t>int</a:t>
            </a:r>
            <a:r>
              <a:rPr lang="nn-NO" altLang="zh-CN" sz="1600" dirty="0">
                <a:solidFill>
                  <a:srgbClr val="000000"/>
                </a:solidFill>
                <a:latin typeface="新宋体" panose="02010609030101010101" charset="-122"/>
                <a:ea typeface="新宋体" panose="02010609030101010101" charset="-122"/>
              </a:rPr>
              <a:t> i = 0; i &lt; </a:t>
            </a:r>
            <a:r>
              <a:rPr lang="nn-NO" altLang="zh-CN" sz="1600" dirty="0">
                <a:solidFill>
                  <a:srgbClr val="808080"/>
                </a:solidFill>
                <a:latin typeface="新宋体" panose="02010609030101010101" charset="-122"/>
                <a:ea typeface="新宋体" panose="02010609030101010101" charset="-122"/>
              </a:rPr>
              <a:t>rank</a:t>
            </a:r>
            <a:r>
              <a:rPr lang="nn-NO" altLang="zh-CN" sz="1600" dirty="0">
                <a:solidFill>
                  <a:srgbClr val="000000"/>
                </a:solidFill>
                <a:latin typeface="新宋体" panose="02010609030101010101" charset="-122"/>
                <a:ea typeface="新宋体" panose="02010609030101010101" charset="-122"/>
              </a:rPr>
              <a:t>; i++)</a:t>
            </a:r>
            <a:endParaRPr lang="nn-NO"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file</a:t>
            </a:r>
            <a:r>
              <a:rPr lang="en-US" altLang="zh-CN" sz="1600" dirty="0">
                <a:solidFill>
                  <a:srgbClr val="000000"/>
                </a:solidFill>
                <a:latin typeface="新宋体" panose="02010609030101010101" charset="-122"/>
                <a:ea typeface="新宋体" panose="02010609030101010101" charset="-122"/>
              </a:rPr>
              <a:t> == queen[i])</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((i + queen[i]) == (</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a:t>
            </a:r>
            <a:r>
              <a:rPr lang="en-US" altLang="zh-CN" sz="1600" dirty="0">
                <a:solidFill>
                  <a:srgbClr val="808080"/>
                </a:solidFill>
                <a:latin typeface="新宋体" panose="02010609030101010101" charset="-122"/>
                <a:ea typeface="新宋体" panose="02010609030101010101" charset="-122"/>
              </a:rPr>
              <a:t>file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((i - queen[i]) == (</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a:t>
            </a:r>
            <a:r>
              <a:rPr lang="en-US" altLang="zh-CN" sz="1600" dirty="0">
                <a:solidFill>
                  <a:srgbClr val="808080"/>
                </a:solidFill>
                <a:latin typeface="新宋体" panose="02010609030101010101" charset="-122"/>
                <a:ea typeface="新宋体" panose="02010609030101010101" charset="-122"/>
              </a:rPr>
              <a:t>file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true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zh-CN" altLang="en-US" sz="1600" dirty="0">
              <a:solidFill>
                <a:srgbClr val="000000"/>
              </a:solidFill>
              <a:latin typeface="Arial" panose="020B0604020202020204"/>
              <a:ea typeface="黑体" panose="02010609060101010101"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a26</a:t>
            </a:r>
            <a:r>
              <a:rPr lang="zh-CN" altLang="en-US" dirty="0"/>
              <a:t>（</a:t>
            </a:r>
            <a:r>
              <a:rPr lang="en-US" altLang="zh-CN" dirty="0"/>
              <a:t>3</a:t>
            </a:r>
            <a:r>
              <a:rPr lang="zh-CN" altLang="en-US" dirty="0"/>
              <a:t>）</a:t>
            </a:r>
            <a:endParaRPr lang="zh-CN" altLang="en-US" dirty="0"/>
          </a:p>
        </p:txBody>
      </p:sp>
      <p:sp>
        <p:nvSpPr>
          <p:cNvPr id="5" name="TextBox 4"/>
          <p:cNvSpPr txBox="1"/>
          <p:nvPr/>
        </p:nvSpPr>
        <p:spPr>
          <a:xfrm>
            <a:off x="2207568" y="1484785"/>
            <a:ext cx="7704856" cy="5262979"/>
          </a:xfrm>
          <a:prstGeom prst="rect">
            <a:avLst/>
          </a:prstGeom>
          <a:solidFill>
            <a:schemeClr val="bg1">
              <a:lumMod val="85000"/>
            </a:schemeClr>
          </a:solidFill>
        </p:spPr>
        <p:txBody>
          <a:bodyPr wrap="square" rtlCol="0">
            <a:spAutoFit/>
          </a:bodyPr>
          <a:lstStyle/>
          <a:p>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递归求八皇后所有解</a:t>
            </a:r>
            <a:endParaRPr lang="zh-CN" altLang="en-US" sz="1600" dirty="0">
              <a:solidFill>
                <a:srgbClr val="000000"/>
              </a:solidFill>
              <a:latin typeface="新宋体" panose="02010609030101010101" charset="-122"/>
              <a:ea typeface="新宋体" panose="02010609030101010101" charset="-122"/>
            </a:endParaRPr>
          </a:p>
          <a:p>
            <a:r>
              <a:rPr lang="en-US" altLang="zh-CN" sz="1600" dirty="0">
                <a:solidFill>
                  <a:srgbClr val="0000FF"/>
                </a:solidFill>
                <a:latin typeface="新宋体" panose="02010609030101010101" charset="-122"/>
                <a:ea typeface="新宋体" panose="02010609030101010101" charset="-122"/>
              </a:rPr>
              <a:t>void</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eightQueen</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nn-NO" altLang="zh-CN" sz="1600" dirty="0">
                <a:solidFill>
                  <a:srgbClr val="000000"/>
                </a:solidFill>
                <a:latin typeface="新宋体" panose="02010609030101010101" charset="-122"/>
                <a:ea typeface="新宋体" panose="02010609030101010101" charset="-122"/>
              </a:rPr>
              <a:t>    </a:t>
            </a:r>
            <a:r>
              <a:rPr lang="nn-NO" altLang="zh-CN" sz="1600" dirty="0">
                <a:solidFill>
                  <a:srgbClr val="0000FF"/>
                </a:solidFill>
                <a:latin typeface="新宋体" panose="02010609030101010101" charset="-122"/>
                <a:ea typeface="新宋体" panose="02010609030101010101" charset="-122"/>
              </a:rPr>
              <a:t>for</a:t>
            </a:r>
            <a:r>
              <a:rPr lang="nn-NO" altLang="zh-CN" sz="1600" dirty="0">
                <a:solidFill>
                  <a:srgbClr val="000000"/>
                </a:solidFill>
                <a:latin typeface="新宋体" panose="02010609030101010101" charset="-122"/>
                <a:ea typeface="新宋体" panose="02010609030101010101" charset="-122"/>
              </a:rPr>
              <a:t> (</a:t>
            </a:r>
            <a:r>
              <a:rPr lang="nn-NO" altLang="zh-CN" sz="1600" dirty="0">
                <a:solidFill>
                  <a:srgbClr val="0000FF"/>
                </a:solidFill>
                <a:latin typeface="新宋体" panose="02010609030101010101" charset="-122"/>
                <a:ea typeface="新宋体" panose="02010609030101010101" charset="-122"/>
              </a:rPr>
              <a:t>int</a:t>
            </a:r>
            <a:r>
              <a:rPr lang="nn-NO" altLang="zh-CN" sz="1600" dirty="0">
                <a:solidFill>
                  <a:srgbClr val="000000"/>
                </a:solidFill>
                <a:latin typeface="新宋体" panose="02010609030101010101" charset="-122"/>
                <a:ea typeface="新宋体" panose="02010609030101010101" charset="-122"/>
              </a:rPr>
              <a:t> file = 0; file &lt; 8; file++)</a:t>
            </a:r>
            <a:endParaRPr lang="nn-NO"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(check(</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file))</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queen[</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file;</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7)</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for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j = 0; j &lt; 8; j++)</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record[</a:t>
            </a:r>
            <a:r>
              <a:rPr lang="en-US" altLang="zh-CN" sz="1600" dirty="0" err="1">
                <a:solidFill>
                  <a:srgbClr val="000000"/>
                </a:solidFill>
                <a:latin typeface="新宋体" panose="02010609030101010101" charset="-122"/>
                <a:ea typeface="新宋体" panose="02010609030101010101" charset="-122"/>
              </a:rPr>
              <a:t>recordCount</a:t>
            </a:r>
            <a:r>
              <a:rPr lang="en-US" altLang="zh-CN" sz="1600" dirty="0">
                <a:solidFill>
                  <a:srgbClr val="000000"/>
                </a:solidFill>
                <a:latin typeface="新宋体" panose="02010609030101010101" charset="-122"/>
                <a:ea typeface="新宋体" panose="02010609030101010101" charset="-122"/>
              </a:rPr>
              <a:t>][j] = queen[j];</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queen[</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-1;</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recordCount</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eightQueen</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+ 1);</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queen[</a:t>
            </a:r>
            <a:r>
              <a:rPr lang="en-US" altLang="zh-CN" sz="1600" dirty="0">
                <a:solidFill>
                  <a:srgbClr val="808080"/>
                </a:solidFill>
                <a:latin typeface="新宋体" panose="02010609030101010101" charset="-122"/>
                <a:ea typeface="新宋体" panose="02010609030101010101" charset="-122"/>
              </a:rPr>
              <a:t>rank</a:t>
            </a:r>
            <a:r>
              <a:rPr lang="en-US" altLang="zh-CN" sz="1600" dirty="0">
                <a:solidFill>
                  <a:srgbClr val="000000"/>
                </a:solidFill>
                <a:latin typeface="新宋体" panose="02010609030101010101" charset="-122"/>
                <a:ea typeface="新宋体" panose="02010609030101010101" charset="-122"/>
              </a:rPr>
              <a:t>] = -1;</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zh-CN" altLang="en-US" sz="1600" dirty="0">
              <a:solidFill>
                <a:srgbClr val="000000"/>
              </a:solidFill>
              <a:latin typeface="Arial" panose="020B0604020202020204"/>
              <a:ea typeface="黑体" panose="02010609060101010101"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a26</a:t>
            </a:r>
            <a:r>
              <a:rPr lang="zh-CN" altLang="en-US" dirty="0"/>
              <a:t>（</a:t>
            </a:r>
            <a:r>
              <a:rPr lang="en-US" altLang="zh-CN" dirty="0"/>
              <a:t>4</a:t>
            </a:r>
            <a:r>
              <a:rPr lang="zh-CN" altLang="en-US" dirty="0"/>
              <a:t>）</a:t>
            </a:r>
            <a:endParaRPr lang="zh-CN" altLang="en-US" dirty="0"/>
          </a:p>
        </p:txBody>
      </p:sp>
      <p:sp>
        <p:nvSpPr>
          <p:cNvPr id="5" name="TextBox 4"/>
          <p:cNvSpPr txBox="1"/>
          <p:nvPr/>
        </p:nvSpPr>
        <p:spPr>
          <a:xfrm>
            <a:off x="2207568" y="1484785"/>
            <a:ext cx="7704856" cy="4031873"/>
          </a:xfrm>
          <a:prstGeom prst="rect">
            <a:avLst/>
          </a:prstGeom>
          <a:solidFill>
            <a:schemeClr val="bg1">
              <a:lumMod val="85000"/>
            </a:schemeClr>
          </a:solidFill>
        </p:spPr>
        <p:txBody>
          <a:bodyPr wrap="square" rtlCol="0">
            <a:spAutoFit/>
          </a:bodyPr>
          <a:lstStyle/>
          <a:p>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main()</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eightQueen</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for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i = 0; i &lt; </a:t>
            </a:r>
            <a:r>
              <a:rPr lang="en-US" altLang="zh-CN" sz="1600" dirty="0" err="1">
                <a:solidFill>
                  <a:srgbClr val="000000"/>
                </a:solidFill>
                <a:latin typeface="新宋体" panose="02010609030101010101" charset="-122"/>
                <a:ea typeface="新宋体" panose="02010609030101010101" charset="-122"/>
              </a:rPr>
              <a:t>recordCount;i</a:t>
            </a:r>
            <a:r>
              <a:rPr lang="en-US" altLang="zh-CN" sz="1600" dirty="0">
                <a:solidFill>
                  <a:srgbClr val="000000"/>
                </a:solidFill>
                <a:latin typeface="新宋体" panose="02010609030101010101" charset="-122"/>
                <a:ea typeface="新宋体" panose="02010609030101010101" charset="-122"/>
              </a:rPr>
              <a:t>++)</a:t>
            </a:r>
            <a:r>
              <a:rPr lang="en-US" altLang="zh-CN" sz="1600" dirty="0">
                <a:solidFill>
                  <a:srgbClr val="008000"/>
                </a:solidFill>
                <a:latin typeface="新宋体" panose="02010609030101010101" charset="-122"/>
                <a:ea typeface="新宋体" panose="02010609030101010101" charset="-122"/>
              </a:rPr>
              <a:t>//</a:t>
            </a:r>
            <a:r>
              <a:rPr lang="zh-CN" altLang="en-US" sz="1600" dirty="0">
                <a:solidFill>
                  <a:srgbClr val="008000"/>
                </a:solidFill>
                <a:latin typeface="新宋体" panose="02010609030101010101" charset="-122"/>
                <a:ea typeface="新宋体" panose="02010609030101010101" charset="-122"/>
              </a:rPr>
              <a:t>输出所有答案情况</a:t>
            </a:r>
            <a:endParaRPr lang="zh-CN" altLang="en-US"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cout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A31515"/>
                </a:solidFill>
                <a:latin typeface="新宋体" panose="02010609030101010101" charset="-122"/>
                <a:ea typeface="新宋体" panose="02010609030101010101" charset="-122"/>
              </a:rPr>
              <a:t>"The answer "</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i + 1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A31515"/>
                </a:solidFill>
                <a:latin typeface="新宋体" panose="02010609030101010101" charset="-122"/>
                <a:ea typeface="新宋体" panose="02010609030101010101" charset="-122"/>
              </a:rPr>
              <a:t>":"</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endl</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for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j = 0; j &lt; 8;j++)</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for</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int</a:t>
            </a:r>
            <a:r>
              <a:rPr lang="en-US" altLang="zh-CN" sz="1600" dirty="0">
                <a:solidFill>
                  <a:srgbClr val="000000"/>
                </a:solidFill>
                <a:latin typeface="新宋体" panose="02010609030101010101" charset="-122"/>
                <a:ea typeface="新宋体" panose="02010609030101010101" charset="-122"/>
              </a:rPr>
              <a:t> k = 0;k &lt; 8;k++)</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cout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(record[i][j] == k ? </a:t>
            </a:r>
            <a:r>
              <a:rPr lang="en-US" altLang="zh-CN" sz="1600" dirty="0">
                <a:solidFill>
                  <a:srgbClr val="A31515"/>
                </a:solidFill>
                <a:latin typeface="新宋体" panose="02010609030101010101" charset="-122"/>
                <a:ea typeface="新宋体" panose="02010609030101010101" charset="-122"/>
              </a:rPr>
              <a:t>'Q'</a:t>
            </a:r>
            <a:r>
              <a:rPr lang="en-US" altLang="zh-CN" sz="1600" dirty="0">
                <a:solidFill>
                  <a:srgbClr val="000000"/>
                </a:solidFill>
                <a:latin typeface="新宋体" panose="02010609030101010101" charset="-122"/>
                <a:ea typeface="新宋体" panose="02010609030101010101" charset="-122"/>
              </a:rPr>
              <a:t> : </a:t>
            </a:r>
            <a:r>
              <a:rPr lang="en-US" altLang="zh-CN" sz="1600" dirty="0">
                <a:solidFill>
                  <a:srgbClr val="A31515"/>
                </a:solidFill>
                <a:latin typeface="新宋体" panose="02010609030101010101" charset="-122"/>
                <a:ea typeface="新宋体" panose="02010609030101010101" charset="-122"/>
              </a:rPr>
              <a:t>'B'</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A31515"/>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cout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endl</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cout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8080"/>
                </a:solidFill>
                <a:latin typeface="新宋体" panose="02010609030101010101" charset="-122"/>
                <a:ea typeface="新宋体" panose="02010609030101010101" charset="-122"/>
              </a:rPr>
              <a:t>&lt;&lt;</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endl</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0;</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a1~3</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6.8-1.</a:t>
            </a:r>
            <a:r>
              <a:rPr lang="zh-CN" altLang="en-US" dirty="0"/>
              <a:t>从概念上讲，抽象与封装有什么不同？</a:t>
            </a:r>
            <a:endParaRPr lang="en-US" altLang="zh-CN" dirty="0"/>
          </a:p>
          <a:p>
            <a:r>
              <a:rPr lang="en-US" altLang="zh-CN" dirty="0"/>
              <a:t>   </a:t>
            </a:r>
            <a:r>
              <a:rPr lang="zh-CN" altLang="en-US" b="0" dirty="0"/>
              <a:t>抽象：强调结构外部可观察到的行为与该结构的内部实现无关。</a:t>
            </a:r>
            <a:endParaRPr lang="zh-CN" altLang="en-US" b="0" dirty="0"/>
          </a:p>
          <a:p>
            <a:r>
              <a:rPr lang="zh-CN" altLang="en-US" b="0" dirty="0"/>
              <a:t>   封装：把一个语言结构的具体实现细节作为一个黑匣子对该结构的使用者隐藏起来封装考虑内部实现，抽象考虑外部行为。</a:t>
            </a:r>
            <a:endParaRPr lang="zh-CN" altLang="en-US" b="0" dirty="0"/>
          </a:p>
          <a:p>
            <a:r>
              <a:rPr lang="en-US" altLang="zh-CN" dirty="0"/>
              <a:t>6.8-2.</a:t>
            </a:r>
            <a:r>
              <a:rPr lang="zh-CN" altLang="en-US" dirty="0"/>
              <a:t>对于一个类定义，哪些部分应放在头文件（</a:t>
            </a:r>
            <a:r>
              <a:rPr lang="en-US" altLang="zh-CN" dirty="0"/>
              <a:t>.h</a:t>
            </a:r>
            <a:r>
              <a:rPr lang="zh-CN" altLang="en-US" dirty="0"/>
              <a:t>）中，哪些部分放在实现文件（</a:t>
            </a:r>
            <a:r>
              <a:rPr lang="en-US" altLang="zh-CN" dirty="0"/>
              <a:t>.</a:t>
            </a:r>
            <a:r>
              <a:rPr lang="en-US" altLang="zh-CN" dirty="0" err="1"/>
              <a:t>cpp</a:t>
            </a:r>
            <a:r>
              <a:rPr lang="zh-CN" altLang="en-US" dirty="0"/>
              <a:t>）中？</a:t>
            </a:r>
            <a:endParaRPr lang="en-US" altLang="zh-CN" dirty="0"/>
          </a:p>
          <a:p>
            <a:r>
              <a:rPr lang="zh-CN" altLang="en-US" b="0" dirty="0"/>
              <a:t> 类定义放在头文件，类外定义的成员函数放在实现文件中。</a:t>
            </a:r>
            <a:endParaRPr lang="zh-CN" altLang="en-US" b="0" dirty="0"/>
          </a:p>
          <a:p>
            <a:r>
              <a:rPr lang="en-US" altLang="zh-CN" dirty="0"/>
              <a:t>6.8-3.</a:t>
            </a:r>
            <a:r>
              <a:rPr lang="zh-CN" altLang="en-US" dirty="0"/>
              <a:t>对类成员的访问，</a:t>
            </a:r>
            <a:r>
              <a:rPr lang="en-US" altLang="zh-CN" dirty="0"/>
              <a:t>C++</a:t>
            </a:r>
            <a:r>
              <a:rPr lang="zh-CN" altLang="en-US" dirty="0"/>
              <a:t>提供了哪些访问控制？</a:t>
            </a:r>
            <a:endParaRPr lang="en-US" altLang="zh-CN" dirty="0"/>
          </a:p>
          <a:p>
            <a:r>
              <a:rPr lang="en-US" altLang="zh-CN" b="0" dirty="0"/>
              <a:t> public</a:t>
            </a:r>
            <a:r>
              <a:rPr lang="zh-CN" altLang="en-US" b="0" dirty="0"/>
              <a:t>：访问不受限制</a:t>
            </a:r>
            <a:endParaRPr lang="zh-CN" altLang="en-US" b="0" dirty="0"/>
          </a:p>
          <a:p>
            <a:r>
              <a:rPr lang="en-US" altLang="zh-CN" b="0" dirty="0"/>
              <a:t> private</a:t>
            </a:r>
            <a:r>
              <a:rPr lang="zh-CN" altLang="en-US" b="0" dirty="0"/>
              <a:t>：只在本类和友元中访问</a:t>
            </a:r>
            <a:endParaRPr lang="zh-CN" altLang="en-US" b="0" dirty="0"/>
          </a:p>
          <a:p>
            <a:r>
              <a:rPr lang="zh-CN" altLang="en-US" b="0" dirty="0"/>
              <a:t> </a:t>
            </a:r>
            <a:r>
              <a:rPr lang="en-US" altLang="zh-CN" b="0" dirty="0"/>
              <a:t>protect</a:t>
            </a:r>
            <a:r>
              <a:rPr lang="zh-CN" altLang="en-US" b="0" dirty="0"/>
              <a:t>：只在本类，派生类，友元中访问</a:t>
            </a:r>
            <a:endParaRPr lang="zh-CN" altLang="en-US" b="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a13</a:t>
            </a:r>
            <a:r>
              <a:rPr lang="zh-CN" altLang="en-US" dirty="0"/>
              <a:t>（</a:t>
            </a:r>
            <a:r>
              <a:rPr lang="en-US" altLang="zh-CN" dirty="0"/>
              <a:t>1</a:t>
            </a:r>
            <a:r>
              <a:rPr lang="zh-CN" altLang="en-US" dirty="0"/>
              <a:t>）</a:t>
            </a:r>
            <a:endParaRPr lang="zh-CN" altLang="en-US" dirty="0"/>
          </a:p>
        </p:txBody>
      </p:sp>
      <p:sp>
        <p:nvSpPr>
          <p:cNvPr id="3" name="内容占位符 2"/>
          <p:cNvSpPr>
            <a:spLocks noGrp="1"/>
          </p:cNvSpPr>
          <p:nvPr>
            <p:ph idx="1"/>
          </p:nvPr>
        </p:nvSpPr>
        <p:spPr/>
        <p:txBody>
          <a:bodyPr>
            <a:normAutofit/>
          </a:bodyPr>
          <a:lstStyle/>
          <a:p>
            <a:r>
              <a:rPr lang="en-US" altLang="zh-CN" dirty="0"/>
              <a:t>6.8-13.  </a:t>
            </a:r>
            <a:r>
              <a:rPr lang="zh-CN" altLang="en-US" dirty="0"/>
              <a:t>定义一个描述二维坐标系中点对象的类</a:t>
            </a:r>
            <a:r>
              <a:rPr lang="en-US" altLang="zh-CN" dirty="0"/>
              <a:t>Point</a:t>
            </a:r>
            <a:r>
              <a:rPr lang="zh-CN" altLang="en-US" dirty="0"/>
              <a:t>，它具有下述成员函数：</a:t>
            </a:r>
            <a:endParaRPr lang="en-US" altLang="zh-CN" dirty="0"/>
          </a:p>
          <a:p>
            <a:r>
              <a:rPr lang="en-US" altLang="zh-CN" dirty="0"/>
              <a:t>1</a:t>
            </a:r>
            <a:r>
              <a:rPr lang="zh-CN" altLang="en-US" dirty="0"/>
              <a:t>）</a:t>
            </a:r>
            <a:r>
              <a:rPr lang="en-US" altLang="zh-CN" dirty="0"/>
              <a:t>double r()</a:t>
            </a:r>
            <a:r>
              <a:rPr lang="zh-CN" altLang="en-US" dirty="0"/>
              <a:t>；</a:t>
            </a:r>
            <a:endParaRPr lang="en-US" altLang="zh-CN" dirty="0"/>
          </a:p>
          <a:p>
            <a:r>
              <a:rPr lang="en-US" altLang="zh-CN" dirty="0"/>
              <a:t>2</a:t>
            </a:r>
            <a:r>
              <a:rPr lang="zh-CN" altLang="en-US" dirty="0"/>
              <a:t>）</a:t>
            </a:r>
            <a:r>
              <a:rPr lang="en-US" altLang="zh-CN" dirty="0"/>
              <a:t>double theta()</a:t>
            </a:r>
            <a:r>
              <a:rPr lang="zh-CN" altLang="en-US" dirty="0"/>
              <a:t>；</a:t>
            </a:r>
            <a:endParaRPr lang="en-US" altLang="zh-CN" dirty="0"/>
          </a:p>
          <a:p>
            <a:r>
              <a:rPr lang="en-US" altLang="zh-CN" dirty="0"/>
              <a:t>3</a:t>
            </a:r>
            <a:r>
              <a:rPr lang="zh-CN" altLang="en-US" dirty="0"/>
              <a:t>）</a:t>
            </a:r>
            <a:r>
              <a:rPr lang="en-US" altLang="zh-CN" dirty="0"/>
              <a:t>double distance(</a:t>
            </a:r>
            <a:r>
              <a:rPr lang="en-US" altLang="zh-CN" dirty="0" err="1"/>
              <a:t>const</a:t>
            </a:r>
            <a:r>
              <a:rPr lang="en-US" altLang="zh-CN" dirty="0"/>
              <a:t> Point&amp; p)</a:t>
            </a:r>
            <a:r>
              <a:rPr lang="zh-CN" altLang="en-US" dirty="0"/>
              <a:t>；</a:t>
            </a:r>
            <a:endParaRPr lang="en-US" altLang="zh-CN" dirty="0"/>
          </a:p>
          <a:p>
            <a:r>
              <a:rPr lang="en-US" altLang="zh-CN" dirty="0"/>
              <a:t>4</a:t>
            </a:r>
            <a:r>
              <a:rPr lang="zh-CN" altLang="en-US" dirty="0"/>
              <a:t>）</a:t>
            </a:r>
            <a:r>
              <a:rPr lang="en-US" altLang="zh-CN" dirty="0"/>
              <a:t>Point relative(</a:t>
            </a:r>
            <a:r>
              <a:rPr lang="en-US" altLang="zh-CN" dirty="0" err="1"/>
              <a:t>const</a:t>
            </a:r>
            <a:r>
              <a:rPr lang="en-US" altLang="zh-CN" dirty="0"/>
              <a:t> Point&amp; p)</a:t>
            </a:r>
            <a:r>
              <a:rPr lang="zh-CN" altLang="en-US" dirty="0"/>
              <a:t>；</a:t>
            </a:r>
            <a:endParaRPr lang="en-US" altLang="zh-CN" dirty="0"/>
          </a:p>
          <a:p>
            <a:r>
              <a:rPr lang="en-US" altLang="zh-CN" dirty="0"/>
              <a:t>5</a:t>
            </a:r>
            <a:r>
              <a:rPr lang="zh-CN" altLang="en-US" dirty="0"/>
              <a:t>）</a:t>
            </a:r>
            <a:r>
              <a:rPr lang="en-US" altLang="zh-CN" dirty="0" err="1"/>
              <a:t>bool</a:t>
            </a:r>
            <a:r>
              <a:rPr lang="en-US" altLang="zh-CN" dirty="0"/>
              <a:t> </a:t>
            </a:r>
            <a:r>
              <a:rPr lang="en-US" altLang="zh-CN" dirty="0" err="1"/>
              <a:t>is_above_left</a:t>
            </a:r>
            <a:r>
              <a:rPr lang="en-US" altLang="zh-CN" dirty="0"/>
              <a:t>(</a:t>
            </a:r>
            <a:r>
              <a:rPr lang="en-US" altLang="zh-CN" dirty="0" err="1"/>
              <a:t>const</a:t>
            </a:r>
            <a:r>
              <a:rPr lang="en-US" altLang="zh-CN" dirty="0"/>
              <a:t> Point&amp; p)</a:t>
            </a:r>
            <a:r>
              <a:rPr lang="zh-CN" altLang="en-US" dirty="0"/>
              <a:t>；</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a13</a:t>
            </a:r>
            <a:r>
              <a:rPr lang="zh-CN" altLang="en-US" dirty="0"/>
              <a:t>（</a:t>
            </a:r>
            <a:r>
              <a:rPr lang="en-US" altLang="zh-CN" dirty="0"/>
              <a:t>2</a:t>
            </a:r>
            <a:r>
              <a:rPr lang="zh-CN" altLang="en-US" dirty="0"/>
              <a:t>）</a:t>
            </a:r>
            <a:endParaRPr lang="zh-CN" altLang="en-US" dirty="0"/>
          </a:p>
        </p:txBody>
      </p:sp>
      <p:sp>
        <p:nvSpPr>
          <p:cNvPr id="6" name="TextBox 5"/>
          <p:cNvSpPr txBox="1"/>
          <p:nvPr/>
        </p:nvSpPr>
        <p:spPr>
          <a:xfrm>
            <a:off x="1955170" y="1628800"/>
            <a:ext cx="7704856" cy="5016758"/>
          </a:xfrm>
          <a:prstGeom prst="rect">
            <a:avLst/>
          </a:prstGeom>
          <a:solidFill>
            <a:schemeClr val="bg1">
              <a:lumMod val="85000"/>
            </a:schemeClr>
          </a:solidFill>
        </p:spPr>
        <p:txBody>
          <a:bodyPr wrap="square" rtlCol="0">
            <a:spAutoFit/>
          </a:bodyPr>
          <a:lstStyle/>
          <a:p>
            <a:r>
              <a:rPr lang="en-US" altLang="zh-CN" sz="1600" dirty="0">
                <a:solidFill>
                  <a:srgbClr val="808080"/>
                </a:solidFill>
                <a:latin typeface="新宋体" panose="02010609030101010101" charset="-122"/>
                <a:ea typeface="新宋体" panose="02010609030101010101" charset="-122"/>
              </a:rPr>
              <a:t>#include</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A31515"/>
                </a:solidFill>
                <a:latin typeface="新宋体" panose="02010609030101010101" charset="-122"/>
                <a:ea typeface="新宋体" panose="02010609030101010101" charset="-122"/>
              </a:rPr>
              <a:t>&lt;</a:t>
            </a:r>
            <a:r>
              <a:rPr lang="en-US" altLang="zh-CN" sz="1600" dirty="0" err="1">
                <a:solidFill>
                  <a:srgbClr val="A31515"/>
                </a:solidFill>
                <a:latin typeface="新宋体" panose="02010609030101010101" charset="-122"/>
                <a:ea typeface="新宋体" panose="02010609030101010101" charset="-122"/>
              </a:rPr>
              <a:t>cmath</a:t>
            </a:r>
            <a:r>
              <a:rPr lang="en-US" altLang="zh-CN" sz="1600" dirty="0">
                <a:solidFill>
                  <a:srgbClr val="A31515"/>
                </a:solidFill>
                <a:latin typeface="新宋体" panose="02010609030101010101" charset="-122"/>
                <a:ea typeface="新宋体" panose="02010609030101010101" charset="-122"/>
              </a:rPr>
              <a:t>&gt;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FF"/>
                </a:solidFill>
                <a:latin typeface="新宋体" panose="02010609030101010101" charset="-122"/>
                <a:ea typeface="新宋体" panose="02010609030101010101" charset="-122"/>
              </a:rPr>
              <a:t>class</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Point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FF"/>
                </a:solidFill>
                <a:latin typeface="新宋体" panose="02010609030101010101" charset="-122"/>
                <a:ea typeface="新宋体" panose="02010609030101010101" charset="-122"/>
              </a:rPr>
              <a:t>public</a:t>
            </a:r>
            <a:r>
              <a:rPr lang="en-US" altLang="zh-CN" sz="1600" dirty="0">
                <a:solidFill>
                  <a:srgbClr val="000000"/>
                </a:solidFill>
                <a:latin typeface="新宋体" panose="02010609030101010101" charset="-122"/>
                <a:ea typeface="新宋体" panose="02010609030101010101" charset="-122"/>
              </a:rPr>
              <a:t>: </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Point(</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a</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808080"/>
                </a:solidFill>
                <a:latin typeface="新宋体" panose="02010609030101010101" charset="-122"/>
                <a:ea typeface="新宋体" panose="02010609030101010101" charset="-122"/>
              </a:rPr>
              <a:t>b</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x = </a:t>
            </a:r>
            <a:r>
              <a:rPr lang="en-US" altLang="zh-CN" sz="1600" dirty="0">
                <a:solidFill>
                  <a:srgbClr val="808080"/>
                </a:solidFill>
                <a:latin typeface="新宋体" panose="02010609030101010101" charset="-122"/>
                <a:ea typeface="新宋体" panose="02010609030101010101" charset="-122"/>
              </a:rPr>
              <a:t>a</a:t>
            </a:r>
            <a:r>
              <a:rPr lang="en-US" altLang="zh-CN" sz="1600" dirty="0">
                <a:solidFill>
                  <a:srgbClr val="000000"/>
                </a:solidFill>
                <a:latin typeface="新宋体" panose="02010609030101010101" charset="-122"/>
                <a:ea typeface="新宋体" panose="02010609030101010101" charset="-122"/>
              </a:rPr>
              <a:t>, y = </a:t>
            </a:r>
            <a:r>
              <a:rPr lang="en-US" altLang="zh-CN" sz="1600" dirty="0">
                <a:solidFill>
                  <a:srgbClr val="808080"/>
                </a:solidFill>
                <a:latin typeface="新宋体" panose="02010609030101010101" charset="-122"/>
                <a:ea typeface="新宋体" panose="02010609030101010101" charset="-122"/>
              </a:rPr>
              <a:t>b</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r()</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s-ES" altLang="zh-CN" sz="1600" dirty="0">
                <a:solidFill>
                  <a:srgbClr val="000000"/>
                </a:solidFill>
                <a:latin typeface="新宋体" panose="02010609030101010101" charset="-122"/>
                <a:ea typeface="新宋体" panose="02010609030101010101" charset="-122"/>
              </a:rPr>
              <a:t>        </a:t>
            </a:r>
            <a:r>
              <a:rPr lang="es-ES" altLang="zh-CN" sz="1600" dirty="0">
                <a:solidFill>
                  <a:srgbClr val="0000FF"/>
                </a:solidFill>
                <a:latin typeface="新宋体" panose="02010609030101010101" charset="-122"/>
                <a:ea typeface="新宋体" panose="02010609030101010101" charset="-122"/>
              </a:rPr>
              <a:t>return</a:t>
            </a:r>
            <a:r>
              <a:rPr lang="es-ES" altLang="zh-CN" sz="1600" dirty="0">
                <a:solidFill>
                  <a:srgbClr val="000000"/>
                </a:solidFill>
                <a:latin typeface="新宋体" panose="02010609030101010101" charset="-122"/>
                <a:ea typeface="新宋体" panose="02010609030101010101" charset="-122"/>
              </a:rPr>
              <a:t> sqrt(x * x + y * y);</a:t>
            </a:r>
            <a:endParaRPr lang="es-E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theta()</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atan</a:t>
            </a:r>
            <a:r>
              <a:rPr lang="en-US" altLang="zh-CN" sz="1600" dirty="0">
                <a:solidFill>
                  <a:srgbClr val="000000"/>
                </a:solidFill>
                <a:latin typeface="新宋体" panose="02010609030101010101" charset="-122"/>
                <a:ea typeface="新宋体" panose="02010609030101010101" charset="-122"/>
              </a:rPr>
              <a:t>(y / x);</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distance(</a:t>
            </a:r>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Point</a:t>
            </a:r>
            <a:r>
              <a:rPr lang="en-US" altLang="zh-CN" sz="1600" dirty="0">
                <a:solidFill>
                  <a:srgbClr val="000000"/>
                </a:solidFill>
                <a:latin typeface="新宋体" panose="02010609030101010101" charset="-122"/>
                <a:ea typeface="新宋体" panose="02010609030101010101" charset="-122"/>
              </a:rPr>
              <a:t>&amp; </a:t>
            </a:r>
            <a:r>
              <a:rPr lang="en-US" altLang="zh-CN" sz="1600" dirty="0">
                <a:solidFill>
                  <a:srgbClr val="808080"/>
                </a:solidFill>
                <a:latin typeface="新宋体" panose="02010609030101010101" charset="-122"/>
                <a:ea typeface="新宋体" panose="02010609030101010101" charset="-122"/>
              </a:rPr>
              <a:t>p</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sqrt</a:t>
            </a:r>
            <a:r>
              <a:rPr lang="en-US" altLang="zh-CN" sz="1600" dirty="0">
                <a:solidFill>
                  <a:srgbClr val="000000"/>
                </a:solidFill>
                <a:latin typeface="新宋体" panose="02010609030101010101" charset="-122"/>
                <a:ea typeface="新宋体" panose="02010609030101010101" charset="-122"/>
              </a:rPr>
              <a:t>((x -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.x</a:t>
            </a:r>
            <a:r>
              <a:rPr lang="en-US" altLang="zh-CN" sz="1600" dirty="0">
                <a:solidFill>
                  <a:srgbClr val="000000"/>
                </a:solidFill>
                <a:latin typeface="新宋体" panose="02010609030101010101" charset="-122"/>
                <a:ea typeface="新宋体" panose="02010609030101010101" charset="-122"/>
              </a:rPr>
              <a:t>) * (x -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.x</a:t>
            </a:r>
            <a:r>
              <a:rPr lang="en-US" altLang="zh-CN" sz="1600" dirty="0">
                <a:solidFill>
                  <a:srgbClr val="000000"/>
                </a:solidFill>
                <a:latin typeface="新宋体" panose="02010609030101010101" charset="-122"/>
                <a:ea typeface="新宋体" panose="02010609030101010101" charset="-122"/>
              </a:rPr>
              <a:t>) + (y -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.y</a:t>
            </a:r>
            <a:r>
              <a:rPr lang="en-US" altLang="zh-CN" sz="1600" dirty="0">
                <a:solidFill>
                  <a:srgbClr val="000000"/>
                </a:solidFill>
                <a:latin typeface="新宋体" panose="02010609030101010101" charset="-122"/>
                <a:ea typeface="新宋体" panose="02010609030101010101" charset="-122"/>
              </a:rPr>
              <a:t>) * (y -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.y</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   </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a13</a:t>
            </a:r>
            <a:r>
              <a:rPr lang="zh-CN" altLang="en-US" dirty="0"/>
              <a:t>（</a:t>
            </a:r>
            <a:r>
              <a:rPr lang="en-US" altLang="zh-CN" dirty="0"/>
              <a:t>3</a:t>
            </a:r>
            <a:r>
              <a:rPr lang="zh-CN" altLang="en-US" dirty="0"/>
              <a:t>）</a:t>
            </a:r>
            <a:endParaRPr lang="zh-CN" altLang="en-US" dirty="0"/>
          </a:p>
        </p:txBody>
      </p:sp>
      <p:sp>
        <p:nvSpPr>
          <p:cNvPr id="6" name="TextBox 5"/>
          <p:cNvSpPr txBox="1"/>
          <p:nvPr/>
        </p:nvSpPr>
        <p:spPr>
          <a:xfrm>
            <a:off x="1955170" y="1628801"/>
            <a:ext cx="7704856" cy="4524315"/>
          </a:xfrm>
          <a:prstGeom prst="rect">
            <a:avLst/>
          </a:prstGeom>
          <a:solidFill>
            <a:schemeClr val="bg1">
              <a:lumMod val="85000"/>
            </a:schemeClr>
          </a:solidFill>
        </p:spPr>
        <p:txBody>
          <a:bodyPr wrap="square" rtlCol="0">
            <a:spAutoFit/>
          </a:bodyPr>
          <a:lstStyle/>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Point</a:t>
            </a:r>
            <a:r>
              <a:rPr lang="en-US" altLang="zh-CN" sz="1600" dirty="0">
                <a:solidFill>
                  <a:srgbClr val="000000"/>
                </a:solidFill>
                <a:latin typeface="新宋体" panose="02010609030101010101" charset="-122"/>
                <a:ea typeface="新宋体" panose="02010609030101010101" charset="-122"/>
              </a:rPr>
              <a:t> relative(</a:t>
            </a:r>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Point</a:t>
            </a:r>
            <a:r>
              <a:rPr lang="en-US" altLang="zh-CN" sz="1600" dirty="0">
                <a:solidFill>
                  <a:srgbClr val="000000"/>
                </a:solidFill>
                <a:latin typeface="新宋体" panose="02010609030101010101" charset="-122"/>
                <a:ea typeface="新宋体" panose="02010609030101010101" charset="-122"/>
              </a:rPr>
              <a:t>&amp; </a:t>
            </a:r>
            <a:r>
              <a:rPr lang="en-US" altLang="zh-CN" sz="1600" dirty="0">
                <a:solidFill>
                  <a:srgbClr val="808080"/>
                </a:solidFill>
                <a:latin typeface="新宋体" panose="02010609030101010101" charset="-122"/>
                <a:ea typeface="新宋体" panose="02010609030101010101" charset="-122"/>
              </a:rPr>
              <a:t>p</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x1, y1;</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x1 = x -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.x</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y1 = y -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.y</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Point</a:t>
            </a:r>
            <a:r>
              <a:rPr lang="en-US" altLang="zh-CN" sz="1600" dirty="0">
                <a:solidFill>
                  <a:srgbClr val="000000"/>
                </a:solidFill>
                <a:latin typeface="新宋体" panose="02010609030101010101" charset="-122"/>
                <a:ea typeface="新宋体" panose="02010609030101010101" charset="-122"/>
              </a:rPr>
              <a:t>(x1, y1);</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FF"/>
                </a:solidFill>
                <a:latin typeface="新宋体" panose="02010609030101010101" charset="-122"/>
                <a:ea typeface="新宋体" panose="02010609030101010101" charset="-122"/>
              </a:rPr>
              <a:t>bool</a:t>
            </a:r>
            <a:r>
              <a:rPr lang="en-US" altLang="zh-CN" sz="1600" dirty="0">
                <a:solidFill>
                  <a:srgbClr val="000000"/>
                </a:solidFill>
                <a:latin typeface="新宋体" panose="02010609030101010101" charset="-122"/>
                <a:ea typeface="新宋体" panose="02010609030101010101" charset="-122"/>
              </a:rPr>
              <a:t> </a:t>
            </a:r>
            <a:r>
              <a:rPr lang="en-US" altLang="zh-CN" sz="1600" dirty="0" err="1">
                <a:solidFill>
                  <a:srgbClr val="000000"/>
                </a:solidFill>
                <a:latin typeface="新宋体" panose="02010609030101010101" charset="-122"/>
                <a:ea typeface="新宋体" panose="02010609030101010101" charset="-122"/>
              </a:rPr>
              <a:t>is_above_left</a:t>
            </a:r>
            <a:r>
              <a:rPr lang="en-US" altLang="zh-CN" sz="1600" dirty="0">
                <a:solidFill>
                  <a:srgbClr val="000000"/>
                </a:solidFill>
                <a:latin typeface="新宋体" panose="02010609030101010101" charset="-122"/>
                <a:ea typeface="新宋体" panose="02010609030101010101" charset="-122"/>
              </a:rPr>
              <a:t>(</a:t>
            </a:r>
            <a:r>
              <a:rPr lang="en-US" altLang="zh-CN" sz="1600" dirty="0" err="1">
                <a:solidFill>
                  <a:srgbClr val="0000FF"/>
                </a:solidFill>
                <a:latin typeface="新宋体" panose="02010609030101010101" charset="-122"/>
                <a:ea typeface="新宋体" panose="02010609030101010101" charset="-122"/>
              </a:rPr>
              <a:t>const</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2B91AF"/>
                </a:solidFill>
                <a:latin typeface="新宋体" panose="02010609030101010101" charset="-122"/>
                <a:ea typeface="新宋体" panose="02010609030101010101" charset="-122"/>
              </a:rPr>
              <a:t>Point</a:t>
            </a:r>
            <a:r>
              <a:rPr lang="en-US" altLang="zh-CN" sz="1600" dirty="0">
                <a:solidFill>
                  <a:srgbClr val="000000"/>
                </a:solidFill>
                <a:latin typeface="新宋体" panose="02010609030101010101" charset="-122"/>
                <a:ea typeface="新宋体" panose="02010609030101010101" charset="-122"/>
              </a:rPr>
              <a:t>&amp; </a:t>
            </a:r>
            <a:r>
              <a:rPr lang="en-US" altLang="zh-CN" sz="1600" dirty="0">
                <a:solidFill>
                  <a:srgbClr val="808080"/>
                </a:solidFill>
                <a:latin typeface="新宋体" panose="02010609030101010101" charset="-122"/>
                <a:ea typeface="新宋体" panose="02010609030101010101" charset="-122"/>
              </a:rPr>
              <a:t>p</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if</a:t>
            </a:r>
            <a:r>
              <a:rPr lang="en-US" altLang="zh-CN" sz="1600" dirty="0">
                <a:solidFill>
                  <a:srgbClr val="000000"/>
                </a:solidFill>
                <a:latin typeface="新宋体" panose="02010609030101010101" charset="-122"/>
                <a:ea typeface="新宋体" panose="02010609030101010101" charset="-122"/>
              </a:rPr>
              <a:t> (x &lt;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.x</a:t>
            </a:r>
            <a:r>
              <a:rPr lang="en-US" altLang="zh-CN" sz="1600" dirty="0">
                <a:solidFill>
                  <a:srgbClr val="000000"/>
                </a:solidFill>
                <a:latin typeface="新宋体" panose="02010609030101010101" charset="-122"/>
                <a:ea typeface="新宋体" panose="02010609030101010101" charset="-122"/>
              </a:rPr>
              <a:t> &amp;&amp; y &gt; </a:t>
            </a:r>
            <a:r>
              <a:rPr lang="en-US" altLang="zh-CN" sz="1600" dirty="0" err="1">
                <a:solidFill>
                  <a:srgbClr val="808080"/>
                </a:solidFill>
                <a:latin typeface="新宋体" panose="02010609030101010101" charset="-122"/>
                <a:ea typeface="新宋体" panose="02010609030101010101" charset="-122"/>
              </a:rPr>
              <a:t>p</a:t>
            </a:r>
            <a:r>
              <a:rPr lang="en-US" altLang="zh-CN" sz="1600" dirty="0" err="1">
                <a:solidFill>
                  <a:srgbClr val="000000"/>
                </a:solidFill>
                <a:latin typeface="新宋体" panose="02010609030101010101" charset="-122"/>
                <a:ea typeface="新宋体" panose="02010609030101010101" charset="-122"/>
              </a:rPr>
              <a:t>.y</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true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else</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return</a:t>
            </a:r>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false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zh-CN" altLang="en-US" sz="1600" dirty="0">
                <a:solidFill>
                  <a:srgbClr val="000000"/>
                </a:solidFill>
                <a:latin typeface="新宋体" panose="02010609030101010101" charset="-122"/>
                <a:ea typeface="新宋体" panose="02010609030101010101" charset="-122"/>
              </a:rPr>
              <a:t>    </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a:solidFill>
                  <a:srgbClr val="0000FF"/>
                </a:solidFill>
                <a:latin typeface="新宋体" panose="02010609030101010101" charset="-122"/>
                <a:ea typeface="新宋体" panose="02010609030101010101" charset="-122"/>
              </a:rPr>
              <a:t>private</a:t>
            </a:r>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x;</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    </a:t>
            </a:r>
            <a:r>
              <a:rPr lang="en-US" altLang="zh-CN" sz="1600" dirty="0">
                <a:solidFill>
                  <a:srgbClr val="0000FF"/>
                </a:solidFill>
                <a:latin typeface="新宋体" panose="02010609030101010101" charset="-122"/>
                <a:ea typeface="新宋体" panose="02010609030101010101" charset="-122"/>
              </a:rPr>
              <a:t>double</a:t>
            </a:r>
            <a:r>
              <a:rPr lang="en-US" altLang="zh-CN" sz="1600" dirty="0">
                <a:solidFill>
                  <a:srgbClr val="000000"/>
                </a:solidFill>
                <a:latin typeface="新宋体" panose="02010609030101010101" charset="-122"/>
                <a:ea typeface="新宋体" panose="02010609030101010101" charset="-122"/>
              </a:rPr>
              <a:t> y;</a:t>
            </a:r>
            <a:endParaRPr lang="en-US" altLang="zh-CN" sz="1600" dirty="0">
              <a:solidFill>
                <a:srgbClr val="000000"/>
              </a:solidFill>
              <a:latin typeface="新宋体" panose="02010609030101010101" charset="-122"/>
              <a:ea typeface="新宋体" panose="02010609030101010101" charset="-122"/>
            </a:endParaRPr>
          </a:p>
          <a:p>
            <a:r>
              <a:rPr lang="en-US" altLang="zh-CN" sz="1600" dirty="0">
                <a:solidFill>
                  <a:srgbClr val="000000"/>
                </a:solidFill>
                <a:latin typeface="新宋体" panose="02010609030101010101" charset="-122"/>
                <a:ea typeface="新宋体" panose="02010609030101010101" charset="-122"/>
              </a:rPr>
              <a:t>};</a:t>
            </a:r>
            <a:endParaRPr lang="en-US" altLang="zh-CN" sz="1600" dirty="0">
              <a:solidFill>
                <a:srgbClr val="000000"/>
              </a:solidFill>
              <a:latin typeface="新宋体" panose="02010609030101010101" charset="-122"/>
              <a:ea typeface="新宋体" panose="02010609030101010101" charset="-122"/>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txDef>
      <a:spPr>
        <a:solidFill>
          <a:schemeClr val="bg1">
            <a:lumMod val="85000"/>
          </a:schemeClr>
        </a:solidFill>
      </a:spPr>
      <a:bodyPr wrap="square" rtlCol="0">
        <a:spAutoFit/>
      </a:bodyPr>
      <a:lstStyle>
        <a:defPPr>
          <a:defRPr dirty="0">
            <a:solidFill>
              <a:srgbClr val="808080"/>
            </a:solidFill>
            <a:latin typeface="新宋体" panose="02010609030101010101" charset="-122"/>
            <a:ea typeface="新宋体" panose="02010609030101010101"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31026</Words>
  <Application>WPS 演示</Application>
  <PresentationFormat>宽屏</PresentationFormat>
  <Paragraphs>1746</Paragraphs>
  <Slides>115</Slides>
  <Notes>2</Notes>
  <HiddenSlides>0</HiddenSlides>
  <MMClips>0</MMClips>
  <ScaleCrop>false</ScaleCrop>
  <HeadingPairs>
    <vt:vector size="6" baseType="variant">
      <vt:variant>
        <vt:lpstr>已用的字体</vt:lpstr>
      </vt:variant>
      <vt:variant>
        <vt:i4>16</vt:i4>
      </vt:variant>
      <vt:variant>
        <vt:lpstr>主题</vt:lpstr>
      </vt:variant>
      <vt:variant>
        <vt:i4>3</vt:i4>
      </vt:variant>
      <vt:variant>
        <vt:lpstr>幻灯片标题</vt:lpstr>
      </vt:variant>
      <vt:variant>
        <vt:i4>115</vt:i4>
      </vt:variant>
    </vt:vector>
  </HeadingPairs>
  <TitlesOfParts>
    <vt:vector size="134" baseType="lpstr">
      <vt:lpstr>Arial</vt:lpstr>
      <vt:lpstr>宋体</vt:lpstr>
      <vt:lpstr>Wingdings</vt:lpstr>
      <vt:lpstr>新宋体</vt:lpstr>
      <vt:lpstr>Calibri</vt:lpstr>
      <vt:lpstr>Arial Black</vt:lpstr>
      <vt:lpstr>微软雅黑</vt:lpstr>
      <vt:lpstr>黑体</vt:lpstr>
      <vt:lpstr>等线 Light</vt:lpstr>
      <vt:lpstr>等线</vt:lpstr>
      <vt:lpstr>Arial Unicode MS</vt:lpstr>
      <vt:lpstr>Times New Roman</vt:lpstr>
      <vt:lpstr>Arial</vt:lpstr>
      <vt:lpstr>Times New Roman</vt:lpstr>
      <vt:lpstr>Arial Unicode MS</vt:lpstr>
      <vt:lpstr>Microsoft JhengHei</vt:lpstr>
      <vt:lpstr>Office 主题​​</vt:lpstr>
      <vt:lpstr>基本</vt:lpstr>
      <vt:lpstr>1_基本</vt:lpstr>
      <vt:lpstr>C++程序设计习题课</vt:lpstr>
      <vt:lpstr>实验一 课后练习部分</vt:lpstr>
      <vt:lpstr>一a1~3</vt:lpstr>
      <vt:lpstr>一a4~7</vt:lpstr>
      <vt:lpstr>一a8~9</vt:lpstr>
      <vt:lpstr>一a10</vt:lpstr>
      <vt:lpstr>一a11</vt:lpstr>
      <vt:lpstr>一a12</vt:lpstr>
      <vt:lpstr>一a13</vt:lpstr>
      <vt:lpstr>一a14</vt:lpstr>
      <vt:lpstr>实验一 课外练习部分</vt:lpstr>
      <vt:lpstr>一b1~3</vt:lpstr>
      <vt:lpstr>一b4</vt:lpstr>
      <vt:lpstr>一b5~8</vt:lpstr>
      <vt:lpstr>一b9~10</vt:lpstr>
      <vt:lpstr>一b11</vt:lpstr>
      <vt:lpstr>一b11(1)</vt:lpstr>
      <vt:lpstr>一b11(2)</vt:lpstr>
      <vt:lpstr>一b12</vt:lpstr>
      <vt:lpstr>一b12(1)</vt:lpstr>
      <vt:lpstr>一b13</vt:lpstr>
      <vt:lpstr>一b13（1）</vt:lpstr>
      <vt:lpstr>一b13（2）</vt:lpstr>
      <vt:lpstr>一b13（3）</vt:lpstr>
      <vt:lpstr>一b13（4）</vt:lpstr>
      <vt:lpstr>一b14</vt:lpstr>
      <vt:lpstr>一b14（1）</vt:lpstr>
      <vt:lpstr>一b14（2）</vt:lpstr>
      <vt:lpstr>一b15</vt:lpstr>
      <vt:lpstr>一b15(1)</vt:lpstr>
      <vt:lpstr>一b15（2 ）</vt:lpstr>
      <vt:lpstr>一b15(3)</vt:lpstr>
      <vt:lpstr>一b15(4)</vt:lpstr>
      <vt:lpstr>实验二 课后练习部分</vt:lpstr>
      <vt:lpstr>二A3、4、6</vt:lpstr>
      <vt:lpstr>二a7</vt:lpstr>
      <vt:lpstr>二a10</vt:lpstr>
      <vt:lpstr>二a10( 1 )</vt:lpstr>
      <vt:lpstr>二a10( 2 )</vt:lpstr>
      <vt:lpstr>二a12</vt:lpstr>
      <vt:lpstr>二a12( 1 )</vt:lpstr>
      <vt:lpstr>二a14~16</vt:lpstr>
      <vt:lpstr>实验二 课外练习部分</vt:lpstr>
      <vt:lpstr>二b1</vt:lpstr>
      <vt:lpstr>二b1( 1 )</vt:lpstr>
      <vt:lpstr>二b2</vt:lpstr>
      <vt:lpstr>二b2( 1 )</vt:lpstr>
      <vt:lpstr>二b2( 2 )</vt:lpstr>
      <vt:lpstr>二b3</vt:lpstr>
      <vt:lpstr>二b3 ( 1 )</vt:lpstr>
      <vt:lpstr>二b4</vt:lpstr>
      <vt:lpstr>二b4(1)</vt:lpstr>
      <vt:lpstr>二b5</vt:lpstr>
      <vt:lpstr>二b5(1)</vt:lpstr>
      <vt:lpstr>二b6</vt:lpstr>
      <vt:lpstr>二b6(1)</vt:lpstr>
      <vt:lpstr>二b6(2)</vt:lpstr>
      <vt:lpstr>二b7</vt:lpstr>
      <vt:lpstr>二b7(1)</vt:lpstr>
      <vt:lpstr>二b7(2)</vt:lpstr>
      <vt:lpstr>二b7(3)</vt:lpstr>
      <vt:lpstr>实验三 课后练习部分</vt:lpstr>
      <vt:lpstr>三a14</vt:lpstr>
      <vt:lpstr>三a14(1)</vt:lpstr>
      <vt:lpstr>三a15</vt:lpstr>
      <vt:lpstr>三a15(1)</vt:lpstr>
      <vt:lpstr>三a19</vt:lpstr>
      <vt:lpstr>三a19(0)</vt:lpstr>
      <vt:lpstr>三a19(1)</vt:lpstr>
      <vt:lpstr>三a19(2)</vt:lpstr>
      <vt:lpstr>三a20</vt:lpstr>
      <vt:lpstr>三a20(1)</vt:lpstr>
      <vt:lpstr>三a20(2)</vt:lpstr>
      <vt:lpstr>三a21</vt:lpstr>
      <vt:lpstr>三a21(1)</vt:lpstr>
      <vt:lpstr>三a21(2)</vt:lpstr>
      <vt:lpstr>三a21(3)</vt:lpstr>
      <vt:lpstr>三a22</vt:lpstr>
      <vt:lpstr>三a22(1)</vt:lpstr>
      <vt:lpstr>三a22(2)</vt:lpstr>
      <vt:lpstr>三a23</vt:lpstr>
      <vt:lpstr>三a23(1)</vt:lpstr>
      <vt:lpstr>三a24</vt:lpstr>
      <vt:lpstr>实验三 课外练习部分</vt:lpstr>
      <vt:lpstr>三b1~3</vt:lpstr>
      <vt:lpstr>三b4</vt:lpstr>
      <vt:lpstr>三b4(1)</vt:lpstr>
      <vt:lpstr>实验四 课后练习部分</vt:lpstr>
      <vt:lpstr>四a25（1）</vt:lpstr>
      <vt:lpstr>四a25（2）</vt:lpstr>
      <vt:lpstr>四a25（3）</vt:lpstr>
      <vt:lpstr>四a26（1）</vt:lpstr>
      <vt:lpstr>四a26（2）</vt:lpstr>
      <vt:lpstr>四a26（3）</vt:lpstr>
      <vt:lpstr>四a26（4）</vt:lpstr>
      <vt:lpstr>四a1~3</vt:lpstr>
      <vt:lpstr>四a13（1）</vt:lpstr>
      <vt:lpstr>四a13（2）</vt:lpstr>
      <vt:lpstr>四a13（3）</vt:lpstr>
      <vt:lpstr>四a14（1）</vt:lpstr>
      <vt:lpstr>四a14（2）</vt:lpstr>
      <vt:lpstr>四a14（3）</vt:lpstr>
      <vt:lpstr>四a15（1）</vt:lpstr>
      <vt:lpstr>四a15（2）</vt:lpstr>
      <vt:lpstr>四a15（3）</vt:lpstr>
      <vt:lpstr>四a16（1）</vt:lpstr>
      <vt:lpstr>四a16（2）</vt:lpstr>
      <vt:lpstr>四a16（3）</vt:lpstr>
      <vt:lpstr>四a16（4）</vt:lpstr>
      <vt:lpstr>四a16（5）</vt:lpstr>
      <vt:lpstr>实验四 课外练习部分</vt:lpstr>
      <vt:lpstr>四B1（1）</vt:lpstr>
      <vt:lpstr>四B1（2）</vt:lpstr>
      <vt:lpstr>四B1（3）</vt:lpstr>
      <vt:lpstr>四B1（4）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C++程序设计习题课</dc:title>
  <dc:creator>某人</dc:creator>
  <cp:lastModifiedBy>HUAWEI</cp:lastModifiedBy>
  <cp:revision>7</cp:revision>
  <dcterms:created xsi:type="dcterms:W3CDTF">2021-04-02T07:50:00Z</dcterms:created>
  <dcterms:modified xsi:type="dcterms:W3CDTF">2021-06-24T03:31:47Z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1C01DCC847674EE482F35839D417D552</vt:lpwstr>
  </property>
  <property fmtid="{D5CDD505-2E9C-101B-9397-08002B2CF9AE}" pid="3" name="KSOProductBuildVer">
    <vt:lpwstr>2052-11.1.0.10578</vt:lpwstr>
  </property>
</Properties>
</file>