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6" r:id="rId24"/>
    <p:sldId id="287" r:id="rId25"/>
    <p:sldId id="292" r:id="rId26"/>
    <p:sldId id="293" r:id="rId27"/>
    <p:sldId id="294" r:id="rId2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43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2140" y="1650964"/>
            <a:ext cx="7919719" cy="150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12140" y="3584066"/>
            <a:ext cx="7919719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90" dirty="0"/>
              <a:t>copyright@</a:t>
            </a:r>
            <a:r>
              <a:rPr spc="95" dirty="0"/>
              <a:t>睿爸</a:t>
            </a:r>
            <a:r>
              <a:rPr spc="100" dirty="0"/>
              <a:t>信</a:t>
            </a:r>
            <a:r>
              <a:rPr spc="-5" dirty="0"/>
              <a:t>奥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90" dirty="0"/>
              <a:t>copyright@</a:t>
            </a:r>
            <a:r>
              <a:rPr spc="95" dirty="0"/>
              <a:t>睿爸</a:t>
            </a:r>
            <a:r>
              <a:rPr spc="100" dirty="0"/>
              <a:t>信</a:t>
            </a:r>
            <a:r>
              <a:rPr spc="-5" dirty="0"/>
              <a:t>奥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90" dirty="0"/>
              <a:t>copyright@</a:t>
            </a:r>
            <a:r>
              <a:rPr spc="95" dirty="0"/>
              <a:t>睿爸</a:t>
            </a:r>
            <a:r>
              <a:rPr spc="100" dirty="0"/>
              <a:t>信</a:t>
            </a:r>
            <a:r>
              <a:rPr spc="-5" dirty="0"/>
              <a:t>奥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90" dirty="0"/>
              <a:t>copyright@</a:t>
            </a:r>
            <a:r>
              <a:rPr spc="95" dirty="0"/>
              <a:t>睿爸</a:t>
            </a:r>
            <a:r>
              <a:rPr spc="100" dirty="0"/>
              <a:t>信</a:t>
            </a:r>
            <a:r>
              <a:rPr spc="-5" dirty="0"/>
              <a:t>奥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90" dirty="0"/>
              <a:t>copyright@</a:t>
            </a:r>
            <a:r>
              <a:rPr spc="95" dirty="0"/>
              <a:t>睿爸</a:t>
            </a:r>
            <a:r>
              <a:rPr spc="100" dirty="0"/>
              <a:t>信</a:t>
            </a:r>
            <a:r>
              <a:rPr spc="-5" dirty="0"/>
              <a:t>奥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945123"/>
            <a:ext cx="9144000" cy="913130"/>
          </a:xfrm>
          <a:custGeom>
            <a:avLst/>
            <a:gdLst/>
            <a:ahLst/>
            <a:cxnLst/>
            <a:rect l="l" t="t" r="r" b="b"/>
            <a:pathLst>
              <a:path w="9144000" h="913129">
                <a:moveTo>
                  <a:pt x="0" y="912876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912876"/>
                </a:lnTo>
                <a:lnTo>
                  <a:pt x="0" y="912876"/>
                </a:lnTo>
                <a:close/>
              </a:path>
            </a:pathLst>
          </a:custGeom>
          <a:solidFill>
            <a:srgbClr val="22A8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075" y="866140"/>
            <a:ext cx="845185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0084" y="2116581"/>
            <a:ext cx="4364355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60975" y="6411890"/>
            <a:ext cx="2134234" cy="293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90" dirty="0"/>
              <a:t>copyright@</a:t>
            </a:r>
            <a:r>
              <a:rPr spc="95" dirty="0"/>
              <a:t>睿爸</a:t>
            </a:r>
            <a:r>
              <a:rPr spc="100" dirty="0"/>
              <a:t>信</a:t>
            </a:r>
            <a:r>
              <a:rPr spc="-5" dirty="0"/>
              <a:t>奥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569" y="2402522"/>
            <a:ext cx="517969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latin typeface="微软雅黑"/>
                <a:cs typeface="微软雅黑"/>
              </a:rPr>
              <a:t>CSP(NOIP)</a:t>
            </a:r>
            <a:r>
              <a:rPr sz="2800" b="1" dirty="0" err="1">
                <a:latin typeface="微软雅黑"/>
                <a:cs typeface="微软雅黑"/>
              </a:rPr>
              <a:t>初赛辅</a:t>
            </a:r>
            <a:r>
              <a:rPr sz="2800" b="1" spc="-5" dirty="0" err="1">
                <a:latin typeface="微软雅黑"/>
                <a:cs typeface="微软雅黑"/>
              </a:rPr>
              <a:t>导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569" y="3162617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 err="1">
                <a:latin typeface="微软雅黑"/>
                <a:cs typeface="微软雅黑"/>
              </a:rPr>
              <a:t>数据结构</a:t>
            </a:r>
            <a:endParaRPr sz="4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3559" y="1562734"/>
            <a:ext cx="459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微软雅黑"/>
                <a:cs typeface="微软雅黑"/>
              </a:rPr>
              <a:t>线性表的顺序存储与链式存储比较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559" y="1955292"/>
            <a:ext cx="7811134" cy="30391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000" b="1" dirty="0">
                <a:latin typeface="微软雅黑"/>
                <a:cs typeface="微软雅黑"/>
              </a:rPr>
              <a:t>顺序存储: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b="1" dirty="0">
                <a:latin typeface="楷体"/>
                <a:cs typeface="楷体"/>
              </a:rPr>
              <a:t>优：查找结点方便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  <a:p>
            <a:pPr marL="12700" marR="5080">
              <a:lnSpc>
                <a:spcPct val="125000"/>
              </a:lnSpc>
              <a:spcBef>
                <a:spcPts val="50"/>
              </a:spcBef>
            </a:pPr>
            <a:r>
              <a:rPr sz="2000" b="1" dirty="0">
                <a:latin typeface="楷体"/>
                <a:cs typeface="楷体"/>
              </a:rPr>
              <a:t>缺：进行插入和删除时</a:t>
            </a:r>
            <a:r>
              <a:rPr sz="2000" b="1" spc="-5" dirty="0">
                <a:latin typeface="楷体"/>
                <a:cs typeface="楷体"/>
              </a:rPr>
              <a:t>,</a:t>
            </a:r>
            <a:r>
              <a:rPr sz="2000" b="1" dirty="0">
                <a:latin typeface="楷体"/>
                <a:cs typeface="楷体"/>
              </a:rPr>
              <a:t>需要花费大量的时间来移动数据，存储规模</a:t>
            </a:r>
            <a:r>
              <a:rPr sz="2000" b="1" spc="-5" dirty="0">
                <a:latin typeface="楷体"/>
                <a:cs typeface="楷体"/>
              </a:rPr>
              <a:t>过 </a:t>
            </a:r>
            <a:r>
              <a:rPr sz="2000" b="1" dirty="0">
                <a:latin typeface="楷体"/>
                <a:cs typeface="楷体"/>
              </a:rPr>
              <a:t>大时难于预先估计空间</a:t>
            </a:r>
            <a:r>
              <a:rPr sz="2000" b="1" spc="-5" dirty="0">
                <a:latin typeface="楷体"/>
                <a:cs typeface="楷体"/>
              </a:rPr>
              <a:t>,</a:t>
            </a:r>
            <a:r>
              <a:rPr sz="2000" b="1" dirty="0">
                <a:latin typeface="楷体"/>
                <a:cs typeface="楷体"/>
              </a:rPr>
              <a:t>过大造成空间浪费</a:t>
            </a:r>
            <a:r>
              <a:rPr sz="2000" b="1" spc="-5" dirty="0">
                <a:latin typeface="楷体"/>
                <a:cs typeface="楷体"/>
              </a:rPr>
              <a:t>,</a:t>
            </a:r>
            <a:r>
              <a:rPr sz="2000" b="1" dirty="0">
                <a:latin typeface="楷体"/>
                <a:cs typeface="楷体"/>
              </a:rPr>
              <a:t>过小又会使数据溢出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b="1" dirty="0">
                <a:latin typeface="微软雅黑"/>
                <a:cs typeface="微软雅黑"/>
              </a:rPr>
              <a:t>链式存储:</a:t>
            </a:r>
            <a:endParaRPr sz="1800">
              <a:latin typeface="微软雅黑"/>
              <a:cs typeface="微软雅黑"/>
            </a:endParaRPr>
          </a:p>
          <a:p>
            <a:pPr marL="12700" marR="5080">
              <a:lnSpc>
                <a:spcPts val="3000"/>
              </a:lnSpc>
              <a:spcBef>
                <a:spcPts val="120"/>
              </a:spcBef>
            </a:pPr>
            <a:r>
              <a:rPr sz="2000" b="1" dirty="0">
                <a:latin typeface="楷体"/>
                <a:cs typeface="楷体"/>
              </a:rPr>
              <a:t>优：进行数据的</a:t>
            </a:r>
            <a:r>
              <a:rPr sz="2000" b="1" dirty="0">
                <a:solidFill>
                  <a:srgbClr val="FF0000"/>
                </a:solidFill>
                <a:latin typeface="楷体"/>
                <a:cs typeface="楷体"/>
              </a:rPr>
              <a:t>删除和插入</a:t>
            </a:r>
            <a:r>
              <a:rPr sz="2000" b="1" dirty="0">
                <a:latin typeface="楷体"/>
                <a:cs typeface="楷体"/>
              </a:rPr>
              <a:t>时只需要修改指针即可</a:t>
            </a:r>
            <a:r>
              <a:rPr sz="2000" b="1" spc="-5" dirty="0">
                <a:latin typeface="楷体"/>
                <a:cs typeface="楷体"/>
              </a:rPr>
              <a:t>,</a:t>
            </a:r>
            <a:r>
              <a:rPr sz="2000" b="1" dirty="0">
                <a:latin typeface="楷体"/>
                <a:cs typeface="楷体"/>
              </a:rPr>
              <a:t>非常方便。当存</a:t>
            </a:r>
            <a:r>
              <a:rPr sz="2000" b="1" spc="-5" dirty="0">
                <a:latin typeface="楷体"/>
                <a:cs typeface="楷体"/>
              </a:rPr>
              <a:t>储 </a:t>
            </a:r>
            <a:r>
              <a:rPr sz="2000" b="1" dirty="0">
                <a:latin typeface="楷体"/>
                <a:cs typeface="楷体"/>
              </a:rPr>
              <a:t>规模较大时</a:t>
            </a:r>
            <a:r>
              <a:rPr sz="2000" b="1" spc="-5" dirty="0">
                <a:latin typeface="楷体"/>
                <a:cs typeface="楷体"/>
              </a:rPr>
              <a:t>,</a:t>
            </a:r>
            <a:r>
              <a:rPr sz="2000" b="1" dirty="0">
                <a:latin typeface="楷体"/>
                <a:cs typeface="楷体"/>
              </a:rPr>
              <a:t>动态分配不连续的内存空间</a:t>
            </a:r>
            <a:r>
              <a:rPr sz="2000" b="1" spc="-5" dirty="0">
                <a:latin typeface="楷体"/>
                <a:cs typeface="楷体"/>
              </a:rPr>
              <a:t>,</a:t>
            </a:r>
            <a:r>
              <a:rPr sz="2000" b="1" dirty="0">
                <a:latin typeface="楷体"/>
                <a:cs typeface="楷体"/>
              </a:rPr>
              <a:t>不会造成浪费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楷体"/>
                <a:cs typeface="楷体"/>
              </a:rPr>
              <a:t>缺：查找某个结点需要从头指针起顺着链扫描才能取到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69" y="24498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栈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7072" y="3078479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>
                <a:moveTo>
                  <a:pt x="0" y="0"/>
                </a:moveTo>
                <a:lnTo>
                  <a:pt x="6477000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6944" y="3079114"/>
            <a:ext cx="6477635" cy="0"/>
          </a:xfrm>
          <a:custGeom>
            <a:avLst/>
            <a:gdLst/>
            <a:ahLst/>
            <a:cxnLst/>
            <a:rect l="l" t="t" r="r" b="b"/>
            <a:pathLst>
              <a:path w="6477634">
                <a:moveTo>
                  <a:pt x="0" y="0"/>
                </a:moveTo>
                <a:lnTo>
                  <a:pt x="647763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CSP(NOIP)</a:t>
            </a:r>
            <a:r>
              <a:rPr dirty="0" err="1">
                <a:latin typeface="微软雅黑"/>
                <a:cs typeface="微软雅黑"/>
              </a:rPr>
              <a:t>初赛辅导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340" y="1449196"/>
            <a:ext cx="5398135" cy="439928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b="1" dirty="0">
                <a:latin typeface="微软雅黑"/>
                <a:cs typeface="微软雅黑"/>
              </a:rPr>
              <a:t>栈的定</a:t>
            </a:r>
            <a:r>
              <a:rPr sz="2000" b="1" spc="5" dirty="0">
                <a:latin typeface="微软雅黑"/>
                <a:cs typeface="微软雅黑"/>
              </a:rPr>
              <a:t>义</a:t>
            </a:r>
            <a:endParaRPr sz="2000">
              <a:latin typeface="微软雅黑"/>
              <a:cs typeface="微软雅黑"/>
            </a:endParaRPr>
          </a:p>
          <a:p>
            <a:pPr marL="12700" marR="142875">
              <a:lnSpc>
                <a:spcPts val="2880"/>
              </a:lnSpc>
              <a:spcBef>
                <a:spcPts val="114"/>
              </a:spcBef>
            </a:pPr>
            <a:r>
              <a:rPr sz="2000" b="1" dirty="0">
                <a:latin typeface="楷体"/>
                <a:cs typeface="楷体"/>
              </a:rPr>
              <a:t>栈（</a:t>
            </a:r>
            <a:r>
              <a:rPr sz="2000" b="1" spc="-5" dirty="0">
                <a:latin typeface="楷体"/>
                <a:cs typeface="楷体"/>
              </a:rPr>
              <a:t>Stack</a:t>
            </a:r>
            <a:r>
              <a:rPr sz="2000" b="1" dirty="0">
                <a:latin typeface="楷体"/>
                <a:cs typeface="楷体"/>
              </a:rPr>
              <a:t>）是限制仅在表的</a:t>
            </a:r>
            <a:r>
              <a:rPr sz="2000" b="1" dirty="0">
                <a:solidFill>
                  <a:srgbClr val="FF0000"/>
                </a:solidFill>
                <a:latin typeface="楷体"/>
                <a:cs typeface="楷体"/>
              </a:rPr>
              <a:t>一端</a:t>
            </a:r>
            <a:r>
              <a:rPr sz="2000" b="1" dirty="0">
                <a:latin typeface="楷体"/>
                <a:cs typeface="楷体"/>
              </a:rPr>
              <a:t>进行插入和</a:t>
            </a:r>
            <a:r>
              <a:rPr sz="2000" b="1" spc="-5" dirty="0">
                <a:latin typeface="楷体"/>
                <a:cs typeface="楷体"/>
              </a:rPr>
              <a:t>删 </a:t>
            </a:r>
            <a:r>
              <a:rPr sz="2000" b="1" dirty="0">
                <a:latin typeface="楷体"/>
                <a:cs typeface="楷体"/>
              </a:rPr>
              <a:t>除运算的线性表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  <a:p>
            <a:pPr marL="12700" marR="13970">
              <a:lnSpc>
                <a:spcPts val="2880"/>
              </a:lnSpc>
              <a:buSzPct val="95000"/>
              <a:buAutoNum type="arabicParenBoth"/>
              <a:tabLst>
                <a:tab pos="397510" algn="l"/>
              </a:tabLst>
            </a:pPr>
            <a:r>
              <a:rPr sz="2000" b="1" dirty="0">
                <a:latin typeface="楷体"/>
                <a:cs typeface="楷体"/>
              </a:rPr>
              <a:t>通常称插入、删除的这一端为栈顶（</a:t>
            </a:r>
            <a:r>
              <a:rPr sz="2000" b="1" spc="-5" dirty="0">
                <a:latin typeface="楷体"/>
                <a:cs typeface="楷体"/>
              </a:rPr>
              <a:t>Top</a:t>
            </a:r>
            <a:r>
              <a:rPr sz="2000" b="1" dirty="0">
                <a:latin typeface="楷体"/>
                <a:cs typeface="楷体"/>
              </a:rPr>
              <a:t>）</a:t>
            </a:r>
            <a:r>
              <a:rPr sz="2000" b="1" spc="-5" dirty="0">
                <a:latin typeface="楷体"/>
                <a:cs typeface="楷体"/>
              </a:rPr>
              <a:t>， </a:t>
            </a:r>
            <a:r>
              <a:rPr sz="2000" b="1" dirty="0">
                <a:latin typeface="楷体"/>
                <a:cs typeface="楷体"/>
              </a:rPr>
              <a:t>另一端称为栈底（Bottom）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  <a:p>
            <a:pPr marL="397510" indent="-384810">
              <a:lnSpc>
                <a:spcPct val="100000"/>
              </a:lnSpc>
              <a:spcBef>
                <a:spcPts val="305"/>
              </a:spcBef>
              <a:buSzPct val="95000"/>
              <a:buAutoNum type="arabicParenBoth"/>
              <a:tabLst>
                <a:tab pos="397510" algn="l"/>
              </a:tabLst>
            </a:pPr>
            <a:r>
              <a:rPr sz="2000" b="1" dirty="0">
                <a:latin typeface="楷体"/>
                <a:cs typeface="楷体"/>
              </a:rPr>
              <a:t>当表中没有元素时称为空栈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  <a:p>
            <a:pPr marL="12700" marR="5080">
              <a:lnSpc>
                <a:spcPct val="120000"/>
              </a:lnSpc>
              <a:buSzPct val="95000"/>
              <a:buAutoNum type="arabicParenBoth"/>
              <a:tabLst>
                <a:tab pos="397510" algn="l"/>
              </a:tabLst>
            </a:pPr>
            <a:r>
              <a:rPr sz="2000" b="1" dirty="0">
                <a:latin typeface="楷体"/>
                <a:cs typeface="楷体"/>
              </a:rPr>
              <a:t>栈为后进先出</a:t>
            </a:r>
            <a:r>
              <a:rPr sz="2000" b="1" spc="-5" dirty="0">
                <a:latin typeface="楷体"/>
                <a:cs typeface="楷体"/>
              </a:rPr>
              <a:t>（Last</a:t>
            </a:r>
            <a:r>
              <a:rPr sz="2000" b="1" spc="-10" dirty="0">
                <a:latin typeface="楷体"/>
                <a:cs typeface="楷体"/>
              </a:rPr>
              <a:t> </a:t>
            </a:r>
            <a:r>
              <a:rPr sz="2000" b="1" spc="-5" dirty="0">
                <a:latin typeface="楷体"/>
                <a:cs typeface="楷体"/>
              </a:rPr>
              <a:t>In First </a:t>
            </a:r>
            <a:r>
              <a:rPr sz="2000" b="1" dirty="0">
                <a:latin typeface="楷体"/>
                <a:cs typeface="楷体"/>
              </a:rPr>
              <a:t>Out）的线</a:t>
            </a:r>
            <a:r>
              <a:rPr sz="2000" b="1" spc="-5" dirty="0">
                <a:latin typeface="楷体"/>
                <a:cs typeface="楷体"/>
              </a:rPr>
              <a:t>性 </a:t>
            </a:r>
            <a:r>
              <a:rPr sz="2000" b="1" dirty="0">
                <a:latin typeface="楷体"/>
                <a:cs typeface="楷体"/>
              </a:rPr>
              <a:t>表，简称为</a:t>
            </a:r>
            <a:r>
              <a:rPr sz="2000" b="1" spc="-5" dirty="0">
                <a:latin typeface="楷体"/>
                <a:cs typeface="楷体"/>
              </a:rPr>
              <a:t>LIFO</a:t>
            </a:r>
            <a:r>
              <a:rPr sz="2000" b="1" dirty="0">
                <a:latin typeface="楷体"/>
                <a:cs typeface="楷体"/>
              </a:rPr>
              <a:t>表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  <a:p>
            <a:pPr marL="26924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楷体"/>
                <a:cs typeface="楷体"/>
              </a:rPr>
              <a:t>栈的修改是按后进先出的原则进行。每次删</a:t>
            </a:r>
            <a:r>
              <a:rPr sz="2000" b="1" spc="-5" dirty="0">
                <a:latin typeface="楷体"/>
                <a:cs typeface="楷体"/>
              </a:rPr>
              <a:t>除</a:t>
            </a:r>
            <a:endParaRPr sz="2000">
              <a:latin typeface="楷体"/>
              <a:cs typeface="楷体"/>
            </a:endParaRPr>
          </a:p>
          <a:p>
            <a:pPr marL="12700" marR="17145" algn="just">
              <a:lnSpc>
                <a:spcPct val="120000"/>
              </a:lnSpc>
            </a:pPr>
            <a:r>
              <a:rPr sz="2000" b="1" dirty="0">
                <a:latin typeface="楷体"/>
                <a:cs typeface="楷体"/>
              </a:rPr>
              <a:t>（退栈）的总是当前栈中</a:t>
            </a:r>
            <a:r>
              <a:rPr sz="2000" b="1" spc="-5" dirty="0">
                <a:latin typeface="楷体"/>
                <a:cs typeface="楷体"/>
              </a:rPr>
              <a:t>"</a:t>
            </a:r>
            <a:r>
              <a:rPr sz="2000" b="1" dirty="0">
                <a:latin typeface="楷体"/>
                <a:cs typeface="楷体"/>
              </a:rPr>
              <a:t>最新</a:t>
            </a:r>
            <a:r>
              <a:rPr sz="2000" b="1" spc="-5" dirty="0">
                <a:latin typeface="楷体"/>
                <a:cs typeface="楷体"/>
              </a:rPr>
              <a:t>"</a:t>
            </a:r>
            <a:r>
              <a:rPr sz="2000" b="1" dirty="0">
                <a:latin typeface="楷体"/>
                <a:cs typeface="楷体"/>
              </a:rPr>
              <a:t>的元素，即最</a:t>
            </a:r>
            <a:r>
              <a:rPr sz="2000" b="1" spc="-5" dirty="0">
                <a:latin typeface="楷体"/>
                <a:cs typeface="楷体"/>
              </a:rPr>
              <a:t>后 </a:t>
            </a:r>
            <a:r>
              <a:rPr sz="2000" b="1" dirty="0">
                <a:latin typeface="楷体"/>
                <a:cs typeface="楷体"/>
              </a:rPr>
              <a:t>插入（进栈）的元素，而最先插入的是被放在</a:t>
            </a:r>
            <a:r>
              <a:rPr sz="2000" b="1" spc="-5" dirty="0">
                <a:latin typeface="楷体"/>
                <a:cs typeface="楷体"/>
              </a:rPr>
              <a:t>栈 </a:t>
            </a:r>
            <a:r>
              <a:rPr sz="2000" b="1" dirty="0">
                <a:latin typeface="楷体"/>
                <a:cs typeface="楷体"/>
              </a:rPr>
              <a:t>的底部，要到最后才能删除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3817" y="1640017"/>
            <a:ext cx="2588165" cy="2365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69" y="2449829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队列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7072" y="3078479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>
                <a:moveTo>
                  <a:pt x="0" y="0"/>
                </a:moveTo>
                <a:lnTo>
                  <a:pt x="6477000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6944" y="3079114"/>
            <a:ext cx="6477635" cy="0"/>
          </a:xfrm>
          <a:custGeom>
            <a:avLst/>
            <a:gdLst/>
            <a:ahLst/>
            <a:cxnLst/>
            <a:rect l="l" t="t" r="r" b="b"/>
            <a:pathLst>
              <a:path w="6477634">
                <a:moveTo>
                  <a:pt x="0" y="0"/>
                </a:moveTo>
                <a:lnTo>
                  <a:pt x="647763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CSP(NOIP)</a:t>
            </a:r>
            <a:r>
              <a:rPr dirty="0" err="1">
                <a:latin typeface="微软雅黑"/>
                <a:cs typeface="微软雅黑"/>
              </a:rPr>
              <a:t>初赛辅导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50" y="4460240"/>
            <a:ext cx="795655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480" marR="56515" indent="-525780">
              <a:lnSpc>
                <a:spcPct val="120400"/>
              </a:lnSpc>
              <a:spcBef>
                <a:spcPts val="100"/>
              </a:spcBef>
            </a:pPr>
            <a:r>
              <a:rPr sz="1800" b="1" dirty="0">
                <a:latin typeface="楷体"/>
                <a:cs typeface="楷体"/>
              </a:rPr>
              <a:t>（4）队列亦称作先进先出（First</a:t>
            </a:r>
            <a:r>
              <a:rPr sz="1800" b="1" spc="10" dirty="0">
                <a:latin typeface="楷体"/>
                <a:cs typeface="楷体"/>
              </a:rPr>
              <a:t> </a:t>
            </a:r>
            <a:r>
              <a:rPr sz="1800" b="1" spc="-5" dirty="0">
                <a:latin typeface="楷体"/>
                <a:cs typeface="楷体"/>
              </a:rPr>
              <a:t>In</a:t>
            </a:r>
            <a:r>
              <a:rPr sz="1800" b="1" spc="10" dirty="0">
                <a:latin typeface="楷体"/>
                <a:cs typeface="楷体"/>
              </a:rPr>
              <a:t> </a:t>
            </a:r>
            <a:r>
              <a:rPr sz="1800" b="1" dirty="0">
                <a:latin typeface="楷体"/>
                <a:cs typeface="楷体"/>
              </a:rPr>
              <a:t>First</a:t>
            </a:r>
            <a:r>
              <a:rPr sz="1800" b="1" spc="10" dirty="0">
                <a:latin typeface="楷体"/>
                <a:cs typeface="楷体"/>
              </a:rPr>
              <a:t> </a:t>
            </a:r>
            <a:r>
              <a:rPr sz="1800" b="1" dirty="0">
                <a:latin typeface="楷体"/>
                <a:cs typeface="楷体"/>
              </a:rPr>
              <a:t>Out）的线性表，简称为FIFO</a:t>
            </a:r>
            <a:r>
              <a:rPr sz="1800" b="1" spc="-10" dirty="0">
                <a:latin typeface="楷体"/>
                <a:cs typeface="楷体"/>
              </a:rPr>
              <a:t>表 </a:t>
            </a:r>
            <a:r>
              <a:rPr sz="1800" b="1" dirty="0" err="1">
                <a:latin typeface="楷体"/>
                <a:cs typeface="楷体"/>
              </a:rPr>
              <a:t>队列的修改是依先进先出的原则进行的。新来的成员总是加入队尾（即</a:t>
            </a:r>
            <a:r>
              <a:rPr sz="1800" b="1" spc="-10" dirty="0" err="1">
                <a:latin typeface="楷体"/>
                <a:cs typeface="楷体"/>
              </a:rPr>
              <a:t>不</a:t>
            </a:r>
            <a:r>
              <a:rPr sz="1800" b="1" dirty="0" err="1">
                <a:latin typeface="楷体"/>
                <a:cs typeface="楷体"/>
              </a:rPr>
              <a:t>允许"加塞</a:t>
            </a:r>
            <a:r>
              <a:rPr sz="1800" b="1" dirty="0">
                <a:latin typeface="楷体"/>
                <a:cs typeface="楷体"/>
              </a:rPr>
              <a:t>"），每次离开的成员总是队列头上的（不允许中途离队），即当前</a:t>
            </a:r>
            <a:r>
              <a:rPr sz="1800" b="1" spc="-10" dirty="0">
                <a:latin typeface="楷体"/>
                <a:cs typeface="楷体"/>
              </a:rPr>
              <a:t>"  </a:t>
            </a:r>
            <a:r>
              <a:rPr sz="1800" b="1" dirty="0">
                <a:latin typeface="楷体"/>
                <a:cs typeface="楷体"/>
              </a:rPr>
              <a:t>最老的"成员离队</a:t>
            </a:r>
            <a:r>
              <a:rPr sz="1800" b="1" spc="-10" dirty="0">
                <a:latin typeface="楷体"/>
                <a:cs typeface="楷体"/>
              </a:rPr>
              <a:t>。</a:t>
            </a:r>
            <a:endParaRPr sz="1800" dirty="0">
              <a:latin typeface="楷体"/>
              <a:cs typeface="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0406" y="2506759"/>
            <a:ext cx="3809159" cy="93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5150" y="1355724"/>
            <a:ext cx="7716520" cy="1539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/>
                <a:cs typeface="微软雅黑"/>
              </a:rPr>
              <a:t>队列的定</a:t>
            </a:r>
            <a:r>
              <a:rPr sz="2000" b="1" spc="5" dirty="0">
                <a:latin typeface="微软雅黑"/>
                <a:cs typeface="微软雅黑"/>
              </a:rPr>
              <a:t>义</a:t>
            </a:r>
            <a:endParaRPr sz="20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</a:pPr>
            <a:r>
              <a:rPr sz="2000" b="1" dirty="0">
                <a:latin typeface="微软雅黑"/>
                <a:cs typeface="微软雅黑"/>
              </a:rPr>
              <a:t>队列（</a:t>
            </a:r>
            <a:r>
              <a:rPr sz="2000" b="1" spc="-10" dirty="0">
                <a:latin typeface="微软雅黑"/>
                <a:cs typeface="微软雅黑"/>
              </a:rPr>
              <a:t>Q</a:t>
            </a:r>
            <a:r>
              <a:rPr sz="2000" b="1" spc="-5" dirty="0">
                <a:latin typeface="微软雅黑"/>
                <a:cs typeface="微软雅黑"/>
              </a:rPr>
              <a:t>ueue）是只允许在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一端</a:t>
            </a:r>
            <a:r>
              <a:rPr sz="2000" b="1" dirty="0">
                <a:latin typeface="微软雅黑"/>
                <a:cs typeface="微软雅黑"/>
              </a:rPr>
              <a:t>进行插入，而在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另一端</a:t>
            </a:r>
            <a:r>
              <a:rPr sz="2000" b="1" dirty="0">
                <a:latin typeface="微软雅黑"/>
                <a:cs typeface="微软雅黑"/>
              </a:rPr>
              <a:t>进行删除的运 算受限的线性</a:t>
            </a:r>
            <a:r>
              <a:rPr sz="2000" b="1" spc="5" dirty="0">
                <a:latin typeface="微软雅黑"/>
                <a:cs typeface="微软雅黑"/>
              </a:rPr>
              <a:t>表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微软雅黑"/>
              <a:cs typeface="微软雅黑"/>
            </a:endParaRPr>
          </a:p>
          <a:p>
            <a:pPr marL="332740" algn="ctr">
              <a:lnSpc>
                <a:spcPct val="100000"/>
              </a:lnSpc>
              <a:tabLst>
                <a:tab pos="5152390" algn="l"/>
              </a:tabLst>
            </a:pPr>
            <a:r>
              <a:rPr sz="1600" b="1" dirty="0">
                <a:latin typeface="微软雅黑"/>
                <a:cs typeface="微软雅黑"/>
              </a:rPr>
              <a:t>出队</a:t>
            </a:r>
            <a:r>
              <a:rPr sz="1600" b="1" spc="-5" dirty="0">
                <a:latin typeface="微软雅黑"/>
                <a:cs typeface="微软雅黑"/>
              </a:rPr>
              <a:t>列	</a:t>
            </a:r>
            <a:r>
              <a:rPr sz="1600" b="1" dirty="0">
                <a:latin typeface="微软雅黑"/>
                <a:cs typeface="微软雅黑"/>
              </a:rPr>
              <a:t>入队</a:t>
            </a:r>
            <a:r>
              <a:rPr sz="1600" b="1" spc="-5" dirty="0">
                <a:latin typeface="微软雅黑"/>
                <a:cs typeface="微软雅黑"/>
              </a:rPr>
              <a:t>列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150" y="3191395"/>
            <a:ext cx="4279900" cy="12960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674370" algn="ctr">
              <a:lnSpc>
                <a:spcPct val="100000"/>
              </a:lnSpc>
              <a:spcBef>
                <a:spcPts val="445"/>
              </a:spcBef>
            </a:pPr>
            <a:r>
              <a:rPr sz="1600" b="1" dirty="0">
                <a:latin typeface="微软雅黑"/>
                <a:cs typeface="微软雅黑"/>
              </a:rPr>
              <a:t>队</a:t>
            </a:r>
            <a:r>
              <a:rPr sz="1600" b="1" spc="-5" dirty="0">
                <a:latin typeface="微软雅黑"/>
                <a:cs typeface="微软雅黑"/>
              </a:rPr>
              <a:t>头</a:t>
            </a:r>
            <a:endParaRPr sz="1600">
              <a:latin typeface="微软雅黑"/>
              <a:cs typeface="微软雅黑"/>
            </a:endParaRPr>
          </a:p>
          <a:p>
            <a:pPr marL="588010" indent="-575310">
              <a:lnSpc>
                <a:spcPct val="100000"/>
              </a:lnSpc>
              <a:spcBef>
                <a:spcPts val="395"/>
              </a:spcBef>
              <a:buSzPct val="94444"/>
              <a:buAutoNum type="arabicPlain"/>
              <a:tabLst>
                <a:tab pos="588010" algn="l"/>
              </a:tabLst>
            </a:pPr>
            <a:r>
              <a:rPr sz="1800" b="1" dirty="0">
                <a:latin typeface="楷体"/>
                <a:cs typeface="楷体"/>
              </a:rPr>
              <a:t>允许删除的一端称为队头（head）</a:t>
            </a:r>
            <a:r>
              <a:rPr sz="1800" b="1" spc="-10" dirty="0">
                <a:latin typeface="楷体"/>
                <a:cs typeface="楷体"/>
              </a:rPr>
              <a:t>。</a:t>
            </a:r>
            <a:endParaRPr sz="1800">
              <a:latin typeface="楷体"/>
              <a:cs typeface="楷体"/>
            </a:endParaRPr>
          </a:p>
          <a:p>
            <a:pPr marL="588010" indent="-575310">
              <a:lnSpc>
                <a:spcPct val="100000"/>
              </a:lnSpc>
              <a:spcBef>
                <a:spcPts val="430"/>
              </a:spcBef>
              <a:buSzPct val="94444"/>
              <a:buAutoNum type="arabicPlain"/>
              <a:tabLst>
                <a:tab pos="588010" algn="l"/>
              </a:tabLst>
            </a:pPr>
            <a:r>
              <a:rPr sz="1800" b="1" dirty="0">
                <a:latin typeface="楷体"/>
                <a:cs typeface="楷体"/>
              </a:rPr>
              <a:t>允许插入的一端称为队尾（tail）</a:t>
            </a:r>
            <a:r>
              <a:rPr sz="1800" b="1" spc="-10" dirty="0">
                <a:latin typeface="楷体"/>
                <a:cs typeface="楷体"/>
              </a:rPr>
              <a:t>。</a:t>
            </a:r>
            <a:endParaRPr sz="1800">
              <a:latin typeface="楷体"/>
              <a:cs typeface="楷体"/>
            </a:endParaRPr>
          </a:p>
          <a:p>
            <a:pPr marL="588010" indent="-575310">
              <a:lnSpc>
                <a:spcPct val="100000"/>
              </a:lnSpc>
              <a:spcBef>
                <a:spcPts val="430"/>
              </a:spcBef>
              <a:buSzPct val="94444"/>
              <a:buAutoNum type="arabicPlain"/>
              <a:tabLst>
                <a:tab pos="588010" algn="l"/>
              </a:tabLst>
            </a:pPr>
            <a:r>
              <a:rPr sz="1800" b="1" dirty="0">
                <a:latin typeface="楷体"/>
                <a:cs typeface="楷体"/>
              </a:rPr>
              <a:t>当队列中没有元素时称为空队列</a:t>
            </a:r>
            <a:r>
              <a:rPr sz="1800" b="1" spc="-10" dirty="0">
                <a:latin typeface="楷体"/>
                <a:cs typeface="楷体"/>
              </a:rPr>
              <a:t>。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1250" y="3235960"/>
            <a:ext cx="43116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微软雅黑"/>
                <a:cs typeface="微软雅黑"/>
              </a:rPr>
              <a:t>队</a:t>
            </a:r>
            <a:r>
              <a:rPr sz="1600" b="1" spc="-5" dirty="0">
                <a:latin typeface="微软雅黑"/>
                <a:cs typeface="微软雅黑"/>
              </a:rPr>
              <a:t>尾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69" y="24498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树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7072" y="3078479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>
                <a:moveTo>
                  <a:pt x="0" y="0"/>
                </a:moveTo>
                <a:lnTo>
                  <a:pt x="6477000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6944" y="3079114"/>
            <a:ext cx="6477635" cy="0"/>
          </a:xfrm>
          <a:custGeom>
            <a:avLst/>
            <a:gdLst/>
            <a:ahLst/>
            <a:cxnLst/>
            <a:rect l="l" t="t" r="r" b="b"/>
            <a:pathLst>
              <a:path w="6477634">
                <a:moveTo>
                  <a:pt x="0" y="0"/>
                </a:moveTo>
                <a:lnTo>
                  <a:pt x="647763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CSP(NOIP)</a:t>
            </a:r>
            <a:r>
              <a:rPr dirty="0" err="1">
                <a:latin typeface="微软雅黑"/>
                <a:cs typeface="微软雅黑"/>
              </a:rPr>
              <a:t>初赛辅导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463167"/>
            <a:ext cx="8145145" cy="40506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latin typeface="微软雅黑"/>
                <a:cs typeface="微软雅黑"/>
              </a:rPr>
              <a:t>树的定</a:t>
            </a:r>
            <a:r>
              <a:rPr sz="2000" b="1" spc="5" dirty="0">
                <a:latin typeface="微软雅黑"/>
                <a:cs typeface="微软雅黑"/>
              </a:rPr>
              <a:t>义</a:t>
            </a:r>
            <a:endParaRPr sz="2000">
              <a:latin typeface="微软雅黑"/>
              <a:cs typeface="微软雅黑"/>
            </a:endParaRPr>
          </a:p>
          <a:p>
            <a:pPr marL="50800" marR="57150">
              <a:lnSpc>
                <a:spcPct val="125000"/>
              </a:lnSpc>
            </a:pPr>
            <a:r>
              <a:rPr sz="2000" b="1" spc="-5" dirty="0">
                <a:latin typeface="微软雅黑"/>
                <a:cs typeface="微软雅黑"/>
              </a:rPr>
              <a:t>树(</a:t>
            </a:r>
            <a:r>
              <a:rPr sz="2000" b="1" spc="-175" dirty="0">
                <a:latin typeface="微软雅黑"/>
                <a:cs typeface="微软雅黑"/>
              </a:rPr>
              <a:t>T</a:t>
            </a:r>
            <a:r>
              <a:rPr sz="2000" b="1" spc="-10" dirty="0">
                <a:latin typeface="微软雅黑"/>
                <a:cs typeface="微软雅黑"/>
              </a:rPr>
              <a:t>r</a:t>
            </a:r>
            <a:r>
              <a:rPr sz="2000" b="1" spc="-5" dirty="0">
                <a:latin typeface="微软雅黑"/>
                <a:cs typeface="微软雅黑"/>
              </a:rPr>
              <a:t>ee)是n(n≥0)个结点的有限集T，T为空时称为空树，否则它满足</a:t>
            </a:r>
            <a:r>
              <a:rPr sz="2000" b="1" dirty="0">
                <a:latin typeface="微软雅黑"/>
                <a:cs typeface="微软雅黑"/>
              </a:rPr>
              <a:t>如 下两个条件</a:t>
            </a:r>
            <a:r>
              <a:rPr sz="2000" b="1" spc="5" dirty="0">
                <a:latin typeface="微软雅黑"/>
                <a:cs typeface="微软雅黑"/>
              </a:rPr>
              <a:t>：</a:t>
            </a:r>
            <a:endParaRPr sz="2000">
              <a:latin typeface="微软雅黑"/>
              <a:cs typeface="微软雅黑"/>
            </a:endParaRPr>
          </a:p>
          <a:p>
            <a:pPr marL="435609" indent="-384810">
              <a:lnSpc>
                <a:spcPct val="100000"/>
              </a:lnSpc>
              <a:spcBef>
                <a:spcPts val="535"/>
              </a:spcBef>
              <a:buSzPct val="95000"/>
              <a:buAutoNum type="arabicParenBoth"/>
              <a:tabLst>
                <a:tab pos="435609" algn="l"/>
              </a:tabLst>
            </a:pPr>
            <a:r>
              <a:rPr sz="2000" b="1" dirty="0">
                <a:latin typeface="楷体"/>
                <a:cs typeface="楷体"/>
              </a:rPr>
              <a:t>有且仅有一个特定的称为根</a:t>
            </a:r>
            <a:r>
              <a:rPr sz="2000" b="1" spc="-5" dirty="0">
                <a:latin typeface="楷体"/>
                <a:cs typeface="楷体"/>
              </a:rPr>
              <a:t>(Root)</a:t>
            </a:r>
            <a:r>
              <a:rPr sz="2000" b="1" dirty="0">
                <a:latin typeface="楷体"/>
                <a:cs typeface="楷体"/>
              </a:rPr>
              <a:t>的结点</a:t>
            </a:r>
            <a:r>
              <a:rPr sz="2000" b="1" spc="-5" dirty="0">
                <a:latin typeface="楷体"/>
                <a:cs typeface="楷体"/>
              </a:rPr>
              <a:t>；</a:t>
            </a:r>
            <a:endParaRPr sz="2000">
              <a:latin typeface="楷体"/>
              <a:cs typeface="楷体"/>
            </a:endParaRPr>
          </a:p>
          <a:p>
            <a:pPr marL="50800" marR="43180">
              <a:lnSpc>
                <a:spcPts val="3060"/>
              </a:lnSpc>
              <a:spcBef>
                <a:spcPts val="155"/>
              </a:spcBef>
              <a:buSzPct val="95000"/>
              <a:buAutoNum type="arabicParenBoth"/>
              <a:tabLst>
                <a:tab pos="435609" algn="l"/>
              </a:tabLst>
            </a:pPr>
            <a:r>
              <a:rPr sz="2000" b="1" dirty="0">
                <a:latin typeface="楷体"/>
                <a:cs typeface="楷体"/>
              </a:rPr>
              <a:t>其余的结点可分为</a:t>
            </a:r>
            <a:r>
              <a:rPr sz="2000" b="1" spc="-5" dirty="0">
                <a:latin typeface="楷体"/>
                <a:cs typeface="楷体"/>
              </a:rPr>
              <a:t>m(m</a:t>
            </a:r>
            <a:r>
              <a:rPr sz="2000" b="1" dirty="0">
                <a:latin typeface="楷体"/>
                <a:cs typeface="楷体"/>
              </a:rPr>
              <a:t>≥</a:t>
            </a:r>
            <a:r>
              <a:rPr sz="2000" b="1" spc="-5" dirty="0">
                <a:latin typeface="楷体"/>
                <a:cs typeface="楷体"/>
              </a:rPr>
              <a:t>0)</a:t>
            </a:r>
            <a:r>
              <a:rPr sz="2000" b="1" dirty="0">
                <a:latin typeface="楷体"/>
                <a:cs typeface="楷体"/>
              </a:rPr>
              <a:t>个互不相交的子集</a:t>
            </a:r>
            <a:r>
              <a:rPr sz="2000" b="1" spc="-5" dirty="0">
                <a:latin typeface="楷体"/>
                <a:cs typeface="楷体"/>
              </a:rPr>
              <a:t>T</a:t>
            </a:r>
            <a:r>
              <a:rPr sz="1950" b="1" baseline="-21367" dirty="0">
                <a:latin typeface="楷体"/>
                <a:cs typeface="楷体"/>
              </a:rPr>
              <a:t>l</a:t>
            </a:r>
            <a:r>
              <a:rPr sz="2000" b="1" dirty="0">
                <a:latin typeface="楷体"/>
                <a:cs typeface="楷体"/>
              </a:rPr>
              <a:t>，</a:t>
            </a:r>
            <a:r>
              <a:rPr sz="2000" b="1" spc="-5" dirty="0">
                <a:latin typeface="楷体"/>
                <a:cs typeface="楷体"/>
              </a:rPr>
              <a:t>T</a:t>
            </a:r>
            <a:r>
              <a:rPr sz="1950" b="1" baseline="-21367" dirty="0">
                <a:latin typeface="楷体"/>
                <a:cs typeface="楷体"/>
              </a:rPr>
              <a:t>2</a:t>
            </a:r>
            <a:r>
              <a:rPr sz="2000" b="1" dirty="0">
                <a:latin typeface="楷体"/>
                <a:cs typeface="楷体"/>
              </a:rPr>
              <a:t>，…，</a:t>
            </a:r>
            <a:r>
              <a:rPr sz="2000" b="1" spc="-5" dirty="0">
                <a:latin typeface="楷体"/>
                <a:cs typeface="楷体"/>
              </a:rPr>
              <a:t>T</a:t>
            </a:r>
            <a:r>
              <a:rPr sz="1950" b="1" baseline="-21367" dirty="0">
                <a:latin typeface="楷体"/>
                <a:cs typeface="楷体"/>
              </a:rPr>
              <a:t>m</a:t>
            </a:r>
            <a:r>
              <a:rPr sz="2000" b="1" dirty="0">
                <a:latin typeface="楷体"/>
                <a:cs typeface="楷体"/>
              </a:rPr>
              <a:t>，其中</a:t>
            </a:r>
            <a:r>
              <a:rPr sz="2000" b="1" spc="-5" dirty="0">
                <a:latin typeface="楷体"/>
                <a:cs typeface="楷体"/>
              </a:rPr>
              <a:t>每 </a:t>
            </a:r>
            <a:r>
              <a:rPr sz="2000" b="1" dirty="0">
                <a:latin typeface="楷体"/>
                <a:cs typeface="楷体"/>
              </a:rPr>
              <a:t>个子集本身又是一棵树，并称其为根的子树</a:t>
            </a:r>
            <a:r>
              <a:rPr sz="2000" b="1" spc="-5" dirty="0">
                <a:latin typeface="楷体"/>
                <a:cs typeface="楷体"/>
              </a:rPr>
              <a:t>(Subtree)。</a:t>
            </a:r>
            <a:endParaRPr sz="2000">
              <a:latin typeface="楷体"/>
              <a:cs typeface="楷体"/>
            </a:endParaRPr>
          </a:p>
          <a:p>
            <a:pPr marL="156210" marR="4094479" algn="just">
              <a:lnSpc>
                <a:spcPct val="125000"/>
              </a:lnSpc>
              <a:spcBef>
                <a:spcPts val="1480"/>
              </a:spcBef>
            </a:pP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注意</a:t>
            </a:r>
            <a:r>
              <a:rPr sz="2000" b="1" spc="5" dirty="0">
                <a:solidFill>
                  <a:srgbClr val="FF0000"/>
                </a:solidFill>
                <a:latin typeface="微软雅黑"/>
                <a:cs typeface="微软雅黑"/>
              </a:rPr>
              <a:t>：</a:t>
            </a:r>
            <a:r>
              <a:rPr sz="2000" b="1" spc="-110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sz="2000" b="1" dirty="0">
                <a:latin typeface="微软雅黑"/>
                <a:cs typeface="微软雅黑"/>
              </a:rPr>
              <a:t>树的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递归定义</a:t>
            </a:r>
            <a:r>
              <a:rPr sz="2000" b="1" dirty="0">
                <a:latin typeface="微软雅黑"/>
                <a:cs typeface="微软雅黑"/>
              </a:rPr>
              <a:t>刻画了树的</a:t>
            </a:r>
            <a:r>
              <a:rPr sz="2000" b="1" spc="5" dirty="0">
                <a:latin typeface="微软雅黑"/>
                <a:cs typeface="微软雅黑"/>
              </a:rPr>
              <a:t>固 </a:t>
            </a:r>
            <a:r>
              <a:rPr sz="2000" b="1" dirty="0">
                <a:latin typeface="微软雅黑"/>
                <a:cs typeface="微软雅黑"/>
              </a:rPr>
              <a:t>有特性：一棵非空树是由若干棵</a:t>
            </a:r>
            <a:r>
              <a:rPr sz="2000" b="1" spc="5" dirty="0">
                <a:latin typeface="微软雅黑"/>
                <a:cs typeface="微软雅黑"/>
              </a:rPr>
              <a:t>子 </a:t>
            </a:r>
            <a:r>
              <a:rPr sz="2000" b="1" dirty="0">
                <a:latin typeface="微软雅黑"/>
                <a:cs typeface="微软雅黑"/>
              </a:rPr>
              <a:t>树构成的，而子树又可由若干棵</a:t>
            </a:r>
            <a:r>
              <a:rPr sz="2000" b="1" spc="5" dirty="0">
                <a:latin typeface="微软雅黑"/>
                <a:cs typeface="微软雅黑"/>
              </a:rPr>
              <a:t>更 </a:t>
            </a:r>
            <a:r>
              <a:rPr sz="2000" b="1" dirty="0">
                <a:latin typeface="微软雅黑"/>
                <a:cs typeface="微软雅黑"/>
              </a:rPr>
              <a:t>小的子树构成</a:t>
            </a:r>
            <a:r>
              <a:rPr sz="2000" b="1" spc="5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46547" y="3372611"/>
            <a:ext cx="3543300" cy="3148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CSP(NOIP)</a:t>
            </a:r>
            <a:r>
              <a:rPr dirty="0" err="1">
                <a:latin typeface="微软雅黑"/>
                <a:cs typeface="微软雅黑"/>
              </a:rPr>
              <a:t>初赛辅导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8215" y="2468879"/>
            <a:ext cx="3543299" cy="3148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7350" y="1385697"/>
            <a:ext cx="7900034" cy="34372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latin typeface="微软雅黑"/>
                <a:cs typeface="微软雅黑"/>
              </a:rPr>
              <a:t>树形图表</a:t>
            </a:r>
            <a:r>
              <a:rPr sz="2000" b="1" spc="5" dirty="0">
                <a:latin typeface="微软雅黑"/>
                <a:cs typeface="微软雅黑"/>
              </a:rPr>
              <a:t>示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微软雅黑"/>
                <a:cs typeface="微软雅黑"/>
              </a:rPr>
              <a:t>树形图表示是树结构的主要表示方法</a:t>
            </a:r>
            <a:r>
              <a:rPr sz="2000" b="1" spc="5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12700" marR="5080">
              <a:lnSpc>
                <a:spcPct val="125000"/>
              </a:lnSpc>
            </a:pPr>
            <a:r>
              <a:rPr sz="2000" b="1" dirty="0">
                <a:latin typeface="微软雅黑"/>
                <a:cs typeface="微软雅黑"/>
              </a:rPr>
              <a:t>树的树形图表示中：结点用圆圈表示，结点的名字写在圆圈旁边（有时 亦可写在圆圈内）</a:t>
            </a:r>
            <a:r>
              <a:rPr sz="2000" b="1" spc="5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1800" b="1" dirty="0">
                <a:latin typeface="微软雅黑"/>
                <a:cs typeface="微软雅黑"/>
              </a:rPr>
              <a:t>孩子</a:t>
            </a:r>
            <a:r>
              <a:rPr sz="1800" b="1" spc="-5" dirty="0">
                <a:latin typeface="微软雅黑"/>
                <a:cs typeface="微软雅黑"/>
              </a:rPr>
              <a:t>(Child)</a:t>
            </a:r>
            <a:r>
              <a:rPr sz="1800" b="1" dirty="0">
                <a:latin typeface="微软雅黑"/>
                <a:cs typeface="微软雅黑"/>
              </a:rPr>
              <a:t>和双亲</a:t>
            </a:r>
            <a:r>
              <a:rPr sz="1800" b="1" spc="-10" dirty="0">
                <a:latin typeface="微软雅黑"/>
                <a:cs typeface="微软雅黑"/>
              </a:rPr>
              <a:t>(Parents)</a:t>
            </a:r>
            <a:endParaRPr sz="1800">
              <a:latin typeface="微软雅黑"/>
              <a:cs typeface="微软雅黑"/>
            </a:endParaRPr>
          </a:p>
          <a:p>
            <a:pPr marL="12700" marR="3164205">
              <a:lnSpc>
                <a:spcPts val="2700"/>
              </a:lnSpc>
              <a:spcBef>
                <a:spcPts val="120"/>
              </a:spcBef>
            </a:pPr>
            <a:r>
              <a:rPr sz="1800" b="1" dirty="0">
                <a:latin typeface="楷体"/>
                <a:cs typeface="楷体"/>
              </a:rPr>
              <a:t>树中某个结点的子树之根称为该结点的孩</a:t>
            </a:r>
            <a:r>
              <a:rPr sz="1800" b="1" spc="-10" dirty="0">
                <a:latin typeface="楷体"/>
                <a:cs typeface="楷体"/>
              </a:rPr>
              <a:t>子 </a:t>
            </a:r>
            <a:r>
              <a:rPr sz="1800" b="1" dirty="0">
                <a:latin typeface="楷体"/>
                <a:cs typeface="楷体"/>
              </a:rPr>
              <a:t>(Child)或儿子，相应地，该结点称为孩子的</a:t>
            </a:r>
            <a:r>
              <a:rPr sz="1800" b="1" spc="-10" dirty="0">
                <a:latin typeface="楷体"/>
                <a:cs typeface="楷体"/>
              </a:rPr>
              <a:t>双 </a:t>
            </a:r>
            <a:r>
              <a:rPr sz="1800" b="1" dirty="0">
                <a:latin typeface="楷体"/>
                <a:cs typeface="楷体"/>
              </a:rPr>
              <a:t>亲(Parents)或父亲</a:t>
            </a:r>
            <a:r>
              <a:rPr sz="1800" b="1" spc="-10" dirty="0">
                <a:latin typeface="楷体"/>
                <a:cs typeface="楷体"/>
              </a:rPr>
              <a:t>。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b="1" dirty="0">
                <a:latin typeface="楷体"/>
                <a:cs typeface="楷体"/>
              </a:rPr>
              <a:t>同一个双亲的孩子称为兄弟(Sibling)</a:t>
            </a:r>
            <a:r>
              <a:rPr sz="1800" b="1" spc="-10" dirty="0">
                <a:latin typeface="楷体"/>
                <a:cs typeface="楷体"/>
              </a:rPr>
              <a:t>。</a:t>
            </a:r>
            <a:endParaRPr sz="1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CSP(NOIP)</a:t>
            </a:r>
            <a:r>
              <a:rPr dirty="0" err="1">
                <a:latin typeface="微软雅黑"/>
                <a:cs typeface="微软雅黑"/>
              </a:rPr>
              <a:t>初赛辅导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940" y="1542542"/>
            <a:ext cx="4925695" cy="34391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2000" b="1" dirty="0">
                <a:latin typeface="微软雅黑"/>
                <a:cs typeface="微软雅黑"/>
              </a:rPr>
              <a:t>祖先</a:t>
            </a:r>
            <a:r>
              <a:rPr sz="2000" b="1" spc="-5" dirty="0">
                <a:latin typeface="微软雅黑"/>
                <a:cs typeface="微软雅黑"/>
              </a:rPr>
              <a:t>(Ancestor)</a:t>
            </a:r>
            <a:r>
              <a:rPr sz="2000" b="1" dirty="0">
                <a:latin typeface="微软雅黑"/>
                <a:cs typeface="微软雅黑"/>
              </a:rPr>
              <a:t>和子孙</a:t>
            </a:r>
            <a:r>
              <a:rPr sz="2000" b="1" spc="-5" dirty="0">
                <a:latin typeface="微软雅黑"/>
                <a:cs typeface="微软雅黑"/>
              </a:rPr>
              <a:t>(Descendant)</a:t>
            </a:r>
            <a:endParaRPr sz="2000">
              <a:latin typeface="微软雅黑"/>
              <a:cs typeface="微软雅黑"/>
            </a:endParaRPr>
          </a:p>
          <a:p>
            <a:pPr marL="38100" marR="326390" indent="256540">
              <a:lnSpc>
                <a:spcPts val="3000"/>
              </a:lnSpc>
              <a:spcBef>
                <a:spcPts val="140"/>
              </a:spcBef>
            </a:pPr>
            <a:r>
              <a:rPr sz="2000" b="1" dirty="0">
                <a:latin typeface="楷体"/>
                <a:cs typeface="楷体"/>
              </a:rPr>
              <a:t>若树中结点</a:t>
            </a:r>
            <a:r>
              <a:rPr sz="2000" b="1" spc="-5" dirty="0">
                <a:latin typeface="楷体"/>
                <a:cs typeface="楷体"/>
              </a:rPr>
              <a:t>k</a:t>
            </a:r>
            <a:r>
              <a:rPr sz="2000" b="1" dirty="0">
                <a:latin typeface="楷体"/>
                <a:cs typeface="楷体"/>
              </a:rPr>
              <a:t>到</a:t>
            </a:r>
            <a:r>
              <a:rPr sz="2000" b="1" spc="-5" dirty="0">
                <a:latin typeface="楷体"/>
                <a:cs typeface="楷体"/>
              </a:rPr>
              <a:t>k</a:t>
            </a:r>
            <a:r>
              <a:rPr sz="1950" b="1" baseline="-21367" dirty="0">
                <a:latin typeface="楷体"/>
                <a:cs typeface="楷体"/>
              </a:rPr>
              <a:t>s</a:t>
            </a:r>
            <a:r>
              <a:rPr sz="2000" b="1" dirty="0">
                <a:latin typeface="楷体"/>
                <a:cs typeface="楷体"/>
              </a:rPr>
              <a:t>存在一条路径，则称</a:t>
            </a:r>
            <a:r>
              <a:rPr sz="2000" b="1" spc="-10" dirty="0">
                <a:latin typeface="楷体"/>
                <a:cs typeface="楷体"/>
              </a:rPr>
              <a:t>k </a:t>
            </a:r>
            <a:r>
              <a:rPr sz="2000" b="1" dirty="0">
                <a:latin typeface="楷体"/>
                <a:cs typeface="楷体"/>
              </a:rPr>
              <a:t>是k</a:t>
            </a:r>
            <a:r>
              <a:rPr sz="1950" b="1" baseline="-21367" dirty="0">
                <a:latin typeface="楷体"/>
                <a:cs typeface="楷体"/>
              </a:rPr>
              <a:t>s</a:t>
            </a:r>
            <a:r>
              <a:rPr sz="2000" b="1" dirty="0">
                <a:latin typeface="楷体"/>
                <a:cs typeface="楷体"/>
              </a:rPr>
              <a:t>的祖先(Ancestor)，k</a:t>
            </a:r>
            <a:r>
              <a:rPr sz="1950" b="1" baseline="-21367" dirty="0">
                <a:latin typeface="楷体"/>
                <a:cs typeface="楷体"/>
              </a:rPr>
              <a:t>s</a:t>
            </a:r>
            <a:r>
              <a:rPr sz="2000" b="1" dirty="0">
                <a:latin typeface="楷体"/>
                <a:cs typeface="楷体"/>
              </a:rPr>
              <a:t>是</a:t>
            </a:r>
            <a:r>
              <a:rPr sz="2000" b="1" spc="-5" dirty="0">
                <a:latin typeface="楷体"/>
                <a:cs typeface="楷体"/>
              </a:rPr>
              <a:t>k</a:t>
            </a:r>
            <a:r>
              <a:rPr sz="2000" b="1" dirty="0">
                <a:latin typeface="楷体"/>
                <a:cs typeface="楷体"/>
              </a:rPr>
              <a:t>的子</a:t>
            </a:r>
            <a:r>
              <a:rPr sz="2000" b="1" spc="-5" dirty="0">
                <a:latin typeface="楷体"/>
                <a:cs typeface="楷体"/>
              </a:rPr>
              <a:t>孙 (Descendant)。</a:t>
            </a:r>
            <a:endParaRPr sz="2000">
              <a:latin typeface="楷体"/>
              <a:cs typeface="楷体"/>
            </a:endParaRPr>
          </a:p>
          <a:p>
            <a:pPr marL="38100" marR="201930" indent="339725">
              <a:lnSpc>
                <a:spcPts val="2990"/>
              </a:lnSpc>
              <a:spcBef>
                <a:spcPts val="20"/>
              </a:spcBef>
            </a:pPr>
            <a:r>
              <a:rPr sz="2000" b="1" dirty="0">
                <a:latin typeface="楷体"/>
                <a:cs typeface="楷体"/>
              </a:rPr>
              <a:t>一个结点的祖先是从根结点到该结点</a:t>
            </a:r>
            <a:r>
              <a:rPr sz="2000" b="1" spc="-5" dirty="0">
                <a:latin typeface="楷体"/>
                <a:cs typeface="楷体"/>
              </a:rPr>
              <a:t>路 </a:t>
            </a:r>
            <a:r>
              <a:rPr sz="2000" b="1" dirty="0">
                <a:latin typeface="楷体"/>
                <a:cs typeface="楷体"/>
              </a:rPr>
              <a:t>径上所经过的所有结点，而一个结点的</a:t>
            </a:r>
            <a:r>
              <a:rPr sz="2000" b="1" spc="-5" dirty="0">
                <a:latin typeface="楷体"/>
                <a:cs typeface="楷体"/>
              </a:rPr>
              <a:t>子</a:t>
            </a:r>
            <a:endParaRPr sz="2000">
              <a:latin typeface="楷体"/>
              <a:cs typeface="楷体"/>
            </a:endParaRPr>
          </a:p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楷体"/>
                <a:cs typeface="楷体"/>
              </a:rPr>
              <a:t>孙则是以该结点为根的子树中的所有结点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  <a:p>
            <a:pPr marL="38100" marR="340995" indent="198755">
              <a:lnSpc>
                <a:spcPct val="124600"/>
              </a:lnSpc>
              <a:spcBef>
                <a:spcPts val="20"/>
              </a:spcBef>
            </a:pPr>
            <a:r>
              <a:rPr sz="2000" b="1" dirty="0">
                <a:latin typeface="楷体"/>
                <a:cs typeface="楷体"/>
              </a:rPr>
              <a:t>约定：结点</a:t>
            </a:r>
            <a:r>
              <a:rPr sz="2000" b="1" spc="-5" dirty="0">
                <a:latin typeface="楷体"/>
                <a:cs typeface="楷体"/>
              </a:rPr>
              <a:t>k</a:t>
            </a:r>
            <a:r>
              <a:rPr sz="2000" b="1" dirty="0">
                <a:latin typeface="楷体"/>
                <a:cs typeface="楷体"/>
              </a:rPr>
              <a:t>的祖先和子孙不包含结点</a:t>
            </a:r>
            <a:r>
              <a:rPr sz="2000" b="1" spc="-10" dirty="0">
                <a:latin typeface="楷体"/>
                <a:cs typeface="楷体"/>
              </a:rPr>
              <a:t>k </a:t>
            </a:r>
            <a:r>
              <a:rPr sz="2000" b="1" dirty="0">
                <a:latin typeface="楷体"/>
                <a:cs typeface="楷体"/>
              </a:rPr>
              <a:t>本身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7800" y="1520952"/>
            <a:ext cx="3543300" cy="3148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CSP(NOIP)</a:t>
            </a:r>
            <a:r>
              <a:rPr dirty="0" err="1">
                <a:latin typeface="微软雅黑"/>
                <a:cs typeface="微软雅黑"/>
              </a:rPr>
              <a:t>初赛辅导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475" y="1470240"/>
            <a:ext cx="6125210" cy="41097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结点的度</a:t>
            </a:r>
            <a:r>
              <a:rPr sz="2000" b="1" spc="-5" dirty="0">
                <a:latin typeface="微软雅黑"/>
                <a:cs typeface="微软雅黑"/>
              </a:rPr>
              <a:t>(Degree)</a:t>
            </a:r>
            <a:endParaRPr sz="2000">
              <a:latin typeface="微软雅黑"/>
              <a:cs typeface="微软雅黑"/>
            </a:endParaRPr>
          </a:p>
          <a:p>
            <a:pPr marL="12700" marR="354330">
              <a:lnSpc>
                <a:spcPts val="2590"/>
              </a:lnSpc>
              <a:spcBef>
                <a:spcPts val="120"/>
              </a:spcBef>
            </a:pPr>
            <a:r>
              <a:rPr sz="1800" b="1" dirty="0">
                <a:latin typeface="楷体"/>
                <a:cs typeface="楷体"/>
              </a:rPr>
              <a:t>树中的一个结点拥有的子树数称为该结点的度(Degree)</a:t>
            </a:r>
            <a:r>
              <a:rPr sz="1800" b="1" spc="-10" dirty="0">
                <a:latin typeface="楷体"/>
                <a:cs typeface="楷体"/>
              </a:rPr>
              <a:t>。 </a:t>
            </a:r>
            <a:r>
              <a:rPr sz="1800" b="1" dirty="0">
                <a:latin typeface="楷体"/>
                <a:cs typeface="楷体"/>
              </a:rPr>
              <a:t>一棵树的度是指该树中结点的最大度数</a:t>
            </a:r>
            <a:r>
              <a:rPr sz="1800" b="1" spc="-10" dirty="0">
                <a:latin typeface="楷体"/>
                <a:cs typeface="楷体"/>
              </a:rPr>
              <a:t>。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b="1" dirty="0">
                <a:latin typeface="楷体"/>
                <a:cs typeface="楷体"/>
              </a:rPr>
              <a:t>度为零的结点称为叶子(Leaf)或终端结点</a:t>
            </a:r>
            <a:r>
              <a:rPr sz="1800" b="1" spc="-10" dirty="0">
                <a:latin typeface="楷体"/>
                <a:cs typeface="楷体"/>
              </a:rPr>
              <a:t>。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800" b="1" dirty="0">
                <a:latin typeface="楷体"/>
                <a:cs typeface="楷体"/>
              </a:rPr>
              <a:t>度不为零的结点称分支结点或非终端结点</a:t>
            </a:r>
            <a:r>
              <a:rPr sz="2000" b="1" spc="5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b="1" dirty="0">
                <a:latin typeface="楷体"/>
                <a:cs typeface="楷体"/>
              </a:rPr>
              <a:t>除根结点之外的分支结点统称为内部结点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latin typeface="微软雅黑"/>
                <a:cs typeface="微软雅黑"/>
              </a:rPr>
              <a:t>结点的层数</a:t>
            </a:r>
            <a:r>
              <a:rPr sz="2000" b="1" spc="-10" dirty="0">
                <a:latin typeface="微软雅黑"/>
                <a:cs typeface="微软雅黑"/>
              </a:rPr>
              <a:t>(Level)</a:t>
            </a:r>
            <a:r>
              <a:rPr sz="2000" b="1" dirty="0">
                <a:latin typeface="微软雅黑"/>
                <a:cs typeface="微软雅黑"/>
              </a:rPr>
              <a:t>和树的高度</a:t>
            </a:r>
            <a:r>
              <a:rPr sz="2000" b="1" spc="-5" dirty="0">
                <a:latin typeface="微软雅黑"/>
                <a:cs typeface="微软雅黑"/>
              </a:rPr>
              <a:t>（Height）</a:t>
            </a:r>
            <a:endParaRPr sz="2000">
              <a:latin typeface="微软雅黑"/>
              <a:cs typeface="微软雅黑"/>
            </a:endParaRPr>
          </a:p>
          <a:p>
            <a:pPr marL="12700" marR="2998470">
              <a:lnSpc>
                <a:spcPts val="2590"/>
              </a:lnSpc>
              <a:spcBef>
                <a:spcPts val="120"/>
              </a:spcBef>
            </a:pPr>
            <a:r>
              <a:rPr sz="1800" b="1" dirty="0">
                <a:latin typeface="楷体"/>
                <a:cs typeface="楷体"/>
              </a:rPr>
              <a:t>结点的层数(Level)从根起算</a:t>
            </a:r>
            <a:r>
              <a:rPr sz="1800" b="1" spc="-10" dirty="0">
                <a:latin typeface="楷体"/>
                <a:cs typeface="楷体"/>
              </a:rPr>
              <a:t>： </a:t>
            </a:r>
            <a:r>
              <a:rPr sz="1800" b="1" dirty="0">
                <a:latin typeface="楷体"/>
                <a:cs typeface="楷体"/>
              </a:rPr>
              <a:t>根的层数为</a:t>
            </a:r>
            <a:r>
              <a:rPr sz="1800" b="1" spc="-10" dirty="0">
                <a:latin typeface="楷体"/>
                <a:cs typeface="楷体"/>
              </a:rPr>
              <a:t>1</a:t>
            </a:r>
            <a:endParaRPr sz="1800">
              <a:latin typeface="楷体"/>
              <a:cs typeface="楷体"/>
            </a:endParaRPr>
          </a:p>
          <a:p>
            <a:pPr marL="12700" marR="1623060">
              <a:lnSpc>
                <a:spcPts val="2590"/>
              </a:lnSpc>
            </a:pPr>
            <a:r>
              <a:rPr sz="1800" b="1" dirty="0">
                <a:latin typeface="楷体"/>
                <a:cs typeface="楷体"/>
              </a:rPr>
              <a:t>其余结点的层数等于其双亲结点的层数加1</a:t>
            </a:r>
            <a:r>
              <a:rPr sz="1800" b="1" spc="-10" dirty="0">
                <a:latin typeface="楷体"/>
                <a:cs typeface="楷体"/>
              </a:rPr>
              <a:t>。 </a:t>
            </a:r>
            <a:r>
              <a:rPr sz="1800" b="1" dirty="0">
                <a:latin typeface="楷体"/>
                <a:cs typeface="楷体"/>
              </a:rPr>
              <a:t>双亲在同一层的结点互为堂兄弟</a:t>
            </a:r>
            <a:r>
              <a:rPr sz="1800" b="1" spc="-10" dirty="0">
                <a:latin typeface="楷体"/>
                <a:cs typeface="楷体"/>
              </a:rPr>
              <a:t>。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b="1" dirty="0">
                <a:latin typeface="楷体"/>
                <a:cs typeface="楷体"/>
              </a:rPr>
              <a:t>树中结点的最大层数称为树的高度(Height)或深度(Depth)</a:t>
            </a:r>
            <a:r>
              <a:rPr sz="1800" b="1" spc="-10" dirty="0">
                <a:latin typeface="楷体"/>
                <a:cs typeface="楷体"/>
              </a:rPr>
              <a:t>。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57800" y="1520952"/>
            <a:ext cx="3543300" cy="3148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CSP(NOIP)</a:t>
            </a:r>
            <a:r>
              <a:rPr dirty="0" err="1">
                <a:latin typeface="微软雅黑"/>
                <a:cs typeface="微软雅黑"/>
              </a:rPr>
              <a:t>初赛辅导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" y="1722754"/>
            <a:ext cx="7427595" cy="307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数据结构定义</a:t>
            </a:r>
            <a:r>
              <a:rPr sz="2400" b="1" spc="-5" dirty="0">
                <a:latin typeface="微软雅黑"/>
                <a:cs typeface="微软雅黑"/>
              </a:rPr>
              <a:t>:</a:t>
            </a:r>
            <a:r>
              <a:rPr sz="2400" b="1" dirty="0">
                <a:latin typeface="微软雅黑"/>
                <a:cs typeface="微软雅黑"/>
              </a:rPr>
              <a:t>相互之间存在一种或多种特定关系的数据 元素的集合。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b="1" dirty="0">
                <a:latin typeface="微软雅黑"/>
                <a:cs typeface="微软雅黑"/>
              </a:rPr>
              <a:t>基本结构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553085" indent="-457834">
              <a:lnSpc>
                <a:spcPct val="100000"/>
              </a:lnSpc>
              <a:spcBef>
                <a:spcPts val="2560"/>
              </a:spcBef>
              <a:buAutoNum type="arabicPeriod"/>
              <a:tabLst>
                <a:tab pos="553085" algn="l"/>
              </a:tabLst>
            </a:pPr>
            <a:r>
              <a:rPr sz="2400" b="1" dirty="0">
                <a:solidFill>
                  <a:srgbClr val="FF0000"/>
                </a:solidFill>
                <a:latin typeface="楷体"/>
                <a:cs typeface="楷体"/>
              </a:rPr>
              <a:t>线性结构</a:t>
            </a:r>
            <a:r>
              <a:rPr sz="2400" b="1" dirty="0">
                <a:latin typeface="楷体"/>
                <a:cs typeface="楷体"/>
              </a:rPr>
              <a:t>:数据之间存在</a:t>
            </a:r>
            <a:r>
              <a:rPr sz="2400" b="1" dirty="0">
                <a:solidFill>
                  <a:srgbClr val="FF0000"/>
                </a:solidFill>
                <a:latin typeface="楷体"/>
                <a:cs typeface="楷体"/>
              </a:rPr>
              <a:t>一对一</a:t>
            </a:r>
            <a:r>
              <a:rPr sz="2400" b="1" dirty="0">
                <a:latin typeface="楷体"/>
                <a:cs typeface="楷体"/>
              </a:rPr>
              <a:t>的关系</a:t>
            </a:r>
            <a:r>
              <a:rPr sz="2400" b="1" spc="-10" dirty="0">
                <a:latin typeface="楷体"/>
                <a:cs typeface="楷体"/>
              </a:rPr>
              <a:t>;</a:t>
            </a:r>
            <a:endParaRPr sz="2400">
              <a:latin typeface="楷体"/>
              <a:cs typeface="楷体"/>
            </a:endParaRPr>
          </a:p>
          <a:p>
            <a:pPr marL="553085" indent="-457834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53085" algn="l"/>
              </a:tabLst>
            </a:pPr>
            <a:r>
              <a:rPr sz="2400" b="1" dirty="0">
                <a:solidFill>
                  <a:srgbClr val="FF0000"/>
                </a:solidFill>
                <a:latin typeface="楷体"/>
                <a:cs typeface="楷体"/>
              </a:rPr>
              <a:t>树</a:t>
            </a:r>
            <a:r>
              <a:rPr sz="2400" b="1" dirty="0">
                <a:latin typeface="楷体"/>
                <a:cs typeface="楷体"/>
              </a:rPr>
              <a:t>:数据元素间存在</a:t>
            </a:r>
            <a:r>
              <a:rPr sz="2400" b="1" dirty="0">
                <a:solidFill>
                  <a:srgbClr val="FF0000"/>
                </a:solidFill>
                <a:latin typeface="楷体"/>
                <a:cs typeface="楷体"/>
              </a:rPr>
              <a:t>一对多</a:t>
            </a:r>
            <a:r>
              <a:rPr sz="2400" b="1" dirty="0">
                <a:latin typeface="楷体"/>
                <a:cs typeface="楷体"/>
              </a:rPr>
              <a:t>的关系</a:t>
            </a:r>
            <a:r>
              <a:rPr sz="2400" b="1" spc="-10" dirty="0">
                <a:latin typeface="楷体"/>
                <a:cs typeface="楷体"/>
              </a:rPr>
              <a:t>;</a:t>
            </a:r>
            <a:endParaRPr sz="2400">
              <a:latin typeface="楷体"/>
              <a:cs typeface="楷体"/>
            </a:endParaRPr>
          </a:p>
          <a:p>
            <a:pPr marL="553085" indent="-457834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553085" algn="l"/>
              </a:tabLst>
            </a:pPr>
            <a:r>
              <a:rPr sz="2400" b="1" dirty="0">
                <a:solidFill>
                  <a:srgbClr val="FF0000"/>
                </a:solidFill>
                <a:latin typeface="楷体"/>
                <a:cs typeface="楷体"/>
              </a:rPr>
              <a:t>图</a:t>
            </a:r>
            <a:r>
              <a:rPr sz="2400" b="1" dirty="0">
                <a:latin typeface="楷体"/>
                <a:cs typeface="楷体"/>
              </a:rPr>
              <a:t>:数据元素间存在</a:t>
            </a:r>
            <a:r>
              <a:rPr sz="2400" b="1" dirty="0">
                <a:solidFill>
                  <a:srgbClr val="FF0000"/>
                </a:solidFill>
                <a:latin typeface="楷体"/>
                <a:cs typeface="楷体"/>
              </a:rPr>
              <a:t>多对多</a:t>
            </a:r>
            <a:r>
              <a:rPr sz="2400" b="1" dirty="0">
                <a:latin typeface="楷体"/>
                <a:cs typeface="楷体"/>
              </a:rPr>
              <a:t>的关系</a:t>
            </a:r>
            <a:r>
              <a:rPr sz="2400" b="1" spc="-10" dirty="0">
                <a:latin typeface="楷体"/>
                <a:cs typeface="楷体"/>
              </a:rPr>
              <a:t>;</a:t>
            </a:r>
            <a:endParaRPr sz="24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CSP(NOIP)</a:t>
            </a:r>
            <a:r>
              <a:rPr dirty="0" err="1">
                <a:latin typeface="微软雅黑"/>
                <a:cs typeface="微软雅黑"/>
              </a:rPr>
              <a:t>初赛辅导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433956"/>
            <a:ext cx="5131435" cy="38201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000" b="1" dirty="0">
                <a:latin typeface="微软雅黑"/>
                <a:cs typeface="微软雅黑"/>
              </a:rPr>
              <a:t>有序树和无序</a:t>
            </a:r>
            <a:r>
              <a:rPr sz="2000" b="1" spc="5" dirty="0">
                <a:latin typeface="微软雅黑"/>
                <a:cs typeface="微软雅黑"/>
              </a:rPr>
              <a:t>树</a:t>
            </a:r>
            <a:endParaRPr sz="2000">
              <a:latin typeface="微软雅黑"/>
              <a:cs typeface="微软雅黑"/>
            </a:endParaRPr>
          </a:p>
          <a:p>
            <a:pPr marL="12700" marR="5080">
              <a:lnSpc>
                <a:spcPts val="3000"/>
              </a:lnSpc>
              <a:spcBef>
                <a:spcPts val="140"/>
              </a:spcBef>
            </a:pPr>
            <a:r>
              <a:rPr sz="2000" b="1" dirty="0">
                <a:latin typeface="楷体"/>
                <a:cs typeface="楷体"/>
              </a:rPr>
              <a:t>若将树中每个结点的各子树看成是从左到</a:t>
            </a:r>
            <a:r>
              <a:rPr sz="2000" b="1" spc="-5" dirty="0">
                <a:latin typeface="楷体"/>
                <a:cs typeface="楷体"/>
              </a:rPr>
              <a:t>右 </a:t>
            </a:r>
            <a:r>
              <a:rPr sz="2000" b="1" dirty="0">
                <a:latin typeface="楷体"/>
                <a:cs typeface="楷体"/>
              </a:rPr>
              <a:t>有次序的</a:t>
            </a:r>
            <a:r>
              <a:rPr sz="2000" b="1" spc="-5" dirty="0">
                <a:latin typeface="楷体"/>
                <a:cs typeface="楷体"/>
              </a:rPr>
              <a:t>(</a:t>
            </a:r>
            <a:r>
              <a:rPr sz="2000" b="1" dirty="0">
                <a:latin typeface="楷体"/>
                <a:cs typeface="楷体"/>
              </a:rPr>
              <a:t>即不能互换</a:t>
            </a:r>
            <a:r>
              <a:rPr sz="2000" b="1" spc="-5" dirty="0">
                <a:latin typeface="楷体"/>
                <a:cs typeface="楷体"/>
              </a:rPr>
              <a:t>)</a:t>
            </a:r>
            <a:r>
              <a:rPr sz="2000" b="1" dirty="0">
                <a:latin typeface="楷体"/>
                <a:cs typeface="楷体"/>
              </a:rPr>
              <a:t>，则称该树为有序树</a:t>
            </a:r>
            <a:r>
              <a:rPr sz="2000" b="1" spc="-5" dirty="0">
                <a:latin typeface="楷体"/>
                <a:cs typeface="楷体"/>
              </a:rPr>
              <a:t>； </a:t>
            </a:r>
            <a:r>
              <a:rPr sz="2000" b="1" dirty="0">
                <a:latin typeface="楷体"/>
                <a:cs typeface="楷体"/>
              </a:rPr>
              <a:t>否则称为无序</a:t>
            </a:r>
            <a:r>
              <a:rPr sz="2000" b="1" spc="-5" dirty="0">
                <a:latin typeface="楷体"/>
                <a:cs typeface="楷体"/>
              </a:rPr>
              <a:t>树</a:t>
            </a:r>
            <a:endParaRPr sz="20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dirty="0">
                <a:latin typeface="微软雅黑"/>
                <a:cs typeface="微软雅黑"/>
              </a:rPr>
              <a:t>森林</a:t>
            </a:r>
            <a:r>
              <a:rPr sz="2000" b="1" spc="-5" dirty="0">
                <a:latin typeface="微软雅黑"/>
                <a:cs typeface="微软雅黑"/>
              </a:rPr>
              <a:t>(Forest)</a:t>
            </a:r>
            <a:endParaRPr sz="2000">
              <a:latin typeface="微软雅黑"/>
              <a:cs typeface="微软雅黑"/>
            </a:endParaRPr>
          </a:p>
          <a:p>
            <a:pPr marL="12700" marR="381635">
              <a:lnSpc>
                <a:spcPts val="3000"/>
              </a:lnSpc>
              <a:spcBef>
                <a:spcPts val="140"/>
              </a:spcBef>
            </a:pPr>
            <a:r>
              <a:rPr sz="2000" b="1" dirty="0">
                <a:latin typeface="楷体"/>
                <a:cs typeface="楷体"/>
              </a:rPr>
              <a:t>森林</a:t>
            </a:r>
            <a:r>
              <a:rPr sz="2000" b="1" spc="-5" dirty="0">
                <a:latin typeface="楷体"/>
                <a:cs typeface="楷体"/>
              </a:rPr>
              <a:t>(Forest)</a:t>
            </a:r>
            <a:r>
              <a:rPr sz="2000" b="1" dirty="0">
                <a:latin typeface="楷体"/>
                <a:cs typeface="楷体"/>
              </a:rPr>
              <a:t>是</a:t>
            </a:r>
            <a:r>
              <a:rPr sz="2000" b="1" spc="-5" dirty="0">
                <a:latin typeface="楷体"/>
                <a:cs typeface="楷体"/>
              </a:rPr>
              <a:t>m(m</a:t>
            </a:r>
            <a:r>
              <a:rPr sz="2000" b="1" dirty="0">
                <a:latin typeface="楷体"/>
                <a:cs typeface="楷体"/>
              </a:rPr>
              <a:t>≥</a:t>
            </a:r>
            <a:r>
              <a:rPr sz="2000" b="1" spc="-5" dirty="0">
                <a:latin typeface="楷体"/>
                <a:cs typeface="楷体"/>
              </a:rPr>
              <a:t>0)</a:t>
            </a:r>
            <a:r>
              <a:rPr sz="2000" b="1" dirty="0">
                <a:latin typeface="楷体"/>
                <a:cs typeface="楷体"/>
              </a:rPr>
              <a:t>棵互不相交的树</a:t>
            </a:r>
            <a:r>
              <a:rPr sz="2000" b="1" spc="-5" dirty="0">
                <a:latin typeface="楷体"/>
                <a:cs typeface="楷体"/>
              </a:rPr>
              <a:t>的 </a:t>
            </a:r>
            <a:r>
              <a:rPr sz="2000" b="1" dirty="0">
                <a:latin typeface="楷体"/>
                <a:cs typeface="楷体"/>
              </a:rPr>
              <a:t>集合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  <a:p>
            <a:pPr marL="12700" marR="6985">
              <a:lnSpc>
                <a:spcPts val="3000"/>
              </a:lnSpc>
            </a:pPr>
            <a:r>
              <a:rPr sz="2000" b="1" dirty="0">
                <a:latin typeface="楷体"/>
                <a:cs typeface="楷体"/>
              </a:rPr>
              <a:t>树和森林的概念相近。删去一棵树的根，</a:t>
            </a:r>
            <a:r>
              <a:rPr sz="2000" b="1" spc="-5" dirty="0">
                <a:latin typeface="楷体"/>
                <a:cs typeface="楷体"/>
              </a:rPr>
              <a:t>就 </a:t>
            </a:r>
            <a:r>
              <a:rPr sz="2000" b="1" dirty="0">
                <a:latin typeface="楷体"/>
                <a:cs typeface="楷体"/>
              </a:rPr>
              <a:t>得到一个森林；反之，加上一个结点作树根</a:t>
            </a:r>
            <a:r>
              <a:rPr sz="2000" b="1" spc="-5" dirty="0">
                <a:latin typeface="楷体"/>
                <a:cs typeface="楷体"/>
              </a:rPr>
              <a:t>， </a:t>
            </a:r>
            <a:r>
              <a:rPr sz="2000" b="1" dirty="0">
                <a:latin typeface="楷体"/>
                <a:cs typeface="楷体"/>
              </a:rPr>
              <a:t>森林就变为一棵树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0200" y="1412747"/>
            <a:ext cx="3543300" cy="3148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69" y="2449829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二叉树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7072" y="3078479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>
                <a:moveTo>
                  <a:pt x="0" y="0"/>
                </a:moveTo>
                <a:lnTo>
                  <a:pt x="6477000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6944" y="3079114"/>
            <a:ext cx="6477635" cy="0"/>
          </a:xfrm>
          <a:custGeom>
            <a:avLst/>
            <a:gdLst/>
            <a:ahLst/>
            <a:cxnLst/>
            <a:rect l="l" t="t" r="r" b="b"/>
            <a:pathLst>
              <a:path w="6477634">
                <a:moveTo>
                  <a:pt x="0" y="0"/>
                </a:moveTo>
                <a:lnTo>
                  <a:pt x="647763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CSP(NOIP)</a:t>
            </a:r>
            <a:r>
              <a:rPr dirty="0" err="1">
                <a:latin typeface="微软雅黑"/>
                <a:cs typeface="微软雅黑"/>
              </a:rPr>
              <a:t>初赛辅导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040" y="1280287"/>
            <a:ext cx="8207375" cy="26771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b="1" dirty="0">
                <a:latin typeface="微软雅黑"/>
                <a:cs typeface="微软雅黑"/>
              </a:rPr>
              <a:t>二叉树的递归定</a:t>
            </a:r>
            <a:r>
              <a:rPr sz="2000" b="1" spc="5" dirty="0">
                <a:latin typeface="微软雅黑"/>
                <a:cs typeface="微软雅黑"/>
              </a:rPr>
              <a:t>义</a:t>
            </a:r>
            <a:endParaRPr sz="2000">
              <a:latin typeface="微软雅黑"/>
              <a:cs typeface="微软雅黑"/>
            </a:endParaRPr>
          </a:p>
          <a:p>
            <a:pPr marL="12700" marR="5080" algn="just">
              <a:lnSpc>
                <a:spcPts val="3000"/>
              </a:lnSpc>
              <a:spcBef>
                <a:spcPts val="140"/>
              </a:spcBef>
            </a:pPr>
            <a:r>
              <a:rPr sz="2000" b="1" dirty="0">
                <a:latin typeface="楷体"/>
                <a:cs typeface="楷体"/>
              </a:rPr>
              <a:t>二叉树</a:t>
            </a:r>
            <a:r>
              <a:rPr sz="2000" b="1" spc="-5" dirty="0">
                <a:latin typeface="楷体"/>
                <a:cs typeface="楷体"/>
              </a:rPr>
              <a:t>(BinaryTree)</a:t>
            </a:r>
            <a:r>
              <a:rPr sz="2000" b="1" dirty="0">
                <a:latin typeface="楷体"/>
                <a:cs typeface="楷体"/>
              </a:rPr>
              <a:t>是n(n≥0)个结点的有限集，它或者是空集(n=0)，</a:t>
            </a:r>
            <a:r>
              <a:rPr sz="2000" b="1" spc="-5" dirty="0">
                <a:latin typeface="楷体"/>
                <a:cs typeface="楷体"/>
              </a:rPr>
              <a:t>或 </a:t>
            </a:r>
            <a:r>
              <a:rPr sz="2000" b="1" dirty="0">
                <a:latin typeface="楷体"/>
                <a:cs typeface="楷体"/>
              </a:rPr>
              <a:t>者由一个根结点及两棵互不相交的、分别称作这个根的</a:t>
            </a:r>
            <a:r>
              <a:rPr sz="2000" b="1" dirty="0">
                <a:solidFill>
                  <a:srgbClr val="FF0000"/>
                </a:solidFill>
                <a:latin typeface="楷体"/>
                <a:cs typeface="楷体"/>
              </a:rPr>
              <a:t>左子树和右子树</a:t>
            </a:r>
            <a:r>
              <a:rPr sz="2000" b="1" spc="-5" dirty="0">
                <a:latin typeface="楷体"/>
                <a:cs typeface="楷体"/>
              </a:rPr>
              <a:t>的 </a:t>
            </a:r>
            <a:r>
              <a:rPr sz="2000" b="1" dirty="0">
                <a:latin typeface="楷体"/>
                <a:cs typeface="楷体"/>
              </a:rPr>
              <a:t>二叉树组成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dirty="0">
                <a:latin typeface="微软雅黑"/>
                <a:cs typeface="微软雅黑"/>
              </a:rPr>
              <a:t>二叉树的五种基本形</a:t>
            </a:r>
            <a:r>
              <a:rPr sz="2000" b="1" spc="5" dirty="0">
                <a:latin typeface="微软雅黑"/>
                <a:cs typeface="微软雅黑"/>
              </a:rPr>
              <a:t>态</a:t>
            </a:r>
            <a:endParaRPr sz="2000">
              <a:latin typeface="微软雅黑"/>
              <a:cs typeface="微软雅黑"/>
            </a:endParaRPr>
          </a:p>
          <a:p>
            <a:pPr marL="12700" marR="19685">
              <a:lnSpc>
                <a:spcPts val="3000"/>
              </a:lnSpc>
              <a:spcBef>
                <a:spcPts val="140"/>
              </a:spcBef>
            </a:pPr>
            <a:r>
              <a:rPr sz="2000" b="1" dirty="0">
                <a:latin typeface="楷体"/>
                <a:cs typeface="楷体"/>
              </a:rPr>
              <a:t>二叉树可以是空集；根可以有空的左子树或右子树；或者左、右子树皆</a:t>
            </a:r>
            <a:r>
              <a:rPr sz="2000" b="1" spc="-5" dirty="0">
                <a:latin typeface="楷体"/>
                <a:cs typeface="楷体"/>
              </a:rPr>
              <a:t>为 </a:t>
            </a:r>
            <a:r>
              <a:rPr sz="2000" b="1" dirty="0">
                <a:latin typeface="楷体"/>
                <a:cs typeface="楷体"/>
              </a:rPr>
              <a:t>空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3708" y="3642359"/>
            <a:ext cx="6196584" cy="2321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0100" y="1607185"/>
            <a:ext cx="1550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00"/>
                </a:solidFill>
                <a:latin typeface="微软雅黑"/>
                <a:cs typeface="微软雅黑"/>
              </a:rPr>
              <a:t>二叉树的存</a:t>
            </a:r>
            <a:r>
              <a:rPr sz="2000" b="1" spc="5" dirty="0">
                <a:solidFill>
                  <a:srgbClr val="000000"/>
                </a:solidFill>
                <a:latin typeface="微软雅黑"/>
                <a:cs typeface="微软雅黑"/>
              </a:rPr>
              <a:t>储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9144" y="1581911"/>
            <a:ext cx="4930140" cy="2542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8036" y="4447032"/>
            <a:ext cx="8839200" cy="1527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CSP(NOIP)</a:t>
            </a:r>
            <a:r>
              <a:rPr dirty="0" err="1">
                <a:latin typeface="微软雅黑"/>
                <a:cs typeface="微软雅黑"/>
              </a:rPr>
              <a:t>初赛辅导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1687" y="1345691"/>
            <a:ext cx="3124200" cy="2074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1196" y="1744729"/>
            <a:ext cx="4877496" cy="942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0065" y="3447732"/>
            <a:ext cx="8188959" cy="23126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dirty="0">
                <a:latin typeface="微软雅黑"/>
                <a:cs typeface="微软雅黑"/>
              </a:rPr>
              <a:t>分析: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00" b="1" dirty="0">
                <a:latin typeface="楷体"/>
                <a:cs typeface="楷体"/>
              </a:rPr>
              <a:t>优点和缺</a:t>
            </a:r>
            <a:r>
              <a:rPr sz="1800" b="1" spc="-10" dirty="0">
                <a:latin typeface="楷体"/>
                <a:cs typeface="楷体"/>
              </a:rPr>
              <a:t>点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latin typeface="楷体"/>
                <a:cs typeface="楷体"/>
              </a:rPr>
              <a:t>①</a:t>
            </a:r>
            <a:r>
              <a:rPr sz="1800" b="1" spc="5" dirty="0">
                <a:latin typeface="楷体"/>
                <a:cs typeface="楷体"/>
              </a:rPr>
              <a:t> </a:t>
            </a:r>
            <a:r>
              <a:rPr sz="1800" b="1" dirty="0">
                <a:latin typeface="楷体"/>
                <a:cs typeface="楷体"/>
              </a:rPr>
              <a:t>对完全二叉树而言，顺序存储结构既简单又节省存储空间</a:t>
            </a:r>
            <a:r>
              <a:rPr sz="1800" b="1" spc="-10" dirty="0">
                <a:latin typeface="楷体"/>
                <a:cs typeface="楷体"/>
              </a:rPr>
              <a:t>。</a:t>
            </a:r>
            <a:endParaRPr sz="1800">
              <a:latin typeface="楷体"/>
              <a:cs typeface="楷体"/>
            </a:endParaRPr>
          </a:p>
          <a:p>
            <a:pPr marL="12700" marR="5080">
              <a:lnSpc>
                <a:spcPct val="119900"/>
              </a:lnSpc>
            </a:pPr>
            <a:r>
              <a:rPr sz="1800" b="1" spc="-10" dirty="0">
                <a:latin typeface="楷体"/>
                <a:cs typeface="楷体"/>
              </a:rPr>
              <a:t>②</a:t>
            </a:r>
            <a:r>
              <a:rPr sz="1800" b="1" spc="10" dirty="0">
                <a:latin typeface="楷体"/>
                <a:cs typeface="楷体"/>
              </a:rPr>
              <a:t> </a:t>
            </a:r>
            <a:r>
              <a:rPr sz="1800" b="1" dirty="0">
                <a:latin typeface="楷体"/>
                <a:cs typeface="楷体"/>
              </a:rPr>
              <a:t>一般的二叉树采用顺序存储结构时，虽然简单，但易造成存储空间的浪费</a:t>
            </a:r>
            <a:r>
              <a:rPr sz="1800" b="1" spc="-10" dirty="0">
                <a:latin typeface="楷体"/>
                <a:cs typeface="楷体"/>
              </a:rPr>
              <a:t>。 </a:t>
            </a:r>
            <a:r>
              <a:rPr sz="1800" b="1" dirty="0">
                <a:latin typeface="楷体"/>
                <a:cs typeface="楷体"/>
              </a:rPr>
              <a:t>最坏的情况下，一个深度为k且只有k个结点的右单支树需要2^k-1个结点的存储</a:t>
            </a:r>
            <a:r>
              <a:rPr sz="1800" b="1" spc="-10" dirty="0">
                <a:latin typeface="楷体"/>
                <a:cs typeface="楷体"/>
              </a:rPr>
              <a:t>空 </a:t>
            </a:r>
            <a:r>
              <a:rPr sz="1800" b="1" dirty="0">
                <a:latin typeface="楷体"/>
                <a:cs typeface="楷体"/>
              </a:rPr>
              <a:t>间</a:t>
            </a:r>
            <a:r>
              <a:rPr sz="1800" b="1" spc="-10" dirty="0">
                <a:latin typeface="楷体"/>
                <a:cs typeface="楷体"/>
              </a:rPr>
              <a:t>。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楷体"/>
                <a:cs typeface="楷体"/>
              </a:rPr>
              <a:t>③在对顺序存储的二叉树做插入和删除结点操作时，要大量移动结点</a:t>
            </a:r>
            <a:r>
              <a:rPr sz="1800" b="1" spc="-10" dirty="0">
                <a:latin typeface="楷体"/>
                <a:cs typeface="楷体"/>
              </a:rPr>
              <a:t>。</a:t>
            </a:r>
            <a:endParaRPr sz="1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69" y="244982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图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7072" y="3078479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>
                <a:moveTo>
                  <a:pt x="0" y="0"/>
                </a:moveTo>
                <a:lnTo>
                  <a:pt x="6477000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6944" y="3079114"/>
            <a:ext cx="6477635" cy="0"/>
          </a:xfrm>
          <a:custGeom>
            <a:avLst/>
            <a:gdLst/>
            <a:ahLst/>
            <a:cxnLst/>
            <a:rect l="l" t="t" r="r" b="b"/>
            <a:pathLst>
              <a:path w="6477634">
                <a:moveTo>
                  <a:pt x="0" y="0"/>
                </a:moveTo>
                <a:lnTo>
                  <a:pt x="647763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CSP(NOIP)</a:t>
            </a:r>
            <a:r>
              <a:rPr dirty="0" err="1">
                <a:latin typeface="微软雅黑"/>
                <a:cs typeface="微软雅黑"/>
              </a:rPr>
              <a:t>初赛辅导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6211" y="1985772"/>
            <a:ext cx="3127247" cy="1851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575" y="1485392"/>
            <a:ext cx="7932420" cy="385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b="1" dirty="0">
                <a:latin typeface="微软雅黑"/>
                <a:cs typeface="微软雅黑"/>
              </a:rPr>
              <a:t>图是由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顶点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000" b="1" dirty="0">
                <a:latin typeface="微软雅黑"/>
                <a:cs typeface="微软雅黑"/>
              </a:rPr>
              <a:t>的集合和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边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latin typeface="微软雅黑"/>
                <a:cs typeface="微软雅黑"/>
              </a:rPr>
              <a:t>的集合组成的二元组，记</a:t>
            </a:r>
            <a:r>
              <a:rPr sz="2000" b="1" spc="-5" dirty="0">
                <a:latin typeface="Times New Roman"/>
                <a:cs typeface="Times New Roman"/>
              </a:rPr>
              <a:t>G=</a:t>
            </a:r>
            <a:r>
              <a:rPr sz="2000" b="1" dirty="0">
                <a:latin typeface="微软雅黑"/>
                <a:cs typeface="微软雅黑"/>
              </a:rPr>
              <a:t>（</a:t>
            </a:r>
            <a:r>
              <a:rPr sz="2000" b="1" spc="-5" dirty="0">
                <a:latin typeface="Times New Roman"/>
                <a:cs typeface="Times New Roman"/>
              </a:rPr>
              <a:t>V</a:t>
            </a:r>
            <a:r>
              <a:rPr sz="2000" b="1" dirty="0">
                <a:latin typeface="微软雅黑"/>
                <a:cs typeface="微软雅黑"/>
              </a:rPr>
              <a:t>，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微软雅黑"/>
                <a:cs typeface="微软雅黑"/>
              </a:rPr>
              <a:t>），图可 以分为有向图和无向</a:t>
            </a:r>
            <a:r>
              <a:rPr sz="2000" b="1" spc="5" dirty="0">
                <a:latin typeface="微软雅黑"/>
                <a:cs typeface="微软雅黑"/>
              </a:rPr>
              <a:t>图</a:t>
            </a:r>
            <a:endParaRPr sz="20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微软雅黑"/>
              <a:cs typeface="微软雅黑"/>
            </a:endParaRPr>
          </a:p>
          <a:p>
            <a:pPr marL="108585" marR="4712970">
              <a:lnSpc>
                <a:spcPct val="125000"/>
              </a:lnSpc>
            </a:pPr>
            <a:r>
              <a:rPr sz="1800" b="1" dirty="0">
                <a:solidFill>
                  <a:srgbClr val="FF0000"/>
                </a:solidFill>
                <a:latin typeface="楷体"/>
                <a:cs typeface="楷体"/>
              </a:rPr>
              <a:t>无向图</a:t>
            </a:r>
            <a:r>
              <a:rPr sz="1800" b="1" dirty="0">
                <a:latin typeface="楷体"/>
                <a:cs typeface="楷体"/>
              </a:rPr>
              <a:t>(顶点的前后顺序不限</a:t>
            </a:r>
            <a:r>
              <a:rPr sz="1800" b="1" spc="-10" dirty="0">
                <a:latin typeface="楷体"/>
                <a:cs typeface="楷体"/>
              </a:rPr>
              <a:t>） </a:t>
            </a:r>
            <a:r>
              <a:rPr sz="1800" b="1" dirty="0">
                <a:latin typeface="楷体"/>
                <a:cs typeface="楷体"/>
              </a:rPr>
              <a:t>无 向 图 的 记 法 </a:t>
            </a:r>
            <a:r>
              <a:rPr sz="1800" b="1" spc="-10" dirty="0">
                <a:latin typeface="楷体"/>
                <a:cs typeface="楷体"/>
              </a:rPr>
              <a:t>：  </a:t>
            </a:r>
            <a:r>
              <a:rPr sz="1800" b="1" dirty="0">
                <a:latin typeface="楷体"/>
                <a:cs typeface="楷体"/>
              </a:rPr>
              <a:t>V={V1,V2,V3,V4,V5}</a:t>
            </a:r>
            <a:endParaRPr sz="1800">
              <a:latin typeface="楷体"/>
              <a:cs typeface="楷体"/>
            </a:endParaRPr>
          </a:p>
          <a:p>
            <a:pPr marL="108585">
              <a:lnSpc>
                <a:spcPct val="100000"/>
              </a:lnSpc>
              <a:spcBef>
                <a:spcPts val="540"/>
              </a:spcBef>
            </a:pPr>
            <a:r>
              <a:rPr sz="1800" b="1" dirty="0">
                <a:latin typeface="楷体"/>
                <a:cs typeface="楷体"/>
              </a:rPr>
              <a:t>E={(V1,V2),(V2,V3),(V3,V4),(V4,V5),(V5,V1),(V2,V5),(V4,V1)}</a:t>
            </a:r>
            <a:endParaRPr sz="180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楷体"/>
              <a:cs typeface="楷体"/>
            </a:endParaRPr>
          </a:p>
          <a:p>
            <a:pPr marL="80645" marR="508635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楷体"/>
                <a:cs typeface="楷体"/>
              </a:rPr>
              <a:t>有向图</a:t>
            </a:r>
            <a:r>
              <a:rPr sz="1800" b="1" dirty="0">
                <a:latin typeface="楷体"/>
                <a:cs typeface="楷体"/>
              </a:rPr>
              <a:t>（顶点分先后顺序</a:t>
            </a:r>
            <a:r>
              <a:rPr sz="1800" b="1" spc="-10" dirty="0">
                <a:latin typeface="楷体"/>
                <a:cs typeface="楷体"/>
              </a:rPr>
              <a:t>） </a:t>
            </a:r>
            <a:r>
              <a:rPr sz="1800" b="1" dirty="0">
                <a:latin typeface="楷体"/>
                <a:cs typeface="楷体"/>
              </a:rPr>
              <a:t>有 向 图 的 记 法 </a:t>
            </a:r>
            <a:r>
              <a:rPr sz="1800" b="1" spc="-10" dirty="0">
                <a:latin typeface="楷体"/>
                <a:cs typeface="楷体"/>
              </a:rPr>
              <a:t>：  </a:t>
            </a:r>
            <a:r>
              <a:rPr sz="1800" b="1" dirty="0">
                <a:latin typeface="楷体"/>
                <a:cs typeface="楷体"/>
              </a:rPr>
              <a:t>V={V1,V2,V3,V4}</a:t>
            </a:r>
            <a:endParaRPr sz="1800">
              <a:latin typeface="楷体"/>
              <a:cs typeface="楷体"/>
            </a:endParaRPr>
          </a:p>
          <a:p>
            <a:pPr marL="80645">
              <a:lnSpc>
                <a:spcPct val="100000"/>
              </a:lnSpc>
            </a:pPr>
            <a:r>
              <a:rPr sz="1800" b="1" dirty="0">
                <a:latin typeface="楷体"/>
                <a:cs typeface="楷体"/>
              </a:rPr>
              <a:t>E={&lt;V1,V2&gt;,&lt;V2,V4&gt;,&lt;V1,V3&gt;,&lt;V3,V4&gt;,&lt;V4,V1&gt;}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6211" y="3838955"/>
            <a:ext cx="2968751" cy="2122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CSP(NOIP)</a:t>
            </a:r>
            <a:r>
              <a:rPr dirty="0" err="1">
                <a:latin typeface="微软雅黑"/>
                <a:cs typeface="微软雅黑"/>
              </a:rPr>
              <a:t>初赛辅导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190" y="1441786"/>
            <a:ext cx="7941945" cy="40824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完全图</a:t>
            </a:r>
            <a:r>
              <a:rPr sz="1800" b="1" dirty="0">
                <a:latin typeface="微软雅黑"/>
                <a:cs typeface="微软雅黑"/>
              </a:rPr>
              <a:t>：若一个图的每一对不同顶点恰有一条边相连，则称为完全图。</a:t>
            </a:r>
            <a:endParaRPr sz="1800">
              <a:latin typeface="微软雅黑"/>
              <a:cs typeface="微软雅黑"/>
            </a:endParaRPr>
          </a:p>
          <a:p>
            <a:pPr marL="12700" marR="4598670">
              <a:lnSpc>
                <a:spcPts val="3000"/>
              </a:lnSpc>
              <a:spcBef>
                <a:spcPts val="120"/>
              </a:spcBef>
            </a:pPr>
            <a:r>
              <a:rPr sz="2000" b="1" dirty="0">
                <a:latin typeface="楷体"/>
                <a:cs typeface="楷体"/>
              </a:rPr>
              <a:t>无向完全图：有</a:t>
            </a:r>
            <a:r>
              <a:rPr sz="2000" b="1" spc="-5" dirty="0">
                <a:latin typeface="楷体"/>
                <a:cs typeface="楷体"/>
              </a:rPr>
              <a:t>n(n-1)/2</a:t>
            </a:r>
            <a:r>
              <a:rPr sz="2000" b="1" dirty="0">
                <a:latin typeface="楷体"/>
                <a:cs typeface="楷体"/>
              </a:rPr>
              <a:t>条</a:t>
            </a:r>
            <a:r>
              <a:rPr sz="2000" b="1" spc="-5" dirty="0">
                <a:latin typeface="楷体"/>
                <a:cs typeface="楷体"/>
              </a:rPr>
              <a:t>边 </a:t>
            </a:r>
            <a:r>
              <a:rPr sz="2000" b="1" dirty="0">
                <a:latin typeface="楷体"/>
                <a:cs typeface="楷体"/>
              </a:rPr>
              <a:t>有向完全图：有</a:t>
            </a:r>
            <a:r>
              <a:rPr sz="2000" b="1" spc="-5" dirty="0">
                <a:latin typeface="楷体"/>
                <a:cs typeface="楷体"/>
              </a:rPr>
              <a:t>n(n-1)</a:t>
            </a:r>
            <a:r>
              <a:rPr sz="2000" b="1" dirty="0">
                <a:latin typeface="楷体"/>
                <a:cs typeface="楷体"/>
              </a:rPr>
              <a:t>条</a:t>
            </a:r>
            <a:r>
              <a:rPr sz="2000" b="1" spc="-5" dirty="0">
                <a:latin typeface="楷体"/>
                <a:cs typeface="楷体"/>
              </a:rPr>
              <a:t>边</a:t>
            </a:r>
            <a:endParaRPr sz="20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dirty="0">
                <a:solidFill>
                  <a:srgbClr val="FF0000"/>
                </a:solidFill>
                <a:latin typeface="微软雅黑"/>
                <a:cs typeface="微软雅黑"/>
              </a:rPr>
              <a:t>顶点的度</a:t>
            </a:r>
            <a:r>
              <a:rPr sz="1800" b="1" dirty="0">
                <a:latin typeface="微软雅黑"/>
                <a:cs typeface="微软雅黑"/>
              </a:rPr>
              <a:t>：与顶点关联的边的数目，有向图中等于该顶点的入度与出度之和。</a:t>
            </a:r>
            <a:endParaRPr sz="1800">
              <a:latin typeface="微软雅黑"/>
              <a:cs typeface="微软雅黑"/>
            </a:endParaRPr>
          </a:p>
          <a:p>
            <a:pPr marL="12700" marR="3582670">
              <a:lnSpc>
                <a:spcPts val="3000"/>
              </a:lnSpc>
              <a:spcBef>
                <a:spcPts val="120"/>
              </a:spcBef>
            </a:pPr>
            <a:r>
              <a:rPr sz="2000" b="1" dirty="0">
                <a:latin typeface="楷体"/>
                <a:cs typeface="楷体"/>
              </a:rPr>
              <a:t>入度——以该顶点为终点的边的数目</a:t>
            </a:r>
            <a:r>
              <a:rPr sz="2000" b="1" spc="-5" dirty="0">
                <a:latin typeface="楷体"/>
                <a:cs typeface="楷体"/>
              </a:rPr>
              <a:t>和 </a:t>
            </a:r>
            <a:r>
              <a:rPr sz="2000" b="1" dirty="0">
                <a:latin typeface="楷体"/>
                <a:cs typeface="楷体"/>
              </a:rPr>
              <a:t>出度——以该顶点为起点的边的数目</a:t>
            </a:r>
            <a:r>
              <a:rPr sz="2000" b="1" spc="-5" dirty="0">
                <a:latin typeface="楷体"/>
                <a:cs typeface="楷体"/>
              </a:rPr>
              <a:t>和</a:t>
            </a:r>
            <a:endParaRPr sz="20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dirty="0">
                <a:latin typeface="微软雅黑"/>
                <a:cs typeface="微软雅黑"/>
              </a:rPr>
              <a:t>关于度的定理：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b="1" dirty="0">
                <a:latin typeface="楷体"/>
                <a:cs typeface="楷体"/>
              </a:rPr>
              <a:t>度数为奇数的顶点叫做</a:t>
            </a:r>
            <a:r>
              <a:rPr sz="2000" b="1" dirty="0">
                <a:solidFill>
                  <a:srgbClr val="FF0000"/>
                </a:solidFill>
                <a:latin typeface="楷体"/>
                <a:cs typeface="楷体"/>
              </a:rPr>
              <a:t>奇点</a:t>
            </a:r>
            <a:r>
              <a:rPr sz="2000" b="1" dirty="0">
                <a:latin typeface="楷体"/>
                <a:cs typeface="楷体"/>
              </a:rPr>
              <a:t>，度数为偶数的点叫做</a:t>
            </a:r>
            <a:r>
              <a:rPr sz="2000" b="1" dirty="0">
                <a:solidFill>
                  <a:srgbClr val="FF0000"/>
                </a:solidFill>
                <a:latin typeface="楷体"/>
                <a:cs typeface="楷体"/>
              </a:rPr>
              <a:t>偶点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  <a:p>
            <a:pPr marL="12700" marR="5080">
              <a:lnSpc>
                <a:spcPct val="125000"/>
              </a:lnSpc>
            </a:pPr>
            <a:r>
              <a:rPr sz="2000" b="1" spc="-5" dirty="0">
                <a:latin typeface="楷体"/>
                <a:cs typeface="楷体"/>
              </a:rPr>
              <a:t>[</a:t>
            </a:r>
            <a:r>
              <a:rPr sz="2000" b="1" dirty="0">
                <a:latin typeface="楷体"/>
                <a:cs typeface="楷体"/>
              </a:rPr>
              <a:t>定理</a:t>
            </a:r>
            <a:r>
              <a:rPr sz="2000" b="1" spc="-5" dirty="0">
                <a:latin typeface="楷体"/>
                <a:cs typeface="楷体"/>
              </a:rPr>
              <a:t>1]</a:t>
            </a:r>
            <a:r>
              <a:rPr sz="2000" b="1" spc="-15" dirty="0">
                <a:latin typeface="楷体"/>
                <a:cs typeface="楷体"/>
              </a:rPr>
              <a:t> </a:t>
            </a:r>
            <a:r>
              <a:rPr sz="2000" b="1" dirty="0">
                <a:latin typeface="楷体"/>
                <a:cs typeface="楷体"/>
              </a:rPr>
              <a:t>图</a:t>
            </a:r>
            <a:r>
              <a:rPr sz="2000" b="1" spc="-5" dirty="0">
                <a:latin typeface="楷体"/>
                <a:cs typeface="楷体"/>
              </a:rPr>
              <a:t>G</a:t>
            </a:r>
            <a:r>
              <a:rPr sz="2000" b="1" dirty="0">
                <a:latin typeface="楷体"/>
                <a:cs typeface="楷体"/>
              </a:rPr>
              <a:t>中所有顶点的</a:t>
            </a:r>
            <a:r>
              <a:rPr sz="2000" b="1" dirty="0">
                <a:solidFill>
                  <a:srgbClr val="FF0000"/>
                </a:solidFill>
                <a:latin typeface="楷体"/>
                <a:cs typeface="楷体"/>
              </a:rPr>
              <a:t>度数之和等于边数的</a:t>
            </a:r>
            <a:r>
              <a:rPr sz="2000" b="1" spc="-5" dirty="0">
                <a:solidFill>
                  <a:srgbClr val="FF0000"/>
                </a:solidFill>
                <a:latin typeface="楷体"/>
                <a:cs typeface="楷体"/>
              </a:rPr>
              <a:t>2</a:t>
            </a:r>
            <a:r>
              <a:rPr sz="2000" b="1" dirty="0">
                <a:solidFill>
                  <a:srgbClr val="FF0000"/>
                </a:solidFill>
                <a:latin typeface="楷体"/>
                <a:cs typeface="楷体"/>
              </a:rPr>
              <a:t>倍</a:t>
            </a:r>
            <a:r>
              <a:rPr sz="2000" b="1" dirty="0">
                <a:latin typeface="楷体"/>
                <a:cs typeface="楷体"/>
              </a:rPr>
              <a:t>。因为计算顶点的</a:t>
            </a:r>
            <a:r>
              <a:rPr sz="2000" b="1" spc="-5" dirty="0">
                <a:latin typeface="楷体"/>
                <a:cs typeface="楷体"/>
              </a:rPr>
              <a:t>度 </a:t>
            </a:r>
            <a:r>
              <a:rPr sz="2000" b="1" dirty="0">
                <a:latin typeface="楷体"/>
                <a:cs typeface="楷体"/>
              </a:rPr>
              <a:t>数时。每条边均用到</a:t>
            </a:r>
            <a:r>
              <a:rPr sz="2000" b="1" spc="-5" dirty="0">
                <a:latin typeface="楷体"/>
                <a:cs typeface="楷体"/>
              </a:rPr>
              <a:t>2</a:t>
            </a:r>
            <a:r>
              <a:rPr sz="2000" b="1" dirty="0">
                <a:latin typeface="楷体"/>
                <a:cs typeface="楷体"/>
              </a:rPr>
              <a:t>次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spc="-5" dirty="0">
                <a:latin typeface="楷体"/>
                <a:cs typeface="楷体"/>
              </a:rPr>
              <a:t>[</a:t>
            </a:r>
            <a:r>
              <a:rPr sz="2000" b="1" dirty="0">
                <a:latin typeface="楷体"/>
                <a:cs typeface="楷体"/>
              </a:rPr>
              <a:t>定理</a:t>
            </a:r>
            <a:r>
              <a:rPr sz="2000" b="1" spc="-5" dirty="0">
                <a:latin typeface="楷体"/>
                <a:cs typeface="楷体"/>
              </a:rPr>
              <a:t>2]</a:t>
            </a:r>
            <a:r>
              <a:rPr sz="2000" b="1" dirty="0">
                <a:latin typeface="楷体"/>
                <a:cs typeface="楷体"/>
              </a:rPr>
              <a:t> 任意一个图一定有偶数个奇点</a:t>
            </a:r>
            <a:r>
              <a:rPr sz="2000" b="1" spc="-5" dirty="0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05" y="2255647"/>
            <a:ext cx="7691120" cy="30962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latin typeface="微软雅黑"/>
                <a:cs typeface="微软雅黑"/>
              </a:rPr>
              <a:t>特点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微软雅黑"/>
                <a:cs typeface="微软雅黑"/>
              </a:rPr>
              <a:t>由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微软雅黑"/>
                <a:cs typeface="微软雅黑"/>
              </a:rPr>
              <a:t>（</a:t>
            </a:r>
            <a:r>
              <a:rPr sz="2000" spc="-5" dirty="0">
                <a:latin typeface="Times New Roman"/>
                <a:cs typeface="Times New Roman"/>
              </a:rPr>
              <a:t>n≥0</a:t>
            </a:r>
            <a:r>
              <a:rPr sz="2000" spc="-5" dirty="0">
                <a:latin typeface="微软雅黑"/>
                <a:cs typeface="微软雅黑"/>
              </a:rPr>
              <a:t>）</a:t>
            </a:r>
            <a:r>
              <a:rPr sz="2000" dirty="0">
                <a:latin typeface="微软雅黑"/>
                <a:cs typeface="微软雅黑"/>
              </a:rPr>
              <a:t>个数据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元素（结点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）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1950" spc="-7" baseline="-21367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微软雅黑"/>
                <a:cs typeface="微软雅黑"/>
              </a:rPr>
              <a:t>，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1950" spc="-7" baseline="-21367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微软雅黑"/>
                <a:cs typeface="微软雅黑"/>
              </a:rPr>
              <a:t>，</a:t>
            </a:r>
            <a:r>
              <a:rPr sz="2000" spc="-5" dirty="0">
                <a:latin typeface="Arial"/>
                <a:cs typeface="Arial"/>
              </a:rPr>
              <a:t>…</a:t>
            </a:r>
            <a:r>
              <a:rPr sz="2000" spc="-5" dirty="0">
                <a:latin typeface="微软雅黑"/>
                <a:cs typeface="微软雅黑"/>
              </a:rPr>
              <a:t>，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1950" spc="-7" baseline="-21367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微软雅黑"/>
                <a:cs typeface="微软雅黑"/>
              </a:rPr>
              <a:t>组成的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有限</a:t>
            </a:r>
            <a:r>
              <a:rPr sz="2000" dirty="0">
                <a:latin typeface="微软雅黑"/>
                <a:cs typeface="微软雅黑"/>
              </a:rPr>
              <a:t>序列,</a:t>
            </a:r>
            <a:endParaRPr sz="2000">
              <a:latin typeface="微软雅黑"/>
              <a:cs typeface="微软雅黑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  <a:tabLst>
                <a:tab pos="507365" algn="l"/>
              </a:tabLst>
            </a:pPr>
            <a:r>
              <a:rPr sz="2000" spc="5" dirty="0">
                <a:latin typeface="微软雅黑"/>
                <a:cs typeface="微软雅黑"/>
              </a:rPr>
              <a:t>①	</a:t>
            </a:r>
            <a:r>
              <a:rPr sz="2000" dirty="0">
                <a:latin typeface="微软雅黑"/>
                <a:cs typeface="微软雅黑"/>
              </a:rPr>
              <a:t>在这个序列中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dirty="0">
                <a:latin typeface="微软雅黑"/>
                <a:cs typeface="微软雅黑"/>
              </a:rPr>
              <a:t>存在唯一称做“第一个”的数据元素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  <a:tabLst>
                <a:tab pos="507365" algn="l"/>
              </a:tabLst>
            </a:pPr>
            <a:r>
              <a:rPr sz="2000" spc="5" dirty="0">
                <a:latin typeface="微软雅黑"/>
                <a:cs typeface="微软雅黑"/>
              </a:rPr>
              <a:t>②	</a:t>
            </a:r>
            <a:r>
              <a:rPr sz="2000" dirty="0">
                <a:latin typeface="微软雅黑"/>
                <a:cs typeface="微软雅黑"/>
              </a:rPr>
              <a:t>存在唯一的一个被称做“最后一个”的数据元素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  <a:tabLst>
                <a:tab pos="507365" algn="l"/>
              </a:tabLst>
            </a:pPr>
            <a:r>
              <a:rPr sz="2000" spc="5" dirty="0">
                <a:latin typeface="微软雅黑"/>
                <a:cs typeface="微软雅黑"/>
              </a:rPr>
              <a:t>③	</a:t>
            </a:r>
            <a:r>
              <a:rPr sz="2000" dirty="0">
                <a:latin typeface="微软雅黑"/>
                <a:cs typeface="微软雅黑"/>
              </a:rPr>
              <a:t>除第一个之外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dirty="0">
                <a:latin typeface="微软雅黑"/>
                <a:cs typeface="微软雅黑"/>
              </a:rPr>
              <a:t>集合中的每个数据元素均只有一个前驱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  <a:tabLst>
                <a:tab pos="507365" algn="l"/>
              </a:tabLst>
            </a:pPr>
            <a:r>
              <a:rPr sz="2000" spc="5" dirty="0">
                <a:latin typeface="微软雅黑"/>
                <a:cs typeface="微软雅黑"/>
              </a:rPr>
              <a:t>④	</a:t>
            </a:r>
            <a:r>
              <a:rPr sz="2000" dirty="0">
                <a:latin typeface="微软雅黑"/>
                <a:cs typeface="微软雅黑"/>
              </a:rPr>
              <a:t>除最后一个元素外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dirty="0">
                <a:latin typeface="微软雅黑"/>
                <a:cs typeface="微软雅黑"/>
              </a:rPr>
              <a:t>集合中的每个元素均只有一个后继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01930">
              <a:lnSpc>
                <a:spcPct val="100000"/>
              </a:lnSpc>
              <a:spcBef>
                <a:spcPts val="1380"/>
              </a:spcBef>
            </a:pPr>
            <a:r>
              <a:rPr sz="2000" b="1" dirty="0">
                <a:latin typeface="微软雅黑"/>
                <a:cs typeface="微软雅黑"/>
              </a:rPr>
              <a:t>应用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0193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微软雅黑"/>
                <a:cs typeface="微软雅黑"/>
              </a:rPr>
              <a:t>线性表、栈和队列、数</a:t>
            </a:r>
            <a:r>
              <a:rPr sz="2000" b="1" spc="5" dirty="0">
                <a:latin typeface="微软雅黑"/>
                <a:cs typeface="微软雅黑"/>
              </a:rPr>
              <a:t>组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5339" y="1752600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0000"/>
                </a:solidFill>
                <a:latin typeface="微软雅黑"/>
                <a:cs typeface="微软雅黑"/>
              </a:rPr>
              <a:t>线性结</a:t>
            </a:r>
            <a:r>
              <a:rPr sz="2800" b="1" spc="-5" dirty="0">
                <a:solidFill>
                  <a:srgbClr val="000000"/>
                </a:solidFill>
                <a:latin typeface="微软雅黑"/>
                <a:cs typeface="微软雅黑"/>
              </a:rPr>
              <a:t>构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69" y="2449829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线性表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7072" y="3078479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>
                <a:moveTo>
                  <a:pt x="0" y="0"/>
                </a:moveTo>
                <a:lnTo>
                  <a:pt x="6477000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6944" y="3079114"/>
            <a:ext cx="6477635" cy="0"/>
          </a:xfrm>
          <a:custGeom>
            <a:avLst/>
            <a:gdLst/>
            <a:ahLst/>
            <a:cxnLst/>
            <a:rect l="l" t="t" r="r" b="b"/>
            <a:pathLst>
              <a:path w="6477634">
                <a:moveTo>
                  <a:pt x="0" y="0"/>
                </a:moveTo>
                <a:lnTo>
                  <a:pt x="647763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1397000"/>
            <a:ext cx="307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微软雅黑"/>
                <a:cs typeface="微软雅黑"/>
              </a:rPr>
              <a:t>线性表的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顺序存储</a:t>
            </a:r>
            <a:r>
              <a:rPr sz="2400" b="1" dirty="0">
                <a:solidFill>
                  <a:srgbClr val="000000"/>
                </a:solidFill>
                <a:latin typeface="微软雅黑"/>
                <a:cs typeface="微软雅黑"/>
              </a:rPr>
              <a:t>结构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865" y="1842897"/>
            <a:ext cx="79705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dirty="0">
                <a:latin typeface="微软雅黑"/>
                <a:cs typeface="微软雅黑"/>
              </a:rPr>
              <a:t>方法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微软雅黑"/>
                <a:cs typeface="微软雅黑"/>
              </a:rPr>
              <a:t>把线性表的结点按逻辑次序依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次存</a:t>
            </a:r>
            <a:r>
              <a:rPr sz="2000" dirty="0">
                <a:latin typeface="微软雅黑"/>
                <a:cs typeface="微软雅黑"/>
              </a:rPr>
              <a:t>放在一组地址连续的存储单元里 的方法</a:t>
            </a:r>
            <a:r>
              <a:rPr sz="2000" spc="5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52860" y="2364522"/>
            <a:ext cx="1086607" cy="3244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11520" y="2484120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1520" y="3119754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11520" y="3754120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1520" y="4388484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13070" y="5592762"/>
            <a:ext cx="104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/>
                <a:cs typeface="微软雅黑"/>
              </a:rPr>
              <a:t>内存状</a:t>
            </a:r>
            <a:r>
              <a:rPr sz="2000" b="1" spc="5" dirty="0">
                <a:latin typeface="微软雅黑"/>
                <a:cs typeface="微软雅黑"/>
              </a:rPr>
              <a:t>态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0069" y="5578475"/>
            <a:ext cx="534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/>
                <a:cs typeface="微软雅黑"/>
              </a:rPr>
              <a:t>地</a:t>
            </a:r>
            <a:r>
              <a:rPr sz="2000" b="1" spc="5" dirty="0">
                <a:latin typeface="微软雅黑"/>
                <a:cs typeface="微软雅黑"/>
              </a:rPr>
              <a:t>址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7194" y="2544762"/>
            <a:ext cx="1809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4494" y="3211512"/>
            <a:ext cx="5549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b+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4494" y="3805237"/>
            <a:ext cx="1189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b+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(2-1)*L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54494" y="4432300"/>
            <a:ext cx="1189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b+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(3-1)*L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219" y="2950210"/>
            <a:ext cx="4090035" cy="2252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/>
                <a:cs typeface="微软雅黑"/>
              </a:rPr>
              <a:t>序列</a:t>
            </a:r>
            <a:r>
              <a:rPr sz="3000" b="1" baseline="1388" dirty="0">
                <a:latin typeface="Arial"/>
                <a:cs typeface="Arial"/>
              </a:rPr>
              <a:t>:</a:t>
            </a:r>
            <a:r>
              <a:rPr sz="3000" b="1" spc="-15" baseline="1388" dirty="0">
                <a:latin typeface="Arial"/>
                <a:cs typeface="Arial"/>
              </a:rPr>
              <a:t> a1,a2,a3,a4</a:t>
            </a:r>
            <a:endParaRPr sz="3000" baseline="1388">
              <a:latin typeface="Arial"/>
              <a:cs typeface="Arial"/>
            </a:endParaRPr>
          </a:p>
          <a:p>
            <a:pPr marL="42545" marR="686435">
              <a:lnSpc>
                <a:spcPct val="177100"/>
              </a:lnSpc>
              <a:spcBef>
                <a:spcPts val="110"/>
              </a:spcBef>
            </a:pPr>
            <a:r>
              <a:rPr sz="2000" b="1" dirty="0">
                <a:latin typeface="Arial"/>
                <a:cs typeface="Arial"/>
              </a:rPr>
              <a:t>L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:</a:t>
            </a:r>
            <a:r>
              <a:rPr sz="2000" b="1" dirty="0">
                <a:latin typeface="微软雅黑"/>
                <a:cs typeface="微软雅黑"/>
              </a:rPr>
              <a:t>表示每个元素所占字节数</a:t>
            </a:r>
            <a:r>
              <a:rPr sz="2000" b="1" spc="5" dirty="0">
                <a:latin typeface="微软雅黑"/>
                <a:cs typeface="微软雅黑"/>
              </a:rPr>
              <a:t>目 </a:t>
            </a:r>
            <a:r>
              <a:rPr sz="2000" b="1" dirty="0">
                <a:latin typeface="微软雅黑"/>
                <a:cs typeface="微软雅黑"/>
              </a:rPr>
              <a:t>地址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微软雅黑"/>
                <a:cs typeface="微软雅黑"/>
              </a:rPr>
              <a:t>元素所占的第一个单</a:t>
            </a:r>
            <a:r>
              <a:rPr sz="2000" b="1" spc="5" dirty="0">
                <a:latin typeface="微软雅黑"/>
                <a:cs typeface="微软雅黑"/>
              </a:rPr>
              <a:t>元</a:t>
            </a:r>
            <a:endParaRPr sz="2000">
              <a:latin typeface="微软雅黑"/>
              <a:cs typeface="微软雅黑"/>
            </a:endParaRPr>
          </a:p>
          <a:p>
            <a:pPr marL="747395">
              <a:lnSpc>
                <a:spcPct val="100000"/>
              </a:lnSpc>
            </a:pPr>
            <a:r>
              <a:rPr sz="2000" b="1" dirty="0">
                <a:latin typeface="微软雅黑"/>
                <a:cs typeface="微软雅黑"/>
              </a:rPr>
              <a:t>的存储地</a:t>
            </a:r>
            <a:r>
              <a:rPr sz="2000" b="1" spc="5" dirty="0">
                <a:latin typeface="微软雅黑"/>
                <a:cs typeface="微软雅黑"/>
              </a:rPr>
              <a:t>址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000" dirty="0">
                <a:latin typeface="微软雅黑"/>
                <a:cs typeface="微软雅黑"/>
              </a:rPr>
              <a:t>逻辑上相邻的结点其物理位置亦相</a:t>
            </a:r>
            <a:r>
              <a:rPr sz="2000" spc="5" dirty="0">
                <a:latin typeface="微软雅黑"/>
                <a:cs typeface="微软雅黑"/>
              </a:rPr>
              <a:t>邻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1069" y="2449829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链表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7072" y="3078479"/>
            <a:ext cx="6477000" cy="0"/>
          </a:xfrm>
          <a:custGeom>
            <a:avLst/>
            <a:gdLst/>
            <a:ahLst/>
            <a:cxnLst/>
            <a:rect l="l" t="t" r="r" b="b"/>
            <a:pathLst>
              <a:path w="6477000">
                <a:moveTo>
                  <a:pt x="0" y="0"/>
                </a:moveTo>
                <a:lnTo>
                  <a:pt x="6477000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6944" y="3079114"/>
            <a:ext cx="6477635" cy="0"/>
          </a:xfrm>
          <a:custGeom>
            <a:avLst/>
            <a:gdLst/>
            <a:ahLst/>
            <a:cxnLst/>
            <a:rect l="l" t="t" r="r" b="b"/>
            <a:pathLst>
              <a:path w="6477634">
                <a:moveTo>
                  <a:pt x="0" y="0"/>
                </a:moveTo>
                <a:lnTo>
                  <a:pt x="647763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CSP(NOIP)</a:t>
            </a:r>
            <a:r>
              <a:rPr dirty="0" err="1">
                <a:latin typeface="微软雅黑"/>
                <a:cs typeface="微软雅黑"/>
              </a:rPr>
              <a:t>初赛辅导</a:t>
            </a:r>
            <a:endParaRPr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494" y="1586547"/>
            <a:ext cx="7981950" cy="378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/>
                <a:cs typeface="微软雅黑"/>
              </a:rPr>
              <a:t>线性表的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链式存储</a:t>
            </a:r>
            <a:r>
              <a:rPr sz="2400" b="1" dirty="0">
                <a:latin typeface="微软雅黑"/>
                <a:cs typeface="微软雅黑"/>
              </a:rPr>
              <a:t>结构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2400" b="1" dirty="0">
                <a:latin typeface="楷体"/>
                <a:cs typeface="楷体"/>
              </a:rPr>
              <a:t>方法</a:t>
            </a:r>
            <a:r>
              <a:rPr sz="2400" b="1" spc="-10" dirty="0">
                <a:latin typeface="楷体"/>
                <a:cs typeface="楷体"/>
              </a:rPr>
              <a:t>:</a:t>
            </a:r>
            <a:endParaRPr sz="2400">
              <a:latin typeface="楷体"/>
              <a:cs typeface="楷体"/>
            </a:endParaRPr>
          </a:p>
          <a:p>
            <a:pPr marL="12700" marR="463550">
              <a:lnSpc>
                <a:spcPct val="125000"/>
              </a:lnSpc>
            </a:pPr>
            <a:r>
              <a:rPr sz="2400" b="1" spc="-10" dirty="0">
                <a:latin typeface="楷体"/>
                <a:cs typeface="楷体"/>
              </a:rPr>
              <a:t>①</a:t>
            </a:r>
            <a:r>
              <a:rPr sz="2400" b="1" spc="-75" dirty="0">
                <a:latin typeface="楷体"/>
                <a:cs typeface="楷体"/>
              </a:rPr>
              <a:t> </a:t>
            </a:r>
            <a:r>
              <a:rPr sz="2400" b="1" dirty="0">
                <a:latin typeface="楷体"/>
                <a:cs typeface="楷体"/>
              </a:rPr>
              <a:t>用一组</a:t>
            </a:r>
            <a:r>
              <a:rPr sz="2400" b="1" dirty="0">
                <a:solidFill>
                  <a:srgbClr val="FF0000"/>
                </a:solidFill>
                <a:latin typeface="楷体"/>
                <a:cs typeface="楷体"/>
              </a:rPr>
              <a:t>任意</a:t>
            </a:r>
            <a:r>
              <a:rPr sz="2400" b="1" dirty="0">
                <a:latin typeface="楷体"/>
                <a:cs typeface="楷体"/>
              </a:rPr>
              <a:t>的存储单元来存放线性表的结点（</a:t>
            </a:r>
            <a:r>
              <a:rPr sz="2400" b="1" dirty="0">
                <a:solidFill>
                  <a:srgbClr val="FF0000"/>
                </a:solidFill>
                <a:latin typeface="楷体"/>
                <a:cs typeface="楷体"/>
              </a:rPr>
              <a:t>这组</a:t>
            </a:r>
            <a:r>
              <a:rPr sz="2400" b="1" spc="-10" dirty="0">
                <a:solidFill>
                  <a:srgbClr val="FF0000"/>
                </a:solidFill>
                <a:latin typeface="楷体"/>
                <a:cs typeface="楷体"/>
              </a:rPr>
              <a:t>存 </a:t>
            </a:r>
            <a:r>
              <a:rPr sz="2400" b="1" dirty="0">
                <a:solidFill>
                  <a:srgbClr val="FF0000"/>
                </a:solidFill>
                <a:latin typeface="楷体"/>
                <a:cs typeface="楷体"/>
              </a:rPr>
              <a:t>储单元既可以是连续的，也可以是不连续的</a:t>
            </a:r>
            <a:r>
              <a:rPr sz="2400" b="1" spc="-10" dirty="0">
                <a:latin typeface="楷体"/>
                <a:cs typeface="楷体"/>
              </a:rPr>
              <a:t>）</a:t>
            </a:r>
            <a:endParaRPr sz="24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10" dirty="0">
                <a:latin typeface="楷体"/>
                <a:cs typeface="楷体"/>
              </a:rPr>
              <a:t>②</a:t>
            </a:r>
            <a:r>
              <a:rPr sz="2400" b="1" spc="-15" dirty="0">
                <a:latin typeface="楷体"/>
                <a:cs typeface="楷体"/>
              </a:rPr>
              <a:t> </a:t>
            </a:r>
            <a:r>
              <a:rPr sz="2400" b="1" dirty="0">
                <a:latin typeface="楷体"/>
                <a:cs typeface="楷体"/>
              </a:rPr>
              <a:t>链表中结点的逻辑次序和物理次序不一定相同。为</a:t>
            </a:r>
            <a:r>
              <a:rPr sz="2400" b="1" spc="-10" dirty="0">
                <a:latin typeface="楷体"/>
                <a:cs typeface="楷体"/>
              </a:rPr>
              <a:t>了</a:t>
            </a:r>
            <a:endParaRPr sz="2400">
              <a:latin typeface="楷体"/>
              <a:cs typeface="楷体"/>
            </a:endParaRPr>
          </a:p>
          <a:p>
            <a:pPr marL="12700" marR="5080">
              <a:lnSpc>
                <a:spcPct val="125000"/>
              </a:lnSpc>
            </a:pPr>
            <a:r>
              <a:rPr sz="2400" b="1" dirty="0">
                <a:latin typeface="楷体"/>
                <a:cs typeface="楷体"/>
              </a:rPr>
              <a:t>能正确表示结点间的逻辑关系，在存储每个结点值的同时</a:t>
            </a:r>
            <a:r>
              <a:rPr sz="2400" b="1" spc="-10" dirty="0">
                <a:latin typeface="楷体"/>
                <a:cs typeface="楷体"/>
              </a:rPr>
              <a:t>， </a:t>
            </a:r>
            <a:r>
              <a:rPr sz="2400" b="1" dirty="0">
                <a:latin typeface="楷体"/>
                <a:cs typeface="楷体"/>
              </a:rPr>
              <a:t>还必须存储指示其后继结点的地址（或位置）信息（称</a:t>
            </a:r>
            <a:r>
              <a:rPr sz="2400" b="1" spc="-10" dirty="0">
                <a:latin typeface="楷体"/>
                <a:cs typeface="楷体"/>
              </a:rPr>
              <a:t>为 </a:t>
            </a:r>
            <a:r>
              <a:rPr sz="2400" b="1" dirty="0">
                <a:latin typeface="楷体"/>
                <a:cs typeface="楷体"/>
              </a:rPr>
              <a:t>指针（pointer）或链</a:t>
            </a:r>
            <a:r>
              <a:rPr sz="2400" b="1" spc="-5" dirty="0">
                <a:latin typeface="楷体"/>
                <a:cs typeface="楷体"/>
              </a:rPr>
              <a:t>(link)）</a:t>
            </a:r>
            <a:endParaRPr sz="24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8490" y="1628457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微软雅黑"/>
                <a:cs typeface="微软雅黑"/>
              </a:rPr>
              <a:t>数据组织结构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7390" y="2193289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390" y="28702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390" y="2193289"/>
            <a:ext cx="0" cy="676910"/>
          </a:xfrm>
          <a:custGeom>
            <a:avLst/>
            <a:gdLst/>
            <a:ahLst/>
            <a:cxnLst/>
            <a:rect l="l" t="t" r="r" b="b"/>
            <a:pathLst>
              <a:path h="676910">
                <a:moveTo>
                  <a:pt x="0" y="0"/>
                </a:moveTo>
                <a:lnTo>
                  <a:pt x="0" y="67691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5589" y="2193289"/>
            <a:ext cx="0" cy="676910"/>
          </a:xfrm>
          <a:custGeom>
            <a:avLst/>
            <a:gdLst/>
            <a:ahLst/>
            <a:cxnLst/>
            <a:rect l="l" t="t" r="r" b="b"/>
            <a:pathLst>
              <a:path h="676910">
                <a:moveTo>
                  <a:pt x="0" y="0"/>
                </a:moveTo>
                <a:lnTo>
                  <a:pt x="0" y="6769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83789" y="2193289"/>
            <a:ext cx="0" cy="676910"/>
          </a:xfrm>
          <a:custGeom>
            <a:avLst/>
            <a:gdLst/>
            <a:ahLst/>
            <a:cxnLst/>
            <a:rect l="l" t="t" r="r" b="b"/>
            <a:pathLst>
              <a:path h="676910">
                <a:moveTo>
                  <a:pt x="0" y="0"/>
                </a:moveTo>
                <a:lnTo>
                  <a:pt x="0" y="67691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25139" y="2077847"/>
            <a:ext cx="5232400" cy="1168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spc="-5" dirty="0">
                <a:latin typeface="Times New Roman"/>
                <a:cs typeface="Times New Roman"/>
              </a:rPr>
              <a:t>data--</a:t>
            </a:r>
            <a:r>
              <a:rPr sz="2000" b="1" dirty="0">
                <a:latin typeface="微软雅黑"/>
                <a:cs typeface="微软雅黑"/>
              </a:rPr>
              <a:t>存放结点值的数据</a:t>
            </a:r>
            <a:r>
              <a:rPr sz="2000" b="1" spc="5" dirty="0">
                <a:latin typeface="微软雅黑"/>
                <a:cs typeface="微软雅黑"/>
              </a:rPr>
              <a:t>域</a:t>
            </a:r>
            <a:endParaRPr sz="2000">
              <a:latin typeface="微软雅黑"/>
              <a:cs typeface="微软雅黑"/>
            </a:endParaRPr>
          </a:p>
          <a:p>
            <a:pPr marL="12700" marR="5080">
              <a:lnSpc>
                <a:spcPct val="125000"/>
              </a:lnSpc>
            </a:pP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5" dirty="0">
                <a:latin typeface="Times New Roman"/>
                <a:cs typeface="Times New Roman"/>
              </a:rPr>
              <a:t>xt--</a:t>
            </a:r>
            <a:r>
              <a:rPr sz="2000" b="1" dirty="0">
                <a:latin typeface="微软雅黑"/>
                <a:cs typeface="微软雅黑"/>
              </a:rPr>
              <a:t>存放结点的直接后继的地址（位置）的指 针域（链域</a:t>
            </a:r>
            <a:r>
              <a:rPr sz="2000" b="1" spc="5" dirty="0">
                <a:latin typeface="微软雅黑"/>
                <a:cs typeface="微软雅黑"/>
              </a:rPr>
              <a:t>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130" y="3575050"/>
            <a:ext cx="432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2175" algn="l"/>
              </a:tabLst>
            </a:pPr>
            <a:r>
              <a:rPr sz="2400" b="1" dirty="0">
                <a:latin typeface="微软雅黑"/>
                <a:cs typeface="微软雅黑"/>
              </a:rPr>
              <a:t>序列</a:t>
            </a:r>
            <a:r>
              <a:rPr sz="2400" b="1" dirty="0">
                <a:latin typeface="Arial"/>
                <a:cs typeface="Arial"/>
              </a:rPr>
              <a:t>:	</a:t>
            </a:r>
            <a:r>
              <a:rPr sz="2400" b="1" spc="-5" dirty="0">
                <a:latin typeface="Arial"/>
                <a:cs typeface="Arial"/>
              </a:rPr>
              <a:t>zhao, qian, sun, li,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zhou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2000" y="4309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0" y="47669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000" y="430974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0200" y="430974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38400" y="430974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6287" y="4375150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zhao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46400" y="4309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46400" y="4817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46400" y="430974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4600" y="430974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22800" y="430974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60687" y="4400550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qian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08200" y="50927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08200" y="56007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08200" y="5092700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46400" y="5092700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84600" y="5092700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122487" y="5107304"/>
            <a:ext cx="164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00"/>
              </a:spcBef>
              <a:tabLst>
                <a:tab pos="915035" algn="l"/>
              </a:tabLst>
            </a:pPr>
            <a:r>
              <a:rPr sz="1800" dirty="0">
                <a:latin typeface="Times New Roman"/>
                <a:cs typeface="Times New Roman"/>
              </a:rPr>
              <a:t>zhou	</a:t>
            </a:r>
            <a:r>
              <a:rPr sz="2400" dirty="0">
                <a:latin typeface="Times New Roman"/>
                <a:cs typeface="Times New Roman"/>
              </a:rPr>
              <a:t>^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80000" y="4309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80000" y="4817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80000" y="430974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18200" y="430974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56400" y="430974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094287" y="4400550"/>
            <a:ext cx="817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37400" y="4309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37400" y="4817745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37400" y="430974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75600" y="430974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813800" y="4309745"/>
            <a:ext cx="0" cy="508000"/>
          </a:xfrm>
          <a:custGeom>
            <a:avLst/>
            <a:gdLst/>
            <a:ahLst/>
            <a:cxnLst/>
            <a:rect l="l" t="t" r="r" b="b"/>
            <a:pathLst>
              <a:path h="508000">
                <a:moveTo>
                  <a:pt x="0" y="0"/>
                </a:moveTo>
                <a:lnTo>
                  <a:pt x="0" y="508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151687" y="4349750"/>
            <a:ext cx="817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413000" y="4500245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76200"/>
                </a:moveTo>
                <a:lnTo>
                  <a:pt x="457200" y="0"/>
                </a:lnTo>
                <a:lnTo>
                  <a:pt x="523875" y="33337"/>
                </a:lnTo>
                <a:lnTo>
                  <a:pt x="476250" y="33337"/>
                </a:lnTo>
                <a:lnTo>
                  <a:pt x="476250" y="42862"/>
                </a:lnTo>
                <a:lnTo>
                  <a:pt x="523875" y="42862"/>
                </a:lnTo>
                <a:lnTo>
                  <a:pt x="457200" y="76200"/>
                </a:lnTo>
                <a:close/>
              </a:path>
              <a:path w="533400" h="76200">
                <a:moveTo>
                  <a:pt x="4572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457200" y="33337"/>
                </a:lnTo>
                <a:lnTo>
                  <a:pt x="457200" y="42862"/>
                </a:lnTo>
                <a:close/>
              </a:path>
              <a:path w="533400" h="76200">
                <a:moveTo>
                  <a:pt x="523875" y="42862"/>
                </a:moveTo>
                <a:lnTo>
                  <a:pt x="476250" y="42862"/>
                </a:lnTo>
                <a:lnTo>
                  <a:pt x="476250" y="33337"/>
                </a:lnTo>
                <a:lnTo>
                  <a:pt x="523875" y="33337"/>
                </a:lnTo>
                <a:lnTo>
                  <a:pt x="533400" y="38100"/>
                </a:lnTo>
                <a:lnTo>
                  <a:pt x="523875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41800" y="4500245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0"/>
                </a:lnTo>
                <a:lnTo>
                  <a:pt x="828675" y="33337"/>
                </a:lnTo>
                <a:lnTo>
                  <a:pt x="781050" y="33337"/>
                </a:lnTo>
                <a:lnTo>
                  <a:pt x="781050" y="42862"/>
                </a:lnTo>
                <a:lnTo>
                  <a:pt x="828675" y="42862"/>
                </a:lnTo>
                <a:lnTo>
                  <a:pt x="762000" y="76200"/>
                </a:lnTo>
                <a:close/>
              </a:path>
              <a:path w="838200" h="76200">
                <a:moveTo>
                  <a:pt x="7620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762000" y="33337"/>
                </a:lnTo>
                <a:lnTo>
                  <a:pt x="762000" y="42862"/>
                </a:lnTo>
                <a:close/>
              </a:path>
              <a:path w="838200" h="76200">
                <a:moveTo>
                  <a:pt x="828675" y="42862"/>
                </a:moveTo>
                <a:lnTo>
                  <a:pt x="781050" y="42862"/>
                </a:lnTo>
                <a:lnTo>
                  <a:pt x="781050" y="33337"/>
                </a:lnTo>
                <a:lnTo>
                  <a:pt x="828675" y="33337"/>
                </a:lnTo>
                <a:lnTo>
                  <a:pt x="838200" y="38100"/>
                </a:lnTo>
                <a:lnTo>
                  <a:pt x="828675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75400" y="4500245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76200"/>
                </a:moveTo>
                <a:lnTo>
                  <a:pt x="685800" y="0"/>
                </a:lnTo>
                <a:lnTo>
                  <a:pt x="752475" y="33337"/>
                </a:lnTo>
                <a:lnTo>
                  <a:pt x="704850" y="33337"/>
                </a:lnTo>
                <a:lnTo>
                  <a:pt x="704850" y="42862"/>
                </a:lnTo>
                <a:lnTo>
                  <a:pt x="752475" y="42862"/>
                </a:lnTo>
                <a:lnTo>
                  <a:pt x="685800" y="76200"/>
                </a:lnTo>
                <a:close/>
              </a:path>
              <a:path w="762000" h="76200">
                <a:moveTo>
                  <a:pt x="6858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685800" y="33337"/>
                </a:lnTo>
                <a:lnTo>
                  <a:pt x="685800" y="42862"/>
                </a:lnTo>
                <a:close/>
              </a:path>
              <a:path w="762000" h="76200">
                <a:moveTo>
                  <a:pt x="752475" y="42862"/>
                </a:moveTo>
                <a:lnTo>
                  <a:pt x="704850" y="42862"/>
                </a:lnTo>
                <a:lnTo>
                  <a:pt x="704850" y="33337"/>
                </a:lnTo>
                <a:lnTo>
                  <a:pt x="752475" y="33337"/>
                </a:lnTo>
                <a:lnTo>
                  <a:pt x="762000" y="38100"/>
                </a:lnTo>
                <a:lnTo>
                  <a:pt x="752475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55445" y="4919332"/>
            <a:ext cx="0" cy="514984"/>
          </a:xfrm>
          <a:custGeom>
            <a:avLst/>
            <a:gdLst/>
            <a:ahLst/>
            <a:cxnLst/>
            <a:rect l="l" t="t" r="r" b="b"/>
            <a:pathLst>
              <a:path h="514985">
                <a:moveTo>
                  <a:pt x="0" y="0"/>
                </a:moveTo>
                <a:lnTo>
                  <a:pt x="0" y="514375"/>
                </a:lnTo>
              </a:path>
            </a:pathLst>
          </a:custGeom>
          <a:ln w="10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08644" y="4619307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58620" y="4920138"/>
            <a:ext cx="6550025" cy="0"/>
          </a:xfrm>
          <a:custGeom>
            <a:avLst/>
            <a:gdLst/>
            <a:ahLst/>
            <a:cxnLst/>
            <a:rect l="l" t="t" r="r" b="b"/>
            <a:pathLst>
              <a:path w="6550025">
                <a:moveTo>
                  <a:pt x="0" y="0"/>
                </a:moveTo>
                <a:lnTo>
                  <a:pt x="6550025" y="0"/>
                </a:lnTo>
              </a:path>
            </a:pathLst>
          </a:custGeom>
          <a:ln w="11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55445" y="5395595"/>
            <a:ext cx="421005" cy="76200"/>
          </a:xfrm>
          <a:custGeom>
            <a:avLst/>
            <a:gdLst/>
            <a:ahLst/>
            <a:cxnLst/>
            <a:rect l="l" t="t" r="r" b="b"/>
            <a:pathLst>
              <a:path w="421005" h="76200">
                <a:moveTo>
                  <a:pt x="344487" y="76200"/>
                </a:moveTo>
                <a:lnTo>
                  <a:pt x="344487" y="0"/>
                </a:lnTo>
                <a:lnTo>
                  <a:pt x="411162" y="33337"/>
                </a:lnTo>
                <a:lnTo>
                  <a:pt x="363537" y="33337"/>
                </a:lnTo>
                <a:lnTo>
                  <a:pt x="363537" y="42862"/>
                </a:lnTo>
                <a:lnTo>
                  <a:pt x="411162" y="42862"/>
                </a:lnTo>
                <a:lnTo>
                  <a:pt x="344487" y="76200"/>
                </a:lnTo>
                <a:close/>
              </a:path>
              <a:path w="421005" h="76200">
                <a:moveTo>
                  <a:pt x="344487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344487" y="33337"/>
                </a:lnTo>
                <a:lnTo>
                  <a:pt x="344487" y="42862"/>
                </a:lnTo>
                <a:close/>
              </a:path>
              <a:path w="421005" h="76200">
                <a:moveTo>
                  <a:pt x="411162" y="42862"/>
                </a:moveTo>
                <a:lnTo>
                  <a:pt x="363537" y="42862"/>
                </a:lnTo>
                <a:lnTo>
                  <a:pt x="363537" y="33337"/>
                </a:lnTo>
                <a:lnTo>
                  <a:pt x="411162" y="33337"/>
                </a:lnTo>
                <a:lnTo>
                  <a:pt x="420687" y="38100"/>
                </a:lnTo>
                <a:lnTo>
                  <a:pt x="411162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59789" y="2317750"/>
            <a:ext cx="138049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829310" algn="l"/>
              </a:tabLst>
            </a:pP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e	n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xt</a:t>
            </a:r>
            <a:endParaRPr sz="2400">
              <a:latin typeface="Times New Roman"/>
              <a:cs typeface="Times New Roman"/>
            </a:endParaRPr>
          </a:p>
          <a:p>
            <a:pPr marR="3175" algn="ctr">
              <a:lnSpc>
                <a:spcPct val="100000"/>
              </a:lnSpc>
              <a:spcBef>
                <a:spcPts val="2185"/>
              </a:spcBef>
            </a:pPr>
            <a:r>
              <a:rPr sz="1800" b="1" dirty="0">
                <a:latin typeface="楷体"/>
                <a:cs typeface="楷体"/>
              </a:rPr>
              <a:t>结构</a:t>
            </a:r>
            <a:r>
              <a:rPr sz="1800" b="1" spc="-10" dirty="0">
                <a:latin typeface="楷体"/>
                <a:cs typeface="楷体"/>
              </a:rPr>
              <a:t>体</a:t>
            </a:r>
            <a:endParaRPr sz="1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267967"/>
            <a:ext cx="8628888" cy="4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15025" y="866140"/>
            <a:ext cx="288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585858"/>
                </a:solidFill>
                <a:latin typeface="Times New Roman"/>
                <a:cs typeface="Times New Roman"/>
              </a:rPr>
              <a:t>CSP(NOIP)</a:t>
            </a:r>
            <a:r>
              <a:rPr sz="1800" dirty="0" err="1">
                <a:solidFill>
                  <a:srgbClr val="585858"/>
                </a:solidFill>
                <a:latin typeface="微软雅黑"/>
                <a:cs typeface="微软雅黑"/>
              </a:rPr>
              <a:t>初赛辅导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1650964"/>
            <a:ext cx="7836534" cy="150177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b="1" dirty="0">
                <a:latin typeface="微软雅黑"/>
                <a:cs typeface="微软雅黑"/>
              </a:rPr>
              <a:t>循环链表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150000"/>
              </a:lnSpc>
              <a:spcBef>
                <a:spcPts val="50"/>
              </a:spcBef>
            </a:pP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双向链表</a:t>
            </a:r>
            <a:r>
              <a:rPr sz="2000" b="1" spc="-5" dirty="0">
                <a:latin typeface="微软雅黑"/>
                <a:cs typeface="微软雅黑"/>
              </a:rPr>
              <a:t>----在单链表中，创建一个指向前驱节点的指针域名，指向</a:t>
            </a:r>
            <a:r>
              <a:rPr sz="2000" b="1" dirty="0">
                <a:latin typeface="微软雅黑"/>
                <a:cs typeface="微软雅黑"/>
              </a:rPr>
              <a:t>上 一个节点的地址即</a:t>
            </a:r>
            <a:r>
              <a:rPr sz="2000" b="1" spc="5" dirty="0">
                <a:latin typeface="微软雅黑"/>
                <a:cs typeface="微软雅黑"/>
              </a:rPr>
              <a:t>可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3584066"/>
            <a:ext cx="7765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单循环链表</a:t>
            </a:r>
            <a:r>
              <a:rPr sz="2000" b="1" spc="-5" dirty="0">
                <a:latin typeface="微软雅黑"/>
                <a:cs typeface="微软雅黑"/>
              </a:rPr>
              <a:t>----在单链表中，将终端结点的指针域</a:t>
            </a:r>
            <a:r>
              <a:rPr sz="2000" b="1" spc="-10" dirty="0">
                <a:latin typeface="微软雅黑"/>
                <a:cs typeface="微软雅黑"/>
              </a:rPr>
              <a:t>N</a:t>
            </a:r>
            <a:r>
              <a:rPr sz="2000" b="1" spc="-5" dirty="0">
                <a:latin typeface="微软雅黑"/>
                <a:cs typeface="微软雅黑"/>
              </a:rPr>
              <a:t>ULL改为指向表</a:t>
            </a:r>
            <a:r>
              <a:rPr sz="2000" b="1" dirty="0">
                <a:latin typeface="微软雅黑"/>
                <a:cs typeface="微软雅黑"/>
              </a:rPr>
              <a:t>头 结点或开始结点即可</a:t>
            </a:r>
            <a:r>
              <a:rPr sz="2000" b="1" spc="5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989</Words>
  <Application>Microsoft Office PowerPoint</Application>
  <PresentationFormat>全屏显示(4:3)</PresentationFormat>
  <Paragraphs>163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楷体</vt:lpstr>
      <vt:lpstr>微软雅黑</vt:lpstr>
      <vt:lpstr>Arial</vt:lpstr>
      <vt:lpstr>Calibri</vt:lpstr>
      <vt:lpstr>Times New Roman</vt:lpstr>
      <vt:lpstr>Office Theme</vt:lpstr>
      <vt:lpstr>PowerPoint 演示文稿</vt:lpstr>
      <vt:lpstr>CSP(NOIP)初赛辅导</vt:lpstr>
      <vt:lpstr>线性结构</vt:lpstr>
      <vt:lpstr>PowerPoint 演示文稿</vt:lpstr>
      <vt:lpstr>线性表的顺序存储结构</vt:lpstr>
      <vt:lpstr>PowerPoint 演示文稿</vt:lpstr>
      <vt:lpstr>CSP(NOIP)初赛辅导</vt:lpstr>
      <vt:lpstr>数据组织结构</vt:lpstr>
      <vt:lpstr>PowerPoint 演示文稿</vt:lpstr>
      <vt:lpstr>线性表的顺序存储与链式存储比较</vt:lpstr>
      <vt:lpstr>PowerPoint 演示文稿</vt:lpstr>
      <vt:lpstr>CSP(NOIP)初赛辅导</vt:lpstr>
      <vt:lpstr>PowerPoint 演示文稿</vt:lpstr>
      <vt:lpstr>CSP(NOIP)初赛辅导</vt:lpstr>
      <vt:lpstr>PowerPoint 演示文稿</vt:lpstr>
      <vt:lpstr>CSP(NOIP)初赛辅导</vt:lpstr>
      <vt:lpstr>CSP(NOIP)初赛辅导</vt:lpstr>
      <vt:lpstr>CSP(NOIP)初赛辅导</vt:lpstr>
      <vt:lpstr>CSP(NOIP)初赛辅导</vt:lpstr>
      <vt:lpstr>CSP(NOIP)初赛辅导</vt:lpstr>
      <vt:lpstr>PowerPoint 演示文稿</vt:lpstr>
      <vt:lpstr>CSP(NOIP)初赛辅导</vt:lpstr>
      <vt:lpstr>二叉树的存储</vt:lpstr>
      <vt:lpstr>CSP(NOIP)初赛辅导</vt:lpstr>
      <vt:lpstr>PowerPoint 演示文稿</vt:lpstr>
      <vt:lpstr>CSP(NOIP)初赛辅导</vt:lpstr>
      <vt:lpstr>CSP(NOIP)初赛辅导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冒 力</cp:lastModifiedBy>
  <cp:revision>5</cp:revision>
  <dcterms:created xsi:type="dcterms:W3CDTF">2021-08-26T10:58:30Z</dcterms:created>
  <dcterms:modified xsi:type="dcterms:W3CDTF">2022-04-12T12:49:54Z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2021-08-26T00:00:00Z</vt:filetime>
  </property>
</Properties>
</file>