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3"/>
  </p:handoutMasterIdLst>
  <p:sldIdLst>
    <p:sldId id="256" r:id="rId3"/>
    <p:sldId id="505" r:id="rId5"/>
    <p:sldId id="559" r:id="rId6"/>
    <p:sldId id="558" r:id="rId7"/>
    <p:sldId id="524" r:id="rId8"/>
    <p:sldId id="521" r:id="rId9"/>
    <p:sldId id="560" r:id="rId10"/>
    <p:sldId id="561" r:id="rId11"/>
    <p:sldId id="562" r:id="rId12"/>
    <p:sldId id="563" r:id="rId13"/>
    <p:sldId id="564" r:id="rId14"/>
    <p:sldId id="565" r:id="rId15"/>
    <p:sldId id="566" r:id="rId16"/>
    <p:sldId id="569" r:id="rId17"/>
    <p:sldId id="570" r:id="rId18"/>
    <p:sldId id="571" r:id="rId19"/>
    <p:sldId id="567" r:id="rId20"/>
    <p:sldId id="507" r:id="rId21"/>
    <p:sldId id="316" r:id="rId22"/>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Huang" initials="WH" lastIdx="1" clrIdx="0"/>
  <p:cmAuthor id="2" name="Wu Tong" initials="W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2D9"/>
    <a:srgbClr val="9900CC"/>
    <a:srgbClr val="CCCCFF"/>
    <a:srgbClr val="CC99FF"/>
    <a:srgbClr val="033B84"/>
    <a:srgbClr val="B9CDE5"/>
    <a:srgbClr val="385D8A"/>
    <a:srgbClr val="DBEEF4"/>
    <a:srgbClr val="FDEADA"/>
    <a:srgbClr val="EB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7085" autoAdjust="0"/>
  </p:normalViewPr>
  <p:slideViewPr>
    <p:cSldViewPr snapToGrid="0" showGuides="1">
      <p:cViewPr varScale="1">
        <p:scale>
          <a:sx n="113" d="100"/>
          <a:sy n="113" d="100"/>
        </p:scale>
        <p:origin x="948" y="76"/>
      </p:cViewPr>
      <p:guideLst>
        <p:guide orient="horz" pos="2160"/>
        <p:guide pos="2865"/>
      </p:guideLst>
    </p:cSldViewPr>
  </p:slideViewPr>
  <p:notesTextViewPr>
    <p:cViewPr>
      <p:scale>
        <a:sx n="1" d="1"/>
        <a:sy n="1" d="1"/>
      </p:scale>
      <p:origin x="0" y="0"/>
    </p:cViewPr>
  </p:notesTextViewPr>
  <p:notesViewPr>
    <p:cSldViewPr snapToGrid="0">
      <p:cViewPr varScale="1">
        <p:scale>
          <a:sx n="56" d="100"/>
          <a:sy n="56" d="100"/>
        </p:scale>
        <p:origin x="2286"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6.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C0B047-D5A7-450C-8C59-9F7501144A8E}"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F9C76F-53BE-4EA2-8DF4-0774D698E2E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4051D-4A51-431B-9306-C0227596AF6C}"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DF09-3610-47F8-9B8F-F39D740B627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大家好，我是暂时先叫这个名队的汇报人吴桐，组内其他成员有李睿，王昭栋，黄子安以及应驰骅</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首先我们先来简单回顾一下项目要求。第一步先把二进制信息编码利用</a:t>
            </a:r>
            <a:r>
              <a:rPr lang="en-US" altLang="zh-CN" dirty="0" err="1"/>
              <a:t>opencv</a:t>
            </a:r>
            <a:r>
              <a:rPr lang="zh-CN" altLang="en-US" dirty="0"/>
              <a:t>编码成一系列的图像，再利用</a:t>
            </a:r>
            <a:r>
              <a:rPr lang="en-US" altLang="zh-CN" dirty="0"/>
              <a:t>FFMPEG</a:t>
            </a:r>
            <a:r>
              <a:rPr lang="zh-CN" altLang="en-US" dirty="0"/>
              <a:t>将图像编码成视频，利用手机录制视频，再将手机录制的视频逆过程解码，最终得到输出信息，在这个过程中尽量提高有效传输量。我们小组要研读了李泽政学长的代码后认为该项目的主要难点在于将信息编码成图像以及将图像再转回信息</a:t>
            </a:r>
            <a:endParaRPr lang="zh-CN" altLang="en-US" dirty="0"/>
          </a:p>
        </p:txBody>
      </p:sp>
      <p:sp>
        <p:nvSpPr>
          <p:cNvPr id="4" name="灯片编号占位符 3"/>
          <p:cNvSpPr>
            <a:spLocks noGrp="1"/>
          </p:cNvSpPr>
          <p:nvPr>
            <p:ph type="sldNum" sz="quarter" idx="5"/>
          </p:nvPr>
        </p:nvSpPr>
        <p:spPr/>
        <p:txBody>
          <a:bodyPr/>
          <a:lstStyle/>
          <a:p>
            <a:fld id="{BC33DF09-3610-47F8-9B8F-F39D740B627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流程图: 手动输入 8"/>
          <p:cNvSpPr/>
          <p:nvPr/>
        </p:nvSpPr>
        <p:spPr>
          <a:xfrm rot="5400000" flipH="1">
            <a:off x="-1914525" y="1914525"/>
            <a:ext cx="6858000" cy="3028950"/>
          </a:xfrm>
          <a:prstGeom prst="flowChartManualInput">
            <a:avLst/>
          </a:prstGeom>
          <a:solidFill>
            <a:srgbClr val="0036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pic>
        <p:nvPicPr>
          <p:cNvPr id="7" name="图片 6"/>
          <p:cNvPicPr>
            <a:picLocks noChangeAspect="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68338" y="4403725"/>
            <a:ext cx="141128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916320" y="1498600"/>
            <a:ext cx="5955632" cy="2729392"/>
          </a:xfrm>
        </p:spPr>
        <p:txBody>
          <a:bodyPr/>
          <a:lstStyle>
            <a:lvl1pPr algn="ctr">
              <a:defRPr sz="6000" b="1" cap="small" baseline="0">
                <a:latin typeface="+mj-lt"/>
                <a:ea typeface="+mj-ea"/>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345446" y="4508500"/>
            <a:ext cx="5097379" cy="1308100"/>
          </a:xfrm>
          <a:noFill/>
        </p:spPr>
        <p:txBody>
          <a:bodyPr/>
          <a:lstStyle>
            <a:lvl1pPr marL="0" indent="0" algn="ctr">
              <a:buNone/>
              <a:defRPr sz="2400" b="1">
                <a:solidFill>
                  <a:srgbClr val="033B8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6" name="文本占位符 15"/>
          <p:cNvSpPr>
            <a:spLocks noGrp="1"/>
          </p:cNvSpPr>
          <p:nvPr>
            <p:ph type="body" sz="quarter" idx="15" hasCustomPrompt="1"/>
          </p:nvPr>
        </p:nvSpPr>
        <p:spPr>
          <a:xfrm>
            <a:off x="588210" y="2087836"/>
            <a:ext cx="1739900" cy="1677190"/>
          </a:xfrm>
          <a:noFill/>
        </p:spPr>
        <p:txBody>
          <a:bodyPr rtlCol="0">
            <a:spAutoFit/>
          </a:bodyPr>
          <a:lstStyle>
            <a:lvl1pPr marL="228600" indent="-228600">
              <a:buNone/>
              <a:defRPr lang="zh-CN" altLang="en-US" sz="8800" b="1" baseline="0" dirty="0" smtClean="0">
                <a:solidFill>
                  <a:schemeClr val="bg1"/>
                </a:solidFill>
              </a:defRPr>
            </a:lvl1pPr>
            <a:lvl2pPr>
              <a:defRPr lang="zh-CN" altLang="en-US" dirty="0" smtClean="0"/>
            </a:lvl2pPr>
            <a:lvl3pPr>
              <a:defRPr lang="zh-CN" altLang="en-US" dirty="0" smtClean="0"/>
            </a:lvl3pPr>
            <a:lvl4pPr>
              <a:defRPr lang="zh-CN" altLang="en-US" dirty="0" smtClean="0"/>
            </a:lvl4pPr>
            <a:lvl5pPr>
              <a:defRPr lang="zh-CN" altLang="en-US" dirty="0"/>
            </a:lvl5pPr>
          </a:lstStyle>
          <a:p>
            <a:pPr lvl="0"/>
            <a:r>
              <a:rPr lang="zh-CN" altLang="en-US"/>
              <a:t>编辑母版文本样式</a:t>
            </a:r>
            <a:endParaRPr lang="zh-CN" altLang="en-US"/>
          </a:p>
        </p:txBody>
      </p:sp>
      <p:sp>
        <p:nvSpPr>
          <p:cNvPr id="19" name="文本占位符 15"/>
          <p:cNvSpPr>
            <a:spLocks noGrp="1"/>
          </p:cNvSpPr>
          <p:nvPr>
            <p:ph type="body" sz="quarter" idx="16" hasCustomPrompt="1"/>
          </p:nvPr>
        </p:nvSpPr>
        <p:spPr>
          <a:xfrm>
            <a:off x="61830" y="370817"/>
            <a:ext cx="2624220" cy="596574"/>
          </a:xfrm>
          <a:noFill/>
        </p:spPr>
        <p:txBody>
          <a:bodyPr rtlCol="0">
            <a:spAutoFit/>
          </a:bodyPr>
          <a:lstStyle>
            <a:lvl1pPr marL="228600" indent="-228600">
              <a:buNone/>
              <a:defRPr lang="zh-CN" altLang="en-US" b="1" baseline="0" dirty="0">
                <a:solidFill>
                  <a:schemeClr val="accent1">
                    <a:lumMod val="20000"/>
                    <a:lumOff val="80000"/>
                  </a:schemeClr>
                </a:solidFill>
              </a:defRPr>
            </a:lvl1pPr>
          </a:lstStyle>
          <a:p>
            <a:pPr lvl="0"/>
            <a:r>
              <a:rPr lang="zh-CN" altLang="en-US"/>
              <a:t>编辑母版文本样式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92506" y="1171073"/>
            <a:ext cx="8710862" cy="5005890"/>
          </a:xfr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92F118C4-CD66-4159-8A10-1DA02217A4FA}"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9" name="Slide Number Placeholder 5"/>
          <p:cNvSpPr>
            <a:spLocks noGrp="1"/>
          </p:cNvSpPr>
          <p:nvPr>
            <p:ph type="sldNum" sz="quarter" idx="12"/>
          </p:nvPr>
        </p:nvSpPr>
        <p:spPr>
          <a:xfrm>
            <a:off x="6845300" y="6356350"/>
            <a:ext cx="2057400" cy="365125"/>
          </a:xfrm>
          <a:prstGeom prst="rect">
            <a:avLst/>
          </a:prstGeo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代码">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92506" y="190501"/>
            <a:ext cx="8710862" cy="5880100"/>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lvl1pPr marL="0" indent="0">
              <a:lnSpc>
                <a:spcPct val="130000"/>
              </a:lnSpc>
              <a:spcBef>
                <a:spcPts val="0"/>
              </a:spcBef>
              <a:spcAft>
                <a:spcPts val="0"/>
              </a:spcAft>
              <a:buNone/>
              <a:defRPr lang="en-US" altLang="zh-CN" sz="1600" b="0" dirty="0" smtClean="0"/>
            </a:lvl1pPr>
            <a:lvl2pPr marL="457200" indent="0">
              <a:lnSpc>
                <a:spcPct val="130000"/>
              </a:lnSpc>
              <a:buNone/>
              <a:defRPr lang="en-US" altLang="zh-CN" dirty="0" smtClean="0"/>
            </a:lvl2pPr>
            <a:lvl3pPr marL="914400" indent="0">
              <a:lnSpc>
                <a:spcPct val="130000"/>
              </a:lnSpc>
              <a:buNone/>
              <a:defRPr lang="en-US" altLang="zh-CN" dirty="0" smtClean="0"/>
            </a:lvl3pPr>
            <a:lvl4pPr marL="1371600" indent="0">
              <a:lnSpc>
                <a:spcPct val="130000"/>
              </a:lnSpc>
              <a:buNone/>
              <a:defRPr lang="en-US" altLang="zh-CN" dirty="0" smtClean="0"/>
            </a:lvl4pPr>
            <a:lvl5pPr marL="1828800" indent="0">
              <a:lnSpc>
                <a:spcPct val="130000"/>
              </a:lnSpc>
              <a:buNone/>
              <a:defRPr lang="en-US" dirty="0"/>
            </a:lvl5pPr>
          </a:lstStyle>
          <a:p>
            <a:pPr lvl="0"/>
            <a:r>
              <a:rPr lang="zh-CN" altLang="en-US"/>
              <a:t>编辑母版文本样式</a:t>
            </a:r>
            <a:endParaRPr lang="zh-CN" altLang="en-US"/>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1C179DDD-3F9D-450F-91DB-E15B3A005938}"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9" name="Slide Number Placeholder 5"/>
          <p:cNvSpPr>
            <a:spLocks noGrp="1"/>
          </p:cNvSpPr>
          <p:nvPr>
            <p:ph type="sldNum" sz="quarter" idx="12"/>
          </p:nvPr>
        </p:nvSpPr>
        <p:spPr>
          <a:xfrm>
            <a:off x="6845300" y="6356350"/>
            <a:ext cx="2057400" cy="365125"/>
          </a:xfrm>
          <a:prstGeom prst="rect">
            <a:avLst/>
          </a:prstGeo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92506" y="1171073"/>
            <a:ext cx="8710862" cy="5005890"/>
          </a:xfrm>
        </p:spPr>
        <p:txBody>
          <a:bodyPr/>
          <a:lstStyle>
            <a:lvl1pPr>
              <a:defRPr b="1"/>
            </a:lvl1pPr>
            <a:lvl2pPr>
              <a:defRPr b="1"/>
            </a:lvl2pPr>
            <a:lvl3pPr>
              <a:defRPr b="1"/>
            </a:lvl3pPr>
            <a:lvl4pPr>
              <a:defRPr b="1"/>
            </a:lvl4pPr>
            <a:lvl5pPr>
              <a:defRPr b="1"/>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b="1" smtClean="0">
                <a:solidFill>
                  <a:schemeClr val="tx2">
                    <a:lumMod val="75000"/>
                  </a:schemeClr>
                </a:solidFill>
              </a:defRPr>
            </a:lvl1pPr>
          </a:lstStyle>
          <a:p>
            <a:fld id="{82ED9CF7-F767-4E5E-A6C5-0E9F7BA4A257}" type="datetime1">
              <a:rPr lang="zh-CN" altLang="en-US" smtClean="0"/>
            </a:fld>
            <a:endParaRPr lang="en-US"/>
          </a:p>
        </p:txBody>
      </p:sp>
      <p:sp>
        <p:nvSpPr>
          <p:cNvPr id="8" name="Footer Placeholder 4"/>
          <p:cNvSpPr>
            <a:spLocks noGrp="1"/>
          </p:cNvSpPr>
          <p:nvPr>
            <p:ph type="ftr" sz="quarter" idx="11"/>
          </p:nvPr>
        </p:nvSpPr>
        <p:spPr/>
        <p:txBody>
          <a:bodyPr/>
          <a:lstStyle>
            <a:lvl1pPr>
              <a:defRPr b="1" smtClean="0">
                <a:solidFill>
                  <a:schemeClr val="tx2">
                    <a:lumMod val="75000"/>
                  </a:schemeClr>
                </a:solidFill>
              </a:defRPr>
            </a:lvl1pPr>
          </a:lstStyle>
          <a:p>
            <a:r>
              <a:rPr lang="zh-CN" altLang="en-US" dirty="0"/>
              <a:t>厦门大学软件学院 蔡郭平</a:t>
            </a:r>
            <a:endParaRPr lang="en-US" dirty="0"/>
          </a:p>
        </p:txBody>
      </p:sp>
      <p:sp>
        <p:nvSpPr>
          <p:cNvPr id="10" name="Slide Number Placeholder 5"/>
          <p:cNvSpPr>
            <a:spLocks noGrp="1"/>
          </p:cNvSpPr>
          <p:nvPr>
            <p:ph type="sldNum" sz="quarter" idx="12"/>
          </p:nvPr>
        </p:nvSpPr>
        <p:spPr>
          <a:xfrm>
            <a:off x="6845300" y="6356350"/>
            <a:ext cx="2057400" cy="365125"/>
          </a:xfr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192505" y="116633"/>
            <a:ext cx="8710863" cy="845894"/>
          </a:xfrm>
        </p:spPr>
        <p:txBody>
          <a:bodyPr/>
          <a:lstStyle>
            <a:lvl1pPr>
              <a:defRPr b="1">
                <a:solidFill>
                  <a:schemeClr val="bg1"/>
                </a:solidFill>
              </a:defRPr>
            </a:lvl1pPr>
          </a:lstStyle>
          <a:p>
            <a:r>
              <a:rPr lang="zh-CN" altLang="en-US"/>
              <a:t>单击此处编辑母版标题样式</a:t>
            </a:r>
            <a:endParaRPr lang="en-US" dirty="0"/>
          </a:p>
        </p:txBody>
      </p:sp>
      <p:sp>
        <p:nvSpPr>
          <p:cNvPr id="19" name="文本占位符 18"/>
          <p:cNvSpPr>
            <a:spLocks noGrp="1"/>
          </p:cNvSpPr>
          <p:nvPr>
            <p:ph type="body" sz="quarter" idx="14" hasCustomPrompt="1"/>
          </p:nvPr>
        </p:nvSpPr>
        <p:spPr>
          <a:xfrm>
            <a:off x="192088" y="1123950"/>
            <a:ext cx="8710612" cy="5029200"/>
          </a:xfrm>
        </p:spPr>
        <p:txBody>
          <a:bodyPr anchor="ctr">
            <a:normAutofit/>
          </a:bodyPr>
          <a:lstStyle>
            <a:lvl1pPr marL="0" indent="0" algn="ctr">
              <a:buFont typeface="Arial" panose="020B0604020202020204" pitchFamily="34" charset="0"/>
              <a:buNone/>
              <a:defRPr sz="6000" b="1"/>
            </a:lvl1pPr>
          </a:lstStyle>
          <a:p>
            <a:pPr lvl="0"/>
            <a:r>
              <a:rPr lang="zh-CN" altLang="en-US"/>
              <a:t>编辑母版文本样式</a:t>
            </a:r>
            <a:endParaRPr lang="zh-CN" altLang="en-US"/>
          </a:p>
        </p:txBody>
      </p:sp>
      <p:sp>
        <p:nvSpPr>
          <p:cNvPr id="7" name="Date Placeholder 3"/>
          <p:cNvSpPr>
            <a:spLocks noGrp="1"/>
          </p:cNvSpPr>
          <p:nvPr>
            <p:ph type="dt" sz="half" idx="15"/>
          </p:nvPr>
        </p:nvSpPr>
        <p:spPr/>
        <p:txBody>
          <a:bodyPr/>
          <a:lstStyle>
            <a:lvl1pPr>
              <a:defRPr b="1" smtClean="0"/>
            </a:lvl1pPr>
          </a:lstStyle>
          <a:p>
            <a:fld id="{426F54D8-309E-40A5-A540-D9D3A6EF15D0}" type="datetime1">
              <a:rPr lang="zh-CN" altLang="en-US" smtClean="0"/>
            </a:fld>
            <a:endParaRPr lang="en-US"/>
          </a:p>
        </p:txBody>
      </p:sp>
      <p:sp>
        <p:nvSpPr>
          <p:cNvPr id="8" name="Footer Placeholder 4"/>
          <p:cNvSpPr>
            <a:spLocks noGrp="1"/>
          </p:cNvSpPr>
          <p:nvPr>
            <p:ph type="ftr" sz="quarter" idx="16"/>
          </p:nvPr>
        </p:nvSpPr>
        <p:spPr/>
        <p:txBody>
          <a:bodyPr/>
          <a:lstStyle>
            <a:lvl1pPr>
              <a:defRPr b="1" smtClean="0"/>
            </a:lvl1pPr>
          </a:lstStyle>
          <a:p>
            <a:r>
              <a:rPr lang="zh-CN" altLang="en-US" dirty="0"/>
              <a:t>厦门大学软件学院 蔡郭平</a:t>
            </a:r>
            <a:endParaRPr lang="en-US" dirty="0"/>
          </a:p>
        </p:txBody>
      </p:sp>
      <p:sp>
        <p:nvSpPr>
          <p:cNvPr id="12" name="Slide Number Placeholder 5"/>
          <p:cNvSpPr>
            <a:spLocks noGrp="1"/>
          </p:cNvSpPr>
          <p:nvPr>
            <p:ph type="sldNum" sz="quarter" idx="12"/>
          </p:nvPr>
        </p:nvSpPr>
        <p:spPr>
          <a:xfrm>
            <a:off x="6845300" y="6356350"/>
            <a:ext cx="2057400" cy="365125"/>
          </a:xfrm>
        </p:spPr>
        <p:txBody>
          <a:bodyPr/>
          <a:lstStyle>
            <a:lvl1pPr>
              <a:defRPr b="1" smtClean="0">
                <a:solidFill>
                  <a:schemeClr val="tx2">
                    <a:lumMod val="75000"/>
                  </a:schemeClr>
                </a:solidFill>
              </a:defRPr>
            </a:lvl1pPr>
          </a:lstStyle>
          <a:p>
            <a:fld id="{401D8FB3-004B-4BFB-A211-911F78DFA1A1}" type="slidenum">
              <a:rPr lang="en-US" smtClean="0"/>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6"/>
          <p:cNvSpPr/>
          <p:nvPr/>
        </p:nvSpPr>
        <p:spPr>
          <a:xfrm>
            <a:off x="0" y="0"/>
            <a:ext cx="9144000" cy="1074738"/>
          </a:xfrm>
          <a:prstGeom prst="rect">
            <a:avLst/>
          </a:prstGeom>
          <a:solidFill>
            <a:srgbClr val="033B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sp>
        <p:nvSpPr>
          <p:cNvPr id="9" name="矩形 8"/>
          <p:cNvSpPr/>
          <p:nvPr/>
        </p:nvSpPr>
        <p:spPr>
          <a:xfrm>
            <a:off x="0" y="6176963"/>
            <a:ext cx="9144000" cy="6810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Tx/>
              <a:buChar char="•"/>
              <a:defRPr/>
            </a:pPr>
            <a:endParaRPr lang="zh-CN" altLang="en-US" b="1">
              <a:effectLst>
                <a:outerShdw blurRad="38100" dist="38100" dir="2700000" algn="tl">
                  <a:srgbClr val="000000">
                    <a:alpha val="43137"/>
                  </a:srgbClr>
                </a:outerShdw>
              </a:effectLst>
            </a:endParaRPr>
          </a:p>
        </p:txBody>
      </p:sp>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en-US" dirty="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600" b="1">
                <a:solidFill>
                  <a:schemeClr val="tx2">
                    <a:lumMod val="75000"/>
                  </a:schemeClr>
                </a:solidFill>
                <a:latin typeface="+mn-lt"/>
                <a:ea typeface="+mn-ea"/>
              </a:defRPr>
            </a:lvl1pPr>
          </a:lstStyle>
          <a:p>
            <a:fld id="{D45D1B00-5F2F-4033-B7F8-ED7F7F77DC1A}" type="datetime1">
              <a:rPr lang="zh-CN" altLang="en-US" smtClean="0"/>
            </a:fld>
            <a:endParaRPr lang="en-US"/>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600" b="1">
                <a:solidFill>
                  <a:schemeClr val="tx2">
                    <a:lumMod val="75000"/>
                  </a:schemeClr>
                </a:solidFill>
                <a:latin typeface="+mn-lt"/>
                <a:ea typeface="+mn-ea"/>
              </a:defRPr>
            </a:lvl1pPr>
          </a:lstStyle>
          <a:p>
            <a:r>
              <a:rPr lang="zh-CN" altLang="en-US" dirty="0"/>
              <a:t>厦门大学软件学院 蔡郭平</a:t>
            </a:r>
            <a:endParaRPr lang="en-US" dirty="0"/>
          </a:p>
        </p:txBody>
      </p:sp>
      <p:sp>
        <p:nvSpPr>
          <p:cNvPr id="7" name="Slide Number Placeholder 5"/>
          <p:cNvSpPr>
            <a:spLocks noGrp="1"/>
          </p:cNvSpPr>
          <p:nvPr>
            <p:ph type="sldNum" sz="quarter" idx="4"/>
          </p:nvPr>
        </p:nvSpPr>
        <p:spPr>
          <a:xfrm>
            <a:off x="6845300" y="6356350"/>
            <a:ext cx="2057400" cy="365125"/>
          </a:xfrm>
          <a:prstGeom prst="rect">
            <a:avLst/>
          </a:prstGeom>
        </p:spPr>
        <p:txBody>
          <a:bodyPr vert="horz" lIns="91440" tIns="45720" rIns="91440" bIns="45720" rtlCol="0" anchor="ctr"/>
          <a:lstStyle>
            <a:lvl1pPr algn="r">
              <a:defRPr lang="en-US" altLang="zh-CN" sz="1600" b="1" smtClean="0">
                <a:solidFill>
                  <a:schemeClr val="tx2">
                    <a:lumMod val="75000"/>
                  </a:schemeClr>
                </a:solidFill>
                <a:latin typeface="+mn-lt"/>
                <a:ea typeface="+mn-ea"/>
              </a:defRPr>
            </a:lvl1pPr>
          </a:lstStyle>
          <a:p>
            <a:fld id="{401D8FB3-004B-4BFB-A211-911F78DFA1A1}" type="slidenum">
              <a:rPr lang="en-US" smtClean="0"/>
            </a:fld>
            <a:endParaRPr lang="en-US"/>
          </a:p>
        </p:txBody>
      </p:sp>
      <p:pic>
        <p:nvPicPr>
          <p:cNvPr id="12" name="图片 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425" y="6289675"/>
            <a:ext cx="4857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fade/>
  </p:transition>
  <p:hf hdr="0"/>
  <p:txStyles>
    <p:titleStyle>
      <a:lvl1pPr algn="l" rtl="0" eaLnBrk="1" fontAlgn="base" hangingPunct="1">
        <a:lnSpc>
          <a:spcPct val="100000"/>
        </a:lnSpc>
        <a:spcBef>
          <a:spcPct val="0"/>
        </a:spcBef>
        <a:spcAft>
          <a:spcPct val="0"/>
        </a:spcAft>
        <a:defRPr sz="4400" b="1" kern="1200">
          <a:solidFill>
            <a:schemeClr val="tx1"/>
          </a:solidFill>
          <a:latin typeface="+mn-lt"/>
          <a:ea typeface="+mn-ea"/>
          <a:cs typeface="+mj-cs"/>
        </a:defRPr>
      </a:lvl1pPr>
      <a:lvl2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2pPr>
      <a:lvl3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3pPr>
      <a:lvl4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4pPr>
      <a:lvl5pPr algn="l" rtl="0" eaLnBrk="1" fontAlgn="base" hangingPunct="1">
        <a:lnSpc>
          <a:spcPct val="150000"/>
        </a:lnSpc>
        <a:spcBef>
          <a:spcPct val="0"/>
        </a:spcBef>
        <a:spcAft>
          <a:spcPct val="0"/>
        </a:spcAft>
        <a:defRPr sz="4400" b="1">
          <a:solidFill>
            <a:schemeClr val="tx1"/>
          </a:solidFill>
          <a:latin typeface="Times New Roman" panose="02020603050405020304" pitchFamily="18" charset="0"/>
          <a:ea typeface="楷体" panose="02010609060101010101" pitchFamily="49" charset="-122"/>
        </a:defRPr>
      </a:lvl5pPr>
      <a:lvl6pPr marL="4572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6pPr>
      <a:lvl7pPr marL="9144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7pPr>
      <a:lvl8pPr marL="13716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8pPr>
      <a:lvl9pPr marL="1828800" algn="l" rtl="0" eaLnBrk="1" fontAlgn="base" hangingPunct="1">
        <a:lnSpc>
          <a:spcPct val="150000"/>
        </a:lnSpc>
        <a:spcBef>
          <a:spcPct val="0"/>
        </a:spcBef>
        <a:spcAft>
          <a:spcPct val="0"/>
        </a:spcAft>
        <a:defRPr sz="4400">
          <a:solidFill>
            <a:schemeClr val="tx1"/>
          </a:solidFill>
          <a:latin typeface="Segoe UI" panose="020B0502040204020203" pitchFamily="34" charset="0"/>
          <a:ea typeface="楷体" panose="02010609060101010101" pitchFamily="49" charset="-122"/>
        </a:defRPr>
      </a:lvl9pPr>
    </p:titleStyle>
    <p:bodyStyle>
      <a:lvl1pPr marL="228600" indent="-228600" algn="l" rtl="0" eaLnBrk="1" fontAlgn="base" hangingPunct="1">
        <a:lnSpc>
          <a:spcPct val="130000"/>
        </a:lnSpc>
        <a:spcBef>
          <a:spcPts val="1000"/>
        </a:spcBef>
        <a:spcAft>
          <a:spcPts val="50"/>
        </a:spcAft>
        <a:buFont typeface="Arial" panose="020B0604020202020204" pitchFamily="34" charset="0"/>
        <a:buChar char="•"/>
        <a:defRPr sz="2800" b="1" kern="1200">
          <a:solidFill>
            <a:schemeClr val="tx1"/>
          </a:solidFill>
          <a:latin typeface="+mn-lt"/>
          <a:ea typeface="+mn-ea"/>
          <a:cs typeface="+mn-cs"/>
        </a:defRPr>
      </a:lvl1pPr>
      <a:lvl2pPr marL="685800" indent="-228600" algn="l" rtl="0" eaLnBrk="1" fontAlgn="base" hangingPunct="1">
        <a:lnSpc>
          <a:spcPct val="150000"/>
        </a:lnSpc>
        <a:spcBef>
          <a:spcPts val="500"/>
        </a:spcBef>
        <a:spcAft>
          <a:spcPct val="0"/>
        </a:spcAft>
        <a:buFont typeface="Times New Roman" panose="02020603050405020304" pitchFamily="18" charset="0"/>
        <a:buChar char="‒"/>
        <a:defRPr sz="2400" b="1" kern="1200">
          <a:solidFill>
            <a:schemeClr val="tx1"/>
          </a:solidFill>
          <a:latin typeface="+mn-lt"/>
          <a:ea typeface="+mn-ea"/>
          <a:cs typeface="+mn-cs"/>
        </a:defRPr>
      </a:lvl2pPr>
      <a:lvl3pPr marL="1143000" indent="-228600" algn="l" rtl="0" eaLnBrk="1" fontAlgn="base" hangingPunct="1">
        <a:lnSpc>
          <a:spcPct val="150000"/>
        </a:lnSpc>
        <a:spcBef>
          <a:spcPts val="500"/>
        </a:spcBef>
        <a:spcAft>
          <a:spcPct val="0"/>
        </a:spcAft>
        <a:buFont typeface="Wingdings" panose="05000000000000000000" pitchFamily="2" charset="2"/>
        <a:buChar char="§"/>
        <a:defRPr sz="2000" b="1" kern="1200">
          <a:solidFill>
            <a:schemeClr val="tx1"/>
          </a:solidFill>
          <a:latin typeface="+mn-lt"/>
          <a:ea typeface="+mn-ea"/>
          <a:cs typeface="+mn-cs"/>
        </a:defRPr>
      </a:lvl3pPr>
      <a:lvl4pPr marL="1600200" indent="-228600" algn="l" rtl="0" eaLnBrk="1" fontAlgn="base" hangingPunct="1">
        <a:lnSpc>
          <a:spcPct val="150000"/>
        </a:lnSpc>
        <a:spcBef>
          <a:spcPts val="500"/>
        </a:spcBef>
        <a:spcAft>
          <a:spcPct val="0"/>
        </a:spcAft>
        <a:buFont typeface="Wingdings" panose="05000000000000000000" pitchFamily="2" charset="2"/>
        <a:buChar char="Ø"/>
        <a:defRPr b="1" kern="1200">
          <a:solidFill>
            <a:schemeClr val="tx1"/>
          </a:solidFill>
          <a:latin typeface="+mn-lt"/>
          <a:ea typeface="+mn-ea"/>
          <a:cs typeface="+mn-cs"/>
        </a:defRPr>
      </a:lvl4pPr>
      <a:lvl5pPr marL="2057400" indent="-228600" algn="l" rtl="0" eaLnBrk="1" fontAlgn="base" hangingPunct="1">
        <a:lnSpc>
          <a:spcPct val="150000"/>
        </a:lnSpc>
        <a:spcBef>
          <a:spcPts val="500"/>
        </a:spcBef>
        <a:spcAft>
          <a:spcPct val="0"/>
        </a:spcAft>
        <a:buFont typeface="Courier New" panose="02070309020205020404" pitchFamily="49" charset="0"/>
        <a:buChar char="o"/>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tags" Target="../tags/tag5.xml"/><Relationship Id="rId2" Type="http://schemas.openxmlformats.org/officeDocument/2006/relationships/image" Target="../media/image33.png"/><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sz="8000" dirty="0"/>
              <a:t>实验三</a:t>
            </a:r>
            <a:br>
              <a:rPr lang="en-US" altLang="zh-CN" dirty="0"/>
            </a:br>
            <a:r>
              <a:rPr lang="en-US" altLang="zh-CN" sz="5400" dirty="0"/>
              <a:t>单体应用与微服务应用的效率</a:t>
            </a:r>
            <a:endParaRPr lang="en-US" altLang="zh-CN" sz="5400" dirty="0"/>
          </a:p>
        </p:txBody>
      </p:sp>
      <p:sp>
        <p:nvSpPr>
          <p:cNvPr id="7" name="Text Placeholder 6"/>
          <p:cNvSpPr>
            <a:spLocks noGrp="1"/>
          </p:cNvSpPr>
          <p:nvPr>
            <p:ph type="body" sz="quarter" idx="16"/>
          </p:nvPr>
        </p:nvSpPr>
        <p:spPr>
          <a:xfrm>
            <a:off x="61595" y="370840"/>
            <a:ext cx="2854960" cy="650875"/>
          </a:xfrm>
        </p:spPr>
        <p:txBody>
          <a:bodyPr wrap="square"/>
          <a:lstStyle/>
          <a:p>
            <a:pPr algn="ctr"/>
            <a:r>
              <a:rPr lang="en-US" altLang="zh-CN" dirty="0"/>
              <a:t>JavaEE</a:t>
            </a:r>
            <a:r>
              <a:rPr dirty="0"/>
              <a:t>平台技术</a:t>
            </a:r>
            <a:endParaRPr dirty="0"/>
          </a:p>
        </p:txBody>
      </p:sp>
      <p:sp>
        <p:nvSpPr>
          <p:cNvPr id="2" name="副标题 1"/>
          <p:cNvSpPr/>
          <p:nvPr>
            <p:ph type="subTitle" idx="1"/>
          </p:nvPr>
        </p:nvSpPr>
        <p:spPr>
          <a:xfrm>
            <a:off x="3345180" y="5145405"/>
            <a:ext cx="5097145" cy="636905"/>
          </a:xfrm>
        </p:spPr>
        <p:txBody>
          <a:bodyPr/>
          <a:p>
            <a:r>
              <a:rPr lang="en-US" altLang="zh-CN" sz="3200"/>
              <a:t>3-5</a:t>
            </a:r>
            <a:r>
              <a:rPr lang="zh-CN" altLang="en-US" sz="3200"/>
              <a:t>组</a:t>
            </a:r>
            <a:r>
              <a:rPr lang="en-US" altLang="zh-CN" sz="3200"/>
              <a:t>  </a:t>
            </a:r>
            <a:r>
              <a:rPr lang="zh-CN" altLang="en-US" sz="3200"/>
              <a:t>应驰骅</a:t>
            </a:r>
            <a:endParaRPr lang="zh-CN" altLang="en-US" sz="320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94030" y="1833880"/>
            <a:ext cx="7829550" cy="4343400"/>
          </a:xfrm>
          <a:prstGeom prst="rect">
            <a:avLst/>
          </a:prstGeom>
        </p:spPr>
      </p:pic>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1</a:t>
            </a:r>
            <a:r>
              <a:rPr lang="zh-CN" altLang="en-US"/>
              <a:t>次</a:t>
            </a:r>
            <a:r>
              <a:rPr lang="en-US" altLang="zh-CN"/>
              <a:t>——10</a:t>
            </a:r>
            <a:r>
              <a:rPr lang="zh-CN" altLang="en-US"/>
              <a:t>秒</a:t>
            </a:r>
            <a:r>
              <a:rPr lang="en-US" altLang="zh-CN"/>
              <a:t> 400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360054114" name="图片 1"/>
          <p:cNvPicPr>
            <a:picLocks noChangeAspect="1"/>
          </p:cNvPicPr>
          <p:nvPr/>
        </p:nvPicPr>
        <p:blipFill>
          <a:blip r:embed="rId2"/>
          <a:stretch>
            <a:fillRect/>
          </a:stretch>
        </p:blipFill>
        <p:spPr>
          <a:xfrm>
            <a:off x="1208405" y="1981200"/>
            <a:ext cx="7400925" cy="4196080"/>
          </a:xfrm>
          <a:prstGeom prst="rect">
            <a:avLst/>
          </a:prstGeom>
        </p:spPr>
      </p:pic>
      <p:pic>
        <p:nvPicPr>
          <p:cNvPr id="8" name="图片 7"/>
          <p:cNvPicPr>
            <a:picLocks noChangeAspect="1"/>
          </p:cNvPicPr>
          <p:nvPr/>
        </p:nvPicPr>
        <p:blipFill>
          <a:blip r:embed="rId3"/>
          <a:stretch>
            <a:fillRect/>
          </a:stretch>
        </p:blipFill>
        <p:spPr>
          <a:xfrm>
            <a:off x="53975" y="2508250"/>
            <a:ext cx="9036050" cy="18415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054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2</a:t>
            </a:r>
            <a:r>
              <a:rPr lang="zh-CN" altLang="en-US"/>
              <a:t>次</a:t>
            </a:r>
            <a:r>
              <a:rPr lang="en-US" altLang="zh-CN"/>
              <a:t>——10</a:t>
            </a:r>
            <a:r>
              <a:rPr lang="zh-CN" altLang="en-US"/>
              <a:t>秒</a:t>
            </a:r>
            <a:r>
              <a:rPr lang="en-US" altLang="zh-CN"/>
              <a:t> 200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nvPicPr>
        <p:blipFill>
          <a:blip r:embed="rId1"/>
          <a:stretch>
            <a:fillRect/>
          </a:stretch>
        </p:blipFill>
        <p:spPr>
          <a:xfrm>
            <a:off x="192405" y="1739900"/>
            <a:ext cx="7778750" cy="4362450"/>
          </a:xfrm>
          <a:prstGeom prst="rect">
            <a:avLst/>
          </a:prstGeom>
        </p:spPr>
      </p:pic>
      <p:pic>
        <p:nvPicPr>
          <p:cNvPr id="1340167360" name="图片 1"/>
          <p:cNvPicPr>
            <a:picLocks noChangeAspect="1"/>
          </p:cNvPicPr>
          <p:nvPr/>
        </p:nvPicPr>
        <p:blipFill>
          <a:blip r:embed="rId2"/>
          <a:stretch>
            <a:fillRect/>
          </a:stretch>
        </p:blipFill>
        <p:spPr>
          <a:xfrm>
            <a:off x="1141730" y="1739900"/>
            <a:ext cx="7071360" cy="4150995"/>
          </a:xfrm>
          <a:prstGeom prst="rect">
            <a:avLst/>
          </a:prstGeom>
        </p:spPr>
      </p:pic>
      <p:pic>
        <p:nvPicPr>
          <p:cNvPr id="9" name="图片 8"/>
          <p:cNvPicPr>
            <a:picLocks noChangeAspect="1"/>
          </p:cNvPicPr>
          <p:nvPr/>
        </p:nvPicPr>
        <p:blipFill>
          <a:blip r:embed="rId3"/>
          <a:stretch>
            <a:fillRect/>
          </a:stretch>
        </p:blipFill>
        <p:spPr>
          <a:xfrm>
            <a:off x="47625" y="2416175"/>
            <a:ext cx="9048750" cy="20256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01673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2</a:t>
            </a:r>
            <a:r>
              <a:rPr lang="zh-CN" altLang="en-US"/>
              <a:t>次</a:t>
            </a:r>
            <a:r>
              <a:rPr lang="en-US" altLang="zh-CN"/>
              <a:t>——10</a:t>
            </a:r>
            <a:r>
              <a:rPr lang="zh-CN" altLang="en-US"/>
              <a:t>秒</a:t>
            </a:r>
            <a:r>
              <a:rPr lang="en-US" altLang="zh-CN"/>
              <a:t> 300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nvPicPr>
        <p:blipFill>
          <a:blip r:embed="rId1"/>
          <a:stretch>
            <a:fillRect/>
          </a:stretch>
        </p:blipFill>
        <p:spPr>
          <a:xfrm>
            <a:off x="337820" y="1789430"/>
            <a:ext cx="7600950" cy="4387850"/>
          </a:xfrm>
          <a:prstGeom prst="rect">
            <a:avLst/>
          </a:prstGeom>
        </p:spPr>
      </p:pic>
      <p:pic>
        <p:nvPicPr>
          <p:cNvPr id="1593000220" name="图片 1"/>
          <p:cNvPicPr>
            <a:picLocks noChangeAspect="1"/>
          </p:cNvPicPr>
          <p:nvPr/>
        </p:nvPicPr>
        <p:blipFill>
          <a:blip r:embed="rId2"/>
          <a:stretch>
            <a:fillRect/>
          </a:stretch>
        </p:blipFill>
        <p:spPr>
          <a:xfrm>
            <a:off x="1160780" y="1789430"/>
            <a:ext cx="7426960" cy="4318635"/>
          </a:xfrm>
          <a:prstGeom prst="rect">
            <a:avLst/>
          </a:prstGeom>
        </p:spPr>
      </p:pic>
      <p:pic>
        <p:nvPicPr>
          <p:cNvPr id="9" name="图片 8"/>
          <p:cNvPicPr>
            <a:picLocks noChangeAspect="1"/>
          </p:cNvPicPr>
          <p:nvPr/>
        </p:nvPicPr>
        <p:blipFill>
          <a:blip r:embed="rId3"/>
          <a:stretch>
            <a:fillRect/>
          </a:stretch>
        </p:blipFill>
        <p:spPr>
          <a:xfrm>
            <a:off x="6350" y="2416175"/>
            <a:ext cx="9131300" cy="20256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3000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457200" lvl="1" indent="0">
              <a:buFont typeface="Arial" panose="020B0604020202020204" pitchFamily="34" charset="0"/>
              <a:buNone/>
            </a:pPr>
            <a:endParaRPr lang="zh-CN" altLang="en-US">
              <a:solidFill>
                <a:schemeClr val="tx1"/>
              </a:solidFill>
            </a:endParaRPr>
          </a:p>
          <a:p>
            <a:pPr marL="457200" lvl="1" indent="0">
              <a:buFont typeface="Arial" panose="020B0604020202020204" pitchFamily="34" charset="0"/>
              <a:buNone/>
            </a:pPr>
            <a:r>
              <a:rPr lang="zh-CN" altLang="en-US">
                <a:solidFill>
                  <a:schemeClr val="tx1"/>
                </a:solidFill>
              </a:rPr>
              <a:t>跨模块调用次数越多，相同情况下能负载的线程数越少，效率越低</a:t>
            </a:r>
            <a:endParaRPr lang="zh-CN" altLang="en-US">
              <a:solidFill>
                <a:schemeClr val="tx1"/>
              </a:solidFill>
            </a:endParaRPr>
          </a:p>
        </p:txBody>
      </p:sp>
      <p:pic>
        <p:nvPicPr>
          <p:cNvPr id="11" name="图片 10"/>
          <p:cNvPicPr>
            <a:picLocks noChangeAspect="1"/>
          </p:cNvPicPr>
          <p:nvPr>
            <p:custDataLst>
              <p:tags r:id="rId1"/>
            </p:custDataLst>
          </p:nvPr>
        </p:nvPicPr>
        <p:blipFill>
          <a:blip r:embed="rId2"/>
          <a:stretch>
            <a:fillRect/>
          </a:stretch>
        </p:blipFill>
        <p:spPr>
          <a:xfrm>
            <a:off x="1125855" y="3540760"/>
            <a:ext cx="7118350" cy="1096010"/>
          </a:xfrm>
          <a:prstGeom prst="rect">
            <a:avLst/>
          </a:prstGeom>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中位反应时间</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部分原始数据：跨模块</a:t>
            </a:r>
            <a:r>
              <a:rPr lang="en-US" altLang="zh-CN"/>
              <a:t>0</a:t>
            </a:r>
            <a:r>
              <a:rPr lang="zh-CN" altLang="en-US"/>
              <a:t>次</a:t>
            </a:r>
            <a:r>
              <a:rPr lang="en-US" altLang="zh-CN"/>
              <a:t>——10</a:t>
            </a:r>
            <a:r>
              <a:rPr lang="zh-CN" altLang="en-US"/>
              <a:t>秒</a:t>
            </a:r>
            <a:r>
              <a:rPr lang="en-US" altLang="zh-CN"/>
              <a:t>400</a:t>
            </a:r>
            <a:r>
              <a:rPr lang="zh-CN" altLang="en-US"/>
              <a:t>个、</a:t>
            </a:r>
            <a:r>
              <a:rPr lang="en-US" altLang="zh-CN"/>
              <a:t>500</a:t>
            </a:r>
            <a:r>
              <a:rPr lang="zh-CN" altLang="en-US"/>
              <a:t>个</a:t>
            </a:r>
            <a:endParaRPr lang="zh-CN"/>
          </a:p>
          <a:p>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603217948" name="图片 1"/>
          <p:cNvPicPr>
            <a:picLocks noChangeAspect="1"/>
          </p:cNvPicPr>
          <p:nvPr/>
        </p:nvPicPr>
        <p:blipFill>
          <a:blip r:embed="rId1"/>
          <a:stretch>
            <a:fillRect/>
          </a:stretch>
        </p:blipFill>
        <p:spPr>
          <a:xfrm>
            <a:off x="344170" y="1960245"/>
            <a:ext cx="6411595" cy="3737610"/>
          </a:xfrm>
          <a:prstGeom prst="rect">
            <a:avLst/>
          </a:prstGeom>
        </p:spPr>
      </p:pic>
      <p:pic>
        <p:nvPicPr>
          <p:cNvPr id="2050474397" name="图片 1"/>
          <p:cNvPicPr>
            <a:picLocks noChangeAspect="1"/>
          </p:cNvPicPr>
          <p:nvPr/>
        </p:nvPicPr>
        <p:blipFill>
          <a:blip r:embed="rId2"/>
          <a:stretch>
            <a:fillRect/>
          </a:stretch>
        </p:blipFill>
        <p:spPr>
          <a:xfrm>
            <a:off x="2363470" y="2037080"/>
            <a:ext cx="6142355" cy="343789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2179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474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中位反应时间</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部分原始数据：跨模块</a:t>
            </a:r>
            <a:r>
              <a:rPr lang="en-US" altLang="zh-CN"/>
              <a:t>1</a:t>
            </a:r>
            <a:r>
              <a:rPr lang="zh-CN" altLang="en-US"/>
              <a:t>次</a:t>
            </a:r>
            <a:r>
              <a:rPr lang="en-US" altLang="zh-CN"/>
              <a:t>——10</a:t>
            </a:r>
            <a:r>
              <a:rPr lang="zh-CN" altLang="en-US"/>
              <a:t>秒</a:t>
            </a:r>
            <a:r>
              <a:rPr lang="en-US" altLang="zh-CN"/>
              <a:t>300</a:t>
            </a:r>
            <a:r>
              <a:rPr lang="zh-CN" altLang="en-US"/>
              <a:t>个、</a:t>
            </a:r>
            <a:r>
              <a:rPr lang="en-US" altLang="zh-CN"/>
              <a:t>400</a:t>
            </a:r>
            <a:r>
              <a:rPr lang="zh-CN" altLang="en-US"/>
              <a:t>个</a:t>
            </a:r>
            <a:endParaRPr lang="zh-CN"/>
          </a:p>
          <a:p>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98308686" name="图片 1"/>
          <p:cNvPicPr>
            <a:picLocks noChangeAspect="1"/>
          </p:cNvPicPr>
          <p:nvPr/>
        </p:nvPicPr>
        <p:blipFill>
          <a:blip r:embed="rId1"/>
          <a:stretch>
            <a:fillRect/>
          </a:stretch>
        </p:blipFill>
        <p:spPr>
          <a:xfrm>
            <a:off x="792480" y="2110740"/>
            <a:ext cx="6132830" cy="3556000"/>
          </a:xfrm>
          <a:prstGeom prst="rect">
            <a:avLst/>
          </a:prstGeom>
        </p:spPr>
      </p:pic>
      <p:pic>
        <p:nvPicPr>
          <p:cNvPr id="1421385491" name="图片 1"/>
          <p:cNvPicPr>
            <a:picLocks noChangeAspect="1"/>
          </p:cNvPicPr>
          <p:nvPr/>
        </p:nvPicPr>
        <p:blipFill>
          <a:blip r:embed="rId2"/>
          <a:stretch>
            <a:fillRect/>
          </a:stretch>
        </p:blipFill>
        <p:spPr>
          <a:xfrm>
            <a:off x="2042795" y="2082165"/>
            <a:ext cx="5874385" cy="33464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83086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1385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中位反应时间</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部分原始数据：跨模块</a:t>
            </a:r>
            <a:r>
              <a:rPr lang="en-US" altLang="zh-CN"/>
              <a:t>2</a:t>
            </a:r>
            <a:r>
              <a:rPr lang="zh-CN" altLang="en-US"/>
              <a:t>次</a:t>
            </a:r>
            <a:r>
              <a:rPr lang="en-US" altLang="zh-CN"/>
              <a:t>——10</a:t>
            </a:r>
            <a:r>
              <a:rPr lang="zh-CN" altLang="en-US"/>
              <a:t>秒</a:t>
            </a:r>
            <a:r>
              <a:rPr lang="en-US" altLang="zh-CN"/>
              <a:t>200</a:t>
            </a:r>
            <a:r>
              <a:rPr lang="zh-CN" altLang="en-US"/>
              <a:t>个、</a:t>
            </a:r>
            <a:r>
              <a:rPr lang="en-US" altLang="zh-CN"/>
              <a:t>300</a:t>
            </a:r>
            <a:r>
              <a:rPr lang="zh-CN" altLang="en-US"/>
              <a:t>个</a:t>
            </a:r>
            <a:endParaRPr lang="zh-CN"/>
          </a:p>
          <a:p>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1813434890" name="图片 1"/>
          <p:cNvPicPr>
            <a:picLocks noChangeAspect="1"/>
          </p:cNvPicPr>
          <p:nvPr/>
        </p:nvPicPr>
        <p:blipFill>
          <a:blip r:embed="rId1"/>
          <a:stretch>
            <a:fillRect/>
          </a:stretch>
        </p:blipFill>
        <p:spPr>
          <a:xfrm>
            <a:off x="1061720" y="2165985"/>
            <a:ext cx="6101715" cy="3373120"/>
          </a:xfrm>
          <a:prstGeom prst="rect">
            <a:avLst/>
          </a:prstGeom>
        </p:spPr>
      </p:pic>
      <p:pic>
        <p:nvPicPr>
          <p:cNvPr id="1028328632" name="图片 1"/>
          <p:cNvPicPr>
            <a:picLocks noChangeAspect="1"/>
          </p:cNvPicPr>
          <p:nvPr/>
        </p:nvPicPr>
        <p:blipFill>
          <a:blip r:embed="rId2"/>
          <a:stretch>
            <a:fillRect/>
          </a:stretch>
        </p:blipFill>
        <p:spPr>
          <a:xfrm>
            <a:off x="2504440" y="2165985"/>
            <a:ext cx="5722620" cy="325183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3434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328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中位反应时间</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pPr marL="457200" lvl="1" indent="0">
              <a:buFont typeface="Arial" panose="020B0604020202020204" pitchFamily="34" charset="0"/>
              <a:buNone/>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57395506" name="图片 1"/>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20370" y="2645410"/>
            <a:ext cx="5441315" cy="3270885"/>
          </a:xfrm>
          <a:prstGeom prst="rect">
            <a:avLst/>
          </a:prstGeom>
          <a:noFill/>
        </p:spPr>
      </p:pic>
      <p:sp>
        <p:nvSpPr>
          <p:cNvPr id="9" name="文本框 8"/>
          <p:cNvSpPr txBox="1"/>
          <p:nvPr/>
        </p:nvSpPr>
        <p:spPr>
          <a:xfrm>
            <a:off x="5960110" y="3060615"/>
            <a:ext cx="3048000" cy="2245360"/>
          </a:xfrm>
          <a:prstGeom prst="rect">
            <a:avLst/>
          </a:prstGeom>
        </p:spPr>
        <p:txBody>
          <a:bodyPr>
            <a:spAutoFit/>
            <a:extLst>
              <a:ext uri="{4A0BC546-FE56-4ADE-93B0-CB8AF2F6F144}">
                <wpsdc:textFrameExt xmlns:wpsdc="http://www.wps.cn/officeDocument/2022/drawingmlCustomData" type="text"/>
              </a:ext>
            </a:extLst>
          </a:bodyPr>
          <a:p>
            <a:pPr algn="l"/>
            <a:r>
              <a:rPr lang="en-US" altLang="zh-CN" sz="2000">
                <a:latin typeface="Arial" panose="020B0604020202020204" pitchFamily="34" charset="0"/>
                <a:ea typeface="微软雅黑" panose="020B0503020204020204" charset="-122"/>
              </a:rPr>
              <a:t>在固定时间10秒下，不同跨模块调用次数下的中位反应时间均会随着请求线程数的增加而增加。并且，在相同时间和线程数下，跨模块调用的次数越多，中位反应时间越大。</a:t>
            </a:r>
            <a:endParaRPr lang="en-US" altLang="zh-CN" sz="2000">
              <a:latin typeface="Arial" panose="020B0604020202020204" pitchFamily="34" charset="0"/>
              <a:ea typeface="微软雅黑" panose="020B0503020204020204" charset="-122"/>
            </a:endParaRPr>
          </a:p>
        </p:txBody>
      </p:sp>
      <p:pic>
        <p:nvPicPr>
          <p:cNvPr id="11" name="图片 10"/>
          <p:cNvPicPr>
            <a:picLocks noChangeAspect="1"/>
          </p:cNvPicPr>
          <p:nvPr>
            <p:custDataLst>
              <p:tags r:id="rId3"/>
            </p:custDataLst>
          </p:nvPr>
        </p:nvPicPr>
        <p:blipFill>
          <a:blip r:embed="rId4"/>
          <a:stretch>
            <a:fillRect/>
          </a:stretch>
        </p:blipFill>
        <p:spPr>
          <a:xfrm>
            <a:off x="938530" y="1315085"/>
            <a:ext cx="5176520" cy="1230630"/>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实验结论</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solidFill>
                  <a:schemeClr val="tx1"/>
                </a:solidFill>
              </a:rPr>
              <a:t>通过以上实验过程可以看出，跨模块调用对于服务的性能有影响，且跨模块调用次数越多，服务处理请求的效率越低。</a:t>
            </a:r>
            <a:endParaRPr lang="zh-CN" altLang="en-US">
              <a:solidFill>
                <a:schemeClr val="tx1"/>
              </a:solidFill>
            </a:endParaRPr>
          </a:p>
          <a:p>
            <a:r>
              <a:rPr lang="zh-CN" altLang="en-US">
                <a:solidFill>
                  <a:schemeClr val="tx1"/>
                </a:solidFill>
              </a:rPr>
              <a:t>单体应用不存在跨模块调用，而微服务应用会产生跨模块调用，因此在其他条件相同时，单体应用会比微服务应用效率更高。</a:t>
            </a:r>
            <a:endParaRPr lang="zh-CN" altLang="en-US">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endParaRPr lang="en-US" dirty="0"/>
          </a:p>
        </p:txBody>
      </p:sp>
      <p:sp>
        <p:nvSpPr>
          <p:cNvPr id="10" name="Text Placeholder 9"/>
          <p:cNvSpPr>
            <a:spLocks noGrp="1"/>
          </p:cNvSpPr>
          <p:nvPr>
            <p:ph type="body" sz="quarter" idx="16"/>
          </p:nvPr>
        </p:nvSpPr>
        <p:spPr>
          <a:xfrm>
            <a:off x="61595" y="370840"/>
            <a:ext cx="2854960" cy="650875"/>
          </a:xfrm>
        </p:spPr>
        <p:txBody>
          <a:bodyPr wrap="square"/>
          <a:lstStyle/>
          <a:p>
            <a:pPr algn="ctr"/>
            <a:r>
              <a:rPr lang="en-US" altLang="zh-CN" dirty="0"/>
              <a:t>JavaEE</a:t>
            </a:r>
            <a:r>
              <a:rPr dirty="0"/>
              <a:t>平台技术</a:t>
            </a:r>
            <a:endParaRPr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一：相同情况能负载的最大线程数</a:t>
            </a:r>
            <a:endParaRPr lang="zh-CN" altLang="en-US"/>
          </a:p>
          <a:p>
            <a:pPr marL="685800" lvl="1" indent="-228600">
              <a:buFont typeface="Arial" panose="020B0604020202020204" pitchFamily="34" charset="0"/>
              <a:buChar char="•"/>
            </a:pPr>
            <a:r>
              <a:rPr lang="zh-CN" altLang="en-US" sz="2800">
                <a:solidFill>
                  <a:schemeClr val="tx1"/>
                </a:solidFill>
              </a:rPr>
              <a:t>固定时间</a:t>
            </a:r>
            <a:r>
              <a:rPr lang="en-US" altLang="zh-CN" sz="2800">
                <a:solidFill>
                  <a:schemeClr val="tx1"/>
                </a:solidFill>
              </a:rPr>
              <a:t>10</a:t>
            </a:r>
            <a:r>
              <a:rPr lang="zh-CN" altLang="en-US" sz="2800">
                <a:solidFill>
                  <a:schemeClr val="tx1"/>
                </a:solidFill>
              </a:rPr>
              <a:t>秒，控制调用次数</a:t>
            </a:r>
            <a:r>
              <a:rPr lang="en-US" altLang="zh-CN" sz="2800">
                <a:solidFill>
                  <a:schemeClr val="tx1"/>
                </a:solidFill>
              </a:rPr>
              <a:t>0</a:t>
            </a:r>
            <a:r>
              <a:rPr lang="zh-CN" altLang="en-US" sz="2800">
                <a:solidFill>
                  <a:schemeClr val="tx1"/>
                </a:solidFill>
              </a:rPr>
              <a:t>次、</a:t>
            </a:r>
            <a:r>
              <a:rPr lang="en-US" altLang="zh-CN" sz="2800">
                <a:solidFill>
                  <a:schemeClr val="tx1"/>
                </a:solidFill>
              </a:rPr>
              <a:t>1</a:t>
            </a:r>
            <a:r>
              <a:rPr lang="zh-CN" altLang="en-US" sz="2800">
                <a:solidFill>
                  <a:schemeClr val="tx1"/>
                </a:solidFill>
              </a:rPr>
              <a:t>次、</a:t>
            </a:r>
            <a:r>
              <a:rPr lang="en-US" altLang="zh-CN" sz="2800">
                <a:solidFill>
                  <a:schemeClr val="tx1"/>
                </a:solidFill>
              </a:rPr>
              <a:t>2</a:t>
            </a:r>
            <a:r>
              <a:rPr lang="zh-CN" altLang="en-US" sz="2800">
                <a:solidFill>
                  <a:schemeClr val="tx1"/>
                </a:solidFill>
              </a:rPr>
              <a:t>次</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从</a:t>
            </a:r>
            <a:r>
              <a:rPr lang="en-US" altLang="zh-CN" sz="2800">
                <a:solidFill>
                  <a:schemeClr val="tx1"/>
                </a:solidFill>
              </a:rPr>
              <a:t>100</a:t>
            </a:r>
            <a:r>
              <a:rPr lang="zh-CN" altLang="en-US" sz="2800">
                <a:solidFill>
                  <a:schemeClr val="tx1"/>
                </a:solidFill>
              </a:rPr>
              <a:t>个线程开始，逐级增加</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预热、多次测试取优</a:t>
            </a:r>
            <a:endParaRPr lang="zh-CN" altLang="en-US" sz="2800">
              <a:solidFill>
                <a:schemeClr val="tx1"/>
              </a:solidFill>
            </a:endParaRPr>
          </a:p>
          <a:p>
            <a:pPr marL="685800" lvl="1" indent="-228600">
              <a:buFont typeface="Arial" panose="020B0604020202020204" pitchFamily="34" charset="0"/>
              <a:buChar char="•"/>
            </a:pPr>
            <a:r>
              <a:rPr lang="zh-CN" altLang="en-US" sz="2000">
                <a:solidFill>
                  <a:schemeClr val="tx1"/>
                </a:solidFill>
              </a:rPr>
              <a:t>负载判断标准：根据</a:t>
            </a:r>
            <a:r>
              <a:rPr lang="en-US" altLang="zh-CN" sz="2000">
                <a:solidFill>
                  <a:schemeClr val="tx1"/>
                </a:solidFill>
              </a:rPr>
              <a:t>MySql</a:t>
            </a:r>
            <a:r>
              <a:rPr lang="zh-CN" altLang="en-US" sz="2000">
                <a:solidFill>
                  <a:schemeClr val="tx1"/>
                </a:solidFill>
              </a:rPr>
              <a:t>特性，看Response Times Over Times、Active Threads Over Times、Response Time Percentiles等图表判断能否较好的完成请求的处理。事实判断上，主要看Active Threads Over Times</a:t>
            </a:r>
            <a:endParaRPr lang="zh-CN" altLang="en-US" sz="2000">
              <a:solidFill>
                <a:schemeClr val="tx1"/>
              </a:solidFill>
            </a:endParaRPr>
          </a:p>
          <a:p>
            <a:pPr marL="228600" lvl="0" indent="-228600">
              <a:buFont typeface="Arial" panose="020B0604020202020204" pitchFamily="34" charset="0"/>
              <a:buChar char="•"/>
            </a:pPr>
            <a:endParaRPr lang="zh-CN" altLang="en-US" sz="20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一：相同情况能负载的最大线程数</a:t>
            </a:r>
            <a:endParaRPr lang="zh-CN" altLang="en-US"/>
          </a:p>
          <a:p>
            <a:pPr marL="0" lvl="1" indent="-228600">
              <a:buFont typeface="Arial" panose="020B0604020202020204" pitchFamily="34" charset="0"/>
              <a:buChar char="•"/>
            </a:pPr>
            <a:r>
              <a:rPr lang="zh-CN" altLang="en-US">
                <a:sym typeface="+mn-ea"/>
              </a:rPr>
              <a:t>Active Threads Over Times判断示例</a:t>
            </a:r>
            <a:endParaRPr lang="zh-CN" altLang="en-US">
              <a:solidFill>
                <a:schemeClr val="tx1"/>
              </a:solidFill>
            </a:endParaRPr>
          </a:p>
          <a:p>
            <a:pPr marL="685800" lvl="1" indent="-228600">
              <a:buFont typeface="Arial" panose="020B0604020202020204" pitchFamily="34" charset="0"/>
              <a:buChar char="•"/>
            </a:pPr>
            <a:endParaRPr lang="zh-CN" altLang="en-US" sz="2800">
              <a:solidFill>
                <a:schemeClr val="tx1"/>
              </a:solidFill>
            </a:endParaRPr>
          </a:p>
          <a:p>
            <a:pPr marL="228600" lvl="0" indent="-228600">
              <a:buFont typeface="Arial" panose="020B0604020202020204" pitchFamily="34" charset="0"/>
              <a:buChar char="•"/>
            </a:pPr>
            <a:endParaRPr lang="zh-CN" altLang="en-US" sz="2000">
              <a:solidFill>
                <a:schemeClr val="tx1"/>
              </a:solidFill>
            </a:endParaRPr>
          </a:p>
          <a:p>
            <a:pPr marL="228600" lvl="0" indent="-228600">
              <a:buFont typeface="Arial" panose="020B0604020202020204" pitchFamily="34" charset="0"/>
              <a:buChar char="•"/>
            </a:pPr>
            <a:endParaRPr lang="zh-CN" altLang="en-US" sz="2000">
              <a:solidFill>
                <a:schemeClr val="tx1"/>
              </a:solidFill>
            </a:endParaRPr>
          </a:p>
          <a:p>
            <a:pPr marL="0" lvl="0" indent="0">
              <a:buFont typeface="Arial" panose="020B0604020202020204" pitchFamily="34" charset="0"/>
              <a:buNone/>
            </a:pPr>
            <a:r>
              <a:rPr lang="zh-CN" altLang="en-US" sz="2000">
                <a:solidFill>
                  <a:schemeClr val="tx1"/>
                </a:solidFill>
              </a:rPr>
              <a:t> </a:t>
            </a:r>
            <a:endParaRPr lang="zh-CN" altLang="en-US" sz="2000">
              <a:solidFill>
                <a:schemeClr val="tx1"/>
              </a:solidFill>
            </a:endParaRPr>
          </a:p>
          <a:p>
            <a:pPr marL="0" lvl="0" indent="0">
              <a:buFont typeface="Arial" panose="020B0604020202020204" pitchFamily="34" charset="0"/>
              <a:buNone/>
            </a:pPr>
            <a:r>
              <a:rPr lang="en-US" altLang="zh-CN" sz="2000">
                <a:solidFill>
                  <a:schemeClr val="tx1"/>
                </a:solidFill>
              </a:rPr>
              <a:t>  </a:t>
            </a:r>
            <a:endParaRPr lang="en-US" altLang="zh-CN" sz="2000">
              <a:solidFill>
                <a:schemeClr val="tx1"/>
              </a:solidFill>
            </a:endParaRPr>
          </a:p>
          <a:p>
            <a:pPr marL="0" lvl="0" indent="0">
              <a:buFont typeface="Arial" panose="020B0604020202020204" pitchFamily="34" charset="0"/>
              <a:buNone/>
            </a:pPr>
            <a:r>
              <a:rPr lang="en-US" altLang="zh-CN" sz="2000">
                <a:solidFill>
                  <a:schemeClr val="tx1"/>
                </a:solidFill>
              </a:rPr>
              <a:t>                 </a:t>
            </a:r>
            <a:r>
              <a:rPr lang="zh-CN" altLang="en-US" sz="2000">
                <a:solidFill>
                  <a:schemeClr val="tx1"/>
                </a:solidFill>
              </a:rPr>
              <a:t>图1：可负载示意图	</a:t>
            </a:r>
            <a:r>
              <a:rPr lang="en-US" altLang="zh-CN" sz="2000">
                <a:solidFill>
                  <a:schemeClr val="tx1"/>
                </a:solidFill>
              </a:rPr>
              <a:t>                      </a:t>
            </a:r>
            <a:r>
              <a:rPr lang="zh-CN" altLang="en-US" sz="2000">
                <a:solidFill>
                  <a:schemeClr val="tx1"/>
                </a:solidFill>
              </a:rPr>
              <a:t>图2：无法负载示意图</a:t>
            </a:r>
            <a:endParaRPr lang="zh-CN" altLang="en-US" sz="2000">
              <a:solidFill>
                <a:schemeClr val="tx1"/>
              </a:solidFill>
            </a:endParaRPr>
          </a:p>
        </p:txBody>
      </p:sp>
      <p:pic>
        <p:nvPicPr>
          <p:cNvPr id="1224935342" name="图片 1224935342"/>
          <p:cNvPicPr>
            <a:picLocks noChangeAspect="1"/>
          </p:cNvPicPr>
          <p:nvPr>
            <p:custDataLst>
              <p:tags r:id="rId1"/>
            </p:custDataLst>
          </p:nvPr>
        </p:nvPicPr>
        <p:blipFill>
          <a:blip r:embed="rId2"/>
          <a:stretch>
            <a:fillRect/>
          </a:stretch>
        </p:blipFill>
        <p:spPr>
          <a:xfrm>
            <a:off x="697230" y="2696845"/>
            <a:ext cx="3755390" cy="2181860"/>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4839335" y="2696845"/>
            <a:ext cx="3660775" cy="2148840"/>
          </a:xfrm>
          <a:prstGeom prst="rect">
            <a:avLst/>
          </a:prstGeom>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实验设计</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ltLang="en-US"/>
              <a:t>二：相同情况下的中位反应时间</a:t>
            </a:r>
            <a:endParaRPr lang="zh-CN" altLang="en-US"/>
          </a:p>
          <a:p>
            <a:pPr marL="685800" lvl="1" indent="-228600">
              <a:buFont typeface="Arial" panose="020B0604020202020204" pitchFamily="34" charset="0"/>
              <a:buChar char="•"/>
            </a:pPr>
            <a:r>
              <a:rPr lang="zh-CN" altLang="en-US" sz="2800">
                <a:solidFill>
                  <a:schemeClr val="tx1"/>
                </a:solidFill>
              </a:rPr>
              <a:t>固定时间</a:t>
            </a:r>
            <a:r>
              <a:rPr lang="en-US" altLang="zh-CN" sz="2800">
                <a:solidFill>
                  <a:schemeClr val="tx1"/>
                </a:solidFill>
              </a:rPr>
              <a:t>10</a:t>
            </a:r>
            <a:r>
              <a:rPr lang="zh-CN" altLang="en-US" sz="2800">
                <a:solidFill>
                  <a:schemeClr val="tx1"/>
                </a:solidFill>
              </a:rPr>
              <a:t>秒，控制调用次数</a:t>
            </a:r>
            <a:r>
              <a:rPr lang="en-US" altLang="zh-CN" sz="2800">
                <a:solidFill>
                  <a:schemeClr val="tx1"/>
                </a:solidFill>
              </a:rPr>
              <a:t>0</a:t>
            </a:r>
            <a:r>
              <a:rPr lang="zh-CN" altLang="en-US" sz="2800">
                <a:solidFill>
                  <a:schemeClr val="tx1"/>
                </a:solidFill>
              </a:rPr>
              <a:t>次、</a:t>
            </a:r>
            <a:r>
              <a:rPr lang="en-US" altLang="zh-CN" sz="2800">
                <a:solidFill>
                  <a:schemeClr val="tx1"/>
                </a:solidFill>
              </a:rPr>
              <a:t>1</a:t>
            </a:r>
            <a:r>
              <a:rPr lang="zh-CN" altLang="en-US" sz="2800">
                <a:solidFill>
                  <a:schemeClr val="tx1"/>
                </a:solidFill>
              </a:rPr>
              <a:t>次、</a:t>
            </a:r>
            <a:r>
              <a:rPr lang="en-US" altLang="zh-CN" sz="2800">
                <a:solidFill>
                  <a:schemeClr val="tx1"/>
                </a:solidFill>
              </a:rPr>
              <a:t>2</a:t>
            </a:r>
            <a:r>
              <a:rPr lang="zh-CN" altLang="en-US" sz="2800">
                <a:solidFill>
                  <a:schemeClr val="tx1"/>
                </a:solidFill>
              </a:rPr>
              <a:t>次</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中位反应时间：去除掉反应时间前20%的数据，再取中位数，也就是Response Time Percentiles图表中横坐标40%对应的反应时间</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预热、多次测试取优</a:t>
            </a:r>
            <a:endParaRPr lang="zh-CN" altLang="en-US" sz="2800">
              <a:solidFill>
                <a:schemeClr val="tx1"/>
              </a:solidFill>
            </a:endParaRPr>
          </a:p>
          <a:p>
            <a:pPr marL="228600" lvl="0" indent="-228600">
              <a:buFont typeface="Arial" panose="020B0604020202020204" pitchFamily="34" charset="0"/>
              <a:buChar char="•"/>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6050"/>
            <a:ext cx="9248140" cy="845820"/>
          </a:xfrm>
        </p:spPr>
        <p:txBody>
          <a:bodyPr/>
          <a:lstStyle/>
          <a:p>
            <a:r>
              <a:rPr lang="zh-CN" altLang="en-US" dirty="0"/>
              <a:t>数据约定</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a:xfrm>
            <a:off x="192405" y="1170940"/>
            <a:ext cx="8710930" cy="4201160"/>
          </a:xfrm>
        </p:spPr>
        <p:txBody>
          <a:bodyPr/>
          <a:p>
            <a:pPr marL="0" lvl="1" indent="-228600">
              <a:buFont typeface="Arial" panose="020B0604020202020204" pitchFamily="34" charset="0"/>
              <a:buChar char="•"/>
            </a:pPr>
            <a:r>
              <a:rPr lang="zh-CN" altLang="en-US" sz="2800">
                <a:sym typeface="+mn-ea"/>
              </a:rPr>
              <a:t>吞吐量单位：事务/秒tps。</a:t>
            </a:r>
            <a:endParaRPr lang="zh-CN" altLang="en-US" sz="2800">
              <a:sym typeface="+mn-ea"/>
            </a:endParaRPr>
          </a:p>
          <a:p>
            <a:pPr marL="0" lvl="1" indent="-228600">
              <a:buFont typeface="Arial" panose="020B0604020202020204" pitchFamily="34" charset="0"/>
              <a:buChar char="•"/>
            </a:pPr>
            <a:r>
              <a:rPr lang="zh-CN" altLang="en-US" sz="2800">
                <a:sym typeface="+mn-ea"/>
              </a:rPr>
              <a:t>反应时间单位：毫秒ms。</a:t>
            </a:r>
            <a:endParaRPr lang="zh-CN" altLang="en-US" sz="2800">
              <a:sym typeface="+mn-ea"/>
            </a:endParaRPr>
          </a:p>
          <a:p>
            <a:pPr marL="0" lvl="1" indent="-228600">
              <a:buFont typeface="Arial" panose="020B0604020202020204" pitchFamily="34" charset="0"/>
              <a:buChar char="•"/>
            </a:pPr>
            <a:r>
              <a:rPr lang="zh-CN" altLang="en-US" sz="2800">
                <a:sym typeface="+mn-ea"/>
              </a:rPr>
              <a:t>线程数单位：个。</a:t>
            </a:r>
            <a:endParaRPr lang="zh-CN" altLang="en-US" sz="2800">
              <a:sym typeface="+mn-ea"/>
            </a:endParaRPr>
          </a:p>
          <a:p>
            <a:pPr marL="0" lvl="1" indent="-228600">
              <a:buFont typeface="Arial" panose="020B0604020202020204" pitchFamily="34" charset="0"/>
              <a:buChar char="•"/>
            </a:pPr>
            <a:r>
              <a:rPr lang="zh-CN" altLang="en-US" sz="2800">
                <a:sym typeface="+mn-ea"/>
              </a:rPr>
              <a:t>精确位：对于反应时间，保留整数位</a:t>
            </a:r>
            <a:endParaRPr lang="zh-CN" altLang="en-US" sz="2800">
              <a:solidFill>
                <a:schemeClr val="tx1"/>
              </a:solidFill>
            </a:endParaRPr>
          </a:p>
          <a:p>
            <a:pPr marL="457200" lvl="1" indent="0">
              <a:buFont typeface="Arial" panose="020B0604020202020204" pitchFamily="34" charset="0"/>
              <a:buNone/>
            </a:pPr>
            <a:endParaRPr lang="zh-CN" altLang="en-US" sz="280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0</a:t>
            </a:r>
            <a:r>
              <a:rPr lang="zh-CN" altLang="en-US"/>
              <a:t>次</a:t>
            </a:r>
            <a:r>
              <a:rPr lang="en-US" altLang="zh-CN"/>
              <a:t>——10</a:t>
            </a:r>
            <a:r>
              <a:rPr lang="zh-CN" altLang="en-US"/>
              <a:t>秒</a:t>
            </a:r>
            <a:r>
              <a:rPr lang="en-US" altLang="zh-CN"/>
              <a:t> 300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nvPicPr>
        <p:blipFill>
          <a:blip r:embed="rId1"/>
          <a:stretch>
            <a:fillRect/>
          </a:stretch>
        </p:blipFill>
        <p:spPr>
          <a:xfrm>
            <a:off x="425450" y="1739900"/>
            <a:ext cx="7734300" cy="4349750"/>
          </a:xfrm>
          <a:prstGeom prst="rect">
            <a:avLst/>
          </a:prstGeom>
        </p:spPr>
      </p:pic>
      <p:pic>
        <p:nvPicPr>
          <p:cNvPr id="1998164795" name="图片 1"/>
          <p:cNvPicPr>
            <a:picLocks noChangeAspect="1"/>
          </p:cNvPicPr>
          <p:nvPr/>
        </p:nvPicPr>
        <p:blipFill>
          <a:blip r:embed="rId2"/>
          <a:stretch>
            <a:fillRect/>
          </a:stretch>
        </p:blipFill>
        <p:spPr>
          <a:xfrm>
            <a:off x="1143000" y="1988185"/>
            <a:ext cx="6858635" cy="3853815"/>
          </a:xfrm>
          <a:prstGeom prst="rect">
            <a:avLst/>
          </a:prstGeom>
        </p:spPr>
      </p:pic>
      <p:pic>
        <p:nvPicPr>
          <p:cNvPr id="10" name="图片 9"/>
          <p:cNvPicPr>
            <a:picLocks noChangeAspect="1"/>
          </p:cNvPicPr>
          <p:nvPr/>
        </p:nvPicPr>
        <p:blipFill>
          <a:blip r:embed="rId3"/>
          <a:stretch>
            <a:fillRect/>
          </a:stretch>
        </p:blipFill>
        <p:spPr>
          <a:xfrm>
            <a:off x="135255" y="2633980"/>
            <a:ext cx="9144000" cy="20701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81647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0</a:t>
            </a:r>
            <a:r>
              <a:rPr lang="zh-CN" altLang="en-US"/>
              <a:t>次</a:t>
            </a:r>
            <a:r>
              <a:rPr lang="en-US" altLang="zh-CN"/>
              <a:t>——10</a:t>
            </a:r>
            <a:r>
              <a:rPr lang="zh-CN" altLang="en-US"/>
              <a:t>秒</a:t>
            </a:r>
            <a:r>
              <a:rPr lang="en-US" altLang="zh-CN"/>
              <a:t> 400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11" name="图片 10"/>
          <p:cNvPicPr>
            <a:picLocks noChangeAspect="1"/>
          </p:cNvPicPr>
          <p:nvPr/>
        </p:nvPicPr>
        <p:blipFill>
          <a:blip r:embed="rId1"/>
          <a:stretch>
            <a:fillRect/>
          </a:stretch>
        </p:blipFill>
        <p:spPr>
          <a:xfrm>
            <a:off x="455930" y="1756410"/>
            <a:ext cx="7550150" cy="4337050"/>
          </a:xfrm>
          <a:prstGeom prst="rect">
            <a:avLst/>
          </a:prstGeom>
        </p:spPr>
      </p:pic>
      <p:pic>
        <p:nvPicPr>
          <p:cNvPr id="747812399" name="图片 1"/>
          <p:cNvPicPr>
            <a:picLocks noChangeAspect="1"/>
          </p:cNvPicPr>
          <p:nvPr/>
        </p:nvPicPr>
        <p:blipFill>
          <a:blip r:embed="rId2"/>
          <a:stretch>
            <a:fillRect/>
          </a:stretch>
        </p:blipFill>
        <p:spPr>
          <a:xfrm>
            <a:off x="1404620" y="1957070"/>
            <a:ext cx="6944360" cy="3936365"/>
          </a:xfrm>
          <a:prstGeom prst="rect">
            <a:avLst/>
          </a:prstGeom>
        </p:spPr>
      </p:pic>
      <p:pic>
        <p:nvPicPr>
          <p:cNvPr id="12" name="图片 11"/>
          <p:cNvPicPr>
            <a:picLocks noChangeAspect="1"/>
          </p:cNvPicPr>
          <p:nvPr/>
        </p:nvPicPr>
        <p:blipFill>
          <a:blip r:embed="rId3"/>
          <a:stretch>
            <a:fillRect/>
          </a:stretch>
        </p:blipFill>
        <p:spPr>
          <a:xfrm>
            <a:off x="135255" y="2663190"/>
            <a:ext cx="9137650" cy="21844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8123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0</a:t>
            </a:r>
            <a:r>
              <a:rPr lang="zh-CN" altLang="en-US"/>
              <a:t>次</a:t>
            </a:r>
            <a:r>
              <a:rPr lang="en-US" altLang="zh-CN"/>
              <a:t>——10</a:t>
            </a:r>
            <a:r>
              <a:rPr lang="zh-CN" altLang="en-US"/>
              <a:t>秒</a:t>
            </a:r>
            <a:r>
              <a:rPr lang="en-US" altLang="zh-CN"/>
              <a:t> 500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nvPicPr>
        <p:blipFill>
          <a:blip r:embed="rId1"/>
          <a:stretch>
            <a:fillRect/>
          </a:stretch>
        </p:blipFill>
        <p:spPr>
          <a:xfrm>
            <a:off x="483870" y="1699895"/>
            <a:ext cx="7512050" cy="4387850"/>
          </a:xfrm>
          <a:prstGeom prst="rect">
            <a:avLst/>
          </a:prstGeom>
        </p:spPr>
      </p:pic>
      <p:pic>
        <p:nvPicPr>
          <p:cNvPr id="165931873" name="图片 1"/>
          <p:cNvPicPr>
            <a:picLocks noChangeAspect="1"/>
          </p:cNvPicPr>
          <p:nvPr/>
        </p:nvPicPr>
        <p:blipFill>
          <a:blip r:embed="rId2"/>
          <a:stretch>
            <a:fillRect/>
          </a:stretch>
        </p:blipFill>
        <p:spPr>
          <a:xfrm>
            <a:off x="1443990" y="2016125"/>
            <a:ext cx="6551930" cy="3755390"/>
          </a:xfrm>
          <a:prstGeom prst="rect">
            <a:avLst/>
          </a:prstGeom>
        </p:spPr>
      </p:pic>
      <p:pic>
        <p:nvPicPr>
          <p:cNvPr id="9" name="图片 8"/>
          <p:cNvPicPr>
            <a:picLocks noChangeAspect="1"/>
          </p:cNvPicPr>
          <p:nvPr/>
        </p:nvPicPr>
        <p:blipFill>
          <a:blip r:embed="rId3"/>
          <a:stretch>
            <a:fillRect/>
          </a:stretch>
        </p:blipFill>
        <p:spPr>
          <a:xfrm>
            <a:off x="135255" y="2704465"/>
            <a:ext cx="9105900" cy="21018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9318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355" y="136525"/>
            <a:ext cx="8710863" cy="845894"/>
          </a:xfrm>
        </p:spPr>
        <p:txBody>
          <a:bodyPr/>
          <a:lstStyle/>
          <a:p>
            <a:r>
              <a:rPr lang="zh-CN" altLang="en-US" dirty="0"/>
              <a:t>实验结果</a:t>
            </a:r>
            <a:r>
              <a:rPr lang="en-US" altLang="zh-CN" dirty="0"/>
              <a:t>&amp;</a:t>
            </a:r>
            <a:r>
              <a:rPr lang="zh-CN" altLang="en-US" dirty="0"/>
              <a:t>分析</a:t>
            </a:r>
            <a:r>
              <a:rPr lang="en-US" altLang="zh-CN" dirty="0"/>
              <a:t>——</a:t>
            </a:r>
            <a:r>
              <a:rPr lang="zh-CN" altLang="en-US" dirty="0"/>
              <a:t>线程数阈值</a:t>
            </a:r>
            <a:endParaRPr lang="zh-CN" altLang="en-US" dirty="0"/>
          </a:p>
        </p:txBody>
      </p:sp>
      <p:sp>
        <p:nvSpPr>
          <p:cNvPr id="4" name="日期占位符 3"/>
          <p:cNvSpPr>
            <a:spLocks noGrp="1"/>
          </p:cNvSpPr>
          <p:nvPr>
            <p:ph type="dt" sz="half" idx="10"/>
          </p:nvPr>
        </p:nvSpPr>
        <p:spPr/>
        <p:txBody>
          <a:bodyPr/>
          <a:lstStyle/>
          <a:p>
            <a:r>
              <a:rPr lang="en-US" altLang="zh-CN" dirty="0"/>
              <a:t>2023/12/21</a:t>
            </a:r>
            <a:endParaRPr lang="en-US" dirty="0"/>
          </a:p>
        </p:txBody>
      </p:sp>
      <p:sp>
        <p:nvSpPr>
          <p:cNvPr id="5" name="页脚占位符 4"/>
          <p:cNvSpPr>
            <a:spLocks noGrp="1"/>
          </p:cNvSpPr>
          <p:nvPr>
            <p:ph type="ftr" sz="quarter" idx="11"/>
          </p:nvPr>
        </p:nvSpPr>
        <p:spPr/>
        <p:txBody>
          <a:bodyPr/>
          <a:lstStyle/>
          <a:p>
            <a:r>
              <a:rPr lang="en-US" altLang="zh-CN" dirty="0"/>
              <a:t>JavaEE</a:t>
            </a:r>
            <a:r>
              <a:rPr lang="zh-CN" altLang="en-US" dirty="0"/>
              <a:t>平台技术</a:t>
            </a:r>
            <a:endParaRPr lang="zh-CN" altLang="en-US" dirty="0"/>
          </a:p>
        </p:txBody>
      </p:sp>
      <p:sp>
        <p:nvSpPr>
          <p:cNvPr id="6" name="灯片编号占位符 5"/>
          <p:cNvSpPr>
            <a:spLocks noGrp="1"/>
          </p:cNvSpPr>
          <p:nvPr>
            <p:ph type="sldNum" sz="quarter" idx="12"/>
          </p:nvPr>
        </p:nvSpPr>
        <p:spPr/>
        <p:txBody>
          <a:bodyPr/>
          <a:lstStyle/>
          <a:p>
            <a:fld id="{401D8FB3-004B-4BFB-A211-911F78DFA1A1}" type="slidenum">
              <a:rPr lang="en-US" smtClean="0"/>
            </a:fld>
            <a:endParaRPr lang="en-US"/>
          </a:p>
        </p:txBody>
      </p:sp>
      <p:sp>
        <p:nvSpPr>
          <p:cNvPr id="3" name="文本框 2"/>
          <p:cNvSpPr txBox="1"/>
          <p:nvPr/>
        </p:nvSpPr>
        <p:spPr>
          <a:xfrm>
            <a:off x="1404620" y="6529070"/>
            <a:ext cx="3048000" cy="368300"/>
          </a:xfrm>
          <a:prstGeom prst="rect">
            <a:avLst/>
          </a:prstGeom>
          <a:noFill/>
        </p:spPr>
        <p:txBody>
          <a:bodyPr wrap="square" rtlCol="0">
            <a:spAutoFit/>
          </a:bodyPr>
          <a:p>
            <a:endParaRPr lang="zh-CN" altLang="en-US"/>
          </a:p>
        </p:txBody>
      </p:sp>
      <p:sp>
        <p:nvSpPr>
          <p:cNvPr id="7" name="内容占位符 6"/>
          <p:cNvSpPr/>
          <p:nvPr>
            <p:ph idx="1"/>
          </p:nvPr>
        </p:nvSpPr>
        <p:spPr/>
        <p:txBody>
          <a:bodyPr/>
          <a:p>
            <a:r>
              <a:rPr lang="zh-CN"/>
              <a:t>跨模块调用</a:t>
            </a:r>
            <a:r>
              <a:rPr lang="en-US" altLang="zh-CN"/>
              <a:t>1</a:t>
            </a:r>
            <a:r>
              <a:rPr lang="zh-CN" altLang="en-US"/>
              <a:t>次</a:t>
            </a:r>
            <a:r>
              <a:rPr lang="en-US" altLang="zh-CN"/>
              <a:t>——10</a:t>
            </a:r>
            <a:r>
              <a:rPr lang="zh-CN" altLang="en-US"/>
              <a:t>秒</a:t>
            </a:r>
            <a:r>
              <a:rPr lang="en-US" altLang="zh-CN"/>
              <a:t> 300</a:t>
            </a:r>
            <a:r>
              <a:rPr lang="zh-CN" altLang="en-US"/>
              <a:t>个</a:t>
            </a:r>
            <a:endParaRPr lang="zh-CN"/>
          </a:p>
          <a:p>
            <a:pPr marL="685800" lvl="1" indent="-228600">
              <a:buFont typeface="Arial" panose="020B0604020202020204" pitchFamily="34" charset="0"/>
              <a:buChar char="•"/>
            </a:pPr>
            <a:endParaRPr lang="zh-CN" altLang="en-US">
              <a:solidFill>
                <a:schemeClr val="tx1"/>
              </a:solidFill>
            </a:endParaRPr>
          </a:p>
          <a:p>
            <a:pPr marL="685800" lvl="1" indent="-228600">
              <a:buFont typeface="Arial" panose="020B0604020202020204" pitchFamily="34" charset="0"/>
              <a:buChar char="•"/>
            </a:pPr>
            <a:endParaRPr lang="zh-CN" altLang="en-US">
              <a:solidFill>
                <a:schemeClr val="tx1"/>
              </a:solidFill>
            </a:endParaRPr>
          </a:p>
          <a:p>
            <a:pPr marL="457200" lvl="1" indent="0">
              <a:buFont typeface="Arial" panose="020B0604020202020204" pitchFamily="34" charset="0"/>
              <a:buNone/>
            </a:pPr>
            <a:endParaRPr lang="zh-CN" altLang="en-US">
              <a:solidFill>
                <a:schemeClr val="tx1"/>
              </a:solidFill>
            </a:endParaRPr>
          </a:p>
        </p:txBody>
      </p:sp>
      <p:pic>
        <p:nvPicPr>
          <p:cNvPr id="8" name="图片 7"/>
          <p:cNvPicPr>
            <a:picLocks noChangeAspect="1"/>
          </p:cNvPicPr>
          <p:nvPr/>
        </p:nvPicPr>
        <p:blipFill>
          <a:blip r:embed="rId1"/>
          <a:stretch>
            <a:fillRect/>
          </a:stretch>
        </p:blipFill>
        <p:spPr>
          <a:xfrm>
            <a:off x="534670" y="1740535"/>
            <a:ext cx="7537450" cy="4286250"/>
          </a:xfrm>
          <a:prstGeom prst="rect">
            <a:avLst/>
          </a:prstGeom>
        </p:spPr>
      </p:pic>
      <p:pic>
        <p:nvPicPr>
          <p:cNvPr id="623594205" name="图片 1"/>
          <p:cNvPicPr>
            <a:picLocks noChangeAspect="1"/>
          </p:cNvPicPr>
          <p:nvPr/>
        </p:nvPicPr>
        <p:blipFill>
          <a:blip r:embed="rId2"/>
          <a:stretch>
            <a:fillRect/>
          </a:stretch>
        </p:blipFill>
        <p:spPr>
          <a:xfrm>
            <a:off x="1511300" y="2092325"/>
            <a:ext cx="6736080" cy="3791585"/>
          </a:xfrm>
          <a:prstGeom prst="rect">
            <a:avLst/>
          </a:prstGeom>
        </p:spPr>
      </p:pic>
      <p:pic>
        <p:nvPicPr>
          <p:cNvPr id="9" name="图片 8"/>
          <p:cNvPicPr>
            <a:picLocks noChangeAspect="1"/>
          </p:cNvPicPr>
          <p:nvPr/>
        </p:nvPicPr>
        <p:blipFill>
          <a:blip r:embed="rId3"/>
          <a:stretch>
            <a:fillRect/>
          </a:stretch>
        </p:blipFill>
        <p:spPr>
          <a:xfrm>
            <a:off x="60325" y="2371725"/>
            <a:ext cx="9023350" cy="21145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3594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1f8a24f1-e4c2-4372-b4c6-d3e389f720a0"/>
  <p:tag name="COMMONDATA" val="eyJoZGlkIjoiNGZmZDRhYjU5OTIwNTVkMDRiMGIzYTNhNmVkZDY2OTcifQ=="/>
  <p:tag name="commondata" val="eyJoZGlkIjoiYjk5ODM0YmMxOWJiYWQyNDU4MGIzYWRmYTA0ZmI5NDcifQ=="/>
</p:tagLst>
</file>

<file path=ppt/theme/theme1.xml><?xml version="1.0" encoding="utf-8"?>
<a:theme xmlns:a="http://schemas.openxmlformats.org/drawingml/2006/main" name="XMU_Screen">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楷体">
      <a:majorFont>
        <a:latin typeface="Times New Roman"/>
        <a:ea typeface="楷体"/>
        <a:cs typeface=""/>
      </a:majorFont>
      <a:minorFont>
        <a:latin typeface="Times New Roman"/>
        <a:ea typeface="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L01_Introduction</Template>
  <TotalTime>0</TotalTime>
  <Words>1496</Words>
  <Application>WPS 演示</Application>
  <PresentationFormat>全屏显示(4:3)</PresentationFormat>
  <Paragraphs>236</Paragraphs>
  <Slides>19</Slides>
  <Notes>10</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Times New Roman</vt:lpstr>
      <vt:lpstr>楷体</vt:lpstr>
      <vt:lpstr>Segoe UI</vt:lpstr>
      <vt:lpstr>Courier New</vt:lpstr>
      <vt:lpstr>微软雅黑</vt:lpstr>
      <vt:lpstr>Arial Unicode MS</vt:lpstr>
      <vt:lpstr>Calibri</vt:lpstr>
      <vt:lpstr>XMU_Screen</vt:lpstr>
      <vt:lpstr>实验三 单体应用与微服务应用的效率</vt:lpstr>
      <vt:lpstr>实验设计</vt:lpstr>
      <vt:lpstr>实验设计</vt:lpstr>
      <vt:lpstr>实验设计</vt:lpstr>
      <vt:lpstr>数据约定</vt:lpstr>
      <vt:lpstr>实验结果&amp;分析——线程数阈值</vt:lpstr>
      <vt:lpstr>实验结果&amp;分析——线程数阈值</vt:lpstr>
      <vt:lpstr>实验结果&amp;分析——线程数阈值</vt:lpstr>
      <vt:lpstr>实验结果&amp;分析——线程数阈值</vt:lpstr>
      <vt:lpstr>实验结果&amp;分析——线程数阈值</vt:lpstr>
      <vt:lpstr>实验结果&amp;分析——线程数阈值</vt:lpstr>
      <vt:lpstr>实验结果&amp;分析——线程数阈值</vt:lpstr>
      <vt:lpstr>实验结果&amp;分析——线程数阈值</vt:lpstr>
      <vt:lpstr>实验结果&amp;分析——中位反应时间</vt:lpstr>
      <vt:lpstr>实验结果&amp;分析——中位反应时间</vt:lpstr>
      <vt:lpstr>实验结果&amp;分析——中位反应时间</vt:lpstr>
      <vt:lpstr>实验结果&amp;分析——中位反应时间</vt:lpstr>
      <vt:lpstr>实验结论</vt:lpstr>
      <vt:lpstr>Thank you</vt:lpstr>
    </vt:vector>
  </TitlesOfParts>
  <Company>SPIMAGe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OJ习题解答</dc:title>
  <dc:creator>ngwi</dc:creator>
  <cp:lastModifiedBy>YK</cp:lastModifiedBy>
  <cp:revision>36</cp:revision>
  <dcterms:created xsi:type="dcterms:W3CDTF">2017-10-30T12:28:00Z</dcterms:created>
  <dcterms:modified xsi:type="dcterms:W3CDTF">2023-12-21T02:17:03Z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3D69659FAEE0495D8A2D9A5150F8D31B</vt:lpwstr>
  </property>
  <property fmtid="{D5CDD505-2E9C-101B-9397-08002B2CF9AE}" pid="3" name="KSOProductBuildVer">
    <vt:lpwstr>2052-12.1.0.15990</vt:lpwstr>
  </property>
</Properties>
</file>