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7" d="100"/>
          <a:sy n="77" d="100"/>
        </p:scale>
        <p:origin x="324" y="90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595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04859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9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9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31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9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0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48621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1048622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04863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3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3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3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38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39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40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1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42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48644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1048645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6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1048647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48648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49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0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048615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16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7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52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3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1048655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1048656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48657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58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104865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1048624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625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626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27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数据结构与算法</a:t>
            </a:r>
            <a:endParaRPr lang="zh-CN" altLang="en-US"/>
          </a:p>
        </p:txBody>
      </p:sp>
      <p:sp>
        <p:nvSpPr>
          <p:cNvPr id="1048600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期中试卷解析（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  <a:endParaRPr lang="zh-CN" altLang="en-US"/>
          </a:p>
        </p:txBody>
      </p:sp>
      <p:sp>
        <p:nvSpPr>
          <p:cNvPr id="1048591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10000"/>
          </a:bodyPr>
          <a:lstStyle/>
          <a:p>
            <a:pPr marL="0" indent="0">
              <a:buNone/>
            </a:pPr>
            <a:r>
              <a:rPr lang="zh-CN" altLang="en-US" b="1"/>
              <a:t>1、什么是算法，如何度量一个算法的优劣？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答：算法是对特定问题求解的一种描述，它是指令的有限序列，其中每一条指令表示一个或多个操作。可以用算法时间复杂度和空间复杂度来度量一个算法的优劣。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2、线性表有哪几种实现方式？各有什么优缺点？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答：线性表可以用顺序表和链表来实现，其中，顺序表适用于不经常出现插入和删除操作的情况，而链表能够比较方便支持插入和删除操作。</a:t>
            </a:r>
            <a:endParaRPr lang="zh-CN" altLang="en-US"/>
          </a:p>
          <a:p>
            <a:pPr marL="0" indent="0">
              <a:buNone/>
            </a:pPr>
            <a:r>
              <a:rPr lang="zh-CN" altLang="en-US" b="1"/>
              <a:t>3、循环队列的优点是什么?如何判断它的空和满?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答：循环队列是将队列的头和尾相接，其优点是便于充分利用存储空间。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设rear表示尾指针，front表示头指针，MAXSAZE表示队列的空间大小，则: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队列空的条件是：rear=front;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队列满的条件是：（rear+1）%MAXSIZE =front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  <a:endParaRPr lang="zh-CN" altLang="en-US"/>
          </a:p>
        </p:txBody>
      </p:sp>
      <p:sp>
        <p:nvSpPr>
          <p:cNvPr id="10485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4、一个广义表是(a, (a, b), d, e, (a, (i, j), k)) ，请画出该广义表的链式存储结构。（</a:t>
            </a:r>
            <a:r>
              <a:rPr lang="zh-CN" altLang="en-US" b="1">
                <a:solidFill>
                  <a:srgbClr val="FF0000"/>
                </a:solidFill>
              </a:rPr>
              <a:t>下图为两种表示方法实例，非本题答案</a:t>
            </a:r>
            <a:r>
              <a:rPr lang="zh-CN" altLang="en-US" b="1"/>
              <a:t>）</a:t>
            </a:r>
            <a:endParaRPr lang="zh-CN" altLang="en-US" b="1"/>
          </a:p>
        </p:txBody>
      </p:sp>
      <p:pic>
        <p:nvPicPr>
          <p:cNvPr id="2097153" name="图片 2097152"/>
          <p:cNvPicPr/>
          <p:nvPr/>
        </p:nvPicPr>
        <p:blipFill>
          <a:blip r:embed="rId1"/>
          <a:stretch>
            <a:fillRect/>
          </a:stretch>
        </p:blipFill>
        <p:spPr>
          <a:xfrm>
            <a:off x="608400" y="2274573"/>
            <a:ext cx="7696356" cy="2750974"/>
          </a:xfrm>
          <a:prstGeom prst="rect">
            <a:avLst/>
          </a:prstGeom>
        </p:spPr>
      </p:pic>
      <p:pic>
        <p:nvPicPr>
          <p:cNvPr id="2097152" name="图片 2097151"/>
          <p:cNvPicPr/>
          <p:nvPr/>
        </p:nvPicPr>
        <p:blipFill>
          <a:blip r:embed="rId2"/>
          <a:stretch>
            <a:fillRect/>
          </a:stretch>
        </p:blipFill>
        <p:spPr>
          <a:xfrm>
            <a:off x="2843409" y="3294345"/>
            <a:ext cx="8577952" cy="29552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  <a:endParaRPr lang="zh-CN" altLang="en-US"/>
          </a:p>
        </p:txBody>
      </p:sp>
      <p:sp>
        <p:nvSpPr>
          <p:cNvPr id="104858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/>
              <a:t>5、设给定权值集合w={3,5,7,8,11,12} ，请构造关于w的一棵huffman树，并求其加权路径长度WPL 。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答：WPL=3*3+3*5+2*11+2*12+3*7+3*8=115</a:t>
            </a:r>
            <a:endParaRPr lang="zh-CN" altLang="en-US"/>
          </a:p>
        </p:txBody>
      </p:sp>
      <p:pic>
        <p:nvPicPr>
          <p:cNvPr id="2097154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004185"/>
            <a:ext cx="10770870" cy="3495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简答题</a:t>
            </a:r>
            <a:endParaRPr lang="zh-CN" altLang="en-US"/>
          </a:p>
        </p:txBody>
      </p:sp>
      <p:sp>
        <p:nvSpPr>
          <p:cNvPr id="104859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7630795" cy="47593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/>
              <a:t>6、一棵非空的二叉树其先序序列和后序序列正好相反，画出这棵二叉树的形状，它有什么特点？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答：因为先序遍历是“根左右”，后序遍历是“左右根”。根结点在两个序列中的位置分别在最前和最后，正好相反。若二叉树左右子树均存在，那么接下来在先序遍历中要访问左子树的根结点，在后序遍历中相反对应的则是右子树的根结点，左右子树的根结点是不可能相同的。若要两个序列正好相反，那么左或右子树必有一棵不存在，这对于每个结点是相同的，也就是每个结点的度为1或0 。</a:t>
            </a:r>
            <a:endParaRPr lang="zh-CN" altLang="en-US"/>
          </a:p>
        </p:txBody>
      </p:sp>
      <p:pic>
        <p:nvPicPr>
          <p:cNvPr id="2097155" name="图片 3"/>
          <p:cNvPicPr>
            <a:picLocks noChangeAspect="1"/>
          </p:cNvPicPr>
          <p:nvPr/>
        </p:nvPicPr>
        <p:blipFill>
          <a:blip r:embed="rId1">
            <a:lum contrast="12000"/>
          </a:blip>
          <a:stretch>
            <a:fillRect/>
          </a:stretch>
        </p:blipFill>
        <p:spPr>
          <a:xfrm>
            <a:off x="8739505" y="1490345"/>
            <a:ext cx="2609850" cy="416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  <a:endParaRPr lang="zh-CN" altLang="en-US"/>
          </a:p>
        </p:txBody>
      </p:sp>
      <p:sp>
        <p:nvSpPr>
          <p:cNvPr id="1048602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419725" cy="47593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b="1"/>
              <a:t>1、设计在单链表中删除值相同的多余结点的算法。</a:t>
            </a:r>
            <a:endParaRPr lang="zh-CN" altLang="en-US" b="1"/>
          </a:p>
          <a:p>
            <a:pPr marL="0" indent="0">
              <a:buNone/>
            </a:pPr>
            <a:r>
              <a:rPr lang="zh-CN" altLang="en-US"/>
              <a:t>typedef int datatype;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typedef struct node {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datatype data;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struct node *next;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}lklist;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  </a:t>
            </a:r>
            <a:endParaRPr lang="zh-CN" altLang="en-US"/>
          </a:p>
        </p:txBody>
      </p:sp>
      <p:sp>
        <p:nvSpPr>
          <p:cNvPr id="1048603" name="内容占位符 2"/>
          <p:cNvSpPr>
            <a:spLocks noGrp="1"/>
          </p:cNvSpPr>
          <p:nvPr/>
        </p:nvSpPr>
        <p:spPr>
          <a:xfrm>
            <a:off x="6369050" y="608330"/>
            <a:ext cx="5419725" cy="6150610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>
                <a:sym typeface="+mn-ea"/>
              </a:rPr>
              <a:t>void delredundant(lklist *&amp;head)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{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lklist *p,*q,*s;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for(p=head;p!=0;p=p-&gt;next)</a:t>
            </a:r>
            <a:endParaRPr lang="zh-CN" altLang="en-US"/>
          </a:p>
          <a:p>
            <a:pPr marL="0" indent="0">
              <a:buNone/>
            </a:pPr>
            <a:r>
              <a:rPr>
                <a:sym typeface="+mn-ea"/>
              </a:rPr>
              <a:t>   {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     </a:t>
            </a:r>
            <a:r>
              <a:rPr lang="zh-CN" altLang="en-US" sz="1800"/>
              <a:t>for(q=p-&gt;next,s=q;q!=0; )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     if (q-&gt;data==p-&gt;data) 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     {      s-&gt;next=q-&gt;next; 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            free(q);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            q=s-&gt;next;</a:t>
            </a:r>
            <a:endParaRPr lang="zh-CN" altLang="en-US" sz="1800"/>
          </a:p>
          <a:p>
            <a:pPr marL="457200" lvl="1" indent="0">
              <a:buNone/>
            </a:pPr>
            <a:r>
              <a:rPr lang="zh-CN" altLang="en-US" sz="1800"/>
              <a:t>     }else {s=q,q=q-&gt;next;}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/>
              <a:t>   }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二、算法题</a:t>
            </a:r>
            <a:endParaRPr lang="zh-CN" altLang="en-US"/>
          </a:p>
        </p:txBody>
      </p:sp>
      <p:sp>
        <p:nvSpPr>
          <p:cNvPr id="1048605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5307965" cy="475932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1"/>
              <a:t> 2、设计二叉树的存储结构，计算二叉树深度的递归算法。</a:t>
            </a:r>
            <a:endParaRPr lang="zh-CN" altLang="en-US" b="1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答：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typedef struct BiTNode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char data;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struct BiTNode* rchild;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struct BiTNode* lchild;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}BiTNode;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int TreeDepth(BiTNode *root)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{</a:t>
            </a:r>
            <a:endParaRPr lang="zh-CN" altLang="en-US"/>
          </a:p>
          <a:p>
            <a:pPr marL="0" indent="0">
              <a:buNone/>
            </a:pPr>
            <a:r>
              <a:rPr lang="zh-CN" altLang="en-US" sz="1600"/>
              <a:t>   </a:t>
            </a:r>
            <a:endParaRPr lang="zh-CN" altLang="en-US" sz="1600"/>
          </a:p>
        </p:txBody>
      </p:sp>
      <p:sp>
        <p:nvSpPr>
          <p:cNvPr id="1048606" name="内容占位符 2"/>
          <p:cNvSpPr>
            <a:spLocks noGrp="1"/>
          </p:cNvSpPr>
          <p:nvPr/>
        </p:nvSpPr>
        <p:spPr>
          <a:xfrm>
            <a:off x="6424295" y="1245235"/>
            <a:ext cx="5307965" cy="524954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int right</a:t>
            </a:r>
            <a:r>
              <a:rPr lang="en-US" altLang="zh-CN"/>
              <a:t>,</a:t>
            </a:r>
            <a:r>
              <a:rPr lang="zh-CN" altLang="en-US"/>
              <a:t>left</a:t>
            </a:r>
            <a:r>
              <a:rPr lang="en-US" altLang="zh-CN"/>
              <a:t>,</a:t>
            </a:r>
            <a:r>
              <a:rPr>
                <a:sym typeface="+mn-ea"/>
              </a:rPr>
              <a:t>deep</a:t>
            </a:r>
            <a:r>
              <a:rPr lang="zh-CN" altLang="en-US"/>
              <a:t>;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if(root==NULL)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        return </a:t>
            </a:r>
            <a:r>
              <a:rPr lang="en-US" altLang="zh-CN"/>
              <a:t>0</a:t>
            </a:r>
            <a:r>
              <a:rPr lang="zh-CN" altLang="en-US"/>
              <a:t>;    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right=TreeDepth(root-&gt;rchild);//计算左子树的深度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left=TreeDepth(root-&gt;lchild);//计算右子树的深度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    return </a:t>
            </a:r>
            <a:r>
              <a:rPr lang="en-US" altLang="zh-CN"/>
              <a:t>(</a:t>
            </a:r>
            <a:r>
              <a:rPr>
                <a:sym typeface="+mn-ea"/>
              </a:rPr>
              <a:t>right&gt;left?right:left</a:t>
            </a:r>
            <a:r>
              <a:rPr lang="en-US" altLang="zh-CN">
                <a:sym typeface="+mn-ea"/>
              </a:rPr>
              <a:t>)</a:t>
            </a:r>
            <a:r>
              <a:rPr lang="en-US" altLang="zh-CN"/>
              <a:t>+1</a:t>
            </a:r>
            <a:r>
              <a:rPr lang="zh-CN" altLang="en-US"/>
              <a:t>; </a:t>
            </a:r>
            <a:r>
              <a:rPr lang="en-US" altLang="zh-CN"/>
              <a:t>//</a:t>
            </a:r>
            <a:r>
              <a:t>加上当前结点层</a:t>
            </a:r>
            <a:endParaRPr lang="zh-CN" altLang="en-US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/>
              <a:t>(</a:t>
            </a:r>
            <a:r>
              <a:rPr>
                <a:sym typeface="+mn-ea"/>
              </a:rPr>
              <a:t>常见问题</a:t>
            </a:r>
            <a:r>
              <a:rPr b="1"/>
              <a:t>)</a:t>
            </a:r>
            <a:endParaRPr lang="en-US" altLang="zh-CN"/>
          </a:p>
        </p:txBody>
      </p:sp>
      <p:sp>
        <p:nvSpPr>
          <p:cNvPr id="1048608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551795" cy="485838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①</a:t>
            </a:r>
            <a:r>
              <a:rPr sz="1800" b="1"/>
              <a:t>指针操作错误</a:t>
            </a:r>
            <a:r>
              <a:rPr lang="en-US" altLang="zh-CN" sz="1800" b="1"/>
              <a:t>——</a:t>
            </a:r>
            <a:r>
              <a:rPr sz="1800" b="1"/>
              <a:t>请好好练习</a:t>
            </a:r>
            <a:r>
              <a:rPr lang="en-US" altLang="zh-CN" sz="1800" b="1"/>
              <a:t>c/c++</a:t>
            </a:r>
            <a:r>
              <a:rPr sz="1800" b="1"/>
              <a:t>指针运算</a:t>
            </a:r>
            <a:endParaRPr lang="en-US" altLang="zh-CN" sz="1800" b="1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while(p)</a:t>
            </a:r>
            <a:endParaRPr lang="en-US" altLang="zh-CN" sz="180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  <a:endParaRPr lang="en-US" altLang="zh-CN" sz="18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while(q)</a:t>
            </a:r>
            <a:endParaRPr lang="en-US" altLang="zh-CN" sz="180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q=q-&gt;next;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if(q-&gt;data==p-&gt;data) 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//</a:t>
            </a:r>
            <a:r>
              <a:rPr sz="1800"/>
              <a:t>这样的操作如果没有别的退出循环的条件，那必将以</a:t>
            </a:r>
            <a:r>
              <a:rPr sz="1800">
                <a:sym typeface="+mn-ea"/>
              </a:rPr>
              <a:t>访问</a:t>
            </a:r>
            <a:r>
              <a:rPr sz="1800"/>
              <a:t>空指针出错退出程序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{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r>
              <a:rPr lang="en-US" altLang="zh-CN" sz="1800"/>
              <a:t>……</a:t>
            </a:r>
            <a:endParaRPr lang="en-US" altLang="zh-CN" sz="1800"/>
          </a:p>
          <a:p>
            <a:pPr marL="914400" lvl="2" indent="0">
              <a:lnSpc>
                <a:spcPct val="100000"/>
              </a:lnSpc>
              <a:buNone/>
            </a:pPr>
            <a:endParaRPr lang="en-US" altLang="zh-CN" sz="1800"/>
          </a:p>
          <a:p>
            <a:pPr marL="0" lv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②其他编程语言语法问题</a:t>
            </a:r>
            <a:endParaRPr b="1">
              <a:sym typeface="+mn-ea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>
                <a:sym typeface="+mn-ea"/>
              </a:rPr>
              <a:t>循环语句使用、变量定义、逻辑运算符使用等等</a:t>
            </a:r>
            <a:endParaRPr>
              <a:sym typeface="+mn-ea"/>
            </a:endParaRPr>
          </a:p>
        </p:txBody>
      </p:sp>
      <p:sp>
        <p:nvSpPr>
          <p:cNvPr id="1048609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二、算法题</a:t>
            </a:r>
            <a:r>
              <a:rPr lang="en-US" altLang="zh-CN">
                <a:sym typeface="+mn-ea"/>
              </a:rPr>
              <a:t>(</a:t>
            </a:r>
            <a:r>
              <a:rPr>
                <a:sym typeface="+mn-ea"/>
              </a:rPr>
              <a:t>常见问题)</a:t>
            </a:r>
            <a:endParaRPr lang="zh-CN" altLang="en-US"/>
          </a:p>
        </p:txBody>
      </p:sp>
      <p:sp>
        <p:nvSpPr>
          <p:cNvPr id="1048611" name="内容占位符 2"/>
          <p:cNvSpPr>
            <a:spLocks noGrp="1"/>
          </p:cNvSpPr>
          <p:nvPr/>
        </p:nvSpPr>
        <p:spPr>
          <a:xfrm>
            <a:off x="636905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sz="2000">
                <a:sym typeface="+mn-ea"/>
              </a:rPr>
              <a:t>  </a:t>
            </a:r>
            <a:endParaRPr lang="zh-CN" altLang="en-US" sz="2000"/>
          </a:p>
        </p:txBody>
      </p:sp>
      <p:sp>
        <p:nvSpPr>
          <p:cNvPr id="1048612" name="内容占位符 2"/>
          <p:cNvSpPr>
            <a:spLocks noGrp="1"/>
          </p:cNvSpPr>
          <p:nvPr/>
        </p:nvSpPr>
        <p:spPr>
          <a:xfrm>
            <a:off x="6446520" y="1589405"/>
            <a:ext cx="5419725" cy="475932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  <p:sp>
        <p:nvSpPr>
          <p:cNvPr id="1048613" name="内容占位符 2"/>
          <p:cNvSpPr>
            <a:spLocks noGrp="1"/>
          </p:cNvSpPr>
          <p:nvPr/>
        </p:nvSpPr>
        <p:spPr>
          <a:xfrm>
            <a:off x="608330" y="1313815"/>
            <a:ext cx="10687685" cy="523557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③</a:t>
            </a:r>
            <a:r>
              <a:rPr sz="1800" b="1"/>
              <a:t>先排序，再清理</a:t>
            </a:r>
            <a:r>
              <a:rPr lang="en-US" altLang="zh-CN" sz="1800" b="1"/>
              <a:t>——</a:t>
            </a:r>
            <a:r>
              <a:rPr sz="1800" b="1"/>
              <a:t>一次能做好的事情，用两倍的时间来做，是为了情怀吗？</a:t>
            </a:r>
            <a:endParaRPr sz="1800" b="1"/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④用辅助数组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如何保证数组不越界？</a:t>
            </a: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⑤基本概念理解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空链表是无辜的、链表头结点不是必须的。</a:t>
            </a: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⑥典型递归算法编写不熟悉。</a:t>
            </a: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b="1">
                <a:sym typeface="+mn-ea"/>
              </a:rPr>
              <a:t>⑦概念理解不够全面</a:t>
            </a:r>
            <a:r>
              <a:rPr lang="en-US" altLang="zh-CN" b="1">
                <a:sym typeface="+mn-ea"/>
              </a:rPr>
              <a:t>——</a:t>
            </a:r>
            <a:r>
              <a:rPr b="1">
                <a:sym typeface="+mn-ea"/>
              </a:rPr>
              <a:t>空树也是树、空链表也是链表。</a:t>
            </a: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b="1"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endParaRPr sz="1800" b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WPS 演示</Application>
  <PresentationFormat>宽屏</PresentationFormat>
  <Paragraphs>110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数据结构与算法</vt:lpstr>
      <vt:lpstr>简答题</vt:lpstr>
      <vt:lpstr>简答题</vt:lpstr>
      <vt:lpstr>简答题</vt:lpstr>
      <vt:lpstr>简答题</vt:lpstr>
      <vt:lpstr>二、算法题</vt:lpstr>
      <vt:lpstr>二、算法题</vt:lpstr>
      <vt:lpstr>二、算法题(常见问题)</vt:lpstr>
      <vt:lpstr>二、算法题(常见问题)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</dc:title>
  <dc:creator>OXF-AN10</dc:creator>
  <cp:lastModifiedBy>罗斌</cp:lastModifiedBy>
  <cp:revision>8</cp:revision>
  <dcterms:created xsi:type="dcterms:W3CDTF">2019-06-17T18:08:00Z</dcterms:created>
  <dcterms:modified xsi:type="dcterms:W3CDTF">2021-01-04T12:25:27Z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