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FDDB719-CC8F-40CC-BC44-F89B2FF1D304}" type="datetimeFigureOut">
              <a:rPr lang="zh-CN" altLang="en-US" smtClean="0"/>
              <a:t>2021/5/13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223E5D-9149-483A-9971-526FD638DF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DB719-CC8F-40CC-BC44-F89B2FF1D304}" type="datetimeFigureOut">
              <a:rPr lang="zh-CN" altLang="en-US" smtClean="0"/>
              <a:t>2021/5/13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23E5D-9149-483A-9971-526FD638DF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0"/>
            <a:ext cx="8229600" cy="5554683"/>
          </a:xfrm>
        </p:spPr>
        <p:txBody>
          <a:bodyPr>
            <a:normAutofit fontScale="55000" lnSpcReduction="20000"/>
          </a:bodyPr>
          <a:lstStyle/>
          <a:p>
            <a:r>
              <a:rPr lang="en-US" b="1" dirty="0"/>
              <a:t> </a:t>
            </a:r>
            <a:endParaRPr lang="zh-CN" altLang="en-US" b="1" dirty="0"/>
          </a:p>
          <a:p>
            <a:r>
              <a:rPr lang="en-US" altLang="zh-CN" b="1" dirty="0"/>
              <a:t>《</a:t>
            </a:r>
            <a:r>
              <a:rPr lang="zh-CN" altLang="en-US" b="1" dirty="0"/>
              <a:t>党的建设</a:t>
            </a:r>
            <a:r>
              <a:rPr lang="en-US" altLang="zh-CN" b="1" dirty="0"/>
              <a:t>》</a:t>
            </a:r>
            <a:r>
              <a:rPr lang="zh-CN" altLang="en-US" b="1" dirty="0"/>
              <a:t>专题的思考题如下：</a:t>
            </a:r>
          </a:p>
          <a:p>
            <a:r>
              <a:rPr lang="en-US" b="1" dirty="0"/>
              <a:t>1.</a:t>
            </a:r>
            <a:r>
              <a:rPr lang="zh-CN" altLang="en-US" b="1" dirty="0"/>
              <a:t>如何理解党在新时代的历史使命？</a:t>
            </a:r>
          </a:p>
          <a:p>
            <a:r>
              <a:rPr lang="en-US" b="1" dirty="0"/>
              <a:t>2.</a:t>
            </a:r>
            <a:r>
              <a:rPr lang="zh-CN" altLang="en-US" b="1" dirty="0"/>
              <a:t>如何理解新时代党的建设总要求？</a:t>
            </a:r>
          </a:p>
          <a:p>
            <a:r>
              <a:rPr lang="en-US" b="1" dirty="0"/>
              <a:t>3.</a:t>
            </a:r>
            <a:r>
              <a:rPr lang="zh-CN" altLang="en-US" b="1" dirty="0"/>
              <a:t>如何理解“全面从严治党”的深刻含义？</a:t>
            </a:r>
          </a:p>
          <a:p>
            <a:r>
              <a:rPr lang="en-US" b="1" dirty="0"/>
              <a:t>4.</a:t>
            </a:r>
            <a:r>
              <a:rPr lang="zh-CN" altLang="en-US" b="1" dirty="0"/>
              <a:t>如何理解中国共产党的领导是中国特色社会主义最本质的特征和中国特色社会主义制度的最大优势？</a:t>
            </a:r>
          </a:p>
          <a:p>
            <a:r>
              <a:rPr lang="en-US" b="1" dirty="0"/>
              <a:t> </a:t>
            </a:r>
            <a:endParaRPr lang="zh-CN" altLang="en-US" b="1" dirty="0"/>
          </a:p>
          <a:p>
            <a:r>
              <a:rPr lang="zh-CN" altLang="en-US" b="1" dirty="0"/>
              <a:t>生态专题的思考题如下：</a:t>
            </a:r>
          </a:p>
          <a:p>
            <a:r>
              <a:rPr lang="zh-CN" altLang="en-US" b="1" dirty="0"/>
              <a:t>一、中国特色社会主义生态文明建设的时代背景、理论基础分别是什么？</a:t>
            </a:r>
          </a:p>
          <a:p>
            <a:r>
              <a:rPr lang="zh-CN" altLang="en-US" b="1" dirty="0"/>
              <a:t>二、中国特色社会主义生态文明理念有哪些？如何理解？</a:t>
            </a:r>
          </a:p>
          <a:p>
            <a:r>
              <a:rPr lang="zh-CN" altLang="en-US" b="1" dirty="0"/>
              <a:t>三、如何建设中国特色社会主义生态文明？</a:t>
            </a:r>
          </a:p>
          <a:p>
            <a:r>
              <a:rPr lang="zh-CN" altLang="en-US" b="1" dirty="0"/>
              <a:t>四、中国推动生态文明建设的创新意义是什么？</a:t>
            </a:r>
          </a:p>
          <a:p>
            <a:r>
              <a:rPr lang="en-US" b="1" dirty="0"/>
              <a:t> </a:t>
            </a:r>
            <a:endParaRPr lang="zh-CN" altLang="en-US" b="1" dirty="0"/>
          </a:p>
          <a:p>
            <a:r>
              <a:rPr lang="zh-CN" altLang="en-US" b="1" dirty="0"/>
              <a:t>文化专题的思考题如下：</a:t>
            </a:r>
          </a:p>
          <a:p>
            <a:r>
              <a:rPr lang="en-US" b="1" dirty="0"/>
              <a:t>1.</a:t>
            </a:r>
            <a:r>
              <a:rPr lang="zh-CN" altLang="en-US" b="1" dirty="0"/>
              <a:t>怎样理解中国特色社会主义文化建设理论？</a:t>
            </a:r>
          </a:p>
          <a:p>
            <a:r>
              <a:rPr lang="en-US" b="1" dirty="0"/>
              <a:t>2.</a:t>
            </a:r>
            <a:r>
              <a:rPr lang="zh-CN" altLang="en-US" b="1" dirty="0"/>
              <a:t>如何培养和践行社会主义核心价值观？</a:t>
            </a:r>
          </a:p>
          <a:p>
            <a:r>
              <a:rPr lang="en-US" b="1" dirty="0"/>
              <a:t>3.</a:t>
            </a:r>
            <a:r>
              <a:rPr lang="zh-CN" altLang="en-US" b="1" dirty="0"/>
              <a:t>如何建设社会主义文化强国？如何掌握意识形态工作领导权？</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268931"/>
          </a:xfrm>
        </p:spPr>
        <p:txBody>
          <a:bodyPr>
            <a:normAutofit fontScale="70000" lnSpcReduction="20000"/>
          </a:bodyPr>
          <a:lstStyle/>
          <a:p>
            <a:r>
              <a:rPr lang="zh-CN" altLang="en-US" b="1" dirty="0"/>
              <a:t>经济专题的思考题如下：</a:t>
            </a:r>
          </a:p>
          <a:p>
            <a:r>
              <a:rPr lang="en-US" b="1" dirty="0"/>
              <a:t>1.</a:t>
            </a:r>
            <a:r>
              <a:rPr lang="zh-CN" altLang="en-US" b="1" dirty="0"/>
              <a:t>改革开放以来中国经济社会的发展变革；</a:t>
            </a:r>
          </a:p>
          <a:p>
            <a:r>
              <a:rPr lang="en-US" b="1" dirty="0"/>
              <a:t>2. </a:t>
            </a:r>
            <a:r>
              <a:rPr lang="zh-CN" altLang="en-US" b="1" dirty="0"/>
              <a:t>经济社会发展新常态的内涵特征和新经济体系建设</a:t>
            </a:r>
          </a:p>
          <a:p>
            <a:r>
              <a:rPr lang="en-US" b="1" dirty="0"/>
              <a:t> </a:t>
            </a:r>
            <a:endParaRPr lang="zh-CN" altLang="en-US" b="1" dirty="0"/>
          </a:p>
          <a:p>
            <a:r>
              <a:rPr lang="zh-CN" altLang="en-US" b="1" dirty="0"/>
              <a:t>社会专题的思考题如下：</a:t>
            </a:r>
          </a:p>
          <a:p>
            <a:r>
              <a:rPr lang="en-US" b="1" dirty="0"/>
              <a:t>1.</a:t>
            </a:r>
            <a:r>
              <a:rPr lang="zh-CN" altLang="en-US" b="1" dirty="0"/>
              <a:t>为什么以习近平同志为核心的党中央特别强调民生建设？ </a:t>
            </a:r>
          </a:p>
          <a:p>
            <a:r>
              <a:rPr lang="en-US" b="1" dirty="0"/>
              <a:t>2.</a:t>
            </a:r>
            <a:r>
              <a:rPr lang="zh-CN" altLang="en-US" b="1" dirty="0"/>
              <a:t>如何加强和创新社会治理体制机制？ </a:t>
            </a:r>
          </a:p>
          <a:p>
            <a:r>
              <a:rPr lang="en-US" b="1" dirty="0"/>
              <a:t>3.</a:t>
            </a:r>
            <a:r>
              <a:rPr lang="zh-CN" altLang="en-US" b="1" dirty="0"/>
              <a:t>如何正确理解和把握总体国家安全观？</a:t>
            </a:r>
          </a:p>
          <a:p>
            <a:r>
              <a:rPr lang="en-US" b="1" dirty="0"/>
              <a:t> </a:t>
            </a:r>
            <a:endParaRPr lang="zh-CN" altLang="en-US" b="1" dirty="0"/>
          </a:p>
          <a:p>
            <a:r>
              <a:rPr lang="zh-CN" altLang="en-US" b="1" dirty="0"/>
              <a:t>政治专题的思考题如下：</a:t>
            </a:r>
          </a:p>
          <a:p>
            <a:r>
              <a:rPr lang="en-US" b="1" dirty="0"/>
              <a:t>1.</a:t>
            </a:r>
            <a:r>
              <a:rPr lang="zh-CN" altLang="en-US" b="1" dirty="0"/>
              <a:t>为什么必须坚持中国特色社会主义政治发展道路？</a:t>
            </a:r>
          </a:p>
          <a:p>
            <a:r>
              <a:rPr lang="en-US" b="1" dirty="0"/>
              <a:t>2.</a:t>
            </a:r>
            <a:r>
              <a:rPr lang="zh-CN" altLang="en-US" b="1" dirty="0"/>
              <a:t>如何巩固和发展最广泛的爱国统一战线？</a:t>
            </a:r>
          </a:p>
          <a:p>
            <a:r>
              <a:rPr lang="en-US" dirty="0"/>
              <a:t> </a:t>
            </a: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b="1" dirty="0"/>
              <a:t>毛泽东专题的思考题如下：</a:t>
            </a:r>
          </a:p>
          <a:p>
            <a:r>
              <a:rPr lang="en-US" b="1" dirty="0"/>
              <a:t>1</a:t>
            </a:r>
            <a:r>
              <a:rPr lang="zh-CN" altLang="en-US" b="1" dirty="0"/>
              <a:t>、如何理解毛泽东思想活的灵魂。</a:t>
            </a:r>
          </a:p>
          <a:p>
            <a:r>
              <a:rPr lang="en-US" b="1" dirty="0"/>
              <a:t>2</a:t>
            </a:r>
            <a:r>
              <a:rPr lang="zh-CN" altLang="en-US" b="1" dirty="0"/>
              <a:t>、如何科学认识毛泽东思想的历史地位。</a:t>
            </a:r>
          </a:p>
          <a:p>
            <a:r>
              <a:rPr lang="en-US" b="1" dirty="0"/>
              <a:t>3</a:t>
            </a:r>
            <a:r>
              <a:rPr lang="zh-CN" altLang="en-US" b="1" dirty="0"/>
              <a:t>、如何理解新民主主义革命的三大法宝及其相互关系。</a:t>
            </a:r>
          </a:p>
          <a:p>
            <a:r>
              <a:rPr lang="en-US" b="1" dirty="0"/>
              <a:t> </a:t>
            </a:r>
            <a:endParaRPr lang="zh-CN" altLang="en-US" b="1" dirty="0"/>
          </a:p>
          <a:p>
            <a:r>
              <a:rPr lang="zh-CN" altLang="en-US" b="1" dirty="0"/>
              <a:t>外交专题的思考题如下：毛泽东思想与中国特色社会主义理论体系概论课外交专题组期末思考题：</a:t>
            </a:r>
          </a:p>
          <a:p>
            <a:r>
              <a:rPr lang="en-US" b="1" dirty="0"/>
              <a:t>1. </a:t>
            </a:r>
            <a:r>
              <a:rPr lang="zh-CN" altLang="en-US" b="1" dirty="0"/>
              <a:t>谈谈中国独立自主和平外交政策与构建新型大国关系。</a:t>
            </a:r>
          </a:p>
          <a:p>
            <a:r>
              <a:rPr lang="en-US" b="1" dirty="0"/>
              <a:t>2. </a:t>
            </a:r>
            <a:r>
              <a:rPr lang="zh-CN" altLang="en-US" b="1" dirty="0"/>
              <a:t>谈谈你对通过“一带一路”倡议构建“人类命运共同体”的认知。</a:t>
            </a:r>
          </a:p>
          <a:p>
            <a:r>
              <a:rPr lang="en-US" dirty="0"/>
              <a:t> </a:t>
            </a:r>
            <a:endParaRPr lang="zh-CN" altLang="en-US" dirty="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Words>
  <Application>Microsoft Office PowerPoint</Application>
  <PresentationFormat>全屏显示(4:3)</PresentationFormat>
  <Paragraphs>39</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幻灯片 1</vt:lpstr>
      <vt:lpstr>幻灯片 2</vt:lpstr>
      <vt:lpstr>幻灯片 3</vt:lpstr>
      <vt:lpstr>幻灯片 4</vt:lpstr>
    </vt:vector>
  </TitlesOfParts>
  <Company>P R 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User</dc:creator>
  <cp:lastModifiedBy>Windows User</cp:lastModifiedBy>
  <cp:revision>1</cp:revision>
  <dcterms:created xsi:type="dcterms:W3CDTF">2021-05-13T03:47:07Z</dcterms:created>
  <dcterms:modified xsi:type="dcterms:W3CDTF">2021-05-13T03:48:53Z</dcterms:modified>
</cp:coreProperties>
</file>