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62" r:id="rId4"/>
    <p:sldId id="257" r:id="rId6"/>
    <p:sldId id="258" r:id="rId7"/>
    <p:sldId id="260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405"/>
    <p:restoredTop sz="95673" autoAdjust="0"/>
  </p:normalViewPr>
  <p:slideViewPr>
    <p:cSldViewPr>
      <p:cViewPr varScale="1">
        <p:scale>
          <a:sx n="90" d="100"/>
          <a:sy n="90" d="100"/>
        </p:scale>
        <p:origin x="208" y="9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00ED8-7523-44B6-826C-09742728A2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D7BB97-BF33-419D-BB54-D9F16CDB868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</a:t>
            </a:r>
            <a:r>
              <a:rPr lang="zh-CN" altLang="en-US" dirty="0"/>
              <a:t>分钟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7BB97-BF33-419D-BB54-D9F16CDB8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</a:t>
            </a:r>
            <a:r>
              <a:rPr lang="zh-CN" altLang="en-US" dirty="0"/>
              <a:t>分钟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7BB97-BF33-419D-BB54-D9F16CDB8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10</a:t>
            </a:r>
            <a:r>
              <a:rPr lang="zh-CN" altLang="en-US" dirty="0"/>
              <a:t>分钟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7BB97-BF33-419D-BB54-D9F16CDB8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10</a:t>
            </a:r>
            <a:r>
              <a:rPr lang="zh-CN" altLang="en-US" dirty="0"/>
              <a:t>分钟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7BB97-BF33-419D-BB54-D9F16CDB8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85786" y="1357298"/>
            <a:ext cx="7772400" cy="1470025"/>
          </a:xfrm>
        </p:spPr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汇编语言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7290" y="2786058"/>
            <a:ext cx="6400800" cy="2928958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r>
              <a:rPr lang="zh-CN" altLang="en-US" dirty="0"/>
              <a:t>姓名 </a:t>
            </a:r>
            <a:r>
              <a:rPr lang="en-US" altLang="zh-CN" dirty="0"/>
              <a:t>+ </a:t>
            </a:r>
            <a:r>
              <a:rPr lang="zh-CN" altLang="en-US" dirty="0"/>
              <a:t>学号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课题测试</a:t>
            </a:r>
            <a:endParaRPr lang="en-US" altLang="zh-CN" dirty="0"/>
          </a:p>
          <a:p>
            <a:r>
              <a:rPr lang="en-US" altLang="zh-CN" dirty="0"/>
              <a:t>2021-12-16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92696"/>
            <a:ext cx="9144000" cy="526337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844824"/>
            <a:ext cx="9144000" cy="3713083"/>
          </a:xfrm>
          <a:prstGeom prst="rect">
            <a:avLst/>
          </a:prstGeom>
        </p:spPr>
      </p:pic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323528" y="174352"/>
            <a:ext cx="8229600" cy="1143000"/>
          </a:xfrm>
        </p:spPr>
        <p:txBody>
          <a:bodyPr/>
          <a:lstStyle/>
          <a:p>
            <a:r>
              <a:rPr kumimoji="1" lang="zh-CN" altLang="en-US" dirty="0"/>
              <a:t>判断题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070749"/>
            <a:ext cx="9144000" cy="471650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641717"/>
            <a:ext cx="9144000" cy="357456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37294"/>
            <a:ext cx="9144000" cy="438341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47" y="1498898"/>
            <a:ext cx="8420100" cy="1231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47" y="3267075"/>
            <a:ext cx="5080000" cy="4699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47" y="4273252"/>
            <a:ext cx="7188200" cy="1854200"/>
          </a:xfrm>
          <a:prstGeom prst="rect">
            <a:avLst/>
          </a:prstGeom>
        </p:spPr>
      </p:pic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63525" y="178073"/>
            <a:ext cx="8229600" cy="1143000"/>
          </a:xfrm>
        </p:spPr>
        <p:txBody>
          <a:bodyPr/>
          <a:lstStyle/>
          <a:p>
            <a:r>
              <a:rPr kumimoji="1" lang="zh-CN" altLang="en-US" dirty="0"/>
              <a:t>参考答案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当运算结果为</a:t>
            </a:r>
            <a:r>
              <a:rPr lang="en-US" altLang="zh-CN" dirty="0"/>
              <a:t>10011001</a:t>
            </a:r>
            <a:r>
              <a:rPr lang="zh-CN" altLang="en-US" dirty="0"/>
              <a:t>，</a:t>
            </a:r>
            <a:r>
              <a:rPr lang="en-US" altLang="zh-CN" dirty="0"/>
              <a:t>SF= __</a:t>
            </a:r>
            <a:r>
              <a:rPr lang="zh-CN" altLang="en-US" dirty="0"/>
              <a:t>，</a:t>
            </a:r>
            <a:r>
              <a:rPr lang="en-US" altLang="zh-CN" dirty="0"/>
              <a:t>ZF=__</a:t>
            </a:r>
            <a:r>
              <a:rPr lang="zh-CN" altLang="en-US" dirty="0"/>
              <a:t>，</a:t>
            </a:r>
            <a:r>
              <a:rPr lang="en-US" altLang="zh-CN" dirty="0"/>
              <a:t>PF=____</a:t>
            </a:r>
            <a:r>
              <a:rPr lang="zh-CN" altLang="en-US" dirty="0"/>
              <a:t>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47</a:t>
            </a:r>
            <a:r>
              <a:rPr lang="zh-CN" altLang="en-US" dirty="0"/>
              <a:t>的十六进制数是</a:t>
            </a:r>
            <a:r>
              <a:rPr lang="en-US" altLang="zh-CN" dirty="0"/>
              <a:t>___</a:t>
            </a:r>
            <a:r>
              <a:rPr lang="zh-CN" altLang="en-US" dirty="0"/>
              <a:t>，二进制数是</a:t>
            </a:r>
            <a:r>
              <a:rPr lang="en-US" altLang="zh-CN" dirty="0"/>
              <a:t>___</a:t>
            </a:r>
            <a:r>
              <a:rPr lang="zh-CN" altLang="en-US" dirty="0"/>
              <a:t>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AL = 45H</a:t>
            </a:r>
            <a:r>
              <a:rPr lang="zh-CN" altLang="en-US" dirty="0"/>
              <a:t>，执行“</a:t>
            </a:r>
            <a:r>
              <a:rPr lang="en-US" altLang="zh-CN" dirty="0"/>
              <a:t>AND   AL</a:t>
            </a:r>
            <a:r>
              <a:rPr lang="zh-CN" altLang="en-US" dirty="0"/>
              <a:t>，</a:t>
            </a:r>
            <a:r>
              <a:rPr lang="en-US" altLang="zh-CN" dirty="0"/>
              <a:t>0B8H</a:t>
            </a:r>
            <a:r>
              <a:rPr lang="zh-CN" altLang="en-US" dirty="0"/>
              <a:t>”后，</a:t>
            </a:r>
            <a:r>
              <a:rPr lang="en-US" altLang="zh-CN" dirty="0"/>
              <a:t>AL=____</a:t>
            </a:r>
            <a:r>
              <a:rPr lang="zh-CN" altLang="en-US" dirty="0"/>
              <a:t>，</a:t>
            </a:r>
            <a:r>
              <a:rPr lang="en-US" altLang="zh-CN" dirty="0"/>
              <a:t>CF=_____</a:t>
            </a:r>
            <a:r>
              <a:rPr lang="zh-CN" altLang="en-US" dirty="0"/>
              <a:t>。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642910" y="357166"/>
            <a:ext cx="7429552" cy="785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填空题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500042"/>
            <a:ext cx="8229600" cy="5857916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lnSpc>
                <a:spcPct val="170000"/>
              </a:lnSpc>
              <a:buFont typeface="+mj-lt"/>
              <a:buAutoNum type="arabicPeriod" startAt="4"/>
            </a:pPr>
            <a:r>
              <a:rPr lang="zh-CN" altLang="en-US" dirty="0"/>
              <a:t>存储器中存放的数据如下图所示，请写出</a:t>
            </a:r>
            <a:r>
              <a:rPr lang="en-US" altLang="zh-CN" dirty="0"/>
              <a:t>05421H</a:t>
            </a:r>
            <a:r>
              <a:rPr lang="zh-CN" altLang="en-US" dirty="0"/>
              <a:t>和</a:t>
            </a:r>
            <a:r>
              <a:rPr lang="en-US" altLang="zh-CN" dirty="0"/>
              <a:t>05422H</a:t>
            </a:r>
            <a:r>
              <a:rPr lang="zh-CN" altLang="en-US" dirty="0"/>
              <a:t>字单元的内容。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514350" indent="-514350">
              <a:buFont typeface="+mj-lt"/>
              <a:buAutoNum type="arabicPeriod" startAt="5"/>
            </a:pPr>
            <a:r>
              <a:rPr lang="zh-CN" altLang="en-US" dirty="0"/>
              <a:t>若</a:t>
            </a:r>
            <a:r>
              <a:rPr lang="en-US" altLang="zh-CN" dirty="0"/>
              <a:t>AL=8AH, BL=4BH.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		ADD   AL, BL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		JC       NEXT</a:t>
            </a:r>
            <a:endParaRPr lang="en-US" altLang="zh-CN" dirty="0"/>
          </a:p>
          <a:p>
            <a:pPr lvl="2">
              <a:buNone/>
            </a:pPr>
            <a:r>
              <a:rPr lang="en-US" altLang="zh-CN" sz="2800" dirty="0"/>
              <a:t>OR     AL, 47H</a:t>
            </a:r>
            <a:endParaRPr lang="en-US" altLang="zh-CN" sz="2800" dirty="0"/>
          </a:p>
          <a:p>
            <a:pPr>
              <a:buNone/>
            </a:pPr>
            <a:r>
              <a:rPr lang="en-US" altLang="zh-CN" sz="2800" dirty="0"/>
              <a:t>     		HLT</a:t>
            </a:r>
            <a:endParaRPr lang="en-US" altLang="zh-CN" sz="2800" dirty="0"/>
          </a:p>
          <a:p>
            <a:pPr>
              <a:buNone/>
            </a:pPr>
            <a:r>
              <a:rPr lang="en-US" altLang="zh-CN" sz="2800" dirty="0"/>
              <a:t>NEXT:	ADC   AL, 0</a:t>
            </a:r>
            <a:endParaRPr lang="en-US" altLang="zh-CN" sz="2800" dirty="0"/>
          </a:p>
          <a:p>
            <a:pPr lvl="1">
              <a:buNone/>
            </a:pPr>
            <a:r>
              <a:rPr lang="en-US" altLang="zh-CN" dirty="0"/>
              <a:t>		HLT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程序执行后： </a:t>
            </a:r>
            <a:r>
              <a:rPr lang="en-US" altLang="zh-CN" dirty="0"/>
              <a:t>AL =  ________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929058" y="1000108"/>
            <a:ext cx="2652680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64" y="357166"/>
            <a:ext cx="8715436" cy="1571636"/>
          </a:xfrm>
        </p:spPr>
        <p:txBody>
          <a:bodyPr>
            <a:noAutofit/>
          </a:bodyPr>
          <a:lstStyle/>
          <a:p>
            <a:pPr algn="l"/>
            <a:r>
              <a:rPr lang="en-US" altLang="zh-CN" sz="3200" dirty="0"/>
              <a:t>6. </a:t>
            </a:r>
            <a:r>
              <a:rPr lang="zh-CN" altLang="en-US" sz="3200" dirty="0"/>
              <a:t>从</a:t>
            </a:r>
            <a:r>
              <a:rPr lang="en-US" sz="3200" dirty="0"/>
              <a:t>2000H</a:t>
            </a:r>
            <a:r>
              <a:rPr lang="zh-CN" altLang="en-US" sz="3200" dirty="0"/>
              <a:t>单元开始，存放着</a:t>
            </a:r>
            <a:r>
              <a:rPr lang="en-US" sz="3200" dirty="0"/>
              <a:t>14H</a:t>
            </a:r>
            <a:r>
              <a:rPr lang="zh-CN" altLang="en-US" sz="3200" dirty="0"/>
              <a:t>个数据，找出最大一个，并将其存在</a:t>
            </a:r>
            <a:r>
              <a:rPr lang="en-US" sz="3200" dirty="0"/>
              <a:t>2000H</a:t>
            </a:r>
            <a:r>
              <a:rPr lang="zh-CN" altLang="en-US" sz="3200" dirty="0"/>
              <a:t>中。请在方框中各填一条指令。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357430"/>
            <a:ext cx="8229600" cy="4357718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GATMAX</a:t>
            </a:r>
            <a:r>
              <a:rPr lang="zh-CN" altLang="en-US" dirty="0"/>
              <a:t>：</a:t>
            </a:r>
            <a:r>
              <a:rPr lang="en-US" altLang="zh-CN" dirty="0"/>
              <a:t>	</a:t>
            </a:r>
            <a:r>
              <a:rPr lang="en-US" dirty="0"/>
              <a:t>MOV  BX</a:t>
            </a:r>
            <a:r>
              <a:rPr lang="zh-CN" altLang="en-US" dirty="0"/>
              <a:t>，</a:t>
            </a:r>
            <a:r>
              <a:rPr lang="en-US" dirty="0"/>
              <a:t>2000H</a:t>
            </a:r>
            <a:endParaRPr lang="zh-CN" altLang="en-US" dirty="0"/>
          </a:p>
          <a:p>
            <a:pPr>
              <a:buNone/>
            </a:pPr>
            <a:r>
              <a:rPr lang="en-US" dirty="0"/>
              <a:t>			MOV  AL</a:t>
            </a:r>
            <a:r>
              <a:rPr lang="zh-CN" altLang="en-US" dirty="0"/>
              <a:t>，</a:t>
            </a:r>
            <a:r>
              <a:rPr lang="en-US" dirty="0"/>
              <a:t>[BX]</a:t>
            </a:r>
            <a:endParaRPr lang="zh-CN" altLang="en-US" dirty="0"/>
          </a:p>
          <a:p>
            <a:pPr>
              <a:buNone/>
            </a:pPr>
            <a:r>
              <a:rPr lang="en-US" dirty="0"/>
              <a:t>			MOV  CX</a:t>
            </a:r>
            <a:r>
              <a:rPr lang="zh-CN" altLang="en-US" dirty="0"/>
              <a:t>，</a:t>
            </a:r>
            <a:r>
              <a:rPr lang="en-US" dirty="0"/>
              <a:t>14H</a:t>
            </a:r>
            <a:endParaRPr lang="zh-CN" altLang="en-US" dirty="0"/>
          </a:p>
          <a:p>
            <a:pPr>
              <a:buNone/>
            </a:pPr>
            <a:r>
              <a:rPr lang="en-US" dirty="0"/>
              <a:t>	      P1</a:t>
            </a:r>
            <a:r>
              <a:rPr lang="zh-CN" altLang="en-US" dirty="0"/>
              <a:t>： </a:t>
            </a:r>
            <a:r>
              <a:rPr lang="en-US" altLang="zh-CN" dirty="0"/>
              <a:t>	</a:t>
            </a:r>
            <a:r>
              <a:rPr lang="en-US" altLang="zh-CN" u="sng" dirty="0"/>
              <a:t>___</a:t>
            </a:r>
            <a:r>
              <a:rPr lang="zh-CN" altLang="en-US" u="sng" dirty="0"/>
              <a:t> ① </a:t>
            </a:r>
            <a:r>
              <a:rPr lang="en-US" altLang="zh-CN" u="sng" dirty="0"/>
              <a:t>_______</a:t>
            </a:r>
            <a:endParaRPr lang="zh-CN" altLang="en-US" u="sng" dirty="0"/>
          </a:p>
          <a:p>
            <a:pPr>
              <a:buNone/>
            </a:pPr>
            <a:r>
              <a:rPr lang="en-US" dirty="0"/>
              <a:t>			CMP  AL</a:t>
            </a:r>
            <a:r>
              <a:rPr lang="zh-CN" altLang="en-US" dirty="0"/>
              <a:t>，</a:t>
            </a:r>
            <a:r>
              <a:rPr lang="en-US" dirty="0"/>
              <a:t>[BX]</a:t>
            </a:r>
            <a:endParaRPr lang="zh-CN" altLang="en-US" dirty="0"/>
          </a:p>
          <a:p>
            <a:pPr>
              <a:buNone/>
            </a:pPr>
            <a:r>
              <a:rPr lang="en-US" dirty="0"/>
              <a:t>			JAE  P2 </a:t>
            </a:r>
            <a:endParaRPr lang="zh-CN" altLang="en-US" dirty="0"/>
          </a:p>
          <a:p>
            <a:pPr>
              <a:buNone/>
            </a:pPr>
            <a:r>
              <a:rPr lang="en-US" dirty="0"/>
              <a:t>			MOV  AL</a:t>
            </a:r>
            <a:r>
              <a:rPr lang="zh-CN" altLang="en-US" dirty="0"/>
              <a:t>，</a:t>
            </a:r>
            <a:r>
              <a:rPr lang="en-US" dirty="0"/>
              <a:t>[BX]</a:t>
            </a:r>
            <a:endParaRPr lang="en-US" dirty="0"/>
          </a:p>
          <a:p>
            <a:pPr>
              <a:buNone/>
            </a:pPr>
            <a:r>
              <a:rPr lang="en-US" dirty="0"/>
              <a:t>	      P2</a:t>
            </a:r>
            <a:r>
              <a:rPr lang="zh-CN" altLang="en-US" dirty="0"/>
              <a:t>： </a:t>
            </a:r>
            <a:r>
              <a:rPr lang="en-US" altLang="zh-CN" dirty="0"/>
              <a:t>	</a:t>
            </a:r>
            <a:r>
              <a:rPr lang="en-US" altLang="zh-CN" u="sng" dirty="0"/>
              <a:t>___</a:t>
            </a:r>
            <a:r>
              <a:rPr lang="zh-CN" altLang="en-US" u="sng" dirty="0"/>
              <a:t> </a:t>
            </a:r>
            <a:r>
              <a:rPr lang="zh-CN" altLang="en-US" dirty="0"/>
              <a:t>②</a:t>
            </a:r>
            <a:r>
              <a:rPr lang="zh-CN" altLang="en-US" u="sng" dirty="0"/>
              <a:t> </a:t>
            </a:r>
            <a:r>
              <a:rPr lang="en-US" altLang="zh-CN" u="sng" dirty="0"/>
              <a:t>_______</a:t>
            </a:r>
            <a:endParaRPr lang="zh-CN" altLang="en-US" dirty="0"/>
          </a:p>
          <a:p>
            <a:pPr>
              <a:buNone/>
            </a:pPr>
            <a:r>
              <a:rPr lang="en-US" dirty="0"/>
              <a:t>			JNZ  P1</a:t>
            </a:r>
            <a:endParaRPr lang="zh-CN" altLang="en-US" dirty="0"/>
          </a:p>
          <a:p>
            <a:pPr>
              <a:buNone/>
            </a:pPr>
            <a:r>
              <a:rPr lang="en-US" dirty="0"/>
              <a:t>			MOV  BX</a:t>
            </a:r>
            <a:r>
              <a:rPr lang="zh-CN" altLang="en-US" dirty="0"/>
              <a:t>，</a:t>
            </a:r>
            <a:r>
              <a:rPr lang="en-US" dirty="0"/>
              <a:t>2000H</a:t>
            </a:r>
            <a:endParaRPr lang="zh-CN" altLang="en-US" dirty="0"/>
          </a:p>
          <a:p>
            <a:pPr>
              <a:buNone/>
            </a:pPr>
            <a:r>
              <a:rPr lang="en-US" dirty="0"/>
              <a:t>			MOV  [BX]</a:t>
            </a:r>
            <a:r>
              <a:rPr lang="zh-CN" altLang="en-US" dirty="0"/>
              <a:t>，</a:t>
            </a:r>
            <a:r>
              <a:rPr lang="en-US" dirty="0"/>
              <a:t>AL</a:t>
            </a:r>
            <a:endParaRPr lang="zh-CN" altLang="en-US" dirty="0"/>
          </a:p>
          <a:p>
            <a:pPr>
              <a:buNone/>
            </a:pPr>
            <a:r>
              <a:rPr lang="en-US" dirty="0"/>
              <a:t>			HLT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285720" y="2071678"/>
            <a:ext cx="835824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64" y="357166"/>
            <a:ext cx="8715436" cy="2786082"/>
          </a:xfrm>
        </p:spPr>
        <p:txBody>
          <a:bodyPr>
            <a:noAutofit/>
          </a:bodyPr>
          <a:lstStyle/>
          <a:p>
            <a:pPr algn="l"/>
            <a:r>
              <a:rPr lang="en-US" altLang="zh-CN" sz="2400" dirty="0"/>
              <a:t>7. </a:t>
            </a:r>
            <a:r>
              <a:rPr lang="zh-CN" altLang="en-US" sz="2400" dirty="0"/>
              <a:t>设已定义数据段如下：</a:t>
            </a:r>
            <a:br>
              <a:rPr lang="en-US" altLang="zh-CN" sz="2400" dirty="0"/>
            </a:br>
            <a:r>
              <a:rPr lang="en-US" altLang="zh-CN" sz="2400" dirty="0"/>
              <a:t>	DATA SEGEMENT </a:t>
            </a:r>
            <a:br>
              <a:rPr lang="en-US" altLang="zh-CN" sz="2400" dirty="0"/>
            </a:br>
            <a:r>
              <a:rPr lang="en-US" altLang="zh-CN" sz="2400" dirty="0"/>
              <a:t>	DAX   DB   XXH</a:t>
            </a:r>
            <a:br>
              <a:rPr lang="en-US" altLang="zh-CN" sz="2400" dirty="0"/>
            </a:br>
            <a:r>
              <a:rPr lang="en-US" altLang="zh-CN" sz="2400" dirty="0"/>
              <a:t>	DAY    DB  ?</a:t>
            </a:r>
            <a:br>
              <a:rPr lang="en-US" altLang="zh-CN" sz="2400" dirty="0"/>
            </a:br>
            <a:r>
              <a:rPr lang="en-US" altLang="zh-CN" sz="2400" dirty="0"/>
              <a:t>	DATA ENDS</a:t>
            </a:r>
            <a:br>
              <a:rPr lang="en-US" altLang="zh-CN" sz="2400" dirty="0"/>
            </a:br>
            <a:r>
              <a:rPr lang="zh-CN" altLang="en-US" sz="2400" dirty="0"/>
              <a:t>下列程序段完成功能：判断变量</a:t>
            </a:r>
            <a:r>
              <a:rPr lang="en-US" altLang="zh-CN" sz="2400" dirty="0"/>
              <a:t>DAX</a:t>
            </a:r>
            <a:r>
              <a:rPr lang="zh-CN" altLang="en-US" sz="2400" dirty="0"/>
              <a:t>的值是否大于等于</a:t>
            </a:r>
            <a:r>
              <a:rPr lang="en-US" altLang="zh-CN" sz="2400" dirty="0"/>
              <a:t>0</a:t>
            </a:r>
            <a:r>
              <a:rPr lang="zh-CN" altLang="en-US" sz="2400" dirty="0"/>
              <a:t>。若大于等于</a:t>
            </a:r>
            <a:r>
              <a:rPr lang="en-US" altLang="zh-CN" sz="2400" dirty="0"/>
              <a:t>0</a:t>
            </a:r>
            <a:r>
              <a:rPr lang="zh-CN" altLang="en-US" sz="2400" dirty="0"/>
              <a:t>，则将</a:t>
            </a:r>
            <a:r>
              <a:rPr lang="en-US" altLang="zh-CN" sz="2400" dirty="0"/>
              <a:t>DAY</a:t>
            </a:r>
            <a:r>
              <a:rPr lang="zh-CN" altLang="en-US" sz="2400" dirty="0"/>
              <a:t>单元置为</a:t>
            </a:r>
            <a:r>
              <a:rPr lang="en-US" altLang="zh-CN" sz="2400" dirty="0"/>
              <a:t>0FFH</a:t>
            </a:r>
            <a:r>
              <a:rPr lang="zh-CN" altLang="en-US" sz="2400" dirty="0"/>
              <a:t>；否则将</a:t>
            </a:r>
            <a:r>
              <a:rPr lang="en-US" altLang="zh-CN" sz="2400" dirty="0"/>
              <a:t>DAY</a:t>
            </a:r>
            <a:r>
              <a:rPr lang="zh-CN" altLang="en-US" sz="2400" dirty="0"/>
              <a:t>单元的值置为</a:t>
            </a:r>
            <a:r>
              <a:rPr lang="en-US" altLang="zh-CN" sz="2400" dirty="0"/>
              <a:t>00H</a:t>
            </a:r>
            <a:r>
              <a:rPr lang="zh-CN" altLang="en-US" sz="2400" dirty="0"/>
              <a:t>。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3571876"/>
            <a:ext cx="8229600" cy="2714644"/>
          </a:xfrm>
        </p:spPr>
        <p:txBody>
          <a:bodyPr>
            <a:normAutofit fontScale="77500" lnSpcReduction="20000"/>
          </a:bodyPr>
          <a:lstStyle/>
          <a:p>
            <a:pPr marL="342900" lvl="2" indent="-342900">
              <a:buNone/>
            </a:pPr>
            <a:r>
              <a:rPr lang="en-US" dirty="0"/>
              <a:t>		</a:t>
            </a:r>
            <a:r>
              <a:rPr lang="en-US" sz="3300" dirty="0"/>
              <a:t>MOV  </a:t>
            </a:r>
            <a:r>
              <a:rPr lang="en-US" altLang="zh-CN" sz="3300" dirty="0"/>
              <a:t>AL,   DAX</a:t>
            </a:r>
            <a:endParaRPr lang="zh-CN" altLang="en-US" sz="3300" dirty="0"/>
          </a:p>
          <a:p>
            <a:pPr>
              <a:buNone/>
            </a:pPr>
            <a:r>
              <a:rPr lang="en-US" dirty="0"/>
              <a:t>		CMP   AL</a:t>
            </a:r>
            <a:r>
              <a:rPr lang="zh-CN" altLang="en-US" dirty="0"/>
              <a:t>，</a:t>
            </a:r>
            <a:r>
              <a:rPr lang="en-US" dirty="0"/>
              <a:t>[BX]</a:t>
            </a:r>
            <a:endParaRPr lang="zh-CN" altLang="en-US" dirty="0"/>
          </a:p>
          <a:p>
            <a:pPr>
              <a:buNone/>
            </a:pPr>
            <a:r>
              <a:rPr lang="en-US" dirty="0"/>
              <a:t>		 </a:t>
            </a:r>
            <a:r>
              <a:rPr lang="en-US" altLang="zh-CN" u="sng" dirty="0"/>
              <a:t>___</a:t>
            </a:r>
            <a:r>
              <a:rPr lang="zh-CN" altLang="en-US" u="sng" dirty="0"/>
              <a:t> ① </a:t>
            </a:r>
            <a:r>
              <a:rPr lang="en-US" altLang="zh-CN" u="sng" dirty="0"/>
              <a:t>_______</a:t>
            </a:r>
            <a:endParaRPr lang="zh-CN" altLang="en-US" u="sng" dirty="0"/>
          </a:p>
          <a:p>
            <a:pPr>
              <a:buNone/>
            </a:pPr>
            <a:r>
              <a:rPr lang="en-US" dirty="0"/>
              <a:t>		MOV  AL</a:t>
            </a:r>
            <a:r>
              <a:rPr lang="zh-CN" altLang="en-US" dirty="0"/>
              <a:t>，</a:t>
            </a:r>
            <a:r>
              <a:rPr lang="en-US" dirty="0"/>
              <a:t>0</a:t>
            </a:r>
            <a:endParaRPr lang="zh-CN" altLang="en-US" dirty="0"/>
          </a:p>
          <a:p>
            <a:pPr>
              <a:buNone/>
            </a:pPr>
            <a:r>
              <a:rPr lang="en-US" dirty="0"/>
              <a:t>		</a:t>
            </a:r>
            <a:r>
              <a:rPr lang="en-US" altLang="zh-CN" u="sng" dirty="0"/>
              <a:t> ___</a:t>
            </a:r>
            <a:r>
              <a:rPr lang="zh-CN" altLang="en-US" u="sng" dirty="0"/>
              <a:t> </a:t>
            </a:r>
            <a:r>
              <a:rPr lang="zh-CN" altLang="en-US" dirty="0"/>
              <a:t>②</a:t>
            </a:r>
            <a:r>
              <a:rPr lang="zh-CN" altLang="en-US" u="sng" dirty="0"/>
              <a:t> </a:t>
            </a:r>
            <a:r>
              <a:rPr lang="en-US" altLang="zh-CN" u="sng" dirty="0"/>
              <a:t>_______ </a:t>
            </a:r>
            <a:endParaRPr lang="en-US" altLang="zh-CN" u="sng" dirty="0"/>
          </a:p>
          <a:p>
            <a:pPr>
              <a:buNone/>
            </a:pPr>
            <a:r>
              <a:rPr lang="en-US" dirty="0"/>
              <a:t>GRE: 	MOV  AL</a:t>
            </a:r>
            <a:r>
              <a:rPr lang="zh-CN" altLang="en-US" dirty="0"/>
              <a:t>，</a:t>
            </a:r>
            <a:r>
              <a:rPr lang="en-US" dirty="0"/>
              <a:t>0FFH</a:t>
            </a:r>
            <a:endParaRPr lang="en-US" dirty="0"/>
          </a:p>
          <a:p>
            <a:pPr>
              <a:buNone/>
            </a:pPr>
            <a:r>
              <a:rPr lang="en-US" dirty="0"/>
              <a:t>LEE: 	MOV  DAY,  AL</a:t>
            </a:r>
            <a:r>
              <a:rPr lang="en-US" altLang="zh-CN" dirty="0"/>
              <a:t>	</a:t>
            </a:r>
            <a:r>
              <a:rPr lang="en-US" dirty="0"/>
              <a:t>	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357158" y="3286124"/>
            <a:ext cx="835824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/>
          <a:lstStyle/>
          <a:p>
            <a:r>
              <a:rPr kumimoji="1" lang="zh-CN" altLang="en-US" dirty="0"/>
              <a:t>模拟题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30030"/>
            <a:ext cx="9144000" cy="61979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32656"/>
            <a:ext cx="9144000" cy="431538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4731910"/>
            <a:ext cx="7416378" cy="179343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09642"/>
            <a:ext cx="9144000" cy="623871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787</Words>
  <Application>WPS 演示</Application>
  <PresentationFormat>全屏显示(4:3)</PresentationFormat>
  <Paragraphs>63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《汇编语言》</vt:lpstr>
      <vt:lpstr>PowerPoint 演示文稿</vt:lpstr>
      <vt:lpstr>PowerPoint 演示文稿</vt:lpstr>
      <vt:lpstr>6. 从2000H单元开始，存放着14H个数据，找出最大一个，并将其存在2000H中。请在方框中各填一条指令。</vt:lpstr>
      <vt:lpstr>7. 设已定义数据段如下： 	DATA SEGEMENT  	DAX   DB   XXH 	DAY    DB  ? 	DATA ENDS 下列程序段完成功能：判断变量DAX的值是否大于等于0。若大于等于0，则将DAY单元置为0FFH；否则将DAY单元的值置为00H。</vt:lpstr>
      <vt:lpstr>模拟题</vt:lpstr>
      <vt:lpstr>PowerPoint 演示文稿</vt:lpstr>
      <vt:lpstr>PowerPoint 演示文稿</vt:lpstr>
      <vt:lpstr>PowerPoint 演示文稿</vt:lpstr>
      <vt:lpstr>PowerPoint 演示文稿</vt:lpstr>
      <vt:lpstr>判断题</vt:lpstr>
      <vt:lpstr>PowerPoint 演示文稿</vt:lpstr>
      <vt:lpstr>PowerPoint 演示文稿</vt:lpstr>
      <vt:lpstr>PowerPoint 演示文稿</vt:lpstr>
      <vt:lpstr>参考答案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《汇编语言》</dc:title>
  <dc:creator>BoMao</dc:creator>
  <cp:lastModifiedBy>肯纳得k.</cp:lastModifiedBy>
  <cp:revision>17</cp:revision>
  <dcterms:created xsi:type="dcterms:W3CDTF">2016-11-20T09:37:00Z</dcterms:created>
  <dcterms:modified xsi:type="dcterms:W3CDTF">2023-02-19T14:09:26Z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2052-11.1.0.9986</vt:lpwstr>
  </property>
</Properties>
</file>