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42" r:id="rId11"/>
    <p:sldId id="34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CC21-DB1E-46E2-86EC-984361662C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458C-2A95-4916-B905-D753150E55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../ddd/&#21160;&#30011;1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br>
              <a:rPr lang="en-US" altLang="zh-CN" dirty="0" smtClean="0"/>
            </a:br>
            <a:r>
              <a:rPr lang="zh-CN" altLang="en-US" dirty="0" smtClean="0"/>
              <a:t> 汇编语言基础知识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875_schemati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748937"/>
            <a:ext cx="7785463" cy="583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5" y="261937"/>
            <a:ext cx="10515600" cy="1325563"/>
          </a:xfrm>
        </p:spPr>
        <p:txBody>
          <a:bodyPr/>
          <a:lstStyle/>
          <a:p>
            <a:r>
              <a:rPr lang="zh-CN" altLang="en-US" dirty="0"/>
              <a:t>寄存器操作数的表达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700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r8——</a:t>
            </a:r>
            <a:r>
              <a:rPr lang="zh-CN" altLang="en-US" sz="3200" dirty="0"/>
              <a:t>任意一个</a:t>
            </a:r>
            <a:r>
              <a:rPr lang="en-US" altLang="zh-CN" sz="3200" dirty="0"/>
              <a:t>8</a:t>
            </a:r>
            <a:r>
              <a:rPr lang="zh-CN" altLang="en-US" sz="3200" dirty="0"/>
              <a:t>位通用寄存器</a:t>
            </a:r>
            <a:endParaRPr lang="zh-CN" altLang="en-US" sz="3200" dirty="0"/>
          </a:p>
          <a:p>
            <a:pPr lvl="1"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AH  AL   BH  BL   CH  CL   DH  DL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3200" dirty="0"/>
              <a:t>r16——</a:t>
            </a:r>
            <a:r>
              <a:rPr lang="zh-CN" altLang="en-US" sz="3200" dirty="0"/>
              <a:t>任意一个</a:t>
            </a:r>
            <a:r>
              <a:rPr lang="en-US" altLang="zh-CN" sz="3200" dirty="0"/>
              <a:t>16</a:t>
            </a:r>
            <a:r>
              <a:rPr lang="zh-CN" altLang="en-US" sz="3200" dirty="0"/>
              <a:t>位通用寄存器</a:t>
            </a:r>
            <a:endParaRPr lang="zh-CN" altLang="en-US" sz="3200" dirty="0"/>
          </a:p>
          <a:p>
            <a:pPr lvl="1"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AX  BX  CX  DX    SI  DI  BP  SP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3200" dirty="0" err="1"/>
              <a:t>reg</a:t>
            </a:r>
            <a:r>
              <a:rPr lang="en-US" altLang="zh-CN" sz="3200" dirty="0"/>
              <a:t>——</a:t>
            </a:r>
            <a:r>
              <a:rPr lang="zh-CN" altLang="en-US" sz="3200" dirty="0"/>
              <a:t>代表</a:t>
            </a:r>
            <a:r>
              <a:rPr lang="en-US" altLang="zh-CN" sz="3200" dirty="0"/>
              <a:t>r8</a:t>
            </a:r>
            <a:r>
              <a:rPr lang="zh-CN" altLang="en-US" sz="3200" dirty="0"/>
              <a:t>或</a:t>
            </a:r>
            <a:r>
              <a:rPr lang="en-US" altLang="zh-CN" sz="3200" dirty="0"/>
              <a:t>r16</a:t>
            </a:r>
            <a:endParaRPr lang="en-US" altLang="zh-CN" sz="3200" dirty="0"/>
          </a:p>
          <a:p>
            <a:r>
              <a:rPr lang="en-US" altLang="zh-CN" sz="3200" dirty="0" err="1"/>
              <a:t>seg</a:t>
            </a:r>
            <a:r>
              <a:rPr lang="en-US" altLang="zh-CN" sz="3200" dirty="0"/>
              <a:t>——</a:t>
            </a:r>
            <a:r>
              <a:rPr lang="zh-CN" altLang="en-US" sz="3200" dirty="0"/>
              <a:t>段寄存器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/>
              <a:t>	</a:t>
            </a:r>
            <a:r>
              <a:rPr lang="zh-CN" altLang="en-US" sz="3200" dirty="0" smtClean="0"/>
              <a:t>  </a:t>
            </a:r>
            <a:r>
              <a:rPr lang="en-US" altLang="zh-CN" dirty="0" smtClean="0">
                <a:solidFill>
                  <a:srgbClr val="002060"/>
                </a:solidFill>
              </a:rPr>
              <a:t>CS  </a:t>
            </a:r>
            <a:r>
              <a:rPr lang="en-US" altLang="zh-CN" dirty="0">
                <a:solidFill>
                  <a:srgbClr val="002060"/>
                </a:solidFill>
              </a:rPr>
              <a:t>DS  ES  SS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存储器操作数的表达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98298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m8——</a:t>
            </a:r>
            <a:r>
              <a:rPr lang="zh-CN" altLang="en-US" dirty="0"/>
              <a:t>一个</a:t>
            </a:r>
            <a:r>
              <a:rPr lang="en-US" altLang="zh-CN" dirty="0"/>
              <a:t>8</a:t>
            </a:r>
            <a:r>
              <a:rPr lang="zh-CN" altLang="en-US" dirty="0"/>
              <a:t>位存储器操作数单元（所有主存寻址方式）</a:t>
            </a:r>
            <a:endParaRPr lang="zh-CN" altLang="en-US" dirty="0"/>
          </a:p>
          <a:p>
            <a:r>
              <a:rPr lang="en-US" altLang="zh-CN" dirty="0"/>
              <a:t>m16——</a:t>
            </a:r>
            <a:r>
              <a:rPr lang="zh-CN" altLang="en-US" dirty="0"/>
              <a:t>一个</a:t>
            </a:r>
            <a:r>
              <a:rPr lang="en-US" altLang="zh-CN" dirty="0"/>
              <a:t>16</a:t>
            </a:r>
            <a:r>
              <a:rPr lang="zh-CN" altLang="en-US" dirty="0"/>
              <a:t>位存储器操作数单元（所有主存寻址方式）</a:t>
            </a:r>
            <a:endParaRPr lang="zh-CN" altLang="en-US" dirty="0"/>
          </a:p>
          <a:p>
            <a:r>
              <a:rPr lang="en-US" altLang="zh-CN" dirty="0" err="1"/>
              <a:t>mem</a:t>
            </a:r>
            <a:r>
              <a:rPr lang="en-US" altLang="zh-CN" dirty="0"/>
              <a:t>——</a:t>
            </a:r>
            <a:r>
              <a:rPr lang="zh-CN" altLang="en-US" dirty="0"/>
              <a:t>代表</a:t>
            </a:r>
            <a:r>
              <a:rPr lang="en-US" altLang="zh-CN" dirty="0"/>
              <a:t>m8</a:t>
            </a:r>
            <a:r>
              <a:rPr lang="zh-CN" altLang="en-US" dirty="0"/>
              <a:t>或</a:t>
            </a:r>
            <a:r>
              <a:rPr lang="en-US" altLang="zh-CN" dirty="0" smtClean="0"/>
              <a:t>m16</a:t>
            </a:r>
            <a:endParaRPr lang="en-US" altLang="zh-CN" dirty="0" smtClean="0"/>
          </a:p>
          <a:p>
            <a:r>
              <a:rPr lang="en-US" altLang="zh-CN" dirty="0"/>
              <a:t>i8——</a:t>
            </a:r>
            <a:r>
              <a:rPr lang="zh-CN" altLang="en-US" dirty="0"/>
              <a:t>一个</a:t>
            </a:r>
            <a:r>
              <a:rPr lang="en-US" altLang="zh-CN" dirty="0"/>
              <a:t>8</a:t>
            </a:r>
            <a:r>
              <a:rPr lang="zh-CN" altLang="en-US" dirty="0"/>
              <a:t>位立即数</a:t>
            </a:r>
            <a:endParaRPr lang="zh-CN" altLang="en-US" dirty="0"/>
          </a:p>
          <a:p>
            <a:r>
              <a:rPr lang="en-US" altLang="zh-CN" dirty="0"/>
              <a:t>i16——</a:t>
            </a:r>
            <a:r>
              <a:rPr lang="zh-CN" altLang="en-US" dirty="0"/>
              <a:t>一个</a:t>
            </a:r>
            <a:r>
              <a:rPr lang="en-US" altLang="zh-CN" dirty="0"/>
              <a:t>16</a:t>
            </a:r>
            <a:r>
              <a:rPr lang="zh-CN" altLang="en-US" dirty="0"/>
              <a:t>位立即数</a:t>
            </a:r>
            <a:endParaRPr lang="zh-CN" altLang="en-US" dirty="0"/>
          </a:p>
          <a:p>
            <a:r>
              <a:rPr lang="en-US" altLang="zh-CN" dirty="0" err="1"/>
              <a:t>imm</a:t>
            </a:r>
            <a:r>
              <a:rPr lang="en-US" altLang="zh-CN" dirty="0"/>
              <a:t>——</a:t>
            </a:r>
            <a:r>
              <a:rPr lang="zh-CN" altLang="en-US" dirty="0"/>
              <a:t>代表</a:t>
            </a:r>
            <a:r>
              <a:rPr lang="en-US" altLang="zh-CN" dirty="0"/>
              <a:t>i8</a:t>
            </a:r>
            <a:r>
              <a:rPr lang="zh-CN" altLang="en-US" dirty="0"/>
              <a:t>或</a:t>
            </a:r>
            <a:r>
              <a:rPr lang="en-US" altLang="zh-CN" dirty="0"/>
              <a:t>i16</a:t>
            </a:r>
            <a:endParaRPr lang="en-US" altLang="zh-CN" dirty="0"/>
          </a:p>
          <a:p>
            <a:r>
              <a:rPr lang="en-US" altLang="zh-CN" dirty="0" err="1"/>
              <a:t>dest</a:t>
            </a:r>
            <a:r>
              <a:rPr lang="en-US" altLang="zh-CN" dirty="0"/>
              <a:t>——</a:t>
            </a:r>
            <a:r>
              <a:rPr lang="zh-CN" altLang="en-US" dirty="0"/>
              <a:t>目的操作数</a:t>
            </a:r>
            <a:endParaRPr lang="zh-CN" altLang="en-US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——</a:t>
            </a:r>
            <a:r>
              <a:rPr lang="zh-CN" altLang="en-US" dirty="0"/>
              <a:t>源操作数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微型机的体系结构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32075" y="1786466"/>
          <a:ext cx="5540375" cy="4053840"/>
        </p:xfrm>
        <a:graphic>
          <a:graphicData uri="http://schemas.openxmlformats.org/drawingml/2006/table">
            <a:tbl>
              <a:tblPr bandRow="1">
                <a:tableStyleId>{EB9631B5-78F2-41C9-869B-9F39066F8104}</a:tableStyleId>
              </a:tblPr>
              <a:tblGrid>
                <a:gridCol w="5540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6</a:t>
                      </a:r>
                      <a:r>
                        <a:rPr lang="zh-CN" altLang="en-US" sz="3200" dirty="0" smtClean="0"/>
                        <a:t>级：</a:t>
                      </a:r>
                      <a:r>
                        <a:rPr lang="zh-CN" altLang="en-US" sz="3200" baseline="0" dirty="0" smtClean="0"/>
                        <a:t> 应用程序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5</a:t>
                      </a:r>
                      <a:r>
                        <a:rPr lang="zh-CN" altLang="en-US" sz="3200" dirty="0" smtClean="0"/>
                        <a:t>级：高级语言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4</a:t>
                      </a:r>
                      <a:r>
                        <a:rPr lang="zh-CN" altLang="en-US" sz="3200" dirty="0" smtClean="0"/>
                        <a:t>级：</a:t>
                      </a:r>
                      <a:r>
                        <a:rPr lang="zh-CN" altLang="en-US" sz="3200" baseline="0" dirty="0" smtClean="0"/>
                        <a:t> 汇编语言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3</a:t>
                      </a:r>
                      <a:r>
                        <a:rPr lang="zh-CN" altLang="en-US" sz="3200" dirty="0" smtClean="0"/>
                        <a:t>级： 操作系统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2</a:t>
                      </a:r>
                      <a:r>
                        <a:rPr lang="zh-CN" altLang="en-US" sz="3200" dirty="0" smtClean="0"/>
                        <a:t>级：机器语言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tabLst>
                          <a:tab pos="982345" algn="l"/>
                          <a:tab pos="1074420" algn="l"/>
                        </a:tabLst>
                      </a:pPr>
                      <a:r>
                        <a:rPr lang="zh-CN" altLang="en-US" sz="3200" dirty="0" smtClean="0"/>
                        <a:t>             第</a:t>
                      </a:r>
                      <a:r>
                        <a:rPr lang="en-US" altLang="zh-CN" sz="3200" dirty="0" smtClean="0"/>
                        <a:t>1</a:t>
                      </a:r>
                      <a:r>
                        <a:rPr lang="zh-CN" altLang="en-US" sz="3200" dirty="0" smtClean="0"/>
                        <a:t>级：微程序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0</a:t>
                      </a:r>
                      <a:r>
                        <a:rPr lang="zh-CN" altLang="en-US" sz="3200" dirty="0" smtClean="0"/>
                        <a:t>级：硬联逻辑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632075" y="2401146"/>
            <a:ext cx="54959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54299" y="4068021"/>
            <a:ext cx="54959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676525" y="4706196"/>
            <a:ext cx="54959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537575" y="1936564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应用软件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743950" y="5083695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硬件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640762" y="4068021"/>
            <a:ext cx="195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软硬件分界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537575" y="2936814"/>
            <a:ext cx="191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系统软件</a:t>
            </a:r>
            <a:endParaRPr lang="zh-CN" altLang="en-US" sz="2400" dirty="0"/>
          </a:p>
        </p:txBody>
      </p:sp>
      <p:sp>
        <p:nvSpPr>
          <p:cNvPr id="16" name="右大括号 15"/>
          <p:cNvSpPr/>
          <p:nvPr/>
        </p:nvSpPr>
        <p:spPr>
          <a:xfrm>
            <a:off x="8277225" y="1786466"/>
            <a:ext cx="215900" cy="61468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8293100" y="2401146"/>
            <a:ext cx="200025" cy="1542204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8385175" y="4068021"/>
            <a:ext cx="215900" cy="61468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8408986" y="4696418"/>
            <a:ext cx="220663" cy="114388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语言程序员看到的硬件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61607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中央处理单元 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（</a:t>
            </a:r>
            <a:r>
              <a:rPr lang="en-US" altLang="zh-CN" sz="3200" dirty="0" smtClean="0">
                <a:solidFill>
                  <a:schemeClr val="accent2"/>
                </a:solidFill>
              </a:rPr>
              <a:t>Intel 80x86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2800" dirty="0" smtClean="0"/>
              <a:t>对汇编语言程序员，最关心其中的</a:t>
            </a:r>
            <a:r>
              <a:rPr lang="zh-CN" altLang="en-US" sz="2800" dirty="0" smtClean="0">
                <a:solidFill>
                  <a:schemeClr val="tx2"/>
                </a:solidFill>
              </a:rPr>
              <a:t>寄存器</a:t>
            </a:r>
            <a:endParaRPr lang="zh-CN" altLang="en-US" sz="2800" dirty="0" smtClean="0">
              <a:solidFill>
                <a:schemeClr val="tx2"/>
              </a:solidFill>
            </a:endParaRPr>
          </a:p>
          <a:p>
            <a:r>
              <a:rPr lang="zh-CN" altLang="en-US" sz="3200" dirty="0" smtClean="0"/>
              <a:t>存储器（</a:t>
            </a:r>
            <a:r>
              <a:rPr lang="zh-CN" altLang="en-US" sz="3200" dirty="0" smtClean="0">
                <a:solidFill>
                  <a:schemeClr val="accent2"/>
                </a:solidFill>
              </a:rPr>
              <a:t>主存储器</a:t>
            </a:r>
            <a:r>
              <a:rPr lang="zh-CN" altLang="en-US" sz="3200" dirty="0" smtClean="0"/>
              <a:t>）</a:t>
            </a:r>
            <a:endParaRPr lang="zh-CN" altLang="zh-CN" sz="32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2800" dirty="0" smtClean="0"/>
              <a:t>呈现给汇编语言程序员的，是</a:t>
            </a:r>
            <a:r>
              <a:rPr lang="zh-CN" altLang="en-US" sz="2800" dirty="0" smtClean="0">
                <a:solidFill>
                  <a:schemeClr val="tx2"/>
                </a:solidFill>
              </a:rPr>
              <a:t>存储器地址</a:t>
            </a:r>
            <a:endParaRPr lang="zh-CN" altLang="en-US" sz="2800" dirty="0" smtClean="0">
              <a:solidFill>
                <a:schemeClr val="tx2"/>
              </a:solidFill>
            </a:endParaRPr>
          </a:p>
          <a:p>
            <a:r>
              <a:rPr lang="zh-CN" altLang="en-US" sz="3200" dirty="0" smtClean="0"/>
              <a:t>外部设备（</a:t>
            </a:r>
            <a:r>
              <a:rPr lang="zh-CN" altLang="en-US" sz="3200" dirty="0" smtClean="0">
                <a:solidFill>
                  <a:schemeClr val="accent2"/>
                </a:solidFill>
              </a:rPr>
              <a:t>接口电路</a:t>
            </a:r>
            <a:r>
              <a:rPr lang="zh-CN" altLang="en-US" sz="3200" dirty="0" smtClean="0"/>
              <a:t>）</a:t>
            </a:r>
            <a:endParaRPr lang="zh-CN" altLang="zh-CN" sz="32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2800" dirty="0" smtClean="0"/>
              <a:t>汇编语言程序员看到的是</a:t>
            </a:r>
            <a:r>
              <a:rPr lang="zh-CN" altLang="en-US" sz="2800" dirty="0" smtClean="0">
                <a:solidFill>
                  <a:schemeClr val="tx2"/>
                </a:solidFill>
              </a:rPr>
              <a:t>端口（</a:t>
            </a:r>
            <a:r>
              <a:rPr lang="en-US" altLang="zh-CN" sz="2800" dirty="0" smtClean="0">
                <a:solidFill>
                  <a:schemeClr val="tx2"/>
                </a:solidFill>
              </a:rPr>
              <a:t>I/O</a:t>
            </a:r>
            <a:r>
              <a:rPr lang="zh-CN" altLang="en-US" sz="2800" dirty="0" smtClean="0">
                <a:solidFill>
                  <a:schemeClr val="tx2"/>
                </a:solidFill>
              </a:rPr>
              <a:t>地址）</a:t>
            </a:r>
            <a:endParaRPr lang="zh-CN" altLang="en-US" sz="2800" dirty="0" smtClean="0">
              <a:solidFill>
                <a:schemeClr val="tx2"/>
              </a:solidFill>
            </a:endParaRP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92250"/>
            <a:ext cx="10515600" cy="4351338"/>
          </a:xfrm>
        </p:spPr>
        <p:txBody>
          <a:bodyPr/>
          <a:lstStyle/>
          <a:p>
            <a:r>
              <a:rPr lang="zh-CN" altLang="en-US" sz="3200" dirty="0" smtClean="0"/>
              <a:t>寄存器是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内部的高速存储单元</a:t>
            </a:r>
            <a:endParaRPr lang="zh-CN" altLang="en-US" sz="3200" dirty="0" smtClean="0"/>
          </a:p>
          <a:p>
            <a:r>
              <a:rPr lang="zh-CN" altLang="en-US" sz="3200" dirty="0" smtClean="0"/>
              <a:t>它们为处理器提供各种操作所需要的数据或地址等信息</a:t>
            </a:r>
            <a:endParaRPr lang="zh-CN" altLang="en-US" sz="3200" dirty="0" smtClean="0"/>
          </a:p>
          <a:p>
            <a:r>
              <a:rPr lang="zh-CN" altLang="en-US" sz="3200" dirty="0" smtClean="0"/>
              <a:t>汇编语言程序采用它们各自的符号名</a:t>
            </a:r>
            <a:endParaRPr lang="zh-CN" altLang="en-US" sz="3200" dirty="0" smtClean="0"/>
          </a:p>
          <a:p>
            <a:pPr lvl="1"/>
            <a:r>
              <a:rPr lang="en-US" altLang="zh-CN" sz="2800" dirty="0" smtClean="0"/>
              <a:t>16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Intel 8086/80286 CPU</a:t>
            </a:r>
            <a:r>
              <a:rPr lang="zh-CN" altLang="en-US" sz="2800" dirty="0" smtClean="0"/>
              <a:t>中有</a:t>
            </a:r>
            <a:endParaRPr lang="zh-CN" altLang="en-US" sz="2800" dirty="0" smtClean="0"/>
          </a:p>
          <a:p>
            <a:pPr lvl="2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AX	BX	CX	DX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SI	          DI	BP	SP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sz="2800" dirty="0" smtClean="0"/>
              <a:t>32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80386/80486/Pentium</a:t>
            </a:r>
            <a:r>
              <a:rPr lang="zh-CN" altLang="en-US" sz="2800" dirty="0" smtClean="0"/>
              <a:t>系列 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中有</a:t>
            </a:r>
            <a:endParaRPr lang="zh-CN" altLang="en-US" sz="2800" dirty="0" smtClean="0"/>
          </a:p>
          <a:p>
            <a:pPr lvl="2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EAX	EBX	ECX	EDX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ESI	EDI	EBP	ESP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69900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存储器是由大量存储单元组成，需要用编号区别每个单元：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solidFill>
                  <a:srgbClr val="C00000"/>
                </a:solidFill>
              </a:rPr>
              <a:t>编号＝地址</a:t>
            </a:r>
            <a:endParaRPr lang="zh-CN" altLang="en-US" sz="28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存储器地址</a:t>
            </a:r>
            <a:r>
              <a:rPr lang="zh-CN" altLang="en-US" sz="3200" dirty="0" smtClean="0"/>
              <a:t>是存储器中存储单元的编号</a:t>
            </a:r>
            <a:endParaRPr lang="zh-CN" altLang="en-US" sz="3200" dirty="0" smtClean="0"/>
          </a:p>
          <a:p>
            <a:r>
              <a:rPr lang="zh-CN" altLang="en-US" sz="3200" dirty="0" smtClean="0"/>
              <a:t>每个存储单元存放一个字节量的数据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一个字节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Byte</a:t>
            </a:r>
            <a:r>
              <a:rPr lang="zh-CN" altLang="en-US" sz="2800" dirty="0" smtClean="0"/>
              <a:t>）＝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个二进制位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）</a:t>
            </a:r>
            <a:endParaRPr lang="zh-CN" altLang="en-US" sz="2800" dirty="0" smtClean="0"/>
          </a:p>
          <a:p>
            <a:r>
              <a:rPr lang="zh-CN" altLang="en-US" sz="3200" dirty="0" smtClean="0"/>
              <a:t>采用十六进制数来表达地址</a:t>
            </a:r>
            <a:endParaRPr lang="zh-CN" altLang="zh-CN" sz="3200" dirty="0" smtClean="0"/>
          </a:p>
          <a:p>
            <a:pPr lvl="1"/>
            <a:r>
              <a:rPr lang="en-US" altLang="zh-CN" sz="2800" dirty="0" smtClean="0"/>
              <a:t>Intel 8086</a:t>
            </a:r>
            <a:r>
              <a:rPr lang="zh-CN" altLang="en-US" sz="2800" dirty="0" smtClean="0"/>
              <a:t>具有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兆字节（</a:t>
            </a:r>
            <a:r>
              <a:rPr lang="en-US" altLang="zh-CN" sz="2800" dirty="0" smtClean="0"/>
              <a:t>1MB</a:t>
            </a:r>
            <a:r>
              <a:rPr lang="zh-CN" altLang="en-US" sz="2800" dirty="0" smtClean="0"/>
              <a:t>）存储器容量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存储器地址表示为：</a:t>
            </a:r>
            <a:r>
              <a:rPr lang="en-US" altLang="zh-CN" sz="2800" dirty="0" smtClean="0"/>
              <a:t>00000H </a:t>
            </a:r>
            <a:r>
              <a:rPr lang="zh-CN" altLang="en-US" sz="2800" dirty="0" smtClean="0"/>
              <a:t>～ </a:t>
            </a:r>
            <a:r>
              <a:rPr lang="en-US" altLang="zh-CN" sz="2800" dirty="0" smtClean="0"/>
              <a:t>FFFFFH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其中大写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（或小写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）表示是十六进制数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75" y="3270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435100"/>
            <a:ext cx="10515600" cy="4351338"/>
          </a:xfrm>
        </p:spPr>
        <p:txBody>
          <a:bodyPr/>
          <a:lstStyle/>
          <a:p>
            <a:r>
              <a:rPr lang="en-US" altLang="zh-CN" sz="3200" dirty="0" smtClean="0"/>
              <a:t>I/O</a:t>
            </a:r>
            <a:r>
              <a:rPr lang="zh-CN" altLang="en-US" sz="3200" dirty="0" smtClean="0"/>
              <a:t>接口电路由接口寄存器组成，需要用编号区别各个寄存器：</a:t>
            </a:r>
            <a:r>
              <a:rPr lang="zh-CN" altLang="en-US" sz="3200" dirty="0" smtClean="0">
                <a:solidFill>
                  <a:schemeClr val="tx2"/>
                </a:solidFill>
              </a:rPr>
              <a:t>编号＝地址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altLang="zh-CN" sz="3200" dirty="0" smtClean="0">
                <a:solidFill>
                  <a:schemeClr val="tx2"/>
                </a:solidFill>
              </a:rPr>
              <a:t>I/O</a:t>
            </a:r>
            <a:r>
              <a:rPr lang="zh-CN" altLang="en-US" sz="3200" dirty="0" smtClean="0">
                <a:solidFill>
                  <a:schemeClr val="tx2"/>
                </a:solidFill>
              </a:rPr>
              <a:t>地址</a:t>
            </a:r>
            <a:r>
              <a:rPr lang="zh-CN" altLang="en-US" sz="3200" dirty="0" smtClean="0"/>
              <a:t>是接口电路中寄存器的编号</a:t>
            </a:r>
            <a:endParaRPr lang="zh-CN" altLang="en-US" sz="3200" dirty="0" smtClean="0"/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端口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I/O</a:t>
            </a:r>
            <a:r>
              <a:rPr lang="zh-CN" altLang="en-US" sz="3200" dirty="0" smtClean="0"/>
              <a:t>地址的通俗说法</a:t>
            </a:r>
            <a:endParaRPr lang="zh-CN" altLang="en-US" sz="3200" dirty="0" smtClean="0"/>
          </a:p>
          <a:p>
            <a:r>
              <a:rPr lang="zh-CN" altLang="en-US" sz="3200" dirty="0" smtClean="0"/>
              <a:t>系统通过这些端口与外设进行通信</a:t>
            </a:r>
            <a:endParaRPr lang="zh-CN" altLang="en-US" sz="3200" dirty="0" smtClean="0"/>
          </a:p>
          <a:p>
            <a:r>
              <a:rPr lang="zh-CN" altLang="en-US" sz="3200" dirty="0" smtClean="0"/>
              <a:t>采用十六进制数来表达端口</a:t>
            </a:r>
            <a:endParaRPr lang="zh-CN" altLang="zh-CN" sz="3200" dirty="0" smtClean="0"/>
          </a:p>
          <a:p>
            <a:pPr lvl="1"/>
            <a:r>
              <a:rPr lang="en-US" altLang="zh-CN" sz="2800" dirty="0" smtClean="0"/>
              <a:t>Intel 8086</a:t>
            </a:r>
            <a:r>
              <a:rPr lang="zh-CN" altLang="en-US" sz="2800" dirty="0" smtClean="0"/>
              <a:t>支持</a:t>
            </a:r>
            <a:r>
              <a:rPr lang="en-US" altLang="zh-CN" sz="2800" dirty="0" smtClean="0"/>
              <a:t>64K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位端口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I/O</a:t>
            </a:r>
            <a:r>
              <a:rPr lang="zh-CN" altLang="en-US" sz="2800" dirty="0" smtClean="0"/>
              <a:t>地址可以表示为：</a:t>
            </a:r>
            <a:r>
              <a:rPr lang="en-US" altLang="zh-CN" sz="2800" dirty="0" smtClean="0"/>
              <a:t>0000H </a:t>
            </a:r>
            <a:r>
              <a:rPr lang="zh-CN" altLang="en-US" sz="2800" dirty="0" smtClean="0"/>
              <a:t>～ </a:t>
            </a:r>
            <a:r>
              <a:rPr lang="en-US" altLang="zh-CN" sz="2800" dirty="0" smtClean="0"/>
              <a:t>FFFFH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5208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机器语言（</a:t>
            </a:r>
            <a:r>
              <a:rPr lang="en-US" altLang="zh-CN" dirty="0" smtClean="0"/>
              <a:t>Machine Language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B8 64 00 	05 00 01</a:t>
            </a:r>
            <a:endParaRPr lang="en-US" altLang="zh-CN" dirty="0" smtClean="0"/>
          </a:p>
          <a:p>
            <a:r>
              <a:rPr lang="zh-CN" altLang="en-US" dirty="0" smtClean="0"/>
              <a:t>汇编语言（</a:t>
            </a:r>
            <a:r>
              <a:rPr lang="en-US" altLang="zh-CN" dirty="0" smtClean="0"/>
              <a:t>Assembly Language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err="1" smtClean="0">
                <a:solidFill>
                  <a:schemeClr val="accent2"/>
                </a:solidFill>
              </a:rPr>
              <a:t>mov</a:t>
            </a:r>
            <a:r>
              <a:rPr lang="en-US" altLang="zh-CN" dirty="0" smtClean="0">
                <a:solidFill>
                  <a:schemeClr val="accent2"/>
                </a:solidFill>
              </a:rPr>
              <a:t> ax,100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 dirty="0" smtClean="0"/>
              <a:t>;</a:t>
            </a:r>
            <a:r>
              <a:rPr lang="zh-CN" altLang="en-US" dirty="0" smtClean="0"/>
              <a:t>取得一个数据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是传送指令）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add ax,256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 dirty="0" smtClean="0"/>
              <a:t>;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100+256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是加法指令） </a:t>
            </a:r>
            <a:endParaRPr lang="zh-CN" altLang="en-US" dirty="0" smtClean="0"/>
          </a:p>
          <a:p>
            <a:r>
              <a:rPr lang="zh-CN" altLang="en-US" dirty="0" smtClean="0"/>
              <a:t>高级语言（</a:t>
            </a:r>
            <a:r>
              <a:rPr lang="en-US" altLang="zh-CN" dirty="0" smtClean="0"/>
              <a:t>High-level Language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sz="2800" dirty="0" smtClean="0"/>
              <a:t>100</a:t>
            </a:r>
            <a:r>
              <a:rPr lang="zh-CN" altLang="en-US" sz="2800" dirty="0" smtClean="0"/>
              <a:t>＋</a:t>
            </a:r>
            <a:r>
              <a:rPr lang="en-US" altLang="zh-CN" sz="2800" dirty="0" smtClean="0"/>
              <a:t>256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 smtClean="0"/>
              <a:t>以助记符形式表示计算机指令</a:t>
            </a:r>
            <a:endParaRPr lang="zh-CN" altLang="en-US" dirty="0"/>
          </a:p>
          <a:p>
            <a:pPr lvl="1"/>
            <a:r>
              <a:rPr lang="zh-CN" altLang="en-US" sz="2800" dirty="0" smtClean="0"/>
              <a:t>助记符（</a:t>
            </a:r>
            <a:r>
              <a:rPr lang="en-US" altLang="zh-CN" sz="2800" dirty="0" smtClean="0"/>
              <a:t>mnemonic</a:t>
            </a:r>
            <a:r>
              <a:rPr lang="zh-CN" altLang="en-US" sz="2800" dirty="0" smtClean="0"/>
              <a:t>）是便于人们记忆、并能描述指令功能和指令操作数的符号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助记符是表明指令功能的英语单词或其缩写</a:t>
            </a:r>
            <a:endParaRPr lang="zh-CN" altLang="en-US" sz="2800" dirty="0" smtClean="0"/>
          </a:p>
          <a:p>
            <a:r>
              <a:rPr lang="zh-CN" altLang="en-US" sz="3200" dirty="0" smtClean="0"/>
              <a:t>汇编格式指令以及使用它们编写程序的规则就形成汇编语言（</a:t>
            </a:r>
            <a:r>
              <a:rPr lang="en-US" altLang="zh-CN" sz="3200" dirty="0" smtClean="0"/>
              <a:t>Assembly Language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r>
              <a:rPr lang="zh-CN" altLang="en-US" sz="3200" dirty="0" smtClean="0"/>
              <a:t>汇编语言程序：用汇编语言书写的程序</a:t>
            </a:r>
            <a:endParaRPr lang="zh-CN" altLang="en-US" sz="3200" dirty="0" smtClean="0"/>
          </a:p>
          <a:p>
            <a:r>
              <a:rPr lang="zh-CN" altLang="en-US" sz="3200" dirty="0" smtClean="0"/>
              <a:t>汇编程序：将汇编语言程序“汇编”成机器代码目标模块的程序</a:t>
            </a:r>
            <a:endParaRPr lang="en-US" altLang="zh-CN" sz="3200" dirty="0" smtClean="0"/>
          </a:p>
          <a:p>
            <a:r>
              <a:rPr lang="zh-CN" altLang="en-US" sz="3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注：汇编语言程序与汇编程序是两个概念</a:t>
            </a:r>
            <a:endParaRPr lang="zh-CN" altLang="en-US" sz="3200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1874" y="304800"/>
            <a:ext cx="549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汇编语言与高级语言的比较</a:t>
            </a:r>
            <a:endParaRPr lang="zh-CN" altLang="en-US" sz="32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28826" y="889575"/>
          <a:ext cx="9239249" cy="5760720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214457"/>
                <a:gridCol w="137870"/>
                <a:gridCol w="3562572"/>
                <a:gridCol w="4324350"/>
              </a:tblGrid>
              <a:tr h="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    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功能 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汇编语言功能有限、涉及硬件细节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高级语言提供了强大的功能，不必关心琐碎问题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223944"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   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   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</a:rPr>
                        <a:t>劣：程序编写比较繁琐，调试比较困难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优：类似自然语言的语法，易于掌握和应用</a:t>
                      </a:r>
                      <a:endParaRPr lang="zh-CN" alt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86825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    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操作直接性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汇编语言本质上就是机器语言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高级语言不针对具体计算机系统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180975" lvl="1" indent="0" algn="l" eaLnBrk="1" hangingPunct="1">
                        <a:buFont typeface="Wingdings" panose="05000000000000000000" pitchFamily="2" charset="2"/>
                        <a:buNone/>
                      </a:pPr>
                      <a:endParaRPr lang="en-US" altLang="zh-CN" dirty="0" smtClean="0"/>
                    </a:p>
                    <a:p>
                      <a:pPr marL="180975" lvl="1" indent="0" algn="l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优：可以直接、有效地控制计算机硬件易于 产生速度快、容量小的高效率目标程序</a:t>
                      </a:r>
                      <a:endParaRPr lang="zh-CN" alt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180975" lvl="1" indent="0" eaLnBrk="1" hangingPunct="1">
                        <a:buFont typeface="Wingdings" panose="05000000000000000000" pitchFamily="2" charset="2"/>
                        <a:buNone/>
                      </a:pPr>
                      <a:endParaRPr lang="en-US" altLang="zh-CN" dirty="0" smtClean="0"/>
                    </a:p>
                    <a:p>
                      <a:pPr marL="180975" lvl="1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</a:rPr>
                        <a:t>劣：不易直接控制计算机的各种操作</a:t>
                      </a:r>
                      <a:endParaRPr lang="zh-CN" altLang="en-US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180975" lvl="1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</a:rPr>
                        <a:t>目标程序比较庞大、运行速度较慢</a:t>
                      </a:r>
                      <a:endParaRPr lang="zh-CN" altLang="en-US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US" altLang="zh-CN" smtClean="0"/>
                    </a:p>
                    <a:p>
                      <a:r>
                        <a:rPr lang="zh-CN" altLang="en-US" smtClean="0">
                          <a:solidFill>
                            <a:srgbClr val="C00000"/>
                          </a:solidFill>
                        </a:rPr>
                        <a:t>硬件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依赖性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汇编语言与处理器密切相关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高级语言与具体计算机无关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  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</a:rPr>
                        <a:t>劣：汇编语言程序的通用性、可移植性较  差</a:t>
                      </a:r>
                      <a:endParaRPr lang="zh-CN" altLang="en-US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优：高级语言程序是标准化语言，可在多种计算机上编译后执行</a:t>
                      </a:r>
                      <a:endParaRPr lang="zh-CN" alt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汇编语言的优点：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直接控制计算机硬件部件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编写“时间”和“空间”两方面最有效程序</a:t>
            </a:r>
            <a:endParaRPr lang="zh-CN" altLang="en-US" sz="2800" dirty="0" smtClean="0"/>
          </a:p>
          <a:p>
            <a:r>
              <a:rPr lang="zh-CN" altLang="en-US" sz="3200" dirty="0" smtClean="0"/>
              <a:t>汇编语言的缺点：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与处理器密切有关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需要熟悉计算机硬件系统、考虑许多细节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编写繁琐，调试、维护、交流和移植困难</a:t>
            </a:r>
            <a:endParaRPr lang="zh-CN" altLang="en-US" sz="2800" dirty="0" smtClean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主要内容：基于汇编语言程序设计的基本知识。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教学要求：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掌握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机软硬件系统</a:t>
            </a:r>
            <a:endParaRPr lang="zh-CN" altLang="en-US" dirty="0" smtClean="0"/>
          </a:p>
          <a:p>
            <a:pPr lvl="1" algn="just">
              <a:lnSpc>
                <a:spcPct val="110000"/>
              </a:lnSpc>
            </a:pPr>
            <a:r>
              <a:rPr lang="zh-CN" altLang="en-US" dirty="0" smtClean="0"/>
              <a:t>认识汇编语言</a:t>
            </a:r>
            <a:endParaRPr lang="zh-CN" altLang="en-US" dirty="0" smtClean="0"/>
          </a:p>
          <a:p>
            <a:pPr lvl="1" algn="just">
              <a:lnSpc>
                <a:spcPct val="110000"/>
              </a:lnSpc>
            </a:pPr>
            <a:r>
              <a:rPr lang="zh-CN" altLang="en-US" dirty="0" smtClean="0"/>
              <a:t>熟悉寄存器组</a:t>
            </a:r>
            <a:endParaRPr lang="zh-CN" altLang="en-US" dirty="0" smtClean="0"/>
          </a:p>
          <a:p>
            <a:pPr lvl="1" algn="just">
              <a:lnSpc>
                <a:spcPct val="110000"/>
              </a:lnSpc>
            </a:pPr>
            <a:r>
              <a:rPr lang="zh-CN" altLang="en-US" u="sng" dirty="0" smtClean="0">
                <a:solidFill>
                  <a:schemeClr val="accent5"/>
                </a:solidFill>
              </a:rPr>
              <a:t>指令系统涉及的寻址方式</a:t>
            </a:r>
            <a:endParaRPr lang="zh-CN" altLang="en-US" u="sng" dirty="0" smtClean="0">
              <a:solidFill>
                <a:schemeClr val="accent5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977" y="37575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混合编程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汇编语言的优点使得它在程序设计中占有重要的位置，不可被取代</a:t>
            </a:r>
            <a:endParaRPr lang="zh-CN" altLang="en-US" dirty="0" smtClean="0"/>
          </a:p>
          <a:p>
            <a:r>
              <a:rPr lang="zh-CN" altLang="en-US" dirty="0" smtClean="0"/>
              <a:t>汇编语言的缺点使得人们主要采用高级语言进行程序开发工作</a:t>
            </a:r>
            <a:endParaRPr lang="zh-CN" altLang="en-US" dirty="0" smtClean="0"/>
          </a:p>
          <a:p>
            <a:r>
              <a:rPr lang="zh-CN" altLang="en-US" dirty="0" smtClean="0"/>
              <a:t>有时需要采用高级语言和汇编语言混合编程，互相取长补短，更好地解决实际问题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81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程序要具有较快的执行时间，或者只能占用较小的存储容量</a:t>
            </a:r>
            <a:endParaRPr lang="zh-CN" altLang="en-US" dirty="0" smtClean="0"/>
          </a:p>
          <a:p>
            <a:r>
              <a:rPr lang="zh-CN" altLang="en-US" dirty="0" smtClean="0"/>
              <a:t>程序与计算机硬件密切相关，程序要直接、有效地控制硬件</a:t>
            </a:r>
            <a:endParaRPr lang="zh-CN" altLang="en-US" dirty="0" smtClean="0"/>
          </a:p>
          <a:p>
            <a:r>
              <a:rPr lang="zh-CN" altLang="en-US" dirty="0" smtClean="0"/>
              <a:t>大型软件需要提高性能、优化处理的部分</a:t>
            </a:r>
            <a:endParaRPr lang="zh-CN" altLang="en-US" dirty="0" smtClean="0"/>
          </a:p>
          <a:p>
            <a:r>
              <a:rPr lang="zh-CN" altLang="en-US" dirty="0" smtClean="0"/>
              <a:t>没有合适的高级语言、或只能采用汇编语言的时候</a:t>
            </a:r>
            <a:endParaRPr lang="zh-CN" altLang="en-US" dirty="0" smtClean="0"/>
          </a:p>
          <a:p>
            <a:r>
              <a:rPr lang="zh-CN" altLang="en-US" dirty="0" smtClean="0"/>
              <a:t>分析具体系统尤其是该系统的低层软件、加密解密软件、分析和防治计算机病毒等等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260" y="14747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</a:rPr>
              <a:t>1.2.1 </a:t>
            </a:r>
            <a:r>
              <a:rPr lang="zh-CN" altLang="en-US" sz="3200" dirty="0" smtClean="0">
                <a:solidFill>
                  <a:schemeClr val="accent2"/>
                </a:solidFill>
              </a:rPr>
              <a:t>数制</a:t>
            </a:r>
            <a:endParaRPr lang="zh-CN" altLang="en-US" sz="3200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sz="2800" dirty="0" smtClean="0"/>
              <a:t>二进制数、十六进制数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它们与十进制数的相互转换</a:t>
            </a:r>
            <a:endParaRPr lang="zh-CN" altLang="en-US" sz="2800" dirty="0" smtClean="0"/>
          </a:p>
          <a:p>
            <a:r>
              <a:rPr lang="en-US" altLang="zh-CN" sz="3200" dirty="0" smtClean="0">
                <a:solidFill>
                  <a:schemeClr val="accent2"/>
                </a:solidFill>
              </a:rPr>
              <a:t>1.2.2 </a:t>
            </a:r>
            <a:r>
              <a:rPr lang="zh-CN" altLang="en-US" sz="3200" dirty="0" smtClean="0">
                <a:solidFill>
                  <a:schemeClr val="accent2"/>
                </a:solidFill>
              </a:rPr>
              <a:t>编码</a:t>
            </a:r>
            <a:endParaRPr lang="zh-CN" altLang="en-US" sz="3200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2800" dirty="0" smtClean="0"/>
              <a:t>BCD</a:t>
            </a:r>
            <a:r>
              <a:rPr lang="zh-CN" altLang="en-US" sz="2800" dirty="0" smtClean="0"/>
              <a:t>码和</a:t>
            </a:r>
            <a:r>
              <a:rPr lang="en-US" altLang="zh-CN" sz="2800" dirty="0" smtClean="0"/>
              <a:t>ASCII</a:t>
            </a:r>
            <a:r>
              <a:rPr lang="zh-CN" altLang="en-US" sz="2800" dirty="0" smtClean="0"/>
              <a:t>码的规律</a:t>
            </a:r>
            <a:endParaRPr lang="zh-CN" altLang="en-US" sz="2800" dirty="0" smtClean="0"/>
          </a:p>
          <a:p>
            <a:r>
              <a:rPr lang="en-US" altLang="zh-CN" sz="3200" dirty="0" smtClean="0">
                <a:solidFill>
                  <a:schemeClr val="accent2"/>
                </a:solidFill>
              </a:rPr>
              <a:t>1.2.3 </a:t>
            </a:r>
            <a:r>
              <a:rPr lang="zh-CN" altLang="en-US" sz="3200" dirty="0" smtClean="0">
                <a:solidFill>
                  <a:schemeClr val="accent2"/>
                </a:solidFill>
              </a:rPr>
              <a:t>有符号数的表示法</a:t>
            </a:r>
            <a:endParaRPr lang="zh-CN" altLang="en-US" sz="3200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sz="2800" dirty="0" smtClean="0"/>
              <a:t>有符号整数的补码表示</a:t>
            </a:r>
            <a:endParaRPr lang="zh-CN" altLang="en-US" sz="2800" dirty="0" smtClean="0"/>
          </a:p>
          <a:p>
            <a:r>
              <a:rPr lang="en-US" altLang="zh-CN" sz="3200" dirty="0" smtClean="0">
                <a:solidFill>
                  <a:schemeClr val="accent2"/>
                </a:solidFill>
              </a:rPr>
              <a:t>1.2.4 </a:t>
            </a:r>
            <a:r>
              <a:rPr lang="zh-CN" altLang="en-US" sz="3200" dirty="0" smtClean="0">
                <a:solidFill>
                  <a:schemeClr val="accent2"/>
                </a:solidFill>
              </a:rPr>
              <a:t>二进制运算</a:t>
            </a:r>
            <a:endParaRPr lang="zh-CN" altLang="en-US" sz="3200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sz="2800" dirty="0" smtClean="0"/>
              <a:t>二进制的算术运算和逻辑运算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十进制的加减运算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便于计算机存储及物理实现</a:t>
            </a:r>
            <a:endParaRPr lang="zh-CN" altLang="en-US" dirty="0" smtClean="0"/>
          </a:p>
          <a:p>
            <a:r>
              <a:rPr lang="zh-CN" altLang="en-US" dirty="0" smtClean="0"/>
              <a:t>特点：逢二进一，由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两个数码组成，基数为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，各个位权以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表示</a:t>
            </a:r>
            <a:endParaRPr lang="zh-CN" altLang="en-US" dirty="0" smtClean="0"/>
          </a:p>
          <a:p>
            <a:r>
              <a:rPr lang="zh-CN" altLang="en-US" dirty="0" smtClean="0"/>
              <a:t>二进制数：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</a:rPr>
              <a:t>…a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CN" dirty="0" smtClean="0">
                <a:solidFill>
                  <a:srgbClr val="0000CC"/>
                </a:solidFill>
              </a:rPr>
              <a:t>.b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CN" dirty="0" smtClean="0">
                <a:solidFill>
                  <a:srgbClr val="0000CC"/>
                </a:solidFill>
              </a:rPr>
              <a:t>…</a:t>
            </a:r>
            <a:r>
              <a:rPr lang="en-US" altLang="zh-CN" dirty="0" err="1" smtClean="0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 smtClean="0">
                <a:solidFill>
                  <a:srgbClr val="0000CC"/>
                </a:solidFill>
              </a:rPr>
              <a:t>m</a:t>
            </a:r>
            <a:r>
              <a:rPr lang="zh-CN" altLang="en-US" dirty="0" smtClean="0">
                <a:solidFill>
                  <a:srgbClr val="0000CC"/>
                </a:solidFill>
              </a:rPr>
              <a:t>＝</a:t>
            </a:r>
            <a:endParaRPr lang="zh-CN" alt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	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</a:t>
            </a:r>
            <a:r>
              <a:rPr lang="zh-CN" altLang="en-US" dirty="0" smtClean="0">
                <a:solidFill>
                  <a:srgbClr val="0000CC"/>
                </a:solidFill>
              </a:rPr>
              <a:t>＋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n-1</a:t>
            </a:r>
            <a:r>
              <a:rPr lang="zh-CN" altLang="en-US" dirty="0" smtClean="0">
                <a:solidFill>
                  <a:srgbClr val="0000CC"/>
                </a:solidFill>
              </a:rPr>
              <a:t>＋</a:t>
            </a:r>
            <a:r>
              <a:rPr lang="en-US" altLang="zh-CN" dirty="0" smtClean="0">
                <a:solidFill>
                  <a:srgbClr val="0000CC"/>
                </a:solidFill>
              </a:rPr>
              <a:t>…</a:t>
            </a:r>
            <a:r>
              <a:rPr lang="zh-CN" altLang="en-US" dirty="0" smtClean="0">
                <a:solidFill>
                  <a:srgbClr val="0000CC"/>
                </a:solidFill>
              </a:rPr>
              <a:t>＋</a:t>
            </a:r>
            <a:r>
              <a:rPr lang="pt-BR" altLang="zh-CN" dirty="0" smtClean="0">
                <a:solidFill>
                  <a:srgbClr val="0000CC"/>
                </a:solidFill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1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1</a:t>
            </a:r>
            <a:r>
              <a:rPr lang="zh-CN" altLang="pt-BR" dirty="0" smtClean="0">
                <a:solidFill>
                  <a:srgbClr val="0000CC"/>
                </a:solidFill>
              </a:rPr>
              <a:t>＋</a:t>
            </a:r>
            <a:r>
              <a:rPr lang="pt-BR" altLang="zh-CN" dirty="0" smtClean="0">
                <a:solidFill>
                  <a:srgbClr val="0000CC"/>
                </a:solidFill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</a:rPr>
              <a:t> </a:t>
            </a:r>
            <a:endParaRPr lang="pt-BR" altLang="zh-CN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zh-CN" altLang="pt-BR" dirty="0" smtClean="0">
                <a:solidFill>
                  <a:srgbClr val="0000CC"/>
                </a:solidFill>
              </a:rPr>
              <a:t>	＋</a:t>
            </a:r>
            <a:r>
              <a:rPr lang="pt-BR" altLang="zh-CN" dirty="0" smtClean="0">
                <a:solidFill>
                  <a:srgbClr val="0000CC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1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1</a:t>
            </a:r>
            <a:r>
              <a:rPr lang="zh-CN" altLang="pt-BR" dirty="0" smtClean="0">
                <a:solidFill>
                  <a:srgbClr val="0000CC"/>
                </a:solidFill>
              </a:rPr>
              <a:t>＋</a:t>
            </a:r>
            <a:r>
              <a:rPr lang="pt-BR" altLang="zh-CN" dirty="0" smtClean="0">
                <a:solidFill>
                  <a:srgbClr val="0000CC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2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2</a:t>
            </a:r>
            <a:r>
              <a:rPr lang="zh-CN" altLang="pt-BR" dirty="0" smtClean="0">
                <a:solidFill>
                  <a:srgbClr val="0000CC"/>
                </a:solidFill>
              </a:rPr>
              <a:t>＋</a:t>
            </a:r>
            <a:r>
              <a:rPr lang="pt-BR" altLang="zh-CN" dirty="0" smtClean="0">
                <a:solidFill>
                  <a:srgbClr val="0000CC"/>
                </a:solidFill>
              </a:rPr>
              <a:t>…</a:t>
            </a:r>
            <a:r>
              <a:rPr lang="zh-CN" altLang="pt-BR" dirty="0" smtClean="0">
                <a:solidFill>
                  <a:srgbClr val="0000CC"/>
                </a:solidFill>
              </a:rPr>
              <a:t>＋</a:t>
            </a:r>
            <a:r>
              <a:rPr lang="pt-BR" altLang="zh-CN" dirty="0" smtClean="0">
                <a:solidFill>
                  <a:srgbClr val="0000CC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m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m</a:t>
            </a:r>
            <a:r>
              <a:rPr lang="pt-BR" altLang="zh-CN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用于表达二进制数，相互转换简单</a:t>
            </a:r>
            <a:endParaRPr lang="zh-CN" altLang="en-US" dirty="0"/>
          </a:p>
          <a:p>
            <a:r>
              <a:rPr lang="zh-CN" altLang="en-US" dirty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/>
              <a:t>16</a:t>
            </a:r>
            <a:r>
              <a:rPr lang="en-US" altLang="zh-CN" baseline="30000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</a:rPr>
              <a:t>0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4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5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6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7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8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9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	A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C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D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E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F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/>
              <a:t>十六进制数：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solidFill>
                  <a:srgbClr val="0000CC"/>
                </a:solidFill>
              </a:rPr>
              <a:t>＋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solidFill>
                  <a:srgbClr val="0000CC"/>
                </a:solidFill>
              </a:rPr>
              <a:t>＋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zh-CN" altLang="en-US" dirty="0">
                <a:solidFill>
                  <a:srgbClr val="0000CC"/>
                </a:solidFill>
              </a:rPr>
              <a:t>＋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</a:rPr>
              <a:t>1</a:t>
            </a:r>
            <a:r>
              <a:rPr lang="zh-CN" altLang="pt-BR" dirty="0">
                <a:solidFill>
                  <a:srgbClr val="0000CC"/>
                </a:solidFill>
              </a:rPr>
              <a:t>＋</a:t>
            </a:r>
            <a:r>
              <a:rPr lang="pt-BR" altLang="zh-CN" dirty="0">
                <a:solidFill>
                  <a:srgbClr val="0000CC"/>
                </a:solidFill>
              </a:rPr>
              <a:t> a</a:t>
            </a:r>
            <a:r>
              <a:rPr lang="pt-BR" altLang="zh-CN" baseline="-25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</a:rPr>
              <a:t>0</a:t>
            </a:r>
            <a:endParaRPr lang="pt-BR" altLang="zh-CN" baseline="300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</a:rPr>
              <a:t>	＋</a:t>
            </a:r>
            <a:r>
              <a:rPr lang="pt-BR" altLang="zh-CN" dirty="0">
                <a:solidFill>
                  <a:srgbClr val="0000CC"/>
                </a:solidFill>
              </a:rPr>
              <a:t>b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00CC"/>
                </a:solidFill>
              </a:rPr>
              <a:t>1</a:t>
            </a:r>
            <a:r>
              <a:rPr lang="zh-CN" altLang="pt-BR" dirty="0">
                <a:solidFill>
                  <a:srgbClr val="0000CC"/>
                </a:solidFill>
              </a:rPr>
              <a:t>＋</a:t>
            </a:r>
            <a:r>
              <a:rPr lang="pt-BR" altLang="zh-CN" dirty="0">
                <a:solidFill>
                  <a:srgbClr val="0000CC"/>
                </a:solidFill>
              </a:rPr>
              <a:t>b</a:t>
            </a:r>
            <a:r>
              <a:rPr lang="pt-BR" altLang="zh-CN" baseline="-25000" dirty="0">
                <a:solidFill>
                  <a:srgbClr val="0000CC"/>
                </a:solidFill>
              </a:rPr>
              <a:t>2</a:t>
            </a:r>
            <a:r>
              <a:rPr lang="pt-BR" altLang="zh-CN" dirty="0">
                <a:solidFill>
                  <a:srgbClr val="0000CC"/>
                </a:solidFill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00CC"/>
                </a:solidFill>
              </a:rPr>
              <a:t>2</a:t>
            </a:r>
            <a:r>
              <a:rPr lang="zh-CN" altLang="pt-BR" dirty="0">
                <a:solidFill>
                  <a:srgbClr val="0000CC"/>
                </a:solidFill>
              </a:rPr>
              <a:t>＋</a:t>
            </a:r>
            <a:r>
              <a:rPr lang="pt-BR" altLang="zh-CN" dirty="0">
                <a:solidFill>
                  <a:srgbClr val="0000CC"/>
                </a:solidFill>
              </a:rPr>
              <a:t>…</a:t>
            </a:r>
            <a:r>
              <a:rPr lang="zh-CN" altLang="pt-BR" dirty="0">
                <a:solidFill>
                  <a:srgbClr val="0000CC"/>
                </a:solidFill>
              </a:rPr>
              <a:t>＋</a:t>
            </a:r>
            <a:r>
              <a:rPr lang="pt-BR" altLang="zh-CN" dirty="0">
                <a:solidFill>
                  <a:srgbClr val="0000CC"/>
                </a:solidFill>
              </a:rPr>
              <a:t>b</a:t>
            </a:r>
            <a:r>
              <a:rPr lang="pt-BR" altLang="zh-CN" baseline="-25000" dirty="0">
                <a:solidFill>
                  <a:srgbClr val="0000CC"/>
                </a:solidFill>
              </a:rPr>
              <a:t>m</a:t>
            </a:r>
            <a:r>
              <a:rPr lang="pt-BR" altLang="zh-CN" dirty="0">
                <a:solidFill>
                  <a:srgbClr val="0000CC"/>
                </a:solidFill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00CC"/>
                </a:solidFill>
              </a:rPr>
              <a:t>m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F</a:t>
            </a:r>
            <a:r>
              <a:rPr lang="zh-CN" altLang="en-US" dirty="0"/>
              <a:t>中的一个数码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十进制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二进制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十六进制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CC"/>
                </a:solidFill>
              </a:rPr>
              <a:t>整数</a:t>
            </a:r>
            <a:r>
              <a:rPr lang="zh-CN" altLang="en-US" sz="3200" dirty="0" smtClean="0"/>
              <a:t>部分转换：用除法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十进制数整数部分不断除以基数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，并记下余数，直到商为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为止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由最后一个余数起逆向取各个余数，则为转换成的二进制和十六进制数</a:t>
            </a:r>
            <a:endParaRPr lang="zh-CN" altLang="en-US" sz="2800" dirty="0" smtClean="0"/>
          </a:p>
          <a:p>
            <a:pPr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126</a:t>
            </a:r>
            <a:r>
              <a:rPr lang="zh-CN" altLang="en-US" sz="3200" dirty="0" smtClean="0"/>
              <a:t>＝</a:t>
            </a:r>
            <a:r>
              <a:rPr lang="en-US" altLang="zh-CN" sz="3200" dirty="0" smtClean="0"/>
              <a:t>01111110B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		126</a:t>
            </a:r>
            <a:r>
              <a:rPr lang="zh-CN" altLang="en-US" sz="3200" dirty="0" smtClean="0"/>
              <a:t>＝</a:t>
            </a:r>
            <a:r>
              <a:rPr lang="en-US" altLang="zh-CN" sz="3200" dirty="0" smtClean="0"/>
              <a:t>7EH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十进制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二进制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十六进制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CC"/>
                </a:solidFill>
              </a:rPr>
              <a:t>小数</a:t>
            </a:r>
            <a:r>
              <a:rPr lang="zh-CN" altLang="en-US" sz="3200" dirty="0" smtClean="0"/>
              <a:t>部分转换：用乘法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分别乘以各自的基数，记录整数部分，直到小数部分为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为止</a:t>
            </a:r>
            <a:endParaRPr lang="zh-CN" altLang="en-US" sz="2800" dirty="0" smtClean="0"/>
          </a:p>
          <a:p>
            <a:pPr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0.8125</a:t>
            </a:r>
            <a:r>
              <a:rPr lang="zh-CN" altLang="en-US" sz="3200" dirty="0" smtClean="0"/>
              <a:t>＝</a:t>
            </a:r>
            <a:r>
              <a:rPr lang="en-US" altLang="zh-CN" sz="3200" dirty="0" smtClean="0"/>
              <a:t>0.1101B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	0.8125</a:t>
            </a:r>
            <a:r>
              <a:rPr lang="zh-CN" altLang="en-US" sz="3200" dirty="0" smtClean="0"/>
              <a:t>＝</a:t>
            </a:r>
            <a:r>
              <a:rPr lang="en-US" altLang="zh-CN" sz="3200" dirty="0" smtClean="0"/>
              <a:t>0.DH</a:t>
            </a:r>
            <a:endParaRPr lang="en-US" altLang="zh-CN" sz="3200" dirty="0" smtClean="0"/>
          </a:p>
          <a:p>
            <a:r>
              <a:rPr lang="zh-CN" altLang="en-US" sz="3200" dirty="0" smtClean="0"/>
              <a:t>小数转换会发生总是无法乘到为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的情况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可选取一定位数（精度）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将产生无法避免的转换误差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二进制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十六进制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十进制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方法：按权展开</a:t>
            </a:r>
            <a:endParaRPr lang="zh-CN" altLang="en-US" dirty="0" smtClean="0"/>
          </a:p>
          <a:p>
            <a:r>
              <a:rPr lang="zh-CN" altLang="en-US" dirty="0" smtClean="0"/>
              <a:t>二进制数转换为十进制数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0011.1010B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1×2</a:t>
            </a:r>
            <a:r>
              <a:rPr lang="en-US" altLang="zh-CN" baseline="30000" dirty="0" smtClean="0"/>
              <a:t>1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1×2</a:t>
            </a:r>
            <a:r>
              <a:rPr lang="en-US" altLang="zh-CN" baseline="30000" dirty="0" smtClean="0"/>
              <a:t>0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1×2</a:t>
            </a:r>
            <a:r>
              <a:rPr lang="en-US" altLang="zh-CN" baseline="30000" dirty="0" smtClean="0">
                <a:sym typeface="Symbol" panose="05050102010706020507" pitchFamily="18" charset="2"/>
              </a:rPr>
              <a:t>-</a:t>
            </a:r>
            <a:r>
              <a:rPr lang="en-US" altLang="zh-CN" baseline="30000" dirty="0" smtClean="0"/>
              <a:t>1</a:t>
            </a:r>
            <a:r>
              <a:rPr lang="zh-CN" altLang="en-US" dirty="0" smtClean="0"/>
              <a:t>＋</a:t>
            </a:r>
            <a:r>
              <a:rPr lang="en-US" altLang="zh-CN" dirty="0" smtClean="0"/>
              <a:t>0×2</a:t>
            </a:r>
            <a:r>
              <a:rPr lang="en-US" altLang="zh-CN" baseline="30000" dirty="0" smtClean="0">
                <a:sym typeface="Symbol" panose="05050102010706020507" pitchFamily="18" charset="2"/>
              </a:rPr>
              <a:t>-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1×2</a:t>
            </a:r>
            <a:r>
              <a:rPr lang="en-US" altLang="zh-CN" baseline="30000" dirty="0" smtClean="0">
                <a:sym typeface="Symbol" panose="05050102010706020507" pitchFamily="18" charset="2"/>
              </a:rPr>
              <a:t>-</a:t>
            </a:r>
            <a:r>
              <a:rPr lang="en-US" altLang="zh-CN" baseline="30000" dirty="0" smtClean="0"/>
              <a:t>3</a:t>
            </a:r>
            <a:endParaRPr lang="en-US" altLang="zh-CN" baseline="300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＝</a:t>
            </a:r>
            <a:r>
              <a:rPr lang="en-US" altLang="zh-CN" dirty="0" smtClean="0"/>
              <a:t>3.625</a:t>
            </a:r>
            <a:endParaRPr lang="pt-BR" altLang="zh-CN" dirty="0" smtClean="0"/>
          </a:p>
          <a:p>
            <a:r>
              <a:rPr lang="zh-CN" altLang="en-US" dirty="0" smtClean="0"/>
              <a:t>十六进制数转换为十进制数</a:t>
            </a:r>
            <a:endParaRPr lang="zh-CN" altLang="en-US" dirty="0" smtClean="0"/>
          </a:p>
          <a:p>
            <a:pPr>
              <a:buNone/>
            </a:pPr>
            <a:r>
              <a:rPr lang="pt-BR" altLang="zh-CN" dirty="0" smtClean="0"/>
              <a:t>	1.2H</a:t>
            </a:r>
            <a:endParaRPr lang="pt-BR" altLang="zh-CN" dirty="0" smtClean="0"/>
          </a:p>
          <a:p>
            <a:pPr>
              <a:buNone/>
            </a:pPr>
            <a:r>
              <a:rPr lang="pt-BR" altLang="zh-CN" dirty="0" smtClean="0"/>
              <a:t>	</a:t>
            </a:r>
            <a:r>
              <a:rPr lang="zh-CN" altLang="pt-BR" dirty="0" smtClean="0"/>
              <a:t>＝</a:t>
            </a:r>
            <a:r>
              <a:rPr lang="pt-BR" altLang="zh-CN" dirty="0" smtClean="0"/>
              <a:t>1×16</a:t>
            </a:r>
            <a:r>
              <a:rPr lang="pt-BR" altLang="zh-CN" baseline="30000" dirty="0" smtClean="0"/>
              <a:t>0</a:t>
            </a:r>
            <a:r>
              <a:rPr lang="zh-CN" altLang="pt-BR" dirty="0" smtClean="0"/>
              <a:t>＋</a:t>
            </a:r>
            <a:r>
              <a:rPr lang="pt-BR" altLang="zh-CN" dirty="0" smtClean="0"/>
              <a:t>2×16</a:t>
            </a:r>
            <a:r>
              <a:rPr lang="zh-CN" altLang="en-US" baseline="30000" dirty="0" smtClean="0">
                <a:sym typeface="Symbol" panose="05050102010706020507" pitchFamily="18" charset="2"/>
              </a:rPr>
              <a:t>－</a:t>
            </a:r>
            <a:r>
              <a:rPr lang="pt-BR" altLang="zh-CN" baseline="30000" dirty="0" smtClean="0"/>
              <a:t>1</a:t>
            </a:r>
            <a:endParaRPr lang="pt-BR" altLang="zh-CN" baseline="30000" dirty="0" smtClean="0"/>
          </a:p>
          <a:p>
            <a:pPr>
              <a:buNone/>
            </a:pPr>
            <a:r>
              <a:rPr lang="pt-BR" altLang="zh-CN" dirty="0" smtClean="0"/>
              <a:t>	</a:t>
            </a:r>
            <a:r>
              <a:rPr lang="zh-CN" altLang="pt-BR" dirty="0" smtClean="0"/>
              <a:t>＝</a:t>
            </a:r>
            <a:r>
              <a:rPr lang="pt-BR" altLang="zh-CN" dirty="0" smtClean="0"/>
              <a:t>1.125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ilecab3"/>
          <p:cNvSpPr>
            <a:spLocks noEditPoints="1" noChangeArrowheads="1"/>
          </p:cNvSpPr>
          <p:nvPr/>
        </p:nvSpPr>
        <p:spPr bwMode="auto">
          <a:xfrm flipV="1">
            <a:off x="5674538" y="3605379"/>
            <a:ext cx="4465638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kumimoji="0"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二进制数用后缀字母</a:t>
            </a:r>
            <a:r>
              <a:rPr kumimoji="0"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endParaRPr kumimoji="0"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5" name="filecab3"/>
          <p:cNvSpPr>
            <a:spLocks noEditPoints="1" noChangeArrowheads="1"/>
          </p:cNvSpPr>
          <p:nvPr/>
        </p:nvSpPr>
        <p:spPr bwMode="auto">
          <a:xfrm flipV="1">
            <a:off x="5674538" y="4810902"/>
            <a:ext cx="4465638" cy="576262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kumimoji="0"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十六进制数用后缀字母</a:t>
            </a:r>
            <a:r>
              <a:rPr kumimoji="0"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H</a:t>
            </a:r>
            <a:endParaRPr kumimoji="0"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BCD</a:t>
            </a:r>
            <a:r>
              <a:rPr lang="zh-CN" altLang="en-US" dirty="0" smtClean="0"/>
              <a:t>码（</a:t>
            </a:r>
            <a:r>
              <a:rPr lang="en-US" altLang="zh-CN" dirty="0" smtClean="0"/>
              <a:t>Binary Coded Decimal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二进制编码的十进制数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一个十进制数位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～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位二进制编码来表示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常用</a:t>
            </a:r>
            <a:r>
              <a:rPr lang="en-US" altLang="zh-CN" sz="2800" dirty="0" smtClean="0"/>
              <a:t>8421 BCD</a:t>
            </a:r>
            <a:r>
              <a:rPr lang="zh-CN" altLang="en-US" sz="2800" dirty="0" smtClean="0"/>
              <a:t>码：低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位二进制编码表示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压缩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码：一个字节表达两位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非压缩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码：一个字节表达一位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码（低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位表达数值，高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位常设置为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）</a:t>
            </a:r>
            <a:endParaRPr lang="zh-CN" altLang="en-US" sz="2800" dirty="0" smtClean="0"/>
          </a:p>
          <a:p>
            <a:r>
              <a:rPr lang="en-US" altLang="zh-CN" sz="3200" dirty="0" smtClean="0"/>
              <a:t>BCD</a:t>
            </a:r>
            <a:r>
              <a:rPr lang="zh-CN" altLang="en-US" sz="3200" dirty="0" smtClean="0"/>
              <a:t>码很直观</a:t>
            </a:r>
            <a:endParaRPr lang="zh-CN" altLang="en-US" sz="3200" dirty="0" smtClean="0"/>
          </a:p>
          <a:p>
            <a:pPr lvl="1">
              <a:buNone/>
            </a:pPr>
            <a:r>
              <a:rPr lang="en-US" altLang="zh-CN" sz="2800" dirty="0" smtClean="0"/>
              <a:t>BCD</a:t>
            </a:r>
            <a:r>
              <a:rPr lang="zh-CN" altLang="en-US" sz="2800" dirty="0" smtClean="0"/>
              <a:t>码：</a:t>
            </a:r>
            <a:r>
              <a:rPr lang="en-US" altLang="zh-CN" sz="2800" dirty="0" smtClean="0"/>
              <a:t>0100 1001 0111 1000.0001 0100 1001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十进制真值：	</a:t>
            </a:r>
            <a:r>
              <a:rPr lang="en-US" altLang="zh-CN" sz="2800" dirty="0" smtClean="0"/>
              <a:t>4978.149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码（美国标准信息交换码）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 smtClean="0"/>
              <a:t>标准</a:t>
            </a:r>
            <a:r>
              <a:rPr lang="en-US" altLang="zh-CN" sz="3200" dirty="0" smtClean="0"/>
              <a:t>ASCII</a:t>
            </a:r>
            <a:r>
              <a:rPr lang="zh-CN" altLang="en-US" sz="3200" dirty="0" smtClean="0"/>
              <a:t>码用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位二进制编码，有</a:t>
            </a:r>
            <a:r>
              <a:rPr lang="en-US" altLang="zh-CN" sz="3200" dirty="0" smtClean="0"/>
              <a:t>128</a:t>
            </a:r>
            <a:r>
              <a:rPr lang="zh-CN" altLang="en-US" sz="3200" dirty="0" smtClean="0"/>
              <a:t>个</a:t>
            </a:r>
            <a:endParaRPr lang="zh-CN" altLang="en-US" sz="3200" dirty="0" smtClean="0"/>
          </a:p>
          <a:p>
            <a:r>
              <a:rPr lang="zh-CN" altLang="en-US" sz="3200" dirty="0" smtClean="0"/>
              <a:t>不可显示的控制字符</a:t>
            </a:r>
            <a:endParaRPr lang="zh-CN" altLang="en-US" sz="3200" dirty="0" smtClean="0"/>
          </a:p>
          <a:p>
            <a:pPr>
              <a:buNone/>
            </a:pPr>
            <a:r>
              <a:rPr lang="zh-CN" altLang="en-US" dirty="0"/>
              <a:t>	前</a:t>
            </a:r>
            <a:r>
              <a:rPr lang="en-US" altLang="zh-CN" dirty="0"/>
              <a:t>32</a:t>
            </a:r>
            <a:r>
              <a:rPr lang="zh-CN" altLang="en-US" dirty="0"/>
              <a:t>个和最后一个编码</a:t>
            </a:r>
            <a:endParaRPr lang="zh-CN" altLang="en-US" dirty="0"/>
          </a:p>
          <a:p>
            <a:pPr lvl="1">
              <a:buNone/>
            </a:pPr>
            <a:r>
              <a:rPr lang="zh-CN" altLang="en-US" sz="2800" dirty="0" smtClean="0"/>
              <a:t>回车</a:t>
            </a:r>
            <a:r>
              <a:rPr lang="en-US" altLang="zh-CN" sz="2800" dirty="0" smtClean="0"/>
              <a:t>CR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0000CC"/>
                </a:solidFill>
              </a:rPr>
              <a:t>0DH   </a:t>
            </a:r>
            <a:r>
              <a:rPr lang="zh-CN" altLang="en-US" sz="2800" dirty="0" smtClean="0"/>
              <a:t>换行</a:t>
            </a:r>
            <a:r>
              <a:rPr lang="en-US" altLang="zh-CN" sz="2800" dirty="0" smtClean="0"/>
              <a:t>LF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0000CC"/>
                </a:solidFill>
              </a:rPr>
              <a:t>0AH   </a:t>
            </a:r>
            <a:r>
              <a:rPr lang="zh-CN" altLang="en-US" sz="2800" dirty="0" smtClean="0"/>
              <a:t>响铃</a:t>
            </a:r>
            <a:r>
              <a:rPr lang="en-US" altLang="zh-CN" sz="2800" dirty="0" smtClean="0"/>
              <a:t>BEL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0000CC"/>
                </a:solidFill>
              </a:rPr>
              <a:t>07H</a:t>
            </a:r>
            <a:endParaRPr lang="en-US" altLang="zh-CN" sz="2800" dirty="0" smtClean="0"/>
          </a:p>
          <a:p>
            <a:r>
              <a:rPr lang="zh-CN" altLang="en-US" sz="3200" dirty="0" smtClean="0"/>
              <a:t>可显示和打印的字符：</a:t>
            </a:r>
            <a:r>
              <a:rPr lang="en-US" altLang="zh-CN" sz="3200" dirty="0" smtClean="0"/>
              <a:t>20H</a:t>
            </a:r>
            <a:r>
              <a:rPr lang="zh-CN" altLang="en-US" sz="3200" dirty="0" smtClean="0"/>
              <a:t>开始的</a:t>
            </a:r>
            <a:r>
              <a:rPr lang="en-US" altLang="zh-CN" sz="3200" dirty="0" smtClean="0"/>
              <a:t>95</a:t>
            </a:r>
            <a:r>
              <a:rPr lang="zh-CN" altLang="en-US" sz="3200" dirty="0" smtClean="0"/>
              <a:t>个编码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数码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～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0000CC"/>
                </a:solidFill>
              </a:rPr>
              <a:t>30H</a:t>
            </a:r>
            <a:r>
              <a:rPr lang="zh-CN" altLang="en-US" sz="2800" dirty="0" smtClean="0">
                <a:solidFill>
                  <a:srgbClr val="0000CC"/>
                </a:solidFill>
              </a:rPr>
              <a:t>～</a:t>
            </a:r>
            <a:r>
              <a:rPr lang="en-US" altLang="zh-CN" sz="2800" dirty="0" smtClean="0">
                <a:solidFill>
                  <a:srgbClr val="0000CC"/>
                </a:solidFill>
              </a:rPr>
              <a:t>39H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800" dirty="0" smtClean="0"/>
              <a:t>大写字母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～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0000CC"/>
                </a:solidFill>
              </a:rPr>
              <a:t>41H</a:t>
            </a:r>
            <a:r>
              <a:rPr lang="zh-CN" altLang="en-US" sz="2800" dirty="0" smtClean="0">
                <a:solidFill>
                  <a:srgbClr val="0000CC"/>
                </a:solidFill>
              </a:rPr>
              <a:t>～</a:t>
            </a:r>
            <a:r>
              <a:rPr lang="en-US" altLang="zh-CN" sz="2800" dirty="0" smtClean="0">
                <a:solidFill>
                  <a:srgbClr val="0000CC"/>
                </a:solidFill>
              </a:rPr>
              <a:t>5AH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800" dirty="0" smtClean="0"/>
              <a:t>小写字母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～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0000CC"/>
                </a:solidFill>
              </a:rPr>
              <a:t>61H</a:t>
            </a:r>
            <a:r>
              <a:rPr lang="zh-CN" altLang="en-US" sz="2800" dirty="0" smtClean="0">
                <a:solidFill>
                  <a:srgbClr val="0000CC"/>
                </a:solidFill>
              </a:rPr>
              <a:t>～</a:t>
            </a:r>
            <a:r>
              <a:rPr lang="en-US" altLang="zh-CN" sz="2800" dirty="0" smtClean="0">
                <a:solidFill>
                  <a:srgbClr val="0000CC"/>
                </a:solidFill>
              </a:rPr>
              <a:t>7AH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800" dirty="0" smtClean="0"/>
              <a:t>空格：</a:t>
            </a:r>
            <a:r>
              <a:rPr lang="en-US" altLang="zh-CN" sz="2800" dirty="0" smtClean="0">
                <a:solidFill>
                  <a:srgbClr val="0000CC"/>
                </a:solidFill>
              </a:rPr>
              <a:t>20H</a:t>
            </a:r>
            <a:endParaRPr lang="en-US" altLang="zh-CN" sz="2800" dirty="0" smtClean="0"/>
          </a:p>
          <a:p>
            <a:r>
              <a:rPr lang="zh-CN" altLang="en-US" sz="3200" dirty="0" smtClean="0"/>
              <a:t>扩展</a:t>
            </a:r>
            <a:r>
              <a:rPr lang="en-US" altLang="zh-CN" sz="3200" dirty="0" smtClean="0"/>
              <a:t>ASCII</a:t>
            </a:r>
            <a:r>
              <a:rPr lang="zh-CN" altLang="en-US" sz="3200" dirty="0" smtClean="0"/>
              <a:t>码：最高</a:t>
            </a:r>
            <a:r>
              <a:rPr lang="en-US" altLang="zh-CN" sz="3200" dirty="0" smtClean="0"/>
              <a:t>D7</a:t>
            </a:r>
            <a:r>
              <a:rPr lang="zh-CN" altLang="en-US" sz="3200" dirty="0" smtClean="0"/>
              <a:t>位为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，表达制表符</a:t>
            </a:r>
            <a:endParaRPr lang="zh-CN" altLang="en-US" sz="32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56855" y="0"/>
            <a:ext cx="4335145" cy="3059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计算机系统概述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108" y="1463159"/>
            <a:ext cx="10515600" cy="476464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硬件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Hardware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中央处理单元</a:t>
            </a:r>
            <a:r>
              <a:rPr lang="en-US" altLang="zh-CN" sz="2800" dirty="0" smtClean="0"/>
              <a:t>CPU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控制器、运算器、寄存器</a:t>
            </a:r>
            <a:endParaRPr lang="zh-CN" altLang="en-US" dirty="0" smtClean="0"/>
          </a:p>
          <a:p>
            <a:pPr lvl="1"/>
            <a:r>
              <a:rPr lang="zh-CN" altLang="en-US" sz="2800" dirty="0" smtClean="0"/>
              <a:t>存储器</a:t>
            </a:r>
            <a:endParaRPr lang="zh-CN" altLang="en-US" sz="2800" dirty="0" smtClean="0"/>
          </a:p>
          <a:p>
            <a:pPr lvl="2"/>
            <a:r>
              <a:rPr lang="zh-CN" altLang="en-US" dirty="0" smtClean="0"/>
              <a:t>主存储器：</a:t>
            </a:r>
            <a:r>
              <a:rPr lang="en-US" altLang="zh-CN" dirty="0" smtClean="0"/>
              <a:t>RAM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ROM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辅助存储器：磁盘、光盘、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zh-CN" altLang="en-US" dirty="0" smtClean="0"/>
          </a:p>
          <a:p>
            <a:pPr lvl="1"/>
            <a:r>
              <a:rPr lang="zh-CN" altLang="en-US" sz="2800" dirty="0" smtClean="0"/>
              <a:t>外部设备</a:t>
            </a:r>
            <a:endParaRPr lang="zh-CN" altLang="en-US" sz="2800" dirty="0" smtClean="0"/>
          </a:p>
          <a:p>
            <a:pPr lvl="2"/>
            <a:r>
              <a:rPr lang="zh-CN" altLang="en-US" dirty="0" smtClean="0"/>
              <a:t>输入设备和输出设备</a:t>
            </a:r>
            <a:endParaRPr lang="zh-CN" altLang="en-US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软件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Software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系统软件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应用软件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真值和机器数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095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真值</a:t>
            </a:r>
            <a:r>
              <a:rPr lang="zh-CN" altLang="en-US" dirty="0"/>
              <a:t>：现实中真实的数值</a:t>
            </a:r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机器数</a:t>
            </a:r>
            <a:r>
              <a:rPr lang="zh-CN" altLang="en-US" dirty="0"/>
              <a:t>：计算机中用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数码组合表达的数值</a:t>
            </a:r>
            <a:endParaRPr lang="zh-CN" altLang="en-US" dirty="0"/>
          </a:p>
          <a:p>
            <a:r>
              <a:rPr lang="zh-CN" altLang="en-US" dirty="0">
                <a:solidFill>
                  <a:srgbClr val="CC3300"/>
                </a:solidFill>
              </a:rPr>
              <a:t>无符号数</a:t>
            </a:r>
            <a:r>
              <a:rPr lang="zh-CN" altLang="en-US" dirty="0"/>
              <a:t>：只表达</a:t>
            </a:r>
            <a:r>
              <a:rPr lang="en-US" altLang="zh-CN" dirty="0"/>
              <a:t>0</a:t>
            </a:r>
            <a:r>
              <a:rPr lang="zh-CN" altLang="en-US" dirty="0"/>
              <a:t>和正整数的定点整数</a:t>
            </a:r>
            <a:endParaRPr lang="zh-CN" altLang="en-US" dirty="0"/>
          </a:p>
          <a:p>
            <a:r>
              <a:rPr lang="zh-CN" altLang="en-US" dirty="0">
                <a:solidFill>
                  <a:srgbClr val="CC3300"/>
                </a:solidFill>
              </a:rPr>
              <a:t>有符号数</a:t>
            </a:r>
            <a:r>
              <a:rPr lang="zh-CN" altLang="en-US" dirty="0"/>
              <a:t>：表达负整数、</a:t>
            </a:r>
            <a:r>
              <a:rPr lang="en-US" altLang="zh-CN" dirty="0"/>
              <a:t>0</a:t>
            </a:r>
            <a:r>
              <a:rPr lang="zh-CN" altLang="en-US" dirty="0"/>
              <a:t>和正整数的定点整数</a:t>
            </a:r>
            <a:endParaRPr lang="zh-CN" altLang="en-US" dirty="0"/>
          </a:p>
          <a:p>
            <a:pPr lvl="1"/>
            <a:r>
              <a:rPr lang="zh-CN" altLang="en-US" dirty="0"/>
              <a:t>符号位需要占用一个位</a:t>
            </a:r>
            <a:endParaRPr lang="zh-CN" altLang="en-US" dirty="0"/>
          </a:p>
          <a:p>
            <a:pPr lvl="1"/>
            <a:r>
              <a:rPr lang="zh-CN" altLang="en-US" dirty="0"/>
              <a:t>常用机器数的最高位</a:t>
            </a:r>
            <a:endParaRPr lang="zh-CN" altLang="en-US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表示正数、</a:t>
            </a:r>
            <a:r>
              <a:rPr lang="en-US" altLang="zh-CN" dirty="0"/>
              <a:t>1</a:t>
            </a:r>
            <a:r>
              <a:rPr lang="zh-CN" altLang="en-US" dirty="0"/>
              <a:t>表示负数</a:t>
            </a:r>
            <a:endParaRPr lang="zh-CN" altLang="en-US" dirty="0"/>
          </a:p>
          <a:p>
            <a:r>
              <a:rPr lang="zh-CN" altLang="en-US" dirty="0">
                <a:solidFill>
                  <a:srgbClr val="996633"/>
                </a:solidFill>
              </a:rPr>
              <a:t>定点数</a:t>
            </a:r>
            <a:r>
              <a:rPr lang="zh-CN" altLang="en-US" dirty="0"/>
              <a:t>：固定小数点的位置表达数值的机器数</a:t>
            </a:r>
            <a:endParaRPr lang="zh-CN" altLang="en-US" dirty="0"/>
          </a:p>
          <a:p>
            <a:pPr lvl="1"/>
            <a:r>
              <a:rPr lang="zh-CN" altLang="en-US" dirty="0"/>
              <a:t>定点整数：将小数点固定在机器数的最右侧表达的整数</a:t>
            </a:r>
            <a:endParaRPr lang="zh-CN" altLang="en-US" dirty="0"/>
          </a:p>
          <a:p>
            <a:pPr lvl="1"/>
            <a:r>
              <a:rPr lang="zh-CN" altLang="en-US" dirty="0"/>
              <a:t>定点小数：将小数点固定在机器数的最左侧表达的小数</a:t>
            </a:r>
            <a:endParaRPr lang="zh-CN" altLang="en-US" dirty="0"/>
          </a:p>
          <a:p>
            <a:r>
              <a:rPr lang="zh-CN" altLang="en-US" dirty="0">
                <a:solidFill>
                  <a:srgbClr val="996633"/>
                </a:solidFill>
              </a:rPr>
              <a:t>浮点数</a:t>
            </a:r>
            <a:r>
              <a:rPr lang="zh-CN" altLang="en-US" dirty="0"/>
              <a:t>：小数点浮动表达的实数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16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补码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261" y="15737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有符号整数在计算机中默认采用补码</a:t>
            </a:r>
            <a:endParaRPr lang="zh-CN" altLang="en-US" dirty="0"/>
          </a:p>
          <a:p>
            <a:pPr lvl="1"/>
            <a:r>
              <a:rPr lang="zh-CN" altLang="en-US" dirty="0"/>
              <a:t>最高位表示符号：正数用</a:t>
            </a:r>
            <a:r>
              <a:rPr lang="en-US" altLang="zh-CN" dirty="0"/>
              <a:t>0</a:t>
            </a:r>
            <a:r>
              <a:rPr lang="zh-CN" altLang="en-US" dirty="0"/>
              <a:t>，负数用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正数补码：直接表示数值大小（同无符号数）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负数补码：将对应正数补码取反加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dirty="0"/>
              <a:t>	[105]</a:t>
            </a:r>
            <a:r>
              <a:rPr lang="zh-CN" altLang="en-US" baseline="-25000" dirty="0"/>
              <a:t>补码</a:t>
            </a:r>
            <a:r>
              <a:rPr lang="zh-CN" altLang="en-US" dirty="0"/>
              <a:t>＝</a:t>
            </a:r>
            <a:r>
              <a:rPr lang="en-US" altLang="zh-CN" dirty="0"/>
              <a:t>01101001B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[-105]</a:t>
            </a:r>
            <a:r>
              <a:rPr lang="zh-CN" altLang="en-US" baseline="-25000" dirty="0"/>
              <a:t>补码</a:t>
            </a:r>
            <a:r>
              <a:rPr lang="zh-CN" altLang="en-US" dirty="0"/>
              <a:t>＝</a:t>
            </a:r>
            <a:r>
              <a:rPr lang="en-US" altLang="zh-CN" dirty="0"/>
              <a:t>[01101001B]</a:t>
            </a:r>
            <a:r>
              <a:rPr lang="zh-CN" altLang="en-US" baseline="-25000" dirty="0"/>
              <a:t>取反＋</a:t>
            </a:r>
            <a:r>
              <a:rPr lang="en-US" altLang="zh-CN" baseline="-25000" dirty="0"/>
              <a:t>1</a:t>
            </a:r>
            <a:endParaRPr lang="en-US" altLang="zh-CN" baseline="-25000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＝</a:t>
            </a:r>
            <a:r>
              <a:rPr lang="en-US" altLang="zh-CN" dirty="0"/>
              <a:t>10010110B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10010111B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位二进制补码表示的数值范围：</a:t>
            </a:r>
            <a:r>
              <a:rPr lang="en-US" altLang="zh-CN" dirty="0"/>
              <a:t>-128</a:t>
            </a:r>
            <a:r>
              <a:rPr lang="zh-CN" altLang="en-US" dirty="0"/>
              <a:t>～</a:t>
            </a:r>
            <a:r>
              <a:rPr lang="en-US" altLang="zh-CN" dirty="0"/>
              <a:t>+127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位二进制补码表示的数值范围：</a:t>
            </a:r>
            <a:r>
              <a:rPr lang="en-US" altLang="zh-CN" dirty="0"/>
              <a:t>-2</a:t>
            </a:r>
            <a:r>
              <a:rPr lang="en-US" altLang="zh-CN" baseline="30000" dirty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+2</a:t>
            </a:r>
            <a:r>
              <a:rPr lang="en-US" altLang="zh-CN" baseline="30000" dirty="0"/>
              <a:t>15</a:t>
            </a:r>
            <a:r>
              <a:rPr lang="en-US" altLang="zh-CN" dirty="0"/>
              <a:t>-1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位二进制补码表示的数值范围：</a:t>
            </a:r>
            <a:r>
              <a:rPr lang="en-US" altLang="zh-CN" dirty="0"/>
              <a:t>-2</a:t>
            </a:r>
            <a:r>
              <a:rPr lang="en-US" altLang="zh-CN" baseline="30000" dirty="0"/>
              <a:t>31</a:t>
            </a:r>
            <a:r>
              <a:rPr lang="zh-CN" altLang="en-US" dirty="0"/>
              <a:t>～</a:t>
            </a:r>
            <a:r>
              <a:rPr lang="en-US" altLang="zh-CN" dirty="0"/>
              <a:t>+2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负数求补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893" y="1538546"/>
            <a:ext cx="10515600" cy="4351338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00CC"/>
                </a:solidFill>
              </a:rPr>
              <a:t>负数真值“取反加</a:t>
            </a:r>
            <a:r>
              <a:rPr lang="en-US" altLang="zh-CN" sz="3200" dirty="0" smtClean="0">
                <a:solidFill>
                  <a:srgbClr val="0000CC"/>
                </a:solidFill>
              </a:rPr>
              <a:t>1”</a:t>
            </a:r>
            <a:r>
              <a:rPr lang="zh-CN" altLang="en-US" sz="3200" dirty="0" smtClean="0">
                <a:solidFill>
                  <a:srgbClr val="0000CC"/>
                </a:solidFill>
              </a:rPr>
              <a:t>得机器数补码</a:t>
            </a:r>
            <a:endParaRPr lang="zh-CN" altLang="en-US" sz="3200" dirty="0" smtClean="0">
              <a:solidFill>
                <a:srgbClr val="0000CC"/>
              </a:solidFill>
            </a:endParaRPr>
          </a:p>
          <a:p>
            <a:r>
              <a:rPr lang="zh-CN" altLang="en-US" sz="3200" dirty="0" smtClean="0">
                <a:solidFill>
                  <a:srgbClr val="0000CC"/>
                </a:solidFill>
              </a:rPr>
              <a:t>负数补码“取反加</a:t>
            </a:r>
            <a:r>
              <a:rPr lang="en-US" altLang="zh-CN" sz="3200" dirty="0" smtClean="0">
                <a:solidFill>
                  <a:srgbClr val="0000CC"/>
                </a:solidFill>
              </a:rPr>
              <a:t>1”</a:t>
            </a:r>
            <a:r>
              <a:rPr lang="zh-CN" altLang="en-US" sz="3200" dirty="0" smtClean="0">
                <a:solidFill>
                  <a:srgbClr val="0000CC"/>
                </a:solidFill>
              </a:rPr>
              <a:t>得到负数真值</a:t>
            </a:r>
            <a:endParaRPr lang="zh-CN" altLang="en-US" sz="3200" dirty="0" smtClean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zh-CN" altLang="en-US" sz="2800" dirty="0" smtClean="0"/>
              <a:t>补码：</a:t>
            </a:r>
            <a:r>
              <a:rPr lang="en-US" altLang="zh-CN" sz="2800" dirty="0" smtClean="0"/>
              <a:t>11100000B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真值：</a:t>
            </a:r>
            <a:r>
              <a:rPr lang="en-US" altLang="zh-CN" sz="2800" dirty="0" smtClean="0"/>
              <a:t>-([11100000]</a:t>
            </a:r>
            <a:r>
              <a:rPr lang="zh-CN" altLang="en-US" baseline="-25000" dirty="0"/>
              <a:t>求反＋</a:t>
            </a:r>
            <a:r>
              <a:rPr lang="en-US" altLang="zh-CN" baseline="-25000" dirty="0"/>
              <a:t>1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-(00011111+1)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	    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-00100000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-2</a:t>
            </a:r>
            <a:r>
              <a:rPr lang="en-US" altLang="zh-CN" sz="2800" baseline="30000" dirty="0" smtClean="0"/>
              <a:t>5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-32</a:t>
            </a:r>
            <a:endParaRPr lang="en-US" altLang="zh-CN" sz="2800" dirty="0" smtClean="0"/>
          </a:p>
          <a:p>
            <a:r>
              <a:rPr lang="zh-CN" altLang="en-US" sz="3200" dirty="0" smtClean="0">
                <a:solidFill>
                  <a:srgbClr val="0000CC"/>
                </a:solidFill>
              </a:rPr>
              <a:t>负数求补运算，等效于用带借位的</a:t>
            </a:r>
            <a:r>
              <a:rPr lang="en-US" altLang="zh-CN" sz="3200" dirty="0" smtClean="0">
                <a:solidFill>
                  <a:srgbClr val="0000CC"/>
                </a:solidFill>
              </a:rPr>
              <a:t>0</a:t>
            </a:r>
            <a:r>
              <a:rPr lang="zh-CN" altLang="en-US" sz="3200" dirty="0" smtClean="0">
                <a:solidFill>
                  <a:srgbClr val="0000CC"/>
                </a:solidFill>
              </a:rPr>
              <a:t>作减法</a:t>
            </a:r>
            <a:endParaRPr lang="zh-CN" altLang="en-US" sz="3200" dirty="0" smtClean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zh-CN" altLang="en-US" sz="2800" dirty="0" smtClean="0"/>
              <a:t>真值：</a:t>
            </a:r>
            <a:r>
              <a:rPr lang="en-US" altLang="zh-CN" sz="2800" dirty="0" smtClean="0"/>
              <a:t>-8</a:t>
            </a:r>
            <a:r>
              <a:rPr lang="zh-CN" altLang="en-US" sz="2800" dirty="0" smtClean="0"/>
              <a:t>，补码：</a:t>
            </a:r>
            <a:r>
              <a:rPr lang="en-US" altLang="zh-CN" sz="2800" dirty="0" smtClean="0"/>
              <a:t>[-8]</a:t>
            </a:r>
            <a:r>
              <a:rPr lang="zh-CN" altLang="en-US" sz="2800" baseline="-25000" dirty="0" smtClean="0"/>
              <a:t>补码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00H-08H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F8H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补码：</a:t>
            </a:r>
            <a:r>
              <a:rPr lang="en-US" altLang="zh-CN" sz="2800" dirty="0" smtClean="0"/>
              <a:t>11111000</a:t>
            </a:r>
            <a:r>
              <a:rPr lang="zh-CN" altLang="en-US" sz="2800" dirty="0" smtClean="0"/>
              <a:t>，真值：</a:t>
            </a:r>
            <a:r>
              <a:rPr lang="en-US" altLang="zh-CN" sz="2800" dirty="0" smtClean="0"/>
              <a:t>-(00H-F8H)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-08H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-8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十六进制数的加减运算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二进制和十六进制数之间具有对应关系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整数从左向右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小数从右向左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每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个二进制位对应一个十六进制位</a:t>
            </a:r>
            <a:endParaRPr lang="zh-CN" altLang="en-US" sz="2800" dirty="0" smtClean="0"/>
          </a:p>
          <a:p>
            <a:pPr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00111010B</a:t>
            </a:r>
            <a:r>
              <a:rPr lang="zh-CN" altLang="en-US" sz="3200" dirty="0" smtClean="0"/>
              <a:t>＝</a:t>
            </a:r>
            <a:r>
              <a:rPr lang="en-US" altLang="zh-CN" sz="3200" dirty="0" smtClean="0"/>
              <a:t>3AH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F2H</a:t>
            </a:r>
            <a:r>
              <a:rPr lang="zh-CN" altLang="en-US" sz="3200" dirty="0" smtClean="0"/>
              <a:t>＝</a:t>
            </a:r>
            <a:r>
              <a:rPr lang="en-US" altLang="zh-CN" sz="3200" dirty="0" smtClean="0"/>
              <a:t>11110010B</a:t>
            </a:r>
            <a:endParaRPr lang="en-US" altLang="zh-CN" sz="3200" dirty="0" smtClean="0"/>
          </a:p>
          <a:p>
            <a:r>
              <a:rPr lang="zh-CN" altLang="en-US" sz="3200" dirty="0" smtClean="0"/>
              <a:t>十六进制数的加减运算类似十进制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逢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进位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，借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当</a:t>
            </a:r>
            <a:r>
              <a:rPr lang="en-US" altLang="zh-CN" sz="2800" dirty="0" smtClean="0"/>
              <a:t>16</a:t>
            </a:r>
            <a:endParaRPr lang="zh-CN" altLang="pt-BR" sz="2800" dirty="0" smtClean="0"/>
          </a:p>
          <a:p>
            <a:pPr algn="ctr">
              <a:buNone/>
            </a:pPr>
            <a:r>
              <a:rPr lang="pt-BR" altLang="zh-CN" sz="3200" dirty="0" smtClean="0"/>
              <a:t>	</a:t>
            </a:r>
            <a:r>
              <a:rPr lang="pt-BR" altLang="zh-CN" sz="3200" dirty="0" smtClean="0">
                <a:solidFill>
                  <a:srgbClr val="0000CC"/>
                </a:solidFill>
              </a:rPr>
              <a:t>23D9H</a:t>
            </a:r>
            <a:r>
              <a:rPr lang="zh-CN" altLang="pt-BR" sz="3200" dirty="0" smtClean="0">
                <a:solidFill>
                  <a:srgbClr val="0000CC"/>
                </a:solidFill>
              </a:rPr>
              <a:t>＋</a:t>
            </a:r>
            <a:r>
              <a:rPr lang="pt-BR" altLang="zh-CN" sz="3200" dirty="0" smtClean="0">
                <a:solidFill>
                  <a:srgbClr val="0000CC"/>
                </a:solidFill>
              </a:rPr>
              <a:t>94BEH</a:t>
            </a:r>
            <a:r>
              <a:rPr lang="zh-CN" altLang="pt-BR" sz="3200" dirty="0" smtClean="0">
                <a:solidFill>
                  <a:srgbClr val="0000CC"/>
                </a:solidFill>
              </a:rPr>
              <a:t>＝</a:t>
            </a:r>
            <a:r>
              <a:rPr lang="pt-BR" altLang="zh-CN" sz="3200" dirty="0" smtClean="0">
                <a:solidFill>
                  <a:srgbClr val="0000CC"/>
                </a:solidFill>
              </a:rPr>
              <a:t>B897H</a:t>
            </a:r>
            <a:endParaRPr lang="pt-BR" altLang="zh-CN" sz="32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pt-BR" altLang="zh-CN" sz="3200" dirty="0" smtClean="0">
                <a:solidFill>
                  <a:srgbClr val="0000CC"/>
                </a:solidFill>
              </a:rPr>
              <a:t>	A59FH</a:t>
            </a:r>
            <a:r>
              <a:rPr lang="zh-CN" altLang="pt-BR" sz="3200" dirty="0" smtClean="0">
                <a:solidFill>
                  <a:srgbClr val="0000CC"/>
                </a:solidFill>
              </a:rPr>
              <a:t>－</a:t>
            </a:r>
            <a:r>
              <a:rPr lang="pt-BR" altLang="zh-CN" sz="3200" dirty="0" smtClean="0">
                <a:solidFill>
                  <a:srgbClr val="0000CC"/>
                </a:solidFill>
              </a:rPr>
              <a:t>62B8H</a:t>
            </a:r>
            <a:r>
              <a:rPr lang="zh-CN" altLang="pt-BR" sz="3200" dirty="0" smtClean="0">
                <a:solidFill>
                  <a:srgbClr val="0000CC"/>
                </a:solidFill>
              </a:rPr>
              <a:t>＝</a:t>
            </a:r>
            <a:r>
              <a:rPr lang="pt-BR" altLang="zh-CN" sz="3200" dirty="0" smtClean="0">
                <a:solidFill>
                  <a:srgbClr val="0000CC"/>
                </a:solidFill>
              </a:rPr>
              <a:t>42E7H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170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给出下列十六进制数的二进制数和十进制数表示。</a:t>
            </a:r>
            <a:endParaRPr lang="en-US" altLang="zh-CN" sz="3200" dirty="0" smtClean="0"/>
          </a:p>
          <a:p>
            <a:pPr lvl="2"/>
            <a:r>
              <a:rPr lang="zh-CN" altLang="en-US" sz="2400" dirty="0" smtClean="0"/>
              <a:t>十六进制数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二进制数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十进制数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   10H             _</a:t>
            </a:r>
            <a:r>
              <a:rPr lang="en-US" altLang="zh-CN" sz="2400" dirty="0" smtClean="0">
                <a:solidFill>
                  <a:srgbClr val="FF0000"/>
                </a:solidFill>
              </a:rPr>
              <a:t>00010000B</a:t>
            </a:r>
            <a:r>
              <a:rPr lang="en-US" altLang="zh-CN" sz="2400" dirty="0" smtClean="0"/>
              <a:t>_     _</a:t>
            </a:r>
            <a:r>
              <a:rPr lang="en-US" altLang="zh-CN" sz="2400" dirty="0" smtClean="0">
                <a:solidFill>
                  <a:srgbClr val="FF0000"/>
                </a:solidFill>
              </a:rPr>
              <a:t>16D</a:t>
            </a:r>
            <a:r>
              <a:rPr lang="en-US" altLang="zh-CN" sz="2400" dirty="0" smtClean="0"/>
              <a:t>_</a:t>
            </a:r>
            <a:endParaRPr lang="zh-CN" altLang="en-US" sz="2400" dirty="0"/>
          </a:p>
          <a:p>
            <a:pPr lvl="2"/>
            <a:r>
              <a:rPr lang="en-US" altLang="zh-CN" sz="2400" dirty="0" smtClean="0"/>
              <a:t>   ABH            _</a:t>
            </a:r>
            <a:r>
              <a:rPr lang="en-US" altLang="zh-CN" sz="2400" dirty="0" smtClean="0">
                <a:solidFill>
                  <a:srgbClr val="FF0000"/>
                </a:solidFill>
              </a:rPr>
              <a:t>10101011B</a:t>
            </a:r>
            <a:r>
              <a:rPr lang="en-US" altLang="zh-CN" sz="2400" dirty="0" smtClean="0"/>
              <a:t>_    _</a:t>
            </a:r>
            <a:r>
              <a:rPr lang="en-US" altLang="zh-CN" sz="2400" dirty="0" smtClean="0">
                <a:solidFill>
                  <a:srgbClr val="FF0000"/>
                </a:solidFill>
              </a:rPr>
              <a:t>171D</a:t>
            </a:r>
            <a:r>
              <a:rPr lang="en-US" altLang="zh-CN" sz="2400" dirty="0" smtClean="0"/>
              <a:t>_</a:t>
            </a:r>
            <a:endParaRPr lang="en-US" altLang="zh-CN" sz="2400" dirty="0" smtClean="0"/>
          </a:p>
          <a:p>
            <a:r>
              <a:rPr lang="zh-CN" altLang="en-US" sz="3200" dirty="0" smtClean="0"/>
              <a:t>将下列十进制数分别用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位二进制数的原码、反码和补码表示。</a:t>
            </a:r>
            <a:endParaRPr lang="en-US" altLang="zh-CN" sz="3200" dirty="0" smtClean="0"/>
          </a:p>
          <a:p>
            <a:pPr lvl="2"/>
            <a:r>
              <a:rPr lang="zh-CN" altLang="en-US" dirty="0" smtClean="0"/>
              <a:t>十进制数           原码                    反码                      补码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126            _</a:t>
            </a:r>
            <a:r>
              <a:rPr lang="en-US" altLang="zh-CN" dirty="0" smtClean="0">
                <a:solidFill>
                  <a:srgbClr val="FF0000"/>
                </a:solidFill>
              </a:rPr>
              <a:t>01111110</a:t>
            </a:r>
            <a:r>
              <a:rPr lang="en-US" altLang="zh-CN" dirty="0" smtClean="0"/>
              <a:t>_          _</a:t>
            </a:r>
            <a:r>
              <a:rPr lang="en-US" altLang="zh-CN" dirty="0" smtClean="0">
                <a:solidFill>
                  <a:srgbClr val="FF0000"/>
                </a:solidFill>
              </a:rPr>
              <a:t>01111110</a:t>
            </a:r>
            <a:r>
              <a:rPr lang="en-US" altLang="zh-CN" dirty="0" smtClean="0"/>
              <a:t>_         _</a:t>
            </a:r>
            <a:r>
              <a:rPr lang="en-US" altLang="zh-CN" dirty="0" smtClean="0">
                <a:solidFill>
                  <a:srgbClr val="FF0000"/>
                </a:solidFill>
              </a:rPr>
              <a:t>01111110</a:t>
            </a:r>
            <a:r>
              <a:rPr lang="en-US" altLang="zh-CN" dirty="0" smtClean="0"/>
              <a:t>_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-126           _</a:t>
            </a:r>
            <a:r>
              <a:rPr lang="en-US" altLang="zh-CN" dirty="0" smtClean="0">
                <a:solidFill>
                  <a:srgbClr val="FF0000"/>
                </a:solidFill>
              </a:rPr>
              <a:t>11111110</a:t>
            </a:r>
            <a:r>
              <a:rPr lang="en-US" altLang="zh-CN" dirty="0" smtClean="0"/>
              <a:t>_          _</a:t>
            </a:r>
            <a:r>
              <a:rPr lang="en-US" altLang="zh-CN" dirty="0" smtClean="0">
                <a:solidFill>
                  <a:srgbClr val="FF0000"/>
                </a:solidFill>
              </a:rPr>
              <a:t>10000001</a:t>
            </a:r>
            <a:r>
              <a:rPr lang="en-US" altLang="zh-CN" dirty="0" smtClean="0"/>
              <a:t>_         _</a:t>
            </a:r>
            <a:r>
              <a:rPr lang="en-US" altLang="zh-CN" dirty="0" smtClean="0">
                <a:solidFill>
                  <a:srgbClr val="FF0000"/>
                </a:solidFill>
              </a:rPr>
              <a:t>10000010</a:t>
            </a:r>
            <a:r>
              <a:rPr lang="en-US" altLang="zh-CN" dirty="0" smtClean="0"/>
              <a:t>_</a:t>
            </a:r>
            <a:endParaRPr lang="en-US" altLang="zh-CN" dirty="0" smtClean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给出下列十六进制数的二进制数和十进制数表示。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十六进制数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二进制数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十进制数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10H             ______          ____</a:t>
            </a:r>
            <a:endParaRPr lang="zh-CN" altLang="en-US" dirty="0"/>
          </a:p>
          <a:p>
            <a:pPr lvl="2"/>
            <a:r>
              <a:rPr lang="en-US" altLang="zh-CN" dirty="0" smtClean="0"/>
              <a:t>   ABH            ______          ____</a:t>
            </a:r>
            <a:endParaRPr lang="en-US" altLang="zh-CN" dirty="0" smtClean="0"/>
          </a:p>
          <a:p>
            <a:r>
              <a:rPr lang="zh-CN" altLang="en-US" dirty="0" smtClean="0"/>
              <a:t>将下列十进制数分别用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位二进制数的原码、反码和补码表示。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十进制数    原码      反码      补码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126            ____     ____    ___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-126           ____     ____    ___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214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1.3  Intel 80x86</a:t>
            </a:r>
            <a:r>
              <a:rPr lang="zh-CN" altLang="en-US" dirty="0" smtClean="0"/>
              <a:t>系列微处理器</a:t>
            </a:r>
            <a:endParaRPr lang="zh-CN" altLang="en-US" dirty="0"/>
          </a:p>
        </p:txBody>
      </p:sp>
      <p:grpSp>
        <p:nvGrpSpPr>
          <p:cNvPr id="5" name="Group 21"/>
          <p:cNvGrpSpPr/>
          <p:nvPr/>
        </p:nvGrpSpPr>
        <p:grpSpPr bwMode="auto">
          <a:xfrm>
            <a:off x="755650" y="1268413"/>
            <a:ext cx="1758950" cy="1250950"/>
            <a:chOff x="262" y="754"/>
            <a:chExt cx="1108" cy="788"/>
          </a:xfrm>
        </p:grpSpPr>
        <p:pic>
          <p:nvPicPr>
            <p:cNvPr id="6" name="Picture 22" descr="8088CPU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754"/>
              <a:ext cx="96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694" y="1330"/>
              <a:ext cx="6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Intel 8086</a:t>
              </a:r>
              <a:endParaRPr lang="en-US" altLang="zh-CN" sz="1600"/>
            </a:p>
          </p:txBody>
        </p:sp>
      </p:grpSp>
      <p:pic>
        <p:nvPicPr>
          <p:cNvPr id="8" name="Picture 24" descr="core2qu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97" b="2000"/>
          <a:stretch>
            <a:fillRect/>
          </a:stretch>
        </p:blipFill>
        <p:spPr bwMode="auto">
          <a:xfrm>
            <a:off x="6084888" y="3789363"/>
            <a:ext cx="2592387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692275" y="45815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80386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2390775" y="42211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80486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3178175" y="38639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3924300" y="3429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II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487988" y="25654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55650" y="50133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80286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395288" y="54562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8086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4740275" y="29813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III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 flipV="1">
            <a:off x="958056" y="2134261"/>
            <a:ext cx="7924800" cy="4097337"/>
          </a:xfrm>
          <a:prstGeom prst="line">
            <a:avLst/>
          </a:prstGeom>
          <a:noFill/>
          <a:ln w="76200">
            <a:pattFill prst="pct50">
              <a:fgClr>
                <a:srgbClr val="0000FF"/>
              </a:fgClr>
              <a:bgClr>
                <a:srgbClr val="FFFFFF"/>
              </a:bgClr>
            </a:pattFill>
            <a:round/>
            <a:tailEnd type="triangle" w="med" len="med"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659563" y="1412875"/>
            <a:ext cx="245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酷睿多核系列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395288" y="61499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4004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AutoShape 36"/>
          <p:cNvSpPr/>
          <p:nvPr/>
        </p:nvSpPr>
        <p:spPr bwMode="auto">
          <a:xfrm rot="14531818">
            <a:off x="3755231" y="1105694"/>
            <a:ext cx="411163" cy="4537075"/>
          </a:xfrm>
          <a:prstGeom prst="rightBrace">
            <a:avLst>
              <a:gd name="adj1" fmla="val 91956"/>
              <a:gd name="adj2" fmla="val 48565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2287588" y="2720975"/>
            <a:ext cx="2162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IA-32</a:t>
            </a:r>
            <a:r>
              <a:rPr lang="zh-CN" altLang="en-US" sz="2800" b="1">
                <a:latin typeface="Times New Roman" panose="02020603050405020304" pitchFamily="18" charset="0"/>
              </a:rPr>
              <a:t>处理器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2222500" y="5940425"/>
            <a:ext cx="292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</a:rPr>
              <a:t>80x86</a:t>
            </a:r>
            <a:r>
              <a:rPr lang="zh-CN" altLang="en-US" sz="2800" b="1">
                <a:latin typeface="Times New Roman" panose="02020603050405020304" pitchFamily="18" charset="0"/>
              </a:rPr>
              <a:t>处理器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3" name="AutoShape 39"/>
          <p:cNvSpPr/>
          <p:nvPr/>
        </p:nvSpPr>
        <p:spPr bwMode="auto">
          <a:xfrm rot="14436468" flipH="1">
            <a:off x="1835944" y="5550694"/>
            <a:ext cx="263525" cy="1036637"/>
          </a:xfrm>
          <a:prstGeom prst="rightBrace">
            <a:avLst>
              <a:gd name="adj1" fmla="val 46968"/>
              <a:gd name="adj2" fmla="val 50009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6223000" y="1878013"/>
            <a:ext cx="244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奔腾多核系列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3684588" y="1412875"/>
            <a:ext cx="2471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Intel 64</a:t>
            </a:r>
            <a:r>
              <a:rPr lang="zh-CN" altLang="en-US" sz="2800" b="1">
                <a:latin typeface="Times New Roman" panose="02020603050405020304" pitchFamily="18" charset="0"/>
              </a:rPr>
              <a:t>处理器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6" name="AutoShape 42"/>
          <p:cNvSpPr/>
          <p:nvPr/>
        </p:nvSpPr>
        <p:spPr bwMode="auto">
          <a:xfrm rot="12974099">
            <a:off x="6156325" y="1412875"/>
            <a:ext cx="325438" cy="796925"/>
          </a:xfrm>
          <a:prstGeom prst="rightBrace">
            <a:avLst>
              <a:gd name="adj1" fmla="val 20406"/>
              <a:gd name="adj2" fmla="val 48565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80x86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447" y="1432221"/>
            <a:ext cx="10515600" cy="4351338"/>
          </a:xfrm>
        </p:spPr>
        <p:txBody>
          <a:bodyPr/>
          <a:lstStyle/>
          <a:p>
            <a:r>
              <a:rPr lang="en-US" altLang="zh-CN" sz="3200" dirty="0" smtClean="0"/>
              <a:t>16</a:t>
            </a:r>
            <a:r>
              <a:rPr lang="zh-CN" altLang="en-US" sz="3200" dirty="0" smtClean="0"/>
              <a:t>位结构处理器</a:t>
            </a:r>
            <a:endParaRPr lang="zh-CN" altLang="en-US" sz="3200" dirty="0" smtClean="0"/>
          </a:p>
          <a:p>
            <a:r>
              <a:rPr lang="en-US" altLang="zh-CN" sz="3200" dirty="0" smtClean="0"/>
              <a:t>8086/8088</a:t>
            </a:r>
            <a:r>
              <a:rPr lang="zh-CN" altLang="en-US" sz="3200" dirty="0" smtClean="0"/>
              <a:t>指令系统提供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位基本指令集</a:t>
            </a:r>
            <a:endParaRPr lang="zh-CN" altLang="en-US" sz="3200" dirty="0" smtClean="0"/>
          </a:p>
          <a:p>
            <a:r>
              <a:rPr lang="en-US" altLang="zh-CN" sz="3200" dirty="0" smtClean="0"/>
              <a:t>80186/80188</a:t>
            </a:r>
            <a:r>
              <a:rPr lang="zh-CN" altLang="en-US" sz="3200" dirty="0" smtClean="0"/>
              <a:t>增加若干条实用指令 </a:t>
            </a:r>
            <a:endParaRPr lang="zh-CN" altLang="en-US" sz="3200" dirty="0" smtClean="0"/>
          </a:p>
          <a:p>
            <a:r>
              <a:rPr lang="en-US" altLang="zh-CN" sz="3200" dirty="0" smtClean="0"/>
              <a:t>8086</a:t>
            </a:r>
            <a:r>
              <a:rPr lang="zh-CN" altLang="en-US" sz="3200" dirty="0" smtClean="0"/>
              <a:t>的工作方式是实方式（</a:t>
            </a:r>
            <a:r>
              <a:rPr lang="en-US" altLang="zh-CN" sz="3200" dirty="0" smtClean="0"/>
              <a:t>Real Mode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r>
              <a:rPr lang="en-US" altLang="zh-CN" sz="3200" dirty="0" smtClean="0"/>
              <a:t>80286</a:t>
            </a:r>
            <a:r>
              <a:rPr lang="zh-CN" altLang="en-US" sz="3200" dirty="0" smtClean="0"/>
              <a:t>增加保护方式（</a:t>
            </a:r>
            <a:r>
              <a:rPr lang="en-US" altLang="zh-CN" sz="3200" dirty="0" smtClean="0"/>
              <a:t>Protected Mode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r>
              <a:rPr lang="en-US" altLang="zh-CN" sz="3200" dirty="0" smtClean="0"/>
              <a:t>80286</a:t>
            </a:r>
            <a:r>
              <a:rPr lang="zh-CN" altLang="en-US" sz="3200" dirty="0" smtClean="0"/>
              <a:t>引入了系统指令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为操作系统等核心程序提供处理器控制功能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IA-32(Intel Architecture)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80386</a:t>
            </a:r>
            <a:r>
              <a:rPr lang="zh-CN" altLang="en-US" sz="3200" dirty="0" smtClean="0"/>
              <a:t>引入英特尔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位指令集结构</a:t>
            </a:r>
            <a:r>
              <a:rPr lang="en-US" altLang="zh-CN" sz="3200" dirty="0" smtClean="0"/>
              <a:t>ISA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兼容原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80286</a:t>
            </a:r>
            <a:r>
              <a:rPr lang="zh-CN" altLang="en-US" sz="2800" dirty="0" smtClean="0"/>
              <a:t>指令系统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全面升级为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提供虚拟</a:t>
            </a:r>
            <a:r>
              <a:rPr lang="en-US" altLang="zh-CN" sz="2800" dirty="0" smtClean="0"/>
              <a:t>8086</a:t>
            </a:r>
            <a:r>
              <a:rPr lang="zh-CN" altLang="en-US" sz="2800" dirty="0" smtClean="0"/>
              <a:t>工作方式（</a:t>
            </a:r>
            <a:r>
              <a:rPr lang="en-US" altLang="zh-CN" sz="2800" dirty="0" smtClean="0"/>
              <a:t>Virtual 8086 Mode</a:t>
            </a:r>
            <a:r>
              <a:rPr lang="zh-CN" altLang="en-US" sz="2800" dirty="0" smtClean="0"/>
              <a:t>）</a:t>
            </a:r>
            <a:endParaRPr lang="zh-CN" altLang="en-US" sz="2800" dirty="0" smtClean="0"/>
          </a:p>
          <a:p>
            <a:r>
              <a:rPr lang="en-US" altLang="zh-CN" sz="3200" dirty="0" smtClean="0"/>
              <a:t>80486</a:t>
            </a:r>
            <a:r>
              <a:rPr lang="zh-CN" altLang="en-US" sz="3200" dirty="0" smtClean="0"/>
              <a:t>集成浮点处理单元支持浮点指令</a:t>
            </a:r>
            <a:endParaRPr lang="zh-CN" altLang="en-US" sz="3200" dirty="0" smtClean="0"/>
          </a:p>
          <a:p>
            <a:r>
              <a:rPr lang="en-US" altLang="zh-CN" sz="3200" dirty="0" smtClean="0"/>
              <a:t>Pentium</a:t>
            </a:r>
            <a:r>
              <a:rPr lang="zh-CN" altLang="en-US" sz="3200" dirty="0" smtClean="0"/>
              <a:t>系列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陆续增加若干整数指令、完善浮点指令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增加一系列多媒体指令（</a:t>
            </a:r>
            <a:r>
              <a:rPr lang="en-US" altLang="zh-CN" sz="2800" dirty="0" smtClean="0"/>
              <a:t>SIMD</a:t>
            </a:r>
            <a:r>
              <a:rPr lang="zh-CN" altLang="en-US" sz="2800" dirty="0" smtClean="0"/>
              <a:t>指令）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 64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位英特尔指令集结构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兼容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位指令系统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新增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位工作方式</a:t>
            </a:r>
            <a:endParaRPr lang="zh-CN" altLang="en-US" dirty="0" smtClean="0"/>
          </a:p>
          <a:p>
            <a:r>
              <a:rPr lang="zh-CN" altLang="en-US" dirty="0" smtClean="0"/>
              <a:t>继续丰富多媒体指令</a:t>
            </a:r>
            <a:endParaRPr lang="zh-CN" altLang="en-US" dirty="0" smtClean="0"/>
          </a:p>
          <a:p>
            <a:r>
              <a:rPr lang="zh-CN" altLang="en-US" dirty="0" smtClean="0"/>
              <a:t>处理器集成多核（</a:t>
            </a:r>
            <a:r>
              <a:rPr lang="en-US" altLang="zh-CN" dirty="0" smtClean="0"/>
              <a:t>Multi-core</a:t>
            </a:r>
            <a:r>
              <a:rPr lang="zh-CN" altLang="en-US" dirty="0" smtClean="0"/>
              <a:t>）技术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7" descr="无标题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19" y="4418123"/>
            <a:ext cx="23622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/>
          <p:nvPr/>
        </p:nvGrpSpPr>
        <p:grpSpPr bwMode="auto">
          <a:xfrm>
            <a:off x="3044456" y="4286361"/>
            <a:ext cx="1371600" cy="1646237"/>
            <a:chOff x="4320" y="1872"/>
            <a:chExt cx="864" cy="1037"/>
          </a:xfrm>
        </p:grpSpPr>
        <p:pic>
          <p:nvPicPr>
            <p:cNvPr id="6" name="Picture 9" descr="p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872"/>
              <a:ext cx="814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368" y="2565"/>
              <a:ext cx="816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存储器的分层体系结构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91967" y="6032018"/>
            <a:ext cx="529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An example of memory hierarchy 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4423417" y="2181977"/>
            <a:ext cx="5668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2646092" y="1635505"/>
            <a:ext cx="4738888" cy="4411158"/>
            <a:chOff x="2439385" y="1608381"/>
            <a:chExt cx="4738888" cy="4411158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2461185" y="1608381"/>
              <a:ext cx="2017652" cy="44068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478837" y="1608381"/>
              <a:ext cx="2699436" cy="44111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241955" y="180295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regs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439385" y="6009502"/>
              <a:ext cx="4738888" cy="13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131505" y="2154853"/>
              <a:ext cx="956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L1cache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(SRAM)</a:t>
              </a:r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82703" y="2739940"/>
              <a:ext cx="956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L2cache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(SRAM)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58434" y="3324715"/>
              <a:ext cx="956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L3cache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(SRAM)</a:t>
              </a:r>
              <a:endParaRPr lang="zh-CN" altLang="en-US" sz="16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88543" y="3905918"/>
              <a:ext cx="1586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Main memory</a:t>
              </a:r>
              <a:endParaRPr lang="en-US" altLang="zh-CN" sz="1600" dirty="0" smtClean="0"/>
            </a:p>
            <a:p>
              <a:pPr algn="ctr"/>
              <a:r>
                <a:rPr lang="en-US" altLang="zh-CN" sz="1600" dirty="0" smtClean="0"/>
                <a:t>(DRAM)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215551" y="4479154"/>
              <a:ext cx="26758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Local secondary storage</a:t>
              </a:r>
              <a:endParaRPr lang="en-US" altLang="zh-CN" sz="1600" dirty="0" smtClean="0"/>
            </a:p>
            <a:p>
              <a:pPr algn="ctr"/>
              <a:r>
                <a:rPr lang="en-US" altLang="zh-CN" sz="1600" dirty="0" smtClean="0"/>
                <a:t>(local disks)</a:t>
              </a:r>
              <a:endParaRPr lang="zh-CN" altLang="en-US" sz="1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55518" y="5121915"/>
              <a:ext cx="2569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Remote secondary storage </a:t>
              </a:r>
              <a:endParaRPr lang="en-US" altLang="zh-CN" sz="1600" dirty="0" smtClean="0"/>
            </a:p>
            <a:p>
              <a:pPr algn="ctr"/>
              <a:r>
                <a:rPr lang="en-US" altLang="zh-CN" sz="1600" dirty="0" smtClean="0"/>
                <a:t>(distributed file systems, web servers)</a:t>
              </a:r>
              <a:endParaRPr lang="zh-CN" altLang="en-US" sz="1600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979881" y="2739628"/>
              <a:ext cx="117647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3711913" y="3324715"/>
              <a:ext cx="1836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185274" y="4479154"/>
              <a:ext cx="30507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428476" y="3905918"/>
              <a:ext cx="24471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878078" y="5063929"/>
              <a:ext cx="3744000" cy="16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837585" y="1750223"/>
            <a:ext cx="1491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smaller ,</a:t>
            </a:r>
            <a:endParaRPr lang="en-US" altLang="zh-CN" dirty="0" smtClean="0"/>
          </a:p>
          <a:p>
            <a:r>
              <a:rPr lang="en-US" altLang="zh-CN" dirty="0" smtClean="0"/>
              <a:t>faster, and </a:t>
            </a:r>
            <a:endParaRPr lang="en-US" altLang="zh-CN" dirty="0" smtClean="0"/>
          </a:p>
          <a:p>
            <a:r>
              <a:rPr lang="en-US" altLang="zh-CN" dirty="0" smtClean="0"/>
              <a:t>costlier(per byte)</a:t>
            </a:r>
            <a:endParaRPr lang="en-US" altLang="zh-CN" dirty="0" smtClean="0"/>
          </a:p>
          <a:p>
            <a:r>
              <a:rPr lang="en-US" altLang="zh-CN" dirty="0" smtClean="0"/>
              <a:t>storage </a:t>
            </a:r>
            <a:endParaRPr lang="en-US" altLang="zh-CN" dirty="0" smtClean="0"/>
          </a:p>
          <a:p>
            <a:r>
              <a:rPr lang="en-US" altLang="zh-CN" dirty="0" smtClean="0"/>
              <a:t>devices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726219" y="3781548"/>
            <a:ext cx="1436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larger,</a:t>
            </a:r>
            <a:endParaRPr lang="en-US" altLang="zh-CN" dirty="0" smtClean="0"/>
          </a:p>
          <a:p>
            <a:r>
              <a:rPr lang="en-US" altLang="zh-CN" dirty="0" smtClean="0"/>
              <a:t>slower,</a:t>
            </a:r>
            <a:endParaRPr lang="en-US" altLang="zh-CN" dirty="0" smtClean="0"/>
          </a:p>
          <a:p>
            <a:r>
              <a:rPr lang="en-US" altLang="zh-CN" dirty="0" smtClean="0"/>
              <a:t>and </a:t>
            </a:r>
            <a:endParaRPr lang="en-US" altLang="zh-CN" dirty="0" smtClean="0"/>
          </a:p>
          <a:p>
            <a:r>
              <a:rPr lang="en-US" altLang="zh-CN" dirty="0" smtClean="0"/>
              <a:t>cheaper(per byte)</a:t>
            </a:r>
            <a:endParaRPr lang="en-US" altLang="zh-CN" dirty="0" smtClean="0"/>
          </a:p>
          <a:p>
            <a:r>
              <a:rPr lang="en-US" altLang="zh-CN" dirty="0" smtClean="0"/>
              <a:t>storage</a:t>
            </a:r>
            <a:endParaRPr lang="en-US" altLang="zh-CN" dirty="0" smtClean="0"/>
          </a:p>
          <a:p>
            <a:r>
              <a:rPr lang="en-US" altLang="zh-CN" dirty="0" smtClean="0"/>
              <a:t>devices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513703" y="1940580"/>
            <a:ext cx="0" cy="14450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1517974" y="4086481"/>
            <a:ext cx="12785" cy="1540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605232" y="1713820"/>
            <a:ext cx="309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 registers hold words retrieved from cache memory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089723" y="2398715"/>
            <a:ext cx="309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L1 cache holds cache lines retrieved from L2 cache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5991502" y="3047266"/>
            <a:ext cx="309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/>
              <a:t>L2 cache holds cache lines retrieved from  L3 cache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895647" y="3672691"/>
            <a:ext cx="309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L3 cache holds cache lines retrieved from memory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146799" y="4298269"/>
            <a:ext cx="374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memory holds disk blocks retrieved from local disks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636767" y="5074209"/>
            <a:ext cx="309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disks hold files retrieved from disks on remote network server</a:t>
            </a:r>
            <a:endParaRPr lang="zh-CN" altLang="en-US" dirty="0"/>
          </a:p>
        </p:txBody>
      </p:sp>
      <p:sp>
        <p:nvSpPr>
          <p:cNvPr id="69" name="右大括号 68"/>
          <p:cNvSpPr/>
          <p:nvPr/>
        </p:nvSpPr>
        <p:spPr>
          <a:xfrm>
            <a:off x="5294557" y="1750223"/>
            <a:ext cx="68505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69"/>
          <p:cNvSpPr/>
          <p:nvPr/>
        </p:nvSpPr>
        <p:spPr>
          <a:xfrm>
            <a:off x="5766362" y="2412133"/>
            <a:ext cx="68505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大括号 70"/>
          <p:cNvSpPr/>
          <p:nvPr/>
        </p:nvSpPr>
        <p:spPr>
          <a:xfrm>
            <a:off x="6109711" y="3086190"/>
            <a:ext cx="68505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6492196" y="3765623"/>
            <a:ext cx="68505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6863153" y="4361239"/>
            <a:ext cx="68505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>
            <a:off x="7284642" y="4988818"/>
            <a:ext cx="68505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 PC</a:t>
            </a:r>
            <a:r>
              <a:rPr lang="zh-CN" altLang="en-US" dirty="0" smtClean="0"/>
              <a:t>微型计算机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260" y="152791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sz="3200" dirty="0" smtClean="0"/>
              <a:t>本课程采用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位或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位个人计算机</a:t>
            </a:r>
            <a:endParaRPr lang="zh-CN" altLang="en-US" sz="3200" dirty="0" smtClean="0"/>
          </a:p>
          <a:p>
            <a:r>
              <a:rPr lang="zh-CN" altLang="zh-CN" sz="3200" dirty="0" smtClean="0"/>
              <a:t>16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机</a:t>
            </a:r>
            <a:endParaRPr lang="zh-CN" altLang="en-US" sz="3200" dirty="0" smtClean="0"/>
          </a:p>
          <a:p>
            <a:pPr lvl="1"/>
            <a:r>
              <a:rPr lang="en-US" altLang="zh-CN" sz="2800" dirty="0" smtClean="0"/>
              <a:t>8088 CPU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IBM PC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IBM PC/XT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80286 CPU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IBM PC/AT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16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80x86 CPU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兼容机</a:t>
            </a:r>
            <a:endParaRPr lang="zh-CN" altLang="en-US" sz="2800" dirty="0" smtClean="0"/>
          </a:p>
          <a:p>
            <a:r>
              <a:rPr lang="en-US" altLang="zh-CN" sz="3200" dirty="0" smtClean="0"/>
              <a:t>32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机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采用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80x86 CPU</a:t>
            </a:r>
            <a:r>
              <a:rPr lang="zh-CN" altLang="en-US" sz="2800" dirty="0" smtClean="0"/>
              <a:t>而形成的微机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基本结构仍然源于</a:t>
            </a:r>
            <a:r>
              <a:rPr lang="en-US" altLang="zh-CN" sz="2800" dirty="0" smtClean="0"/>
              <a:t>PC/AT</a:t>
            </a:r>
            <a:r>
              <a:rPr lang="zh-CN" altLang="en-US" sz="2800" dirty="0" smtClean="0"/>
              <a:t>机</a:t>
            </a:r>
            <a:endParaRPr lang="zh-CN" altLang="en-US" sz="2800" dirty="0" smtClean="0"/>
          </a:p>
          <a:p>
            <a:r>
              <a:rPr lang="zh-CN" altLang="en-US" sz="3200" dirty="0" smtClean="0"/>
              <a:t>人们日常谈论的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机或微机是上述微型计算机系统的统称</a:t>
            </a:r>
            <a:endParaRPr lang="zh-CN" altLang="en-US" sz="32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753" y="11405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主存空间的分配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74" y="1301232"/>
            <a:ext cx="4882116" cy="4351338"/>
          </a:xfrm>
        </p:spPr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机最低</a:t>
            </a:r>
            <a:r>
              <a:rPr lang="en-US" altLang="zh-CN" dirty="0" smtClean="0"/>
              <a:t>1MB</a:t>
            </a:r>
            <a:r>
              <a:rPr lang="zh-CN" altLang="en-US" dirty="0" smtClean="0"/>
              <a:t>主存</a:t>
            </a:r>
            <a:endParaRPr lang="zh-CN" altLang="en-US" dirty="0"/>
          </a:p>
        </p:txBody>
      </p:sp>
      <p:pic>
        <p:nvPicPr>
          <p:cNvPr id="5" name="Picture 4" descr="wjyy07_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56" y="1027906"/>
            <a:ext cx="6322643" cy="489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18344" y="1866918"/>
            <a:ext cx="45542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660066"/>
                </a:solidFill>
              </a:rPr>
              <a:t>系统</a:t>
            </a:r>
            <a:r>
              <a:rPr lang="en-US" altLang="zh-CN" sz="2400" dirty="0" smtClean="0">
                <a:solidFill>
                  <a:srgbClr val="660066"/>
                </a:solidFill>
              </a:rPr>
              <a:t>RAM</a:t>
            </a:r>
            <a:r>
              <a:rPr lang="zh-CN" altLang="en-US" sz="2400" dirty="0" smtClean="0">
                <a:solidFill>
                  <a:srgbClr val="660066"/>
                </a:solidFill>
              </a:rPr>
              <a:t>区</a:t>
            </a:r>
            <a:endParaRPr lang="zh-CN" altLang="en-US" sz="2400" dirty="0" smtClean="0">
              <a:solidFill>
                <a:srgbClr val="660066"/>
              </a:solidFill>
            </a:endParaRPr>
          </a:p>
          <a:p>
            <a:pPr lvl="1"/>
            <a:r>
              <a:rPr lang="zh-CN" altLang="en-US" sz="2000" dirty="0" smtClean="0"/>
              <a:t>地址最低端的</a:t>
            </a:r>
            <a:r>
              <a:rPr lang="en-US" altLang="zh-CN" sz="2000" dirty="0" smtClean="0"/>
              <a:t>640KB</a:t>
            </a:r>
            <a:r>
              <a:rPr lang="zh-CN" altLang="en-US" sz="2000" dirty="0" smtClean="0"/>
              <a:t>空间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由</a:t>
            </a:r>
            <a:r>
              <a:rPr lang="en-US" altLang="zh-CN" sz="2000" dirty="0" smtClean="0"/>
              <a:t>DOS</a:t>
            </a:r>
            <a:r>
              <a:rPr lang="zh-CN" altLang="en-US" sz="2000" dirty="0" smtClean="0"/>
              <a:t>进行管理</a:t>
            </a:r>
            <a:endParaRPr lang="zh-CN" altLang="en-US" sz="2000" dirty="0" smtClean="0"/>
          </a:p>
          <a:p>
            <a:r>
              <a:rPr lang="zh-CN" altLang="en-US" sz="2400" dirty="0" smtClean="0">
                <a:solidFill>
                  <a:srgbClr val="660066"/>
                </a:solidFill>
              </a:rPr>
              <a:t>显示</a:t>
            </a:r>
            <a:r>
              <a:rPr lang="en-US" altLang="zh-CN" sz="2400" dirty="0" smtClean="0">
                <a:solidFill>
                  <a:srgbClr val="660066"/>
                </a:solidFill>
              </a:rPr>
              <a:t>RAM</a:t>
            </a:r>
            <a:r>
              <a:rPr lang="zh-CN" altLang="en-US" sz="2400" dirty="0" smtClean="0">
                <a:solidFill>
                  <a:srgbClr val="660066"/>
                </a:solidFill>
              </a:rPr>
              <a:t>区</a:t>
            </a:r>
            <a:endParaRPr lang="zh-CN" altLang="en-US" sz="2400" dirty="0" smtClean="0">
              <a:solidFill>
                <a:srgbClr val="660066"/>
              </a:solidFill>
            </a:endParaRPr>
          </a:p>
          <a:p>
            <a:pPr lvl="1"/>
            <a:r>
              <a:rPr lang="en-US" altLang="zh-CN" sz="2000" dirty="0" smtClean="0"/>
              <a:t>128KB</a:t>
            </a:r>
            <a:r>
              <a:rPr lang="zh-CN" altLang="en-US" sz="2000" dirty="0" smtClean="0"/>
              <a:t>主存空间保留给显示缓冲存储区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显示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区并没有被完全使用</a:t>
            </a:r>
            <a:endParaRPr lang="zh-CN" altLang="en-US" sz="2000" dirty="0" smtClean="0"/>
          </a:p>
          <a:p>
            <a:r>
              <a:rPr lang="zh-CN" altLang="en-US" sz="2400" dirty="0" smtClean="0">
                <a:solidFill>
                  <a:srgbClr val="660066"/>
                </a:solidFill>
              </a:rPr>
              <a:t>扩展</a:t>
            </a:r>
            <a:r>
              <a:rPr lang="en-US" altLang="zh-CN" sz="2400" dirty="0" smtClean="0">
                <a:solidFill>
                  <a:srgbClr val="660066"/>
                </a:solidFill>
              </a:rPr>
              <a:t>ROM</a:t>
            </a:r>
            <a:r>
              <a:rPr lang="zh-CN" altLang="en-US" sz="2400" dirty="0" smtClean="0">
                <a:solidFill>
                  <a:srgbClr val="660066"/>
                </a:solidFill>
              </a:rPr>
              <a:t>区</a:t>
            </a:r>
            <a:endParaRPr lang="zh-CN" altLang="en-US" sz="2400" dirty="0" smtClean="0">
              <a:solidFill>
                <a:srgbClr val="660066"/>
              </a:solidFill>
            </a:endParaRPr>
          </a:p>
          <a:p>
            <a:pPr lvl="1"/>
            <a:r>
              <a:rPr lang="en-US" altLang="zh-CN" sz="2000" dirty="0" smtClean="0"/>
              <a:t>I/O</a:t>
            </a:r>
            <a:r>
              <a:rPr lang="zh-CN" altLang="en-US" sz="2000" dirty="0" smtClean="0"/>
              <a:t>接口电路卡上的</a:t>
            </a:r>
            <a:r>
              <a:rPr lang="en-US" altLang="zh-CN" sz="2000" dirty="0" smtClean="0"/>
              <a:t>ROM</a:t>
            </a:r>
            <a:endParaRPr lang="en-US" altLang="zh-CN" sz="2000" dirty="0" smtClean="0"/>
          </a:p>
          <a:p>
            <a:r>
              <a:rPr lang="zh-CN" altLang="en-US" sz="2400" dirty="0" smtClean="0">
                <a:solidFill>
                  <a:srgbClr val="660066"/>
                </a:solidFill>
              </a:rPr>
              <a:t>系统</a:t>
            </a:r>
            <a:r>
              <a:rPr lang="en-US" altLang="zh-CN" sz="2400" dirty="0" smtClean="0">
                <a:solidFill>
                  <a:srgbClr val="660066"/>
                </a:solidFill>
              </a:rPr>
              <a:t>ROM</a:t>
            </a:r>
            <a:r>
              <a:rPr lang="zh-CN" altLang="en-US" sz="2400" dirty="0" smtClean="0">
                <a:solidFill>
                  <a:srgbClr val="660066"/>
                </a:solidFill>
              </a:rPr>
              <a:t>区</a:t>
            </a:r>
            <a:endParaRPr lang="zh-CN" altLang="en-US" sz="2400" dirty="0" smtClean="0">
              <a:solidFill>
                <a:srgbClr val="660066"/>
              </a:solidFill>
            </a:endParaRPr>
          </a:p>
          <a:p>
            <a:pPr lvl="1"/>
            <a:r>
              <a:rPr lang="en-US" altLang="zh-CN" sz="2000" dirty="0" smtClean="0"/>
              <a:t>ROM-BIOS</a:t>
            </a:r>
            <a:r>
              <a:rPr lang="zh-CN" altLang="en-US" sz="2000" dirty="0" smtClean="0"/>
              <a:t>程序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28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系统软件：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平台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MS-DOS 6.22</a:t>
            </a:r>
            <a:r>
              <a:rPr lang="zh-CN" altLang="en-US" dirty="0" smtClean="0"/>
              <a:t>实地址方式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MS-DOS</a:t>
            </a:r>
            <a:r>
              <a:rPr lang="zh-CN" altLang="en-US" dirty="0" smtClean="0"/>
              <a:t>模拟环境</a:t>
            </a:r>
            <a:endParaRPr lang="zh-CN" altLang="en-US" dirty="0" smtClean="0"/>
          </a:p>
          <a:p>
            <a:r>
              <a:rPr lang="zh-CN" altLang="en-US" dirty="0" smtClean="0"/>
              <a:t>应用软件：开发汇编语言程序涉及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文本编辑器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汇编程序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连接程序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调试程序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集成化开发环境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文本编辑器（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34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文本编辑器用于编辑无任何格式的文档</a:t>
            </a:r>
            <a:endParaRPr lang="zh-CN" altLang="en-US" sz="3200" dirty="0" smtClean="0"/>
          </a:p>
          <a:p>
            <a:r>
              <a:rPr lang="zh-CN" altLang="en-US" sz="3200" dirty="0" smtClean="0"/>
              <a:t>程序设计要采用文本编辑器编写源程序</a:t>
            </a:r>
            <a:endParaRPr lang="zh-CN" altLang="en-US" sz="3200" dirty="0" smtClean="0"/>
          </a:p>
          <a:p>
            <a:r>
              <a:rPr lang="zh-CN" altLang="en-US" sz="3200" dirty="0" smtClean="0"/>
              <a:t>常见的文本编辑软件有很多，如</a:t>
            </a:r>
            <a:endParaRPr lang="zh-CN" altLang="en-US" sz="3200" dirty="0" smtClean="0"/>
          </a:p>
          <a:p>
            <a:pPr lvl="1"/>
            <a:r>
              <a:rPr lang="en-US" altLang="zh-CN" sz="2800" dirty="0" smtClean="0"/>
              <a:t>MS-DOS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EDIT</a:t>
            </a:r>
            <a:r>
              <a:rPr lang="zh-CN" altLang="en-US" sz="2800" dirty="0" smtClean="0"/>
              <a:t>全屏幕编辑器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Windows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Notepad</a:t>
            </a:r>
            <a:r>
              <a:rPr lang="zh-CN" altLang="en-US" sz="2800" dirty="0" smtClean="0"/>
              <a:t>计事本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程序开发系统中的程序编辑器</a:t>
            </a:r>
            <a:endParaRPr lang="zh-CN" altLang="en-US" sz="2800" dirty="0" smtClean="0"/>
          </a:p>
          <a:p>
            <a:pPr lvl="2"/>
            <a:r>
              <a:rPr lang="en-US" altLang="zh-CN" sz="2400" dirty="0" smtClean="0"/>
              <a:t>Turbo C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Visual Studio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MASM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PWB</a:t>
            </a:r>
            <a:endParaRPr lang="en-US" altLang="zh-CN" sz="2400" dirty="0" smtClean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汇编程序（</a:t>
            </a:r>
            <a:r>
              <a:rPr lang="en-US" altLang="zh-CN" dirty="0" smtClean="0"/>
              <a:t>Assembler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zh-CN" altLang="en-US" sz="3200" dirty="0" smtClean="0"/>
              <a:t>汇编程序将汇编语言源程序翻译（称为“汇编”）成机器代码目标模块</a:t>
            </a:r>
            <a:endParaRPr lang="zh-CN" altLang="en-US" sz="3200" dirty="0" smtClean="0"/>
          </a:p>
          <a:p>
            <a:r>
              <a:rPr lang="zh-CN" altLang="en-US" sz="3200" dirty="0" smtClean="0"/>
              <a:t>本课程采用微软的</a:t>
            </a:r>
            <a:r>
              <a:rPr lang="en-US" altLang="zh-CN" sz="3200" dirty="0" smtClean="0"/>
              <a:t>MASM 6.15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MASM</a:t>
            </a:r>
            <a:r>
              <a:rPr lang="zh-CN" altLang="en-US" sz="2800" dirty="0" smtClean="0"/>
              <a:t>的最后一个独立版本</a:t>
            </a:r>
            <a:r>
              <a:rPr lang="en-US" altLang="zh-CN" sz="2800" dirty="0" smtClean="0"/>
              <a:t>MASM 6.11</a:t>
            </a:r>
            <a:endParaRPr lang="en-US" altLang="zh-CN" dirty="0"/>
          </a:p>
          <a:p>
            <a:pPr lvl="1"/>
            <a:r>
              <a:rPr lang="zh-CN" altLang="en-US" sz="2800" dirty="0" smtClean="0"/>
              <a:t>可免费升级为</a:t>
            </a:r>
            <a:r>
              <a:rPr lang="en-US" altLang="zh-CN" sz="2800" dirty="0" smtClean="0"/>
              <a:t>MASM 6.14</a:t>
            </a:r>
            <a:r>
              <a:rPr lang="zh-CN" altLang="en-US" sz="2800" dirty="0" smtClean="0"/>
              <a:t>（支持</a:t>
            </a:r>
            <a:r>
              <a:rPr lang="en-US" altLang="zh-CN" sz="2800" dirty="0" smtClean="0"/>
              <a:t>SSE</a:t>
            </a:r>
            <a:r>
              <a:rPr lang="zh-CN" altLang="en-US" sz="2800" dirty="0" smtClean="0"/>
              <a:t>）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Visual C++</a:t>
            </a:r>
            <a:r>
              <a:rPr lang="zh-CN" altLang="en-US" sz="2800" dirty="0" smtClean="0"/>
              <a:t>中有</a:t>
            </a:r>
            <a:r>
              <a:rPr lang="en-US" altLang="zh-CN" sz="2800" dirty="0" smtClean="0"/>
              <a:t>MASM 6.15</a:t>
            </a:r>
            <a:r>
              <a:rPr lang="zh-CN" altLang="en-US" sz="2800" dirty="0" smtClean="0"/>
              <a:t>（支持</a:t>
            </a:r>
            <a:r>
              <a:rPr lang="en-US" altLang="zh-CN" sz="2800" dirty="0" smtClean="0"/>
              <a:t>SSE2</a:t>
            </a:r>
            <a:r>
              <a:rPr lang="zh-CN" altLang="en-US" sz="2800" dirty="0" smtClean="0"/>
              <a:t>）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Visual C++.NET 2003</a:t>
            </a:r>
            <a:r>
              <a:rPr lang="zh-CN" altLang="en-US" sz="2800" dirty="0" smtClean="0"/>
              <a:t>有</a:t>
            </a:r>
            <a:r>
              <a:rPr lang="en-US" altLang="zh-CN" sz="2800" dirty="0" smtClean="0"/>
              <a:t>MASM 7.10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Visual C++.NET 2005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MASM</a:t>
            </a:r>
            <a:r>
              <a:rPr lang="zh-CN" altLang="en-US" sz="2800" dirty="0" smtClean="0"/>
              <a:t>支持</a:t>
            </a:r>
            <a:r>
              <a:rPr lang="en-US" altLang="zh-CN" sz="2800" dirty="0" err="1" smtClean="0"/>
              <a:t>Penium</a:t>
            </a:r>
            <a:r>
              <a:rPr lang="en-US" altLang="zh-CN" sz="2800" dirty="0" smtClean="0"/>
              <a:t> 4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SSE3</a:t>
            </a:r>
            <a:r>
              <a:rPr lang="zh-CN" altLang="en-US" sz="2800" dirty="0" smtClean="0"/>
              <a:t>指令系统，同时有</a:t>
            </a:r>
            <a:r>
              <a:rPr lang="en-US" altLang="zh-CN" sz="2800" dirty="0" smtClean="0"/>
              <a:t>ML64.EXE</a:t>
            </a:r>
            <a:r>
              <a:rPr lang="zh-CN" altLang="en-US" sz="2800" dirty="0" smtClean="0"/>
              <a:t>程序用于支持</a:t>
            </a:r>
            <a:r>
              <a:rPr lang="en-US" altLang="zh-CN" sz="2800" dirty="0" smtClean="0"/>
              <a:t>64</a:t>
            </a:r>
            <a:r>
              <a:rPr lang="zh-CN" altLang="en-US" sz="2800" dirty="0" smtClean="0"/>
              <a:t>位指令系统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连接程序（</a:t>
            </a:r>
            <a:r>
              <a:rPr lang="en-US" altLang="zh-CN" dirty="0" smtClean="0"/>
              <a:t>Linker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连接程序将汇编后的目标模块转换为可执行程序</a:t>
            </a:r>
            <a:endParaRPr lang="zh-CN" altLang="en-US" sz="3200" dirty="0" smtClean="0"/>
          </a:p>
          <a:p>
            <a:r>
              <a:rPr lang="zh-CN" altLang="en-US" sz="3200" dirty="0" smtClean="0"/>
              <a:t>每个程序开发环境都有连接程序</a:t>
            </a:r>
            <a:endParaRPr lang="zh-CN" altLang="en-US" sz="3200" dirty="0" smtClean="0"/>
          </a:p>
          <a:p>
            <a:r>
              <a:rPr lang="zh-CN" altLang="en-US" sz="3200" dirty="0" smtClean="0"/>
              <a:t>连接程序的文件名通常是：</a:t>
            </a:r>
            <a:r>
              <a:rPr lang="en-US" altLang="zh-CN" sz="3200" dirty="0" smtClean="0"/>
              <a:t>LINK.EXE</a:t>
            </a:r>
            <a:endParaRPr lang="en-US" altLang="zh-CN" sz="3200" dirty="0" smtClean="0"/>
          </a:p>
          <a:p>
            <a:r>
              <a:rPr lang="en-US" altLang="zh-CN" sz="3200" dirty="0" smtClean="0"/>
              <a:t>32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Windows</a:t>
            </a:r>
            <a:r>
              <a:rPr lang="zh-CN" altLang="en-US" sz="3200" dirty="0" smtClean="0"/>
              <a:t>连接程序不同于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DOS</a:t>
            </a:r>
            <a:r>
              <a:rPr lang="zh-CN" altLang="en-US" sz="3200" dirty="0" smtClean="0"/>
              <a:t>连接程序</a:t>
            </a:r>
            <a:endParaRPr lang="zh-CN" altLang="en-US" sz="3200" dirty="0" smtClean="0"/>
          </a:p>
          <a:p>
            <a:endParaRPr lang="zh-CN" altLang="en-US" sz="3200" dirty="0"/>
          </a:p>
        </p:txBody>
      </p:sp>
      <p:grpSp>
        <p:nvGrpSpPr>
          <p:cNvPr id="4" name="Group 26"/>
          <p:cNvGrpSpPr/>
          <p:nvPr/>
        </p:nvGrpSpPr>
        <p:grpSpPr bwMode="auto">
          <a:xfrm>
            <a:off x="1291413" y="4136103"/>
            <a:ext cx="8640763" cy="1498600"/>
            <a:chOff x="204" y="2659"/>
            <a:chExt cx="5443" cy="944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709" y="2659"/>
              <a:ext cx="4938" cy="327"/>
              <a:chOff x="528" y="2448"/>
              <a:chExt cx="4656" cy="327"/>
            </a:xfrm>
          </p:grpSpPr>
          <p:grpSp>
            <p:nvGrpSpPr>
              <p:cNvPr id="14" name="Group 7"/>
              <p:cNvGrpSpPr/>
              <p:nvPr/>
            </p:nvGrpSpPr>
            <p:grpSpPr bwMode="auto">
              <a:xfrm>
                <a:off x="528" y="2448"/>
                <a:ext cx="1536" cy="327"/>
                <a:chOff x="1152" y="2496"/>
                <a:chExt cx="1536" cy="327"/>
              </a:xfrm>
            </p:grpSpPr>
            <p:sp>
              <p:nvSpPr>
                <p:cNvPr id="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152" y="2496"/>
                  <a:ext cx="10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800" b="1" dirty="0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源程序</a:t>
                  </a:r>
                  <a:endParaRPr lang="zh-CN" altLang="en-US" sz="32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9"/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3840" y="2448"/>
                <a:ext cx="13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可执行文件</a:t>
                </a: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 bwMode="auto">
              <a:xfrm>
                <a:off x="2208" y="2448"/>
                <a:ext cx="1536" cy="327"/>
                <a:chOff x="1152" y="2496"/>
                <a:chExt cx="1536" cy="327"/>
              </a:xfrm>
            </p:grpSpPr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152" y="2496"/>
                  <a:ext cx="10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目标模块</a:t>
                  </a:r>
                  <a:endParaRPr lang="zh-CN" altLang="en-US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Line 13"/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Line 14"/>
            <p:cNvSpPr>
              <a:spLocks noChangeShapeType="1"/>
            </p:cNvSpPr>
            <p:nvPr/>
          </p:nvSpPr>
          <p:spPr bwMode="auto">
            <a:xfrm flipV="1">
              <a:off x="807" y="2947"/>
              <a:ext cx="258" cy="3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204" y="3272"/>
              <a:ext cx="127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文本编辑器</a:t>
              </a:r>
              <a:endParaRPr lang="zh-CN" altLang="en-US" sz="2800" b="1">
                <a:solidFill>
                  <a:srgbClr val="F91E0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676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汇编程序</a:t>
              </a:r>
              <a:endParaRPr lang="zh-CN" altLang="en-US" sz="2800" b="1">
                <a:solidFill>
                  <a:srgbClr val="F91E0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102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连接程序</a:t>
              </a:r>
              <a:endParaRPr lang="zh-CN" altLang="en-US" sz="2800" b="1">
                <a:solidFill>
                  <a:srgbClr val="F91E0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527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调试程序</a:t>
              </a:r>
              <a:endParaRPr lang="zh-CN" altLang="en-US" sz="2800" b="1">
                <a:solidFill>
                  <a:srgbClr val="F91E0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H="1" flipV="1">
              <a:off x="1982" y="2899"/>
              <a:ext cx="254" cy="373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3662" y="2847"/>
              <a:ext cx="101" cy="432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985" y="2943"/>
              <a:ext cx="51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调试程序（</a:t>
            </a:r>
            <a:r>
              <a:rPr lang="en-US" altLang="zh-CN" dirty="0" smtClean="0"/>
              <a:t>Debugger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75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调试程序进行程序排错、分析等</a:t>
            </a:r>
            <a:endParaRPr lang="zh-CN" altLang="en-US" sz="3200" dirty="0" smtClean="0"/>
          </a:p>
          <a:p>
            <a:r>
              <a:rPr lang="en-US" altLang="zh-CN" sz="3200" dirty="0" smtClean="0"/>
              <a:t>DOS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DEBUG</a:t>
            </a:r>
            <a:r>
              <a:rPr lang="zh-CN" altLang="en-US" sz="3200" dirty="0" smtClean="0"/>
              <a:t>程序（前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章可用）</a:t>
            </a:r>
            <a:endParaRPr lang="zh-CN" altLang="en-US" sz="3200" dirty="0" smtClean="0"/>
          </a:p>
          <a:p>
            <a:r>
              <a:rPr lang="zh-CN" altLang="en-US" sz="3200" dirty="0" smtClean="0"/>
              <a:t>支持源程序调试的</a:t>
            </a:r>
            <a:r>
              <a:rPr lang="en-US" altLang="zh-CN" sz="3200" dirty="0" smtClean="0"/>
              <a:t>CodeView</a:t>
            </a:r>
            <a:endParaRPr lang="en-US" altLang="zh-CN" sz="3200" dirty="0" smtClean="0"/>
          </a:p>
          <a:p>
            <a:r>
              <a:rPr lang="zh-CN" altLang="en-US" sz="3200" dirty="0" smtClean="0"/>
              <a:t>还有</a:t>
            </a:r>
            <a:r>
              <a:rPr lang="en-US" altLang="zh-CN" sz="3200" dirty="0" smtClean="0"/>
              <a:t>Turbo Debugger</a:t>
            </a:r>
            <a:r>
              <a:rPr lang="zh-CN" altLang="en-US" sz="3200" dirty="0" smtClean="0"/>
              <a:t>等</a:t>
            </a:r>
            <a:endParaRPr lang="zh-CN" altLang="en-US" sz="3200" dirty="0" smtClean="0"/>
          </a:p>
          <a:p>
            <a:endParaRPr lang="zh-CN" altLang="en-US" sz="3200" dirty="0"/>
          </a:p>
        </p:txBody>
      </p:sp>
      <p:grpSp>
        <p:nvGrpSpPr>
          <p:cNvPr id="4" name="Group 44"/>
          <p:cNvGrpSpPr/>
          <p:nvPr/>
        </p:nvGrpSpPr>
        <p:grpSpPr bwMode="auto">
          <a:xfrm>
            <a:off x="1695450" y="4019145"/>
            <a:ext cx="8640763" cy="1498600"/>
            <a:chOff x="204" y="2659"/>
            <a:chExt cx="5443" cy="944"/>
          </a:xfrm>
        </p:grpSpPr>
        <p:grpSp>
          <p:nvGrpSpPr>
            <p:cNvPr id="5" name="Group 45"/>
            <p:cNvGrpSpPr/>
            <p:nvPr/>
          </p:nvGrpSpPr>
          <p:grpSpPr bwMode="auto">
            <a:xfrm>
              <a:off x="709" y="2659"/>
              <a:ext cx="4938" cy="327"/>
              <a:chOff x="528" y="2448"/>
              <a:chExt cx="4656" cy="327"/>
            </a:xfrm>
          </p:grpSpPr>
          <p:grpSp>
            <p:nvGrpSpPr>
              <p:cNvPr id="14" name="Group 46"/>
              <p:cNvGrpSpPr/>
              <p:nvPr/>
            </p:nvGrpSpPr>
            <p:grpSpPr bwMode="auto">
              <a:xfrm>
                <a:off x="528" y="2448"/>
                <a:ext cx="1536" cy="327"/>
                <a:chOff x="1152" y="2496"/>
                <a:chExt cx="1536" cy="327"/>
              </a:xfrm>
            </p:grpSpPr>
            <p:sp>
              <p:nvSpPr>
                <p:cNvPr id="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152" y="2496"/>
                  <a:ext cx="10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源程序</a:t>
                  </a:r>
                  <a:endParaRPr lang="zh-CN" altLang="en-US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48"/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Text Box 49"/>
              <p:cNvSpPr txBox="1">
                <a:spLocks noChangeArrowheads="1"/>
              </p:cNvSpPr>
              <p:nvPr/>
            </p:nvSpPr>
            <p:spPr bwMode="auto">
              <a:xfrm>
                <a:off x="3840" y="2448"/>
                <a:ext cx="13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可执行文件</a:t>
                </a: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50"/>
              <p:cNvGrpSpPr/>
              <p:nvPr/>
            </p:nvGrpSpPr>
            <p:grpSpPr bwMode="auto">
              <a:xfrm>
                <a:off x="2208" y="2448"/>
                <a:ext cx="1536" cy="327"/>
                <a:chOff x="1152" y="2496"/>
                <a:chExt cx="1536" cy="327"/>
              </a:xfrm>
            </p:grpSpPr>
            <p:sp>
              <p:nvSpPr>
                <p:cNvPr id="1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52" y="2496"/>
                  <a:ext cx="10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目标模块</a:t>
                  </a:r>
                  <a:endParaRPr lang="zh-CN" altLang="en-US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Line 52"/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Line 53"/>
            <p:cNvSpPr>
              <a:spLocks noChangeShapeType="1"/>
            </p:cNvSpPr>
            <p:nvPr/>
          </p:nvSpPr>
          <p:spPr bwMode="auto">
            <a:xfrm flipV="1">
              <a:off x="807" y="2947"/>
              <a:ext cx="258" cy="3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" name="Text Box 54"/>
            <p:cNvSpPr txBox="1">
              <a:spLocks noChangeArrowheads="1"/>
            </p:cNvSpPr>
            <p:nvPr/>
          </p:nvSpPr>
          <p:spPr bwMode="auto">
            <a:xfrm>
              <a:off x="204" y="3272"/>
              <a:ext cx="127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91E07"/>
                  </a:solidFill>
                  <a:latin typeface="Times New Roman" panose="02020603050405020304" pitchFamily="18" charset="0"/>
                </a:rPr>
                <a:t>文本编辑器</a:t>
              </a:r>
              <a:endParaRPr lang="zh-CN" altLang="en-US" sz="2800" b="1" dirty="0">
                <a:solidFill>
                  <a:srgbClr val="F91E0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55"/>
            <p:cNvSpPr txBox="1">
              <a:spLocks noChangeArrowheads="1"/>
            </p:cNvSpPr>
            <p:nvPr/>
          </p:nvSpPr>
          <p:spPr bwMode="auto">
            <a:xfrm>
              <a:off x="1676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汇编程序</a:t>
              </a:r>
              <a:endParaRPr lang="zh-CN" altLang="en-US" sz="2800" b="1">
                <a:solidFill>
                  <a:srgbClr val="F91E0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56"/>
            <p:cNvSpPr txBox="1">
              <a:spLocks noChangeArrowheads="1"/>
            </p:cNvSpPr>
            <p:nvPr/>
          </p:nvSpPr>
          <p:spPr bwMode="auto">
            <a:xfrm>
              <a:off x="3102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连接程序</a:t>
              </a:r>
              <a:endParaRPr lang="zh-CN" altLang="en-US" sz="2800" b="1">
                <a:solidFill>
                  <a:srgbClr val="F91E0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57"/>
            <p:cNvSpPr txBox="1">
              <a:spLocks noChangeArrowheads="1"/>
            </p:cNvSpPr>
            <p:nvPr/>
          </p:nvSpPr>
          <p:spPr bwMode="auto">
            <a:xfrm>
              <a:off x="4527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调试程序</a:t>
              </a:r>
              <a:endParaRPr lang="zh-CN" altLang="en-US" sz="2800" b="1">
                <a:solidFill>
                  <a:srgbClr val="F91E0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8"/>
            <p:cNvSpPr>
              <a:spLocks noChangeShapeType="1"/>
            </p:cNvSpPr>
            <p:nvPr/>
          </p:nvSpPr>
          <p:spPr bwMode="auto">
            <a:xfrm flipH="1" flipV="1">
              <a:off x="1982" y="2899"/>
              <a:ext cx="254" cy="373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Line 59"/>
            <p:cNvSpPr>
              <a:spLocks noChangeShapeType="1"/>
            </p:cNvSpPr>
            <p:nvPr/>
          </p:nvSpPr>
          <p:spPr bwMode="auto">
            <a:xfrm flipV="1">
              <a:off x="3662" y="2847"/>
              <a:ext cx="101" cy="432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Line 60"/>
            <p:cNvSpPr>
              <a:spLocks noChangeShapeType="1"/>
            </p:cNvSpPr>
            <p:nvPr/>
          </p:nvSpPr>
          <p:spPr bwMode="auto">
            <a:xfrm flipH="1" flipV="1">
              <a:off x="4985" y="2943"/>
              <a:ext cx="51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集成化开发环境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进行程序设计使用的各种软件的有机集合，有文本编辑器，有语言翻译程序，有连接程序，还组合有调试程序等</a:t>
            </a:r>
            <a:endParaRPr lang="zh-CN" altLang="en-US" dirty="0" smtClean="0"/>
          </a:p>
          <a:p>
            <a:r>
              <a:rPr lang="zh-CN" altLang="en-US" dirty="0" smtClean="0"/>
              <a:t>大型的程序设计项目往往要借助这种集成开发环境，也就是软件开发工具（包）</a:t>
            </a:r>
            <a:endParaRPr lang="zh-CN" altLang="en-US" dirty="0" smtClean="0"/>
          </a:p>
          <a:p>
            <a:r>
              <a:rPr lang="en-US" altLang="zh-CN" dirty="0" smtClean="0"/>
              <a:t>MASM</a:t>
            </a:r>
            <a:r>
              <a:rPr lang="zh-CN" altLang="en-US" dirty="0" smtClean="0"/>
              <a:t>提供程序员工作平台</a:t>
            </a:r>
            <a:r>
              <a:rPr lang="en-US" altLang="zh-CN" dirty="0" smtClean="0"/>
              <a:t>PWB</a:t>
            </a:r>
            <a:endParaRPr lang="en-US" altLang="zh-CN" dirty="0" smtClean="0"/>
          </a:p>
          <a:p>
            <a:r>
              <a:rPr lang="zh-CN" altLang="en-US" dirty="0" smtClean="0"/>
              <a:t>微软的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开发系统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1.5  8086</a:t>
            </a:r>
            <a:r>
              <a:rPr lang="zh-CN" altLang="en-US" dirty="0" smtClean="0"/>
              <a:t>微处理器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微处理器是微机的硬件核心，主要包含指令执行的运算和控制部件，还有多种寄存器</a:t>
            </a:r>
            <a:endParaRPr lang="zh-CN" altLang="en-US" dirty="0" smtClean="0"/>
          </a:p>
          <a:p>
            <a:r>
              <a:rPr lang="zh-CN" altLang="en-US" dirty="0" smtClean="0"/>
              <a:t>对程序员来说，微处理器抽象为以名称存取的寄存器</a:t>
            </a:r>
            <a:endParaRPr lang="zh-CN" altLang="en-US" dirty="0" smtClean="0"/>
          </a:p>
          <a:p>
            <a:r>
              <a:rPr lang="en-US" altLang="zh-CN" dirty="0" smtClean="0"/>
              <a:t>8086</a:t>
            </a:r>
            <a:r>
              <a:rPr lang="zh-CN" altLang="en-US" dirty="0" smtClean="0"/>
              <a:t>内部结构有两个功能模块，完成一条指令的取指和执行功能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 smtClean="0">
                <a:solidFill>
                  <a:schemeClr val="accent2"/>
                </a:solidFill>
              </a:rPr>
              <a:t> 总线接口单元</a:t>
            </a:r>
            <a:r>
              <a:rPr lang="en-US" altLang="zh-CN" dirty="0" smtClean="0">
                <a:solidFill>
                  <a:schemeClr val="accent2"/>
                </a:solidFill>
              </a:rPr>
              <a:t>BIU</a:t>
            </a:r>
            <a:r>
              <a:rPr lang="zh-CN" altLang="en-US" dirty="0" smtClean="0"/>
              <a:t>：负责读取指令和操作数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 smtClean="0">
                <a:solidFill>
                  <a:schemeClr val="accent2"/>
                </a:solidFill>
              </a:rPr>
              <a:t> 执行单元</a:t>
            </a:r>
            <a:r>
              <a:rPr lang="en-US" altLang="zh-CN" dirty="0" smtClean="0">
                <a:solidFill>
                  <a:schemeClr val="accent2"/>
                </a:solidFill>
              </a:rPr>
              <a:t>EU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：负责指令译码和执行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66553" y="276446"/>
            <a:ext cx="304800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altLang="zh-CN" sz="2400" b="1" u="sng" smtClean="0"/>
              <a:t>8086</a:t>
            </a:r>
            <a:r>
              <a:rPr lang="zh-CN" altLang="en-US" sz="2400" b="1" u="sng" smtClean="0"/>
              <a:t>的内部结构</a:t>
            </a:r>
            <a:endParaRPr lang="zh-CN" altLang="en-US" sz="2400" b="1" u="sng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991832" y="131135"/>
            <a:ext cx="8991600" cy="6508750"/>
            <a:chOff x="96" y="96"/>
            <a:chExt cx="5664" cy="41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" y="576"/>
              <a:ext cx="864" cy="15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12" y="1920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12" y="768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912" y="960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912" y="1152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912" y="1344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12" y="1536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344" y="576"/>
              <a:ext cx="0" cy="768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68" y="2784"/>
              <a:ext cx="1200" cy="480"/>
            </a:xfrm>
            <a:custGeom>
              <a:avLst/>
              <a:gdLst>
                <a:gd name="T0" fmla="*/ 0 w 1200"/>
                <a:gd name="T1" fmla="*/ 0 h 480"/>
                <a:gd name="T2" fmla="*/ 384 w 1200"/>
                <a:gd name="T3" fmla="*/ 0 h 480"/>
                <a:gd name="T4" fmla="*/ 480 w 1200"/>
                <a:gd name="T5" fmla="*/ 192 h 480"/>
                <a:gd name="T6" fmla="*/ 720 w 1200"/>
                <a:gd name="T7" fmla="*/ 192 h 480"/>
                <a:gd name="T8" fmla="*/ 816 w 1200"/>
                <a:gd name="T9" fmla="*/ 0 h 480"/>
                <a:gd name="T10" fmla="*/ 1200 w 1200"/>
                <a:gd name="T11" fmla="*/ 0 h 480"/>
                <a:gd name="T12" fmla="*/ 912 w 1200"/>
                <a:gd name="T13" fmla="*/ 480 h 480"/>
                <a:gd name="T14" fmla="*/ 240 w 1200"/>
                <a:gd name="T15" fmla="*/ 480 h 480"/>
                <a:gd name="T16" fmla="*/ 0 w 1200"/>
                <a:gd name="T17" fmla="*/ 0 h 4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0"/>
                <a:gd name="T28" fmla="*/ 0 h 480"/>
                <a:gd name="T29" fmla="*/ 1200 w 1200"/>
                <a:gd name="T30" fmla="*/ 480 h 4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0" h="480">
                  <a:moveTo>
                    <a:pt x="0" y="0"/>
                  </a:moveTo>
                  <a:lnTo>
                    <a:pt x="384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816" y="0"/>
                  </a:lnTo>
                  <a:lnTo>
                    <a:pt x="1200" y="0"/>
                  </a:lnTo>
                  <a:lnTo>
                    <a:pt x="912" y="480"/>
                  </a:lnTo>
                  <a:lnTo>
                    <a:pt x="24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993300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44" y="2112"/>
              <a:ext cx="0" cy="336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448"/>
              <a:ext cx="0" cy="336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776" y="2448"/>
              <a:ext cx="0" cy="336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864" y="3648"/>
              <a:ext cx="1056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536" y="3264"/>
              <a:ext cx="0" cy="384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24" y="2448"/>
              <a:ext cx="0" cy="1008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24" y="3426"/>
              <a:ext cx="576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200" y="3264"/>
              <a:ext cx="0" cy="192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6" y="2448"/>
              <a:ext cx="3264" cy="0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88" y="2448"/>
              <a:ext cx="0" cy="168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88" y="4098"/>
              <a:ext cx="1152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440" y="3888"/>
              <a:ext cx="0" cy="24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7">
              <a:hlinkClick r:id="rId1" action="ppaction://hlinkfile"/>
            </p:cNvPr>
            <p:cNvSpPr/>
            <p:nvPr/>
          </p:nvSpPr>
          <p:spPr bwMode="auto">
            <a:xfrm>
              <a:off x="3360" y="384"/>
              <a:ext cx="1008" cy="384"/>
            </a:xfrm>
            <a:custGeom>
              <a:avLst/>
              <a:gdLst>
                <a:gd name="T0" fmla="*/ 0 w 1008"/>
                <a:gd name="T1" fmla="*/ 384 h 384"/>
                <a:gd name="T2" fmla="*/ 288 w 1008"/>
                <a:gd name="T3" fmla="*/ 384 h 384"/>
                <a:gd name="T4" fmla="*/ 384 w 1008"/>
                <a:gd name="T5" fmla="*/ 192 h 384"/>
                <a:gd name="T6" fmla="*/ 624 w 1008"/>
                <a:gd name="T7" fmla="*/ 192 h 384"/>
                <a:gd name="T8" fmla="*/ 720 w 1008"/>
                <a:gd name="T9" fmla="*/ 384 h 384"/>
                <a:gd name="T10" fmla="*/ 1008 w 1008"/>
                <a:gd name="T11" fmla="*/ 384 h 384"/>
                <a:gd name="T12" fmla="*/ 816 w 1008"/>
                <a:gd name="T13" fmla="*/ 0 h 384"/>
                <a:gd name="T14" fmla="*/ 144 w 1008"/>
                <a:gd name="T15" fmla="*/ 0 h 384"/>
                <a:gd name="T16" fmla="*/ 0 w 1008"/>
                <a:gd name="T17" fmla="*/ 38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8"/>
                <a:gd name="T28" fmla="*/ 0 h 384"/>
                <a:gd name="T29" fmla="*/ 1008 w 100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8" h="384">
                  <a:moveTo>
                    <a:pt x="0" y="384"/>
                  </a:moveTo>
                  <a:lnTo>
                    <a:pt x="288" y="384"/>
                  </a:lnTo>
                  <a:lnTo>
                    <a:pt x="384" y="192"/>
                  </a:lnTo>
                  <a:lnTo>
                    <a:pt x="624" y="192"/>
                  </a:lnTo>
                  <a:lnTo>
                    <a:pt x="720" y="384"/>
                  </a:lnTo>
                  <a:lnTo>
                    <a:pt x="1008" y="384"/>
                  </a:lnTo>
                  <a:lnTo>
                    <a:pt x="816" y="0"/>
                  </a:lnTo>
                  <a:lnTo>
                    <a:pt x="144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B2B2B2"/>
            </a:solidFill>
            <a:ln w="12700">
              <a:solidFill>
                <a:srgbClr val="993300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456" y="1056"/>
              <a:ext cx="864" cy="12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456" y="1824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456" y="1632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456" y="1248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456" y="1440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456" y="2016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208" y="2784"/>
              <a:ext cx="720" cy="48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9933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360" y="2880"/>
              <a:ext cx="864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33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560" y="1392"/>
              <a:ext cx="720" cy="528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9933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280" y="1680"/>
              <a:ext cx="480" cy="0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5040" y="96"/>
              <a:ext cx="0" cy="1296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840" y="240"/>
              <a:ext cx="1152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840" y="240"/>
              <a:ext cx="0" cy="144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552" y="768"/>
              <a:ext cx="0" cy="288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176" y="768"/>
              <a:ext cx="0" cy="288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176" y="912"/>
              <a:ext cx="864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3484" y="2025"/>
              <a:ext cx="8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Times New Roman" panose="02020603050405020304" pitchFamily="18" charset="0"/>
                </a:rPr>
                <a:t>内部暂存器</a:t>
              </a:r>
              <a:endParaRPr lang="zh-CN" altLang="en-US" sz="18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504" y="18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1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sz="1800" b="1">
                  <a:latin typeface="Times New Roman" panose="02020603050405020304" pitchFamily="18" charset="0"/>
                </a:rPr>
                <a:t>IP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3552" y="163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</a:rPr>
                <a:t>ES</a:t>
              </a:r>
              <a:endParaRPr lang="en-US" altLang="zh-CN" sz="1800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>
                  <a:latin typeface="Times New Roman" panose="02020603050405020304" pitchFamily="18" charset="0"/>
                </a:rPr>
                <a:t>SS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648" y="124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DS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648" y="105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CS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4560" y="1440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输入</a:t>
              </a:r>
              <a:r>
                <a:rPr lang="en-US" altLang="zh-CN" sz="1800" b="1">
                  <a:latin typeface="Times New Roman" panose="02020603050405020304" pitchFamily="18" charset="0"/>
                </a:rPr>
                <a:t>/</a:t>
              </a:r>
              <a:r>
                <a:rPr lang="zh-CN" altLang="en-US" sz="1800" b="1">
                  <a:latin typeface="Times New Roman" panose="02020603050405020304" pitchFamily="18" charset="0"/>
                </a:rPr>
                <a:t>输出控制电路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5471" y="1872"/>
              <a:ext cx="289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外部总线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928" y="3024"/>
              <a:ext cx="432" cy="0"/>
            </a:xfrm>
            <a:prstGeom prst="line">
              <a:avLst/>
            </a:prstGeom>
            <a:noFill/>
            <a:ln w="95250">
              <a:solidFill>
                <a:srgbClr val="996600"/>
              </a:solidFill>
              <a:round/>
              <a:head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5040" y="1920"/>
              <a:ext cx="0" cy="1104"/>
            </a:xfrm>
            <a:prstGeom prst="line">
              <a:avLst/>
            </a:prstGeom>
            <a:noFill/>
            <a:ln w="101600">
              <a:solidFill>
                <a:srgbClr val="99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4224" y="3024"/>
              <a:ext cx="816" cy="0"/>
            </a:xfrm>
            <a:prstGeom prst="line">
              <a:avLst/>
            </a:prstGeom>
            <a:noFill/>
            <a:ln w="95250">
              <a:solidFill>
                <a:srgbClr val="996600"/>
              </a:solidFill>
              <a:round/>
              <a:head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216" y="2448"/>
              <a:ext cx="0" cy="576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head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120" y="2160"/>
              <a:ext cx="336" cy="0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H="1">
              <a:off x="3120" y="2160"/>
              <a:ext cx="1" cy="240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2256" y="2832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执行部分控制电路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2112" y="2256"/>
              <a:ext cx="0" cy="148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680" y="2256"/>
              <a:ext cx="43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1680" y="2112"/>
              <a:ext cx="0" cy="14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824" y="3024"/>
              <a:ext cx="38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504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3648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792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4080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3360" y="2928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1 2  3  4  5  6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3024" y="480"/>
              <a:ext cx="0" cy="3696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prstDash val="lgDashDot"/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5472" y="144"/>
              <a:ext cx="0" cy="3984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prstDash val="lgDashDot"/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717" y="3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ahoma" panose="020B0604030504040204" pitchFamily="34" charset="0"/>
                </a:rPr>
                <a:t>∑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1104" y="297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ALU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912" y="364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标志寄存器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864" y="57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AH      AL   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912" y="768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BH      BL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960" y="960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CH      CL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78"/>
            <p:cNvSpPr txBox="1">
              <a:spLocks noChangeArrowheads="1"/>
            </p:cNvSpPr>
            <p:nvPr/>
          </p:nvSpPr>
          <p:spPr bwMode="auto">
            <a:xfrm>
              <a:off x="912" y="1152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DH      DL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056" y="13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 SP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1056" y="153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 BP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1056" y="172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 SI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1104" y="192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DI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1872" y="624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通用寄存器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2784" y="144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地址加法器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312" y="3216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指令队列缓冲器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1920" y="3984"/>
              <a:ext cx="1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执行部件 （</a:t>
              </a:r>
              <a:r>
                <a:rPr lang="en-US" altLang="zh-CN" sz="1600" b="1">
                  <a:latin typeface="Times New Roman" panose="02020603050405020304" pitchFamily="18" charset="0"/>
                </a:rPr>
                <a:t>EU)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3696" y="3936"/>
              <a:ext cx="1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总线接口部件 （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BIU)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H="1">
              <a:off x="2350" y="2350"/>
              <a:ext cx="240" cy="193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2352" y="2160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16</a:t>
              </a:r>
              <a:r>
                <a:rPr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  <a:endParaRPr lang="zh-CN" altLang="en-U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H="1">
              <a:off x="4464" y="144"/>
              <a:ext cx="240" cy="192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4368" y="288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20</a:t>
              </a:r>
              <a:r>
                <a:rPr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  <a:endParaRPr lang="zh-CN" altLang="en-U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4560" y="816"/>
              <a:ext cx="192" cy="192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4464" y="9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16</a:t>
              </a:r>
              <a:r>
                <a:rPr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  <a:endParaRPr lang="zh-CN" altLang="en-U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H="1">
              <a:off x="3120" y="2928"/>
              <a:ext cx="192" cy="192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3024" y="307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8</a:t>
              </a:r>
              <a:r>
                <a:rPr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  <a:endParaRPr lang="zh-CN" altLang="en-U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微型计算机的系统组成</a:t>
            </a:r>
            <a:endParaRPr lang="zh-CN" altLang="en-US" dirty="0"/>
          </a:p>
        </p:txBody>
      </p:sp>
      <p:grpSp>
        <p:nvGrpSpPr>
          <p:cNvPr id="5" name="Group 32"/>
          <p:cNvGrpSpPr/>
          <p:nvPr/>
        </p:nvGrpSpPr>
        <p:grpSpPr bwMode="auto">
          <a:xfrm>
            <a:off x="2418708" y="1548499"/>
            <a:ext cx="6461682" cy="3633101"/>
            <a:chOff x="1008" y="864"/>
            <a:chExt cx="3792" cy="2464"/>
          </a:xfrm>
        </p:grpSpPr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3001" y="1867"/>
              <a:ext cx="368" cy="146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</a:pPr>
              <a:endParaRPr kumimoji="0" lang="en-US" altLang="zh-CN" b="1">
                <a:latin typeface="Times New Roman" panose="02020603050405020304" pitchFamily="18" charset="0"/>
              </a:endParaRPr>
            </a:p>
            <a:p>
              <a:pPr algn="ctr">
                <a:spcBef>
                  <a:spcPts val="300"/>
                </a:spcBef>
              </a:pPr>
              <a:r>
                <a:rPr kumimoji="0" lang="en-US" altLang="zh-CN" b="1">
                  <a:latin typeface="Times New Roman" panose="02020603050405020304" pitchFamily="18" charset="0"/>
                </a:rPr>
                <a:t>I/O</a:t>
              </a:r>
              <a:endParaRPr kumimoji="0" lang="en-US" altLang="zh-CN" b="1">
                <a:latin typeface="Times New Roman" panose="02020603050405020304" pitchFamily="18" charset="0"/>
              </a:endParaRPr>
            </a:p>
            <a:p>
              <a:pPr algn="ctr">
                <a:spcBef>
                  <a:spcPts val="3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</a:rPr>
                <a:t>接</a:t>
              </a:r>
              <a:endParaRPr kumimoji="0" lang="zh-CN" altLang="en-US" b="1">
                <a:latin typeface="Times New Roman" panose="02020603050405020304" pitchFamily="18" charset="0"/>
              </a:endParaRPr>
            </a:p>
            <a:p>
              <a:pPr algn="ctr">
                <a:spcBef>
                  <a:spcPts val="3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</a:rPr>
                <a:t>口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2999" y="1389"/>
              <a:ext cx="915" cy="3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</a:rPr>
                <a:t>主存储器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2041" y="864"/>
              <a:ext cx="10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b="1" dirty="0">
                  <a:latin typeface="Times New Roman" panose="02020603050405020304" pitchFamily="18" charset="0"/>
                </a:rPr>
                <a:t>系统总线</a:t>
              </a:r>
              <a:endParaRPr kumimoji="0"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2539" y="1129"/>
              <a:ext cx="0" cy="216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37"/>
            <p:cNvGrpSpPr/>
            <p:nvPr/>
          </p:nvGrpSpPr>
          <p:grpSpPr bwMode="auto">
            <a:xfrm>
              <a:off x="1008" y="1429"/>
              <a:ext cx="1048" cy="1473"/>
              <a:chOff x="1008" y="1429"/>
              <a:chExt cx="1048" cy="1473"/>
            </a:xfrm>
          </p:grpSpPr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1288" y="1469"/>
                <a:ext cx="5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ts val="300"/>
                  </a:spcBef>
                </a:pPr>
                <a:r>
                  <a:rPr kumimoji="0" lang="en-US" altLang="zh-CN" b="1">
                    <a:latin typeface="Times New Roman" panose="02020603050405020304" pitchFamily="18" charset="0"/>
                  </a:rPr>
                  <a:t>CPU</a:t>
                </a:r>
                <a:endParaRPr kumimoji="0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" name="Group 39"/>
              <p:cNvGrpSpPr/>
              <p:nvPr/>
            </p:nvGrpSpPr>
            <p:grpSpPr bwMode="auto">
              <a:xfrm>
                <a:off x="1194" y="1808"/>
                <a:ext cx="690" cy="949"/>
                <a:chOff x="0" y="-2"/>
                <a:chExt cx="20000" cy="20002"/>
              </a:xfrm>
            </p:grpSpPr>
            <p:sp>
              <p:nvSpPr>
                <p:cNvPr id="23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4818"/>
                  <a:ext cx="20000" cy="5182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kumimoji="0" lang="zh-CN" altLang="en-US" b="1" dirty="0">
                      <a:latin typeface="Times New Roman" panose="02020603050405020304" pitchFamily="18" charset="0"/>
                    </a:rPr>
                    <a:t>寄存器</a:t>
                  </a:r>
                  <a:endParaRPr kumimoji="0" lang="zh-CN" altLang="en-US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266"/>
                  <a:ext cx="20000" cy="5185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kumimoji="0" lang="zh-CN" altLang="en-US" b="1">
                      <a:latin typeface="Times New Roman" panose="02020603050405020304" pitchFamily="18" charset="0"/>
                    </a:rPr>
                    <a:t>控制器</a:t>
                  </a:r>
                  <a:endParaRPr kumimoji="0" lang="zh-CN" altLang="en-US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-2"/>
                  <a:ext cx="20000" cy="5182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kumimoji="0" lang="zh-CN" altLang="en-US" b="1">
                      <a:latin typeface="Times New Roman" panose="02020603050405020304" pitchFamily="18" charset="0"/>
                    </a:rPr>
                    <a:t>运算器</a:t>
                  </a:r>
                  <a:endParaRPr kumimoji="0" lang="zh-CN" altLang="en-US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1008" y="1429"/>
                <a:ext cx="1048" cy="147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>
              <a:off x="2571" y="1574"/>
              <a:ext cx="413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2075" y="2131"/>
              <a:ext cx="446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2571" y="2503"/>
              <a:ext cx="413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3796" y="1853"/>
              <a:ext cx="1004" cy="3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</a:rPr>
                <a:t>辅助存储器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3796" y="2424"/>
              <a:ext cx="1004" cy="3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kumimoji="0" lang="zh-CN" altLang="en-US" b="1" dirty="0">
                  <a:latin typeface="Times New Roman" panose="02020603050405020304" pitchFamily="18" charset="0"/>
                </a:rPr>
                <a:t>输入设备</a:t>
              </a:r>
              <a:endParaRPr kumimoji="0"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3796" y="2916"/>
              <a:ext cx="1004" cy="3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</a:rPr>
                <a:t>输出设备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 flipH="1">
              <a:off x="3375" y="2045"/>
              <a:ext cx="41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 flipH="1">
              <a:off x="3375" y="2616"/>
              <a:ext cx="41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 flipH="1">
              <a:off x="3375" y="3107"/>
              <a:ext cx="41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76671" y="1711954"/>
          <a:ext cx="1907658" cy="148336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90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AH                    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BH                    BL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                    CL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DH                    DL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701998" y="1711954"/>
            <a:ext cx="0" cy="152589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76671" y="3356132"/>
          <a:ext cx="1907658" cy="147828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907658"/>
              </a:tblGrid>
              <a:tr h="362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76672" y="5089648"/>
          <a:ext cx="1907658" cy="741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907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794346" y="1681110"/>
            <a:ext cx="17314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AX</a:t>
            </a:r>
            <a:r>
              <a:rPr lang="zh-CN" altLang="en-US" sz="1600" dirty="0" smtClean="0"/>
              <a:t>累加器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BX</a:t>
            </a:r>
            <a:r>
              <a:rPr lang="zh-CN" altLang="en-US" sz="1600" dirty="0" smtClean="0"/>
              <a:t>基址寄存器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CX</a:t>
            </a:r>
            <a:r>
              <a:rPr lang="zh-CN" altLang="en-US" sz="1600" dirty="0" smtClean="0"/>
              <a:t>计数器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DX</a:t>
            </a:r>
            <a:r>
              <a:rPr lang="zh-CN" altLang="en-US" sz="1600" dirty="0" smtClean="0"/>
              <a:t>数据寄存器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51349" y="3296937"/>
            <a:ext cx="214777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源地址计算器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目的地址寄存器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基址指针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堆栈指针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851349" y="5044989"/>
            <a:ext cx="175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标志寄存器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指令指针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551229" y="2270558"/>
            <a:ext cx="168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数据寄存器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56078" y="3546303"/>
            <a:ext cx="168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变址寄存器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75570" y="4229533"/>
            <a:ext cx="168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指针寄存器</a:t>
            </a:r>
            <a:endParaRPr lang="zh-CN" altLang="en-US" sz="1600" dirty="0"/>
          </a:p>
        </p:txBody>
      </p:sp>
      <p:sp>
        <p:nvSpPr>
          <p:cNvPr id="17" name="右大括号 16"/>
          <p:cNvSpPr/>
          <p:nvPr/>
        </p:nvSpPr>
        <p:spPr>
          <a:xfrm>
            <a:off x="5276111" y="1867556"/>
            <a:ext cx="262418" cy="1214687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5384800" y="3455978"/>
            <a:ext cx="262418" cy="519205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5384800" y="4184371"/>
            <a:ext cx="262418" cy="519205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6870478" y="1884883"/>
            <a:ext cx="262418" cy="2612689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43775" y="2944725"/>
            <a:ext cx="15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通用寄存器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396126" y="4205782"/>
          <a:ext cx="1418265" cy="147828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418265"/>
              </a:tblGrid>
              <a:tr h="362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027929" y="4205782"/>
            <a:ext cx="1731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代码段寄存器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堆栈段寄存器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数据段寄存器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附加</a:t>
            </a:r>
            <a:r>
              <a:rPr lang="zh-CN" altLang="en-US" sz="1400" dirty="0" smtClean="0"/>
              <a:t>段寄存器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602434" y="4709683"/>
            <a:ext cx="114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段寄存器</a:t>
            </a:r>
            <a:endParaRPr lang="zh-CN" altLang="en-US" sz="1600" dirty="0"/>
          </a:p>
        </p:txBody>
      </p:sp>
      <p:sp>
        <p:nvSpPr>
          <p:cNvPr id="26" name="右大括号 25"/>
          <p:cNvSpPr/>
          <p:nvPr/>
        </p:nvSpPr>
        <p:spPr>
          <a:xfrm>
            <a:off x="10305902" y="4382949"/>
            <a:ext cx="262418" cy="1050288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03277" y="1368826"/>
            <a:ext cx="2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15         8  7            0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318375" y="3860654"/>
            <a:ext cx="155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15                   0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280"/>
            <a:ext cx="10515600" cy="4968579"/>
          </a:xfrm>
        </p:spPr>
        <p:txBody>
          <a:bodyPr/>
          <a:lstStyle/>
          <a:p>
            <a:r>
              <a:rPr lang="en-US" altLang="zh-CN" sz="3200" dirty="0" smtClean="0"/>
              <a:t>8086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位通用寄存器是：</a:t>
            </a:r>
            <a:endParaRPr lang="zh-CN" altLang="en-US" sz="3200" dirty="0" smtClean="0"/>
          </a:p>
          <a:p>
            <a:pPr lvl="1">
              <a:buNone/>
            </a:pPr>
            <a:r>
              <a:rPr lang="zh-CN" altLang="zh-CN" dirty="0" smtClean="0">
                <a:solidFill>
                  <a:schemeClr val="accent2"/>
                </a:solidFill>
              </a:rPr>
              <a:t>	</a:t>
            </a:r>
            <a:r>
              <a:rPr lang="en-US" altLang="zh-CN" sz="2800" dirty="0" smtClean="0">
                <a:solidFill>
                  <a:schemeClr val="accent2"/>
                </a:solidFill>
              </a:rPr>
              <a:t>AX	BX	CX	DX</a:t>
            </a:r>
            <a:endParaRPr lang="en-US" altLang="zh-CN" sz="2800" dirty="0" smtClean="0">
              <a:solidFill>
                <a:schemeClr val="accent2"/>
              </a:solidFill>
              <a:hlinkClick r:id="rId1" action="ppaction://hlinksldjump"/>
            </a:endParaRPr>
          </a:p>
          <a:p>
            <a:pPr lvl="1"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	SI	DI	BP	SP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sz="3200" dirty="0" smtClean="0"/>
              <a:t>其中前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个数据寄存器都还可以分成高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位和低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位两个独立的寄存器</a:t>
            </a:r>
            <a:endParaRPr lang="zh-CN" altLang="en-US" sz="3200" dirty="0" smtClean="0"/>
          </a:p>
          <a:p>
            <a:r>
              <a:rPr lang="en-US" altLang="zh-CN" sz="3200" dirty="0" smtClean="0"/>
              <a:t>8086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位通用寄存器是：</a:t>
            </a:r>
            <a:endParaRPr lang="zh-CN" altLang="en-US" sz="3200" dirty="0" smtClean="0"/>
          </a:p>
          <a:p>
            <a:pPr lvl="2"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AH	BH	CH	DH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AL	BL	CL	DL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sz="3200" dirty="0" smtClean="0"/>
              <a:t>对其中某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位的操作，并不影响另外对应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位的数据</a:t>
            </a:r>
            <a:endParaRPr lang="zh-CN" altLang="en-US" sz="32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509"/>
            <a:ext cx="10515600" cy="4351338"/>
          </a:xfrm>
        </p:spPr>
        <p:txBody>
          <a:bodyPr/>
          <a:lstStyle/>
          <a:p>
            <a:r>
              <a:rPr lang="zh-CN" altLang="en-US" sz="3200" dirty="0" smtClean="0"/>
              <a:t>数据寄存器用来存放计算的结果和操作数，也可以存放地址</a:t>
            </a:r>
            <a:endParaRPr lang="zh-CN" altLang="en-US" sz="3200" dirty="0" smtClean="0"/>
          </a:p>
          <a:p>
            <a:r>
              <a:rPr lang="zh-CN" altLang="en-US" sz="3200" dirty="0" smtClean="0"/>
              <a:t>每个寄存器又有它们各自的专用目的</a:t>
            </a:r>
            <a:endParaRPr lang="zh-CN" altLang="en-US" sz="3200" dirty="0" smtClean="0"/>
          </a:p>
          <a:p>
            <a:pPr lvl="1"/>
            <a:r>
              <a:rPr lang="en-US" altLang="zh-CN" sz="2800" dirty="0" smtClean="0"/>
              <a:t>AX</a:t>
            </a:r>
            <a:r>
              <a:rPr lang="zh-CN" altLang="en-US" sz="2800" dirty="0" smtClean="0"/>
              <a:t>－－累加器，使用频度最高，用于算术、逻辑运算以及与外设传送信息等；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BX</a:t>
            </a:r>
            <a:r>
              <a:rPr lang="zh-CN" altLang="en-US" sz="2800" dirty="0" smtClean="0"/>
              <a:t>－－基址寄存器，常用做存放存储器地址；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CX</a:t>
            </a:r>
            <a:r>
              <a:rPr lang="zh-CN" altLang="en-US" sz="2800" dirty="0" smtClean="0"/>
              <a:t>－－计数器，作为循环和串操作等指令中的隐含计数器；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DX</a:t>
            </a:r>
            <a:r>
              <a:rPr lang="zh-CN" altLang="en-US" sz="2800" dirty="0" smtClean="0"/>
              <a:t>－－数据寄存器，常用来存放双字长数据的高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位，或存放外设端口地址。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变址及指针寄存器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41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变址寄存器常用于存储器寻址时提供地址</a:t>
            </a:r>
            <a:endParaRPr lang="zh-CN" altLang="en-US" dirty="0"/>
          </a:p>
          <a:p>
            <a:pPr lvl="1"/>
            <a:r>
              <a:rPr lang="en-US" altLang="zh-CN" sz="2800" dirty="0" smtClean="0">
                <a:solidFill>
                  <a:schemeClr val="accent2"/>
                </a:solidFill>
              </a:rPr>
              <a:t>SI</a:t>
            </a:r>
            <a:r>
              <a:rPr lang="zh-CN" altLang="en-US" sz="2800" dirty="0" smtClean="0"/>
              <a:t>是源变址寄存器</a:t>
            </a:r>
            <a:endParaRPr lang="zh-CN" altLang="en-US" sz="2800" dirty="0" smtClean="0"/>
          </a:p>
          <a:p>
            <a:pPr lvl="1"/>
            <a:r>
              <a:rPr lang="en-US" altLang="zh-CN" sz="2800" dirty="0" smtClean="0">
                <a:solidFill>
                  <a:schemeClr val="accent2"/>
                </a:solidFill>
              </a:rPr>
              <a:t>DI</a:t>
            </a:r>
            <a:r>
              <a:rPr lang="zh-CN" altLang="en-US" sz="2800" dirty="0" smtClean="0"/>
              <a:t>是目的变址寄存器</a:t>
            </a:r>
            <a:endParaRPr lang="zh-CN" altLang="en-US" sz="2800" dirty="0" smtClean="0"/>
          </a:p>
          <a:p>
            <a:r>
              <a:rPr lang="zh-CN" altLang="en-US" dirty="0">
                <a:latin typeface="宋体" panose="02010600030101010101" pitchFamily="2" charset="-122"/>
              </a:rPr>
              <a:t>指针寄存器用于寻址内存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堆栈</a:t>
            </a:r>
            <a:r>
              <a:rPr lang="zh-CN" altLang="en-US" dirty="0">
                <a:latin typeface="宋体" panose="02010600030101010101" pitchFamily="2" charset="-122"/>
              </a:rPr>
              <a:t>内的数据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en-US" altLang="zh-CN" sz="28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SP</a:t>
            </a:r>
            <a:r>
              <a:rPr lang="zh-CN" altLang="en-US" sz="2800" dirty="0" smtClean="0">
                <a:latin typeface="宋体" panose="02010600030101010101" pitchFamily="2" charset="-122"/>
              </a:rPr>
              <a:t>为堆栈指针寄存器，指示栈顶的偏移地址，不能再用于其他目的，具有专用目的</a:t>
            </a:r>
            <a:endParaRPr lang="zh-CN" altLang="zh-CN" sz="2800" dirty="0" smtClean="0"/>
          </a:p>
          <a:p>
            <a:pPr lvl="1"/>
            <a:r>
              <a:rPr lang="en-US" altLang="zh-CN" sz="28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BP</a:t>
            </a:r>
            <a:r>
              <a:rPr lang="zh-CN" altLang="en-US" sz="2800" dirty="0" smtClean="0">
                <a:latin typeface="宋体" panose="02010600030101010101" pitchFamily="2" charset="-122"/>
              </a:rPr>
              <a:t>为基址指针寄存器，表示数据在堆栈段中的基地址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SI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DI</a:t>
            </a:r>
            <a:r>
              <a:rPr lang="zh-CN" altLang="en-US" dirty="0">
                <a:latin typeface="宋体" panose="02010600030101010101" pitchFamily="2" charset="-122"/>
              </a:rPr>
              <a:t>在串操作指令有特殊用法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SP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BP</a:t>
            </a:r>
            <a:r>
              <a:rPr lang="zh-CN" altLang="en-US" dirty="0">
                <a:latin typeface="宋体" panose="02010600030101010101" pitchFamily="2" charset="-122"/>
              </a:rPr>
              <a:t>寄存器与</a:t>
            </a:r>
            <a:r>
              <a:rPr lang="en-US" altLang="zh-CN" dirty="0">
                <a:latin typeface="宋体" panose="02010600030101010101" pitchFamily="2" charset="-122"/>
              </a:rPr>
              <a:t>SS</a:t>
            </a:r>
            <a:r>
              <a:rPr lang="zh-CN" altLang="en-US" dirty="0">
                <a:latin typeface="宋体" panose="02010600030101010101" pitchFamily="2" charset="-122"/>
              </a:rPr>
              <a:t>段寄存器联合使用确定堆栈段中的存储单元地址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堆栈（</a:t>
            </a:r>
            <a:r>
              <a:rPr lang="en-US" altLang="zh-CN" smtClean="0"/>
              <a:t>Stack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堆栈是主存中一个特殊的区域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它采用</a:t>
            </a: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先进后出</a:t>
            </a:r>
            <a:r>
              <a:rPr lang="en-US" altLang="zh-CN" dirty="0" smtClean="0">
                <a:solidFill>
                  <a:srgbClr val="CC3300"/>
                </a:solidFill>
                <a:latin typeface="宋体" panose="02010600030101010101" pitchFamily="2" charset="-122"/>
              </a:rPr>
              <a:t>FILO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First In Last Out</a:t>
            </a:r>
            <a:r>
              <a:rPr lang="zh-CN" altLang="en-US" dirty="0" smtClean="0">
                <a:latin typeface="宋体" panose="02010600030101010101" pitchFamily="2" charset="-122"/>
              </a:rPr>
              <a:t>）或后进先出</a:t>
            </a:r>
            <a:r>
              <a:rPr lang="en-US" altLang="zh-CN" dirty="0" smtClean="0">
                <a:latin typeface="宋体" panose="02010600030101010101" pitchFamily="2" charset="-122"/>
              </a:rPr>
              <a:t>LIFO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Last In First Out</a:t>
            </a:r>
            <a:r>
              <a:rPr lang="zh-CN" altLang="en-US" dirty="0" smtClean="0">
                <a:latin typeface="宋体" panose="02010600030101010101" pitchFamily="2" charset="-122"/>
              </a:rPr>
              <a:t>）的原则进行存取操作，而不是随机存取操作方式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堆栈通常由处理器自动维持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</a:rPr>
              <a:t>8086</a:t>
            </a:r>
            <a:r>
              <a:rPr lang="zh-CN" altLang="en-US" dirty="0" smtClean="0">
                <a:latin typeface="宋体" panose="02010600030101010101" pitchFamily="2" charset="-122"/>
              </a:rPr>
              <a:t>中，由堆栈段寄存器</a:t>
            </a:r>
            <a:r>
              <a:rPr lang="en-US" altLang="zh-CN" dirty="0" smtClean="0">
                <a:latin typeface="宋体" panose="02010600030101010101" pitchFamily="2" charset="-122"/>
              </a:rPr>
              <a:t>SS</a:t>
            </a:r>
            <a:r>
              <a:rPr lang="zh-CN" altLang="en-US" dirty="0" smtClean="0">
                <a:latin typeface="宋体" panose="02010600030101010101" pitchFamily="2" charset="-122"/>
              </a:rPr>
              <a:t>和堆栈指针寄存器</a:t>
            </a:r>
            <a:r>
              <a:rPr lang="en-US" altLang="zh-CN" dirty="0" smtClean="0">
                <a:latin typeface="宋体" panose="02010600030101010101" pitchFamily="2" charset="-122"/>
              </a:rPr>
              <a:t>SP</a:t>
            </a:r>
            <a:r>
              <a:rPr lang="zh-CN" altLang="en-US" dirty="0" smtClean="0">
                <a:latin typeface="宋体" panose="02010600030101010101" pitchFamily="2" charset="-122"/>
              </a:rPr>
              <a:t>共同指示</a:t>
            </a:r>
            <a:endParaRPr lang="zh-CN" altLang="en-US" dirty="0" smtClean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标志寄存器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016"/>
            <a:ext cx="10515600" cy="4351338"/>
          </a:xfrm>
        </p:spPr>
        <p:txBody>
          <a:bodyPr/>
          <a:lstStyle/>
          <a:p>
            <a:r>
              <a:rPr lang="zh-CN" altLang="en-US" dirty="0"/>
              <a:t>标志（</a:t>
            </a:r>
            <a:r>
              <a:rPr lang="en-US" altLang="zh-CN" dirty="0"/>
              <a:t>Flag</a:t>
            </a:r>
            <a:r>
              <a:rPr lang="zh-CN" altLang="en-US" dirty="0"/>
              <a:t>）用于反映指令执行结果或控制指令执行形式，形成</a:t>
            </a:r>
            <a:r>
              <a:rPr lang="en-US" altLang="zh-CN" dirty="0"/>
              <a:t>16</a:t>
            </a:r>
            <a:r>
              <a:rPr lang="zh-CN" altLang="en-US" dirty="0"/>
              <a:t>位标志寄存器</a:t>
            </a:r>
            <a:r>
              <a:rPr lang="en-US" altLang="zh-CN" dirty="0"/>
              <a:t>FLAGS</a:t>
            </a:r>
            <a:r>
              <a:rPr lang="zh-CN" altLang="en-US" dirty="0"/>
              <a:t>（程序状态字</a:t>
            </a:r>
            <a:r>
              <a:rPr lang="en-US" altLang="zh-CN" dirty="0"/>
              <a:t>PSW</a:t>
            </a:r>
            <a:r>
              <a:rPr lang="zh-CN" altLang="en-US" dirty="0"/>
              <a:t>寄存器</a:t>
            </a:r>
            <a:r>
              <a:rPr lang="zh-CN" altLang="zh-CN" dirty="0"/>
              <a:t>）</a:t>
            </a:r>
            <a:endParaRPr lang="zh-CN" altLang="en-US" dirty="0"/>
          </a:p>
          <a:p>
            <a:r>
              <a:rPr lang="zh-CN" altLang="en-US" dirty="0"/>
              <a:t>状态标志－－用来记录程序运行结果的状态信息，许多指令的执行都将相应地设置它</a:t>
            </a:r>
            <a:endParaRPr lang="zh-CN" altLang="en-US" dirty="0"/>
          </a:p>
          <a:p>
            <a:pPr lvl="1">
              <a:buNone/>
            </a:pPr>
            <a:r>
              <a:rPr lang="en-US" altLang="zh-CN" sz="2800" dirty="0" smtClean="0">
                <a:solidFill>
                  <a:schemeClr val="tx2"/>
                </a:solidFill>
              </a:rPr>
              <a:t>CF  ZF  SF  PF  OF  AF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r>
              <a:rPr lang="zh-CN" altLang="en-US" dirty="0"/>
              <a:t>控制标志－－可由程序根据需要用指令设置，用于控制处理器执行指令的方式</a:t>
            </a:r>
            <a:endParaRPr lang="zh-CN" altLang="en-US" dirty="0"/>
          </a:p>
          <a:p>
            <a:pPr lvl="1">
              <a:buNone/>
            </a:pPr>
            <a:r>
              <a:rPr lang="en-US" altLang="zh-CN" sz="2800" dirty="0" smtClean="0">
                <a:solidFill>
                  <a:schemeClr val="tx2"/>
                </a:solidFill>
              </a:rPr>
              <a:t>DF   IF   TF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426387" y="4964704"/>
            <a:ext cx="8991600" cy="882650"/>
            <a:chOff x="96" y="2976"/>
            <a:chExt cx="5664" cy="55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OF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11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 dirty="0">
                  <a:latin typeface="Times New Roman" panose="02020603050405020304" pitchFamily="18" charset="0"/>
                </a:rPr>
                <a:t>15      12</a:t>
              </a:r>
              <a:endPara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DF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10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9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TF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8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7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6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5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3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2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0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指令指针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893" y="147475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指令指针寄存器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，指示代码段中指令的偏移地址</a:t>
            </a:r>
            <a:endParaRPr lang="zh-CN" altLang="en-US" dirty="0" smtClean="0"/>
          </a:p>
          <a:p>
            <a:r>
              <a:rPr lang="zh-CN" altLang="en-US" dirty="0" smtClean="0"/>
              <a:t>它与代码段寄存器</a:t>
            </a:r>
            <a:r>
              <a:rPr lang="en-US" altLang="zh-CN" dirty="0" smtClean="0"/>
              <a:t>CS</a:t>
            </a:r>
            <a:r>
              <a:rPr lang="zh-CN" altLang="en-US" dirty="0" smtClean="0"/>
              <a:t>联用，确定下一条指令的物理地址</a:t>
            </a:r>
            <a:endParaRPr lang="zh-CN" altLang="en-US" dirty="0" smtClean="0"/>
          </a:p>
          <a:p>
            <a:r>
              <a:rPr lang="zh-CN" altLang="en-US" dirty="0" smtClean="0"/>
              <a:t>计算机通过</a:t>
            </a:r>
            <a:r>
              <a:rPr lang="en-US" altLang="zh-CN" dirty="0" smtClean="0"/>
              <a:t>CS : IP</a:t>
            </a:r>
            <a:r>
              <a:rPr lang="zh-CN" altLang="en-US" dirty="0" smtClean="0"/>
              <a:t>寄存器来控制指令序列的执行流程</a:t>
            </a:r>
            <a:endParaRPr lang="zh-CN" altLang="en-US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寄存器是一个专用寄存器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222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8086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位段寄存器，每个段寄存器确定一个逻辑段的起始地址，每种逻辑段均有各自的用途</a:t>
            </a:r>
            <a:endParaRPr lang="zh-CN" altLang="en-US" dirty="0"/>
          </a:p>
          <a:p>
            <a:r>
              <a:rPr lang="en-US" altLang="zh-CN" dirty="0">
                <a:solidFill>
                  <a:schemeClr val="tx2"/>
                </a:solidFill>
              </a:rPr>
              <a:t>CS</a:t>
            </a:r>
            <a:r>
              <a:rPr lang="zh-CN" altLang="en-US" dirty="0"/>
              <a:t>（</a:t>
            </a:r>
            <a:r>
              <a:rPr lang="en-US" altLang="zh-CN" dirty="0"/>
              <a:t>Code Segment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414780" lvl="1" indent="-335280"/>
            <a:r>
              <a:rPr lang="zh-CN" altLang="en-US" sz="2800" dirty="0" smtClean="0"/>
              <a:t>指明代码段的起始地址</a:t>
            </a:r>
            <a:endParaRPr lang="zh-CN" altLang="en-US" sz="2800" dirty="0" smtClean="0"/>
          </a:p>
          <a:p>
            <a:r>
              <a:rPr lang="en-US" altLang="zh-CN" dirty="0">
                <a:solidFill>
                  <a:schemeClr val="tx2"/>
                </a:solidFill>
              </a:rPr>
              <a:t>SS</a:t>
            </a:r>
            <a:r>
              <a:rPr lang="zh-CN" altLang="en-US" dirty="0"/>
              <a:t>（</a:t>
            </a:r>
            <a:r>
              <a:rPr lang="en-US" altLang="zh-CN" dirty="0"/>
              <a:t>Stack Segment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414780" lvl="1" indent="-335280"/>
            <a:r>
              <a:rPr lang="zh-CN" altLang="en-US" sz="2800" dirty="0" smtClean="0"/>
              <a:t>指明堆栈段的起始地址</a:t>
            </a:r>
            <a:endParaRPr lang="zh-CN" altLang="en-US" sz="2800" dirty="0" smtClean="0"/>
          </a:p>
          <a:p>
            <a:r>
              <a:rPr lang="en-US" altLang="zh-CN" dirty="0">
                <a:solidFill>
                  <a:schemeClr val="tx2"/>
                </a:solidFill>
              </a:rPr>
              <a:t>DS</a:t>
            </a:r>
            <a:r>
              <a:rPr lang="zh-CN" altLang="en-US" dirty="0"/>
              <a:t>（</a:t>
            </a:r>
            <a:r>
              <a:rPr lang="en-US" altLang="zh-CN" dirty="0"/>
              <a:t>Data Segment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414780" lvl="1" indent="-335280"/>
            <a:r>
              <a:rPr lang="zh-CN" altLang="en-US" sz="2800" dirty="0" smtClean="0"/>
              <a:t>指明数据段的起始地址</a:t>
            </a:r>
            <a:endParaRPr lang="zh-CN" altLang="en-US" sz="2800" dirty="0" smtClean="0"/>
          </a:p>
          <a:p>
            <a:r>
              <a:rPr lang="en-US" altLang="zh-CN" dirty="0">
                <a:solidFill>
                  <a:schemeClr val="tx2"/>
                </a:solidFill>
              </a:rPr>
              <a:t>ES</a:t>
            </a:r>
            <a:r>
              <a:rPr lang="zh-CN" altLang="en-US" dirty="0"/>
              <a:t>（</a:t>
            </a:r>
            <a:r>
              <a:rPr lang="en-US" altLang="zh-CN" dirty="0"/>
              <a:t>Extra Segment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414780" lvl="1" indent="-335280"/>
            <a:r>
              <a:rPr lang="zh-CN" altLang="en-US" sz="2800" dirty="0" smtClean="0"/>
              <a:t>指明附加段的起始地址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数据信息的表达单位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2220"/>
            <a:ext cx="10515600" cy="4351338"/>
          </a:xfrm>
        </p:spPr>
        <p:txBody>
          <a:bodyPr/>
          <a:lstStyle/>
          <a:p>
            <a:pPr marL="0" indent="390525"/>
            <a:r>
              <a:rPr lang="zh-CN" altLang="en-US" sz="3200" dirty="0" smtClean="0"/>
              <a:t>计算机中信息的单位</a:t>
            </a:r>
            <a:endParaRPr lang="zh-CN" altLang="en-US" sz="3200" dirty="0" smtClean="0"/>
          </a:p>
          <a:p>
            <a:pPr marL="581025" lvl="1" indent="274955"/>
            <a:r>
              <a:rPr lang="zh-CN" altLang="en-US" sz="2800" dirty="0" smtClean="0">
                <a:latin typeface="宋体" panose="02010600030101010101" pitchFamily="2" charset="-122"/>
              </a:rPr>
              <a:t>二进制位</a:t>
            </a:r>
            <a:r>
              <a:rPr lang="en-US" altLang="zh-CN" sz="2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Bit</a:t>
            </a:r>
            <a:r>
              <a:rPr lang="zh-CN" altLang="zh-CN" sz="2800" dirty="0" smtClean="0">
                <a:latin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宋体" panose="02010600030101010101" pitchFamily="2" charset="-122"/>
              </a:rPr>
              <a:t>存储一位二进制数：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或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581025" lvl="1" indent="274955"/>
            <a:r>
              <a:rPr lang="zh-CN" altLang="en-US" sz="2800" dirty="0" smtClean="0">
                <a:latin typeface="宋体" panose="02010600030101010101" pitchFamily="2" charset="-122"/>
              </a:rPr>
              <a:t>字节</a:t>
            </a:r>
            <a:r>
              <a:rPr lang="en-US" altLang="zh-CN" sz="2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Byte</a:t>
            </a:r>
            <a:r>
              <a:rPr lang="zh-CN" altLang="en-US" sz="2800" dirty="0" smtClean="0">
                <a:latin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宋体" panose="02010600030101010101" pitchFamily="2" charset="-122"/>
              </a:rPr>
              <a:t>8</a:t>
            </a:r>
            <a:r>
              <a:rPr lang="zh-CN" altLang="en-US" sz="2800" dirty="0" smtClean="0">
                <a:latin typeface="宋体" panose="02010600030101010101" pitchFamily="2" charset="-122"/>
              </a:rPr>
              <a:t>个二进制位</a:t>
            </a:r>
            <a:r>
              <a:rPr lang="zh-CN" altLang="zh-CN" sz="2800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宋体" panose="02010600030101010101" pitchFamily="2" charset="-122"/>
              </a:rPr>
              <a:t>D</a:t>
            </a:r>
            <a:r>
              <a:rPr lang="en-US" altLang="zh-CN" sz="2800" baseline="-25000" dirty="0" smtClean="0">
                <a:latin typeface="宋体" panose="02010600030101010101" pitchFamily="2" charset="-122"/>
              </a:rPr>
              <a:t>7</a:t>
            </a:r>
            <a:r>
              <a:rPr lang="zh-CN" altLang="en-US" sz="2800" dirty="0" smtClean="0">
                <a:latin typeface="宋体" panose="02010600030101010101" pitchFamily="2" charset="-122"/>
              </a:rPr>
              <a:t>～</a:t>
            </a:r>
            <a:r>
              <a:rPr lang="en-US" altLang="zh-CN" sz="2800" dirty="0" smtClean="0">
                <a:latin typeface="宋体" panose="02010600030101010101" pitchFamily="2" charset="-122"/>
              </a:rPr>
              <a:t>D</a:t>
            </a:r>
            <a:r>
              <a:rPr lang="en-US" altLang="zh-CN" sz="2800" baseline="-25000" dirty="0" smtClean="0">
                <a:latin typeface="宋体" panose="02010600030101010101" pitchFamily="2" charset="-122"/>
              </a:rPr>
              <a:t>0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581025" lvl="1" indent="274955"/>
            <a:r>
              <a:rPr lang="zh-CN" altLang="en-US" sz="2800" dirty="0" smtClean="0">
                <a:latin typeface="宋体" panose="02010600030101010101" pitchFamily="2" charset="-122"/>
              </a:rPr>
              <a:t>字</a:t>
            </a:r>
            <a:r>
              <a:rPr lang="en-US" altLang="zh-CN" sz="2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Word</a:t>
            </a:r>
            <a:r>
              <a:rPr lang="zh-CN" altLang="en-US" sz="2800" dirty="0" smtClean="0">
                <a:latin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宋体" panose="02010600030101010101" pitchFamily="2" charset="-122"/>
              </a:rPr>
              <a:t>16</a:t>
            </a:r>
            <a:r>
              <a:rPr lang="zh-CN" altLang="en-US" sz="2800" dirty="0" smtClean="0">
                <a:latin typeface="宋体" panose="02010600030101010101" pitchFamily="2" charset="-122"/>
              </a:rPr>
              <a:t>位，</a:t>
            </a:r>
            <a:r>
              <a:rPr lang="en-US" altLang="zh-CN" sz="2800" dirty="0" smtClean="0">
                <a:latin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</a:rPr>
              <a:t>个字节，</a:t>
            </a:r>
            <a:r>
              <a:rPr lang="en-US" altLang="zh-CN" sz="2800" dirty="0" smtClean="0">
                <a:latin typeface="宋体" panose="02010600030101010101" pitchFamily="2" charset="-122"/>
              </a:rPr>
              <a:t>D</a:t>
            </a:r>
            <a:r>
              <a:rPr lang="en-US" altLang="zh-CN" sz="2800" baseline="-25000" dirty="0" smtClean="0">
                <a:latin typeface="宋体" panose="02010600030101010101" pitchFamily="2" charset="-122"/>
              </a:rPr>
              <a:t>15</a:t>
            </a:r>
            <a:r>
              <a:rPr lang="zh-CN" altLang="en-US" sz="2800" dirty="0" smtClean="0">
                <a:latin typeface="宋体" panose="02010600030101010101" pitchFamily="2" charset="-122"/>
              </a:rPr>
              <a:t>～</a:t>
            </a:r>
            <a:r>
              <a:rPr lang="en-US" altLang="zh-CN" sz="2800" dirty="0" smtClean="0">
                <a:latin typeface="宋体" panose="02010600030101010101" pitchFamily="2" charset="-122"/>
              </a:rPr>
              <a:t>D</a:t>
            </a:r>
            <a:r>
              <a:rPr lang="en-US" altLang="zh-CN" sz="2800" baseline="-25000" dirty="0" smtClean="0">
                <a:latin typeface="宋体" panose="02010600030101010101" pitchFamily="2" charset="-122"/>
              </a:rPr>
              <a:t>0</a:t>
            </a:r>
            <a:endParaRPr lang="en-US" altLang="zh-CN" sz="2800" baseline="-25000" dirty="0" smtClean="0">
              <a:latin typeface="宋体" panose="02010600030101010101" pitchFamily="2" charset="-122"/>
            </a:endParaRPr>
          </a:p>
          <a:p>
            <a:pPr marL="581025" lvl="1" indent="274955"/>
            <a:r>
              <a:rPr lang="zh-CN" altLang="en-US" sz="2800" dirty="0" smtClean="0">
                <a:latin typeface="宋体" panose="02010600030101010101" pitchFamily="2" charset="-122"/>
              </a:rPr>
              <a:t>双字</a:t>
            </a:r>
            <a:r>
              <a:rPr lang="en-US" altLang="zh-CN" sz="2800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DWord</a:t>
            </a:r>
            <a:r>
              <a:rPr lang="zh-CN" altLang="en-US" sz="2800" dirty="0" smtClean="0">
                <a:latin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宋体" panose="02010600030101010101" pitchFamily="2" charset="-122"/>
              </a:rPr>
              <a:t>32</a:t>
            </a:r>
            <a:r>
              <a:rPr lang="zh-CN" altLang="en-US" sz="2800" dirty="0" smtClean="0">
                <a:latin typeface="宋体" panose="02010600030101010101" pitchFamily="2" charset="-122"/>
              </a:rPr>
              <a:t>位，</a:t>
            </a:r>
            <a:r>
              <a:rPr lang="en-US" altLang="zh-CN" sz="2800" dirty="0" smtClean="0">
                <a:latin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宋体" panose="02010600030101010101" pitchFamily="2" charset="-122"/>
              </a:rPr>
              <a:t>个字节</a:t>
            </a:r>
            <a:r>
              <a:rPr lang="zh-CN" altLang="zh-CN" sz="2800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宋体" panose="02010600030101010101" pitchFamily="2" charset="-122"/>
              </a:rPr>
              <a:t>D</a:t>
            </a:r>
            <a:r>
              <a:rPr lang="en-US" altLang="zh-CN" sz="2800" baseline="-25000" dirty="0" smtClean="0">
                <a:latin typeface="宋体" panose="02010600030101010101" pitchFamily="2" charset="-122"/>
              </a:rPr>
              <a:t>31</a:t>
            </a:r>
            <a:r>
              <a:rPr lang="zh-CN" altLang="en-US" sz="2800" dirty="0" smtClean="0">
                <a:latin typeface="宋体" panose="02010600030101010101" pitchFamily="2" charset="-122"/>
              </a:rPr>
              <a:t>～</a:t>
            </a:r>
            <a:r>
              <a:rPr lang="en-US" altLang="zh-CN" sz="2800" dirty="0" smtClean="0">
                <a:latin typeface="宋体" panose="02010600030101010101" pitchFamily="2" charset="-122"/>
              </a:rPr>
              <a:t>D</a:t>
            </a:r>
            <a:r>
              <a:rPr lang="en-US" altLang="zh-CN" sz="2800" baseline="-25000" dirty="0" smtClean="0">
                <a:latin typeface="宋体" panose="02010600030101010101" pitchFamily="2" charset="-122"/>
              </a:rPr>
              <a:t>0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390525">
              <a:lnSpc>
                <a:spcPct val="14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最低有效位</a:t>
            </a:r>
            <a:r>
              <a:rPr lang="en-US" altLang="zh-CN" sz="3200" dirty="0" smtClean="0">
                <a:latin typeface="宋体" panose="02010600030101010101" pitchFamily="2" charset="-122"/>
              </a:rPr>
              <a:t>LSB</a:t>
            </a:r>
            <a:r>
              <a:rPr lang="zh-CN" altLang="en-US" sz="3200" dirty="0" smtClean="0">
                <a:latin typeface="宋体" panose="02010600030101010101" pitchFamily="2" charset="-122"/>
              </a:rPr>
              <a:t>：数据的最低位，</a:t>
            </a:r>
            <a:r>
              <a:rPr lang="en-US" altLang="zh-CN" sz="3200" dirty="0" smtClean="0">
                <a:latin typeface="宋体" panose="02010600030101010101" pitchFamily="2" charset="-122"/>
              </a:rPr>
              <a:t>D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0</a:t>
            </a:r>
            <a:r>
              <a:rPr lang="zh-CN" altLang="en-US" sz="3200" dirty="0" smtClean="0">
                <a:latin typeface="宋体" panose="02010600030101010101" pitchFamily="2" charset="-122"/>
              </a:rPr>
              <a:t>位</a:t>
            </a:r>
            <a:endParaRPr lang="zh-CN" altLang="en-US" sz="3200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sz="3200" dirty="0" smtClean="0">
                <a:latin typeface="宋体" panose="02010600030101010101" pitchFamily="2" charset="-122"/>
              </a:rPr>
              <a:t>最高有效位</a:t>
            </a:r>
            <a:r>
              <a:rPr lang="en-US" altLang="zh-CN" sz="3200" dirty="0" smtClean="0">
                <a:latin typeface="宋体" panose="02010600030101010101" pitchFamily="2" charset="-122"/>
              </a:rPr>
              <a:t>MSB</a:t>
            </a:r>
            <a:r>
              <a:rPr lang="zh-CN" altLang="en-US" sz="3200" dirty="0" smtClean="0">
                <a:latin typeface="宋体" panose="02010600030101010101" pitchFamily="2" charset="-122"/>
              </a:rPr>
              <a:t>：数据的最高位，对应字节、字、双字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sz="3200" dirty="0" smtClean="0">
                <a:latin typeface="宋体" panose="02010600030101010101" pitchFamily="2" charset="-122"/>
              </a:rPr>
              <a:t>分别指</a:t>
            </a:r>
            <a:r>
              <a:rPr lang="en-US" altLang="zh-CN" sz="3200" dirty="0" smtClean="0">
                <a:latin typeface="宋体" panose="02010600030101010101" pitchFamily="2" charset="-122"/>
              </a:rPr>
              <a:t>D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7</a:t>
            </a:r>
            <a:r>
              <a:rPr lang="zh-CN" altLang="en-US" sz="3200" dirty="0" smtClean="0">
                <a:latin typeface="宋体" panose="02010600030101010101" pitchFamily="2" charset="-122"/>
              </a:rPr>
              <a:t>、</a:t>
            </a:r>
            <a:r>
              <a:rPr lang="en-US" altLang="zh-CN" sz="3200" dirty="0" smtClean="0">
                <a:latin typeface="宋体" panose="02010600030101010101" pitchFamily="2" charset="-122"/>
              </a:rPr>
              <a:t>D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15</a:t>
            </a:r>
            <a:r>
              <a:rPr lang="zh-CN" altLang="en-US" sz="3200" dirty="0" smtClean="0">
                <a:latin typeface="宋体" panose="02010600030101010101" pitchFamily="2" charset="-122"/>
              </a:rPr>
              <a:t>、</a:t>
            </a:r>
            <a:r>
              <a:rPr lang="en-US" altLang="zh-CN" sz="3200" dirty="0" smtClean="0">
                <a:latin typeface="宋体" panose="02010600030101010101" pitchFamily="2" charset="-122"/>
              </a:rPr>
              <a:t>D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31</a:t>
            </a:r>
            <a:r>
              <a:rPr lang="zh-CN" altLang="en-US" sz="3200" dirty="0" smtClean="0">
                <a:latin typeface="宋体" panose="02010600030101010101" pitchFamily="2" charset="-122"/>
              </a:rPr>
              <a:t>位</a:t>
            </a:r>
            <a:endParaRPr lang="zh-CN" altLang="en-US" sz="3200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数据的存储格式</a:t>
            </a:r>
            <a:endParaRPr lang="zh-CN" altLang="en-US" dirty="0"/>
          </a:p>
        </p:txBody>
      </p:sp>
      <p:sp>
        <p:nvSpPr>
          <p:cNvPr id="6" name="Text Box 75"/>
          <p:cNvSpPr txBox="1">
            <a:spLocks noChangeArrowheads="1"/>
          </p:cNvSpPr>
          <p:nvPr/>
        </p:nvSpPr>
        <p:spPr bwMode="auto">
          <a:xfrm>
            <a:off x="981322" y="4720059"/>
            <a:ext cx="1022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+mn-lt"/>
                <a:ea typeface="仿宋" panose="02010609060101010101" pitchFamily="49" charset="-122"/>
              </a:rPr>
              <a:t>Lower </a:t>
            </a:r>
            <a:endParaRPr lang="zh-CN" altLang="en-US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7" name="Line 76"/>
          <p:cNvSpPr>
            <a:spLocks noChangeShapeType="1"/>
          </p:cNvSpPr>
          <p:nvPr/>
        </p:nvSpPr>
        <p:spPr bwMode="auto">
          <a:xfrm flipV="1">
            <a:off x="1733711" y="2492605"/>
            <a:ext cx="0" cy="221157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125264" y="3042133"/>
          <a:ext cx="54150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5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                                                  D7              D0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                       D15                                       D0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D31                                                                                       D0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9069573" y="3059746"/>
            <a:ext cx="0" cy="3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690886" y="3419746"/>
            <a:ext cx="0" cy="3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 Box 75"/>
          <p:cNvSpPr txBox="1">
            <a:spLocks noChangeArrowheads="1"/>
          </p:cNvSpPr>
          <p:nvPr/>
        </p:nvSpPr>
        <p:spPr bwMode="auto">
          <a:xfrm>
            <a:off x="1043755" y="2015059"/>
            <a:ext cx="1053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+mn-lt"/>
                <a:ea typeface="仿宋" panose="02010609060101010101" pitchFamily="49" charset="-122"/>
              </a:rPr>
              <a:t>higher </a:t>
            </a:r>
            <a:endParaRPr lang="zh-CN" altLang="en-US" dirty="0"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08720" y="2483304"/>
          <a:ext cx="865131" cy="2603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131"/>
              </a:tblGrid>
              <a:tr h="4094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74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78H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574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56H</a:t>
                      </a:r>
                      <a:endParaRPr lang="zh-CN" altLang="en-US" dirty="0"/>
                    </a:p>
                  </a:txBody>
                  <a:tcPr/>
                </a:tc>
              </a:tr>
              <a:tr h="3574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12H</a:t>
                      </a:r>
                      <a:endParaRPr lang="zh-CN" altLang="en-US" dirty="0"/>
                    </a:p>
                  </a:txBody>
                  <a:tcPr/>
                </a:tc>
              </a:tr>
              <a:tr h="3574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34H</a:t>
                      </a:r>
                      <a:endParaRPr lang="zh-CN" altLang="en-US" dirty="0"/>
                    </a:p>
                  </a:txBody>
                  <a:tcPr/>
                </a:tc>
              </a:tr>
              <a:tr h="35744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4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03653" y="2476464"/>
          <a:ext cx="99321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00006H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00005H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00004H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00003H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00002H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00001H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00000H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097249" y="2061226"/>
            <a:ext cx="202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地址             内容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625626" y="2975145"/>
            <a:ext cx="8681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</a:rPr>
              <a:t>字节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</a:rPr>
              <a:t>字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双字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06032462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10" y="1885842"/>
            <a:ext cx="5508539" cy="419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存储单元及其存储内容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主存储器需要利用地址区别</a:t>
            </a:r>
            <a:endParaRPr lang="zh-CN" altLang="en-US" dirty="0" smtClean="0"/>
          </a:p>
          <a:p>
            <a:r>
              <a:rPr lang="zh-CN" altLang="en-US" dirty="0" smtClean="0">
                <a:latin typeface="宋体" panose="02010600030101010101" pitchFamily="2" charset="-122"/>
              </a:rPr>
              <a:t>每个存储单元都有一个编号；被称为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存储器地址</a:t>
            </a:r>
            <a:endParaRPr lang="zh-CN" altLang="en-US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每个存储单元存放一个字节的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内容</a:t>
            </a:r>
            <a:endParaRPr lang="en-US" altLang="zh-CN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endParaRPr lang="zh-CN" altLang="en-US" dirty="0" smtClean="0"/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altLang="zh-CN" b="1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/>
              <a:t>例：</a:t>
            </a:r>
            <a:r>
              <a:rPr lang="en-US" altLang="zh-CN" b="1" dirty="0" smtClean="0"/>
              <a:t>0002H</a:t>
            </a:r>
            <a:r>
              <a:rPr lang="zh-CN" altLang="en-US" b="1" dirty="0" smtClean="0"/>
              <a:t>单元存放有一个数据</a:t>
            </a:r>
            <a:r>
              <a:rPr lang="en-US" altLang="zh-CN" b="1" dirty="0" smtClean="0"/>
              <a:t>34H</a:t>
            </a:r>
            <a:endParaRPr lang="en-US" altLang="zh-CN" b="1" dirty="0" smtClean="0"/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b="1" dirty="0" smtClean="0"/>
              <a:t>         表达为：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[0002H]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＝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34H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07228" y="3646760"/>
          <a:ext cx="1604335" cy="1127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35"/>
              </a:tblGrid>
              <a:tr h="3959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34H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85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612912" y="4104167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0002H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99460" y="3487479"/>
            <a:ext cx="9420447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多字节数据存放方式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90525"/>
            <a:r>
              <a:rPr lang="zh-CN" altLang="en-US" dirty="0" smtClean="0">
                <a:latin typeface="宋体" panose="02010600030101010101" pitchFamily="2" charset="-122"/>
              </a:rPr>
              <a:t>多字节数据在存储器中占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连续的多个存储单元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dirty="0" smtClean="0">
                <a:latin typeface="宋体" panose="02010600030101010101" pitchFamily="2" charset="-122"/>
              </a:rPr>
              <a:t>存放：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低字节存入低地址，高字节存入高地址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dirty="0" smtClean="0">
                <a:latin typeface="宋体" panose="02010600030101010101" pitchFamily="2" charset="-122"/>
              </a:rPr>
              <a:t>表达：用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低地址表示</a:t>
            </a:r>
            <a:r>
              <a:rPr lang="zh-CN" altLang="en-US" dirty="0" smtClean="0">
                <a:latin typeface="宋体" panose="02010600030101010101" pitchFamily="2" charset="-122"/>
              </a:rPr>
              <a:t>多字节数据占据的地址空间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390525"/>
            <a:endParaRPr lang="en-US" altLang="zh-CN" dirty="0">
              <a:latin typeface="宋体" panose="02010600030101010101" pitchFamily="2" charset="-122"/>
            </a:endParaRPr>
          </a:p>
          <a:p>
            <a:pPr marL="0" indent="390525"/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390525"/>
            <a:endParaRPr lang="en-US" altLang="zh-CN" dirty="0">
              <a:latin typeface="宋体" panose="02010600030101010101" pitchFamily="2" charset="-122"/>
            </a:endParaRPr>
          </a:p>
          <a:p>
            <a:pPr marL="0" indent="390525"/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en-US" altLang="zh-CN" b="1" dirty="0" smtClean="0">
                <a:solidFill>
                  <a:schemeClr val="accent2"/>
                </a:solidFill>
              </a:rPr>
              <a:t>80x86</a:t>
            </a:r>
            <a:r>
              <a:rPr lang="zh-CN" altLang="en-US" b="1" dirty="0" smtClean="0">
                <a:solidFill>
                  <a:schemeClr val="accent2"/>
                </a:solidFill>
              </a:rPr>
              <a:t>处理器采用“低对低、高对高”：小端方式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Little Endian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99460" y="3487479"/>
            <a:ext cx="9420447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1098" y="3622417"/>
            <a:ext cx="6096000" cy="16989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号“字”单元的内容为：</a:t>
            </a:r>
            <a:endParaRPr lang="zh-CN" altLang="en-US" sz="3200" b="1" dirty="0" smtClean="0"/>
          </a:p>
          <a:p>
            <a:pPr lvl="1" algn="just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 smtClean="0">
                <a:solidFill>
                  <a:schemeClr val="tx2"/>
                </a:solidFill>
              </a:rPr>
              <a:t>[0002H] = 1234H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号“双字”单元的内容为：</a:t>
            </a:r>
            <a:endParaRPr lang="zh-CN" altLang="en-US" sz="3200" b="1" dirty="0" smtClean="0"/>
          </a:p>
          <a:p>
            <a:pPr lvl="1" algn="just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 smtClean="0">
                <a:solidFill>
                  <a:schemeClr val="tx2"/>
                </a:solidFill>
              </a:rPr>
              <a:t>[0002H] = 78561234H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数据的地址对齐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9344" y="1549179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同一个存储器地址可以是字节单元地址、字单元地址、双字单元地址等等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字单元安排在偶地址（</a:t>
            </a:r>
            <a:r>
              <a:rPr lang="en-US" altLang="zh-CN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xxx0B</a:t>
            </a:r>
            <a:r>
              <a:rPr lang="zh-CN" altLang="en-US" dirty="0" smtClean="0">
                <a:latin typeface="宋体" panose="02010600030101010101" pitchFamily="2" charset="-122"/>
              </a:rPr>
              <a:t>）、双字单元安排在模</a:t>
            </a:r>
            <a:r>
              <a:rPr lang="en-US" altLang="zh-CN" dirty="0" smtClean="0"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</a:rPr>
              <a:t>地址（</a:t>
            </a:r>
            <a:r>
              <a:rPr lang="en-US" altLang="zh-CN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xx00B</a:t>
            </a:r>
            <a:r>
              <a:rPr lang="zh-CN" altLang="en-US" dirty="0" smtClean="0">
                <a:latin typeface="宋体" panose="02010600030101010101" pitchFamily="2" charset="-122"/>
              </a:rPr>
              <a:t>）等，被称为</a:t>
            </a:r>
            <a:r>
              <a:rPr lang="zh-CN" altLang="en-US" dirty="0" smtClean="0"/>
              <a:t>“</a:t>
            </a:r>
            <a:r>
              <a:rPr lang="zh-CN" altLang="en-US" dirty="0" smtClean="0">
                <a:latin typeface="宋体" panose="02010600030101010101" pitchFamily="2" charset="-122"/>
              </a:rPr>
              <a:t>地址对齐（</a:t>
            </a:r>
            <a:r>
              <a:rPr lang="en-US" altLang="zh-CN" dirty="0" smtClean="0">
                <a:latin typeface="宋体" panose="02010600030101010101" pitchFamily="2" charset="-122"/>
              </a:rPr>
              <a:t>Align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r>
              <a:rPr lang="zh-CN" altLang="en-US" dirty="0" smtClean="0"/>
              <a:t>”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对于不对齐地址的数据，处理器访问时，需要额外的访问存储器时间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应该将数据的地址对齐，以取得较高的存取速度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存储器的分段管理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016"/>
            <a:ext cx="10515600" cy="4351338"/>
          </a:xfrm>
        </p:spPr>
        <p:txBody>
          <a:bodyPr/>
          <a:lstStyle/>
          <a:p>
            <a:pPr marL="0" indent="390525"/>
            <a:r>
              <a:rPr lang="en-US" altLang="zh-CN" sz="3200" dirty="0" smtClean="0">
                <a:latin typeface="宋体" panose="02010600030101010101" pitchFamily="2" charset="-122"/>
              </a:rPr>
              <a:t>8086CPU</a:t>
            </a:r>
            <a:r>
              <a:rPr lang="zh-CN" altLang="en-US" sz="3200" dirty="0" smtClean="0">
                <a:latin typeface="宋体" panose="02010600030101010101" pitchFamily="2" charset="-122"/>
              </a:rPr>
              <a:t>有</a:t>
            </a:r>
            <a:r>
              <a:rPr lang="en-US" altLang="zh-CN" sz="3200" dirty="0" smtClean="0">
                <a:latin typeface="宋体" panose="02010600030101010101" pitchFamily="2" charset="-122"/>
              </a:rPr>
              <a:t>20</a:t>
            </a:r>
            <a:r>
              <a:rPr lang="zh-CN" altLang="en-US" sz="3200" dirty="0" smtClean="0">
                <a:latin typeface="宋体" panose="02010600030101010101" pitchFamily="2" charset="-122"/>
              </a:rPr>
              <a:t>条地址线</a:t>
            </a:r>
            <a:endParaRPr lang="zh-CN" altLang="en-US" sz="3200" dirty="0" smtClean="0">
              <a:latin typeface="宋体" panose="02010600030101010101" pitchFamily="2" charset="-122"/>
            </a:endParaRPr>
          </a:p>
          <a:p>
            <a:pPr marL="581025" lvl="1" indent="274955"/>
            <a:r>
              <a:rPr lang="zh-CN" altLang="en-US" sz="2800" dirty="0" smtClean="0">
                <a:latin typeface="宋体" panose="02010600030101010101" pitchFamily="2" charset="-122"/>
              </a:rPr>
              <a:t>最大可寻址空间为</a:t>
            </a:r>
            <a:r>
              <a:rPr lang="en-US" altLang="zh-CN" sz="2800" dirty="0" smtClean="0">
                <a:latin typeface="宋体" panose="02010600030101010101" pitchFamily="2" charset="-122"/>
              </a:rPr>
              <a:t>2</a:t>
            </a:r>
            <a:r>
              <a:rPr lang="en-US" altLang="zh-CN" sz="2800" baseline="30000" dirty="0" smtClean="0">
                <a:latin typeface="宋体" panose="02010600030101010101" pitchFamily="2" charset="-122"/>
              </a:rPr>
              <a:t>20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1MB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581025" lvl="1" indent="274955"/>
            <a:r>
              <a:rPr lang="zh-CN" altLang="en-US" sz="2800" dirty="0" smtClean="0">
                <a:latin typeface="宋体" panose="02010600030101010101" pitchFamily="2" charset="-122"/>
              </a:rPr>
              <a:t>物理地址范围从</a:t>
            </a:r>
            <a:r>
              <a:rPr lang="en-US" altLang="zh-CN" sz="2800" dirty="0" smtClean="0">
                <a:latin typeface="宋体" panose="02010600030101010101" pitchFamily="2" charset="-122"/>
              </a:rPr>
              <a:t>00000H</a:t>
            </a:r>
            <a:r>
              <a:rPr lang="zh-CN" altLang="en-US" sz="2800" dirty="0" smtClean="0">
                <a:latin typeface="宋体" panose="02010600030101010101" pitchFamily="2" charset="-122"/>
              </a:rPr>
              <a:t>～</a:t>
            </a:r>
            <a:r>
              <a:rPr lang="en-US" altLang="zh-CN" sz="2800" dirty="0" smtClean="0">
                <a:latin typeface="宋体" panose="02010600030101010101" pitchFamily="2" charset="-122"/>
              </a:rPr>
              <a:t>FFFFFH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en-US" altLang="zh-CN" sz="3200" dirty="0" smtClean="0">
                <a:latin typeface="宋体" panose="02010600030101010101" pitchFamily="2" charset="-122"/>
              </a:rPr>
              <a:t>8086CPU</a:t>
            </a:r>
            <a:r>
              <a:rPr lang="zh-CN" altLang="en-US" sz="3200" dirty="0" smtClean="0">
                <a:latin typeface="宋体" panose="02010600030101010101" pitchFamily="2" charset="-122"/>
              </a:rPr>
              <a:t>将</a:t>
            </a:r>
            <a:r>
              <a:rPr lang="en-US" altLang="zh-CN" sz="3200" dirty="0" smtClean="0">
                <a:latin typeface="宋体" panose="02010600030101010101" pitchFamily="2" charset="-122"/>
              </a:rPr>
              <a:t>1MB</a:t>
            </a:r>
            <a:r>
              <a:rPr lang="zh-CN" altLang="en-US" sz="3200" dirty="0" smtClean="0">
                <a:latin typeface="宋体" panose="02010600030101010101" pitchFamily="2" charset="-122"/>
              </a:rPr>
              <a:t>空间分成许多</a:t>
            </a:r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逻辑段（</a:t>
            </a:r>
            <a:r>
              <a:rPr lang="en-US" altLang="zh-CN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Segment</a:t>
            </a:r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endParaRPr lang="zh-CN" altLang="en-US" sz="3200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581025" lvl="1" indent="274955"/>
            <a:r>
              <a:rPr lang="zh-CN" altLang="en-US" sz="2800" dirty="0" smtClean="0">
                <a:latin typeface="宋体" panose="02010600030101010101" pitchFamily="2" charset="-122"/>
              </a:rPr>
              <a:t>每个段最大限制为</a:t>
            </a:r>
            <a:r>
              <a:rPr lang="en-US" altLang="zh-CN" sz="2800" dirty="0" smtClean="0">
                <a:latin typeface="宋体" panose="02010600030101010101" pitchFamily="2" charset="-122"/>
              </a:rPr>
              <a:t>64KB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581025" lvl="1" indent="274955"/>
            <a:r>
              <a:rPr lang="zh-CN" altLang="en-US" sz="2800" dirty="0" smtClean="0">
                <a:latin typeface="宋体" panose="02010600030101010101" pitchFamily="2" charset="-122"/>
              </a:rPr>
              <a:t>段地址的低</a:t>
            </a:r>
            <a:r>
              <a:rPr lang="en-US" altLang="zh-CN" sz="2800" dirty="0" smtClean="0">
                <a:latin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宋体" panose="02010600030101010101" pitchFamily="2" charset="-122"/>
              </a:rPr>
              <a:t>位为</a:t>
            </a:r>
            <a:r>
              <a:rPr lang="en-US" altLang="zh-CN" sz="2800" dirty="0" smtClean="0">
                <a:latin typeface="宋体" panose="02010600030101010101" pitchFamily="2" charset="-122"/>
              </a:rPr>
              <a:t>0000B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sz="3200" dirty="0" smtClean="0">
                <a:latin typeface="宋体" panose="02010600030101010101" pitchFamily="2" charset="-122"/>
              </a:rPr>
              <a:t>这样，一个存储单元除具有一个唯一的</a:t>
            </a:r>
            <a:r>
              <a:rPr lang="zh-CN" altLang="en-US" sz="3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物理地址</a:t>
            </a:r>
            <a:r>
              <a:rPr lang="zh-CN" altLang="en-US" sz="3200" dirty="0" smtClean="0">
                <a:latin typeface="宋体" panose="02010600030101010101" pitchFamily="2" charset="-122"/>
              </a:rPr>
              <a:t>外，还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sz="3200" dirty="0" smtClean="0">
                <a:latin typeface="宋体" panose="02010600030101010101" pitchFamily="2" charset="-122"/>
              </a:rPr>
              <a:t>具有多个</a:t>
            </a:r>
            <a:r>
              <a:rPr lang="zh-CN" altLang="en-US" sz="3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逻辑地址</a:t>
            </a:r>
            <a:endParaRPr lang="zh-CN" altLang="en-US" sz="3200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物理地址和逻辑地址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242" y="1559811"/>
            <a:ext cx="10515600" cy="4351338"/>
          </a:xfrm>
        </p:spPr>
        <p:txBody>
          <a:bodyPr/>
          <a:lstStyle/>
          <a:p>
            <a:pPr marL="0" indent="390525"/>
            <a:r>
              <a:rPr lang="zh-CN" altLang="en-US" dirty="0" smtClean="0"/>
              <a:t>每个物理存储单元有一个唯一的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位编号，即物理地址：</a:t>
            </a:r>
            <a:endParaRPr lang="zh-CN" altLang="en-US" dirty="0" smtClean="0"/>
          </a:p>
          <a:p>
            <a:pPr marL="0" indent="390525">
              <a:buNone/>
            </a:pPr>
            <a:r>
              <a:rPr lang="zh-CN" altLang="en-US" dirty="0" smtClean="0"/>
              <a:t>	</a:t>
            </a:r>
            <a:r>
              <a:rPr lang="en-US" altLang="zh-CN" dirty="0" smtClean="0">
                <a:solidFill>
                  <a:schemeClr val="accent2"/>
                </a:solidFill>
              </a:rPr>
              <a:t>00000H</a:t>
            </a:r>
            <a:r>
              <a:rPr lang="zh-CN" altLang="en-US" dirty="0" smtClean="0">
                <a:solidFill>
                  <a:schemeClr val="accent2"/>
                </a:solidFill>
              </a:rPr>
              <a:t>～</a:t>
            </a:r>
            <a:r>
              <a:rPr lang="en-US" altLang="zh-CN" dirty="0" smtClean="0">
                <a:solidFill>
                  <a:schemeClr val="accent2"/>
                </a:solidFill>
              </a:rPr>
              <a:t>FFFFFH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0" indent="390525"/>
            <a:r>
              <a:rPr lang="zh-CN" altLang="en-US" dirty="0" smtClean="0">
                <a:latin typeface="宋体" panose="02010600030101010101" pitchFamily="2" charset="-122"/>
              </a:rPr>
              <a:t>分段后用户编程时，采用逻辑地址：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段基地址 </a:t>
            </a:r>
            <a:r>
              <a:rPr lang="en-US" altLang="zh-CN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段内偏移地址</a:t>
            </a:r>
            <a:endParaRPr lang="zh-CN" altLang="en-US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逻辑地址和物理地址</a:t>
            </a:r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1703387" y="1457325"/>
            <a:ext cx="8785225" cy="5400675"/>
            <a:chOff x="113" y="572"/>
            <a:chExt cx="5534" cy="340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13" y="572"/>
              <a:ext cx="5534" cy="3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" name="Group 7"/>
            <p:cNvGrpSpPr/>
            <p:nvPr/>
          </p:nvGrpSpPr>
          <p:grpSpPr bwMode="auto">
            <a:xfrm>
              <a:off x="113" y="592"/>
              <a:ext cx="5534" cy="3110"/>
              <a:chOff x="113" y="592"/>
              <a:chExt cx="5534" cy="311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3968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108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68" y="1372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208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3968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308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2880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106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2880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206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2880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306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424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107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3424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207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3424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307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4513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109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4513" y="1372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209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513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309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5058" y="1698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110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2335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105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791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104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247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103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657" y="1698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102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113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101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5058" y="1372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210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335" y="1372"/>
                <a:ext cx="545" cy="326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/>
                  <a:t>205</a:t>
                </a:r>
                <a:endParaRPr lang="en-US" altLang="zh-CN" sz="3200" b="1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791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204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247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203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57" y="1372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202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113" y="1372"/>
                <a:ext cx="544" cy="326"/>
              </a:xfrm>
              <a:prstGeom prst="rect">
                <a:avLst/>
              </a:prstGeom>
              <a:solidFill>
                <a:srgbClr val="DB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201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5058" y="1009"/>
                <a:ext cx="589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310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2335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305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791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 dirty="0">
                    <a:solidFill>
                      <a:srgbClr val="0000CC"/>
                    </a:solidFill>
                  </a:rPr>
                  <a:t>304</a:t>
                </a:r>
                <a:endParaRPr lang="en-US" altLang="zh-CN" sz="3200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247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303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657" y="1009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 dirty="0">
                    <a:solidFill>
                      <a:srgbClr val="0000CC"/>
                    </a:solidFill>
                  </a:rPr>
                  <a:t>302</a:t>
                </a:r>
                <a:endParaRPr lang="en-US" altLang="zh-CN" sz="3200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113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 dirty="0">
                    <a:solidFill>
                      <a:srgbClr val="0000CC"/>
                    </a:solidFill>
                  </a:rPr>
                  <a:t>301</a:t>
                </a:r>
                <a:endParaRPr lang="en-US" altLang="zh-CN" sz="3200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113" y="1009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657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7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1791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2335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2880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>
                <a:off x="5647" y="1009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13" y="1698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5058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>
                <a:off x="3968" y="1009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3424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4513" y="1009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3968" y="1009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>
                <a:off x="113" y="1009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4513" y="1009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3968" y="1372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4513" y="1372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3968" y="1698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4513" y="1698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3968" y="2024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113" y="2024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4513" y="2024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auto">
              <a:xfrm>
                <a:off x="3968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08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auto">
              <a:xfrm>
                <a:off x="3968" y="3050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18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auto">
              <a:xfrm>
                <a:off x="3968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28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auto">
              <a:xfrm>
                <a:off x="2880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06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auto">
              <a:xfrm>
                <a:off x="2880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16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auto">
              <a:xfrm>
                <a:off x="2880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26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auto">
              <a:xfrm>
                <a:off x="3424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07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auto">
              <a:xfrm>
                <a:off x="3424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17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8" name="Rectangle 69"/>
              <p:cNvSpPr>
                <a:spLocks noChangeArrowheads="1"/>
              </p:cNvSpPr>
              <p:nvPr/>
            </p:nvSpPr>
            <p:spPr bwMode="auto">
              <a:xfrm>
                <a:off x="3424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27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9" name="Rectangle 70"/>
              <p:cNvSpPr>
                <a:spLocks noChangeArrowheads="1"/>
              </p:cNvSpPr>
              <p:nvPr/>
            </p:nvSpPr>
            <p:spPr bwMode="auto">
              <a:xfrm>
                <a:off x="4513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09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0" name="Rectangle 71"/>
              <p:cNvSpPr>
                <a:spLocks noChangeArrowheads="1"/>
              </p:cNvSpPr>
              <p:nvPr/>
            </p:nvSpPr>
            <p:spPr bwMode="auto">
              <a:xfrm>
                <a:off x="4513" y="3050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19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1" name="Rectangle 72"/>
              <p:cNvSpPr>
                <a:spLocks noChangeArrowheads="1"/>
              </p:cNvSpPr>
              <p:nvPr/>
            </p:nvSpPr>
            <p:spPr bwMode="auto">
              <a:xfrm>
                <a:off x="4513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29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5058" y="3376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3" name="Rectangle 74"/>
              <p:cNvSpPr>
                <a:spLocks noChangeArrowheads="1"/>
              </p:cNvSpPr>
              <p:nvPr/>
            </p:nvSpPr>
            <p:spPr bwMode="auto">
              <a:xfrm>
                <a:off x="2335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05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4" name="Rectangle 75"/>
              <p:cNvSpPr>
                <a:spLocks noChangeArrowheads="1"/>
              </p:cNvSpPr>
              <p:nvPr/>
            </p:nvSpPr>
            <p:spPr bwMode="auto">
              <a:xfrm>
                <a:off x="1791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04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auto">
              <a:xfrm>
                <a:off x="1247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03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auto">
              <a:xfrm>
                <a:off x="657" y="3376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02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auto">
              <a:xfrm>
                <a:off x="113" y="3376"/>
                <a:ext cx="544" cy="326"/>
              </a:xfrm>
              <a:prstGeom prst="rect">
                <a:avLst/>
              </a:prstGeom>
              <a:solidFill>
                <a:srgbClr val="DB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01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auto">
              <a:xfrm>
                <a:off x="5058" y="3050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auto">
              <a:xfrm>
                <a:off x="2335" y="3050"/>
                <a:ext cx="545" cy="326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/>
                  <a:t>15</a:t>
                </a:r>
                <a:endParaRPr lang="en-US" altLang="zh-CN" sz="3200" b="1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auto">
              <a:xfrm>
                <a:off x="1791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14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auto">
              <a:xfrm>
                <a:off x="1247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13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auto">
              <a:xfrm>
                <a:off x="657" y="3050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12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auto">
              <a:xfrm>
                <a:off x="113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11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auto">
              <a:xfrm>
                <a:off x="5058" y="2687"/>
                <a:ext cx="589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auto">
              <a:xfrm>
                <a:off x="2335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25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auto">
              <a:xfrm>
                <a:off x="1791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 dirty="0">
                    <a:solidFill>
                      <a:srgbClr val="0000CC"/>
                    </a:solidFill>
                  </a:rPr>
                  <a:t>24</a:t>
                </a:r>
                <a:endParaRPr lang="en-US" altLang="zh-CN" sz="3200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247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23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8" name="Rectangle 89"/>
              <p:cNvSpPr>
                <a:spLocks noChangeArrowheads="1"/>
              </p:cNvSpPr>
              <p:nvPr/>
            </p:nvSpPr>
            <p:spPr bwMode="auto">
              <a:xfrm>
                <a:off x="657" y="2687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22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9" name="Rectangle 90"/>
              <p:cNvSpPr>
                <a:spLocks noChangeArrowheads="1"/>
              </p:cNvSpPr>
              <p:nvPr/>
            </p:nvSpPr>
            <p:spPr bwMode="auto">
              <a:xfrm>
                <a:off x="113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21</a:t>
                </a:r>
                <a:endParaRPr lang="en-US" altLang="zh-CN" sz="32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90" name="Line 91"/>
              <p:cNvSpPr>
                <a:spLocks noChangeShapeType="1"/>
              </p:cNvSpPr>
              <p:nvPr/>
            </p:nvSpPr>
            <p:spPr bwMode="auto">
              <a:xfrm>
                <a:off x="113" y="3050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>
                <a:off x="113" y="268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93"/>
              <p:cNvSpPr>
                <a:spLocks noChangeShapeType="1"/>
              </p:cNvSpPr>
              <p:nvPr/>
            </p:nvSpPr>
            <p:spPr bwMode="auto">
              <a:xfrm>
                <a:off x="657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1247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>
                <a:off x="1791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96"/>
              <p:cNvSpPr>
                <a:spLocks noChangeShapeType="1"/>
              </p:cNvSpPr>
              <p:nvPr/>
            </p:nvSpPr>
            <p:spPr bwMode="auto">
              <a:xfrm>
                <a:off x="2335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97"/>
              <p:cNvSpPr>
                <a:spLocks noChangeShapeType="1"/>
              </p:cNvSpPr>
              <p:nvPr/>
            </p:nvSpPr>
            <p:spPr bwMode="auto">
              <a:xfrm>
                <a:off x="2880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98"/>
              <p:cNvSpPr>
                <a:spLocks noChangeShapeType="1"/>
              </p:cNvSpPr>
              <p:nvPr/>
            </p:nvSpPr>
            <p:spPr bwMode="auto">
              <a:xfrm>
                <a:off x="5647" y="268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99"/>
              <p:cNvSpPr>
                <a:spLocks noChangeShapeType="1"/>
              </p:cNvSpPr>
              <p:nvPr/>
            </p:nvSpPr>
            <p:spPr bwMode="auto">
              <a:xfrm>
                <a:off x="113" y="3376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00"/>
              <p:cNvSpPr>
                <a:spLocks noChangeShapeType="1"/>
              </p:cNvSpPr>
              <p:nvPr/>
            </p:nvSpPr>
            <p:spPr bwMode="auto">
              <a:xfrm>
                <a:off x="5058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01"/>
              <p:cNvSpPr>
                <a:spLocks noChangeShapeType="1"/>
              </p:cNvSpPr>
              <p:nvPr/>
            </p:nvSpPr>
            <p:spPr bwMode="auto">
              <a:xfrm>
                <a:off x="3968" y="2687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02"/>
              <p:cNvSpPr>
                <a:spLocks noChangeShapeType="1"/>
              </p:cNvSpPr>
              <p:nvPr/>
            </p:nvSpPr>
            <p:spPr bwMode="auto">
              <a:xfrm>
                <a:off x="3424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03"/>
              <p:cNvSpPr>
                <a:spLocks noChangeShapeType="1"/>
              </p:cNvSpPr>
              <p:nvPr/>
            </p:nvSpPr>
            <p:spPr bwMode="auto">
              <a:xfrm>
                <a:off x="4513" y="2687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04"/>
              <p:cNvSpPr>
                <a:spLocks noChangeShapeType="1"/>
              </p:cNvSpPr>
              <p:nvPr/>
            </p:nvSpPr>
            <p:spPr bwMode="auto">
              <a:xfrm>
                <a:off x="3968" y="2687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05"/>
              <p:cNvSpPr>
                <a:spLocks noChangeShapeType="1"/>
              </p:cNvSpPr>
              <p:nvPr/>
            </p:nvSpPr>
            <p:spPr bwMode="auto">
              <a:xfrm>
                <a:off x="118" y="2687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06"/>
              <p:cNvSpPr>
                <a:spLocks noChangeShapeType="1"/>
              </p:cNvSpPr>
              <p:nvPr/>
            </p:nvSpPr>
            <p:spPr bwMode="auto">
              <a:xfrm>
                <a:off x="4513" y="2687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07"/>
              <p:cNvSpPr>
                <a:spLocks noChangeShapeType="1"/>
              </p:cNvSpPr>
              <p:nvPr/>
            </p:nvSpPr>
            <p:spPr bwMode="auto">
              <a:xfrm>
                <a:off x="3968" y="3050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08"/>
              <p:cNvSpPr>
                <a:spLocks noChangeShapeType="1"/>
              </p:cNvSpPr>
              <p:nvPr/>
            </p:nvSpPr>
            <p:spPr bwMode="auto">
              <a:xfrm>
                <a:off x="4513" y="3050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09"/>
              <p:cNvSpPr>
                <a:spLocks noChangeShapeType="1"/>
              </p:cNvSpPr>
              <p:nvPr/>
            </p:nvSpPr>
            <p:spPr bwMode="auto">
              <a:xfrm>
                <a:off x="3968" y="3376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10"/>
              <p:cNvSpPr>
                <a:spLocks noChangeShapeType="1"/>
              </p:cNvSpPr>
              <p:nvPr/>
            </p:nvSpPr>
            <p:spPr bwMode="auto">
              <a:xfrm>
                <a:off x="4513" y="3376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111"/>
              <p:cNvSpPr>
                <a:spLocks noChangeShapeType="1"/>
              </p:cNvSpPr>
              <p:nvPr/>
            </p:nvSpPr>
            <p:spPr bwMode="auto">
              <a:xfrm>
                <a:off x="3968" y="3702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112"/>
              <p:cNvSpPr>
                <a:spLocks noChangeShapeType="1"/>
              </p:cNvSpPr>
              <p:nvPr/>
            </p:nvSpPr>
            <p:spPr bwMode="auto">
              <a:xfrm>
                <a:off x="113" y="3702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113"/>
              <p:cNvSpPr>
                <a:spLocks noChangeShapeType="1"/>
              </p:cNvSpPr>
              <p:nvPr/>
            </p:nvSpPr>
            <p:spPr bwMode="auto">
              <a:xfrm>
                <a:off x="4513" y="3702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Text Box 114"/>
              <p:cNvSpPr txBox="1">
                <a:spLocks noChangeArrowheads="1"/>
              </p:cNvSpPr>
              <p:nvPr/>
            </p:nvSpPr>
            <p:spPr bwMode="auto">
              <a:xfrm>
                <a:off x="385" y="592"/>
                <a:ext cx="4509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800" b="1" dirty="0"/>
                  <a:t>逻辑地址＝相对地址：</a:t>
                </a:r>
                <a:r>
                  <a:rPr kumimoji="0" lang="en-US" altLang="zh-CN" sz="2800" b="1" dirty="0"/>
                  <a:t>205</a:t>
                </a:r>
                <a:r>
                  <a:rPr kumimoji="0" lang="zh-CN" altLang="en-US" sz="2800" b="1" dirty="0"/>
                  <a:t>（</a:t>
                </a:r>
                <a:r>
                  <a:rPr kumimoji="0" lang="en-US" altLang="zh-CN" sz="2800" b="1" dirty="0"/>
                  <a:t>2</a:t>
                </a:r>
                <a:r>
                  <a:rPr kumimoji="0" lang="zh-CN" altLang="en-US" sz="2800" b="1" dirty="0"/>
                  <a:t>层</a:t>
                </a:r>
                <a:r>
                  <a:rPr kumimoji="0" lang="en-US" altLang="zh-CN" sz="2800" b="1" dirty="0"/>
                  <a:t>05</a:t>
                </a:r>
                <a:r>
                  <a:rPr kumimoji="0" lang="zh-CN" altLang="en-US" sz="2800" b="1" dirty="0"/>
                  <a:t>号房间）</a:t>
                </a:r>
                <a:endParaRPr kumimoji="0" lang="zh-CN" altLang="en-US" sz="2800" b="1" dirty="0"/>
              </a:p>
            </p:txBody>
          </p:sp>
          <p:sp>
            <p:nvSpPr>
              <p:cNvPr id="114" name="Text Box 115"/>
              <p:cNvSpPr txBox="1">
                <a:spLocks noChangeArrowheads="1"/>
              </p:cNvSpPr>
              <p:nvPr/>
            </p:nvSpPr>
            <p:spPr bwMode="auto">
              <a:xfrm>
                <a:off x="385" y="2185"/>
                <a:ext cx="4256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800" b="1" dirty="0"/>
                  <a:t>物理地址＝绝对地址：</a:t>
                </a:r>
                <a:r>
                  <a:rPr kumimoji="0" lang="en-US" altLang="zh-CN" sz="2800" b="1" dirty="0"/>
                  <a:t>15</a:t>
                </a:r>
                <a:r>
                  <a:rPr kumimoji="0" lang="zh-CN" altLang="en-US" sz="2800" b="1" dirty="0"/>
                  <a:t>（第</a:t>
                </a:r>
                <a:r>
                  <a:rPr kumimoji="0" lang="en-US" altLang="zh-CN" sz="2800" b="1" dirty="0"/>
                  <a:t>15</a:t>
                </a:r>
                <a:r>
                  <a:rPr kumimoji="0" lang="zh-CN" altLang="en-US" sz="2800" b="1" dirty="0"/>
                  <a:t>号房间）</a:t>
                </a:r>
                <a:endParaRPr kumimoji="0" lang="zh-CN" altLang="en-US" sz="2800" b="1" dirty="0"/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44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段地址</a:t>
            </a:r>
            <a:r>
              <a:rPr lang="zh-CN" altLang="en-US" dirty="0" smtClean="0"/>
              <a:t>说明逻辑段在主存中的起始位置</a:t>
            </a:r>
            <a:endParaRPr lang="zh-CN" altLang="en-US" dirty="0" smtClean="0"/>
          </a:p>
          <a:p>
            <a:r>
              <a:rPr lang="en-US" altLang="zh-CN" dirty="0" smtClean="0"/>
              <a:t>8086</a:t>
            </a:r>
            <a:r>
              <a:rPr lang="zh-CN" altLang="en-US" dirty="0" smtClean="0"/>
              <a:t>规定段地址必须是模</a:t>
            </a:r>
            <a:r>
              <a:rPr lang="en-US" altLang="zh-CN" dirty="0" smtClean="0"/>
              <a:t>16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xxxx0H</a:t>
            </a:r>
            <a:endParaRPr lang="en-US" altLang="zh-CN" dirty="0" smtClean="0"/>
          </a:p>
          <a:p>
            <a:r>
              <a:rPr lang="zh-CN" altLang="en-US" dirty="0" smtClean="0"/>
              <a:t>省略低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0000B</a:t>
            </a:r>
            <a:r>
              <a:rPr lang="zh-CN" altLang="en-US" dirty="0" smtClean="0"/>
              <a:t>，段地址就可以用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位数据表示，就能用</a:t>
            </a:r>
            <a:r>
              <a:rPr lang="en-US" altLang="zh-CN" dirty="0" smtClean="0">
                <a:solidFill>
                  <a:schemeClr val="tx2"/>
                </a:solidFill>
              </a:rPr>
              <a:t>16</a:t>
            </a:r>
            <a:r>
              <a:rPr lang="zh-CN" altLang="en-US" dirty="0" smtClean="0">
                <a:solidFill>
                  <a:schemeClr val="tx2"/>
                </a:solidFill>
              </a:rPr>
              <a:t>位</a:t>
            </a:r>
            <a:r>
              <a:rPr lang="zh-CN" altLang="en-US" dirty="0" smtClean="0">
                <a:solidFill>
                  <a:schemeClr val="accent2"/>
                </a:solidFill>
              </a:rPr>
              <a:t>段寄存器</a:t>
            </a:r>
            <a:r>
              <a:rPr lang="zh-CN" altLang="en-US" dirty="0" smtClean="0"/>
              <a:t>表达段地址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偏移地址</a:t>
            </a:r>
            <a:r>
              <a:rPr lang="zh-CN" altLang="en-US" dirty="0" smtClean="0"/>
              <a:t>说明主存单元距离段起始位置的偏移量</a:t>
            </a:r>
            <a:endParaRPr lang="zh-CN" altLang="zh-CN" dirty="0" smtClean="0"/>
          </a:p>
          <a:p>
            <a:r>
              <a:rPr lang="zh-CN" altLang="en-US" dirty="0" smtClean="0"/>
              <a:t>每段不超过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，偏移地址也可用</a:t>
            </a:r>
            <a:r>
              <a:rPr lang="en-US" altLang="zh-CN" dirty="0" smtClean="0">
                <a:solidFill>
                  <a:schemeClr val="tx2"/>
                </a:solidFill>
              </a:rPr>
              <a:t>16</a:t>
            </a:r>
            <a:r>
              <a:rPr lang="zh-CN" altLang="en-US" dirty="0" smtClean="0">
                <a:solidFill>
                  <a:schemeClr val="tx2"/>
                </a:solidFill>
              </a:rPr>
              <a:t>位</a:t>
            </a:r>
            <a:r>
              <a:rPr lang="zh-CN" altLang="en-US" dirty="0" smtClean="0"/>
              <a:t>数据表示</a:t>
            </a:r>
            <a:endParaRPr lang="zh-CN" altLang="en-US" dirty="0" smtClean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88827" y="3604437"/>
            <a:ext cx="9930810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物理地址和逻辑地址的转换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90525"/>
            <a:r>
              <a:rPr lang="zh-CN" altLang="en-US" dirty="0" smtClean="0">
                <a:latin typeface="宋体" panose="02010600030101010101" pitchFamily="2" charset="-122"/>
              </a:rPr>
              <a:t>将逻辑地址中的段地址左移</a:t>
            </a:r>
            <a:r>
              <a:rPr lang="en-US" altLang="zh-CN" dirty="0" smtClean="0"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</a:rPr>
              <a:t>位，加上偏移地址就得到</a:t>
            </a:r>
            <a:r>
              <a:rPr lang="en-US" altLang="zh-CN" dirty="0" smtClean="0">
                <a:latin typeface="宋体" panose="02010600030101010101" pitchFamily="2" charset="-122"/>
              </a:rPr>
              <a:t>20</a:t>
            </a:r>
            <a:r>
              <a:rPr lang="zh-CN" altLang="en-US" dirty="0" smtClean="0">
                <a:latin typeface="宋体" panose="02010600030101010101" pitchFamily="2" charset="-122"/>
              </a:rPr>
              <a:t>位物理地址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dirty="0" smtClean="0">
                <a:latin typeface="宋体" panose="02010600030101010101" pitchFamily="2" charset="-122"/>
              </a:rPr>
              <a:t>一个物理地址可以有多个逻辑地址</a:t>
            </a:r>
            <a:endParaRPr lang="zh-CN" altLang="en-US" sz="3200" dirty="0" smtClean="0"/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例：逻辑地址	</a:t>
            </a:r>
            <a:r>
              <a:rPr lang="en-US" altLang="zh-CN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1460:100</a:t>
            </a:r>
            <a:r>
              <a:rPr lang="zh-CN" altLang="en-US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1380:F00</a:t>
            </a:r>
            <a:endParaRPr lang="en-US" altLang="zh-CN" b="1" dirty="0" smtClean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    物理地址	</a:t>
            </a:r>
            <a:r>
              <a:rPr lang="en-US" altLang="zh-CN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14700H    </a:t>
            </a:r>
            <a:r>
              <a:rPr lang="en-US" altLang="zh-CN" b="1" dirty="0" err="1" smtClean="0">
                <a:solidFill>
                  <a:srgbClr val="002060"/>
                </a:solidFill>
                <a:latin typeface="宋体" panose="02010600030101010101" pitchFamily="2" charset="-122"/>
              </a:rPr>
              <a:t>14700H</a:t>
            </a:r>
            <a:endParaRPr lang="en-US" altLang="zh-CN" sz="2400" i="1" dirty="0" smtClean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5347771" y="4323833"/>
            <a:ext cx="1981200" cy="1752600"/>
            <a:chOff x="2592" y="2592"/>
            <a:chExt cx="1248" cy="110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914" y="2592"/>
              <a:ext cx="8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sz="32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1460</a:t>
              </a:r>
              <a:r>
                <a:rPr lang="en-US" altLang="zh-CN" sz="32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32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</a:t>
              </a:r>
              <a:endParaRPr lang="en-US" altLang="zh-CN" sz="2800" i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784" y="2880"/>
              <a:ext cx="10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＋ </a:t>
              </a:r>
              <a:r>
                <a:rPr lang="en-US" altLang="zh-CN" sz="32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100H</a:t>
              </a:r>
              <a:endParaRPr lang="en-US" altLang="zh-CN" sz="32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592" y="3312"/>
              <a:ext cx="1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926" y="3331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14700H</a:t>
              </a:r>
              <a:endPara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 bwMode="auto">
          <a:xfrm>
            <a:off x="7432158" y="4307958"/>
            <a:ext cx="1981200" cy="1752600"/>
            <a:chOff x="2592" y="2592"/>
            <a:chExt cx="1248" cy="1104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914" y="2592"/>
              <a:ext cx="8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1380</a:t>
              </a:r>
              <a:r>
                <a:rPr lang="en-US" altLang="zh-CN" sz="3200" b="1">
                  <a:solidFill>
                    <a:schemeClr val="tx2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H</a:t>
              </a:r>
              <a:endParaRPr lang="en-US" altLang="zh-CN" sz="2800" i="1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784" y="2880"/>
              <a:ext cx="10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＋ </a:t>
              </a: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F00H</a:t>
              </a:r>
              <a:endPara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592" y="3312"/>
              <a:ext cx="1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6" y="3331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14700H</a:t>
              </a:r>
              <a:endPara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4" name="Group 15"/>
          <p:cNvGrpSpPr/>
          <p:nvPr/>
        </p:nvGrpSpPr>
        <p:grpSpPr bwMode="auto">
          <a:xfrm>
            <a:off x="1717158" y="4323833"/>
            <a:ext cx="3657600" cy="1736725"/>
            <a:chOff x="144" y="2650"/>
            <a:chExt cx="2304" cy="1094"/>
          </a:xfrm>
        </p:grpSpPr>
        <p:grpSp>
          <p:nvGrpSpPr>
            <p:cNvPr id="15" name="Group 16"/>
            <p:cNvGrpSpPr/>
            <p:nvPr/>
          </p:nvGrpSpPr>
          <p:grpSpPr bwMode="auto">
            <a:xfrm>
              <a:off x="144" y="2650"/>
              <a:ext cx="2304" cy="336"/>
              <a:chOff x="144" y="2640"/>
              <a:chExt cx="2304" cy="336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段地址左移</a:t>
                </a:r>
                <a:r>
                  <a:rPr lang="en-US" altLang="zh-CN" b="1" dirty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位</a:t>
                </a:r>
                <a:endParaRPr lang="zh-CN" altLang="en-US" b="1" dirty="0">
                  <a:solidFill>
                    <a:srgbClr val="FFFF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6" name="Group 19"/>
            <p:cNvGrpSpPr/>
            <p:nvPr/>
          </p:nvGrpSpPr>
          <p:grpSpPr bwMode="auto">
            <a:xfrm>
              <a:off x="144" y="2958"/>
              <a:ext cx="2304" cy="336"/>
              <a:chOff x="144" y="2640"/>
              <a:chExt cx="2304" cy="336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加上偏移地址</a:t>
                </a:r>
                <a:endParaRPr lang="zh-CN" altLang="en-US" b="1">
                  <a:solidFill>
                    <a:srgbClr val="FFFF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7" name="Group 22"/>
            <p:cNvGrpSpPr/>
            <p:nvPr/>
          </p:nvGrpSpPr>
          <p:grpSpPr bwMode="auto">
            <a:xfrm>
              <a:off x="144" y="3408"/>
              <a:ext cx="2304" cy="336"/>
              <a:chOff x="144" y="2640"/>
              <a:chExt cx="2304" cy="336"/>
            </a:xfrm>
          </p:grpSpPr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得到物理地址</a:t>
                </a:r>
                <a:endParaRPr lang="zh-CN" altLang="en-US" b="1">
                  <a:solidFill>
                    <a:srgbClr val="FFFF00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代码段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Code Segment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代码段用来存放程序的指令序列</a:t>
            </a:r>
            <a:endParaRPr lang="zh-CN" altLang="en-US" dirty="0" smtClean="0"/>
          </a:p>
          <a:p>
            <a:pPr lvl="1">
              <a:lnSpc>
                <a:spcPct val="120000"/>
              </a:lnSpc>
              <a:buClr>
                <a:schemeClr val="bg2"/>
              </a:buClr>
            </a:pPr>
            <a:r>
              <a:rPr lang="zh-CN" altLang="en-US" dirty="0"/>
              <a:t>代码段寄存器</a:t>
            </a:r>
            <a:r>
              <a:rPr lang="en-US" altLang="zh-CN" dirty="0"/>
              <a:t>CS</a:t>
            </a:r>
            <a:r>
              <a:rPr lang="zh-CN" altLang="en-US" dirty="0"/>
              <a:t>存放代码段的段地址</a:t>
            </a:r>
            <a:endParaRPr lang="zh-CN" altLang="en-US" dirty="0"/>
          </a:p>
          <a:p>
            <a:pPr lvl="1">
              <a:lnSpc>
                <a:spcPct val="120000"/>
              </a:lnSpc>
              <a:buClr>
                <a:schemeClr val="bg2"/>
              </a:buClr>
            </a:pPr>
            <a:r>
              <a:rPr lang="zh-CN" altLang="en-US" dirty="0"/>
              <a:t>指令指针寄存器</a:t>
            </a:r>
            <a:r>
              <a:rPr lang="en-US" altLang="zh-CN" dirty="0"/>
              <a:t>IP</a:t>
            </a:r>
            <a:r>
              <a:rPr lang="zh-CN" altLang="en-US" dirty="0"/>
              <a:t>指示下条指令的偏移地址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处理器利用</a:t>
            </a:r>
            <a:r>
              <a:rPr lang="en-US" altLang="zh-CN" dirty="0" smtClean="0"/>
              <a:t>CS:IP</a:t>
            </a:r>
            <a:r>
              <a:rPr lang="zh-CN" altLang="en-US" dirty="0" smtClean="0"/>
              <a:t>取得下一条要执行的指令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堆栈段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Stack Segment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堆栈段确定堆栈所在的主存区域</a:t>
            </a:r>
            <a:endParaRPr lang="zh-CN" altLang="en-US" dirty="0" smtClean="0"/>
          </a:p>
          <a:p>
            <a:pPr lvl="1">
              <a:buClr>
                <a:schemeClr val="bg2"/>
              </a:buClr>
            </a:pPr>
            <a:r>
              <a:rPr lang="zh-CN" altLang="en-US" dirty="0" smtClean="0"/>
              <a:t>堆栈段寄存器</a:t>
            </a:r>
            <a:r>
              <a:rPr lang="en-US" altLang="zh-CN" dirty="0" smtClean="0"/>
              <a:t>SS</a:t>
            </a:r>
            <a:r>
              <a:rPr lang="zh-CN" altLang="en-US" dirty="0" smtClean="0"/>
              <a:t>存放堆栈段的段地址</a:t>
            </a:r>
            <a:endParaRPr lang="zh-CN" altLang="en-US" dirty="0" smtClean="0"/>
          </a:p>
          <a:p>
            <a:pPr lvl="1">
              <a:buClr>
                <a:schemeClr val="bg2"/>
              </a:buClr>
            </a:pPr>
            <a:r>
              <a:rPr lang="zh-CN" altLang="en-US" dirty="0" smtClean="0"/>
              <a:t>堆栈指针寄存器</a:t>
            </a:r>
            <a:r>
              <a:rPr lang="en-US" altLang="zh-CN" dirty="0" smtClean="0"/>
              <a:t>SP</a:t>
            </a:r>
            <a:r>
              <a:rPr lang="zh-CN" altLang="en-US" dirty="0" smtClean="0"/>
              <a:t>指示堆栈栈顶的偏移地址</a:t>
            </a:r>
            <a:endParaRPr lang="zh-CN" altLang="en-US" dirty="0" smtClean="0"/>
          </a:p>
          <a:p>
            <a:r>
              <a:rPr lang="zh-CN" altLang="en-US" dirty="0" smtClean="0"/>
              <a:t>处理器利用</a:t>
            </a:r>
            <a:r>
              <a:rPr lang="en-US" altLang="zh-CN" dirty="0" smtClean="0"/>
              <a:t>SS:SP</a:t>
            </a:r>
            <a:r>
              <a:rPr lang="zh-CN" altLang="en-US" dirty="0" smtClean="0"/>
              <a:t>操作堆栈顶的数据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0603247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2044700"/>
            <a:ext cx="5253037" cy="360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143375"/>
            <a:ext cx="55118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数据段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Data Segment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数据段存放运行程序所用的数据</a:t>
            </a:r>
            <a:endParaRPr lang="zh-CN" altLang="en-US" dirty="0" smtClean="0"/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zh-CN" altLang="en-US" dirty="0" smtClean="0"/>
              <a:t>数据段寄存器</a:t>
            </a:r>
            <a:r>
              <a:rPr lang="en-US" altLang="zh-CN" dirty="0" smtClean="0"/>
              <a:t>DS</a:t>
            </a:r>
            <a:r>
              <a:rPr lang="zh-CN" altLang="en-US" dirty="0" smtClean="0"/>
              <a:t>存放数据段的段地址</a:t>
            </a:r>
            <a:endParaRPr lang="zh-CN" altLang="en-US" dirty="0" smtClean="0"/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zh-CN" altLang="en-US" dirty="0" smtClean="0"/>
              <a:t>各种主存寻址方式（有效地址</a:t>
            </a:r>
            <a:r>
              <a:rPr lang="en-US" altLang="zh-CN" dirty="0" smtClean="0"/>
              <a:t>EA</a:t>
            </a:r>
            <a:r>
              <a:rPr lang="zh-CN" altLang="en-US" dirty="0" smtClean="0"/>
              <a:t>）得到存储器中操作数的偏移地址</a:t>
            </a:r>
            <a:endParaRPr lang="zh-CN" altLang="zh-CN" dirty="0" smtClean="0"/>
          </a:p>
          <a:p>
            <a:r>
              <a:rPr lang="zh-CN" altLang="en-US" dirty="0" smtClean="0"/>
              <a:t>处理器利用</a:t>
            </a:r>
            <a:r>
              <a:rPr lang="en-US" altLang="zh-CN" dirty="0" smtClean="0"/>
              <a:t>DS:EA</a:t>
            </a:r>
            <a:r>
              <a:rPr lang="zh-CN" altLang="en-US" dirty="0" smtClean="0"/>
              <a:t>存取数据段中的数据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附加段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Extra Segment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附加段是附加的数据段，也用于数据的保存：</a:t>
            </a:r>
            <a:endParaRPr lang="zh-CN" altLang="en-US" dirty="0" smtClean="0"/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/>
              <a:t>附加段寄存器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存放附加段的段地址</a:t>
            </a:r>
            <a:endParaRPr lang="zh-CN" altLang="en-US" sz="2400" dirty="0" smtClean="0"/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/>
              <a:t>各种主存寻址方式（有效地址</a:t>
            </a:r>
            <a:r>
              <a:rPr lang="en-US" altLang="zh-CN" sz="2400" dirty="0" smtClean="0"/>
              <a:t>EA</a:t>
            </a:r>
            <a:r>
              <a:rPr lang="zh-CN" altLang="en-US" sz="2400" dirty="0" smtClean="0"/>
              <a:t>）得到存储器中操作数的偏移地址</a:t>
            </a:r>
            <a:endParaRPr lang="zh-CN" altLang="zh-CN" sz="2400" dirty="0" smtClean="0"/>
          </a:p>
          <a:p>
            <a:r>
              <a:rPr lang="zh-CN" altLang="en-US" dirty="0" smtClean="0"/>
              <a:t>处理器利用</a:t>
            </a:r>
            <a:r>
              <a:rPr lang="en-US" altLang="zh-CN" dirty="0" smtClean="0"/>
              <a:t>ES:EA</a:t>
            </a:r>
            <a:r>
              <a:rPr lang="zh-CN" altLang="en-US" dirty="0" smtClean="0"/>
              <a:t>存取附加段中的数据</a:t>
            </a:r>
            <a:endParaRPr lang="zh-CN" altLang="en-US" dirty="0" smtClean="0"/>
          </a:p>
          <a:p>
            <a:r>
              <a:rPr lang="zh-CN" altLang="en-US" dirty="0" smtClean="0"/>
              <a:t>串操作指令将附加段作为其目的操作数的存放区域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如何分配各个逻辑段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</a:t>
            </a:r>
            <a:r>
              <a:rPr lang="zh-CN" altLang="en-US" dirty="0" smtClean="0">
                <a:solidFill>
                  <a:schemeClr val="accent2"/>
                </a:solidFill>
              </a:rPr>
              <a:t>指令序列</a:t>
            </a:r>
            <a:r>
              <a:rPr lang="zh-CN" altLang="en-US" dirty="0" smtClean="0"/>
              <a:t>必须安排在代码段</a:t>
            </a:r>
            <a:endParaRPr lang="zh-CN" altLang="en-US" dirty="0" smtClean="0"/>
          </a:p>
          <a:p>
            <a:r>
              <a:rPr lang="zh-CN" altLang="en-US" dirty="0" smtClean="0"/>
              <a:t>程序使用的</a:t>
            </a:r>
            <a:r>
              <a:rPr lang="zh-CN" altLang="en-US" dirty="0" smtClean="0">
                <a:solidFill>
                  <a:schemeClr val="accent2"/>
                </a:solidFill>
              </a:rPr>
              <a:t>堆栈</a:t>
            </a:r>
            <a:r>
              <a:rPr lang="zh-CN" altLang="en-US" dirty="0" smtClean="0"/>
              <a:t>一定在堆栈段</a:t>
            </a:r>
            <a:endParaRPr lang="zh-CN" altLang="en-US" dirty="0" smtClean="0"/>
          </a:p>
          <a:p>
            <a:r>
              <a:rPr lang="zh-CN" altLang="en-US" dirty="0" smtClean="0"/>
              <a:t>程序中的</a:t>
            </a:r>
            <a:r>
              <a:rPr lang="zh-CN" altLang="en-US" dirty="0" smtClean="0">
                <a:solidFill>
                  <a:schemeClr val="accent2"/>
                </a:solidFill>
              </a:rPr>
              <a:t>数据</a:t>
            </a:r>
            <a:r>
              <a:rPr lang="zh-CN" altLang="en-US" dirty="0" smtClean="0"/>
              <a:t>默认是安排在数据段，也经常安排在附加段，尤其是串操作的目的区必须是附加段</a:t>
            </a:r>
            <a:endParaRPr lang="zh-CN" altLang="en-US" dirty="0" smtClean="0"/>
          </a:p>
          <a:p>
            <a:r>
              <a:rPr lang="zh-CN" altLang="en-US" dirty="0" smtClean="0"/>
              <a:t>数据的存放比较灵活，实际上可以存放在任何一种逻辑段中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段超越前缀指令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</a:rPr>
              <a:t>没有指明时，一般的数据访问在</a:t>
            </a:r>
            <a:r>
              <a:rPr lang="en-US" altLang="zh-CN" sz="3200" dirty="0" smtClean="0">
                <a:latin typeface="宋体" panose="02010600030101010101" pitchFamily="2" charset="-122"/>
              </a:rPr>
              <a:t>DS</a:t>
            </a:r>
            <a:r>
              <a:rPr lang="zh-CN" altLang="en-US" sz="3200" dirty="0" smtClean="0">
                <a:latin typeface="宋体" panose="02010600030101010101" pitchFamily="2" charset="-122"/>
              </a:rPr>
              <a:t>段；使用</a:t>
            </a:r>
            <a:r>
              <a:rPr lang="en-US" altLang="zh-CN" sz="3200" dirty="0" smtClean="0">
                <a:latin typeface="宋体" panose="02010600030101010101" pitchFamily="2" charset="-122"/>
              </a:rPr>
              <a:t>BP</a:t>
            </a:r>
            <a:r>
              <a:rPr lang="zh-CN" altLang="en-US" sz="3200" dirty="0" smtClean="0">
                <a:latin typeface="宋体" panose="02010600030101010101" pitchFamily="2" charset="-122"/>
              </a:rPr>
              <a:t>访问主存，则在</a:t>
            </a:r>
            <a:r>
              <a:rPr lang="en-US" altLang="zh-CN" sz="3200" dirty="0" smtClean="0">
                <a:latin typeface="宋体" panose="02010600030101010101" pitchFamily="2" charset="-122"/>
              </a:rPr>
              <a:t>SS</a:t>
            </a:r>
            <a:r>
              <a:rPr lang="zh-CN" altLang="en-US" sz="3200" dirty="0" smtClean="0">
                <a:latin typeface="宋体" panose="02010600030101010101" pitchFamily="2" charset="-122"/>
              </a:rPr>
              <a:t>段</a:t>
            </a:r>
            <a:endParaRPr lang="zh-CN" altLang="en-US" sz="3200" dirty="0" smtClean="0">
              <a:latin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</a:rPr>
              <a:t>默认的情况允许改变，需要使用段超越前缀指令；</a:t>
            </a:r>
            <a:r>
              <a:rPr lang="en-US" altLang="zh-CN" sz="3200" dirty="0" smtClean="0">
                <a:latin typeface="宋体" panose="02010600030101010101" pitchFamily="2" charset="-122"/>
              </a:rPr>
              <a:t>8086</a:t>
            </a:r>
            <a:r>
              <a:rPr lang="zh-CN" altLang="en-US" sz="3200" dirty="0" smtClean="0">
                <a:latin typeface="宋体" panose="02010600030101010101" pitchFamily="2" charset="-122"/>
              </a:rPr>
              <a:t>指令系统中有</a:t>
            </a:r>
            <a:r>
              <a:rPr lang="en-US" altLang="zh-CN" sz="3200" dirty="0" smtClean="0">
                <a:latin typeface="宋体" panose="02010600030101010101" pitchFamily="2" charset="-122"/>
              </a:rPr>
              <a:t>4</a:t>
            </a:r>
            <a:r>
              <a:rPr lang="zh-CN" altLang="en-US" sz="3200" dirty="0" smtClean="0">
                <a:latin typeface="宋体" panose="02010600030101010101" pitchFamily="2" charset="-122"/>
              </a:rPr>
              <a:t>个：</a:t>
            </a:r>
            <a:endParaRPr lang="zh-CN" altLang="en-US" sz="3200" dirty="0" smtClean="0">
              <a:latin typeface="宋体" panose="02010600030101010101" pitchFamily="2" charset="-122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CS:	</a:t>
            </a:r>
            <a:r>
              <a:rPr lang="zh-CN" altLang="en-US" sz="2800" dirty="0" smtClean="0">
                <a:latin typeface="宋体" panose="02010600030101010101" pitchFamily="2" charset="-122"/>
              </a:rPr>
              <a:t>；代码段超越，使用代码段的数据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SS: 	</a:t>
            </a:r>
            <a:r>
              <a:rPr lang="zh-CN" altLang="en-US" sz="2800" dirty="0" smtClean="0">
                <a:latin typeface="宋体" panose="02010600030101010101" pitchFamily="2" charset="-122"/>
              </a:rPr>
              <a:t>；堆栈段超越，使用堆栈段的数据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DS:</a:t>
            </a:r>
            <a:r>
              <a:rPr lang="en-US" altLang="zh-CN" dirty="0" smtClean="0">
                <a:solidFill>
                  <a:schemeClr val="bg2"/>
                </a:solidFill>
                <a:latin typeface="宋体" panose="02010600030101010101" pitchFamily="2" charset="-122"/>
              </a:rPr>
              <a:t> 	</a:t>
            </a:r>
            <a:r>
              <a:rPr lang="zh-CN" altLang="en-US" sz="2800" dirty="0" smtClean="0">
                <a:latin typeface="宋体" panose="02010600030101010101" pitchFamily="2" charset="-122"/>
              </a:rPr>
              <a:t>；数据段超越，使用数据段的数据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>
              <a:spcAft>
                <a:spcPct val="50000"/>
              </a:spcAft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ES:</a:t>
            </a:r>
            <a:r>
              <a:rPr lang="en-US" altLang="zh-CN" dirty="0" smtClean="0">
                <a:solidFill>
                  <a:schemeClr val="bg2"/>
                </a:solidFill>
                <a:latin typeface="宋体" panose="02010600030101010101" pitchFamily="2" charset="-122"/>
              </a:rPr>
              <a:t> 	</a:t>
            </a:r>
            <a:r>
              <a:rPr lang="zh-CN" altLang="en-US" sz="2800" dirty="0" smtClean="0">
                <a:latin typeface="宋体" panose="02010600030101010101" pitchFamily="2" charset="-122"/>
              </a:rPr>
              <a:t>；附加段超越，使用附加段的数据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段超越的示例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28" y="1690688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没有段超越的指令实例：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  MOV AX,[2000H]</a:t>
            </a:r>
            <a:r>
              <a:rPr lang="en-US" altLang="zh-CN" sz="3200" dirty="0" smtClean="0">
                <a:latin typeface="宋体" panose="02010600030101010101" pitchFamily="2" charset="-122"/>
              </a:rPr>
              <a:t>	</a:t>
            </a:r>
            <a:r>
              <a:rPr lang="zh-CN" altLang="en-US" sz="3200" dirty="0" smtClean="0">
                <a:latin typeface="宋体" panose="02010600030101010101" pitchFamily="2" charset="-122"/>
              </a:rPr>
              <a:t>；</a:t>
            </a:r>
            <a:r>
              <a:rPr lang="en-US" altLang="zh-CN" sz="3200" dirty="0" smtClean="0">
                <a:latin typeface="宋体" panose="02010600030101010101" pitchFamily="2" charset="-122"/>
              </a:rPr>
              <a:t>AX←DS:[2000H]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；从默认的</a:t>
            </a:r>
            <a:r>
              <a:rPr lang="en-US" altLang="zh-CN" dirty="0" smtClean="0">
                <a:latin typeface="宋体" panose="02010600030101010101" pitchFamily="2" charset="-122"/>
              </a:rPr>
              <a:t>DS</a:t>
            </a:r>
            <a:r>
              <a:rPr lang="zh-CN" altLang="en-US" dirty="0" smtClean="0">
                <a:latin typeface="宋体" panose="02010600030101010101" pitchFamily="2" charset="-122"/>
              </a:rPr>
              <a:t>数据段取出数据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采用段超越前缀的指令实例：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MOV AX,ES:[2000H]</a:t>
            </a:r>
            <a:r>
              <a:rPr lang="en-US" altLang="zh-CN" sz="3200" dirty="0" smtClean="0">
                <a:latin typeface="宋体" panose="02010600030101010101" pitchFamily="2" charset="-122"/>
              </a:rPr>
              <a:t>	</a:t>
            </a:r>
            <a:r>
              <a:rPr lang="zh-CN" altLang="en-US" sz="3200" dirty="0" smtClean="0">
                <a:latin typeface="宋体" panose="02010600030101010101" pitchFamily="2" charset="-122"/>
              </a:rPr>
              <a:t>；</a:t>
            </a:r>
            <a:r>
              <a:rPr lang="en-US" altLang="zh-CN" sz="3200" dirty="0" smtClean="0">
                <a:latin typeface="宋体" panose="02010600030101010101" pitchFamily="2" charset="-122"/>
              </a:rPr>
              <a:t>AX←ES:[2000H]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；从指定的</a:t>
            </a:r>
            <a:r>
              <a:rPr lang="en-US" altLang="zh-CN" dirty="0" smtClean="0">
                <a:latin typeface="宋体" panose="02010600030101010101" pitchFamily="2" charset="-122"/>
              </a:rPr>
              <a:t>ES</a:t>
            </a:r>
            <a:r>
              <a:rPr lang="zh-CN" altLang="en-US" dirty="0" smtClean="0">
                <a:latin typeface="宋体" panose="02010600030101010101" pitchFamily="2" charset="-122"/>
              </a:rPr>
              <a:t>附加段取出数据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12628" y="3349255"/>
            <a:ext cx="9930810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段寄存器的使用规定</a:t>
            </a:r>
            <a:endParaRPr lang="zh-CN" altLang="en-US" dirty="0"/>
          </a:p>
        </p:txBody>
      </p:sp>
      <p:graphicFrame>
        <p:nvGraphicFramePr>
          <p:cNvPr id="4" name="Group 54"/>
          <p:cNvGraphicFramePr>
            <a:graphicFrameLocks noGrp="1"/>
          </p:cNvGraphicFramePr>
          <p:nvPr/>
        </p:nvGraphicFramePr>
        <p:xfrm>
          <a:off x="1883569" y="1578057"/>
          <a:ext cx="8424862" cy="4779964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3419475"/>
                <a:gridCol w="900112"/>
                <a:gridCol w="1998663"/>
                <a:gridCol w="2106612"/>
              </a:tblGrid>
              <a:tr h="646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访问存储器的方式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默认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可超越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偏移地址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取指令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堆栈操作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一般数据访问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CS ES SS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有效地址</a:t>
                      </a: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BP</a:t>
                      </a: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基址的寻址方式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CS ES DS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有效地址</a:t>
                      </a: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串操作的源操作数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CS ES SS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串操作的目的操作数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ES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存储器的分段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en-US" dirty="0" smtClean="0"/>
              <a:t>对逻辑段</a:t>
            </a:r>
            <a:r>
              <a:rPr lang="zh-CN" altLang="en-US" dirty="0" smtClean="0">
                <a:solidFill>
                  <a:schemeClr val="accent2"/>
                </a:solidFill>
              </a:rPr>
              <a:t>要求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段地址低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位均为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每段最大不超过</a:t>
            </a:r>
            <a:r>
              <a:rPr lang="en-US" altLang="zh-CN" dirty="0" smtClean="0"/>
              <a:t>64KB</a:t>
            </a:r>
            <a:endParaRPr lang="en-US" altLang="zh-CN" dirty="0" smtClean="0"/>
          </a:p>
          <a:p>
            <a:r>
              <a:rPr lang="en-US" altLang="zh-CN" dirty="0" smtClean="0"/>
              <a:t>8086</a:t>
            </a:r>
            <a:r>
              <a:rPr lang="zh-CN" altLang="en-US" dirty="0" smtClean="0"/>
              <a:t>对逻辑段</a:t>
            </a:r>
            <a:r>
              <a:rPr lang="zh-CN" altLang="en-US" dirty="0" smtClean="0">
                <a:solidFill>
                  <a:schemeClr val="accent2"/>
                </a:solidFill>
              </a:rPr>
              <a:t>并不要求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必须是</a:t>
            </a:r>
            <a:r>
              <a:rPr lang="en-US" altLang="zh-CN" dirty="0" smtClean="0"/>
              <a:t>64KB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各段之间完全分开（即可以重叠）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各个逻辑段独立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1764107"/>
          <a:ext cx="1540540" cy="3337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4054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附加段</a:t>
                      </a:r>
                      <a:r>
                        <a:rPr lang="en-US" altLang="zh-CN" dirty="0" smtClean="0"/>
                        <a:t>64KB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数据段</a:t>
                      </a:r>
                      <a:r>
                        <a:rPr lang="en-US" altLang="zh-CN" dirty="0" smtClean="0"/>
                        <a:t>64KB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堆栈段</a:t>
                      </a:r>
                      <a:r>
                        <a:rPr lang="en-US" altLang="zh-CN" dirty="0" smtClean="0"/>
                        <a:t>64KB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代码段</a:t>
                      </a:r>
                      <a:r>
                        <a:rPr lang="en-US" altLang="zh-CN" dirty="0" smtClean="0"/>
                        <a:t>64KB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02428" y="2619333"/>
          <a:ext cx="114713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71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0150H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4200H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1CD0H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B000H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42028" y="2392741"/>
            <a:ext cx="606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ES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04295" y="2125831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B0000H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04294" y="3642232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1CD00H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804293" y="4391377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01500H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04294" y="2872678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42000H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804293" y="476070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0000H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51945" y="115314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19238" y="115314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物理地址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02428" y="203738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段寄存器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549563" y="2711302"/>
            <a:ext cx="1468465" cy="18647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549563" y="3057344"/>
            <a:ext cx="1546437" cy="232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599776" y="3514919"/>
            <a:ext cx="1586005" cy="2584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537758" y="2222051"/>
            <a:ext cx="1480270" cy="17499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050962" y="4423380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各段独立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各个逻辑段重叠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87312" y="1974305"/>
          <a:ext cx="1551172" cy="226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51172"/>
              </a:tblGrid>
              <a:tr h="4536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堆栈段</a:t>
                      </a:r>
                      <a:r>
                        <a:rPr lang="en-US" altLang="zh-CN" dirty="0" smtClean="0"/>
                        <a:t>256B</a:t>
                      </a:r>
                      <a:endParaRPr lang="zh-CN" altLang="en-US" dirty="0"/>
                    </a:p>
                  </a:txBody>
                  <a:tcPr/>
                </a:tc>
              </a:tr>
              <a:tr h="453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数据段</a:t>
                      </a:r>
                      <a:r>
                        <a:rPr lang="en-US" altLang="zh-CN" dirty="0" smtClean="0"/>
                        <a:t>2KB</a:t>
                      </a:r>
                      <a:endParaRPr lang="zh-CN" altLang="en-US" dirty="0"/>
                    </a:p>
                  </a:txBody>
                  <a:tcPr/>
                </a:tc>
              </a:tr>
              <a:tr h="453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代码段</a:t>
                      </a:r>
                      <a:r>
                        <a:rPr lang="en-US" altLang="zh-CN" dirty="0" smtClean="0"/>
                        <a:t>8KB</a:t>
                      </a:r>
                      <a:endParaRPr lang="zh-CN" altLang="en-US" dirty="0"/>
                    </a:p>
                  </a:txBody>
                  <a:tcPr/>
                </a:tc>
              </a:tr>
              <a:tr h="4536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01582" y="2366667"/>
          <a:ext cx="1540540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40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0200H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0400H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0480H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27991" y="1875079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段寄存器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24353" y="1595430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30457" y="1578428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物理地址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68855" y="3409631"/>
            <a:ext cx="141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02000H</a:t>
            </a:r>
            <a:endParaRPr lang="en-US" altLang="zh-CN" dirty="0" smtClean="0"/>
          </a:p>
          <a:p>
            <a:r>
              <a:rPr lang="en-US" altLang="zh-CN" dirty="0" smtClean="0"/>
              <a:t>00000H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97797" y="2393471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04800H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771808" y="2951443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04000H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43079" y="2508182"/>
            <a:ext cx="65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</a:t>
            </a:r>
            <a:endParaRPr lang="en-US" altLang="zh-CN" dirty="0" smtClean="0"/>
          </a:p>
          <a:p>
            <a:r>
              <a:rPr lang="en-US" altLang="zh-CN" dirty="0" smtClean="0"/>
              <a:t>DS</a:t>
            </a:r>
            <a:endParaRPr lang="en-US" altLang="zh-CN" dirty="0" smtClean="0"/>
          </a:p>
          <a:p>
            <a:r>
              <a:rPr lang="en-US" altLang="zh-CN" dirty="0" smtClean="0"/>
              <a:t>SS</a:t>
            </a:r>
            <a:endParaRPr lang="en-US" altLang="zh-CN" dirty="0" smtClean="0"/>
          </a:p>
          <a:p>
            <a:r>
              <a:rPr lang="en-US" altLang="zh-CN" dirty="0"/>
              <a:t>ES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770814" y="2477260"/>
            <a:ext cx="1216498" cy="11271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5" idx="1"/>
          </p:cNvCxnSpPr>
          <p:nvPr/>
        </p:nvCxnSpPr>
        <p:spPr>
          <a:xfrm>
            <a:off x="4745076" y="2800425"/>
            <a:ext cx="1242236" cy="3079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770814" y="2528028"/>
            <a:ext cx="1187806" cy="8454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50962" y="4423380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各段</a:t>
            </a:r>
            <a:r>
              <a:rPr lang="zh-CN" altLang="en-US" dirty="0"/>
              <a:t>重叠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500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1MB</a:t>
            </a:r>
            <a:r>
              <a:rPr lang="zh-CN" altLang="en-US" dirty="0" smtClean="0"/>
              <a:t>空间的分段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567"/>
            <a:ext cx="10515600" cy="4351338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空间最多能分成多少个段？</a:t>
            </a:r>
            <a:endParaRPr lang="zh-CN" altLang="en-US" sz="3200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每隔</a:t>
            </a:r>
            <a:r>
              <a:rPr lang="en-US" altLang="zh-CN" dirty="0" smtClean="0">
                <a:latin typeface="宋体" panose="02010600030101010101" pitchFamily="2" charset="-122"/>
              </a:rPr>
              <a:t>16</a:t>
            </a:r>
            <a:r>
              <a:rPr lang="zh-CN" altLang="en-US" dirty="0" smtClean="0">
                <a:latin typeface="宋体" panose="02010600030101010101" pitchFamily="2" charset="-122"/>
              </a:rPr>
              <a:t>个存储单元就可以开始一个段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所以</a:t>
            </a:r>
            <a:r>
              <a:rPr lang="en-US" altLang="zh-CN" dirty="0" smtClean="0">
                <a:latin typeface="宋体" panose="02010600030101010101" pitchFamily="2" charset="-122"/>
              </a:rPr>
              <a:t>1MB</a:t>
            </a:r>
            <a:r>
              <a:rPr lang="zh-CN" altLang="en-US" dirty="0" smtClean="0">
                <a:latin typeface="宋体" panose="02010600030101010101" pitchFamily="2" charset="-122"/>
              </a:rPr>
              <a:t>最多可以有：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sz="3200" dirty="0" smtClean="0">
                <a:latin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</a:rPr>
              <a:t>20</a:t>
            </a:r>
            <a:r>
              <a:rPr lang="en-US" altLang="zh-CN" sz="3200" dirty="0" smtClean="0">
                <a:latin typeface="宋体" panose="02010600030101010101" pitchFamily="2" charset="-122"/>
              </a:rPr>
              <a:t>÷16</a:t>
            </a:r>
            <a:r>
              <a:rPr lang="zh-CN" altLang="en-US" sz="3200" dirty="0" smtClean="0">
                <a:latin typeface="宋体" panose="02010600030101010101" pitchFamily="2" charset="-122"/>
              </a:rPr>
              <a:t>＝</a:t>
            </a:r>
            <a:r>
              <a:rPr lang="en-US" altLang="zh-CN" sz="3200" dirty="0" smtClean="0">
                <a:latin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</a:rPr>
              <a:t>16</a:t>
            </a:r>
            <a:r>
              <a:rPr lang="zh-CN" altLang="en-US" sz="3200" dirty="0" smtClean="0">
                <a:latin typeface="宋体" panose="02010600030101010101" pitchFamily="2" charset="-122"/>
              </a:rPr>
              <a:t>＝</a:t>
            </a:r>
            <a:r>
              <a:rPr lang="en-US" altLang="zh-CN" sz="3200" dirty="0" smtClean="0">
                <a:latin typeface="宋体" panose="02010600030101010101" pitchFamily="2" charset="-122"/>
              </a:rPr>
              <a:t>64K </a:t>
            </a:r>
            <a:r>
              <a:rPr lang="zh-CN" altLang="en-US" sz="3200" dirty="0" smtClean="0">
                <a:latin typeface="宋体" panose="02010600030101010101" pitchFamily="2" charset="-122"/>
              </a:rPr>
              <a:t>个段</a:t>
            </a:r>
            <a:endParaRPr lang="zh-CN" altLang="en-US" sz="3200" dirty="0" smtClean="0">
              <a:latin typeface="宋体" panose="02010600030101010101" pitchFamily="2" charset="-122"/>
            </a:endParaRPr>
          </a:p>
          <a:p>
            <a:r>
              <a:rPr lang="en-US" altLang="zh-CN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空间最少能分成多少个段？</a:t>
            </a:r>
            <a:endParaRPr lang="zh-CN" altLang="en-US" sz="3200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每隔</a:t>
            </a:r>
            <a:r>
              <a:rPr lang="en-US" altLang="zh-CN" dirty="0" smtClean="0">
                <a:latin typeface="宋体" panose="02010600030101010101" pitchFamily="2" charset="-122"/>
              </a:rPr>
              <a:t>64K</a:t>
            </a:r>
            <a:r>
              <a:rPr lang="zh-CN" altLang="en-US" dirty="0" smtClean="0">
                <a:latin typeface="宋体" panose="02010600030101010101" pitchFamily="2" charset="-122"/>
              </a:rPr>
              <a:t>个存储单元开始一个段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所以</a:t>
            </a:r>
            <a:r>
              <a:rPr lang="en-US" altLang="zh-CN" dirty="0" smtClean="0">
                <a:latin typeface="宋体" panose="02010600030101010101" pitchFamily="2" charset="-122"/>
              </a:rPr>
              <a:t>1MB</a:t>
            </a:r>
            <a:r>
              <a:rPr lang="zh-CN" altLang="en-US" dirty="0" smtClean="0">
                <a:latin typeface="宋体" panose="02010600030101010101" pitchFamily="2" charset="-122"/>
              </a:rPr>
              <a:t>最少可以有：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sz="3200" dirty="0" smtClean="0">
                <a:latin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</a:rPr>
              <a:t>20</a:t>
            </a:r>
            <a:r>
              <a:rPr lang="en-US" altLang="zh-CN" sz="3200" dirty="0" smtClean="0">
                <a:latin typeface="宋体" panose="02010600030101010101" pitchFamily="2" charset="-122"/>
              </a:rPr>
              <a:t>÷2</a:t>
            </a:r>
            <a:r>
              <a:rPr lang="en-US" altLang="zh-CN" sz="3200" baseline="30000" dirty="0" smtClean="0">
                <a:latin typeface="宋体" panose="02010600030101010101" pitchFamily="2" charset="-122"/>
              </a:rPr>
              <a:t>16</a:t>
            </a:r>
            <a:r>
              <a:rPr lang="zh-CN" altLang="en-US" sz="3200" dirty="0" smtClean="0">
                <a:latin typeface="宋体" panose="02010600030101010101" pitchFamily="2" charset="-122"/>
              </a:rPr>
              <a:t>＝</a:t>
            </a:r>
            <a:r>
              <a:rPr lang="en-US" altLang="zh-CN" sz="3200" dirty="0" smtClean="0">
                <a:latin typeface="宋体" panose="02010600030101010101" pitchFamily="2" charset="-122"/>
              </a:rPr>
              <a:t>16</a:t>
            </a:r>
            <a:r>
              <a:rPr lang="zh-CN" altLang="zh-CN" sz="3200" dirty="0" smtClean="0">
                <a:latin typeface="宋体" panose="02010600030101010101" pitchFamily="2" charset="-122"/>
              </a:rPr>
              <a:t> </a:t>
            </a:r>
            <a:r>
              <a:rPr lang="zh-CN" altLang="en-US" sz="3200" dirty="0" smtClean="0">
                <a:latin typeface="宋体" panose="02010600030101010101" pitchFamily="2" charset="-122"/>
              </a:rPr>
              <a:t>个段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ntel.com/design/chipsets/875P/pix/875chipset_lg.gif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2009774"/>
            <a:ext cx="3687467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1.6  8086</a:t>
            </a:r>
            <a:r>
              <a:rPr lang="zh-CN" altLang="en-US" dirty="0" smtClean="0"/>
              <a:t>的寻址方式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指令系统设计了多种操作数的来源</a:t>
            </a:r>
            <a:endParaRPr lang="zh-CN" altLang="en-US" dirty="0"/>
          </a:p>
          <a:p>
            <a:r>
              <a:rPr lang="zh-CN" altLang="en-US" dirty="0"/>
              <a:t>寻找操作数的过程就是操作数的寻址</a:t>
            </a:r>
            <a:endParaRPr lang="zh-CN" altLang="en-US" dirty="0"/>
          </a:p>
          <a:p>
            <a:r>
              <a:rPr lang="zh-CN" altLang="en-US" dirty="0"/>
              <a:t>操作数采取哪一种寻址方式，会影响机器运行的速度和效率</a:t>
            </a:r>
            <a:endParaRPr lang="zh-CN" altLang="en-US" dirty="0"/>
          </a:p>
          <a:p>
            <a:r>
              <a:rPr lang="zh-CN" altLang="en-US" dirty="0"/>
              <a:t>如何寻址一个操作数对程序设计很重要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4751"/>
            <a:ext cx="10515600" cy="4351338"/>
          </a:xfrm>
        </p:spPr>
        <p:txBody>
          <a:bodyPr/>
          <a:lstStyle/>
          <a:p>
            <a:r>
              <a:rPr lang="zh-CN" altLang="en-US" dirty="0"/>
              <a:t>指令由操作码和操作数两部分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操作码</a:t>
            </a:r>
            <a:r>
              <a:rPr lang="zh-CN" altLang="en-US" dirty="0"/>
              <a:t>说明计算机要执行哪种操作，如传送、运算、移位、跳转等操作，它是指令中不可缺少的组成部分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操作数</a:t>
            </a:r>
            <a:r>
              <a:rPr lang="zh-CN" altLang="en-US" dirty="0"/>
              <a:t>是指令执行的参与者，即各种操作的对象</a:t>
            </a:r>
            <a:endParaRPr lang="zh-CN" altLang="en-US" dirty="0"/>
          </a:p>
          <a:p>
            <a:r>
              <a:rPr lang="zh-CN" altLang="en-US" dirty="0"/>
              <a:t>有些指令不需要操作数，通常的指令都有一个或两个操作数，个别指令有</a:t>
            </a:r>
            <a:r>
              <a:rPr lang="en-US" altLang="zh-CN" dirty="0"/>
              <a:t>3</a:t>
            </a:r>
            <a:r>
              <a:rPr lang="zh-CN" altLang="en-US" dirty="0"/>
              <a:t>个甚至</a:t>
            </a:r>
            <a:r>
              <a:rPr lang="en-US" altLang="zh-CN" dirty="0"/>
              <a:t>4</a:t>
            </a:r>
            <a:r>
              <a:rPr lang="zh-CN" altLang="en-US" dirty="0"/>
              <a:t>个操作数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51246" y="2208225"/>
          <a:ext cx="3784010" cy="457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2005"/>
                <a:gridCol w="1892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操作码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操作数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指令的操作码和操作数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每种指令的</a:t>
            </a:r>
            <a:r>
              <a:rPr lang="zh-CN" altLang="en-US" sz="3200" dirty="0" smtClean="0">
                <a:solidFill>
                  <a:srgbClr val="C00000"/>
                </a:solidFill>
              </a:rPr>
              <a:t>操作码</a:t>
            </a:r>
            <a:r>
              <a:rPr lang="zh-CN" altLang="en-US" sz="3200" dirty="0" smtClean="0"/>
              <a:t>：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用一个唯一的助记符表示（指令功能的英文缩写）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对应着机器指令的一个二进制编码</a:t>
            </a:r>
            <a:endParaRPr lang="zh-CN" altLang="en-US" sz="2800" dirty="0" smtClean="0"/>
          </a:p>
          <a:p>
            <a:r>
              <a:rPr lang="zh-CN" altLang="en-US" sz="3200" dirty="0" smtClean="0"/>
              <a:t>指令中的</a:t>
            </a:r>
            <a:r>
              <a:rPr lang="zh-CN" altLang="en-US" sz="3200" dirty="0" smtClean="0">
                <a:solidFill>
                  <a:srgbClr val="C00000"/>
                </a:solidFill>
              </a:rPr>
              <a:t>操作数</a:t>
            </a:r>
            <a:r>
              <a:rPr lang="zh-CN" altLang="en-US" sz="3200" dirty="0" smtClean="0"/>
              <a:t>：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可以是一个具体的数值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可以是存放数据的寄存器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或指明数据在主存位置的存储器地址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en-US" dirty="0" smtClean="0"/>
              <a:t>的机器代码格式</a:t>
            </a:r>
            <a:endParaRPr lang="zh-CN" altLang="en-US" dirty="0"/>
          </a:p>
        </p:txBody>
      </p:sp>
      <p:graphicFrame>
        <p:nvGraphicFramePr>
          <p:cNvPr id="5" name="Group 37"/>
          <p:cNvGraphicFramePr>
            <a:graphicFrameLocks noGrp="1"/>
          </p:cNvGraphicFramePr>
          <p:nvPr/>
        </p:nvGraphicFramePr>
        <p:xfrm>
          <a:off x="1740195" y="1616149"/>
          <a:ext cx="8153400" cy="9851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475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1/2</a:t>
                      </a: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字节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0/1</a:t>
                      </a: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字节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0/1/2</a:t>
                      </a: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字节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0/1/2</a:t>
                      </a: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字节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操作码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mod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reg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 r/m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位移量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立即数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4444411" y="2601248"/>
            <a:ext cx="595423" cy="4506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25702" y="3030279"/>
            <a:ext cx="2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表明</a:t>
            </a:r>
            <a:r>
              <a:rPr lang="zh-CN" altLang="en-US" dirty="0" smtClean="0">
                <a:solidFill>
                  <a:srgbClr val="002060"/>
                </a:solidFill>
              </a:rPr>
              <a:t>采用的寻址方式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6437131" y="2607486"/>
            <a:ext cx="670736" cy="11139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8816" y="3828641"/>
            <a:ext cx="35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dirty="0">
                <a:solidFill>
                  <a:srgbClr val="002060"/>
                </a:solidFill>
              </a:rPr>
              <a:t>给出某些寻址方式需要的对基地址的偏移量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8572506" y="2583156"/>
            <a:ext cx="510363" cy="42903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4060" y="3088571"/>
            <a:ext cx="372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dirty="0" smtClean="0">
                <a:solidFill>
                  <a:srgbClr val="002060"/>
                </a:solidFill>
              </a:rPr>
              <a:t>给出立即寻址方式需要的数值本身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标准机器代码示例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chemeClr val="tx2"/>
                </a:solidFill>
              </a:rPr>
              <a:t>例</a:t>
            </a:r>
            <a:r>
              <a:rPr lang="en-US" altLang="zh-CN" sz="3200" dirty="0" smtClean="0">
                <a:solidFill>
                  <a:schemeClr val="tx2"/>
                </a:solidFill>
              </a:rPr>
              <a:t>1</a:t>
            </a:r>
            <a:r>
              <a:rPr lang="zh-CN" altLang="en-US" sz="3200" dirty="0" smtClean="0">
                <a:solidFill>
                  <a:schemeClr val="tx2"/>
                </a:solidFill>
              </a:rPr>
              <a:t>： </a:t>
            </a:r>
            <a:r>
              <a:rPr lang="en-US" altLang="zh-CN" sz="3200" dirty="0" smtClean="0">
                <a:solidFill>
                  <a:schemeClr val="tx2"/>
                </a:solidFill>
              </a:rPr>
              <a:t>MOV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chemeClr val="accent2"/>
                </a:solidFill>
              </a:rPr>
              <a:t>AX,BX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；机器代码是 </a:t>
            </a:r>
            <a:r>
              <a:rPr lang="en-US" altLang="zh-CN" sz="3200" dirty="0" smtClean="0">
                <a:solidFill>
                  <a:srgbClr val="996600"/>
                </a:solidFill>
              </a:rPr>
              <a:t>89 D8</a:t>
            </a:r>
            <a:endParaRPr lang="en-US" altLang="zh-CN" sz="3200" dirty="0" smtClean="0">
              <a:solidFill>
                <a:srgbClr val="996600"/>
              </a:solidFill>
            </a:endParaRPr>
          </a:p>
          <a:p>
            <a:pPr lvl="1"/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个字节</a:t>
            </a:r>
            <a:r>
              <a:rPr lang="en-US" altLang="zh-CN" sz="2800" dirty="0">
                <a:solidFill>
                  <a:srgbClr val="996600"/>
                </a:solidFill>
              </a:rPr>
              <a:t>89</a:t>
            </a:r>
            <a:r>
              <a:rPr lang="zh-CN" altLang="en-US" sz="2800" dirty="0"/>
              <a:t>是操作码</a:t>
            </a:r>
            <a:r>
              <a:rPr lang="en-US" altLang="zh-CN" sz="2800" dirty="0"/>
              <a:t>(</a:t>
            </a:r>
            <a:r>
              <a:rPr lang="zh-CN" altLang="en-US" sz="2800" dirty="0"/>
              <a:t>含</a:t>
            </a:r>
            <a:r>
              <a:rPr lang="en-US" altLang="zh-CN" sz="2800" dirty="0"/>
              <a:t>w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表示</a:t>
            </a:r>
            <a:r>
              <a:rPr lang="en-US" altLang="zh-CN" sz="2800" dirty="0"/>
              <a:t>16</a:t>
            </a:r>
            <a:r>
              <a:rPr lang="zh-CN" altLang="en-US" sz="2800" dirty="0"/>
              <a:t>位操作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/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个字节</a:t>
            </a:r>
            <a:r>
              <a:rPr lang="en-US" altLang="zh-CN" sz="2800" dirty="0">
                <a:solidFill>
                  <a:srgbClr val="996600"/>
                </a:solidFill>
              </a:rPr>
              <a:t>D8</a:t>
            </a:r>
            <a:r>
              <a:rPr lang="zh-CN" altLang="en-US" sz="2800" dirty="0"/>
              <a:t>（</a:t>
            </a:r>
            <a:r>
              <a:rPr lang="en-US" altLang="zh-CN" sz="2800" dirty="0"/>
              <a:t>11 011 000</a:t>
            </a:r>
            <a:r>
              <a:rPr lang="zh-CN" altLang="en-US" sz="2800" dirty="0"/>
              <a:t>）是 “</a:t>
            </a:r>
            <a:r>
              <a:rPr lang="en-US" altLang="zh-CN" sz="2800" dirty="0"/>
              <a:t>mod </a:t>
            </a:r>
            <a:r>
              <a:rPr lang="en-US" altLang="zh-CN" sz="2800" dirty="0" err="1"/>
              <a:t>reg</a:t>
            </a:r>
            <a:r>
              <a:rPr lang="en-US" altLang="zh-CN" sz="2800" dirty="0"/>
              <a:t> r/m”</a:t>
            </a:r>
            <a:endParaRPr lang="en-US" altLang="zh-CN" sz="2800" dirty="0"/>
          </a:p>
          <a:p>
            <a:pPr lvl="1"/>
            <a:r>
              <a:rPr lang="en-US" altLang="zh-CN" sz="2800" dirty="0" err="1" smtClean="0"/>
              <a:t>reg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011</a:t>
            </a:r>
            <a:r>
              <a:rPr lang="zh-CN" altLang="en-US" sz="2800" dirty="0" smtClean="0"/>
              <a:t>表示目的操作数为</a:t>
            </a:r>
            <a:r>
              <a:rPr lang="en-US" altLang="zh-CN" sz="2800" dirty="0" smtClean="0"/>
              <a:t>BX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mod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r/m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000</a:t>
            </a:r>
            <a:r>
              <a:rPr lang="zh-CN" altLang="en-US" sz="2800" dirty="0" smtClean="0"/>
              <a:t>表示源操作数为</a:t>
            </a:r>
            <a:r>
              <a:rPr lang="en-US" altLang="zh-CN" sz="2800" dirty="0" smtClean="0"/>
              <a:t>AX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标准机器代码示例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： </a:t>
            </a:r>
            <a:r>
              <a:rPr lang="en-US" altLang="zh-CN" dirty="0" smtClean="0">
                <a:solidFill>
                  <a:schemeClr val="tx2"/>
                </a:solidFill>
              </a:rPr>
              <a:t>MOV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AL,[BX+SI+6]</a:t>
            </a:r>
            <a:r>
              <a:rPr lang="en-US" altLang="zh-CN" dirty="0"/>
              <a:t> </a:t>
            </a:r>
            <a:r>
              <a:rPr lang="zh-CN" altLang="en-US" dirty="0"/>
              <a:t>；机器代码是 </a:t>
            </a:r>
            <a:r>
              <a:rPr lang="en-US" altLang="zh-CN" dirty="0">
                <a:solidFill>
                  <a:srgbClr val="996600"/>
                </a:solidFill>
              </a:rPr>
              <a:t>8A 40 06</a:t>
            </a:r>
            <a:endParaRPr lang="en-US" altLang="zh-CN" dirty="0">
              <a:solidFill>
                <a:srgbClr val="996600"/>
              </a:solidFill>
            </a:endParaRPr>
          </a:p>
          <a:p>
            <a:pPr lvl="1"/>
            <a:r>
              <a:rPr lang="zh-CN" altLang="en-US" sz="2800" dirty="0"/>
              <a:t>前一个字节</a:t>
            </a:r>
            <a:r>
              <a:rPr lang="en-US" altLang="zh-CN" sz="2800" dirty="0">
                <a:solidFill>
                  <a:srgbClr val="996600"/>
                </a:solidFill>
              </a:rPr>
              <a:t>8A</a:t>
            </a:r>
            <a:r>
              <a:rPr lang="zh-CN" altLang="en-US" sz="2800" dirty="0"/>
              <a:t>是操作码</a:t>
            </a:r>
            <a:r>
              <a:rPr lang="en-US" altLang="zh-CN" sz="2800" dirty="0"/>
              <a:t>(</a:t>
            </a:r>
            <a:r>
              <a:rPr lang="zh-CN" altLang="en-US" sz="2800" dirty="0"/>
              <a:t>含</a:t>
            </a:r>
            <a:r>
              <a:rPr lang="en-US" altLang="zh-CN" sz="2800" dirty="0"/>
              <a:t>w</a:t>
            </a:r>
            <a:r>
              <a:rPr lang="zh-CN" altLang="en-US" sz="2800" dirty="0"/>
              <a:t>＝</a:t>
            </a:r>
            <a:r>
              <a:rPr lang="en-US" altLang="zh-CN" sz="2800" dirty="0"/>
              <a:t>0</a:t>
            </a:r>
            <a:r>
              <a:rPr lang="zh-CN" altLang="en-US" sz="2800" dirty="0"/>
              <a:t>表示</a:t>
            </a:r>
            <a:r>
              <a:rPr lang="en-US" altLang="zh-CN" sz="2800" dirty="0"/>
              <a:t>8</a:t>
            </a:r>
            <a:r>
              <a:rPr lang="zh-CN" altLang="en-US" sz="2800" dirty="0"/>
              <a:t>位操作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/>
            <a:r>
              <a:rPr lang="zh-CN" altLang="en-US" sz="2800" dirty="0"/>
              <a:t>中间一个字节</a:t>
            </a:r>
            <a:r>
              <a:rPr lang="en-US" altLang="zh-CN" sz="2800" dirty="0">
                <a:solidFill>
                  <a:srgbClr val="996600"/>
                </a:solidFill>
              </a:rPr>
              <a:t>40</a:t>
            </a:r>
            <a:r>
              <a:rPr lang="zh-CN" altLang="en-US" sz="2800" dirty="0"/>
              <a:t>（</a:t>
            </a:r>
            <a:r>
              <a:rPr lang="en-US" altLang="zh-CN" sz="2800" dirty="0"/>
              <a:t>01 000 000</a:t>
            </a:r>
            <a:r>
              <a:rPr lang="zh-CN" altLang="en-US" sz="2800" dirty="0"/>
              <a:t>）是 “</a:t>
            </a:r>
            <a:r>
              <a:rPr lang="en-US" altLang="zh-CN" sz="2800" dirty="0"/>
              <a:t>mod </a:t>
            </a:r>
            <a:r>
              <a:rPr lang="en-US" altLang="zh-CN" sz="2800" dirty="0" err="1"/>
              <a:t>reg</a:t>
            </a:r>
            <a:r>
              <a:rPr lang="en-US" altLang="zh-CN" sz="2800" dirty="0"/>
              <a:t> r/m”</a:t>
            </a:r>
            <a:r>
              <a:rPr lang="zh-CN" altLang="en-US" sz="2800" dirty="0"/>
              <a:t>字节</a:t>
            </a:r>
            <a:endParaRPr lang="zh-CN" altLang="en-US" sz="2800" dirty="0"/>
          </a:p>
          <a:p>
            <a:pPr lvl="1"/>
            <a:r>
              <a:rPr lang="en-US" altLang="zh-CN" sz="2800" dirty="0" err="1"/>
              <a:t>reg</a:t>
            </a:r>
            <a:r>
              <a:rPr lang="zh-CN" altLang="en-US" sz="2800" dirty="0"/>
              <a:t>＝</a:t>
            </a:r>
            <a:r>
              <a:rPr lang="en-US" altLang="zh-CN" sz="2800" dirty="0"/>
              <a:t>000</a:t>
            </a:r>
            <a:r>
              <a:rPr lang="zh-CN" altLang="en-US" sz="2800" dirty="0"/>
              <a:t>表示目的操作数为</a:t>
            </a:r>
            <a:r>
              <a:rPr lang="en-US" altLang="zh-CN" sz="2800" dirty="0"/>
              <a:t>AL</a:t>
            </a:r>
            <a:endParaRPr lang="en-US" altLang="zh-CN" sz="2800" dirty="0"/>
          </a:p>
          <a:p>
            <a:pPr lvl="1"/>
            <a:r>
              <a:rPr lang="en-US" altLang="zh-CN" sz="2800" dirty="0"/>
              <a:t>mod</a:t>
            </a:r>
            <a:r>
              <a:rPr lang="zh-CN" altLang="en-US" sz="2800" dirty="0"/>
              <a:t>＝</a:t>
            </a:r>
            <a:r>
              <a:rPr lang="en-US" altLang="zh-CN" sz="2800" dirty="0"/>
              <a:t>01</a:t>
            </a:r>
            <a:r>
              <a:rPr lang="zh-CN" altLang="en-US" sz="2800" dirty="0"/>
              <a:t>和</a:t>
            </a:r>
            <a:r>
              <a:rPr lang="en-US" altLang="zh-CN" sz="2800" dirty="0"/>
              <a:t>r/m</a:t>
            </a:r>
            <a:r>
              <a:rPr lang="zh-CN" altLang="en-US" sz="2800" dirty="0"/>
              <a:t>＝</a:t>
            </a:r>
            <a:r>
              <a:rPr lang="en-US" altLang="zh-CN" sz="2800" dirty="0"/>
              <a:t>000</a:t>
            </a:r>
            <a:r>
              <a:rPr lang="zh-CN" altLang="en-US" sz="2800" dirty="0"/>
              <a:t>表示源操作数为</a:t>
            </a:r>
            <a:r>
              <a:rPr lang="en-US" altLang="zh-CN" sz="2800" dirty="0"/>
              <a:t>[BX+SI+D8]</a:t>
            </a:r>
            <a:endParaRPr lang="en-US" altLang="zh-CN" sz="2800" dirty="0"/>
          </a:p>
          <a:p>
            <a:pPr lvl="1"/>
            <a:r>
              <a:rPr lang="zh-CN" altLang="en-US" sz="2800" dirty="0"/>
              <a:t>最后一个字节就是</a:t>
            </a:r>
            <a:r>
              <a:rPr lang="en-US" altLang="zh-CN" sz="2800" dirty="0"/>
              <a:t>8</a:t>
            </a:r>
            <a:r>
              <a:rPr lang="zh-CN" altLang="en-US" sz="2800" dirty="0"/>
              <a:t>位位移量</a:t>
            </a:r>
            <a:r>
              <a:rPr lang="en-US" altLang="zh-CN" sz="2800" dirty="0"/>
              <a:t>〔D8</a:t>
            </a:r>
            <a:r>
              <a:rPr lang="zh-CN" altLang="en-US" sz="2800" dirty="0"/>
              <a:t>＝</a:t>
            </a:r>
            <a:r>
              <a:rPr lang="en-US" altLang="zh-CN" sz="2800" dirty="0"/>
              <a:t>〕</a:t>
            </a:r>
            <a:r>
              <a:rPr lang="en-US" altLang="zh-CN" sz="2800" dirty="0">
                <a:solidFill>
                  <a:srgbClr val="996600"/>
                </a:solidFill>
              </a:rPr>
              <a:t>06</a:t>
            </a:r>
            <a:endParaRPr lang="en-US" altLang="zh-CN" sz="2800" dirty="0">
              <a:solidFill>
                <a:srgbClr val="9966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其他机器代码形式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10416"/>
            <a:ext cx="10634330" cy="3416226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mov</a:t>
            </a:r>
            <a:r>
              <a:rPr lang="en-US" altLang="zh-CN" sz="3200" dirty="0"/>
              <a:t> al,05 </a:t>
            </a:r>
            <a:r>
              <a:rPr lang="zh-CN" altLang="en-US" sz="3200" dirty="0"/>
              <a:t>；机器代码是</a:t>
            </a:r>
            <a:r>
              <a:rPr lang="en-US" altLang="zh-CN" sz="3200" dirty="0"/>
              <a:t>B0 05</a:t>
            </a:r>
            <a:endParaRPr lang="en-US" altLang="zh-CN" sz="3200" dirty="0"/>
          </a:p>
          <a:p>
            <a:pPr lvl="1"/>
            <a:r>
              <a:rPr lang="zh-CN" altLang="en-US" sz="2800" dirty="0"/>
              <a:t>前一个字节</a:t>
            </a:r>
            <a:r>
              <a:rPr lang="en-US" altLang="zh-CN" sz="2800" dirty="0"/>
              <a:t>B0</a:t>
            </a:r>
            <a:r>
              <a:rPr lang="zh-CN" altLang="en-US" sz="2800" dirty="0"/>
              <a:t>是操作码（含一个操作数</a:t>
            </a:r>
            <a:r>
              <a:rPr lang="en-US" altLang="zh-CN" sz="2800" dirty="0"/>
              <a:t>AL</a:t>
            </a:r>
            <a:r>
              <a:rPr lang="zh-CN" altLang="en-US" sz="2800" dirty="0"/>
              <a:t>），后一个字节</a:t>
            </a:r>
            <a:r>
              <a:rPr lang="en-US" altLang="zh-CN" sz="2800" dirty="0"/>
              <a:t>05</a:t>
            </a:r>
            <a:r>
              <a:rPr lang="zh-CN" altLang="en-US" sz="2800" dirty="0"/>
              <a:t>是立即数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3200" dirty="0" err="1"/>
              <a:t>mov</a:t>
            </a:r>
            <a:r>
              <a:rPr lang="en-US" altLang="zh-CN" sz="3200" dirty="0"/>
              <a:t> ax,0102H </a:t>
            </a:r>
            <a:r>
              <a:rPr lang="zh-CN" altLang="en-US" sz="3200" dirty="0"/>
              <a:t>；机器代码是</a:t>
            </a:r>
            <a:r>
              <a:rPr lang="en-US" altLang="zh-CN" sz="3200" dirty="0"/>
              <a:t>B8 02 01</a:t>
            </a:r>
            <a:endParaRPr lang="en-US" altLang="zh-CN" sz="3200" dirty="0"/>
          </a:p>
          <a:p>
            <a:pPr lvl="1"/>
            <a:r>
              <a:rPr lang="zh-CN" altLang="en-US" sz="2800" dirty="0"/>
              <a:t>前一个字节</a:t>
            </a:r>
            <a:r>
              <a:rPr lang="en-US" altLang="zh-CN" sz="2800" dirty="0"/>
              <a:t>B8</a:t>
            </a:r>
            <a:r>
              <a:rPr lang="zh-CN" altLang="en-US" sz="2800" dirty="0"/>
              <a:t>是操作码（含一个操作数</a:t>
            </a:r>
            <a:r>
              <a:rPr lang="en-US" altLang="zh-CN" sz="2800" dirty="0"/>
              <a:t>AX</a:t>
            </a:r>
            <a:r>
              <a:rPr lang="zh-CN" altLang="en-US" sz="2800" dirty="0"/>
              <a:t>），后两个字节</a:t>
            </a:r>
            <a:r>
              <a:rPr lang="en-US" altLang="zh-CN" sz="2800" dirty="0"/>
              <a:t>02 01</a:t>
            </a:r>
            <a:r>
              <a:rPr lang="zh-CN" altLang="en-US" sz="2800" dirty="0"/>
              <a:t>是</a:t>
            </a:r>
            <a:r>
              <a:rPr lang="en-US" altLang="zh-CN" sz="2800" dirty="0"/>
              <a:t>16</a:t>
            </a:r>
            <a:r>
              <a:rPr lang="zh-CN" altLang="en-US" sz="2800" dirty="0"/>
              <a:t>位立即数（低字节</a:t>
            </a:r>
            <a:r>
              <a:rPr lang="en-US" altLang="zh-CN" sz="2800" dirty="0"/>
              <a:t>02</a:t>
            </a:r>
            <a:r>
              <a:rPr lang="zh-CN" altLang="en-US" sz="2800" dirty="0"/>
              <a:t>在低地址</a:t>
            </a:r>
            <a:r>
              <a:rPr lang="zh-CN" altLang="en-US" sz="2800" dirty="0" smtClean="0"/>
              <a:t>）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8316" y="1690688"/>
          <a:ext cx="38046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342"/>
                <a:gridCol w="1902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操作码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操作数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指令的助记符格式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50000"/>
              </a:spcAft>
              <a:buNone/>
            </a:pPr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dirty="0" smtClean="0">
                <a:solidFill>
                  <a:srgbClr val="002060"/>
                </a:solidFill>
                <a:latin typeface="宋体" panose="02010600030101010101" pitchFamily="2" charset="-122"/>
              </a:rPr>
              <a:t>操作码</a:t>
            </a:r>
            <a:r>
              <a:rPr lang="zh-CN" altLang="en-US" sz="3200" dirty="0" smtClean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操作数</a:t>
            </a:r>
            <a:r>
              <a:rPr lang="en-US" altLang="zh-CN" sz="3200" dirty="0">
                <a:solidFill>
                  <a:schemeClr val="accent2"/>
                </a:solidFill>
                <a:latin typeface="宋体" panose="02010600030101010101" pitchFamily="2" charset="-122"/>
              </a:rPr>
              <a:t>1,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操作数</a:t>
            </a:r>
            <a:r>
              <a:rPr lang="en-US" altLang="zh-CN" sz="3200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3200" dirty="0" smtClean="0">
                <a:latin typeface="宋体" panose="02010600030101010101" pitchFamily="2" charset="-122"/>
              </a:rPr>
              <a:t>注释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操作数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，称为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源操作数 </a:t>
            </a:r>
            <a:r>
              <a:rPr lang="en-US" altLang="zh-CN" dirty="0" err="1">
                <a:solidFill>
                  <a:schemeClr val="accent2"/>
                </a:solidFill>
                <a:latin typeface="宋体" panose="02010600030101010101" pitchFamily="2" charset="-122"/>
              </a:rPr>
              <a:t>src</a:t>
            </a:r>
            <a:r>
              <a:rPr lang="zh-CN" altLang="en-US" dirty="0" smtClean="0">
                <a:latin typeface="宋体" panose="02010600030101010101" pitchFamily="2" charset="-122"/>
              </a:rPr>
              <a:t>，   它</a:t>
            </a:r>
            <a:r>
              <a:rPr lang="zh-CN" altLang="en-US" dirty="0">
                <a:latin typeface="宋体" panose="02010600030101010101" pitchFamily="2" charset="-122"/>
              </a:rPr>
              <a:t>表示参与指令操作的一个对象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操作数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，称为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目的操作数 </a:t>
            </a:r>
            <a:r>
              <a:rPr lang="en-US" altLang="zh-CN" dirty="0" err="1">
                <a:solidFill>
                  <a:schemeClr val="accent2"/>
                </a:solidFill>
                <a:latin typeface="宋体" panose="02010600030101010101" pitchFamily="2" charset="-122"/>
              </a:rPr>
              <a:t>dest</a:t>
            </a:r>
            <a:r>
              <a:rPr lang="zh-CN" altLang="en-US" dirty="0">
                <a:latin typeface="宋体" panose="02010600030101010101" pitchFamily="2" charset="-122"/>
              </a:rPr>
              <a:t>，它不仅可以作为指令操作的一个对象，还可以用来存放指令操作的结果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分号后的内容是对指令的解释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传送指令</a:t>
            </a:r>
            <a:r>
              <a:rPr lang="en-US" altLang="zh-CN" dirty="0" smtClean="0"/>
              <a:t>MOV</a:t>
            </a:r>
            <a:r>
              <a:rPr lang="zh-CN" altLang="en-US" dirty="0" smtClean="0"/>
              <a:t>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宋体" panose="02010600030101010101" pitchFamily="2" charset="-122"/>
              </a:rPr>
              <a:t> MOV </a:t>
            </a:r>
            <a:r>
              <a:rPr lang="en-US" altLang="zh-CN" dirty="0" err="1">
                <a:solidFill>
                  <a:schemeClr val="accent2"/>
                </a:solidFill>
                <a:latin typeface="宋体" panose="02010600030101010101" pitchFamily="2" charset="-122"/>
              </a:rPr>
              <a:t>dest,src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latin typeface="宋体" panose="02010600030101010101" pitchFamily="2" charset="-122"/>
              </a:rPr>
              <a:t>dest←src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spcBef>
                <a:spcPct val="7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功能：将源操作数</a:t>
            </a:r>
            <a:r>
              <a:rPr lang="en-US" altLang="zh-CN" dirty="0" err="1">
                <a:latin typeface="宋体" panose="02010600030101010101" pitchFamily="2" charset="-122"/>
              </a:rPr>
              <a:t>src</a:t>
            </a:r>
            <a:r>
              <a:rPr lang="zh-CN" altLang="en-US" dirty="0">
                <a:latin typeface="宋体" panose="02010600030101010101" pitchFamily="2" charset="-122"/>
              </a:rPr>
              <a:t>传送至目的操作数</a:t>
            </a:r>
            <a:r>
              <a:rPr lang="en-US" altLang="zh-CN" dirty="0" err="1" smtClean="0">
                <a:latin typeface="宋体" panose="02010600030101010101" pitchFamily="2" charset="-122"/>
              </a:rPr>
              <a:t>dest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7000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例子：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spcBef>
                <a:spcPct val="60000"/>
              </a:spcBef>
              <a:buNone/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AL,05H		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</a:rPr>
              <a:t>AL←05H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BX,AX		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</a:rPr>
              <a:t>BX←AX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AX,[SI]		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</a:rPr>
              <a:t>AX←DS:[SI]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AX,[BP+06H]	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</a:rPr>
              <a:t>AX←SS:[BP+06H]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AX,[BX+SI]	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dirty="0" smtClean="0">
                <a:latin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</a:rPr>
              <a:t>AX←DS:[BX+SI]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en-US" dirty="0" smtClean="0"/>
              <a:t>的寻址方式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07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立即数寻址方式</a:t>
            </a:r>
            <a:endParaRPr lang="en-US" altLang="zh-CN" sz="32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指令</a:t>
            </a:r>
            <a:r>
              <a:rPr lang="zh-CN" altLang="en-US" dirty="0"/>
              <a:t>中的操作数直接存放在机器代码中，紧跟在操作码之后（操作数作为指令的一部分存放在操作码之后的主存单元中）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这种操作数被称为立即数</a:t>
            </a:r>
            <a:r>
              <a:rPr lang="en-US" altLang="zh-CN" dirty="0" err="1"/>
              <a:t>imm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它可以是</a:t>
            </a:r>
            <a:r>
              <a:rPr lang="en-US" altLang="zh-CN" dirty="0"/>
              <a:t>8</a:t>
            </a:r>
            <a:r>
              <a:rPr lang="zh-CN" altLang="en-US" dirty="0"/>
              <a:t>位数值</a:t>
            </a:r>
            <a:r>
              <a:rPr lang="en-US" altLang="zh-CN" dirty="0"/>
              <a:t>i8</a:t>
            </a:r>
            <a:r>
              <a:rPr lang="zh-CN" altLang="en-US" dirty="0"/>
              <a:t>（</a:t>
            </a:r>
            <a:r>
              <a:rPr lang="en-US" altLang="zh-CN" dirty="0"/>
              <a:t>00H</a:t>
            </a:r>
            <a:r>
              <a:rPr lang="zh-CN" altLang="en-US" dirty="0"/>
              <a:t>～</a:t>
            </a:r>
            <a:r>
              <a:rPr lang="en-US" altLang="zh-CN" dirty="0"/>
              <a:t>FFH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也可以是</a:t>
            </a:r>
            <a:r>
              <a:rPr lang="en-US" altLang="zh-CN" dirty="0"/>
              <a:t>16</a:t>
            </a:r>
            <a:r>
              <a:rPr lang="zh-CN" altLang="en-US" dirty="0"/>
              <a:t>位数值</a:t>
            </a:r>
            <a:r>
              <a:rPr lang="en-US" altLang="zh-CN" dirty="0"/>
              <a:t>i16</a:t>
            </a:r>
            <a:r>
              <a:rPr lang="zh-CN" altLang="en-US" dirty="0"/>
              <a:t>（</a:t>
            </a:r>
            <a:r>
              <a:rPr lang="en-US" altLang="zh-CN" dirty="0"/>
              <a:t>0000H</a:t>
            </a:r>
            <a:r>
              <a:rPr lang="zh-CN" altLang="en-US" dirty="0"/>
              <a:t>～</a:t>
            </a:r>
            <a:r>
              <a:rPr lang="en-US" altLang="zh-CN" dirty="0"/>
              <a:t>FFFFH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立即数寻址方式常用来给寄存器赋值</a:t>
            </a:r>
            <a:endParaRPr lang="zh-CN" altLang="en-US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rgbClr val="002060"/>
                </a:solidFill>
              </a:rPr>
              <a:t>MOV</a:t>
            </a:r>
            <a:r>
              <a:rPr lang="en-US" altLang="zh-CN" dirty="0">
                <a:solidFill>
                  <a:schemeClr val="accent2"/>
                </a:solidFill>
              </a:rPr>
              <a:t> AL,05H</a:t>
            </a:r>
            <a:r>
              <a:rPr lang="en-US" altLang="zh-CN" dirty="0"/>
              <a:t>		</a:t>
            </a:r>
            <a:r>
              <a:rPr lang="zh-CN" altLang="en-US" dirty="0"/>
              <a:t>；</a:t>
            </a:r>
            <a:r>
              <a:rPr lang="en-US" altLang="zh-CN" dirty="0"/>
              <a:t>AL←05H</a:t>
            </a: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2060"/>
                </a:solidFill>
              </a:rPr>
              <a:t>	MOV </a:t>
            </a:r>
            <a:r>
              <a:rPr lang="en-US" altLang="zh-CN" dirty="0">
                <a:solidFill>
                  <a:schemeClr val="accent2"/>
                </a:solidFill>
              </a:rPr>
              <a:t>AX,0102H</a:t>
            </a:r>
            <a:r>
              <a:rPr lang="en-US" altLang="zh-CN" dirty="0"/>
              <a:t>		</a:t>
            </a:r>
            <a:r>
              <a:rPr lang="zh-CN" altLang="en-US" dirty="0"/>
              <a:t>；</a:t>
            </a:r>
            <a:r>
              <a:rPr lang="en-US" altLang="zh-CN" dirty="0"/>
              <a:t>AX←0102H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86" y="1050335"/>
            <a:ext cx="6822622" cy="4844062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en-US" dirty="0" smtClean="0"/>
              <a:t>的寻址方式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MOV AX,0102H ;AX,&lt;-0102H</a:t>
            </a:r>
            <a:endParaRPr lang="en-US" altLang="zh-CN" dirty="0" smtClean="0"/>
          </a:p>
          <a:p>
            <a:r>
              <a:rPr lang="zh-CN" altLang="en-US" dirty="0" smtClean="0"/>
              <a:t>操作过程：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4" descr="hy01_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2892425"/>
            <a:ext cx="5346493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en-US" dirty="0" smtClean="0"/>
              <a:t>的寻址方式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zh-CN" altLang="en-US" sz="32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寄存器寻址</a:t>
            </a:r>
            <a:endParaRPr lang="en-US" altLang="zh-CN" sz="32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操作数</a:t>
            </a:r>
            <a:r>
              <a:rPr lang="zh-CN" altLang="en-US" dirty="0"/>
              <a:t>存放在</a:t>
            </a:r>
            <a:r>
              <a:rPr lang="en-US" altLang="zh-CN" dirty="0"/>
              <a:t>CPU</a:t>
            </a:r>
            <a:r>
              <a:rPr lang="zh-CN" altLang="en-US" dirty="0"/>
              <a:t>的内部寄存器</a:t>
            </a:r>
            <a:r>
              <a:rPr lang="en-US" altLang="zh-CN" dirty="0" err="1"/>
              <a:t>reg</a:t>
            </a:r>
            <a:r>
              <a:rPr lang="zh-CN" altLang="en-US" dirty="0"/>
              <a:t>中：</a:t>
            </a:r>
            <a:endParaRPr lang="zh-CN" altLang="en-US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位寄存器</a:t>
            </a:r>
            <a:r>
              <a:rPr lang="en-US" altLang="zh-CN" dirty="0"/>
              <a:t>r8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buNone/>
            </a:pPr>
            <a:r>
              <a:rPr lang="en-US" altLang="zh-CN" sz="2800" dirty="0" smtClean="0"/>
              <a:t>   AH</a:t>
            </a:r>
            <a:r>
              <a:rPr lang="zh-CN" altLang="en-US" sz="2800" dirty="0"/>
              <a:t>、</a:t>
            </a:r>
            <a:r>
              <a:rPr lang="en-US" altLang="zh-CN" sz="2800" dirty="0"/>
              <a:t>AL</a:t>
            </a:r>
            <a:r>
              <a:rPr lang="zh-CN" altLang="en-US" sz="2800" dirty="0"/>
              <a:t>、</a:t>
            </a:r>
            <a:r>
              <a:rPr lang="en-US" altLang="zh-CN" sz="2800" dirty="0"/>
              <a:t>BH</a:t>
            </a:r>
            <a:r>
              <a:rPr lang="zh-CN" altLang="en-US" sz="2800" dirty="0"/>
              <a:t>、</a:t>
            </a:r>
            <a:r>
              <a:rPr lang="en-US" altLang="zh-CN" sz="2800" dirty="0"/>
              <a:t>BL</a:t>
            </a:r>
            <a:r>
              <a:rPr lang="zh-CN" altLang="en-US" sz="2800" dirty="0"/>
              <a:t>、</a:t>
            </a:r>
            <a:r>
              <a:rPr lang="en-US" altLang="zh-CN" sz="2800" dirty="0"/>
              <a:t>CH</a:t>
            </a:r>
            <a:r>
              <a:rPr lang="zh-CN" altLang="en-US" sz="2800" dirty="0"/>
              <a:t>、</a:t>
            </a:r>
            <a:r>
              <a:rPr lang="en-US" altLang="zh-CN" sz="2800" dirty="0"/>
              <a:t>CL</a:t>
            </a:r>
            <a:r>
              <a:rPr lang="zh-CN" altLang="en-US" sz="2800" dirty="0"/>
              <a:t>、</a:t>
            </a:r>
            <a:r>
              <a:rPr lang="en-US" altLang="zh-CN" sz="2800" dirty="0"/>
              <a:t>DH</a:t>
            </a:r>
            <a:r>
              <a:rPr lang="zh-CN" altLang="en-US" sz="2800" dirty="0"/>
              <a:t>、</a:t>
            </a:r>
            <a:r>
              <a:rPr lang="en-US" altLang="zh-CN" sz="2800" dirty="0"/>
              <a:t>DL</a:t>
            </a:r>
            <a:endParaRPr lang="en-US" altLang="zh-CN" sz="2800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位寄存器</a:t>
            </a:r>
            <a:r>
              <a:rPr lang="en-US" altLang="zh-CN" dirty="0"/>
              <a:t>r16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buNone/>
            </a:pPr>
            <a:r>
              <a:rPr lang="en-US" altLang="zh-CN" dirty="0" smtClean="0"/>
              <a:t>    AX</a:t>
            </a:r>
            <a:r>
              <a:rPr lang="zh-CN" altLang="en-US" dirty="0"/>
              <a:t>、</a:t>
            </a:r>
            <a:r>
              <a:rPr lang="en-US" altLang="zh-CN" dirty="0"/>
              <a:t>BX</a:t>
            </a:r>
            <a:r>
              <a:rPr lang="zh-CN" altLang="en-US" dirty="0"/>
              <a:t>、</a:t>
            </a:r>
            <a:r>
              <a:rPr lang="en-US" altLang="zh-CN" dirty="0"/>
              <a:t>CX</a:t>
            </a:r>
            <a:r>
              <a:rPr lang="zh-CN" altLang="en-US" dirty="0"/>
              <a:t>、</a:t>
            </a:r>
            <a:r>
              <a:rPr lang="en-US" altLang="zh-CN" dirty="0"/>
              <a:t>DX</a:t>
            </a:r>
            <a:r>
              <a:rPr lang="zh-CN" altLang="en-US" dirty="0"/>
              <a:t>、</a:t>
            </a:r>
            <a:r>
              <a:rPr lang="en-US" altLang="zh-CN" dirty="0"/>
              <a:t>SI</a:t>
            </a:r>
            <a:r>
              <a:rPr lang="zh-CN" altLang="en-US" dirty="0"/>
              <a:t>、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BP</a:t>
            </a:r>
            <a:r>
              <a:rPr lang="zh-CN" altLang="en-US" dirty="0"/>
              <a:t>、</a:t>
            </a:r>
            <a:r>
              <a:rPr lang="en-US" altLang="zh-CN" dirty="0"/>
              <a:t>SP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个段寄存器</a:t>
            </a:r>
            <a:r>
              <a:rPr lang="en-US" altLang="zh-CN" dirty="0" err="1"/>
              <a:t>seg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buNone/>
            </a:pPr>
            <a:r>
              <a:rPr lang="en-US" altLang="zh-CN" dirty="0" smtClean="0"/>
              <a:t>   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SS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endParaRPr lang="en-US" altLang="zh-CN" dirty="0"/>
          </a:p>
          <a:p>
            <a:pPr lvl="1"/>
            <a:r>
              <a:rPr lang="zh-CN" altLang="en-US" dirty="0" smtClean="0"/>
              <a:t>例子：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MOV </a:t>
            </a:r>
            <a:r>
              <a:rPr lang="en-US" altLang="zh-CN" dirty="0">
                <a:solidFill>
                  <a:schemeClr val="accent2"/>
                </a:solidFill>
              </a:rPr>
              <a:t>AX</a:t>
            </a:r>
            <a:r>
              <a:rPr lang="en-US" altLang="zh-CN" dirty="0"/>
              <a:t>,1234H	</a:t>
            </a:r>
            <a:r>
              <a:rPr lang="zh-CN" altLang="en-US" dirty="0"/>
              <a:t>；</a:t>
            </a:r>
            <a:r>
              <a:rPr lang="en-US" altLang="zh-CN" dirty="0"/>
              <a:t>AX←1234H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MOV </a:t>
            </a:r>
            <a:r>
              <a:rPr lang="en-US" altLang="zh-CN" dirty="0" smtClean="0">
                <a:solidFill>
                  <a:schemeClr val="accent2"/>
                </a:solidFill>
              </a:rPr>
              <a:t>BX,AX</a:t>
            </a:r>
            <a:r>
              <a:rPr lang="en-US" altLang="zh-CN" dirty="0"/>
              <a:t>	</a:t>
            </a:r>
            <a:r>
              <a:rPr lang="zh-CN" altLang="en-US" dirty="0"/>
              <a:t>；</a:t>
            </a:r>
            <a:r>
              <a:rPr lang="en-US" altLang="zh-CN" dirty="0"/>
              <a:t>BX←AX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86800" y="5265975"/>
            <a:ext cx="112395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1234H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15150" y="4829175"/>
            <a:ext cx="2505075" cy="998775"/>
            <a:chOff x="7191375" y="4392375"/>
            <a:chExt cx="2505075" cy="998775"/>
          </a:xfrm>
        </p:grpSpPr>
        <p:sp>
          <p:nvSpPr>
            <p:cNvPr id="4" name="矩形 3"/>
            <p:cNvSpPr/>
            <p:nvPr/>
          </p:nvSpPr>
          <p:spPr>
            <a:xfrm>
              <a:off x="7191375" y="4829175"/>
              <a:ext cx="1123950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1234H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163050" y="4392375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AX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86650" y="4392375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BX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>
              <a:stCxn id="5" idx="1"/>
              <a:endCxn id="4" idx="3"/>
            </p:cNvCxnSpPr>
            <p:nvPr/>
          </p:nvCxnSpPr>
          <p:spPr>
            <a:xfrm flipH="1">
              <a:off x="8315325" y="5110163"/>
              <a:ext cx="64770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en-US" dirty="0" smtClean="0"/>
              <a:t>的寻址方式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zh-CN" alt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存储器寻址方式</a:t>
            </a:r>
            <a:endParaRPr lang="en-US" altLang="zh-CN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指令</a:t>
            </a:r>
            <a:r>
              <a:rPr lang="zh-CN" altLang="en-US" dirty="0"/>
              <a:t>中给出操作数的主存地址信息</a:t>
            </a:r>
            <a:r>
              <a:rPr lang="zh-CN" altLang="en-US" dirty="0" smtClean="0"/>
              <a:t>（称之为</a:t>
            </a:r>
            <a:r>
              <a:rPr lang="zh-CN" altLang="en-US" dirty="0">
                <a:solidFill>
                  <a:srgbClr val="C00000"/>
                </a:solidFill>
              </a:rPr>
              <a:t>有效地址</a:t>
            </a:r>
            <a:r>
              <a:rPr lang="en-US" altLang="zh-CN" dirty="0" smtClean="0">
                <a:solidFill>
                  <a:srgbClr val="C00000"/>
                </a:solidFill>
              </a:rPr>
              <a:t>EA </a:t>
            </a:r>
            <a:r>
              <a:rPr lang="en-US" altLang="zh-CN" dirty="0" smtClean="0"/>
              <a:t>/</a:t>
            </a:r>
            <a:r>
              <a:rPr lang="zh-CN" altLang="en-US" dirty="0" smtClean="0"/>
              <a:t>偏移</a:t>
            </a:r>
            <a:r>
              <a:rPr lang="zh-CN" altLang="en-US" dirty="0"/>
              <a:t>地址</a:t>
            </a:r>
            <a:r>
              <a:rPr lang="en-US" altLang="zh-CN" dirty="0"/>
              <a:t>/</a:t>
            </a:r>
            <a:r>
              <a:rPr lang="zh-CN" altLang="en-US" dirty="0"/>
              <a:t>段内</a:t>
            </a:r>
            <a:r>
              <a:rPr lang="zh-CN" altLang="en-US" dirty="0" smtClean="0"/>
              <a:t>地址）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段地址</a:t>
            </a:r>
            <a:r>
              <a:rPr lang="zh-CN" altLang="en-US" dirty="0"/>
              <a:t>在默认的或用段超越前缀指定的段寄存器中</a:t>
            </a:r>
            <a:endParaRPr lang="zh-CN" altLang="en-US" dirty="0"/>
          </a:p>
          <a:p>
            <a:r>
              <a:rPr lang="en-US" altLang="zh-CN" dirty="0"/>
              <a:t>8086</a:t>
            </a:r>
            <a:r>
              <a:rPr lang="zh-CN" altLang="en-US" dirty="0"/>
              <a:t>设计了多种存储器寻址方式</a:t>
            </a:r>
            <a:endParaRPr lang="zh-CN" altLang="en-US" dirty="0"/>
          </a:p>
          <a:p>
            <a:pPr lvl="2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、直接寻址方式</a:t>
            </a:r>
            <a:endParaRPr lang="zh-CN" altLang="en-US" sz="2400" dirty="0"/>
          </a:p>
          <a:p>
            <a:pPr lvl="2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、寄存器间接寻址方式</a:t>
            </a:r>
            <a:endParaRPr lang="zh-CN" altLang="en-US" sz="2400" dirty="0"/>
          </a:p>
          <a:p>
            <a:pPr lvl="2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、寄存器相对寻址方式</a:t>
            </a:r>
            <a:endParaRPr lang="zh-CN" altLang="en-US" sz="2400" dirty="0"/>
          </a:p>
          <a:p>
            <a:pPr lvl="2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、基址变址寻址方式</a:t>
            </a:r>
            <a:endParaRPr lang="zh-CN" altLang="en-US" sz="2400" dirty="0"/>
          </a:p>
          <a:p>
            <a:pPr lvl="2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、相对基址变址寻址方式</a:t>
            </a:r>
            <a:endParaRPr lang="zh-CN" altLang="en-US" sz="2400" dirty="0"/>
          </a:p>
          <a:p>
            <a:endParaRPr lang="zh-CN" altLang="en-US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577975"/>
            <a:ext cx="10515600" cy="4351338"/>
          </a:xfrm>
        </p:spPr>
        <p:txBody>
          <a:bodyPr/>
          <a:lstStyle/>
          <a:p>
            <a:r>
              <a:rPr lang="zh-CN" altLang="en-US" sz="3200" dirty="0"/>
              <a:t>有效地址在指令中直接给出</a:t>
            </a:r>
            <a:endParaRPr lang="zh-CN" altLang="en-US" sz="3200" dirty="0"/>
          </a:p>
          <a:p>
            <a:r>
              <a:rPr lang="zh-CN" altLang="en-US" sz="3200" dirty="0"/>
              <a:t>默认的段地址在</a:t>
            </a:r>
            <a:r>
              <a:rPr lang="en-US" altLang="zh-CN" sz="3200" dirty="0"/>
              <a:t>DS</a:t>
            </a:r>
            <a:r>
              <a:rPr lang="zh-CN" altLang="en-US" sz="3200" dirty="0"/>
              <a:t>段寄存器，可使用段超越前缀改变</a:t>
            </a:r>
            <a:endParaRPr lang="zh-CN" altLang="en-US" sz="3200" dirty="0"/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MOV AX,[2000H]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sz="2800" dirty="0"/>
              <a:t>；</a:t>
            </a:r>
            <a:r>
              <a:rPr lang="en-US" altLang="zh-CN" sz="2800" dirty="0"/>
              <a:t>AX←DS:[2000H]</a:t>
            </a:r>
            <a:endParaRPr lang="en-US" altLang="zh-CN" sz="2800" dirty="0"/>
          </a:p>
          <a:p>
            <a:pPr lvl="1">
              <a:buNone/>
            </a:pPr>
            <a:r>
              <a:rPr lang="zh-CN" altLang="en-US" sz="2800" dirty="0"/>
              <a:t>；指令代码：</a:t>
            </a:r>
            <a:r>
              <a:rPr lang="en-US" altLang="zh-CN" sz="2800" dirty="0"/>
              <a:t>A1 00 20</a:t>
            </a:r>
            <a:endParaRPr lang="en-US" altLang="zh-CN" sz="2800" dirty="0"/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MOV AX,ES:[2000H]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sz="2800" dirty="0"/>
              <a:t>；</a:t>
            </a:r>
            <a:r>
              <a:rPr lang="en-US" altLang="zh-CN" sz="2800" dirty="0"/>
              <a:t>AX←ES:[2000H]</a:t>
            </a:r>
            <a:endParaRPr lang="en-US" altLang="zh-CN" sz="2800" dirty="0"/>
          </a:p>
          <a:p>
            <a:pPr lvl="1">
              <a:buNone/>
            </a:pPr>
            <a:r>
              <a:rPr lang="zh-CN" altLang="en-US" sz="2800" dirty="0"/>
              <a:t>；指令代码：</a:t>
            </a:r>
            <a:r>
              <a:rPr lang="en-US" altLang="zh-CN" sz="2800" dirty="0"/>
              <a:t>26 A1 00 20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smtClean="0"/>
              <a:t>MOV AX,[2000H]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/>
              <a:t>指令</a:t>
            </a:r>
            <a:r>
              <a:rPr lang="zh-CN" altLang="en-US" sz="2000" dirty="0" smtClean="0"/>
              <a:t>中取出有效地址。送给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地址加法器作为段内地址；</a:t>
            </a:r>
            <a:endParaRPr lang="en-US" altLang="zh-CN" sz="2000" dirty="0" smtClean="0"/>
          </a:p>
          <a:p>
            <a:pPr marL="914400" lvl="1" indent="-457200">
              <a:buFont typeface="+mj-ea"/>
              <a:buAutoNum type="circleNumDbPlain" startAt="2"/>
            </a:pPr>
            <a:r>
              <a:rPr lang="zh-CN" altLang="en-US" sz="2000" dirty="0" smtClean="0"/>
              <a:t>地址加法器根据</a:t>
            </a:r>
            <a:r>
              <a:rPr lang="en-US" altLang="zh-CN" sz="2000" dirty="0" smtClean="0"/>
              <a:t>DS</a:t>
            </a:r>
            <a:r>
              <a:rPr lang="zh-CN" altLang="en-US" sz="2000" dirty="0" smtClean="0"/>
              <a:t>提供段地址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形成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位物理地址；</a:t>
            </a:r>
            <a:endParaRPr lang="en-US" altLang="zh-CN" sz="2000" dirty="0" smtClean="0"/>
          </a:p>
          <a:p>
            <a:pPr marL="914400" lvl="1" indent="-457200">
              <a:buFont typeface="+mj-ea"/>
              <a:buAutoNum type="circleNumDbPlain" startAt="3"/>
            </a:pPr>
            <a:r>
              <a:rPr lang="zh-CN" altLang="en-US" sz="2000" dirty="0" smtClean="0"/>
              <a:t>根据得到的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位物理地址访存；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 descr="hy01_1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99" y="2000290"/>
            <a:ext cx="5910147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15025" y="3305176"/>
            <a:ext cx="933450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1492H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2345" y="3289103"/>
            <a:ext cx="485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86426" y="3925094"/>
            <a:ext cx="11810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     14920H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+     2000H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   16920H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24525" y="4476750"/>
            <a:ext cx="114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6288"/>
          </a:xfrm>
        </p:spPr>
        <p:txBody>
          <a:bodyPr/>
          <a:lstStyle/>
          <a:p>
            <a:r>
              <a:rPr lang="zh-CN" altLang="en-US" dirty="0"/>
              <a:t>有效地址存放在基址寄存器</a:t>
            </a:r>
            <a:r>
              <a:rPr lang="en-US" altLang="zh-CN" dirty="0"/>
              <a:t>BX</a:t>
            </a:r>
            <a:r>
              <a:rPr lang="zh-CN" altLang="en-US" dirty="0"/>
              <a:t>或变址寄存器</a:t>
            </a:r>
            <a:r>
              <a:rPr lang="en-US" altLang="zh-CN" dirty="0"/>
              <a:t>SI</a:t>
            </a:r>
            <a:r>
              <a:rPr lang="zh-CN" altLang="en-US" dirty="0"/>
              <a:t>、</a:t>
            </a:r>
            <a:r>
              <a:rPr lang="en-US" altLang="zh-CN" dirty="0"/>
              <a:t>DI</a:t>
            </a:r>
            <a:r>
              <a:rPr lang="zh-CN" altLang="en-US" dirty="0"/>
              <a:t>中</a:t>
            </a:r>
            <a:endParaRPr lang="zh-CN" altLang="en-US" dirty="0"/>
          </a:p>
          <a:p>
            <a:r>
              <a:rPr lang="zh-CN" altLang="en-US" dirty="0"/>
              <a:t>默认的段地址在</a:t>
            </a:r>
            <a:r>
              <a:rPr lang="en-US" altLang="zh-CN" dirty="0"/>
              <a:t>DS</a:t>
            </a:r>
            <a:r>
              <a:rPr lang="zh-CN" altLang="en-US" dirty="0"/>
              <a:t>段寄存器，可使用段超越前缀改变</a:t>
            </a:r>
            <a:endParaRPr lang="zh-CN" altLang="en-US" dirty="0"/>
          </a:p>
          <a:p>
            <a:pPr lvl="1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MOV AX,[</a:t>
            </a:r>
            <a:r>
              <a:rPr lang="en-US" altLang="zh-CN" dirty="0" smtClean="0">
                <a:solidFill>
                  <a:schemeClr val="accent2"/>
                </a:solidFill>
              </a:rPr>
              <a:t>SI]    ；</a:t>
            </a:r>
            <a:r>
              <a:rPr lang="en-US" altLang="zh-CN" dirty="0" smtClean="0"/>
              <a:t>AX</a:t>
            </a:r>
            <a:r>
              <a:rPr lang="en-US" altLang="zh-CN" dirty="0"/>
              <a:t>←DS:[SI]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有效地址是寄存器内容与有符号</a:t>
            </a:r>
            <a:r>
              <a:rPr lang="en-US" altLang="zh-CN" sz="3200" dirty="0"/>
              <a:t>8</a:t>
            </a:r>
            <a:r>
              <a:rPr lang="zh-CN" altLang="en-US" sz="3200" dirty="0"/>
              <a:t>位或</a:t>
            </a:r>
            <a:r>
              <a:rPr lang="en-US" altLang="zh-CN" sz="3200" dirty="0"/>
              <a:t>16</a:t>
            </a:r>
            <a:r>
              <a:rPr lang="zh-CN" altLang="en-US" sz="3200" dirty="0"/>
              <a:t>位位移量之和，寄存器可以是</a:t>
            </a:r>
            <a:r>
              <a:rPr lang="en-US" altLang="zh-CN" sz="3200" dirty="0"/>
              <a:t>BX/BP</a:t>
            </a:r>
            <a:r>
              <a:rPr lang="zh-CN" altLang="en-US" sz="3200" dirty="0"/>
              <a:t>或</a:t>
            </a:r>
            <a:r>
              <a:rPr lang="en-US" altLang="zh-CN" sz="3200" dirty="0"/>
              <a:t>SI/DI</a:t>
            </a:r>
            <a:endParaRPr lang="en-US" altLang="zh-CN" sz="3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有效地址＝</a:t>
            </a:r>
            <a:r>
              <a:rPr lang="en-US" altLang="zh-CN" sz="2800" dirty="0">
                <a:solidFill>
                  <a:schemeClr val="accent2"/>
                </a:solidFill>
              </a:rPr>
              <a:t>BX/BP/SI/DI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8/16</a:t>
            </a:r>
            <a:r>
              <a:rPr lang="zh-CN" altLang="en-US" sz="2800" dirty="0">
                <a:solidFill>
                  <a:schemeClr val="accent2"/>
                </a:solidFill>
              </a:rPr>
              <a:t>位位移量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r>
              <a:rPr lang="zh-CN" altLang="en-US" sz="3200" dirty="0"/>
              <a:t>段地址对应</a:t>
            </a:r>
            <a:r>
              <a:rPr lang="en-US" altLang="zh-CN" sz="3200" dirty="0"/>
              <a:t>BX/SI/DI</a:t>
            </a:r>
            <a:r>
              <a:rPr lang="zh-CN" altLang="en-US" sz="3200" dirty="0"/>
              <a:t>寄存器默认在</a:t>
            </a:r>
            <a:r>
              <a:rPr lang="en-US" altLang="zh-CN" sz="3200" dirty="0"/>
              <a:t>DS</a:t>
            </a:r>
            <a:r>
              <a:rPr lang="zh-CN" altLang="en-US" sz="3200" dirty="0"/>
              <a:t>，对应</a:t>
            </a:r>
            <a:r>
              <a:rPr lang="en-US" altLang="zh-CN" sz="3200" dirty="0"/>
              <a:t>BP</a:t>
            </a:r>
            <a:r>
              <a:rPr lang="zh-CN" altLang="en-US" sz="3200" dirty="0"/>
              <a:t>寄存器默认在</a:t>
            </a:r>
            <a:r>
              <a:rPr lang="en-US" altLang="zh-CN" sz="3200" dirty="0"/>
              <a:t>SS</a:t>
            </a:r>
            <a:r>
              <a:rPr lang="zh-CN" altLang="en-US" sz="3200" dirty="0"/>
              <a:t>；可用段超越前缀</a:t>
            </a:r>
            <a:endParaRPr lang="zh-CN" altLang="en-US" sz="3200" dirty="0"/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</a:rPr>
              <a:t>MOV AX,[DI+06H]       </a:t>
            </a:r>
            <a:r>
              <a:rPr lang="zh-CN" altLang="en-US" dirty="0"/>
              <a:t>；</a:t>
            </a:r>
            <a:r>
              <a:rPr lang="en-US" altLang="zh-CN" dirty="0"/>
              <a:t>AX←DS:[DI+06H]</a:t>
            </a:r>
            <a:endParaRPr lang="en-US" altLang="zh-CN" dirty="0"/>
          </a:p>
          <a:p>
            <a:pPr lvl="1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MOV AX,[BP+06H]     </a:t>
            </a:r>
            <a:r>
              <a:rPr lang="zh-CN" altLang="en-US" dirty="0"/>
              <a:t>；</a:t>
            </a:r>
            <a:r>
              <a:rPr lang="en-US" altLang="zh-CN" dirty="0"/>
              <a:t>AX←SS:[BP+06H]</a:t>
            </a:r>
            <a:endParaRPr lang="en-US" altLang="zh-C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基址变址寻址方式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有效地址由基址寄存器（</a:t>
            </a:r>
            <a:r>
              <a:rPr lang="en-US" altLang="zh-CN" sz="3200" dirty="0"/>
              <a:t>BX</a:t>
            </a:r>
            <a:r>
              <a:rPr lang="zh-CN" altLang="en-US" sz="3200" dirty="0"/>
              <a:t>或</a:t>
            </a:r>
            <a:r>
              <a:rPr lang="en-US" altLang="zh-CN" sz="3200" dirty="0"/>
              <a:t>BP</a:t>
            </a:r>
            <a:r>
              <a:rPr lang="zh-CN" altLang="en-US" sz="3200" dirty="0"/>
              <a:t>）的内容加上变址寄存器（</a:t>
            </a:r>
            <a:r>
              <a:rPr lang="en-US" altLang="zh-CN" sz="3200" dirty="0"/>
              <a:t>SI</a:t>
            </a:r>
            <a:r>
              <a:rPr lang="zh-CN" altLang="en-US" sz="3200" dirty="0"/>
              <a:t>或</a:t>
            </a:r>
            <a:r>
              <a:rPr lang="en-US" altLang="zh-CN" sz="3200" dirty="0"/>
              <a:t>DI</a:t>
            </a:r>
            <a:r>
              <a:rPr lang="zh-CN" altLang="en-US" sz="3200" dirty="0"/>
              <a:t>）的内容构成：</a:t>
            </a:r>
            <a:endParaRPr lang="zh-CN" altLang="en-US" sz="3200" dirty="0"/>
          </a:p>
          <a:p>
            <a:pPr lvl="1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有效地址＝</a:t>
            </a:r>
            <a:r>
              <a:rPr lang="en-US" altLang="zh-CN" sz="2800" dirty="0">
                <a:solidFill>
                  <a:schemeClr val="accent2"/>
                </a:solidFill>
              </a:rPr>
              <a:t>BX/BP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SI/DI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r>
              <a:rPr lang="zh-CN" altLang="en-US" sz="3200" dirty="0"/>
              <a:t>段地址对应</a:t>
            </a:r>
            <a:r>
              <a:rPr lang="en-US" altLang="zh-CN" sz="3200" dirty="0"/>
              <a:t>BX</a:t>
            </a:r>
            <a:r>
              <a:rPr lang="zh-CN" altLang="en-US" sz="3200" dirty="0"/>
              <a:t>基址寄存器默认是</a:t>
            </a:r>
            <a:r>
              <a:rPr lang="en-US" altLang="zh-CN" sz="3200" dirty="0"/>
              <a:t>DS</a:t>
            </a:r>
            <a:r>
              <a:rPr lang="zh-CN" altLang="en-US" sz="3200" dirty="0"/>
              <a:t>，对应</a:t>
            </a:r>
            <a:r>
              <a:rPr lang="en-US" altLang="zh-CN" sz="3200" dirty="0"/>
              <a:t>BP</a:t>
            </a:r>
            <a:r>
              <a:rPr lang="zh-CN" altLang="en-US" sz="3200" dirty="0"/>
              <a:t>基址寄存器默认是</a:t>
            </a:r>
            <a:r>
              <a:rPr lang="en-US" altLang="zh-CN" sz="3200" dirty="0"/>
              <a:t>SS</a:t>
            </a:r>
            <a:r>
              <a:rPr lang="zh-CN" altLang="en-US" sz="3200" dirty="0"/>
              <a:t>；可用段超越前缀</a:t>
            </a:r>
            <a:endParaRPr lang="zh-CN" altLang="en-US" sz="3200" dirty="0"/>
          </a:p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MOV AX,[BX+SI]              </a:t>
            </a:r>
            <a:r>
              <a:rPr lang="zh-CN" altLang="en-US" dirty="0"/>
              <a:t>；</a:t>
            </a:r>
            <a:r>
              <a:rPr lang="en-US" altLang="zh-CN" dirty="0"/>
              <a:t>AX←DS:[BX+SI]</a:t>
            </a:r>
            <a:endParaRPr lang="en-US" altLang="zh-CN" dirty="0"/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	MOV AX,[BP+DI]              </a:t>
            </a:r>
            <a:r>
              <a:rPr lang="zh-CN" altLang="en-US" dirty="0"/>
              <a:t>；</a:t>
            </a:r>
            <a:r>
              <a:rPr lang="en-US" altLang="zh-CN" dirty="0"/>
              <a:t>AX←SS:[BP+DI]</a:t>
            </a:r>
            <a:endParaRPr lang="en-US" altLang="zh-CN" dirty="0"/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	MOV AX,DS:[BP+DI]</a:t>
            </a:r>
            <a:r>
              <a:rPr lang="en-US" altLang="zh-CN" dirty="0"/>
              <a:t>        </a:t>
            </a:r>
            <a:r>
              <a:rPr lang="zh-CN" altLang="en-US" dirty="0"/>
              <a:t>；</a:t>
            </a:r>
            <a:r>
              <a:rPr lang="en-US" altLang="zh-CN" dirty="0"/>
              <a:t>AX←DS:[BP+DI]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相对基址变址寻址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有效地址是基址寄存器</a:t>
            </a:r>
            <a:r>
              <a:rPr lang="en-US" altLang="zh-CN" sz="3200" dirty="0"/>
              <a:t>(BX/BP)</a:t>
            </a:r>
            <a:r>
              <a:rPr lang="zh-CN" altLang="en-US" sz="3200" dirty="0"/>
              <a:t>、变址寄存器</a:t>
            </a:r>
            <a:r>
              <a:rPr lang="en-US" altLang="zh-CN" sz="3200" dirty="0"/>
              <a:t>(SI/DI)</a:t>
            </a:r>
            <a:r>
              <a:rPr lang="zh-CN" altLang="en-US" sz="3200" dirty="0"/>
              <a:t>与一个</a:t>
            </a:r>
            <a:r>
              <a:rPr lang="en-US" altLang="zh-CN" sz="3200" dirty="0"/>
              <a:t>8</a:t>
            </a:r>
            <a:r>
              <a:rPr lang="zh-CN" altLang="en-US" sz="3200" dirty="0"/>
              <a:t>位或</a:t>
            </a:r>
            <a:r>
              <a:rPr lang="en-US" altLang="zh-CN" sz="3200" dirty="0"/>
              <a:t>16</a:t>
            </a:r>
            <a:r>
              <a:rPr lang="zh-CN" altLang="en-US" sz="3200" dirty="0"/>
              <a:t>位位移量之和：</a:t>
            </a:r>
            <a:endParaRPr lang="zh-CN" altLang="en-US" sz="3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有效地址＝</a:t>
            </a:r>
            <a:r>
              <a:rPr lang="en-US" altLang="zh-CN" sz="2800" dirty="0">
                <a:solidFill>
                  <a:schemeClr val="accent2"/>
                </a:solidFill>
              </a:rPr>
              <a:t>BX/BP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SI/DI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8/16</a:t>
            </a:r>
            <a:r>
              <a:rPr lang="zh-CN" altLang="en-US" sz="2800" dirty="0">
                <a:solidFill>
                  <a:schemeClr val="accent2"/>
                </a:solidFill>
              </a:rPr>
              <a:t>位位移量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r>
              <a:rPr lang="zh-CN" altLang="en-US" sz="3200" dirty="0"/>
              <a:t>段地址对应</a:t>
            </a:r>
            <a:r>
              <a:rPr lang="en-US" altLang="zh-CN" sz="3200" dirty="0"/>
              <a:t>BX</a:t>
            </a:r>
            <a:r>
              <a:rPr lang="zh-CN" altLang="en-US" sz="3200" dirty="0"/>
              <a:t>基址寄存器默认是</a:t>
            </a:r>
            <a:r>
              <a:rPr lang="en-US" altLang="zh-CN" sz="3200" dirty="0"/>
              <a:t>DS</a:t>
            </a:r>
            <a:r>
              <a:rPr lang="zh-CN" altLang="en-US" sz="3200" dirty="0"/>
              <a:t>，对应</a:t>
            </a:r>
            <a:r>
              <a:rPr lang="en-US" altLang="zh-CN" sz="3200" dirty="0"/>
              <a:t>BP</a:t>
            </a:r>
            <a:r>
              <a:rPr lang="zh-CN" altLang="en-US" sz="3200" dirty="0"/>
              <a:t>基址寄存器默认是</a:t>
            </a:r>
            <a:r>
              <a:rPr lang="en-US" altLang="zh-CN" sz="3200" dirty="0"/>
              <a:t>SS</a:t>
            </a:r>
            <a:r>
              <a:rPr lang="zh-CN" altLang="en-US" sz="3200" dirty="0"/>
              <a:t>；可用段超越前缀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>
                <a:solidFill>
                  <a:schemeClr val="accent2"/>
                </a:solidFill>
              </a:rPr>
              <a:t>	</a:t>
            </a:r>
            <a:r>
              <a:rPr lang="en-US" altLang="zh-CN" sz="3200" dirty="0">
                <a:solidFill>
                  <a:schemeClr val="accent2"/>
                </a:solidFill>
              </a:rPr>
              <a:t>MOV AX,[BX+SI+06H]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；</a:t>
            </a:r>
            <a:r>
              <a:rPr lang="en-US" altLang="zh-CN" sz="3200" dirty="0"/>
              <a:t>AX←DS:[BX+SI+06H]</a:t>
            </a:r>
            <a:endParaRPr lang="en-US" altLang="zh-CN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寻址方式的多种表示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/>
          </a:bodyPr>
          <a:lstStyle/>
          <a:p>
            <a:r>
              <a:rPr lang="zh-CN" altLang="en-US" sz="3200" u="sng" dirty="0"/>
              <a:t>位移量可用符号表示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MOV </a:t>
            </a:r>
            <a:r>
              <a:rPr lang="en-US" altLang="zh-CN" dirty="0">
                <a:solidFill>
                  <a:schemeClr val="accent2"/>
                </a:solidFill>
              </a:rPr>
              <a:t>AX,[SI+</a:t>
            </a:r>
            <a:r>
              <a:rPr lang="en-US" altLang="zh-CN" dirty="0">
                <a:solidFill>
                  <a:schemeClr val="tx2"/>
                </a:solidFill>
              </a:rPr>
              <a:t>COUNT</a:t>
            </a:r>
            <a:r>
              <a:rPr lang="en-US" altLang="zh-CN" dirty="0" smtClean="0">
                <a:solidFill>
                  <a:schemeClr val="accent2"/>
                </a:solidFill>
              </a:rPr>
              <a:t>] </a:t>
            </a:r>
            <a:r>
              <a:rPr lang="zh-CN" altLang="en-US" dirty="0" smtClean="0"/>
              <a:t>；</a:t>
            </a:r>
            <a:r>
              <a:rPr lang="en-US" altLang="zh-CN" dirty="0"/>
              <a:t>COUNT</a:t>
            </a:r>
            <a:r>
              <a:rPr lang="zh-CN" altLang="en-US" dirty="0"/>
              <a:t>是事先定义的变量或常量（就是数值）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MOV AX,[BX+SI+</a:t>
            </a:r>
            <a:r>
              <a:rPr lang="en-US" altLang="zh-CN" dirty="0">
                <a:solidFill>
                  <a:schemeClr val="tx2"/>
                </a:solidFill>
              </a:rPr>
              <a:t>WNUM</a:t>
            </a:r>
            <a:r>
              <a:rPr lang="en-US" altLang="zh-CN" dirty="0">
                <a:solidFill>
                  <a:schemeClr val="accent2"/>
                </a:solidFill>
              </a:rPr>
              <a:t>]   </a:t>
            </a:r>
            <a:r>
              <a:rPr lang="zh-CN" altLang="en-US" dirty="0"/>
              <a:t>；</a:t>
            </a:r>
            <a:r>
              <a:rPr lang="en-US" altLang="zh-CN" dirty="0"/>
              <a:t>WNUM</a:t>
            </a:r>
            <a:r>
              <a:rPr lang="zh-CN" altLang="en-US" dirty="0"/>
              <a:t>是变量或常量</a:t>
            </a:r>
            <a:endParaRPr lang="zh-CN" altLang="en-US" dirty="0"/>
          </a:p>
          <a:p>
            <a:r>
              <a:rPr lang="zh-CN" altLang="en-US" sz="3200" dirty="0"/>
              <a:t>同一寻址方式可以写成不同的形式：</a:t>
            </a:r>
            <a:endParaRPr lang="zh-CN" altLang="en-US" sz="3200" dirty="0"/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MOV AX,[BX][SI]          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chemeClr val="tx2"/>
                </a:solidFill>
              </a:rPr>
              <a:t>MOV AX,[BX+SI]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MOV AX,COUNT[SI]</a:t>
            </a:r>
            <a:r>
              <a:rPr lang="en-US" altLang="zh-CN" dirty="0"/>
              <a:t>     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chemeClr val="tx2"/>
                </a:solidFill>
              </a:rPr>
              <a:t>MOV AX,[SI+COUNT]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MOV AX,WNUM[BX][SI]</a:t>
            </a:r>
            <a:endParaRPr lang="en-US" altLang="zh-CN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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chemeClr val="tx2"/>
                </a:solidFill>
              </a:rPr>
              <a:t>MOV AX,WNUM[BX+SI]</a:t>
            </a:r>
            <a:endParaRPr lang="en-US" altLang="zh-CN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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chemeClr val="tx2"/>
                </a:solidFill>
              </a:rPr>
              <a:t>MOV AX,[BX+SI+WNUM]</a:t>
            </a:r>
            <a:endParaRPr lang="en-US" altLang="zh-CN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780,&quot;width&quot;:138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14723</Words>
  <Application>WPS 演示</Application>
  <PresentationFormat>宽屏</PresentationFormat>
  <Paragraphs>1663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4" baseType="lpstr">
      <vt:lpstr>Arial</vt:lpstr>
      <vt:lpstr>宋体</vt:lpstr>
      <vt:lpstr>Wingdings</vt:lpstr>
      <vt:lpstr>Times New Roman</vt:lpstr>
      <vt:lpstr>Calibri Light</vt:lpstr>
      <vt:lpstr>微软雅黑</vt:lpstr>
      <vt:lpstr>Arial Unicode MS</vt:lpstr>
      <vt:lpstr>Calibri</vt:lpstr>
      <vt:lpstr>Symbol</vt:lpstr>
      <vt:lpstr>Tahoma</vt:lpstr>
      <vt:lpstr>仿宋</vt:lpstr>
      <vt:lpstr>黑体</vt:lpstr>
      <vt:lpstr>Office 主题</vt:lpstr>
      <vt:lpstr>第一章  汇编语言基础知识</vt:lpstr>
      <vt:lpstr>引言</vt:lpstr>
      <vt:lpstr>1.1 计算机系统概述</vt:lpstr>
      <vt:lpstr>存储器的分层体系结构</vt:lpstr>
      <vt:lpstr>微型计算机的系统组成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微型机的体系结构</vt:lpstr>
      <vt:lpstr>语言程序员看到的硬件</vt:lpstr>
      <vt:lpstr>寄存器</vt:lpstr>
      <vt:lpstr>存储器地址</vt:lpstr>
      <vt:lpstr>端口</vt:lpstr>
      <vt:lpstr>计算机程序设计语言</vt:lpstr>
      <vt:lpstr>汇编语言</vt:lpstr>
      <vt:lpstr>PowerPoint 演示文稿</vt:lpstr>
      <vt:lpstr>汇编语言的特点</vt:lpstr>
      <vt:lpstr>混合编程</vt:lpstr>
      <vt:lpstr>应用场景</vt:lpstr>
      <vt:lpstr>1.2 数据表示</vt:lpstr>
      <vt:lpstr>二进制</vt:lpstr>
      <vt:lpstr>十六进制</vt:lpstr>
      <vt:lpstr>进制转换-十进制-&gt;二进制/十六进制</vt:lpstr>
      <vt:lpstr>进制转换-十进制-&gt;二进制/十六进制</vt:lpstr>
      <vt:lpstr>进制转换-二进制/十六进制-&gt;十进制</vt:lpstr>
      <vt:lpstr>BCD码（Binary Coded Decimal）</vt:lpstr>
      <vt:lpstr>ASCII码（美国标准信息交换码）</vt:lpstr>
      <vt:lpstr>真值和机器数</vt:lpstr>
      <vt:lpstr>补码</vt:lpstr>
      <vt:lpstr>负数求补</vt:lpstr>
      <vt:lpstr>十六进制数的加减运算</vt:lpstr>
      <vt:lpstr>练习</vt:lpstr>
      <vt:lpstr>练习</vt:lpstr>
      <vt:lpstr>1.3  Intel 80x86系列微处理器</vt:lpstr>
      <vt:lpstr>1.3.1 16位80x86处理器</vt:lpstr>
      <vt:lpstr>IA-32(Intel Architecture)处理器</vt:lpstr>
      <vt:lpstr>Intel 64处理器</vt:lpstr>
      <vt:lpstr>1.4  PC微型计算机</vt:lpstr>
      <vt:lpstr>主存空间的分配</vt:lpstr>
      <vt:lpstr>相关软件</vt:lpstr>
      <vt:lpstr>文本编辑器（Editor）</vt:lpstr>
      <vt:lpstr>汇编程序（Assembler）</vt:lpstr>
      <vt:lpstr>连接程序（Linker）</vt:lpstr>
      <vt:lpstr>调试程序（Debugger）</vt:lpstr>
      <vt:lpstr>集成化开发环境</vt:lpstr>
      <vt:lpstr>1.5  8086微处理器</vt:lpstr>
      <vt:lpstr>PowerPoint 演示文稿</vt:lpstr>
      <vt:lpstr>8086的寄存器</vt:lpstr>
      <vt:lpstr>通用寄存器</vt:lpstr>
      <vt:lpstr>数据寄存器</vt:lpstr>
      <vt:lpstr>变址及指针寄存器</vt:lpstr>
      <vt:lpstr>堆栈（Stack）</vt:lpstr>
      <vt:lpstr>标志寄存器</vt:lpstr>
      <vt:lpstr>指令指针IP</vt:lpstr>
      <vt:lpstr>段寄存器</vt:lpstr>
      <vt:lpstr>数据信息的表达单位</vt:lpstr>
      <vt:lpstr>数据的存储格式</vt:lpstr>
      <vt:lpstr>存储单元及其存储内容</vt:lpstr>
      <vt:lpstr>多字节数据存放方式</vt:lpstr>
      <vt:lpstr>数据的地址对齐</vt:lpstr>
      <vt:lpstr>存储器的分段管理</vt:lpstr>
      <vt:lpstr>物理地址和逻辑地址</vt:lpstr>
      <vt:lpstr>逻辑地址和物理地址</vt:lpstr>
      <vt:lpstr>逻辑地址</vt:lpstr>
      <vt:lpstr>物理地址和逻辑地址的转换</vt:lpstr>
      <vt:lpstr>代码段（Code Segment）</vt:lpstr>
      <vt:lpstr>堆栈段（Stack Segment）</vt:lpstr>
      <vt:lpstr>数据段（Data Segment）</vt:lpstr>
      <vt:lpstr>附加段（Extra Segment）</vt:lpstr>
      <vt:lpstr>如何分配各个逻辑段</vt:lpstr>
      <vt:lpstr>段超越前缀指令</vt:lpstr>
      <vt:lpstr>段超越的示例</vt:lpstr>
      <vt:lpstr>段寄存器的使用规定</vt:lpstr>
      <vt:lpstr>存储器的分段</vt:lpstr>
      <vt:lpstr>各个逻辑段独立</vt:lpstr>
      <vt:lpstr>各个逻辑段重叠</vt:lpstr>
      <vt:lpstr>1MB空间的分段</vt:lpstr>
      <vt:lpstr>1.6  8086的寻址方式</vt:lpstr>
      <vt:lpstr>指令的组成</vt:lpstr>
      <vt:lpstr>指令的操作码和操作数</vt:lpstr>
      <vt:lpstr>8086的机器代码格式</vt:lpstr>
      <vt:lpstr>标准机器代码示例1 </vt:lpstr>
      <vt:lpstr>标准机器代码示例2</vt:lpstr>
      <vt:lpstr>其他机器代码形式</vt:lpstr>
      <vt:lpstr>指令的助记符格式</vt:lpstr>
      <vt:lpstr>传送指令MOV的格式</vt:lpstr>
      <vt:lpstr>8086的寻址方式</vt:lpstr>
      <vt:lpstr>8086的寻址方式</vt:lpstr>
      <vt:lpstr>8086的寻址方式</vt:lpstr>
      <vt:lpstr>8086的寻址方式</vt:lpstr>
      <vt:lpstr>直接寻址方式</vt:lpstr>
      <vt:lpstr>直接寻址方式</vt:lpstr>
      <vt:lpstr>寄存器间接寻址</vt:lpstr>
      <vt:lpstr>寄存器相对寻址</vt:lpstr>
      <vt:lpstr>基址变址寻址方式</vt:lpstr>
      <vt:lpstr>相对基址变址寻址</vt:lpstr>
      <vt:lpstr>寻址方式的多种表示</vt:lpstr>
      <vt:lpstr>寄存器操作数的表达</vt:lpstr>
      <vt:lpstr>存储器操作数的表达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汇编语言基础知识</dc:title>
  <dc:creator>张海英(2006100207)</dc:creator>
  <cp:lastModifiedBy>老易</cp:lastModifiedBy>
  <cp:revision>118</cp:revision>
  <dcterms:created xsi:type="dcterms:W3CDTF">2019-09-09T06:52:00Z</dcterms:created>
  <dcterms:modified xsi:type="dcterms:W3CDTF">2020-09-07T01:38:47Z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