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9" r:id="rId4"/>
    <p:sldId id="258" r:id="rId5"/>
    <p:sldId id="262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1D5"/>
    <a:srgbClr val="E7E4EA"/>
    <a:srgbClr val="192A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AA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</a:rPr>
              <a:t>课程基础及教材选用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1820" y="1550670"/>
            <a:ext cx="10981055" cy="4791710"/>
          </a:xfrm>
        </p:spPr>
        <p:txBody>
          <a:bodyPr/>
          <a:p>
            <a:pPr marL="0" indent="0"/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初级日语（上）课程基础为日语零起点</a:t>
            </a:r>
            <a:r>
              <a:rPr lang="en-US" altLang="zh-CN">
                <a:solidFill>
                  <a:schemeClr val="bg1"/>
                </a:solidFill>
              </a:rPr>
              <a:t> → </a:t>
            </a:r>
            <a:r>
              <a:rPr lang="zh-CN" altLang="en-US">
                <a:solidFill>
                  <a:schemeClr val="bg1"/>
                </a:solidFill>
              </a:rPr>
              <a:t>初级日语（下）</a:t>
            </a:r>
            <a:endParaRPr lang="en-US" altLang="zh-CN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《中日交流标准日本语》（初级上）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AA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</a:rPr>
              <a:t>教学计划与进度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</a:rPr>
              <a:t>计划约</a:t>
            </a:r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课时一课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   </a:t>
            </a:r>
            <a:r>
              <a:rPr lang="zh-CN" altLang="en-US">
                <a:solidFill>
                  <a:schemeClr val="bg1"/>
                </a:solidFill>
              </a:rPr>
              <a:t>本学期共</a:t>
            </a:r>
            <a:r>
              <a:rPr lang="en-US" altLang="zh-CN">
                <a:solidFill>
                  <a:schemeClr val="bg1"/>
                </a:solidFill>
              </a:rPr>
              <a:t>30</a:t>
            </a:r>
            <a:r>
              <a:rPr lang="zh-CN" altLang="en-US">
                <a:solidFill>
                  <a:schemeClr val="bg1"/>
                </a:solidFill>
              </a:rPr>
              <a:t>课时，计划学习</a:t>
            </a:r>
            <a:r>
              <a:rPr lang="en-US" altLang="zh-CN">
                <a:solidFill>
                  <a:schemeClr val="bg1"/>
                </a:solidFill>
              </a:rPr>
              <a:t>10</a:t>
            </a:r>
            <a:r>
              <a:rPr lang="zh-CN" altLang="en-US">
                <a:solidFill>
                  <a:schemeClr val="bg1"/>
                </a:solidFill>
              </a:rPr>
              <a:t>课；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   </a:t>
            </a:r>
            <a:endParaRPr lang="en-US" altLang="zh-CN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期末考试范围为本学期学习的内容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AA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49" name="标题 1"/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 fontScale="90000"/>
          </a:bodyPr>
          <a:p>
            <a:r>
              <a:rPr lang="zh-CN" altLang="en-US">
                <a:solidFill>
                  <a:schemeClr val="bg1"/>
                </a:solidFill>
              </a:rPr>
              <a:t>最终成绩构成（平时成绩</a:t>
            </a:r>
            <a:r>
              <a:rPr lang="en-US" altLang="zh-CN">
                <a:solidFill>
                  <a:schemeClr val="bg1"/>
                </a:solidFill>
              </a:rPr>
              <a:t>50%</a:t>
            </a:r>
            <a:r>
              <a:rPr lang="zh-CN" altLang="en-US">
                <a:solidFill>
                  <a:schemeClr val="bg1"/>
                </a:solidFill>
              </a:rPr>
              <a:t>＋期末卷面</a:t>
            </a:r>
            <a:r>
              <a:rPr lang="en-US" altLang="zh-CN">
                <a:solidFill>
                  <a:schemeClr val="bg1"/>
                </a:solidFill>
              </a:rPr>
              <a:t>50%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50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pPr marL="0" indent="0">
              <a:buNone/>
            </a:pPr>
            <a:r>
              <a:rPr lang="zh-CN" altLang="en-US">
                <a:solidFill>
                  <a:srgbClr val="C00000"/>
                </a:solidFill>
              </a:rPr>
              <a:t>平时成绩（满分</a:t>
            </a:r>
            <a:r>
              <a:rPr lang="en-US" altLang="zh-CN">
                <a:solidFill>
                  <a:srgbClr val="C00000"/>
                </a:solidFill>
              </a:rPr>
              <a:t>100</a:t>
            </a:r>
            <a:r>
              <a:rPr lang="zh-CN" altLang="en-US">
                <a:solidFill>
                  <a:srgbClr val="C00000"/>
                </a:solidFill>
              </a:rPr>
              <a:t>，按</a:t>
            </a:r>
            <a:r>
              <a:rPr lang="en-US" altLang="zh-CN">
                <a:solidFill>
                  <a:srgbClr val="C00000"/>
                </a:solidFill>
              </a:rPr>
              <a:t>50%</a:t>
            </a:r>
            <a:r>
              <a:rPr lang="zh-CN" altLang="en-US">
                <a:solidFill>
                  <a:srgbClr val="C00000"/>
                </a:solidFill>
              </a:rPr>
              <a:t>折算）</a:t>
            </a:r>
            <a:endParaRPr lang="zh-CN" altLang="en-US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C00000"/>
                </a:solidFill>
              </a:rPr>
              <a:t>期末卷面成绩（满分</a:t>
            </a:r>
            <a:r>
              <a:rPr lang="en-US" altLang="zh-CN">
                <a:solidFill>
                  <a:srgbClr val="C00000"/>
                </a:solidFill>
              </a:rPr>
              <a:t>100</a:t>
            </a:r>
            <a:r>
              <a:rPr lang="zh-CN" altLang="en-US">
                <a:solidFill>
                  <a:srgbClr val="C00000"/>
                </a:solidFill>
              </a:rPr>
              <a:t>，按</a:t>
            </a:r>
            <a:r>
              <a:rPr lang="en-US" altLang="zh-CN">
                <a:solidFill>
                  <a:srgbClr val="C00000"/>
                </a:solidFill>
              </a:rPr>
              <a:t>50%</a:t>
            </a:r>
            <a:r>
              <a:rPr lang="zh-CN" altLang="en-US">
                <a:solidFill>
                  <a:srgbClr val="C00000"/>
                </a:solidFill>
              </a:rPr>
              <a:t>折算）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                   </a:t>
            </a:r>
            <a:r>
              <a:rPr lang="zh-CN" altLang="en-US">
                <a:solidFill>
                  <a:srgbClr val="FF0000"/>
                </a:solidFill>
              </a:rPr>
              <a:t>无期中考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>
                <a:solidFill>
                  <a:srgbClr val="C00000"/>
                </a:solidFill>
              </a:rPr>
              <a:t>平时成绩（满分</a:t>
            </a:r>
            <a:r>
              <a:rPr lang="en-US" altLang="zh-CN">
                <a:solidFill>
                  <a:srgbClr val="C00000"/>
                </a:solidFill>
              </a:rPr>
              <a:t>100</a:t>
            </a:r>
            <a:r>
              <a:rPr lang="zh-CN" altLang="en-US">
                <a:solidFill>
                  <a:srgbClr val="C00000"/>
                </a:solidFill>
              </a:rPr>
              <a:t>）</a:t>
            </a:r>
            <a:endParaRPr lang="zh-CN" altLang="en-US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B0F0"/>
                </a:solidFill>
              </a:rPr>
              <a:t>1.</a:t>
            </a:r>
            <a:r>
              <a:rPr lang="zh-CN" altLang="en-US">
                <a:solidFill>
                  <a:srgbClr val="00B0F0"/>
                </a:solidFill>
              </a:rPr>
              <a:t>作业、小测（</a:t>
            </a:r>
            <a:r>
              <a:rPr lang="en-US" altLang="zh-CN">
                <a:solidFill>
                  <a:srgbClr val="00B0F0"/>
                </a:solidFill>
              </a:rPr>
              <a:t>6</a:t>
            </a:r>
            <a:r>
              <a:rPr lang="en-US" altLang="zh-CN">
                <a:solidFill>
                  <a:srgbClr val="00B0F0"/>
                </a:solidFill>
              </a:rPr>
              <a:t>0%</a:t>
            </a:r>
            <a:r>
              <a:rPr lang="zh-CN" altLang="en-US">
                <a:solidFill>
                  <a:srgbClr val="00B0F0"/>
                </a:solidFill>
              </a:rPr>
              <a:t>）</a:t>
            </a:r>
            <a:endParaRPr lang="zh-CN" altLang="en-US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B0F0"/>
                </a:solidFill>
              </a:rPr>
              <a:t>2.</a:t>
            </a:r>
            <a:r>
              <a:rPr lang="zh-CN" altLang="en-US">
                <a:solidFill>
                  <a:srgbClr val="00B0F0"/>
                </a:solidFill>
              </a:rPr>
              <a:t>课堂朗读（</a:t>
            </a:r>
            <a:r>
              <a:rPr lang="en-US" altLang="zh-CN">
                <a:solidFill>
                  <a:srgbClr val="00B0F0"/>
                </a:solidFill>
              </a:rPr>
              <a:t>2</a:t>
            </a:r>
            <a:r>
              <a:rPr lang="en-US" altLang="zh-CN">
                <a:solidFill>
                  <a:srgbClr val="00B0F0"/>
                </a:solidFill>
              </a:rPr>
              <a:t>0%</a:t>
            </a:r>
            <a:r>
              <a:rPr lang="zh-CN" altLang="en-US">
                <a:solidFill>
                  <a:srgbClr val="00B0F0"/>
                </a:solidFill>
              </a:rPr>
              <a:t>）</a:t>
            </a:r>
            <a:endParaRPr lang="zh-CN" altLang="en-US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B0F0"/>
                </a:solidFill>
              </a:rPr>
              <a:t>3.</a:t>
            </a:r>
            <a:r>
              <a:rPr lang="zh-CN" altLang="en-US">
                <a:solidFill>
                  <a:srgbClr val="00B0F0"/>
                </a:solidFill>
              </a:rPr>
              <a:t>出勤（</a:t>
            </a:r>
            <a:r>
              <a:rPr lang="en-US" altLang="zh-CN">
                <a:solidFill>
                  <a:srgbClr val="00B0F0"/>
                </a:solidFill>
              </a:rPr>
              <a:t>2</a:t>
            </a:r>
            <a:r>
              <a:rPr lang="en-US" altLang="zh-CN">
                <a:solidFill>
                  <a:srgbClr val="00B0F0"/>
                </a:solidFill>
              </a:rPr>
              <a:t>0% </a:t>
            </a:r>
            <a:r>
              <a:rPr lang="zh-CN" altLang="en-US">
                <a:solidFill>
                  <a:srgbClr val="00B0F0"/>
                </a:solidFill>
              </a:rPr>
              <a:t>无故缺席一次扣</a:t>
            </a:r>
            <a:r>
              <a:rPr lang="en-US" altLang="zh-CN">
                <a:solidFill>
                  <a:srgbClr val="00B0F0"/>
                </a:solidFill>
              </a:rPr>
              <a:t>5</a:t>
            </a:r>
            <a:r>
              <a:rPr lang="zh-CN" altLang="en-US">
                <a:solidFill>
                  <a:srgbClr val="00B0F0"/>
                </a:solidFill>
              </a:rPr>
              <a:t>分）</a:t>
            </a:r>
            <a:endParaRPr lang="zh-CN" altLang="en-US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AA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49" name="标题 1"/>
          <p:cNvSpPr>
            <a:spLocks noGrp="1"/>
          </p:cNvSpPr>
          <p:nvPr>
            <p:ph type="title"/>
          </p:nvPr>
        </p:nvSpPr>
        <p:spPr>
          <a:xfrm>
            <a:off x="278765" y="225425"/>
            <a:ext cx="11590020" cy="694055"/>
          </a:xfrm>
        </p:spPr>
        <p:txBody>
          <a:bodyPr anchor="ctr" anchorCtr="0">
            <a:normAutofit/>
          </a:bodyPr>
          <a:p>
            <a:r>
              <a:rPr lang="zh-CN" altLang="en-US" sz="3600">
                <a:solidFill>
                  <a:schemeClr val="bg1"/>
                </a:solidFill>
              </a:rPr>
              <a:t>课程辅助工具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50" name="内容占位符 2"/>
          <p:cNvSpPr>
            <a:spLocks noGrp="1"/>
          </p:cNvSpPr>
          <p:nvPr>
            <p:ph idx="1"/>
          </p:nvPr>
        </p:nvSpPr>
        <p:spPr>
          <a:xfrm>
            <a:off x="360045" y="1088390"/>
            <a:ext cx="11279505" cy="5294630"/>
          </a:xfrm>
        </p:spPr>
        <p:txBody>
          <a:bodyPr anchor="t" anchorCtr="0"/>
          <a:p>
            <a:pPr marL="0" indent="0">
              <a:buNone/>
            </a:pPr>
            <a:r>
              <a:rPr lang="zh-CN">
                <a:solidFill>
                  <a:srgbClr val="C00000"/>
                </a:solidFill>
              </a:rPr>
              <a:t>课程群</a:t>
            </a:r>
            <a:endParaRPr lang="zh-CN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>
                <a:solidFill>
                  <a:srgbClr val="C00000"/>
                </a:solidFill>
              </a:rPr>
              <a:t>百度日文输入法</a:t>
            </a:r>
            <a:endParaRPr lang="zh-CN" altLang="en-US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C00000"/>
                </a:solidFill>
              </a:rPr>
              <a:t>腾讯混元助手网页（</a:t>
            </a:r>
            <a:r>
              <a:rPr lang="zh-CN">
                <a:solidFill>
                  <a:srgbClr val="C00000"/>
                </a:solidFill>
              </a:rPr>
              <a:t>自学推荐</a:t>
            </a:r>
            <a:r>
              <a:rPr lang="zh-CN" altLang="en-US">
                <a:solidFill>
                  <a:srgbClr val="C00000"/>
                </a:solidFill>
              </a:rPr>
              <a:t>）</a:t>
            </a:r>
            <a:endParaRPr lang="zh-CN" altLang="en-US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C00000"/>
                </a:solidFill>
              </a:rPr>
              <a:t>B</a:t>
            </a:r>
            <a:r>
              <a:rPr lang="zh-CN" altLang="en-US">
                <a:solidFill>
                  <a:srgbClr val="C00000"/>
                </a:solidFill>
              </a:rPr>
              <a:t>站日语学习</a:t>
            </a:r>
            <a:endParaRPr lang="zh-CN" altLang="en-US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bg1"/>
                </a:solidFill>
              </a:rPr>
              <a:t>新标日初级上</a:t>
            </a:r>
            <a:endParaRPr lang="zh-CN" altLang="en-US" sz="24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bg1"/>
                </a:solidFill>
              </a:rPr>
              <a:t>https://www.bilibili.com/video/BV1q4411C7rC/?spm_id_from=333.999.0.0</a:t>
            </a:r>
            <a:endParaRPr lang="zh-CN" altLang="en-US" sz="24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/>
              <a:t> </a:t>
            </a:r>
            <a:endParaRPr lang="zh-CN" altLang="en-US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jRkNTg2YjdiNTZkYWFmYjllYTAzYTkyMDY4MDA3OTM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</Words>
  <Application>WPS 演示</Application>
  <PresentationFormat>宽屏</PresentationFormat>
  <Paragraphs>33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Calibri</vt:lpstr>
      <vt:lpstr>Arial Unicode MS</vt:lpstr>
      <vt:lpstr>WPS</vt:lpstr>
      <vt:lpstr>课程基础及教材选用</vt:lpstr>
      <vt:lpstr>教学计划与进度</vt:lpstr>
      <vt:lpstr>最终成绩构成（平时成绩50%＋期末卷面50%）</vt:lpstr>
      <vt:lpstr>最终成绩构成（平时成绩50%＋期末卷面50%）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mayingping</cp:lastModifiedBy>
  <cp:revision>9</cp:revision>
  <dcterms:created xsi:type="dcterms:W3CDTF">2023-08-09T12:44:00Z</dcterms:created>
  <dcterms:modified xsi:type="dcterms:W3CDTF">2024-02-26T13:01:59Z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2052-12.1.0.16388</vt:lpwstr>
  </property>
</Properties>
</file>