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43"/>
  </p:notesMasterIdLst>
  <p:handoutMasterIdLst>
    <p:handoutMasterId r:id="rId44"/>
  </p:handoutMasterIdLst>
  <p:sldIdLst>
    <p:sldId id="528" r:id="rId5"/>
    <p:sldId id="529" r:id="rId6"/>
    <p:sldId id="532" r:id="rId7"/>
    <p:sldId id="533" r:id="rId8"/>
    <p:sldId id="531" r:id="rId9"/>
    <p:sldId id="534" r:id="rId10"/>
    <p:sldId id="535" r:id="rId11"/>
    <p:sldId id="536" r:id="rId12"/>
    <p:sldId id="323" r:id="rId13"/>
    <p:sldId id="342" r:id="rId14"/>
    <p:sldId id="496" r:id="rId15"/>
    <p:sldId id="497" r:id="rId16"/>
    <p:sldId id="498" r:id="rId17"/>
    <p:sldId id="499" r:id="rId18"/>
    <p:sldId id="503" r:id="rId19"/>
    <p:sldId id="504" r:id="rId20"/>
    <p:sldId id="505" r:id="rId21"/>
    <p:sldId id="506" r:id="rId22"/>
    <p:sldId id="507" r:id="rId23"/>
    <p:sldId id="508" r:id="rId24"/>
    <p:sldId id="509" r:id="rId25"/>
    <p:sldId id="510" r:id="rId26"/>
    <p:sldId id="511" r:id="rId27"/>
    <p:sldId id="512" r:id="rId28"/>
    <p:sldId id="513" r:id="rId29"/>
    <p:sldId id="514" r:id="rId30"/>
    <p:sldId id="515" r:id="rId31"/>
    <p:sldId id="516" r:id="rId32"/>
    <p:sldId id="517" r:id="rId33"/>
    <p:sldId id="518" r:id="rId34"/>
    <p:sldId id="520" r:id="rId35"/>
    <p:sldId id="521" r:id="rId36"/>
    <p:sldId id="522" r:id="rId37"/>
    <p:sldId id="523" r:id="rId38"/>
    <p:sldId id="524" r:id="rId39"/>
    <p:sldId id="525" r:id="rId40"/>
    <p:sldId id="526" r:id="rId41"/>
    <p:sldId id="527" r:id="rId42"/>
  </p:sldIdLst>
  <p:sldSz cx="9144000" cy="6858000" type="screen4x3"/>
  <p:notesSz cx="6858000" cy="9144000"/>
  <p:custDataLst>
    <p:tags r:id="rId45"/>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9999"/>
    <a:srgbClr val="080886"/>
    <a:srgbClr val="BE0A06"/>
    <a:srgbClr val="A71D34"/>
    <a:srgbClr val="1CFC41"/>
    <a:srgbClr val="ED2BD1"/>
    <a:srgbClr val="00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529"/>
    <p:restoredTop sz="94660"/>
  </p:normalViewPr>
  <p:slideViewPr>
    <p:cSldViewPr snapToGrid="0" showGuides="1">
      <p:cViewPr varScale="1">
        <p:scale>
          <a:sx n="65" d="100"/>
          <a:sy n="65" d="100"/>
        </p:scale>
        <p:origin x="-1416" y="-114"/>
      </p:cViewPr>
      <p:guideLst>
        <p:guide orient="horz" pos="1183"/>
        <p:guide orient="horz" pos="3985"/>
        <p:guide pos="288"/>
        <p:guide pos="5483"/>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cs"/>
              </a:rPr>
              <a:pPr fontAlgn="base"/>
              <a:t>2023/9/12</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cs"/>
              </a:rPr>
              <a:pPr fontAlgn="base"/>
              <a:t>‹#›</a:t>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Header Placeholder 1"/>
          <p:cNvSpPr>
            <a:spLocks noGrp="1"/>
          </p:cNvSpPr>
          <p:nvPr>
            <p:ph type="hdr" sz="quarter"/>
          </p:nvPr>
        </p:nvSpPr>
        <p:spPr>
          <a:xfrm>
            <a:off x="0" y="0"/>
            <a:ext cx="2971800" cy="457200"/>
          </a:xfrm>
          <a:prstGeom prst="rect">
            <a:avLst/>
          </a:prstGeom>
          <a:noFill/>
          <a:ln w="9525">
            <a:noFill/>
          </a:ln>
        </p:spPr>
        <p:txBody>
          <a:bodyPr/>
          <a:lstStyle/>
          <a:p>
            <a:pPr lvl="0" algn="l" eaLnBrk="1" fontAlgn="base" hangingPunct="1"/>
            <a:endParaRPr lang="zh-CN" altLang="en-US" sz="1200" strike="noStrike" noProof="1">
              <a:solidFill>
                <a:schemeClr val="tx1"/>
              </a:solidFill>
            </a:endParaRPr>
          </a:p>
        </p:txBody>
      </p:sp>
      <p:sp>
        <p:nvSpPr>
          <p:cNvPr id="5123" name="Date Placeholder 2"/>
          <p:cNvSpPr>
            <a:spLocks noGrp="1"/>
          </p:cNvSpPr>
          <p:nvPr>
            <p:ph type="dt" idx="1"/>
          </p:nvPr>
        </p:nvSpPr>
        <p:spPr>
          <a:xfrm>
            <a:off x="3884613" y="0"/>
            <a:ext cx="2971800" cy="457200"/>
          </a:xfrm>
          <a:prstGeom prst="rect">
            <a:avLst/>
          </a:prstGeom>
          <a:noFill/>
          <a:ln w="9525">
            <a:noFill/>
          </a:ln>
        </p:spPr>
        <p:txBody>
          <a:bodyPr/>
          <a:lstStyle/>
          <a:p>
            <a:pPr lvl="0" algn="r" eaLnBrk="1" fontAlgn="base" hangingPunct="1"/>
            <a:fld id="{BB962C8B-B14F-4D97-AF65-F5344CB8AC3E}" type="datetimeFigureOut">
              <a:rPr lang="zh-CN" altLang="en-US" sz="1200" strike="noStrike" noProof="1" dirty="0">
                <a:solidFill>
                  <a:schemeClr val="tx1"/>
                </a:solidFill>
                <a:latin typeface="Arial" panose="020B0604020202020204" pitchFamily="34" charset="0"/>
                <a:ea typeface="宋体" panose="02010600030101010101" pitchFamily="2" charset="-122"/>
                <a:cs typeface="+mn-cs"/>
              </a:rPr>
              <a:pPr lvl="0" algn="r" eaLnBrk="1" fontAlgn="base" hangingPunct="1"/>
              <a:t>2023/9/12</a:t>
            </a:fld>
            <a:endParaRPr lang="zh-CN" altLang="en-US" sz="1200" strike="noStrike" noProof="1">
              <a:solidFill>
                <a:schemeClr val="tx1"/>
              </a:solidFill>
              <a:latin typeface="Arial" panose="020B0604020202020204" pitchFamily="34" charset="0"/>
              <a:ea typeface="宋体" panose="02010600030101010101" pitchFamily="2" charset="-122"/>
              <a:cs typeface="+mn-cs"/>
            </a:endParaRPr>
          </a:p>
        </p:txBody>
      </p:sp>
      <p:sp>
        <p:nvSpPr>
          <p:cNvPr id="6148" name="Slide Image Placeholder 3"/>
          <p:cNvSpPr>
            <a:spLocks noGrp="1" noRot="1" noChangeAspect="1"/>
          </p:cNvSpPr>
          <p:nvPr>
            <p:ph type="sldImg"/>
          </p:nvPr>
        </p:nvSpPr>
        <p:spPr>
          <a:xfrm>
            <a:off x="1143000" y="685800"/>
            <a:ext cx="4572000" cy="3429000"/>
          </a:xfrm>
          <a:prstGeom prst="rect">
            <a:avLst/>
          </a:prstGeom>
          <a:noFill/>
          <a:ln w="12700">
            <a:noFill/>
          </a:ln>
        </p:spPr>
      </p:sp>
      <p:sp>
        <p:nvSpPr>
          <p:cNvPr id="6149" name="Notes Placeholder 4"/>
          <p:cNvSpPr>
            <a:spLocks noGrp="1"/>
          </p:cNvSpPr>
          <p:nvPr>
            <p:ph type="body" sz="quarter"/>
          </p:nvPr>
        </p:nvSpPr>
        <p:spPr>
          <a:xfrm>
            <a:off x="685800" y="4343400"/>
            <a:ext cx="5486400" cy="4114800"/>
          </a:xfrm>
          <a:prstGeom prst="rect">
            <a:avLst/>
          </a:prstGeom>
          <a:noFill/>
          <a:ln w="12700">
            <a:noFill/>
          </a:ln>
        </p:spPr>
        <p:txBody>
          <a:bodyPr anchor="ctr" anchorCtr="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126" name="Footer Placeholder 5"/>
          <p:cNvSpPr>
            <a:spLocks noGrp="1"/>
          </p:cNvSpPr>
          <p:nvPr>
            <p:ph type="ftr" sz="quarter" idx="4"/>
          </p:nvPr>
        </p:nvSpPr>
        <p:spPr>
          <a:xfrm>
            <a:off x="0" y="8685213"/>
            <a:ext cx="2971800" cy="457200"/>
          </a:xfrm>
          <a:prstGeom prst="rect">
            <a:avLst/>
          </a:prstGeom>
          <a:noFill/>
          <a:ln w="9525">
            <a:noFill/>
          </a:ln>
        </p:spPr>
        <p:txBody>
          <a:bodyPr anchor="b" anchorCtr="0"/>
          <a:lstStyle/>
          <a:p>
            <a:pPr lvl="0" algn="l" eaLnBrk="1" fontAlgn="base" hangingPunct="1"/>
            <a:endParaRPr lang="zh-CN" altLang="en-US" sz="1200" strike="noStrike" noProof="1">
              <a:solidFill>
                <a:schemeClr val="tx1"/>
              </a:solidFill>
            </a:endParaRPr>
          </a:p>
        </p:txBody>
      </p:sp>
      <p:sp>
        <p:nvSpPr>
          <p:cNvPr id="5127" name="Slide Number Placeholder 6"/>
          <p:cNvSpPr>
            <a:spLocks noGrp="1"/>
          </p:cNvSpPr>
          <p:nvPr>
            <p:ph type="sldNum" sz="quarter" idx="5"/>
          </p:nvPr>
        </p:nvSpPr>
        <p:spPr>
          <a:xfrm>
            <a:off x="3884613" y="8685213"/>
            <a:ext cx="2971800" cy="457200"/>
          </a:xfrm>
          <a:prstGeom prst="rect">
            <a:avLst/>
          </a:prstGeom>
          <a:noFill/>
          <a:ln w="9525">
            <a:noFill/>
          </a:ln>
        </p:spPr>
        <p:txBody>
          <a:bodyPr anchor="b" anchorCtr="0"/>
          <a:lstStyle/>
          <a:p>
            <a:pPr lvl="0" algn="r" eaLnBrk="1" fontAlgn="base" hangingPunct="1"/>
            <a:fld id="{9A0DB2DC-4C9A-4742-B13C-FB6460FD3503}" type="slidenum">
              <a:rPr lang="zh-CN" altLang="en-US" sz="1200" strike="noStrike" noProof="1" dirty="0">
                <a:solidFill>
                  <a:schemeClr val="tx1"/>
                </a:solidFill>
                <a:latin typeface="Arial" panose="020B0604020202020204" pitchFamily="34" charset="0"/>
                <a:ea typeface="宋体" panose="02010600030101010101" pitchFamily="2" charset="-122"/>
                <a:cs typeface="+mn-cs"/>
              </a:rPr>
              <a:pPr lvl="0" algn="r" eaLnBrk="1" fontAlgn="base" hangingPunct="1"/>
              <a:t>‹#›</a:t>
            </a:fld>
            <a:endParaRPr lang="zh-CN" altLang="en-US" sz="1200" strike="noStrike" noProof="1">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xmlns="" id="{72F51BFC-A45F-4F92-931A-696F210A67CE}"/>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buClrTx/>
              <a:defRPr/>
            </a:pPr>
            <a:fld id="{B4C6D360-4498-4BD0-82DA-DB82CDC1C6A2}" type="slidenum">
              <a:rPr lang="en-US" altLang="zh-CN" smtClean="0">
                <a:latin typeface="Calibri" panose="020F0502020204030204" pitchFamily="34" charset="0"/>
                <a:ea typeface="宋体" panose="02010600030101010101" pitchFamily="2" charset="-122"/>
              </a:rPr>
              <a:pPr>
                <a:buClrTx/>
                <a:defRPr/>
              </a:pPr>
              <a:t>3</a:t>
            </a:fld>
            <a:endParaRPr lang="en-US" altLang="zh-CN">
              <a:latin typeface="Calibri" panose="020F0502020204030204" pitchFamily="34" charset="0"/>
              <a:ea typeface="宋体" panose="02010600030101010101" pitchFamily="2" charset="-122"/>
            </a:endParaRPr>
          </a:p>
        </p:txBody>
      </p:sp>
      <p:sp>
        <p:nvSpPr>
          <p:cNvPr id="36867" name="Rectangle 2">
            <a:extLst>
              <a:ext uri="{FF2B5EF4-FFF2-40B4-BE49-F238E27FC236}">
                <a16:creationId xmlns:a16="http://schemas.microsoft.com/office/drawing/2014/main" xmlns="" id="{9DA43454-11C3-4D26-A32F-C40C46E39991}"/>
              </a:ext>
            </a:extLst>
          </p:cNvPr>
          <p:cNvSpPr>
            <a:spLocks noGrp="1" noRot="1" noChangeAspect="1" noChangeArrowheads="1" noTextEdit="1"/>
          </p:cNvSpPr>
          <p:nvPr>
            <p:ph type="sldImg" idx="4294967295"/>
          </p:nvPr>
        </p:nvSpPr>
        <p:spPr>
          <a:ln/>
        </p:spPr>
      </p:sp>
      <p:sp>
        <p:nvSpPr>
          <p:cNvPr id="36868" name="Rectangle 3">
            <a:extLst>
              <a:ext uri="{FF2B5EF4-FFF2-40B4-BE49-F238E27FC236}">
                <a16:creationId xmlns:a16="http://schemas.microsoft.com/office/drawing/2014/main" xmlns="" id="{38DE7CE3-3CED-41DA-BF2F-DB8AD54D4B81}"/>
              </a:ext>
            </a:extLst>
          </p:cNvPr>
          <p:cNvSpPr>
            <a:spLocks noGrp="1" noChangeArrowheads="1"/>
          </p:cNvSpPr>
          <p:nvPr>
            <p:ph type="body" idx="4294967295"/>
          </p:nvPr>
        </p:nvSpPr>
        <p:spPr>
          <a:noFill/>
        </p:spPr>
        <p:txBody>
          <a:bodyPr/>
          <a:lstStyle/>
          <a:p>
            <a:pPr eaLnBrk="1" hangingPunct="1"/>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4560" y="71438"/>
            <a:ext cx="2060178" cy="62357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4025" y="71438"/>
            <a:ext cx="6061104" cy="6235700"/>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4025" y="1809750"/>
            <a:ext cx="4034060" cy="44973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2740" y="1809750"/>
            <a:ext cx="4034060" cy="44973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4560" y="71438"/>
            <a:ext cx="2060178" cy="62357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4025" y="71438"/>
            <a:ext cx="6061104" cy="6235700"/>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4025" y="1809750"/>
            <a:ext cx="4034060" cy="44973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2740" y="1809750"/>
            <a:ext cx="4034060" cy="44973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4560" y="71438"/>
            <a:ext cx="2060178" cy="62357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4025" y="71438"/>
            <a:ext cx="6061104" cy="6235700"/>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4025" y="1809750"/>
            <a:ext cx="4034060" cy="44973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2740" y="1809750"/>
            <a:ext cx="4034060" cy="44973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4025" y="1809750"/>
            <a:ext cx="4034060" cy="44973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2740" y="1809750"/>
            <a:ext cx="4034060" cy="44973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4560" y="71438"/>
            <a:ext cx="2060178" cy="62357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4025" y="71438"/>
            <a:ext cx="6061104" cy="6235700"/>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Title Placeholder 1"/>
          <p:cNvSpPr>
            <a:spLocks noGrp="1"/>
          </p:cNvSpPr>
          <p:nvPr>
            <p:ph type="title"/>
          </p:nvPr>
        </p:nvSpPr>
        <p:spPr>
          <a:xfrm>
            <a:off x="3136900" y="71438"/>
            <a:ext cx="5557838" cy="841375"/>
          </a:xfrm>
          <a:prstGeom prst="rect">
            <a:avLst/>
          </a:prstGeom>
          <a:noFill/>
          <a:ln w="9525">
            <a:noFill/>
          </a:ln>
        </p:spPr>
        <p:txBody>
          <a:bodyPr lIns="0" tIns="0" rIns="0" bIns="0" anchor="t" anchorCtr="0"/>
          <a:lstStyle/>
          <a:p>
            <a:pPr lvl="0"/>
            <a:r>
              <a:rPr lang="en-US" altLang="zh-CN"/>
              <a:t>Click to edit Master title style</a:t>
            </a:r>
          </a:p>
        </p:txBody>
      </p:sp>
      <p:sp>
        <p:nvSpPr>
          <p:cNvPr id="1028" name="Text Placeholder 2"/>
          <p:cNvSpPr>
            <a:spLocks noGrp="1"/>
          </p:cNvSpPr>
          <p:nvPr>
            <p:ph type="body"/>
          </p:nvPr>
        </p:nvSpPr>
        <p:spPr>
          <a:xfrm>
            <a:off x="454025" y="1809750"/>
            <a:ext cx="8232775" cy="4497388"/>
          </a:xfrm>
          <a:prstGeom prst="rect">
            <a:avLst/>
          </a:prstGeom>
          <a:noFill/>
          <a:ln w="9525">
            <a:noFill/>
          </a:ln>
        </p:spPr>
        <p:txBody>
          <a:bodyPr lIns="0" tIns="0" rIns="0" bIns="0" anchor="t" anchorCtr="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Slide Number Placeholder 5"/>
          <p:cNvSpPr>
            <a:spLocks noGrp="1"/>
          </p:cNvSpPr>
          <p:nvPr>
            <p:ph type="sldNum" sz="quarter" idx="4"/>
          </p:nvPr>
        </p:nvSpPr>
        <p:spPr>
          <a:xfrm>
            <a:off x="8534400" y="6326188"/>
            <a:ext cx="563563" cy="365125"/>
          </a:xfrm>
          <a:prstGeom prst="rect">
            <a:avLst/>
          </a:prstGeom>
          <a:noFill/>
          <a:ln w="9525">
            <a:noFill/>
          </a:ln>
        </p:spPr>
        <p:txBody>
          <a:bodyPr anchor="ctr" anchorCtr="0"/>
          <a:lstStyle>
            <a:lvl1pPr algn="r">
              <a:defRPr sz="1200">
                <a:solidFill>
                  <a:schemeClr val="tx2"/>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r" defTabSz="914400" rtl="0" eaLnBrk="0" fontAlgn="base" latinLnBrk="0" hangingPunct="0">
        <a:lnSpc>
          <a:spcPct val="100000"/>
        </a:lnSpc>
        <a:spcBef>
          <a:spcPct val="0"/>
        </a:spcBef>
        <a:spcAft>
          <a:spcPct val="0"/>
        </a:spcAft>
        <a:buNone/>
        <a:defRPr sz="2800" b="0" i="0" u="none" kern="1200" baseline="0">
          <a:solidFill>
            <a:schemeClr val="bg1"/>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chemeClr val="tx2"/>
        </a:buClr>
        <a:buFont typeface="Wingdings" panose="05000000000000000000" pitchFamily="2" charset="2"/>
        <a:buNone/>
        <a:defRPr sz="2200" b="0" i="0" u="none" kern="1200" baseline="0">
          <a:solidFill>
            <a:schemeClr val="tx2"/>
          </a:solidFill>
          <a:latin typeface="+mn-lt"/>
          <a:ea typeface="+mn-ea"/>
          <a:cs typeface="+mn-cs"/>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000" b="0" i="0" u="none" kern="1200" baseline="0">
          <a:solidFill>
            <a:schemeClr val="tx1"/>
          </a:solidFill>
          <a:latin typeface="+mn-lt"/>
          <a:ea typeface="+mn-ea"/>
          <a:cs typeface="+mn-cs"/>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2051" name="Title Placeholder 1"/>
          <p:cNvSpPr>
            <a:spLocks noGrp="1"/>
          </p:cNvSpPr>
          <p:nvPr>
            <p:ph type="title"/>
          </p:nvPr>
        </p:nvSpPr>
        <p:spPr>
          <a:xfrm>
            <a:off x="3136900" y="71438"/>
            <a:ext cx="5557838" cy="841375"/>
          </a:xfrm>
          <a:prstGeom prst="rect">
            <a:avLst/>
          </a:prstGeom>
          <a:noFill/>
          <a:ln w="9525">
            <a:noFill/>
          </a:ln>
        </p:spPr>
        <p:txBody>
          <a:bodyPr lIns="0" tIns="0" rIns="0" bIns="0" anchor="t" anchorCtr="0"/>
          <a:lstStyle/>
          <a:p>
            <a:pPr lvl="0"/>
            <a:r>
              <a:rPr lang="en-US" altLang="zh-CN"/>
              <a:t>Click to edit Master title style</a:t>
            </a:r>
          </a:p>
        </p:txBody>
      </p:sp>
      <p:sp>
        <p:nvSpPr>
          <p:cNvPr id="2052" name="Text Placeholder 2"/>
          <p:cNvSpPr>
            <a:spLocks noGrp="1"/>
          </p:cNvSpPr>
          <p:nvPr>
            <p:ph type="body"/>
          </p:nvPr>
        </p:nvSpPr>
        <p:spPr>
          <a:xfrm>
            <a:off x="454025" y="1809750"/>
            <a:ext cx="8232775" cy="4497388"/>
          </a:xfrm>
          <a:prstGeom prst="rect">
            <a:avLst/>
          </a:prstGeom>
          <a:noFill/>
          <a:ln w="9525">
            <a:noFill/>
          </a:ln>
        </p:spPr>
        <p:txBody>
          <a:bodyPr lIns="0" tIns="0" rIns="0" bIns="0" anchor="t" anchorCtr="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3" name="Slide Number Placeholder 5"/>
          <p:cNvSpPr>
            <a:spLocks noGrp="1"/>
          </p:cNvSpPr>
          <p:nvPr>
            <p:ph type="sldNum" sz="quarter" idx="4"/>
          </p:nvPr>
        </p:nvSpPr>
        <p:spPr>
          <a:xfrm>
            <a:off x="8534400" y="6326188"/>
            <a:ext cx="563563" cy="365125"/>
          </a:xfrm>
          <a:prstGeom prst="rect">
            <a:avLst/>
          </a:prstGeom>
          <a:noFill/>
          <a:ln w="9525">
            <a:noFill/>
          </a:ln>
        </p:spPr>
        <p:txBody>
          <a:bodyPr anchor="ctr" anchorCtr="0"/>
          <a:lstStyle>
            <a:lvl1pPr algn="r">
              <a:defRPr sz="1200">
                <a:solidFill>
                  <a:schemeClr val="tx2"/>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r" defTabSz="914400" rtl="0" eaLnBrk="0" fontAlgn="base" latinLnBrk="0" hangingPunct="0">
        <a:lnSpc>
          <a:spcPct val="100000"/>
        </a:lnSpc>
        <a:spcBef>
          <a:spcPct val="0"/>
        </a:spcBef>
        <a:spcAft>
          <a:spcPct val="0"/>
        </a:spcAft>
        <a:buNone/>
        <a:defRPr sz="2800" b="0" i="0" u="none" kern="1200" baseline="0">
          <a:solidFill>
            <a:schemeClr val="bg1"/>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chemeClr val="tx2"/>
        </a:buClr>
        <a:buFont typeface="Wingdings" panose="05000000000000000000" pitchFamily="2" charset="2"/>
        <a:buNone/>
        <a:defRPr sz="2200" b="0" i="0" u="none" kern="1200" baseline="0">
          <a:solidFill>
            <a:schemeClr val="tx2"/>
          </a:solidFill>
          <a:latin typeface="+mn-lt"/>
          <a:ea typeface="+mn-ea"/>
          <a:cs typeface="+mn-cs"/>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000" b="0" i="0" u="none" kern="1200" baseline="0">
          <a:solidFill>
            <a:schemeClr val="tx1"/>
          </a:solidFill>
          <a:latin typeface="+mn-lt"/>
          <a:ea typeface="+mn-ea"/>
          <a:cs typeface="+mn-cs"/>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3075" name="Title Placeholder 1"/>
          <p:cNvSpPr>
            <a:spLocks noGrp="1"/>
          </p:cNvSpPr>
          <p:nvPr>
            <p:ph type="title"/>
          </p:nvPr>
        </p:nvSpPr>
        <p:spPr>
          <a:xfrm>
            <a:off x="3136900" y="71438"/>
            <a:ext cx="5557838" cy="841375"/>
          </a:xfrm>
          <a:prstGeom prst="rect">
            <a:avLst/>
          </a:prstGeom>
          <a:noFill/>
          <a:ln w="9525">
            <a:noFill/>
          </a:ln>
        </p:spPr>
        <p:txBody>
          <a:bodyPr lIns="0" tIns="0" rIns="0" bIns="0" anchor="t" anchorCtr="0"/>
          <a:lstStyle/>
          <a:p>
            <a:pPr lvl="0"/>
            <a:r>
              <a:rPr lang="en-US" altLang="zh-CN"/>
              <a:t>Click to edit Master title style</a:t>
            </a:r>
          </a:p>
        </p:txBody>
      </p:sp>
      <p:sp>
        <p:nvSpPr>
          <p:cNvPr id="3076" name="Text Placeholder 2"/>
          <p:cNvSpPr>
            <a:spLocks noGrp="1"/>
          </p:cNvSpPr>
          <p:nvPr>
            <p:ph type="body"/>
          </p:nvPr>
        </p:nvSpPr>
        <p:spPr>
          <a:xfrm>
            <a:off x="454025" y="1809750"/>
            <a:ext cx="8232775" cy="4497388"/>
          </a:xfrm>
          <a:prstGeom prst="rect">
            <a:avLst/>
          </a:prstGeom>
          <a:noFill/>
          <a:ln w="9525">
            <a:noFill/>
          </a:ln>
        </p:spPr>
        <p:txBody>
          <a:bodyPr lIns="0" tIns="0" rIns="0" bIns="0" anchor="t" anchorCtr="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r" defTabSz="914400" rtl="0" eaLnBrk="0" fontAlgn="base" latinLnBrk="0" hangingPunct="0">
        <a:lnSpc>
          <a:spcPct val="100000"/>
        </a:lnSpc>
        <a:spcBef>
          <a:spcPct val="0"/>
        </a:spcBef>
        <a:spcAft>
          <a:spcPct val="0"/>
        </a:spcAft>
        <a:buNone/>
        <a:defRPr sz="2800" b="0" i="0" u="none" kern="1200" baseline="0">
          <a:solidFill>
            <a:schemeClr val="bg1"/>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chemeClr val="tx2"/>
        </a:buClr>
        <a:buFont typeface="Wingdings" panose="05000000000000000000" pitchFamily="2" charset="2"/>
        <a:buNone/>
        <a:defRPr sz="2200" b="0" i="0" u="none" kern="1200" baseline="0">
          <a:solidFill>
            <a:schemeClr val="tx2"/>
          </a:solidFill>
          <a:latin typeface="+mn-lt"/>
          <a:ea typeface="+mn-ea"/>
          <a:cs typeface="+mn-cs"/>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000" b="0" i="0" u="none" kern="1200" baseline="0">
          <a:solidFill>
            <a:schemeClr val="tx1"/>
          </a:solidFill>
          <a:latin typeface="+mn-lt"/>
          <a:ea typeface="+mn-ea"/>
          <a:cs typeface="+mn-cs"/>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4099" name="Text Box 5"/>
          <p:cNvSpPr txBox="1"/>
          <p:nvPr userDrawn="1"/>
        </p:nvSpPr>
        <p:spPr>
          <a:xfrm>
            <a:off x="6759575" y="171450"/>
            <a:ext cx="2162175" cy="365125"/>
          </a:xfrm>
          <a:prstGeom prst="rect">
            <a:avLst/>
          </a:prstGeom>
          <a:noFill/>
          <a:ln w="9525">
            <a:noFill/>
          </a:ln>
        </p:spPr>
        <p:txBody>
          <a:bodyPr anchor="t" anchorCtr="0">
            <a:spAutoFit/>
          </a:bodyPr>
          <a:lstStyle/>
          <a:p>
            <a:pPr lvl="0"/>
            <a:endParaRPr lang="zh-CN" altLang="en-US" sz="1800" dirty="0">
              <a:solidFill>
                <a:schemeClr val="tx1"/>
              </a:solidFill>
              <a:latin typeface="Arial" panose="020B0604020202020204" pitchFamily="34" charset="0"/>
              <a:ea typeface="宋体" panose="02010600030101010101" pitchFamily="2" charset="-122"/>
            </a:endParaRPr>
          </a:p>
        </p:txBody>
      </p:sp>
      <p:sp>
        <p:nvSpPr>
          <p:cNvPr id="4100" name="Title Placeholder 1"/>
          <p:cNvSpPr>
            <a:spLocks noGrp="1"/>
          </p:cNvSpPr>
          <p:nvPr>
            <p:ph type="title"/>
          </p:nvPr>
        </p:nvSpPr>
        <p:spPr>
          <a:xfrm>
            <a:off x="3136900" y="71438"/>
            <a:ext cx="5557838" cy="841375"/>
          </a:xfrm>
          <a:prstGeom prst="rect">
            <a:avLst/>
          </a:prstGeom>
          <a:noFill/>
          <a:ln w="9525">
            <a:noFill/>
          </a:ln>
        </p:spPr>
        <p:txBody>
          <a:bodyPr lIns="0" tIns="0" rIns="0" bIns="0" anchor="t" anchorCtr="0"/>
          <a:lstStyle/>
          <a:p>
            <a:pPr lvl="0"/>
            <a:r>
              <a:rPr lang="en-US" altLang="zh-CN"/>
              <a:t>Click to edit Master title style</a:t>
            </a:r>
          </a:p>
        </p:txBody>
      </p:sp>
      <p:sp>
        <p:nvSpPr>
          <p:cNvPr id="4101" name="Text Placeholder 2"/>
          <p:cNvSpPr>
            <a:spLocks noGrp="1"/>
          </p:cNvSpPr>
          <p:nvPr>
            <p:ph type="body"/>
          </p:nvPr>
        </p:nvSpPr>
        <p:spPr>
          <a:xfrm>
            <a:off x="454025" y="1809750"/>
            <a:ext cx="8232775" cy="4497388"/>
          </a:xfrm>
          <a:prstGeom prst="rect">
            <a:avLst/>
          </a:prstGeom>
          <a:noFill/>
          <a:ln w="9525">
            <a:noFill/>
          </a:ln>
        </p:spPr>
        <p:txBody>
          <a:bodyPr lIns="0" tIns="0" rIns="0" bIns="0" anchor="t" anchorCtr="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r" defTabSz="914400" rtl="0" eaLnBrk="0" fontAlgn="base" latinLnBrk="0" hangingPunct="0">
        <a:lnSpc>
          <a:spcPct val="100000"/>
        </a:lnSpc>
        <a:spcBef>
          <a:spcPct val="0"/>
        </a:spcBef>
        <a:spcAft>
          <a:spcPct val="0"/>
        </a:spcAft>
        <a:buNone/>
        <a:defRPr sz="2800" b="0" i="0" u="none" kern="1200" baseline="0">
          <a:solidFill>
            <a:schemeClr val="bg1"/>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chemeClr val="tx2"/>
        </a:buClr>
        <a:buFont typeface="Wingdings" panose="05000000000000000000" pitchFamily="2" charset="2"/>
        <a:buNone/>
        <a:defRPr sz="2200" b="0" i="0" u="none" kern="1200" baseline="0">
          <a:solidFill>
            <a:schemeClr val="tx2"/>
          </a:solidFill>
          <a:latin typeface="+mn-lt"/>
          <a:ea typeface="+mn-ea"/>
          <a:cs typeface="+mn-cs"/>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000" b="0" i="0" u="none" kern="1200" baseline="0">
          <a:solidFill>
            <a:schemeClr val="tx1"/>
          </a:solidFill>
          <a:latin typeface="+mn-lt"/>
          <a:ea typeface="+mn-ea"/>
          <a:cs typeface="+mn-cs"/>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conomics.xmu.edu.cn/info/1223/232079.ht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020445" y="2078038"/>
            <a:ext cx="6858000" cy="1655762"/>
          </a:xfrm>
        </p:spPr>
        <p:txBody>
          <a:bodyPr/>
          <a:lstStyle/>
          <a:p>
            <a:r>
              <a:rPr lang="zh-CN" altLang="en-US" sz="4400" b="1" dirty="0">
                <a:solidFill>
                  <a:srgbClr val="FF0000"/>
                </a:solidFill>
                <a:latin typeface="宋体" panose="02010600030101010101" pitchFamily="2" charset="-122"/>
                <a:ea typeface="宋体" panose="02010600030101010101" pitchFamily="2" charset="-122"/>
                <a:cs typeface="宋体" panose="02010600030101010101" pitchFamily="2" charset="-122"/>
              </a:rPr>
              <a:t>第一章</a:t>
            </a:r>
            <a:r>
              <a:rPr lang="en-US" altLang="zh-CN" sz="4400" b="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4400" b="1" dirty="0" smtClean="0">
                <a:solidFill>
                  <a:srgbClr val="FF0000"/>
                </a:solidFill>
                <a:latin typeface="宋体" panose="02010600030101010101" pitchFamily="2" charset="-122"/>
                <a:ea typeface="宋体" panose="02010600030101010101" pitchFamily="2" charset="-122"/>
                <a:cs typeface="宋体" panose="02010600030101010101" pitchFamily="2" charset="-122"/>
              </a:rPr>
              <a:t>导论及</a:t>
            </a:r>
            <a:r>
              <a:rPr lang="zh-CN" altLang="en-US" sz="4400" b="1" dirty="0" smtClean="0">
                <a:solidFill>
                  <a:srgbClr val="FF0000"/>
                </a:solidFill>
                <a:latin typeface="宋体" panose="02010600030101010101" pitchFamily="2" charset="-122"/>
                <a:ea typeface="宋体" panose="02010600030101010101" pitchFamily="2" charset="-122"/>
                <a:cs typeface="宋体" panose="02010600030101010101" pitchFamily="2" charset="-122"/>
              </a:rPr>
              <a:t>税收</a:t>
            </a:r>
            <a:r>
              <a:rPr lang="zh-CN" altLang="en-US" sz="4400" b="1" dirty="0">
                <a:solidFill>
                  <a:srgbClr val="FF0000"/>
                </a:solidFill>
                <a:latin typeface="宋体" panose="02010600030101010101" pitchFamily="2" charset="-122"/>
                <a:ea typeface="宋体" panose="02010600030101010101" pitchFamily="2" charset="-122"/>
                <a:cs typeface="宋体" panose="02010600030101010101" pitchFamily="2" charset="-122"/>
              </a:rPr>
              <a:t>的</a:t>
            </a:r>
            <a:r>
              <a:rPr lang="zh-CN" altLang="en-US" sz="4400" b="1" dirty="0" smtClean="0">
                <a:solidFill>
                  <a:srgbClr val="FF0000"/>
                </a:solidFill>
                <a:latin typeface="宋体" panose="02010600030101010101" pitchFamily="2" charset="-122"/>
                <a:ea typeface="宋体" panose="02010600030101010101" pitchFamily="2" charset="-122"/>
                <a:cs typeface="宋体" panose="02010600030101010101" pitchFamily="2" charset="-122"/>
              </a:rPr>
              <a:t>起源</a:t>
            </a:r>
            <a:endParaRPr lang="zh-CN" altLang="en-US" sz="44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10</a:t>
            </a:fld>
            <a:endParaRPr lang="zh-CN" altLang="en-US" sz="1200" dirty="0">
              <a:solidFill>
                <a:schemeClr val="tx2"/>
              </a:solidFill>
              <a:latin typeface="Arial" panose="020B0604020202020204" pitchFamily="34" charset="0"/>
            </a:endParaRPr>
          </a:p>
        </p:txBody>
      </p:sp>
      <p:sp>
        <p:nvSpPr>
          <p:cNvPr id="8194" name="Text Box 4"/>
          <p:cNvSpPr txBox="1"/>
          <p:nvPr/>
        </p:nvSpPr>
        <p:spPr>
          <a:xfrm>
            <a:off x="334963" y="1358900"/>
            <a:ext cx="4467225" cy="519113"/>
          </a:xfrm>
          <a:prstGeom prst="rect">
            <a:avLst/>
          </a:prstGeom>
          <a:noFill/>
          <a:ln w="9525">
            <a:noFill/>
          </a:ln>
        </p:spPr>
        <p:txBody>
          <a:bodyPr anchor="t" anchorCtr="0">
            <a:spAutoFit/>
          </a:bodyPr>
          <a:lstStyle/>
          <a:p>
            <a:r>
              <a:rPr lang="zh-CN" altLang="en-US" sz="2800">
                <a:solidFill>
                  <a:schemeClr val="tx1"/>
                </a:solidFill>
                <a:latin typeface="Arial" panose="020B0604020202020204" pitchFamily="34" charset="0"/>
              </a:rPr>
              <a:t>（一</a:t>
            </a:r>
            <a:r>
              <a:rPr lang="zh-CN" altLang="en-US" sz="2800" dirty="0">
                <a:solidFill>
                  <a:schemeClr val="tx1"/>
                </a:solidFill>
                <a:latin typeface="Arial" panose="020B0604020202020204" pitchFamily="34" charset="0"/>
              </a:rPr>
              <a:t>）国家的产生和存在</a:t>
            </a:r>
            <a:endParaRPr lang="zh-CN" altLang="en-US" sz="2800">
              <a:solidFill>
                <a:schemeClr val="tx1"/>
              </a:solidFill>
              <a:latin typeface="Arial" panose="020B0604020202020204" pitchFamily="34" charset="0"/>
            </a:endParaRPr>
          </a:p>
        </p:txBody>
      </p:sp>
      <p:sp>
        <p:nvSpPr>
          <p:cNvPr id="8195"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一、税收产生的条件</a:t>
            </a:r>
            <a:endParaRPr lang="zh-CN" altLang="en-US" sz="3600">
              <a:solidFill>
                <a:schemeClr val="tx1"/>
              </a:solidFill>
              <a:latin typeface="Arial" panose="020B0604020202020204" pitchFamily="34" charset="0"/>
            </a:endParaRPr>
          </a:p>
        </p:txBody>
      </p:sp>
      <p:sp>
        <p:nvSpPr>
          <p:cNvPr id="8196"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8197"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8198" name="Text Box 4"/>
          <p:cNvSpPr txBox="1"/>
          <p:nvPr/>
        </p:nvSpPr>
        <p:spPr>
          <a:xfrm>
            <a:off x="322263" y="1917700"/>
            <a:ext cx="8467725" cy="946150"/>
          </a:xfrm>
          <a:prstGeom prst="rect">
            <a:avLst/>
          </a:prstGeom>
          <a:noFill/>
          <a:ln w="9525">
            <a:noFill/>
          </a:ln>
        </p:spPr>
        <p:txBody>
          <a:bodyPr anchor="t" anchorCtr="0">
            <a:spAutoFit/>
          </a:bodyPr>
          <a:lstStyle/>
          <a:p>
            <a:r>
              <a:rPr lang="zh-CN" altLang="en-US" sz="2800" dirty="0">
                <a:solidFill>
                  <a:schemeClr val="tx1"/>
                </a:solidFill>
                <a:latin typeface="Arial" panose="020B0604020202020204" pitchFamily="34" charset="0"/>
              </a:rPr>
              <a:t>（二）适当的客观经济条件，即私有财产制度的存在和发展</a:t>
            </a:r>
            <a:endParaRPr lang="zh-CN" altLang="en-US" sz="2800">
              <a:solidFill>
                <a:schemeClr val="tx1"/>
              </a:solidFill>
              <a:latin typeface="Arial" panose="020B0604020202020204" pitchFamily="34" charset="0"/>
            </a:endParaRPr>
          </a:p>
        </p:txBody>
      </p:sp>
      <p:pic>
        <p:nvPicPr>
          <p:cNvPr id="9230" name="Picture 4" descr="1"/>
          <p:cNvPicPr>
            <a:picLocks noChangeAspect="1"/>
          </p:cNvPicPr>
          <p:nvPr/>
        </p:nvPicPr>
        <p:blipFill>
          <a:blip r:embed="rId2"/>
          <a:stretch>
            <a:fillRect/>
          </a:stretch>
        </p:blipFill>
        <p:spPr>
          <a:xfrm>
            <a:off x="611188" y="4581525"/>
            <a:ext cx="1989137" cy="400050"/>
          </a:xfrm>
          <a:prstGeom prst="rect">
            <a:avLst/>
          </a:prstGeom>
          <a:noFill/>
          <a:ln w="9525">
            <a:noFill/>
          </a:ln>
        </p:spPr>
      </p:pic>
      <p:pic>
        <p:nvPicPr>
          <p:cNvPr id="9231" name="Picture 5" descr="1"/>
          <p:cNvPicPr>
            <a:picLocks noChangeAspect="1"/>
          </p:cNvPicPr>
          <p:nvPr/>
        </p:nvPicPr>
        <p:blipFill>
          <a:blip r:embed="rId3"/>
          <a:stretch>
            <a:fillRect/>
          </a:stretch>
        </p:blipFill>
        <p:spPr>
          <a:xfrm>
            <a:off x="2771775" y="4652963"/>
            <a:ext cx="354013" cy="400050"/>
          </a:xfrm>
          <a:prstGeom prst="rect">
            <a:avLst/>
          </a:prstGeom>
          <a:noFill/>
          <a:ln w="9525">
            <a:noFill/>
          </a:ln>
        </p:spPr>
      </p:pic>
      <p:pic>
        <p:nvPicPr>
          <p:cNvPr id="9232" name="Picture 6" descr="1"/>
          <p:cNvPicPr>
            <a:picLocks noChangeAspect="1"/>
          </p:cNvPicPr>
          <p:nvPr/>
        </p:nvPicPr>
        <p:blipFill>
          <a:blip r:embed="rId4"/>
          <a:stretch>
            <a:fillRect/>
          </a:stretch>
        </p:blipFill>
        <p:spPr>
          <a:xfrm>
            <a:off x="3276600" y="4581525"/>
            <a:ext cx="1725613" cy="400050"/>
          </a:xfrm>
          <a:prstGeom prst="rect">
            <a:avLst/>
          </a:prstGeom>
          <a:noFill/>
          <a:ln w="9525">
            <a:noFill/>
          </a:ln>
        </p:spPr>
      </p:pic>
      <p:pic>
        <p:nvPicPr>
          <p:cNvPr id="9233" name="Picture 7" descr="1"/>
          <p:cNvPicPr>
            <a:picLocks noChangeAspect="1"/>
          </p:cNvPicPr>
          <p:nvPr/>
        </p:nvPicPr>
        <p:blipFill>
          <a:blip r:embed="rId3"/>
          <a:stretch>
            <a:fillRect/>
          </a:stretch>
        </p:blipFill>
        <p:spPr>
          <a:xfrm>
            <a:off x="5076825" y="4652963"/>
            <a:ext cx="354013" cy="400050"/>
          </a:xfrm>
          <a:prstGeom prst="rect">
            <a:avLst/>
          </a:prstGeom>
          <a:noFill/>
          <a:ln w="9525">
            <a:noFill/>
          </a:ln>
        </p:spPr>
      </p:pic>
      <p:pic>
        <p:nvPicPr>
          <p:cNvPr id="9234" name="Picture 8" descr="1"/>
          <p:cNvPicPr>
            <a:picLocks noChangeAspect="1"/>
          </p:cNvPicPr>
          <p:nvPr/>
        </p:nvPicPr>
        <p:blipFill>
          <a:blip r:embed="rId5"/>
          <a:stretch>
            <a:fillRect/>
          </a:stretch>
        </p:blipFill>
        <p:spPr>
          <a:xfrm>
            <a:off x="5580063" y="4581525"/>
            <a:ext cx="2606675" cy="400050"/>
          </a:xfrm>
          <a:prstGeom prst="rect">
            <a:avLst/>
          </a:prstGeom>
          <a:noFill/>
          <a:ln w="9525">
            <a:noFill/>
          </a:ln>
        </p:spPr>
      </p:pic>
      <p:pic>
        <p:nvPicPr>
          <p:cNvPr id="9235" name="Picture 9" descr="1"/>
          <p:cNvPicPr>
            <a:picLocks noChangeAspect="1"/>
          </p:cNvPicPr>
          <p:nvPr/>
        </p:nvPicPr>
        <p:blipFill>
          <a:blip r:embed="rId6"/>
          <a:stretch>
            <a:fillRect/>
          </a:stretch>
        </p:blipFill>
        <p:spPr>
          <a:xfrm>
            <a:off x="6732588" y="5013325"/>
            <a:ext cx="342900" cy="365125"/>
          </a:xfrm>
          <a:prstGeom prst="rect">
            <a:avLst/>
          </a:prstGeom>
          <a:noFill/>
          <a:ln w="9525">
            <a:noFill/>
          </a:ln>
        </p:spPr>
      </p:pic>
      <p:pic>
        <p:nvPicPr>
          <p:cNvPr id="9236" name="Picture 10" descr="1"/>
          <p:cNvPicPr>
            <a:picLocks noChangeAspect="1"/>
          </p:cNvPicPr>
          <p:nvPr/>
        </p:nvPicPr>
        <p:blipFill>
          <a:blip r:embed="rId7"/>
          <a:stretch>
            <a:fillRect/>
          </a:stretch>
        </p:blipFill>
        <p:spPr>
          <a:xfrm>
            <a:off x="6300788" y="5589588"/>
            <a:ext cx="1200150" cy="319087"/>
          </a:xfrm>
          <a:prstGeom prst="rect">
            <a:avLst/>
          </a:prstGeom>
          <a:noFill/>
          <a:ln w="9525">
            <a:noFill/>
          </a:ln>
        </p:spPr>
      </p:pic>
      <p:pic>
        <p:nvPicPr>
          <p:cNvPr id="9237" name="Picture 11" descr="1"/>
          <p:cNvPicPr>
            <a:picLocks noChangeAspect="1"/>
          </p:cNvPicPr>
          <p:nvPr/>
        </p:nvPicPr>
        <p:blipFill>
          <a:blip r:embed="rId8"/>
          <a:stretch>
            <a:fillRect/>
          </a:stretch>
        </p:blipFill>
        <p:spPr>
          <a:xfrm>
            <a:off x="5292725" y="5589588"/>
            <a:ext cx="742950" cy="365125"/>
          </a:xfrm>
          <a:prstGeom prst="rect">
            <a:avLst/>
          </a:prstGeom>
          <a:noFill/>
          <a:ln w="9525">
            <a:noFill/>
          </a:ln>
        </p:spPr>
      </p:pic>
      <p:pic>
        <p:nvPicPr>
          <p:cNvPr id="9238" name="Picture 12" descr="1"/>
          <p:cNvPicPr>
            <a:picLocks noChangeAspect="1"/>
          </p:cNvPicPr>
          <p:nvPr/>
        </p:nvPicPr>
        <p:blipFill>
          <a:blip r:embed="rId9"/>
          <a:stretch>
            <a:fillRect/>
          </a:stretch>
        </p:blipFill>
        <p:spPr>
          <a:xfrm>
            <a:off x="3924300" y="5589588"/>
            <a:ext cx="1200150" cy="354012"/>
          </a:xfrm>
          <a:prstGeom prst="rect">
            <a:avLst/>
          </a:prstGeom>
          <a:noFill/>
          <a:ln w="9525">
            <a:noFill/>
          </a:ln>
        </p:spPr>
      </p:pic>
      <p:pic>
        <p:nvPicPr>
          <p:cNvPr id="9239" name="Picture 13" descr="1"/>
          <p:cNvPicPr>
            <a:picLocks noChangeAspect="1"/>
          </p:cNvPicPr>
          <p:nvPr/>
        </p:nvPicPr>
        <p:blipFill>
          <a:blip r:embed="rId8"/>
          <a:stretch>
            <a:fillRect/>
          </a:stretch>
        </p:blipFill>
        <p:spPr>
          <a:xfrm>
            <a:off x="2987675" y="5589588"/>
            <a:ext cx="742950" cy="365125"/>
          </a:xfrm>
          <a:prstGeom prst="rect">
            <a:avLst/>
          </a:prstGeom>
          <a:noFill/>
          <a:ln w="9525">
            <a:noFill/>
          </a:ln>
        </p:spPr>
      </p:pic>
      <p:pic>
        <p:nvPicPr>
          <p:cNvPr id="9240" name="Picture 14" descr="1"/>
          <p:cNvPicPr>
            <a:picLocks noChangeAspect="1"/>
          </p:cNvPicPr>
          <p:nvPr/>
        </p:nvPicPr>
        <p:blipFill>
          <a:blip r:embed="rId10"/>
          <a:stretch>
            <a:fillRect/>
          </a:stretch>
        </p:blipFill>
        <p:spPr>
          <a:xfrm>
            <a:off x="1116013" y="5300663"/>
            <a:ext cx="1828800" cy="822325"/>
          </a:xfrm>
          <a:prstGeom prst="rect">
            <a:avLst/>
          </a:prstGeom>
          <a:noFill/>
          <a:ln w="9525">
            <a:noFill/>
          </a:ln>
        </p:spPr>
      </p:pic>
      <p:sp>
        <p:nvSpPr>
          <p:cNvPr id="8210" name="AutoShape 19"/>
          <p:cNvSpPr/>
          <p:nvPr/>
        </p:nvSpPr>
        <p:spPr>
          <a:xfrm>
            <a:off x="3875088" y="2670175"/>
            <a:ext cx="4241800" cy="1592263"/>
          </a:xfrm>
          <a:prstGeom prst="wedgeEllipseCallout">
            <a:avLst>
              <a:gd name="adj1" fmla="val -80500"/>
              <a:gd name="adj2" fmla="val -62560"/>
            </a:avLst>
          </a:prstGeom>
          <a:solidFill>
            <a:schemeClr val="accent1"/>
          </a:solidFill>
          <a:ln w="9525" cap="flat" cmpd="sng">
            <a:solidFill>
              <a:schemeClr val="tx1"/>
            </a:solidFill>
            <a:prstDash val="solid"/>
            <a:miter/>
            <a:headEnd type="none" w="med" len="med"/>
            <a:tailEnd type="none" w="med" len="med"/>
          </a:ln>
        </p:spPr>
        <p:txBody>
          <a:bodyPr anchor="t" anchorCtr="0"/>
          <a:lstStyle/>
          <a:p>
            <a:pPr>
              <a:buClr>
                <a:srgbClr val="BE0A06"/>
              </a:buClr>
              <a:buFont typeface="Wingdings" panose="05000000000000000000" pitchFamily="2" charset="2"/>
              <a:buChar char="l"/>
            </a:pPr>
            <a:r>
              <a:rPr lang="zh-CN" altLang="en-US" dirty="0">
                <a:solidFill>
                  <a:schemeClr val="tx1"/>
                </a:solidFill>
                <a:latin typeface="Arial" panose="020B0604020202020204" pitchFamily="34" charset="0"/>
              </a:rPr>
              <a:t>税收是国家公共权力与私有制存在的必然产物。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box(in)">
                                      <p:cBhvr>
                                        <p:cTn id="7" dur="500"/>
                                        <p:tgtEl>
                                          <p:spTgt spid="9230"/>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9231"/>
                                        </p:tgtEl>
                                        <p:attrNameLst>
                                          <p:attrName>style.visibility</p:attrName>
                                        </p:attrNameLst>
                                      </p:cBhvr>
                                      <p:to>
                                        <p:strVal val="visible"/>
                                      </p:to>
                                    </p:set>
                                    <p:anim calcmode="lin" valueType="num">
                                      <p:cBhvr>
                                        <p:cTn id="11" dur="1000" fill="hold"/>
                                        <p:tgtEl>
                                          <p:spTgt spid="9231"/>
                                        </p:tgtEl>
                                        <p:attrNameLst>
                                          <p:attrName>ppt_x</p:attrName>
                                        </p:attrNameLst>
                                      </p:cBhvr>
                                      <p:tavLst>
                                        <p:tav tm="0">
                                          <p:val>
                                            <p:strVal val="#ppt_x-.2"/>
                                          </p:val>
                                        </p:tav>
                                        <p:tav tm="100000">
                                          <p:val>
                                            <p:strVal val="#ppt_x"/>
                                          </p:val>
                                        </p:tav>
                                      </p:tavLst>
                                    </p:anim>
                                    <p:anim calcmode="lin" valueType="num">
                                      <p:cBhvr>
                                        <p:cTn id="12" dur="1000" fill="hold"/>
                                        <p:tgtEl>
                                          <p:spTgt spid="9231"/>
                                        </p:tgtEl>
                                        <p:attrNameLst>
                                          <p:attrName>ppt_y</p:attrName>
                                        </p:attrNameLst>
                                      </p:cBhvr>
                                      <p:tavLst>
                                        <p:tav tm="0">
                                          <p:val>
                                            <p:strVal val="#ppt_y"/>
                                          </p:val>
                                        </p:tav>
                                        <p:tav tm="100000">
                                          <p:val>
                                            <p:strVal val="#ppt_y"/>
                                          </p:val>
                                        </p:tav>
                                      </p:tavLst>
                                    </p:anim>
                                    <p:animEffect transition="in" filter="wipe(right)" prLst="gradientSize: 0.1">
                                      <p:cBhvr>
                                        <p:cTn id="13" dur="1000"/>
                                        <p:tgtEl>
                                          <p:spTgt spid="9231"/>
                                        </p:tgtEl>
                                      </p:cBhvr>
                                    </p:animEffect>
                                  </p:childTnLst>
                                </p:cTn>
                              </p:par>
                            </p:childTnLst>
                          </p:cTn>
                        </p:par>
                        <p:par>
                          <p:cTn id="14" fill="hold">
                            <p:stCondLst>
                              <p:cond delay="1500"/>
                            </p:stCondLst>
                            <p:childTnLst>
                              <p:par>
                                <p:cTn id="15" presetID="4" presetClass="entr" presetSubtype="16" fill="hold" nodeType="afterEffect">
                                  <p:stCondLst>
                                    <p:cond delay="0"/>
                                  </p:stCondLst>
                                  <p:childTnLst>
                                    <p:set>
                                      <p:cBhvr>
                                        <p:cTn id="16" dur="1" fill="hold">
                                          <p:stCondLst>
                                            <p:cond delay="0"/>
                                          </p:stCondLst>
                                        </p:cTn>
                                        <p:tgtEl>
                                          <p:spTgt spid="9232"/>
                                        </p:tgtEl>
                                        <p:attrNameLst>
                                          <p:attrName>style.visibility</p:attrName>
                                        </p:attrNameLst>
                                      </p:cBhvr>
                                      <p:to>
                                        <p:strVal val="visible"/>
                                      </p:to>
                                    </p:set>
                                    <p:animEffect transition="in" filter="box(in)">
                                      <p:cBhvr>
                                        <p:cTn id="17" dur="500"/>
                                        <p:tgtEl>
                                          <p:spTgt spid="9232"/>
                                        </p:tgtEl>
                                      </p:cBhvr>
                                    </p:animEffect>
                                  </p:childTnLst>
                                </p:cTn>
                              </p:par>
                            </p:childTnLst>
                          </p:cTn>
                        </p:par>
                        <p:par>
                          <p:cTn id="18" fill="hold">
                            <p:stCondLst>
                              <p:cond delay="2000"/>
                            </p:stCondLst>
                            <p:childTnLst>
                              <p:par>
                                <p:cTn id="19" presetID="29" presetClass="entr" presetSubtype="0" fill="hold" nodeType="afterEffect">
                                  <p:stCondLst>
                                    <p:cond delay="0"/>
                                  </p:stCondLst>
                                  <p:childTnLst>
                                    <p:set>
                                      <p:cBhvr>
                                        <p:cTn id="20" dur="1" fill="hold">
                                          <p:stCondLst>
                                            <p:cond delay="0"/>
                                          </p:stCondLst>
                                        </p:cTn>
                                        <p:tgtEl>
                                          <p:spTgt spid="9233"/>
                                        </p:tgtEl>
                                        <p:attrNameLst>
                                          <p:attrName>style.visibility</p:attrName>
                                        </p:attrNameLst>
                                      </p:cBhvr>
                                      <p:to>
                                        <p:strVal val="visible"/>
                                      </p:to>
                                    </p:set>
                                    <p:anim calcmode="lin" valueType="num">
                                      <p:cBhvr>
                                        <p:cTn id="21" dur="1000" fill="hold"/>
                                        <p:tgtEl>
                                          <p:spTgt spid="9233"/>
                                        </p:tgtEl>
                                        <p:attrNameLst>
                                          <p:attrName>ppt_x</p:attrName>
                                        </p:attrNameLst>
                                      </p:cBhvr>
                                      <p:tavLst>
                                        <p:tav tm="0">
                                          <p:val>
                                            <p:strVal val="#ppt_x-.2"/>
                                          </p:val>
                                        </p:tav>
                                        <p:tav tm="100000">
                                          <p:val>
                                            <p:strVal val="#ppt_x"/>
                                          </p:val>
                                        </p:tav>
                                      </p:tavLst>
                                    </p:anim>
                                    <p:anim calcmode="lin" valueType="num">
                                      <p:cBhvr>
                                        <p:cTn id="22" dur="1000" fill="hold"/>
                                        <p:tgtEl>
                                          <p:spTgt spid="9233"/>
                                        </p:tgtEl>
                                        <p:attrNameLst>
                                          <p:attrName>ppt_y</p:attrName>
                                        </p:attrNameLst>
                                      </p:cBhvr>
                                      <p:tavLst>
                                        <p:tav tm="0">
                                          <p:val>
                                            <p:strVal val="#ppt_y"/>
                                          </p:val>
                                        </p:tav>
                                        <p:tav tm="100000">
                                          <p:val>
                                            <p:strVal val="#ppt_y"/>
                                          </p:val>
                                        </p:tav>
                                      </p:tavLst>
                                    </p:anim>
                                    <p:animEffect transition="in" filter="wipe(right)" prLst="gradientSize: 0.1">
                                      <p:cBhvr>
                                        <p:cTn id="23" dur="1000"/>
                                        <p:tgtEl>
                                          <p:spTgt spid="9233"/>
                                        </p:tgtEl>
                                      </p:cBhvr>
                                    </p:animEffect>
                                  </p:childTnLst>
                                </p:cTn>
                              </p:par>
                            </p:childTnLst>
                          </p:cTn>
                        </p:par>
                        <p:par>
                          <p:cTn id="24" fill="hold">
                            <p:stCondLst>
                              <p:cond delay="3000"/>
                            </p:stCondLst>
                            <p:childTnLst>
                              <p:par>
                                <p:cTn id="25" presetID="4" presetClass="entr" presetSubtype="16" fill="hold" nodeType="afterEffect">
                                  <p:stCondLst>
                                    <p:cond delay="0"/>
                                  </p:stCondLst>
                                  <p:childTnLst>
                                    <p:set>
                                      <p:cBhvr>
                                        <p:cTn id="26" dur="1" fill="hold">
                                          <p:stCondLst>
                                            <p:cond delay="0"/>
                                          </p:stCondLst>
                                        </p:cTn>
                                        <p:tgtEl>
                                          <p:spTgt spid="9234"/>
                                        </p:tgtEl>
                                        <p:attrNameLst>
                                          <p:attrName>style.visibility</p:attrName>
                                        </p:attrNameLst>
                                      </p:cBhvr>
                                      <p:to>
                                        <p:strVal val="visible"/>
                                      </p:to>
                                    </p:set>
                                    <p:animEffect transition="in" filter="box(in)">
                                      <p:cBhvr>
                                        <p:cTn id="27" dur="500"/>
                                        <p:tgtEl>
                                          <p:spTgt spid="9234"/>
                                        </p:tgtEl>
                                      </p:cBhvr>
                                    </p:animEffect>
                                  </p:childTnLst>
                                </p:cTn>
                              </p:par>
                            </p:childTnLst>
                          </p:cTn>
                        </p:par>
                        <p:par>
                          <p:cTn id="28" fill="hold">
                            <p:stCondLst>
                              <p:cond delay="3500"/>
                            </p:stCondLst>
                            <p:childTnLst>
                              <p:par>
                                <p:cTn id="29" presetID="47" presetClass="entr" presetSubtype="0" fill="hold" nodeType="afterEffect">
                                  <p:stCondLst>
                                    <p:cond delay="0"/>
                                  </p:stCondLst>
                                  <p:childTnLst>
                                    <p:set>
                                      <p:cBhvr>
                                        <p:cTn id="30" dur="1" fill="hold">
                                          <p:stCondLst>
                                            <p:cond delay="0"/>
                                          </p:stCondLst>
                                        </p:cTn>
                                        <p:tgtEl>
                                          <p:spTgt spid="9235"/>
                                        </p:tgtEl>
                                        <p:attrNameLst>
                                          <p:attrName>style.visibility</p:attrName>
                                        </p:attrNameLst>
                                      </p:cBhvr>
                                      <p:to>
                                        <p:strVal val="visible"/>
                                      </p:to>
                                    </p:set>
                                    <p:animEffect transition="in" filter="fade">
                                      <p:cBhvr>
                                        <p:cTn id="31" dur="1000"/>
                                        <p:tgtEl>
                                          <p:spTgt spid="9235"/>
                                        </p:tgtEl>
                                      </p:cBhvr>
                                    </p:animEffect>
                                    <p:anim calcmode="lin" valueType="num">
                                      <p:cBhvr>
                                        <p:cTn id="32" dur="1000" fill="hold"/>
                                        <p:tgtEl>
                                          <p:spTgt spid="9235"/>
                                        </p:tgtEl>
                                        <p:attrNameLst>
                                          <p:attrName>ppt_x</p:attrName>
                                        </p:attrNameLst>
                                      </p:cBhvr>
                                      <p:tavLst>
                                        <p:tav tm="0">
                                          <p:val>
                                            <p:strVal val="#ppt_x"/>
                                          </p:val>
                                        </p:tav>
                                        <p:tav tm="100000">
                                          <p:val>
                                            <p:strVal val="#ppt_x"/>
                                          </p:val>
                                        </p:tav>
                                      </p:tavLst>
                                    </p:anim>
                                    <p:anim calcmode="lin" valueType="num">
                                      <p:cBhvr>
                                        <p:cTn id="33" dur="1000" fill="hold"/>
                                        <p:tgtEl>
                                          <p:spTgt spid="9235"/>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4" presetClass="entr" presetSubtype="16" fill="hold" nodeType="afterEffect">
                                  <p:stCondLst>
                                    <p:cond delay="0"/>
                                  </p:stCondLst>
                                  <p:childTnLst>
                                    <p:set>
                                      <p:cBhvr>
                                        <p:cTn id="36" dur="1" fill="hold">
                                          <p:stCondLst>
                                            <p:cond delay="0"/>
                                          </p:stCondLst>
                                        </p:cTn>
                                        <p:tgtEl>
                                          <p:spTgt spid="9236"/>
                                        </p:tgtEl>
                                        <p:attrNameLst>
                                          <p:attrName>style.visibility</p:attrName>
                                        </p:attrNameLst>
                                      </p:cBhvr>
                                      <p:to>
                                        <p:strVal val="visible"/>
                                      </p:to>
                                    </p:set>
                                    <p:animEffect transition="in" filter="box(in)">
                                      <p:cBhvr>
                                        <p:cTn id="37" dur="500"/>
                                        <p:tgtEl>
                                          <p:spTgt spid="9236"/>
                                        </p:tgtEl>
                                      </p:cBhvr>
                                    </p:animEffect>
                                  </p:childTnLst>
                                </p:cTn>
                              </p:par>
                            </p:childTnLst>
                          </p:cTn>
                        </p:par>
                        <p:par>
                          <p:cTn id="38" fill="hold">
                            <p:stCondLst>
                              <p:cond delay="5000"/>
                            </p:stCondLst>
                            <p:childTnLst>
                              <p:par>
                                <p:cTn id="39" presetID="12" presetClass="entr" presetSubtype="4" fill="hold" nodeType="afterEffect">
                                  <p:stCondLst>
                                    <p:cond delay="0"/>
                                  </p:stCondLst>
                                  <p:childTnLst>
                                    <p:set>
                                      <p:cBhvr>
                                        <p:cTn id="40" dur="1" fill="hold">
                                          <p:stCondLst>
                                            <p:cond delay="0"/>
                                          </p:stCondLst>
                                        </p:cTn>
                                        <p:tgtEl>
                                          <p:spTgt spid="9237"/>
                                        </p:tgtEl>
                                        <p:attrNameLst>
                                          <p:attrName>style.visibility</p:attrName>
                                        </p:attrNameLst>
                                      </p:cBhvr>
                                      <p:to>
                                        <p:strVal val="visible"/>
                                      </p:to>
                                    </p:set>
                                    <p:animEffect transition="in" filter="slide(fromBottom)">
                                      <p:cBhvr>
                                        <p:cTn id="41" dur="500"/>
                                        <p:tgtEl>
                                          <p:spTgt spid="9237"/>
                                        </p:tgtEl>
                                      </p:cBhvr>
                                    </p:animEffect>
                                  </p:childTnLst>
                                </p:cTn>
                              </p:par>
                            </p:childTnLst>
                          </p:cTn>
                        </p:par>
                        <p:par>
                          <p:cTn id="42" fill="hold">
                            <p:stCondLst>
                              <p:cond delay="5500"/>
                            </p:stCondLst>
                            <p:childTnLst>
                              <p:par>
                                <p:cTn id="43" presetID="4" presetClass="entr" presetSubtype="16" fill="hold" nodeType="afterEffect">
                                  <p:stCondLst>
                                    <p:cond delay="0"/>
                                  </p:stCondLst>
                                  <p:childTnLst>
                                    <p:set>
                                      <p:cBhvr>
                                        <p:cTn id="44" dur="1" fill="hold">
                                          <p:stCondLst>
                                            <p:cond delay="0"/>
                                          </p:stCondLst>
                                        </p:cTn>
                                        <p:tgtEl>
                                          <p:spTgt spid="9238"/>
                                        </p:tgtEl>
                                        <p:attrNameLst>
                                          <p:attrName>style.visibility</p:attrName>
                                        </p:attrNameLst>
                                      </p:cBhvr>
                                      <p:to>
                                        <p:strVal val="visible"/>
                                      </p:to>
                                    </p:set>
                                    <p:animEffect transition="in" filter="box(in)">
                                      <p:cBhvr>
                                        <p:cTn id="45" dur="500"/>
                                        <p:tgtEl>
                                          <p:spTgt spid="9238"/>
                                        </p:tgtEl>
                                      </p:cBhvr>
                                    </p:animEffect>
                                  </p:childTnLst>
                                </p:cTn>
                              </p:par>
                            </p:childTnLst>
                          </p:cTn>
                        </p:par>
                        <p:par>
                          <p:cTn id="46" fill="hold">
                            <p:stCondLst>
                              <p:cond delay="6000"/>
                            </p:stCondLst>
                            <p:childTnLst>
                              <p:par>
                                <p:cTn id="47" presetID="12" presetClass="entr" presetSubtype="4" fill="hold" nodeType="afterEffect">
                                  <p:stCondLst>
                                    <p:cond delay="0"/>
                                  </p:stCondLst>
                                  <p:childTnLst>
                                    <p:set>
                                      <p:cBhvr>
                                        <p:cTn id="48" dur="1" fill="hold">
                                          <p:stCondLst>
                                            <p:cond delay="0"/>
                                          </p:stCondLst>
                                        </p:cTn>
                                        <p:tgtEl>
                                          <p:spTgt spid="9239"/>
                                        </p:tgtEl>
                                        <p:attrNameLst>
                                          <p:attrName>style.visibility</p:attrName>
                                        </p:attrNameLst>
                                      </p:cBhvr>
                                      <p:to>
                                        <p:strVal val="visible"/>
                                      </p:to>
                                    </p:set>
                                    <p:animEffect transition="in" filter="slide(fromBottom)">
                                      <p:cBhvr>
                                        <p:cTn id="49" dur="500"/>
                                        <p:tgtEl>
                                          <p:spTgt spid="9239"/>
                                        </p:tgtEl>
                                      </p:cBhvr>
                                    </p:animEffect>
                                  </p:childTnLst>
                                </p:cTn>
                              </p:par>
                            </p:childTnLst>
                          </p:cTn>
                        </p:par>
                        <p:par>
                          <p:cTn id="50" fill="hold">
                            <p:stCondLst>
                              <p:cond delay="6500"/>
                            </p:stCondLst>
                            <p:childTnLst>
                              <p:par>
                                <p:cTn id="51" presetID="6" presetClass="entr" presetSubtype="16" fill="hold" nodeType="afterEffect">
                                  <p:stCondLst>
                                    <p:cond delay="0"/>
                                  </p:stCondLst>
                                  <p:childTnLst>
                                    <p:set>
                                      <p:cBhvr>
                                        <p:cTn id="52" dur="1" fill="hold">
                                          <p:stCondLst>
                                            <p:cond delay="0"/>
                                          </p:stCondLst>
                                        </p:cTn>
                                        <p:tgtEl>
                                          <p:spTgt spid="9240"/>
                                        </p:tgtEl>
                                        <p:attrNameLst>
                                          <p:attrName>style.visibility</p:attrName>
                                        </p:attrNameLst>
                                      </p:cBhvr>
                                      <p:to>
                                        <p:strVal val="visible"/>
                                      </p:to>
                                    </p:set>
                                    <p:animEffect transition="in" filter="circle(in)">
                                      <p:cBhvr>
                                        <p:cTn id="53" dur="20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11</a:t>
            </a:fld>
            <a:endParaRPr lang="zh-CN" altLang="en-US" sz="1200" dirty="0">
              <a:solidFill>
                <a:schemeClr val="tx2"/>
              </a:solidFill>
              <a:latin typeface="Arial" panose="020B0604020202020204" pitchFamily="34" charset="0"/>
            </a:endParaRPr>
          </a:p>
        </p:txBody>
      </p:sp>
      <p:sp>
        <p:nvSpPr>
          <p:cNvPr id="9218" name="Text Box 4"/>
          <p:cNvSpPr txBox="1"/>
          <p:nvPr/>
        </p:nvSpPr>
        <p:spPr>
          <a:xfrm>
            <a:off x="334963" y="1358900"/>
            <a:ext cx="4467225" cy="519113"/>
          </a:xfrm>
          <a:prstGeom prst="rect">
            <a:avLst/>
          </a:prstGeom>
          <a:noFill/>
          <a:ln w="9525">
            <a:noFill/>
          </a:ln>
        </p:spPr>
        <p:txBody>
          <a:bodyPr anchor="t" anchorCtr="0">
            <a:spAutoFit/>
          </a:bodyPr>
          <a:lstStyle/>
          <a:p>
            <a:r>
              <a:rPr lang="zh-CN" altLang="en-US" sz="2800">
                <a:solidFill>
                  <a:schemeClr val="tx1"/>
                </a:solidFill>
                <a:latin typeface="Arial" panose="020B0604020202020204" pitchFamily="34" charset="0"/>
              </a:rPr>
              <a:t>（一</a:t>
            </a:r>
            <a:r>
              <a:rPr lang="zh-CN" altLang="en-US" sz="2800" dirty="0">
                <a:solidFill>
                  <a:schemeClr val="tx1"/>
                </a:solidFill>
                <a:latin typeface="Arial" panose="020B0604020202020204" pitchFamily="34" charset="0"/>
              </a:rPr>
              <a:t>）国家的形成</a:t>
            </a:r>
            <a:endParaRPr lang="zh-CN" altLang="en-US" sz="2800">
              <a:solidFill>
                <a:schemeClr val="tx1"/>
              </a:solidFill>
              <a:latin typeface="Arial" panose="020B0604020202020204" pitchFamily="34" charset="0"/>
            </a:endParaRPr>
          </a:p>
        </p:txBody>
      </p:sp>
      <p:sp>
        <p:nvSpPr>
          <p:cNvPr id="9219"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二、国家（政府）的形成和财政的产生</a:t>
            </a:r>
            <a:endParaRPr lang="zh-CN" altLang="en-US" sz="3600">
              <a:solidFill>
                <a:schemeClr val="tx1"/>
              </a:solidFill>
              <a:latin typeface="Arial" panose="020B0604020202020204" pitchFamily="34" charset="0"/>
            </a:endParaRPr>
          </a:p>
        </p:txBody>
      </p:sp>
      <p:sp>
        <p:nvSpPr>
          <p:cNvPr id="9220"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9221"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9222" name="Rectangle 8"/>
          <p:cNvSpPr/>
          <p:nvPr/>
        </p:nvSpPr>
        <p:spPr>
          <a:xfrm>
            <a:off x="958850" y="1944688"/>
            <a:ext cx="6697663" cy="1739900"/>
          </a:xfrm>
          <a:prstGeom prst="rect">
            <a:avLst/>
          </a:prstGeom>
          <a:noFill/>
          <a:ln w="9525">
            <a:noFill/>
          </a:ln>
        </p:spPr>
        <p:txBody>
          <a:bodyPr anchor="ctr" anchorCtr="0">
            <a:spAutoFit/>
          </a:bodyPr>
          <a:lstStyle/>
          <a:p>
            <a:pPr>
              <a:lnSpc>
                <a:spcPct val="90000"/>
              </a:lnSpc>
            </a:pPr>
            <a:r>
              <a:rPr lang="en-US" altLang="zh-CN" sz="200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人类发展到一定阶段，产生了这样一种需要：把每天重复着的生产、分配和交换产品的行为用一个共同规则概括起来，设法使个人服从生产和交换的一般条件。这个规则首先表现为习惯，后来便成了法律。随着法律的产生，就必然产生出以维护法律为职责的机关</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公共权力，即国家。”   </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马克思恩格斯选集</a:t>
            </a:r>
            <a:r>
              <a:rPr lang="en-US" altLang="zh-CN" sz="2000">
                <a:solidFill>
                  <a:schemeClr val="tx1"/>
                </a:solidFill>
                <a:latin typeface="Arial" panose="020B0604020202020204" pitchFamily="34" charset="0"/>
              </a:rPr>
              <a:t>》</a:t>
            </a:r>
            <a:endParaRPr lang="zh-CN" altLang="en-US" sz="2000">
              <a:solidFill>
                <a:schemeClr val="tx1"/>
              </a:solidFill>
              <a:latin typeface="Arial" panose="020B0604020202020204" pitchFamily="34" charset="0"/>
            </a:endParaRPr>
          </a:p>
        </p:txBody>
      </p:sp>
      <p:sp>
        <p:nvSpPr>
          <p:cNvPr id="9223" name="Text Box 4"/>
          <p:cNvSpPr txBox="1"/>
          <p:nvPr/>
        </p:nvSpPr>
        <p:spPr>
          <a:xfrm>
            <a:off x="760413" y="3841750"/>
            <a:ext cx="4467225" cy="457200"/>
          </a:xfrm>
          <a:prstGeom prst="rect">
            <a:avLst/>
          </a:prstGeom>
          <a:noFill/>
          <a:ln w="9525">
            <a:noFill/>
          </a:ln>
        </p:spPr>
        <p:txBody>
          <a:bodyPr anchor="t" anchorCtr="0">
            <a:spAutoFit/>
          </a:bodyPr>
          <a:lstStyle/>
          <a:p>
            <a:r>
              <a:rPr lang="en-US" altLang="zh-CN">
                <a:solidFill>
                  <a:schemeClr val="tx1"/>
                </a:solidFill>
                <a:latin typeface="Arial" panose="020B0604020202020204" pitchFamily="34" charset="0"/>
              </a:rPr>
              <a:t>1.</a:t>
            </a:r>
            <a:r>
              <a:rPr lang="zh-CN" altLang="en-US" dirty="0">
                <a:solidFill>
                  <a:schemeClr val="tx1"/>
                </a:solidFill>
                <a:latin typeface="Arial" panose="020B0604020202020204" pitchFamily="34" charset="0"/>
              </a:rPr>
              <a:t>国家的本质</a:t>
            </a:r>
            <a:endParaRPr lang="zh-CN" altLang="en-US">
              <a:solidFill>
                <a:schemeClr val="tx1"/>
              </a:solidFill>
              <a:latin typeface="Arial" panose="020B0604020202020204" pitchFamily="34" charset="0"/>
            </a:endParaRPr>
          </a:p>
        </p:txBody>
      </p:sp>
      <p:sp>
        <p:nvSpPr>
          <p:cNvPr id="9224" name="Rectangle 8"/>
          <p:cNvSpPr/>
          <p:nvPr/>
        </p:nvSpPr>
        <p:spPr>
          <a:xfrm>
            <a:off x="946150" y="4386263"/>
            <a:ext cx="6697663" cy="641350"/>
          </a:xfrm>
          <a:prstGeom prst="rect">
            <a:avLst/>
          </a:prstGeom>
          <a:noFill/>
          <a:ln w="9525">
            <a:noFill/>
          </a:ln>
        </p:spPr>
        <p:txBody>
          <a:bodyPr anchor="ctr" anchorCtr="0">
            <a:spAutoFit/>
          </a:bodyPr>
          <a:lstStyle/>
          <a:p>
            <a:pPr>
              <a:lnSpc>
                <a:spcPct val="90000"/>
              </a:lnSpc>
            </a:pPr>
            <a:r>
              <a:rPr lang="en-US" altLang="zh-CN" sz="200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国家（政府）的本质特征是统治阶级镇压被统治阶级的暴力机构。</a:t>
            </a:r>
            <a:endParaRPr lang="zh-CN" altLang="en-US" sz="2000">
              <a:solidFill>
                <a:schemeClr val="tx1"/>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12</a:t>
            </a:fld>
            <a:endParaRPr lang="zh-CN" altLang="en-US" sz="1200" dirty="0">
              <a:solidFill>
                <a:schemeClr val="tx2"/>
              </a:solidFill>
              <a:latin typeface="Arial" panose="020B0604020202020204" pitchFamily="34" charset="0"/>
            </a:endParaRPr>
          </a:p>
        </p:txBody>
      </p:sp>
      <p:sp>
        <p:nvSpPr>
          <p:cNvPr id="10242" name="Text Box 4"/>
          <p:cNvSpPr txBox="1"/>
          <p:nvPr/>
        </p:nvSpPr>
        <p:spPr>
          <a:xfrm>
            <a:off x="963613" y="1682750"/>
            <a:ext cx="4467225" cy="457200"/>
          </a:xfrm>
          <a:prstGeom prst="rect">
            <a:avLst/>
          </a:prstGeom>
          <a:noFill/>
          <a:ln w="9525">
            <a:noFill/>
          </a:ln>
        </p:spPr>
        <p:txBody>
          <a:bodyPr anchor="t" anchorCtr="0">
            <a:spAutoFit/>
          </a:bodyPr>
          <a:lstStyle/>
          <a:p>
            <a:r>
              <a:rPr lang="en-US" altLang="zh-CN">
                <a:solidFill>
                  <a:schemeClr val="tx1"/>
                </a:solidFill>
                <a:latin typeface="Arial" panose="020B0604020202020204" pitchFamily="34" charset="0"/>
              </a:rPr>
              <a:t>2.</a:t>
            </a:r>
            <a:r>
              <a:rPr lang="zh-CN" altLang="en-US" dirty="0">
                <a:solidFill>
                  <a:schemeClr val="tx1"/>
                </a:solidFill>
                <a:latin typeface="Arial" panose="020B0604020202020204" pitchFamily="34" charset="0"/>
              </a:rPr>
              <a:t>国家的职能</a:t>
            </a:r>
            <a:endParaRPr lang="zh-CN" altLang="en-US">
              <a:solidFill>
                <a:schemeClr val="tx1"/>
              </a:solidFill>
              <a:latin typeface="Arial" panose="020B0604020202020204" pitchFamily="34" charset="0"/>
            </a:endParaRPr>
          </a:p>
        </p:txBody>
      </p:sp>
      <p:sp>
        <p:nvSpPr>
          <p:cNvPr id="10243"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二、国家（政府）的形成和财政的产生</a:t>
            </a:r>
            <a:endParaRPr lang="zh-CN" altLang="en-US" sz="3600">
              <a:solidFill>
                <a:schemeClr val="tx1"/>
              </a:solidFill>
              <a:latin typeface="Arial" panose="020B0604020202020204" pitchFamily="34" charset="0"/>
            </a:endParaRPr>
          </a:p>
        </p:txBody>
      </p:sp>
      <p:sp>
        <p:nvSpPr>
          <p:cNvPr id="10244"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0245"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0246" name="Rectangle 8"/>
          <p:cNvSpPr/>
          <p:nvPr/>
        </p:nvSpPr>
        <p:spPr>
          <a:xfrm>
            <a:off x="958850" y="2243138"/>
            <a:ext cx="6697663" cy="2286000"/>
          </a:xfrm>
          <a:prstGeom prst="rect">
            <a:avLst/>
          </a:prstGeom>
          <a:noFill/>
          <a:ln w="9525">
            <a:noFill/>
          </a:ln>
        </p:spPr>
        <p:txBody>
          <a:bodyPr anchor="ctr" anchorCtr="0">
            <a:spAutoFit/>
          </a:bodyPr>
          <a:lstStyle/>
          <a:p>
            <a:r>
              <a:rPr lang="en-US" altLang="zh-CN" sz="200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国家层次上存在两种权力、两种职能：行使政治权力，执行社会管理职能；具有国有资产的所有权，执行国有资产的管理职能。</a:t>
            </a:r>
            <a:endParaRPr lang="en-US" altLang="zh-CN" sz="2000">
              <a:solidFill>
                <a:schemeClr val="tx1"/>
              </a:solidFill>
              <a:latin typeface="Arial" panose="020B0604020202020204" pitchFamily="34" charset="0"/>
            </a:endParaRPr>
          </a:p>
          <a:p>
            <a:endParaRPr lang="en-US" altLang="zh-CN"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社会管理职能：维护秩序（现代国家还干预经济）；举办公共工程</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国有资产的管理职能：私有制社会和公有制社会不同</a:t>
            </a:r>
            <a:r>
              <a:rPr lang="zh-CN" altLang="en-US" dirty="0">
                <a:solidFill>
                  <a:schemeClr val="tx1"/>
                </a:solidFill>
                <a:latin typeface="Arial" panose="020B0604020202020204" pitchFamily="34"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13</a:t>
            </a:fld>
            <a:endParaRPr lang="zh-CN" altLang="en-US" sz="1200" dirty="0">
              <a:solidFill>
                <a:schemeClr val="tx2"/>
              </a:solidFill>
              <a:latin typeface="Arial" panose="020B0604020202020204" pitchFamily="34" charset="0"/>
            </a:endParaRPr>
          </a:p>
        </p:txBody>
      </p:sp>
      <p:sp>
        <p:nvSpPr>
          <p:cNvPr id="11266" name="Text Box 4"/>
          <p:cNvSpPr txBox="1"/>
          <p:nvPr/>
        </p:nvSpPr>
        <p:spPr>
          <a:xfrm>
            <a:off x="334963" y="1358900"/>
            <a:ext cx="4467225" cy="519113"/>
          </a:xfrm>
          <a:prstGeom prst="rect">
            <a:avLst/>
          </a:prstGeom>
          <a:noFill/>
          <a:ln w="9525">
            <a:noFill/>
          </a:ln>
        </p:spPr>
        <p:txBody>
          <a:bodyPr anchor="t" anchorCtr="0">
            <a:spAutoFit/>
          </a:bodyPr>
          <a:lstStyle/>
          <a:p>
            <a:r>
              <a:rPr lang="zh-CN" altLang="en-US" sz="2800" dirty="0">
                <a:solidFill>
                  <a:schemeClr val="tx1"/>
                </a:solidFill>
                <a:latin typeface="Arial" panose="020B0604020202020204" pitchFamily="34" charset="0"/>
              </a:rPr>
              <a:t>（二）财政的产生</a:t>
            </a:r>
            <a:endParaRPr lang="zh-CN" altLang="en-US" sz="2800">
              <a:solidFill>
                <a:schemeClr val="tx1"/>
              </a:solidFill>
              <a:latin typeface="Arial" panose="020B0604020202020204" pitchFamily="34" charset="0"/>
            </a:endParaRPr>
          </a:p>
        </p:txBody>
      </p:sp>
      <p:sp>
        <p:nvSpPr>
          <p:cNvPr id="11267"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二、国家（政府）的形成和财政的产生</a:t>
            </a:r>
            <a:endParaRPr lang="zh-CN" altLang="en-US" sz="3600">
              <a:solidFill>
                <a:schemeClr val="tx1"/>
              </a:solidFill>
              <a:latin typeface="Arial" panose="020B0604020202020204" pitchFamily="34" charset="0"/>
            </a:endParaRPr>
          </a:p>
        </p:txBody>
      </p:sp>
      <p:sp>
        <p:nvSpPr>
          <p:cNvPr id="11268"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1269"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1270" name="Rectangle 8"/>
          <p:cNvSpPr/>
          <p:nvPr/>
        </p:nvSpPr>
        <p:spPr>
          <a:xfrm>
            <a:off x="958850" y="1949450"/>
            <a:ext cx="6697663" cy="1311275"/>
          </a:xfrm>
          <a:prstGeom prst="rect">
            <a:avLst/>
          </a:prstGeom>
          <a:noFill/>
          <a:ln w="9525">
            <a:noFill/>
          </a:ln>
        </p:spPr>
        <p:txBody>
          <a:bodyPr anchor="ctr" anchorCtr="0">
            <a:spAutoFit/>
          </a:bodyPr>
          <a:lstStyle/>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国家（政府）为了实现其公共权力，必须占有一部分社会财富，参与一部分社会产品的分配和再分配。</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这种分配社会产品（主要是剩余产品）的活动及其所形成的经济关系即为“财政”。</a:t>
            </a:r>
          </a:p>
        </p:txBody>
      </p:sp>
      <p:sp>
        <p:nvSpPr>
          <p:cNvPr id="11271" name="Text Box 4"/>
          <p:cNvSpPr txBox="1"/>
          <p:nvPr/>
        </p:nvSpPr>
        <p:spPr>
          <a:xfrm>
            <a:off x="760413" y="3327400"/>
            <a:ext cx="6924675" cy="457200"/>
          </a:xfrm>
          <a:prstGeom prst="rect">
            <a:avLst/>
          </a:prstGeom>
          <a:noFill/>
          <a:ln w="9525">
            <a:noFill/>
          </a:ln>
        </p:spPr>
        <p:txBody>
          <a:bodyPr anchor="t" anchorCtr="0">
            <a:spAutoFit/>
          </a:bodyPr>
          <a:lstStyle/>
          <a:p>
            <a:r>
              <a:rPr lang="en-US" altLang="zh-CN">
                <a:solidFill>
                  <a:schemeClr val="tx1"/>
                </a:solidFill>
                <a:latin typeface="Arial" panose="020B0604020202020204" pitchFamily="34" charset="0"/>
              </a:rPr>
              <a:t>1.</a:t>
            </a:r>
            <a:r>
              <a:rPr lang="zh-CN" altLang="en-US" dirty="0">
                <a:solidFill>
                  <a:schemeClr val="tx1"/>
                </a:solidFill>
                <a:latin typeface="Arial" panose="020B0604020202020204" pitchFamily="34" charset="0"/>
              </a:rPr>
              <a:t>财政的产生并不意味着税收也同时产生</a:t>
            </a:r>
            <a:endParaRPr lang="zh-CN" altLang="en-US">
              <a:solidFill>
                <a:schemeClr val="tx1"/>
              </a:solidFill>
              <a:latin typeface="Arial" panose="020B0604020202020204" pitchFamily="34" charset="0"/>
            </a:endParaRPr>
          </a:p>
        </p:txBody>
      </p:sp>
      <p:sp>
        <p:nvSpPr>
          <p:cNvPr id="11272" name="Rectangle 8"/>
          <p:cNvSpPr/>
          <p:nvPr/>
        </p:nvSpPr>
        <p:spPr>
          <a:xfrm>
            <a:off x="965200" y="3803650"/>
            <a:ext cx="6697663" cy="1006475"/>
          </a:xfrm>
          <a:prstGeom prst="rect">
            <a:avLst/>
          </a:prstGeom>
          <a:noFill/>
          <a:ln w="9525">
            <a:noFill/>
          </a:ln>
        </p:spPr>
        <p:txBody>
          <a:bodyPr anchor="ctr" anchorCtr="0">
            <a:spAutoFit/>
          </a:bodyPr>
          <a:lstStyle/>
          <a:p>
            <a:r>
              <a:rPr lang="zh-CN" altLang="en-US" sz="2000" dirty="0">
                <a:solidFill>
                  <a:schemeClr val="tx1"/>
                </a:solidFill>
                <a:latin typeface="Arial" panose="020B0604020202020204" pitchFamily="34" charset="0"/>
              </a:rPr>
              <a:t>      在原始社会末期，确实存在过以氏族公社组织为主体的满足公共需要的分配。剩余产品的分配过程是非强制的，是以血缘关系为基础的。</a:t>
            </a:r>
          </a:p>
        </p:txBody>
      </p:sp>
      <p:sp>
        <p:nvSpPr>
          <p:cNvPr id="11273" name="Text Box 4"/>
          <p:cNvSpPr txBox="1"/>
          <p:nvPr/>
        </p:nvSpPr>
        <p:spPr>
          <a:xfrm>
            <a:off x="766763" y="4914900"/>
            <a:ext cx="6924675" cy="457200"/>
          </a:xfrm>
          <a:prstGeom prst="rect">
            <a:avLst/>
          </a:prstGeom>
          <a:noFill/>
          <a:ln w="9525">
            <a:noFill/>
          </a:ln>
        </p:spPr>
        <p:txBody>
          <a:bodyPr anchor="t" anchorCtr="0">
            <a:spAutoFit/>
          </a:bodyPr>
          <a:lstStyle/>
          <a:p>
            <a:r>
              <a:rPr lang="en-US" altLang="zh-CN">
                <a:solidFill>
                  <a:schemeClr val="tx1"/>
                </a:solidFill>
                <a:latin typeface="Arial" panose="020B0604020202020204" pitchFamily="34" charset="0"/>
              </a:rPr>
              <a:t>2.</a:t>
            </a:r>
            <a:r>
              <a:rPr lang="zh-CN" altLang="en-US" dirty="0">
                <a:solidFill>
                  <a:schemeClr val="tx1"/>
                </a:solidFill>
                <a:latin typeface="Arial" panose="020B0604020202020204" pitchFamily="34" charset="0"/>
              </a:rPr>
              <a:t>私有制与税收的产生</a:t>
            </a:r>
            <a:endParaRPr lang="zh-CN" altLang="en-US">
              <a:solidFill>
                <a:schemeClr val="tx1"/>
              </a:solidFill>
              <a:latin typeface="Arial" panose="020B0604020202020204" pitchFamily="34" charset="0"/>
            </a:endParaRPr>
          </a:p>
        </p:txBody>
      </p:sp>
      <p:sp>
        <p:nvSpPr>
          <p:cNvPr id="11274" name="Rectangle 8"/>
          <p:cNvSpPr/>
          <p:nvPr/>
        </p:nvSpPr>
        <p:spPr>
          <a:xfrm>
            <a:off x="971550" y="5410200"/>
            <a:ext cx="6697663" cy="1311275"/>
          </a:xfrm>
          <a:prstGeom prst="rect">
            <a:avLst/>
          </a:prstGeom>
          <a:noFill/>
          <a:ln w="9525">
            <a:noFill/>
          </a:ln>
        </p:spPr>
        <p:txBody>
          <a:bodyPr anchor="ctr" anchorCtr="0">
            <a:spAutoFit/>
          </a:bodyPr>
          <a:lstStyle/>
          <a:p>
            <a:pPr>
              <a:spcBef>
                <a:spcPct val="20000"/>
              </a:spcBef>
              <a:buClr>
                <a:schemeClr val="folHlink"/>
              </a:buClr>
              <a:buFont typeface="Wingdings" panose="05000000000000000000" pitchFamily="2" charset="2"/>
            </a:pPr>
            <a:r>
              <a:rPr lang="zh-CN" altLang="en-US" sz="2000" dirty="0">
                <a:solidFill>
                  <a:schemeClr val="tx1"/>
                </a:solidFill>
                <a:latin typeface="Arial" panose="020B0604020202020204" pitchFamily="34" charset="0"/>
              </a:rPr>
              <a:t>      只有社会上存在私有制，国家（政府）这个共同体利益与其居民的个体利益存在不一致，必须将一部分属于私人或者代表个体利益的集团所有的剩余产品征集起来为国家（政府）所用时，才有必要运用税收。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14</a:t>
            </a:fld>
            <a:endParaRPr lang="zh-CN" altLang="en-US" sz="1200" dirty="0">
              <a:solidFill>
                <a:schemeClr val="tx2"/>
              </a:solidFill>
              <a:latin typeface="Arial" panose="020B0604020202020204" pitchFamily="34" charset="0"/>
            </a:endParaRPr>
          </a:p>
        </p:txBody>
      </p:sp>
      <p:sp>
        <p:nvSpPr>
          <p:cNvPr id="12290" name="Text Box 4"/>
          <p:cNvSpPr txBox="1"/>
          <p:nvPr/>
        </p:nvSpPr>
        <p:spPr>
          <a:xfrm>
            <a:off x="963613" y="1682750"/>
            <a:ext cx="7419975" cy="822325"/>
          </a:xfrm>
          <a:prstGeom prst="rect">
            <a:avLst/>
          </a:prstGeom>
          <a:noFill/>
          <a:ln w="9525">
            <a:noFill/>
          </a:ln>
        </p:spPr>
        <p:txBody>
          <a:bodyPr anchor="t" anchorCtr="0">
            <a:spAutoFit/>
          </a:bodyPr>
          <a:lstStyle/>
          <a:p>
            <a:pPr>
              <a:buClr>
                <a:srgbClr val="BE0A06"/>
              </a:buClr>
              <a:buFontTx/>
              <a:buChar char="•"/>
            </a:pPr>
            <a:r>
              <a:rPr lang="zh-CN" altLang="en-US" dirty="0">
                <a:solidFill>
                  <a:srgbClr val="BE0A06"/>
                </a:solidFill>
                <a:latin typeface="Arial" panose="020B0604020202020204" pitchFamily="34" charset="0"/>
              </a:rPr>
              <a:t>税收</a:t>
            </a:r>
            <a:r>
              <a:rPr lang="zh-CN" altLang="en-US" dirty="0">
                <a:solidFill>
                  <a:schemeClr val="tx1"/>
                </a:solidFill>
                <a:latin typeface="Arial" panose="020B0604020202020204" pitchFamily="34" charset="0"/>
              </a:rPr>
              <a:t>是国家政治权力、社会管理职能的物质利益获取方式</a:t>
            </a:r>
            <a:endParaRPr lang="zh-CN" altLang="en-US">
              <a:solidFill>
                <a:schemeClr val="tx1"/>
              </a:solidFill>
              <a:latin typeface="Arial" panose="020B0604020202020204" pitchFamily="34" charset="0"/>
            </a:endParaRPr>
          </a:p>
        </p:txBody>
      </p:sp>
      <p:sp>
        <p:nvSpPr>
          <p:cNvPr id="12291"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二、国家（政府）的形成和财政的产生</a:t>
            </a:r>
            <a:endParaRPr lang="zh-CN" altLang="en-US" sz="3600">
              <a:solidFill>
                <a:schemeClr val="tx1"/>
              </a:solidFill>
              <a:latin typeface="Arial" panose="020B0604020202020204" pitchFamily="34" charset="0"/>
            </a:endParaRPr>
          </a:p>
        </p:txBody>
      </p:sp>
      <p:sp>
        <p:nvSpPr>
          <p:cNvPr id="12292"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2293"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2294" name="Rectangle 8"/>
          <p:cNvSpPr/>
          <p:nvPr/>
        </p:nvSpPr>
        <p:spPr>
          <a:xfrm>
            <a:off x="958850" y="2597150"/>
            <a:ext cx="6697663" cy="2530475"/>
          </a:xfrm>
          <a:prstGeom prst="rect">
            <a:avLst/>
          </a:prstGeom>
          <a:noFill/>
          <a:ln w="9525">
            <a:noFill/>
          </a:ln>
        </p:spPr>
        <p:txBody>
          <a:bodyPr anchor="ctr" anchorCtr="0">
            <a:spAutoFit/>
          </a:bodyPr>
          <a:lstStyle/>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权力总是通过一定的物质利益加以体现的。国家层次上的两种权力和两种职能，就有两种不同的物质利益获取方式。政治权力主体与社会纯收入创造者之间不存在利益的等价交换关系和平等的契约关系，获取物质利益或物质财富只能采用非等价交换方式。这是由国家政治权力主体及社会管理职能所提供的社会公共物品或社会公共需要的性质所决定的。</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非等价交换的收入方式有多种，只有税收是最佳方式。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15</a:t>
            </a:fld>
            <a:endParaRPr lang="zh-CN" altLang="en-US" sz="1200" dirty="0">
              <a:solidFill>
                <a:schemeClr val="tx2"/>
              </a:solidFill>
              <a:latin typeface="Arial" panose="020B0604020202020204" pitchFamily="34" charset="0"/>
            </a:endParaRPr>
          </a:p>
        </p:txBody>
      </p:sp>
      <p:sp>
        <p:nvSpPr>
          <p:cNvPr id="7170" name="Rectangle 3"/>
          <p:cNvSpPr>
            <a:spLocks noGrp="1"/>
          </p:cNvSpPr>
          <p:nvPr>
            <p:ph type="body" idx="4294967295"/>
          </p:nvPr>
        </p:nvSpPr>
        <p:spPr>
          <a:xfrm>
            <a:off x="454025" y="1809750"/>
            <a:ext cx="8689975" cy="4497388"/>
          </a:xfrm>
        </p:spPr>
        <p:txBody>
          <a:bodyPr vert="horz" wrap="square" lIns="0" tIns="0" rIns="0" bIns="0" anchor="t" anchorCtr="0"/>
          <a:lstStyle/>
          <a:p>
            <a:pPr marL="0" indent="0">
              <a:buNone/>
            </a:pPr>
            <a:r>
              <a:rPr lang="zh-CN" altLang="en-US">
                <a:ea typeface="宋体" panose="02010600030101010101" pitchFamily="2" charset="-122"/>
              </a:rPr>
              <a:t>       </a:t>
            </a:r>
          </a:p>
          <a:p>
            <a:pPr marL="0" indent="0">
              <a:buClr>
                <a:srgbClr val="1CFC41"/>
              </a:buClr>
              <a:buBlip>
                <a:blip r:embed="rId2"/>
              </a:buBlip>
            </a:pPr>
            <a:r>
              <a:rPr lang="zh-CN" altLang="en-US" sz="2800">
                <a:solidFill>
                  <a:schemeClr val="tx1"/>
                </a:solidFill>
                <a:ea typeface="宋体" panose="02010600030101010101" pitchFamily="2" charset="-122"/>
              </a:rPr>
              <a:t>本节逻辑结构图</a:t>
            </a:r>
          </a:p>
          <a:p>
            <a:pPr marL="0" indent="0">
              <a:buBlip>
                <a:blip r:embed="rId2"/>
              </a:buBlip>
            </a:pPr>
            <a:endParaRPr lang="zh-CN" altLang="en-US" sz="2800">
              <a:solidFill>
                <a:schemeClr val="tx1"/>
              </a:solidFill>
              <a:ea typeface="宋体" panose="02010600030101010101" pitchFamily="2" charset="-122"/>
            </a:endParaRPr>
          </a:p>
        </p:txBody>
      </p:sp>
      <p:sp>
        <p:nvSpPr>
          <p:cNvPr id="6148" name="Text Box 5"/>
          <p:cNvSpPr txBox="1"/>
          <p:nvPr/>
        </p:nvSpPr>
        <p:spPr>
          <a:xfrm>
            <a:off x="1758950" y="358775"/>
            <a:ext cx="6072188" cy="1066800"/>
          </a:xfrm>
          <a:prstGeom prst="rect">
            <a:avLst/>
          </a:prstGeom>
          <a:noFill/>
          <a:ln w="9525">
            <a:noFill/>
          </a:ln>
        </p:spPr>
        <p:txBody>
          <a:bodyPr>
            <a:spAutoFit/>
          </a:bodyPr>
          <a:lstStyle/>
          <a:p>
            <a:pPr algn="ctr"/>
            <a:r>
              <a:rPr lang="zh-CN" altLang="en-US" sz="3200" noProof="1">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第二节</a:t>
            </a:r>
            <a:r>
              <a:rPr lang="zh-CN" altLang="en-US" sz="3200" noProof="1">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 </a:t>
            </a:r>
            <a:r>
              <a:rPr lang="zh-CN" altLang="en-US" sz="3200" noProof="1">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中国税收的起源与发展</a:t>
            </a:r>
            <a:endParaRPr lang="en-US" altLang="zh-CN" sz="3200" b="1" noProof="1">
              <a:solidFill>
                <a:schemeClr val="tx1"/>
              </a:solidFill>
              <a:effectLst>
                <a:outerShdw blurRad="38100" dist="38100" dir="2700000">
                  <a:srgbClr val="C0C0C0"/>
                </a:outerShdw>
              </a:effectLst>
              <a:latin typeface="Arial" panose="020B0604020202020204" pitchFamily="34" charset="0"/>
            </a:endParaRPr>
          </a:p>
          <a:p>
            <a:pPr algn="ctr"/>
            <a:endParaRPr lang="zh-CN" altLang="en-US" sz="3200" noProof="1">
              <a:solidFill>
                <a:schemeClr val="tx1"/>
              </a:solidFill>
              <a:latin typeface="Arial" panose="020B0604020202020204" pitchFamily="34" charset="0"/>
            </a:endParaRPr>
          </a:p>
        </p:txBody>
      </p:sp>
      <p:sp>
        <p:nvSpPr>
          <p:cNvPr id="7172" name="Text Box 6"/>
          <p:cNvSpPr txBox="1"/>
          <p:nvPr/>
        </p:nvSpPr>
        <p:spPr>
          <a:xfrm>
            <a:off x="735013" y="1109663"/>
            <a:ext cx="1687512" cy="366712"/>
          </a:xfrm>
          <a:prstGeom prst="rect">
            <a:avLst/>
          </a:prstGeom>
          <a:noFill/>
          <a:ln w="9525">
            <a:noFill/>
          </a:ln>
        </p:spPr>
        <p:txBody>
          <a:bodyPr anchor="t" anchorCtr="0">
            <a:spAutoFit/>
          </a:bodyPr>
          <a:lstStyle/>
          <a:p>
            <a:endParaRPr lang="zh-CN" altLang="en-US" sz="1800" dirty="0">
              <a:solidFill>
                <a:schemeClr val="tx1"/>
              </a:solidFill>
              <a:latin typeface="Arial" panose="020B0604020202020204" pitchFamily="34" charset="0"/>
            </a:endParaRPr>
          </a:p>
        </p:txBody>
      </p:sp>
      <p:grpSp>
        <p:nvGrpSpPr>
          <p:cNvPr id="7173" name="组合 6149"/>
          <p:cNvGrpSpPr/>
          <p:nvPr/>
        </p:nvGrpSpPr>
        <p:grpSpPr>
          <a:xfrm>
            <a:off x="4346575" y="2509838"/>
            <a:ext cx="1149350" cy="912812"/>
            <a:chOff x="0" y="0"/>
            <a:chExt cx="1192" cy="959"/>
          </a:xfrm>
        </p:grpSpPr>
        <p:grpSp>
          <p:nvGrpSpPr>
            <p:cNvPr id="7174" name="组合 6150"/>
            <p:cNvGrpSpPr/>
            <p:nvPr/>
          </p:nvGrpSpPr>
          <p:grpSpPr>
            <a:xfrm>
              <a:off x="0" y="0"/>
              <a:ext cx="1192" cy="959"/>
              <a:chOff x="0" y="0"/>
              <a:chExt cx="1549" cy="1351"/>
            </a:xfrm>
          </p:grpSpPr>
          <p:sp>
            <p:nvSpPr>
              <p:cNvPr id="7175" name="AutoShape 19"/>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en-US" dirty="0">
                  <a:latin typeface="Arial" panose="020B0604020202020204" pitchFamily="34" charset="0"/>
                </a:endParaRPr>
              </a:p>
            </p:txBody>
          </p:sp>
          <p:sp>
            <p:nvSpPr>
              <p:cNvPr id="7176" name="AutoShape 20"/>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177" name="AutoShape 21"/>
              <p:cNvSpPr/>
              <p:nvPr/>
            </p:nvSpPr>
            <p:spPr>
              <a:xfrm>
                <a:off x="90" y="80"/>
                <a:ext cx="1350" cy="1168"/>
              </a:xfrm>
              <a:prstGeom prst="hexagon">
                <a:avLst>
                  <a:gd name="adj" fmla="val 28895"/>
                  <a:gd name="vf" fmla="val 115470"/>
                </a:avLst>
              </a:prstGeom>
              <a:gradFill rotWithShape="1">
                <a:gsLst>
                  <a:gs pos="0">
                    <a:srgbClr val="7262EC"/>
                  </a:gs>
                  <a:gs pos="100000">
                    <a:srgbClr val="2614AA"/>
                  </a:gs>
                </a:gsLst>
                <a:lin ang="189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grpSp>
        <p:sp>
          <p:nvSpPr>
            <p:cNvPr id="7178" name="Text Box 22"/>
            <p:cNvSpPr txBox="1"/>
            <p:nvPr/>
          </p:nvSpPr>
          <p:spPr>
            <a:xfrm>
              <a:off x="501" y="255"/>
              <a:ext cx="190" cy="385"/>
            </a:xfrm>
            <a:prstGeom prst="rect">
              <a:avLst/>
            </a:prstGeom>
            <a:noFill/>
            <a:ln w="9525">
              <a:noFill/>
            </a:ln>
          </p:spPr>
          <p:txBody>
            <a:bodyPr wrap="none" anchor="t" anchorCtr="0">
              <a:spAutoFit/>
            </a:bodyPr>
            <a:lstStyle/>
            <a:p>
              <a:pPr algn="ctr" eaLnBrk="0" hangingPunct="0"/>
              <a:endParaRPr lang="zh-CN" altLang="en-US" sz="1800" b="1" dirty="0">
                <a:solidFill>
                  <a:srgbClr val="FFFFFF"/>
                </a:solidFill>
                <a:latin typeface="Arial" panose="020B0604020202020204" pitchFamily="34" charset="0"/>
              </a:endParaRPr>
            </a:p>
          </p:txBody>
        </p:sp>
      </p:grpSp>
      <p:grpSp>
        <p:nvGrpSpPr>
          <p:cNvPr id="7179" name="组合 6161"/>
          <p:cNvGrpSpPr/>
          <p:nvPr/>
        </p:nvGrpSpPr>
        <p:grpSpPr>
          <a:xfrm>
            <a:off x="3759200" y="5260975"/>
            <a:ext cx="1149350" cy="938213"/>
            <a:chOff x="0" y="0"/>
            <a:chExt cx="1193" cy="959"/>
          </a:xfrm>
        </p:grpSpPr>
        <p:grpSp>
          <p:nvGrpSpPr>
            <p:cNvPr id="7180" name="组合 6162"/>
            <p:cNvGrpSpPr/>
            <p:nvPr/>
          </p:nvGrpSpPr>
          <p:grpSpPr>
            <a:xfrm>
              <a:off x="0" y="0"/>
              <a:ext cx="1193" cy="959"/>
              <a:chOff x="0" y="0"/>
              <a:chExt cx="1549" cy="1351"/>
            </a:xfrm>
          </p:grpSpPr>
          <p:sp>
            <p:nvSpPr>
              <p:cNvPr id="7181" name="AutoShape 3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en-US" dirty="0">
                  <a:latin typeface="Arial" panose="020B0604020202020204" pitchFamily="34" charset="0"/>
                </a:endParaRPr>
              </a:p>
            </p:txBody>
          </p:sp>
          <p:sp>
            <p:nvSpPr>
              <p:cNvPr id="7182" name="AutoShape 3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183" name="AutoShape 40"/>
              <p:cNvSpPr/>
              <p:nvPr/>
            </p:nvSpPr>
            <p:spPr>
              <a:xfrm>
                <a:off x="90" y="80"/>
                <a:ext cx="1350" cy="1168"/>
              </a:xfrm>
              <a:prstGeom prst="hexagon">
                <a:avLst>
                  <a:gd name="adj" fmla="val 28895"/>
                  <a:gd name="vf" fmla="val 115470"/>
                </a:avLst>
              </a:prstGeom>
              <a:gradFill rotWithShape="1">
                <a:gsLst>
                  <a:gs pos="0">
                    <a:srgbClr val="0066CC"/>
                  </a:gs>
                  <a:gs pos="100000">
                    <a:srgbClr val="002F5E"/>
                  </a:gs>
                </a:gsLst>
                <a:lin ang="54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grpSp>
        <p:sp>
          <p:nvSpPr>
            <p:cNvPr id="7184" name="Text Box 41"/>
            <p:cNvSpPr txBox="1"/>
            <p:nvPr/>
          </p:nvSpPr>
          <p:spPr>
            <a:xfrm>
              <a:off x="508" y="247"/>
              <a:ext cx="191" cy="374"/>
            </a:xfrm>
            <a:prstGeom prst="rect">
              <a:avLst/>
            </a:prstGeom>
            <a:noFill/>
            <a:ln w="9525">
              <a:noFill/>
            </a:ln>
          </p:spPr>
          <p:txBody>
            <a:bodyPr wrap="none" anchor="t" anchorCtr="0">
              <a:spAutoFit/>
            </a:bodyPr>
            <a:lstStyle/>
            <a:p>
              <a:pPr algn="ctr" eaLnBrk="0" hangingPunct="0"/>
              <a:endParaRPr lang="zh-CN" altLang="en-US" sz="1800" b="1" dirty="0">
                <a:solidFill>
                  <a:srgbClr val="FFFFFF"/>
                </a:solidFill>
                <a:latin typeface="Arial" panose="020B0604020202020204" pitchFamily="34" charset="0"/>
              </a:endParaRPr>
            </a:p>
          </p:txBody>
        </p:sp>
      </p:grpSp>
      <p:grpSp>
        <p:nvGrpSpPr>
          <p:cNvPr id="7185" name="组合 6167"/>
          <p:cNvGrpSpPr/>
          <p:nvPr/>
        </p:nvGrpSpPr>
        <p:grpSpPr>
          <a:xfrm>
            <a:off x="5472113" y="4187825"/>
            <a:ext cx="1149350" cy="938213"/>
            <a:chOff x="0" y="0"/>
            <a:chExt cx="1193" cy="959"/>
          </a:xfrm>
        </p:grpSpPr>
        <p:grpSp>
          <p:nvGrpSpPr>
            <p:cNvPr id="7186" name="组合 6168"/>
            <p:cNvGrpSpPr/>
            <p:nvPr/>
          </p:nvGrpSpPr>
          <p:grpSpPr>
            <a:xfrm>
              <a:off x="0" y="0"/>
              <a:ext cx="1193" cy="959"/>
              <a:chOff x="0" y="0"/>
              <a:chExt cx="1549" cy="1351"/>
            </a:xfrm>
          </p:grpSpPr>
          <p:sp>
            <p:nvSpPr>
              <p:cNvPr id="7187" name="AutoShape 50"/>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en-US" dirty="0">
                  <a:latin typeface="Arial" panose="020B0604020202020204" pitchFamily="34" charset="0"/>
                </a:endParaRPr>
              </a:p>
            </p:txBody>
          </p:sp>
          <p:sp>
            <p:nvSpPr>
              <p:cNvPr id="7188" name="AutoShape 51"/>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189" name="AutoShape 52"/>
              <p:cNvSpPr/>
              <p:nvPr/>
            </p:nvSpPr>
            <p:spPr>
              <a:xfrm>
                <a:off x="90" y="80"/>
                <a:ext cx="1350" cy="1168"/>
              </a:xfrm>
              <a:prstGeom prst="hexagon">
                <a:avLst>
                  <a:gd name="adj" fmla="val 28895"/>
                  <a:gd name="vf" fmla="val 115470"/>
                </a:avLst>
              </a:prstGeom>
              <a:gradFill rotWithShape="1">
                <a:gsLst>
                  <a:gs pos="0">
                    <a:srgbClr val="245D52"/>
                  </a:gs>
                  <a:gs pos="100000">
                    <a:srgbClr val="4DC9B1"/>
                  </a:gs>
                </a:gsLst>
                <a:lin ang="189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grpSp>
        <p:sp>
          <p:nvSpPr>
            <p:cNvPr id="7190" name="Text Box 53"/>
            <p:cNvSpPr txBox="1"/>
            <p:nvPr/>
          </p:nvSpPr>
          <p:spPr>
            <a:xfrm>
              <a:off x="524" y="294"/>
              <a:ext cx="191" cy="375"/>
            </a:xfrm>
            <a:prstGeom prst="rect">
              <a:avLst/>
            </a:prstGeom>
            <a:noFill/>
            <a:ln w="9525">
              <a:noFill/>
            </a:ln>
          </p:spPr>
          <p:txBody>
            <a:bodyPr wrap="none" anchor="t" anchorCtr="0">
              <a:spAutoFit/>
            </a:bodyPr>
            <a:lstStyle/>
            <a:p>
              <a:pPr algn="ctr" eaLnBrk="0" hangingPunct="0"/>
              <a:endParaRPr lang="zh-CN" altLang="en-US" sz="1800" b="1" dirty="0">
                <a:solidFill>
                  <a:srgbClr val="FFFFFF"/>
                </a:solidFill>
                <a:latin typeface="Arial" panose="020B0604020202020204" pitchFamily="34" charset="0"/>
              </a:endParaRPr>
            </a:p>
          </p:txBody>
        </p:sp>
      </p:grpSp>
      <p:sp>
        <p:nvSpPr>
          <p:cNvPr id="7191" name="Oval 54"/>
          <p:cNvSpPr/>
          <p:nvPr/>
        </p:nvSpPr>
        <p:spPr>
          <a:xfrm>
            <a:off x="3108325" y="2940050"/>
            <a:ext cx="3063875" cy="3032125"/>
          </a:xfrm>
          <a:prstGeom prst="ellipse">
            <a:avLst/>
          </a:prstGeom>
          <a:noFill/>
          <a:ln w="28575" cap="rnd" cmpd="sng">
            <a:solidFill>
              <a:srgbClr val="003399"/>
            </a:solidFill>
            <a:prstDash val="sysDot"/>
            <a:round/>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192" name="Text Box 55"/>
          <p:cNvSpPr txBox="1"/>
          <p:nvPr/>
        </p:nvSpPr>
        <p:spPr>
          <a:xfrm>
            <a:off x="3571875" y="3852863"/>
            <a:ext cx="2166938" cy="822325"/>
          </a:xfrm>
          <a:prstGeom prst="rect">
            <a:avLst/>
          </a:prstGeom>
          <a:noFill/>
          <a:ln w="9525">
            <a:noFill/>
          </a:ln>
        </p:spPr>
        <p:txBody>
          <a:bodyPr anchor="t" anchorCtr="0">
            <a:spAutoFit/>
          </a:bodyPr>
          <a:lstStyle/>
          <a:p>
            <a:pPr algn="ctr"/>
            <a:r>
              <a:rPr lang="zh-CN" altLang="en-US" b="1" dirty="0">
                <a:solidFill>
                  <a:schemeClr val="tx1"/>
                </a:solidFill>
                <a:latin typeface="Arial" panose="020B0604020202020204" pitchFamily="34" charset="0"/>
              </a:rPr>
              <a:t>中国税收的起源与发展</a:t>
            </a:r>
            <a:endParaRPr lang="zh-CN" altLang="en-US" b="1">
              <a:solidFill>
                <a:schemeClr val="tx1"/>
              </a:solidFill>
              <a:latin typeface="Arial" panose="020B0604020202020204" pitchFamily="34" charset="0"/>
            </a:endParaRPr>
          </a:p>
        </p:txBody>
      </p:sp>
      <p:sp>
        <p:nvSpPr>
          <p:cNvPr id="7193" name="AutoShape 56"/>
          <p:cNvSpPr/>
          <p:nvPr/>
        </p:nvSpPr>
        <p:spPr>
          <a:xfrm>
            <a:off x="6454775" y="1833563"/>
            <a:ext cx="1879600" cy="838200"/>
          </a:xfrm>
          <a:prstGeom prst="accentBorderCallout1">
            <a:avLst>
              <a:gd name="adj1" fmla="val 13634"/>
              <a:gd name="adj2" fmla="val -4056"/>
              <a:gd name="adj3" fmla="val 108523"/>
              <a:gd name="adj4" fmla="val -60894"/>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r>
              <a:rPr lang="zh-CN" altLang="en-US" dirty="0">
                <a:solidFill>
                  <a:schemeClr val="tx1"/>
                </a:solidFill>
                <a:latin typeface="Arial" panose="020B0604020202020204" pitchFamily="34" charset="0"/>
              </a:rPr>
              <a:t>中国税收的起源</a:t>
            </a:r>
            <a:endParaRPr lang="zh-CN" altLang="en-US">
              <a:solidFill>
                <a:schemeClr val="tx1"/>
              </a:solidFill>
              <a:latin typeface="Arial" panose="020B0604020202020204" pitchFamily="34" charset="0"/>
            </a:endParaRPr>
          </a:p>
        </p:txBody>
      </p:sp>
      <p:sp>
        <p:nvSpPr>
          <p:cNvPr id="7194" name="AutoShape 59"/>
          <p:cNvSpPr/>
          <p:nvPr/>
        </p:nvSpPr>
        <p:spPr>
          <a:xfrm>
            <a:off x="1109663" y="5603875"/>
            <a:ext cx="1765300" cy="774700"/>
          </a:xfrm>
          <a:prstGeom prst="accentBorderCallout1">
            <a:avLst>
              <a:gd name="adj1" fmla="val 14755"/>
              <a:gd name="adj2" fmla="val 104315"/>
              <a:gd name="adj3" fmla="val 29509"/>
              <a:gd name="adj4" fmla="val 154588"/>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r>
              <a:rPr lang="zh-CN" altLang="en-US" dirty="0">
                <a:solidFill>
                  <a:schemeClr val="tx1"/>
                </a:solidFill>
                <a:latin typeface="Arial" panose="020B0604020202020204" pitchFamily="34" charset="0"/>
              </a:rPr>
              <a:t>中国近代社会的税收 </a:t>
            </a:r>
            <a:endParaRPr lang="zh-CN" altLang="en-US">
              <a:solidFill>
                <a:schemeClr val="tx1"/>
              </a:solidFill>
              <a:latin typeface="Arial" panose="020B0604020202020204" pitchFamily="34" charset="0"/>
            </a:endParaRPr>
          </a:p>
        </p:txBody>
      </p:sp>
      <p:sp>
        <p:nvSpPr>
          <p:cNvPr id="7195" name="AutoShape 61"/>
          <p:cNvSpPr/>
          <p:nvPr/>
        </p:nvSpPr>
        <p:spPr>
          <a:xfrm>
            <a:off x="7334250" y="3819525"/>
            <a:ext cx="1809750" cy="1460500"/>
          </a:xfrm>
          <a:prstGeom prst="accentBorderCallout1">
            <a:avLst>
              <a:gd name="adj1" fmla="val 7824"/>
              <a:gd name="adj2" fmla="val -4208"/>
              <a:gd name="adj3" fmla="val 48370"/>
              <a:gd name="adj4" fmla="val -42458"/>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r>
              <a:rPr lang="zh-CN" altLang="en-US" dirty="0">
                <a:solidFill>
                  <a:schemeClr val="tx1"/>
                </a:solidFill>
                <a:latin typeface="Arial" panose="020B0604020202020204" pitchFamily="34" charset="0"/>
              </a:rPr>
              <a:t>中国古代皇权专制的小农经济社会的税收 </a:t>
            </a:r>
            <a:endParaRPr lang="zh-CN" altLang="en-US">
              <a:solidFill>
                <a:schemeClr val="tx1"/>
              </a:solidFill>
              <a:latin typeface="Arial" panose="020B0604020202020204" pitchFamily="34" charset="0"/>
            </a:endParaRPr>
          </a:p>
        </p:txBody>
      </p:sp>
      <p:sp>
        <p:nvSpPr>
          <p:cNvPr id="7196" name="TextBox 9"/>
          <p:cNvSpPr txBox="1"/>
          <p:nvPr/>
        </p:nvSpPr>
        <p:spPr>
          <a:xfrm>
            <a:off x="5600700" y="6553200"/>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7197"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grpSp>
        <p:nvGrpSpPr>
          <p:cNvPr id="7198" name="组合 6188"/>
          <p:cNvGrpSpPr/>
          <p:nvPr/>
        </p:nvGrpSpPr>
        <p:grpSpPr>
          <a:xfrm>
            <a:off x="2489200" y="3609975"/>
            <a:ext cx="1149350" cy="938213"/>
            <a:chOff x="0" y="0"/>
            <a:chExt cx="1193" cy="959"/>
          </a:xfrm>
        </p:grpSpPr>
        <p:grpSp>
          <p:nvGrpSpPr>
            <p:cNvPr id="7199" name="组合 6189"/>
            <p:cNvGrpSpPr/>
            <p:nvPr/>
          </p:nvGrpSpPr>
          <p:grpSpPr>
            <a:xfrm>
              <a:off x="0" y="0"/>
              <a:ext cx="1193" cy="959"/>
              <a:chOff x="0" y="0"/>
              <a:chExt cx="1549" cy="1351"/>
            </a:xfrm>
          </p:grpSpPr>
          <p:sp>
            <p:nvSpPr>
              <p:cNvPr id="7200" name="AutoShape 3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en-US" dirty="0">
                  <a:latin typeface="Arial" panose="020B0604020202020204" pitchFamily="34" charset="0"/>
                </a:endParaRPr>
              </a:p>
            </p:txBody>
          </p:sp>
          <p:sp>
            <p:nvSpPr>
              <p:cNvPr id="7201" name="AutoShape 3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202" name="AutoShape 40"/>
              <p:cNvSpPr/>
              <p:nvPr/>
            </p:nvSpPr>
            <p:spPr>
              <a:xfrm>
                <a:off x="90" y="80"/>
                <a:ext cx="1350" cy="1168"/>
              </a:xfrm>
              <a:prstGeom prst="hexagon">
                <a:avLst>
                  <a:gd name="adj" fmla="val 28895"/>
                  <a:gd name="vf" fmla="val 115470"/>
                </a:avLst>
              </a:prstGeom>
              <a:gradFill rotWithShape="1">
                <a:gsLst>
                  <a:gs pos="0">
                    <a:schemeClr val="accent1"/>
                  </a:gs>
                  <a:gs pos="100000">
                    <a:srgbClr val="0F5267"/>
                  </a:gs>
                </a:gsLst>
                <a:lin ang="27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grpSp>
        <p:sp>
          <p:nvSpPr>
            <p:cNvPr id="7203" name="Text Box 41"/>
            <p:cNvSpPr txBox="1"/>
            <p:nvPr/>
          </p:nvSpPr>
          <p:spPr>
            <a:xfrm>
              <a:off x="508" y="247"/>
              <a:ext cx="191" cy="374"/>
            </a:xfrm>
            <a:prstGeom prst="rect">
              <a:avLst/>
            </a:prstGeom>
            <a:noFill/>
            <a:ln w="9525">
              <a:noFill/>
            </a:ln>
          </p:spPr>
          <p:txBody>
            <a:bodyPr wrap="none" anchor="t" anchorCtr="0">
              <a:spAutoFit/>
            </a:bodyPr>
            <a:lstStyle/>
            <a:p>
              <a:pPr algn="ctr" eaLnBrk="0" hangingPunct="0"/>
              <a:endParaRPr lang="zh-CN" altLang="en-US" sz="1800" b="1" dirty="0">
                <a:solidFill>
                  <a:srgbClr val="FFFFFF"/>
                </a:solidFill>
                <a:latin typeface="Arial" panose="020B0604020202020204" pitchFamily="34" charset="0"/>
              </a:endParaRPr>
            </a:p>
          </p:txBody>
        </p:sp>
      </p:grpSp>
      <p:sp>
        <p:nvSpPr>
          <p:cNvPr id="7204" name="AutoShape 59"/>
          <p:cNvSpPr/>
          <p:nvPr/>
        </p:nvSpPr>
        <p:spPr>
          <a:xfrm>
            <a:off x="0" y="3248025"/>
            <a:ext cx="2233613" cy="1003300"/>
          </a:xfrm>
          <a:prstGeom prst="accentBorderCallout1">
            <a:avLst>
              <a:gd name="adj1" fmla="val 11394"/>
              <a:gd name="adj2" fmla="val 103412"/>
              <a:gd name="adj3" fmla="val 64556"/>
              <a:gd name="adj4" fmla="val 117556"/>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r>
              <a:rPr lang="zh-CN" altLang="en-US" dirty="0">
                <a:solidFill>
                  <a:schemeClr val="tx1"/>
                </a:solidFill>
                <a:latin typeface="Arial" panose="020B0604020202020204" pitchFamily="34" charset="0"/>
              </a:rPr>
              <a:t>新中国成立后的税收发展 </a:t>
            </a:r>
            <a:endParaRPr lang="zh-CN" altLang="en-US">
              <a:solidFill>
                <a:schemeClr val="tx1"/>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16</a:t>
            </a:fld>
            <a:endParaRPr lang="zh-CN" altLang="en-US" sz="1200" dirty="0">
              <a:solidFill>
                <a:schemeClr val="tx2"/>
              </a:solidFill>
              <a:latin typeface="Arial" panose="020B0604020202020204" pitchFamily="34" charset="0"/>
            </a:endParaRPr>
          </a:p>
        </p:txBody>
      </p:sp>
      <p:sp>
        <p:nvSpPr>
          <p:cNvPr id="8194" name="Text Box 4"/>
          <p:cNvSpPr txBox="1"/>
          <p:nvPr/>
        </p:nvSpPr>
        <p:spPr>
          <a:xfrm>
            <a:off x="334963" y="1358900"/>
            <a:ext cx="5768975" cy="519113"/>
          </a:xfrm>
          <a:prstGeom prst="rect">
            <a:avLst/>
          </a:prstGeom>
          <a:noFill/>
          <a:ln w="9525">
            <a:noFill/>
          </a:ln>
        </p:spPr>
        <p:txBody>
          <a:bodyPr anchor="t" anchorCtr="0">
            <a:spAutoFit/>
          </a:bodyPr>
          <a:lstStyle/>
          <a:p>
            <a:r>
              <a:rPr lang="zh-CN" altLang="en-US" sz="2800">
                <a:solidFill>
                  <a:schemeClr val="tx1"/>
                </a:solidFill>
                <a:latin typeface="Arial" panose="020B0604020202020204" pitchFamily="34" charset="0"/>
              </a:rPr>
              <a:t>（一</a:t>
            </a:r>
            <a:r>
              <a:rPr lang="zh-CN" altLang="en-US" sz="2800" dirty="0">
                <a:solidFill>
                  <a:schemeClr val="tx1"/>
                </a:solidFill>
                <a:latin typeface="Arial" panose="020B0604020202020204" pitchFamily="34" charset="0"/>
              </a:rPr>
              <a:t>）西周之前</a:t>
            </a:r>
            <a:r>
              <a:rPr lang="en-US" altLang="zh-CN" sz="2800">
                <a:solidFill>
                  <a:schemeClr val="tx1"/>
                </a:solidFill>
                <a:latin typeface="Arial" panose="020B0604020202020204" pitchFamily="34" charset="0"/>
              </a:rPr>
              <a:t>——</a:t>
            </a:r>
            <a:r>
              <a:rPr lang="zh-CN" altLang="en-US" sz="2800" dirty="0">
                <a:solidFill>
                  <a:schemeClr val="tx1"/>
                </a:solidFill>
                <a:latin typeface="Arial" panose="020B0604020202020204" pitchFamily="34" charset="0"/>
              </a:rPr>
              <a:t>雏形阶段</a:t>
            </a:r>
            <a:endParaRPr lang="zh-CN" altLang="en-US" sz="2800">
              <a:solidFill>
                <a:schemeClr val="tx1"/>
              </a:solidFill>
              <a:latin typeface="Arial" panose="020B0604020202020204" pitchFamily="34" charset="0"/>
            </a:endParaRPr>
          </a:p>
        </p:txBody>
      </p:sp>
      <p:sp>
        <p:nvSpPr>
          <p:cNvPr id="8195"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一、中国税收的起源</a:t>
            </a:r>
            <a:endParaRPr lang="zh-CN" altLang="en-US" sz="3600">
              <a:solidFill>
                <a:schemeClr val="tx1"/>
              </a:solidFill>
              <a:latin typeface="Arial" panose="020B0604020202020204" pitchFamily="34" charset="0"/>
            </a:endParaRPr>
          </a:p>
        </p:txBody>
      </p:sp>
      <p:sp>
        <p:nvSpPr>
          <p:cNvPr id="8196" name="Rectangle 8"/>
          <p:cNvSpPr/>
          <p:nvPr/>
        </p:nvSpPr>
        <p:spPr>
          <a:xfrm>
            <a:off x="958850" y="1878013"/>
            <a:ext cx="6697663" cy="1920875"/>
          </a:xfrm>
          <a:prstGeom prst="rect">
            <a:avLst/>
          </a:prstGeom>
          <a:noFill/>
          <a:ln w="9525">
            <a:noFill/>
          </a:ln>
        </p:spPr>
        <p:txBody>
          <a:bodyPr anchor="ctr" anchorCtr="0">
            <a:spAutoFit/>
          </a:bodyPr>
          <a:lstStyle/>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“孟子</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滕文公”：夏后氏五十而贡</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殷人七十而助</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周人百亩而彻</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其实皆什一也</a:t>
            </a:r>
            <a:r>
              <a:rPr lang="en-US" altLang="zh-CN" sz="2000">
                <a:solidFill>
                  <a:schemeClr val="tx1"/>
                </a:solidFill>
                <a:latin typeface="Arial" panose="020B0604020202020204" pitchFamily="34" charset="0"/>
              </a:rPr>
              <a:t>.</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夏朝的“</a:t>
            </a:r>
            <a:r>
              <a:rPr lang="zh-CN" altLang="en-US" sz="2000" dirty="0">
                <a:solidFill>
                  <a:srgbClr val="BE0A06"/>
                </a:solidFill>
                <a:latin typeface="Arial" panose="020B0604020202020204" pitchFamily="34" charset="0"/>
              </a:rPr>
              <a:t>贡</a:t>
            </a:r>
            <a:r>
              <a:rPr lang="zh-CN" altLang="en-US" sz="2000" dirty="0">
                <a:solidFill>
                  <a:schemeClr val="tx1"/>
                </a:solidFill>
                <a:latin typeface="Arial" panose="020B0604020202020204" pitchFamily="34" charset="0"/>
              </a:rPr>
              <a:t>”；商代的“</a:t>
            </a:r>
            <a:r>
              <a:rPr lang="zh-CN" altLang="en-US" sz="2000" dirty="0">
                <a:solidFill>
                  <a:srgbClr val="BE0A06"/>
                </a:solidFill>
                <a:latin typeface="Arial" panose="020B0604020202020204" pitchFamily="34" charset="0"/>
              </a:rPr>
              <a:t>助</a:t>
            </a:r>
            <a:r>
              <a:rPr lang="zh-CN" altLang="en-US" sz="2000" dirty="0">
                <a:solidFill>
                  <a:schemeClr val="tx1"/>
                </a:solidFill>
                <a:latin typeface="Arial" panose="020B0604020202020204" pitchFamily="34" charset="0"/>
              </a:rPr>
              <a:t>”；周代的“</a:t>
            </a:r>
            <a:r>
              <a:rPr lang="zh-CN" altLang="en-US" sz="2000" dirty="0">
                <a:solidFill>
                  <a:srgbClr val="BE0A06"/>
                </a:solidFill>
                <a:latin typeface="Arial" panose="020B0604020202020204" pitchFamily="34" charset="0"/>
              </a:rPr>
              <a:t>彻</a:t>
            </a:r>
            <a:r>
              <a:rPr lang="zh-CN" altLang="en-US" sz="2000" dirty="0">
                <a:solidFill>
                  <a:schemeClr val="tx1"/>
                </a:solidFill>
                <a:latin typeface="Arial" panose="020B0604020202020204" pitchFamily="34" charset="0"/>
              </a:rPr>
              <a:t>”；上述三种既有地租的因素，也有一定的赋税因素。</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商业和手工业征收赋税始于周代，周代有“关市之赋”、“山泽之赋”。</a:t>
            </a:r>
            <a:endParaRPr lang="zh-CN" altLang="en-US" sz="2000">
              <a:solidFill>
                <a:schemeClr val="tx1"/>
              </a:solidFill>
              <a:latin typeface="Arial" panose="020B0604020202020204" pitchFamily="34" charset="0"/>
            </a:endParaRPr>
          </a:p>
        </p:txBody>
      </p:sp>
      <p:sp>
        <p:nvSpPr>
          <p:cNvPr id="8197"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8198"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8199" name="Text Box 4"/>
          <p:cNvSpPr txBox="1"/>
          <p:nvPr/>
        </p:nvSpPr>
        <p:spPr>
          <a:xfrm>
            <a:off x="333375" y="3824288"/>
            <a:ext cx="8124825" cy="519112"/>
          </a:xfrm>
          <a:prstGeom prst="rect">
            <a:avLst/>
          </a:prstGeom>
          <a:noFill/>
          <a:ln w="9525">
            <a:noFill/>
          </a:ln>
        </p:spPr>
        <p:txBody>
          <a:bodyPr anchor="t" anchorCtr="0">
            <a:spAutoFit/>
          </a:bodyPr>
          <a:lstStyle/>
          <a:p>
            <a:r>
              <a:rPr lang="zh-CN" altLang="en-US" sz="2800" dirty="0">
                <a:solidFill>
                  <a:schemeClr val="tx1"/>
                </a:solidFill>
                <a:latin typeface="Arial" panose="020B0604020202020204" pitchFamily="34" charset="0"/>
              </a:rPr>
              <a:t>（二）西</a:t>
            </a:r>
            <a:r>
              <a:rPr lang="zh-CN" altLang="en-US" sz="2800">
                <a:solidFill>
                  <a:schemeClr val="tx1"/>
                </a:solidFill>
                <a:latin typeface="Arial" panose="020B0604020202020204" pitchFamily="34" charset="0"/>
              </a:rPr>
              <a:t>周至春秋的井田制时期</a:t>
            </a:r>
            <a:r>
              <a:rPr lang="en-US" altLang="zh-CN" sz="2800">
                <a:solidFill>
                  <a:schemeClr val="tx1"/>
                </a:solidFill>
                <a:latin typeface="Arial" panose="020B0604020202020204" pitchFamily="34" charset="0"/>
              </a:rPr>
              <a:t>——</a:t>
            </a:r>
            <a:r>
              <a:rPr lang="zh-CN" altLang="en-US" sz="2800" dirty="0">
                <a:solidFill>
                  <a:schemeClr val="tx1"/>
                </a:solidFill>
                <a:latin typeface="Arial" panose="020B0604020202020204" pitchFamily="34" charset="0"/>
              </a:rPr>
              <a:t>萌芽状态</a:t>
            </a:r>
            <a:r>
              <a:rPr lang="zh-CN" altLang="en-US" dirty="0">
                <a:solidFill>
                  <a:schemeClr val="tx1"/>
                </a:solidFill>
                <a:latin typeface="Arial" panose="020B0604020202020204" pitchFamily="34" charset="0"/>
              </a:rPr>
              <a:t> </a:t>
            </a:r>
            <a:endParaRPr lang="zh-CN" altLang="en-US">
              <a:solidFill>
                <a:schemeClr val="tx1"/>
              </a:solidFill>
              <a:latin typeface="Arial" panose="020B0604020202020204" pitchFamily="34" charset="0"/>
            </a:endParaRPr>
          </a:p>
        </p:txBody>
      </p:sp>
      <p:sp>
        <p:nvSpPr>
          <p:cNvPr id="8200" name="Rectangle 8"/>
          <p:cNvSpPr/>
          <p:nvPr/>
        </p:nvSpPr>
        <p:spPr>
          <a:xfrm>
            <a:off x="965200" y="4327525"/>
            <a:ext cx="6697663" cy="1920875"/>
          </a:xfrm>
          <a:prstGeom prst="rect">
            <a:avLst/>
          </a:prstGeom>
          <a:noFill/>
          <a:ln w="9525">
            <a:noFill/>
          </a:ln>
        </p:spPr>
        <p:txBody>
          <a:bodyPr anchor="ctr" anchorCtr="0">
            <a:spAutoFit/>
          </a:bodyPr>
          <a:lstStyle/>
          <a:p>
            <a:r>
              <a:rPr lang="en-US" altLang="zh-CN" sz="200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）井田制度实际上是封建领主经济制度下农奴的份地制度</a:t>
            </a:r>
            <a:r>
              <a:rPr lang="en-US" altLang="zh-CN" sz="2000">
                <a:solidFill>
                  <a:schemeClr val="tx1"/>
                </a:solidFill>
                <a:latin typeface="Arial" panose="020B0604020202020204" pitchFamily="34" charset="0"/>
              </a:rPr>
              <a:t>。</a:t>
            </a:r>
          </a:p>
          <a:p>
            <a:r>
              <a:rPr lang="en-US" altLang="zh-CN" sz="200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2</a:t>
            </a:r>
            <a:r>
              <a:rPr lang="zh-CN" altLang="en-US" sz="2000" dirty="0">
                <a:solidFill>
                  <a:schemeClr val="tx1"/>
                </a:solidFill>
                <a:latin typeface="Arial" panose="020B0604020202020204" pitchFamily="34" charset="0"/>
              </a:rPr>
              <a:t>）公田的农产品归奴隶主国家（政府）所有。</a:t>
            </a:r>
          </a:p>
          <a:p>
            <a:r>
              <a:rPr lang="zh-CN" altLang="en-US" sz="2000" dirty="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3</a:t>
            </a:r>
            <a:r>
              <a:rPr lang="zh-CN" altLang="en-US" sz="2000" dirty="0">
                <a:solidFill>
                  <a:schemeClr val="tx1"/>
                </a:solidFill>
                <a:latin typeface="Arial" panose="020B0604020202020204" pitchFamily="34" charset="0"/>
              </a:rPr>
              <a:t>）以征劳役地租形式实现财政收入，“租”、“税”不分，仍不是典型意义的税收，但包含税收的萌芽。</a:t>
            </a:r>
          </a:p>
          <a:p>
            <a:pPr>
              <a:lnSpc>
                <a:spcPct val="80000"/>
              </a:lnSpc>
              <a:spcBef>
                <a:spcPct val="20000"/>
              </a:spcBef>
              <a:buClr>
                <a:schemeClr val="folHlink"/>
              </a:buClr>
              <a:buFont typeface="Wingdings" panose="05000000000000000000" pitchFamily="2" charset="2"/>
            </a:pPr>
            <a:endParaRPr lang="zh-CN" altLang="en-US" sz="2000">
              <a:solidFill>
                <a:schemeClr val="tx1"/>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17</a:t>
            </a:fld>
            <a:endParaRPr lang="zh-CN" altLang="en-US" sz="1200" dirty="0">
              <a:solidFill>
                <a:schemeClr val="tx2"/>
              </a:solidFill>
              <a:latin typeface="Arial" panose="020B0604020202020204" pitchFamily="34" charset="0"/>
            </a:endParaRPr>
          </a:p>
        </p:txBody>
      </p:sp>
      <p:sp>
        <p:nvSpPr>
          <p:cNvPr id="9218" name="Text Box 4"/>
          <p:cNvSpPr txBox="1"/>
          <p:nvPr/>
        </p:nvSpPr>
        <p:spPr>
          <a:xfrm>
            <a:off x="539750" y="1682750"/>
            <a:ext cx="7877175" cy="1373188"/>
          </a:xfrm>
          <a:prstGeom prst="rect">
            <a:avLst/>
          </a:prstGeom>
          <a:noFill/>
          <a:ln w="9525">
            <a:noFill/>
          </a:ln>
        </p:spPr>
        <p:txBody>
          <a:bodyPr anchor="t" anchorCtr="0">
            <a:spAutoFit/>
          </a:bodyPr>
          <a:lstStyle/>
          <a:p>
            <a:r>
              <a:rPr lang="zh-CN" altLang="en-US" sz="2800" dirty="0">
                <a:solidFill>
                  <a:schemeClr val="tx1"/>
                </a:solidFill>
                <a:latin typeface="Arial" panose="020B0604020202020204" pitchFamily="34" charset="0"/>
              </a:rPr>
              <a:t>（三）鲁宣公“初税亩”时期</a:t>
            </a:r>
            <a:r>
              <a:rPr lang="en-US" altLang="zh-CN" sz="2800">
                <a:solidFill>
                  <a:schemeClr val="tx1"/>
                </a:solidFill>
                <a:latin typeface="Arial" panose="020B0604020202020204" pitchFamily="34" charset="0"/>
              </a:rPr>
              <a:t>——</a:t>
            </a:r>
            <a:r>
              <a:rPr lang="zh-CN" altLang="en-US" sz="2800" dirty="0">
                <a:solidFill>
                  <a:schemeClr val="tx1"/>
                </a:solidFill>
                <a:latin typeface="Arial" panose="020B0604020202020204" pitchFamily="34" charset="0"/>
              </a:rPr>
              <a:t>中国税收在该时期随土地私有制的确立成为成熟的、定型的财政分配形式</a:t>
            </a:r>
          </a:p>
        </p:txBody>
      </p:sp>
      <p:sp>
        <p:nvSpPr>
          <p:cNvPr id="9219"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一、中国税收的起源</a:t>
            </a:r>
            <a:endParaRPr lang="zh-CN" altLang="en-US" sz="3600">
              <a:solidFill>
                <a:schemeClr val="tx1"/>
              </a:solidFill>
              <a:latin typeface="Arial" panose="020B0604020202020204" pitchFamily="34" charset="0"/>
            </a:endParaRPr>
          </a:p>
        </p:txBody>
      </p:sp>
      <p:sp>
        <p:nvSpPr>
          <p:cNvPr id="9220" name="Rectangle 8"/>
          <p:cNvSpPr/>
          <p:nvPr/>
        </p:nvSpPr>
        <p:spPr>
          <a:xfrm>
            <a:off x="958850" y="3092450"/>
            <a:ext cx="6697663" cy="1006475"/>
          </a:xfrm>
          <a:prstGeom prst="rect">
            <a:avLst/>
          </a:prstGeom>
          <a:noFill/>
          <a:ln w="9525">
            <a:noFill/>
          </a:ln>
        </p:spPr>
        <p:txBody>
          <a:bodyPr anchor="ctr" anchorCtr="0">
            <a:spAutoFit/>
          </a:bodyPr>
          <a:lstStyle/>
          <a:p>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）战国时期井田制全面崩溃，为封建土地所有制取代。</a:t>
            </a:r>
          </a:p>
          <a:p>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2</a:t>
            </a:r>
            <a:r>
              <a:rPr lang="zh-CN" altLang="en-US" sz="2000" dirty="0">
                <a:solidFill>
                  <a:schemeClr val="tx1"/>
                </a:solidFill>
                <a:latin typeface="Arial" panose="020B0604020202020204" pitchFamily="34" charset="0"/>
              </a:rPr>
              <a:t>）地租和税赋分离。</a:t>
            </a:r>
          </a:p>
          <a:p>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3</a:t>
            </a:r>
            <a:r>
              <a:rPr lang="zh-CN" altLang="en-US" sz="2000" dirty="0">
                <a:solidFill>
                  <a:schemeClr val="tx1"/>
                </a:solidFill>
                <a:latin typeface="Arial" panose="020B0604020202020204" pitchFamily="34" charset="0"/>
              </a:rPr>
              <a:t>）无论公田私田，一律按亩征税。典型意义上的税收。</a:t>
            </a:r>
            <a:endParaRPr lang="zh-CN" altLang="en-US" sz="2000" dirty="0">
              <a:solidFill>
                <a:schemeClr val="tx1"/>
              </a:solidFill>
              <a:latin typeface="Arial" panose="020B0604020202020204" pitchFamily="34" charset="0"/>
              <a:ea typeface="仿宋_GB2312" pitchFamily="1" charset="-122"/>
            </a:endParaRPr>
          </a:p>
        </p:txBody>
      </p:sp>
      <p:sp>
        <p:nvSpPr>
          <p:cNvPr id="9221"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9222"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18</a:t>
            </a:fld>
            <a:endParaRPr lang="zh-CN" altLang="en-US" sz="1200" dirty="0">
              <a:solidFill>
                <a:schemeClr val="tx2"/>
              </a:solidFill>
              <a:latin typeface="Arial" panose="020B0604020202020204" pitchFamily="34" charset="0"/>
            </a:endParaRPr>
          </a:p>
        </p:txBody>
      </p:sp>
      <p:sp>
        <p:nvSpPr>
          <p:cNvPr id="10242" name="Text Box 4"/>
          <p:cNvSpPr txBox="1"/>
          <p:nvPr/>
        </p:nvSpPr>
        <p:spPr>
          <a:xfrm>
            <a:off x="334963" y="1358900"/>
            <a:ext cx="4467225" cy="519113"/>
          </a:xfrm>
          <a:prstGeom prst="rect">
            <a:avLst/>
          </a:prstGeom>
          <a:noFill/>
          <a:ln w="9525">
            <a:noFill/>
          </a:ln>
        </p:spPr>
        <p:txBody>
          <a:bodyPr anchor="t" anchorCtr="0">
            <a:spAutoFit/>
          </a:bodyPr>
          <a:lstStyle/>
          <a:p>
            <a:r>
              <a:rPr lang="zh-CN" altLang="en-US" sz="2800">
                <a:solidFill>
                  <a:schemeClr val="tx1"/>
                </a:solidFill>
                <a:latin typeface="Arial" panose="020B0604020202020204" pitchFamily="34" charset="0"/>
              </a:rPr>
              <a:t>（一</a:t>
            </a:r>
            <a:r>
              <a:rPr lang="zh-CN" altLang="en-US" sz="2800" dirty="0">
                <a:solidFill>
                  <a:schemeClr val="tx1"/>
                </a:solidFill>
                <a:latin typeface="Arial" panose="020B0604020202020204" pitchFamily="34" charset="0"/>
              </a:rPr>
              <a:t>）正税发展轨迹</a:t>
            </a:r>
            <a:endParaRPr lang="zh-CN" altLang="en-US" sz="2800">
              <a:solidFill>
                <a:schemeClr val="tx1"/>
              </a:solidFill>
              <a:latin typeface="Arial" panose="020B0604020202020204" pitchFamily="34" charset="0"/>
            </a:endParaRPr>
          </a:p>
        </p:txBody>
      </p:sp>
      <p:sp>
        <p:nvSpPr>
          <p:cNvPr id="10243" name="Text Box 5"/>
          <p:cNvSpPr txBox="1"/>
          <p:nvPr/>
        </p:nvSpPr>
        <p:spPr>
          <a:xfrm>
            <a:off x="679450" y="401638"/>
            <a:ext cx="8024813" cy="1190625"/>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二、中国古代皇权专制的小农经济社会的税收</a:t>
            </a:r>
            <a:endParaRPr lang="zh-CN" altLang="en-US" sz="3600">
              <a:solidFill>
                <a:schemeClr val="tx1"/>
              </a:solidFill>
              <a:latin typeface="Arial" panose="020B0604020202020204" pitchFamily="34" charset="0"/>
            </a:endParaRPr>
          </a:p>
        </p:txBody>
      </p:sp>
      <p:sp>
        <p:nvSpPr>
          <p:cNvPr id="10244" name="Rectangle 8"/>
          <p:cNvSpPr/>
          <p:nvPr/>
        </p:nvSpPr>
        <p:spPr>
          <a:xfrm>
            <a:off x="958850" y="1951038"/>
            <a:ext cx="6697663" cy="1041400"/>
          </a:xfrm>
          <a:prstGeom prst="rect">
            <a:avLst/>
          </a:prstGeom>
          <a:noFill/>
          <a:ln w="9525">
            <a:noFill/>
          </a:ln>
        </p:spPr>
        <p:txBody>
          <a:bodyPr anchor="ctr" anchorCtr="0">
            <a:spAutoFit/>
          </a:bodyPr>
          <a:lstStyle/>
          <a:p>
            <a:pPr>
              <a:lnSpc>
                <a:spcPct val="80000"/>
              </a:lnSpc>
              <a:spcBef>
                <a:spcPct val="20000"/>
              </a:spcBef>
              <a:buClr>
                <a:schemeClr val="folHlink"/>
              </a:buClr>
              <a:buFont typeface="Wingdings" panose="05000000000000000000" pitchFamily="2" charset="2"/>
            </a:pPr>
            <a:r>
              <a:rPr lang="en-US" altLang="zh-CN">
                <a:solidFill>
                  <a:schemeClr val="tx1"/>
                </a:solidFill>
                <a:latin typeface="Arial" panose="020B0604020202020204" pitchFamily="34" charset="0"/>
              </a:rPr>
              <a:t>    </a:t>
            </a:r>
            <a:r>
              <a:rPr lang="zh-CN" altLang="en-US" dirty="0">
                <a:solidFill>
                  <a:schemeClr val="tx1"/>
                </a:solidFill>
                <a:latin typeface="Arial" panose="020B0604020202020204" pitchFamily="34" charset="0"/>
              </a:rPr>
              <a:t>人头税、力役为主体</a:t>
            </a:r>
            <a:r>
              <a:rPr lang="en-US" altLang="zh-CN" dirty="0">
                <a:solidFill>
                  <a:schemeClr val="tx1"/>
                </a:solidFill>
                <a:latin typeface="Arial" panose="020B0604020202020204" pitchFamily="34" charset="0"/>
              </a:rPr>
              <a:t>→</a:t>
            </a:r>
            <a:r>
              <a:rPr lang="zh-CN" altLang="en-US" dirty="0">
                <a:solidFill>
                  <a:schemeClr val="tx1"/>
                </a:solidFill>
                <a:latin typeface="Arial" panose="020B0604020202020204" pitchFamily="34" charset="0"/>
              </a:rPr>
              <a:t>人头税和土地税并重</a:t>
            </a:r>
            <a:r>
              <a:rPr lang="en-US" altLang="zh-CN" dirty="0">
                <a:solidFill>
                  <a:schemeClr val="tx1"/>
                </a:solidFill>
                <a:latin typeface="Arial" panose="020B0604020202020204" pitchFamily="34" charset="0"/>
              </a:rPr>
              <a:t>→</a:t>
            </a:r>
            <a:r>
              <a:rPr lang="zh-CN" altLang="en-US" dirty="0">
                <a:solidFill>
                  <a:schemeClr val="tx1"/>
                </a:solidFill>
                <a:latin typeface="Arial" panose="020B0604020202020204" pitchFamily="34" charset="0"/>
              </a:rPr>
              <a:t>土地税为主体</a:t>
            </a:r>
          </a:p>
          <a:p>
            <a:pPr>
              <a:lnSpc>
                <a:spcPct val="80000"/>
              </a:lnSpc>
              <a:spcBef>
                <a:spcPct val="20000"/>
              </a:spcBef>
              <a:buClr>
                <a:schemeClr val="folHlink"/>
              </a:buClr>
              <a:buFont typeface="Wingdings" panose="05000000000000000000" pitchFamily="2" charset="2"/>
            </a:pPr>
            <a:endParaRPr lang="zh-CN" altLang="en-US">
              <a:solidFill>
                <a:schemeClr val="tx1"/>
              </a:solidFill>
              <a:latin typeface="Arial" panose="020B0604020202020204" pitchFamily="34" charset="0"/>
            </a:endParaRPr>
          </a:p>
        </p:txBody>
      </p:sp>
      <p:sp>
        <p:nvSpPr>
          <p:cNvPr id="10245"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0246"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0247" name="Text Box 4"/>
          <p:cNvSpPr txBox="1"/>
          <p:nvPr/>
        </p:nvSpPr>
        <p:spPr>
          <a:xfrm>
            <a:off x="722313" y="2736850"/>
            <a:ext cx="7743825" cy="3743325"/>
          </a:xfrm>
          <a:prstGeom prst="rect">
            <a:avLst/>
          </a:prstGeom>
          <a:noFill/>
          <a:ln w="9525">
            <a:noFill/>
          </a:ln>
        </p:spPr>
        <p:txBody>
          <a:bodyPr anchor="t" anchorCtr="0">
            <a:spAutoFit/>
          </a:bodyPr>
          <a:lstStyle/>
          <a:p>
            <a:r>
              <a:rPr lang="en-US" altLang="zh-CN">
                <a:solidFill>
                  <a:schemeClr val="tx1"/>
                </a:solidFill>
                <a:latin typeface="Arial" panose="020B0604020202020204" pitchFamily="34" charset="0"/>
              </a:rPr>
              <a:t>1.</a:t>
            </a:r>
            <a:r>
              <a:rPr lang="zh-CN" altLang="en-US">
                <a:solidFill>
                  <a:schemeClr val="tx1"/>
                </a:solidFill>
                <a:latin typeface="Arial" panose="020B0604020202020204" pitchFamily="34" charset="0"/>
              </a:rPr>
              <a:t>秦代：以人头税为主</a:t>
            </a:r>
            <a:r>
              <a:rPr lang="zh-CN" altLang="en-US" dirty="0">
                <a:solidFill>
                  <a:schemeClr val="tx1"/>
                </a:solidFill>
                <a:latin typeface="Arial" panose="020B0604020202020204" pitchFamily="34" charset="0"/>
              </a:rPr>
              <a:t>。</a:t>
            </a:r>
          </a:p>
          <a:p>
            <a:r>
              <a:rPr lang="en-US" altLang="zh-CN">
                <a:solidFill>
                  <a:schemeClr val="tx1"/>
                </a:solidFill>
                <a:latin typeface="Arial" panose="020B0604020202020204" pitchFamily="34" charset="0"/>
              </a:rPr>
              <a:t>2.</a:t>
            </a:r>
            <a:r>
              <a:rPr lang="zh-CN" altLang="en-US" dirty="0">
                <a:solidFill>
                  <a:schemeClr val="tx1"/>
                </a:solidFill>
                <a:latin typeface="Arial" panose="020B0604020202020204" pitchFamily="34" charset="0"/>
              </a:rPr>
              <a:t>汉代：“田有租、人有赋、力有役”</a:t>
            </a:r>
            <a:r>
              <a:rPr lang="en-US" altLang="zh-CN">
                <a:solidFill>
                  <a:schemeClr val="tx1"/>
                </a:solidFill>
                <a:latin typeface="Arial" panose="020B0604020202020204" pitchFamily="34" charset="0"/>
              </a:rPr>
              <a:t>。</a:t>
            </a:r>
            <a:endParaRPr lang="en-US" altLang="zh-CN" dirty="0">
              <a:solidFill>
                <a:schemeClr val="tx1"/>
              </a:solidFill>
              <a:latin typeface="Arial" panose="020B0604020202020204" pitchFamily="34" charset="0"/>
            </a:endParaRPr>
          </a:p>
          <a:p>
            <a:r>
              <a:rPr lang="en-US" altLang="zh-CN">
                <a:solidFill>
                  <a:schemeClr val="tx1"/>
                </a:solidFill>
                <a:latin typeface="Arial" panose="020B0604020202020204" pitchFamily="34" charset="0"/>
              </a:rPr>
              <a:t>3.</a:t>
            </a:r>
            <a:r>
              <a:rPr lang="zh-CN" altLang="en-US" dirty="0">
                <a:solidFill>
                  <a:schemeClr val="tx1"/>
                </a:solidFill>
                <a:latin typeface="Arial" panose="020B0604020202020204" pitchFamily="34" charset="0"/>
              </a:rPr>
              <a:t>经三国、两晋、南北朝、隋的发展，唐代前期在均田制度基础上建立租庸调制。土地税与人头税混合，但以人头税为主的税制。</a:t>
            </a:r>
          </a:p>
          <a:p>
            <a:r>
              <a:rPr lang="en-US" altLang="zh-CN">
                <a:solidFill>
                  <a:schemeClr val="tx1"/>
                </a:solidFill>
                <a:latin typeface="Arial" panose="020B0604020202020204" pitchFamily="34" charset="0"/>
              </a:rPr>
              <a:t>4.</a:t>
            </a:r>
            <a:r>
              <a:rPr lang="zh-CN" altLang="en-US" dirty="0">
                <a:solidFill>
                  <a:schemeClr val="tx1"/>
                </a:solidFill>
                <a:latin typeface="Arial" panose="020B0604020202020204" pitchFamily="34" charset="0"/>
              </a:rPr>
              <a:t>唐德宗建中元年（</a:t>
            </a:r>
            <a:r>
              <a:rPr lang="en-US" altLang="zh-CN">
                <a:solidFill>
                  <a:schemeClr val="tx1"/>
                </a:solidFill>
                <a:latin typeface="Arial" panose="020B0604020202020204" pitchFamily="34" charset="0"/>
              </a:rPr>
              <a:t>780</a:t>
            </a:r>
            <a:r>
              <a:rPr lang="zh-CN" altLang="en-US" dirty="0">
                <a:solidFill>
                  <a:schemeClr val="tx1"/>
                </a:solidFill>
                <a:latin typeface="Arial" panose="020B0604020202020204" pitchFamily="34" charset="0"/>
              </a:rPr>
              <a:t>）年，废止租庸调，实行两税法（人头税和土地税并重）</a:t>
            </a:r>
            <a:r>
              <a:rPr lang="en-US" altLang="zh-CN">
                <a:solidFill>
                  <a:schemeClr val="tx1"/>
                </a:solidFill>
                <a:latin typeface="Arial" panose="020B0604020202020204" pitchFamily="34" charset="0"/>
              </a:rPr>
              <a:t>。</a:t>
            </a:r>
            <a:endParaRPr lang="en-US" altLang="zh-CN" dirty="0">
              <a:solidFill>
                <a:schemeClr val="tx1"/>
              </a:solidFill>
              <a:latin typeface="Arial" panose="020B0604020202020204" pitchFamily="34" charset="0"/>
            </a:endParaRPr>
          </a:p>
          <a:p>
            <a:r>
              <a:rPr lang="en-US" altLang="zh-CN">
                <a:solidFill>
                  <a:schemeClr val="tx1"/>
                </a:solidFill>
                <a:latin typeface="Arial" panose="020B0604020202020204" pitchFamily="34" charset="0"/>
              </a:rPr>
              <a:t>5.</a:t>
            </a:r>
            <a:r>
              <a:rPr lang="zh-CN" altLang="en-US" dirty="0">
                <a:solidFill>
                  <a:schemeClr val="tx1"/>
                </a:solidFill>
                <a:latin typeface="Arial" panose="020B0604020202020204" pitchFamily="34" charset="0"/>
              </a:rPr>
              <a:t>明代的一条鞭法，变田有赋人有役为赋役合一。</a:t>
            </a:r>
          </a:p>
          <a:p>
            <a:r>
              <a:rPr lang="en-US" altLang="zh-CN">
                <a:solidFill>
                  <a:schemeClr val="tx1"/>
                </a:solidFill>
                <a:latin typeface="Arial" panose="020B0604020202020204" pitchFamily="34" charset="0"/>
              </a:rPr>
              <a:t>6.</a:t>
            </a:r>
            <a:r>
              <a:rPr lang="zh-CN" altLang="en-US" dirty="0">
                <a:solidFill>
                  <a:schemeClr val="tx1"/>
                </a:solidFill>
                <a:latin typeface="Arial" panose="020B0604020202020204" pitchFamily="34" charset="0"/>
              </a:rPr>
              <a:t>清朝的摊丁入亩，把丁银完全摊入地银征收（土地税为主）</a:t>
            </a:r>
            <a:r>
              <a:rPr lang="en-US" altLang="zh-CN">
                <a:solidFill>
                  <a:schemeClr val="tx1"/>
                </a:solidFill>
                <a:latin typeface="Arial" panose="020B0604020202020204" pitchFamily="34" charset="0"/>
              </a:rPr>
              <a:t>。</a:t>
            </a:r>
            <a:endParaRPr lang="zh-CN" altLang="en-US">
              <a:solidFill>
                <a:schemeClr val="tx1"/>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19</a:t>
            </a:fld>
            <a:endParaRPr lang="zh-CN" altLang="en-US" sz="1200" dirty="0">
              <a:solidFill>
                <a:schemeClr val="tx2"/>
              </a:solidFill>
              <a:latin typeface="Arial" panose="020B0604020202020204" pitchFamily="34" charset="0"/>
            </a:endParaRPr>
          </a:p>
        </p:txBody>
      </p:sp>
      <p:sp>
        <p:nvSpPr>
          <p:cNvPr id="11266" name="Text Box 4"/>
          <p:cNvSpPr txBox="1"/>
          <p:nvPr/>
        </p:nvSpPr>
        <p:spPr>
          <a:xfrm>
            <a:off x="334963" y="1911350"/>
            <a:ext cx="5953125" cy="519113"/>
          </a:xfrm>
          <a:prstGeom prst="rect">
            <a:avLst/>
          </a:prstGeom>
          <a:noFill/>
          <a:ln w="9525">
            <a:noFill/>
          </a:ln>
        </p:spPr>
        <p:txBody>
          <a:bodyPr anchor="t" anchorCtr="0">
            <a:spAutoFit/>
          </a:bodyPr>
          <a:lstStyle/>
          <a:p>
            <a:r>
              <a:rPr lang="zh-CN" altLang="en-US" sz="2800" dirty="0">
                <a:solidFill>
                  <a:schemeClr val="tx1"/>
                </a:solidFill>
                <a:latin typeface="Arial" panose="020B0604020202020204" pitchFamily="34" charset="0"/>
              </a:rPr>
              <a:t>（二）正税负担不轻，杂税繁多</a:t>
            </a:r>
            <a:endParaRPr lang="zh-CN" altLang="en-US" sz="2800">
              <a:solidFill>
                <a:schemeClr val="tx1"/>
              </a:solidFill>
              <a:latin typeface="Arial" panose="020B0604020202020204" pitchFamily="34" charset="0"/>
            </a:endParaRPr>
          </a:p>
        </p:txBody>
      </p:sp>
      <p:sp>
        <p:nvSpPr>
          <p:cNvPr id="11267" name="Text Box 5"/>
          <p:cNvSpPr txBox="1"/>
          <p:nvPr/>
        </p:nvSpPr>
        <p:spPr>
          <a:xfrm>
            <a:off x="679450" y="401638"/>
            <a:ext cx="8024813" cy="1190625"/>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二、中国古代皇权专制的小农经济社会的税收</a:t>
            </a:r>
          </a:p>
        </p:txBody>
      </p:sp>
      <p:sp>
        <p:nvSpPr>
          <p:cNvPr id="11268"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1269"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1270" name="Text Box 4"/>
          <p:cNvSpPr txBox="1"/>
          <p:nvPr/>
        </p:nvSpPr>
        <p:spPr>
          <a:xfrm>
            <a:off x="322263" y="4413250"/>
            <a:ext cx="8143875" cy="519113"/>
          </a:xfrm>
          <a:prstGeom prst="rect">
            <a:avLst/>
          </a:prstGeom>
          <a:noFill/>
          <a:ln w="9525">
            <a:noFill/>
          </a:ln>
        </p:spPr>
        <p:txBody>
          <a:bodyPr anchor="t" anchorCtr="0">
            <a:spAutoFit/>
          </a:bodyPr>
          <a:lstStyle/>
          <a:p>
            <a:r>
              <a:rPr lang="zh-CN" altLang="en-US" sz="2800" dirty="0">
                <a:solidFill>
                  <a:schemeClr val="tx1"/>
                </a:solidFill>
                <a:latin typeface="Arial" panose="020B0604020202020204" pitchFamily="34" charset="0"/>
              </a:rPr>
              <a:t>（三）轻徭薄赋王朝兴旺，重税苛派王朝灭亡</a:t>
            </a:r>
            <a:endParaRPr lang="zh-CN" altLang="en-US" sz="2800">
              <a:solidFill>
                <a:schemeClr val="tx1"/>
              </a:solidFill>
              <a:latin typeface="Arial" panose="020B0604020202020204" pitchFamily="34" charset="0"/>
            </a:endParaRPr>
          </a:p>
        </p:txBody>
      </p:sp>
      <p:sp>
        <p:nvSpPr>
          <p:cNvPr id="11271" name="Rectangle 8"/>
          <p:cNvSpPr/>
          <p:nvPr/>
        </p:nvSpPr>
        <p:spPr>
          <a:xfrm>
            <a:off x="958850" y="2468563"/>
            <a:ext cx="6697663" cy="1920875"/>
          </a:xfrm>
          <a:prstGeom prst="rect">
            <a:avLst/>
          </a:prstGeom>
          <a:noFill/>
          <a:ln w="9525">
            <a:noFill/>
          </a:ln>
        </p:spPr>
        <p:txBody>
          <a:bodyPr anchor="ctr" anchorCtr="0">
            <a:spAutoFit/>
          </a:bodyPr>
          <a:lstStyle/>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中国历史上正常年代（一般是王朝前期）赋役负担不过</a:t>
            </a:r>
            <a:r>
              <a:rPr lang="en-US" altLang="zh-CN" sz="2000">
                <a:solidFill>
                  <a:schemeClr val="tx1"/>
                </a:solidFill>
                <a:latin typeface="Arial" panose="020B0604020202020204" pitchFamily="34" charset="0"/>
              </a:rPr>
              <a:t>10%</a:t>
            </a:r>
            <a:r>
              <a:rPr lang="zh-CN" altLang="en-US" sz="2000" dirty="0">
                <a:solidFill>
                  <a:schemeClr val="tx1"/>
                </a:solidFill>
                <a:latin typeface="Arial" panose="020B0604020202020204" pitchFamily="34" charset="0"/>
              </a:rPr>
              <a:t>，看上去属于轻税。</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王朝进入中后期，往往在负担不轻的正税之外课征名目繁多的杂税、杂派。</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每一个存续时间比较久的朝代（如唐朝、明朝、清朝等），在其中后期均进行了税制改革。</a:t>
            </a:r>
            <a:endParaRPr lang="zh-CN" altLang="en-US">
              <a:latin typeface="Arial" panose="020B0604020202020204" pitchFamily="34" charset="0"/>
            </a:endParaRPr>
          </a:p>
        </p:txBody>
      </p:sp>
      <p:sp>
        <p:nvSpPr>
          <p:cNvPr id="11272" name="Rectangle 8"/>
          <p:cNvSpPr/>
          <p:nvPr/>
        </p:nvSpPr>
        <p:spPr>
          <a:xfrm>
            <a:off x="946150" y="4970463"/>
            <a:ext cx="6697663" cy="701675"/>
          </a:xfrm>
          <a:prstGeom prst="rect">
            <a:avLst/>
          </a:prstGeom>
          <a:noFill/>
          <a:ln w="9525">
            <a:noFill/>
          </a:ln>
        </p:spPr>
        <p:txBody>
          <a:bodyPr anchor="ctr" anchorCtr="0">
            <a:spAutoFit/>
          </a:bodyPr>
          <a:lstStyle/>
          <a:p>
            <a:pPr algn="just">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从中国古代的理财治税中我们很容易发现税收负担轻重与王朝的兴亡存在密切关系。</a:t>
            </a:r>
            <a:endParaRPr lang="zh-CN" altLang="en-US" sz="2000">
              <a:solidFill>
                <a:schemeClr val="tx1"/>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7597" y="440148"/>
            <a:ext cx="5557838" cy="841375"/>
          </a:xfrm>
        </p:spPr>
        <p:txBody>
          <a:bodyPr/>
          <a:lstStyle/>
          <a:p>
            <a:pPr algn="ctr"/>
            <a:r>
              <a:rPr lang="zh-CN" altLang="en-US" sz="4800" dirty="0" smtClean="0">
                <a:solidFill>
                  <a:schemeClr val="tx1"/>
                </a:solidFill>
              </a:rPr>
              <a:t>关于这门课</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sz="3200" dirty="0" smtClean="0"/>
              <a:t>宏观</a:t>
            </a:r>
            <a:endParaRPr lang="en-US" altLang="zh-CN" sz="3200" dirty="0" smtClean="0"/>
          </a:p>
          <a:p>
            <a:r>
              <a:rPr lang="en-US" altLang="zh-CN" sz="3200" dirty="0" smtClean="0"/>
              <a:t>1</a:t>
            </a:r>
            <a:r>
              <a:rPr lang="en-US" altLang="zh-CN" sz="3200" dirty="0" smtClean="0"/>
              <a:t>.</a:t>
            </a:r>
            <a:r>
              <a:rPr lang="zh-CN" altLang="en-US" sz="3200" dirty="0" smtClean="0"/>
              <a:t>国家发展与经济学理论演进</a:t>
            </a:r>
            <a:endParaRPr lang="en-US" altLang="zh-CN" sz="3200" dirty="0" smtClean="0"/>
          </a:p>
          <a:p>
            <a:r>
              <a:rPr lang="en-US" altLang="zh-CN" sz="3200" dirty="0" smtClean="0"/>
              <a:t>2</a:t>
            </a:r>
            <a:r>
              <a:rPr lang="en-US" altLang="zh-CN" sz="3200" dirty="0" smtClean="0"/>
              <a:t>.</a:t>
            </a:r>
            <a:r>
              <a:rPr lang="zh-CN" altLang="en-US" sz="3200" dirty="0" smtClean="0"/>
              <a:t>世界各国税收制度的不断完善</a:t>
            </a:r>
            <a:endParaRPr lang="en-US" altLang="zh-CN" sz="3200" dirty="0" smtClean="0"/>
          </a:p>
          <a:p>
            <a:r>
              <a:rPr lang="en-US" altLang="zh-CN" sz="3200" dirty="0" smtClean="0"/>
              <a:t>3.</a:t>
            </a:r>
            <a:r>
              <a:rPr lang="zh-CN" altLang="en-US" sz="3200" dirty="0" smtClean="0"/>
              <a:t>中国政治经济教育培养目标的改革</a:t>
            </a:r>
            <a:endParaRPr lang="en-US" altLang="zh-CN" sz="3200" dirty="0" smtClean="0"/>
          </a:p>
          <a:p>
            <a:r>
              <a:rPr lang="zh-CN" altLang="en-US" sz="3200" dirty="0" smtClean="0"/>
              <a:t>微观</a:t>
            </a:r>
            <a:endParaRPr lang="en-US" altLang="zh-CN" sz="3200" dirty="0" smtClean="0"/>
          </a:p>
          <a:p>
            <a:r>
              <a:rPr lang="en-US" altLang="zh-CN" sz="3200" dirty="0" smtClean="0"/>
              <a:t>1.</a:t>
            </a:r>
            <a:r>
              <a:rPr lang="zh-CN" altLang="en-US" sz="3200" dirty="0" smtClean="0"/>
              <a:t>报考公务员</a:t>
            </a:r>
            <a:endParaRPr lang="en-US" altLang="zh-CN" sz="3200" dirty="0" smtClean="0"/>
          </a:p>
          <a:p>
            <a:r>
              <a:rPr lang="en-US" altLang="zh-CN" sz="3200" dirty="0" smtClean="0"/>
              <a:t>2.</a:t>
            </a:r>
            <a:r>
              <a:rPr lang="zh-CN" altLang="en-US" sz="3200" dirty="0" smtClean="0"/>
              <a:t>经济行为决策</a:t>
            </a:r>
            <a:endParaRPr lang="zh-CN" alt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20</a:t>
            </a:fld>
            <a:endParaRPr lang="zh-CN" altLang="en-US" sz="1200" dirty="0">
              <a:solidFill>
                <a:schemeClr val="tx2"/>
              </a:solidFill>
              <a:latin typeface="Arial" panose="020B0604020202020204" pitchFamily="34" charset="0"/>
            </a:endParaRPr>
          </a:p>
        </p:txBody>
      </p:sp>
      <p:sp>
        <p:nvSpPr>
          <p:cNvPr id="12290" name="Text Box 4"/>
          <p:cNvSpPr txBox="1"/>
          <p:nvPr/>
        </p:nvSpPr>
        <p:spPr>
          <a:xfrm>
            <a:off x="334963" y="1358900"/>
            <a:ext cx="6829425" cy="519113"/>
          </a:xfrm>
          <a:prstGeom prst="rect">
            <a:avLst/>
          </a:prstGeom>
          <a:noFill/>
          <a:ln w="9525">
            <a:noFill/>
          </a:ln>
        </p:spPr>
        <p:txBody>
          <a:bodyPr anchor="t" anchorCtr="0">
            <a:spAutoFit/>
          </a:bodyPr>
          <a:lstStyle/>
          <a:p>
            <a:r>
              <a:rPr lang="zh-CN" altLang="en-US" sz="2800">
                <a:solidFill>
                  <a:schemeClr val="tx1"/>
                </a:solidFill>
                <a:latin typeface="Arial" panose="020B0604020202020204" pitchFamily="34" charset="0"/>
              </a:rPr>
              <a:t>（一</a:t>
            </a:r>
            <a:r>
              <a:rPr lang="zh-CN" altLang="en-US" sz="2800" dirty="0">
                <a:solidFill>
                  <a:schemeClr val="tx1"/>
                </a:solidFill>
                <a:latin typeface="Arial" panose="020B0604020202020204" pitchFamily="34" charset="0"/>
              </a:rPr>
              <a:t>）</a:t>
            </a:r>
            <a:r>
              <a:rPr lang="en-US" altLang="zh-CN" sz="2800">
                <a:solidFill>
                  <a:schemeClr val="tx1"/>
                </a:solidFill>
                <a:latin typeface="Arial" panose="020B0604020202020204" pitchFamily="34" charset="0"/>
              </a:rPr>
              <a:t>1840</a:t>
            </a:r>
            <a:r>
              <a:rPr lang="zh-CN" altLang="en-US" sz="2800" dirty="0">
                <a:solidFill>
                  <a:schemeClr val="tx1"/>
                </a:solidFill>
                <a:latin typeface="Arial" panose="020B0604020202020204" pitchFamily="34" charset="0"/>
              </a:rPr>
              <a:t>年鸦片战争后的清朝税收</a:t>
            </a:r>
          </a:p>
        </p:txBody>
      </p:sp>
      <p:sp>
        <p:nvSpPr>
          <p:cNvPr id="12291"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三、中国近代社会的税收</a:t>
            </a:r>
            <a:endParaRPr lang="zh-CN" altLang="en-US" sz="3600">
              <a:solidFill>
                <a:schemeClr val="tx1"/>
              </a:solidFill>
              <a:latin typeface="Arial" panose="020B0604020202020204" pitchFamily="34" charset="0"/>
            </a:endParaRPr>
          </a:p>
        </p:txBody>
      </p:sp>
      <p:sp>
        <p:nvSpPr>
          <p:cNvPr id="12292"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2293"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2294" name="Text Box 4"/>
          <p:cNvSpPr txBox="1"/>
          <p:nvPr/>
        </p:nvSpPr>
        <p:spPr>
          <a:xfrm>
            <a:off x="722313" y="1917700"/>
            <a:ext cx="7743825" cy="1066800"/>
          </a:xfrm>
          <a:prstGeom prst="rect">
            <a:avLst/>
          </a:prstGeom>
          <a:noFill/>
          <a:ln w="9525">
            <a:noFill/>
          </a:ln>
        </p:spPr>
        <p:txBody>
          <a:bodyPr anchor="t" anchorCtr="0">
            <a:spAutoFit/>
          </a:bodyPr>
          <a:lstStyle/>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田赋、工商杂税等旧税与受列强控制的关税、为解决财政困难而设的厘金、对鸦片征收的土药税等新税并存。</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是苛重扰民的半殖民地专制社会的税收制度</a:t>
            </a:r>
            <a:r>
              <a:rPr lang="zh-CN" altLang="en-US" dirty="0">
                <a:solidFill>
                  <a:schemeClr val="tx1"/>
                </a:solidFill>
                <a:latin typeface="Arial" panose="020B0604020202020204" pitchFamily="34" charset="0"/>
              </a:rPr>
              <a:t>。</a:t>
            </a:r>
            <a:endParaRPr lang="zh-CN" altLang="en-US">
              <a:solidFill>
                <a:schemeClr val="tx1"/>
              </a:solidFill>
              <a:latin typeface="Arial" panose="020B0604020202020204" pitchFamily="34" charset="0"/>
            </a:endParaRPr>
          </a:p>
        </p:txBody>
      </p:sp>
      <p:sp>
        <p:nvSpPr>
          <p:cNvPr id="12295" name="Text Box 4"/>
          <p:cNvSpPr txBox="1"/>
          <p:nvPr/>
        </p:nvSpPr>
        <p:spPr>
          <a:xfrm>
            <a:off x="322263" y="3194050"/>
            <a:ext cx="6829425" cy="519113"/>
          </a:xfrm>
          <a:prstGeom prst="rect">
            <a:avLst/>
          </a:prstGeom>
          <a:noFill/>
          <a:ln w="9525">
            <a:noFill/>
          </a:ln>
        </p:spPr>
        <p:txBody>
          <a:bodyPr anchor="t" anchorCtr="0">
            <a:spAutoFit/>
          </a:bodyPr>
          <a:lstStyle/>
          <a:p>
            <a:r>
              <a:rPr lang="zh-CN" altLang="en-US" sz="2800" dirty="0">
                <a:solidFill>
                  <a:schemeClr val="tx1"/>
                </a:solidFill>
                <a:latin typeface="Arial" panose="020B0604020202020204" pitchFamily="34" charset="0"/>
              </a:rPr>
              <a:t>（二）民国时期（</a:t>
            </a:r>
            <a:r>
              <a:rPr lang="en-US" altLang="zh-CN" sz="2800">
                <a:solidFill>
                  <a:schemeClr val="tx1"/>
                </a:solidFill>
                <a:latin typeface="Arial" panose="020B0604020202020204" pitchFamily="34" charset="0"/>
              </a:rPr>
              <a:t>1912-1949</a:t>
            </a:r>
            <a:r>
              <a:rPr lang="zh-CN" altLang="en-US" sz="2800" dirty="0">
                <a:solidFill>
                  <a:schemeClr val="tx1"/>
                </a:solidFill>
                <a:latin typeface="Arial" panose="020B0604020202020204" pitchFamily="34" charset="0"/>
              </a:rPr>
              <a:t>）的税收</a:t>
            </a:r>
          </a:p>
        </p:txBody>
      </p:sp>
      <p:sp>
        <p:nvSpPr>
          <p:cNvPr id="12296" name="Text Box 4"/>
          <p:cNvSpPr txBox="1"/>
          <p:nvPr/>
        </p:nvSpPr>
        <p:spPr>
          <a:xfrm>
            <a:off x="728663" y="3771900"/>
            <a:ext cx="7743825" cy="1006475"/>
          </a:xfrm>
          <a:prstGeom prst="rect">
            <a:avLst/>
          </a:prstGeom>
          <a:noFill/>
          <a:ln w="9525">
            <a:noFill/>
          </a:ln>
        </p:spPr>
        <p:txBody>
          <a:bodyPr anchor="t" anchorCtr="0">
            <a:spAutoFit/>
          </a:bodyPr>
          <a:lstStyle/>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北洋政府期间（</a:t>
            </a:r>
            <a:r>
              <a:rPr lang="en-US" altLang="zh-CN" sz="2000">
                <a:solidFill>
                  <a:schemeClr val="tx1"/>
                </a:solidFill>
                <a:latin typeface="Arial" panose="020B0604020202020204" pitchFamily="34" charset="0"/>
              </a:rPr>
              <a:t>1912-1926</a:t>
            </a:r>
            <a:r>
              <a:rPr lang="zh-CN" altLang="en-US" sz="2000" dirty="0">
                <a:solidFill>
                  <a:schemeClr val="tx1"/>
                </a:solidFill>
                <a:latin typeface="Arial" panose="020B0604020202020204" pitchFamily="34" charset="0"/>
              </a:rPr>
              <a:t>）基本上沿用清后期的税制。</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国民政府期间（</a:t>
            </a:r>
            <a:r>
              <a:rPr lang="en-US" altLang="zh-CN" sz="2000">
                <a:solidFill>
                  <a:schemeClr val="tx1"/>
                </a:solidFill>
                <a:latin typeface="Arial" panose="020B0604020202020204" pitchFamily="34" charset="0"/>
              </a:rPr>
              <a:t>1927-1949</a:t>
            </a:r>
            <a:r>
              <a:rPr lang="zh-CN" altLang="en-US" sz="2000" dirty="0">
                <a:solidFill>
                  <a:schemeClr val="tx1"/>
                </a:solidFill>
                <a:latin typeface="Arial" panose="020B0604020202020204" pitchFamily="34" charset="0"/>
              </a:rPr>
              <a:t>）西方近代税制体系得以全面引入。但税收负担特别是正税以外的苛捐杂税负担极其沉重。</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21</a:t>
            </a:fld>
            <a:endParaRPr lang="zh-CN" altLang="en-US" sz="1200" dirty="0">
              <a:solidFill>
                <a:schemeClr val="tx2"/>
              </a:solidFill>
              <a:latin typeface="Arial" panose="020B0604020202020204" pitchFamily="34" charset="0"/>
            </a:endParaRPr>
          </a:p>
        </p:txBody>
      </p:sp>
      <p:sp>
        <p:nvSpPr>
          <p:cNvPr id="13314" name="Text Box 4"/>
          <p:cNvSpPr txBox="1"/>
          <p:nvPr/>
        </p:nvSpPr>
        <p:spPr>
          <a:xfrm>
            <a:off x="334963" y="1358900"/>
            <a:ext cx="6829425" cy="519113"/>
          </a:xfrm>
          <a:prstGeom prst="rect">
            <a:avLst/>
          </a:prstGeom>
          <a:noFill/>
          <a:ln w="9525">
            <a:noFill/>
          </a:ln>
        </p:spPr>
        <p:txBody>
          <a:bodyPr anchor="t" anchorCtr="0">
            <a:spAutoFit/>
          </a:bodyPr>
          <a:lstStyle/>
          <a:p>
            <a:r>
              <a:rPr lang="zh-CN" altLang="en-US" sz="2800">
                <a:solidFill>
                  <a:schemeClr val="tx1"/>
                </a:solidFill>
                <a:latin typeface="Arial" panose="020B0604020202020204" pitchFamily="34" charset="0"/>
              </a:rPr>
              <a:t>（一</a:t>
            </a:r>
            <a:r>
              <a:rPr lang="zh-CN" altLang="en-US" sz="2800" dirty="0">
                <a:solidFill>
                  <a:schemeClr val="tx1"/>
                </a:solidFill>
                <a:latin typeface="Arial" panose="020B0604020202020204" pitchFamily="34" charset="0"/>
              </a:rPr>
              <a:t>）税收制度的演变</a:t>
            </a:r>
          </a:p>
        </p:txBody>
      </p:sp>
      <p:sp>
        <p:nvSpPr>
          <p:cNvPr id="13315"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四、新中国成立后的税收发展</a:t>
            </a:r>
            <a:endParaRPr lang="zh-CN" altLang="en-US" sz="3600">
              <a:solidFill>
                <a:schemeClr val="tx1"/>
              </a:solidFill>
              <a:latin typeface="Arial" panose="020B0604020202020204" pitchFamily="34" charset="0"/>
            </a:endParaRPr>
          </a:p>
        </p:txBody>
      </p:sp>
      <p:sp>
        <p:nvSpPr>
          <p:cNvPr id="13316"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3317"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3318" name="Text Box 4"/>
          <p:cNvSpPr txBox="1"/>
          <p:nvPr/>
        </p:nvSpPr>
        <p:spPr>
          <a:xfrm>
            <a:off x="722313" y="1917700"/>
            <a:ext cx="7743825" cy="2408238"/>
          </a:xfrm>
          <a:prstGeom prst="rect">
            <a:avLst/>
          </a:prstGeom>
          <a:noFill/>
          <a:ln w="9525">
            <a:noFill/>
          </a:ln>
        </p:spPr>
        <p:txBody>
          <a:bodyPr anchor="t" anchorCtr="0">
            <a:spAutoFit/>
          </a:bodyPr>
          <a:lstStyle/>
          <a:p>
            <a:pPr>
              <a:buClr>
                <a:srgbClr val="1CFC41"/>
              </a:buClr>
              <a:buFont typeface="Wingdings" panose="05000000000000000000" pitchFamily="2" charset="2"/>
            </a:pPr>
            <a:r>
              <a:rPr lang="en-US" altLang="zh-CN">
                <a:solidFill>
                  <a:schemeClr val="tx1"/>
                </a:solidFill>
                <a:latin typeface="Arial" panose="020B0604020202020204" pitchFamily="34" charset="0"/>
              </a:rPr>
              <a:t>1.</a:t>
            </a:r>
            <a:r>
              <a:rPr lang="zh-CN" altLang="en-US" dirty="0">
                <a:solidFill>
                  <a:schemeClr val="tx1"/>
                </a:solidFill>
                <a:latin typeface="Arial" panose="020B0604020202020204" pitchFamily="34" charset="0"/>
              </a:rPr>
              <a:t>社会主义改造以前</a:t>
            </a:r>
          </a:p>
          <a:p>
            <a:pPr>
              <a:buClr>
                <a:srgbClr val="1CFC41"/>
              </a:buClr>
              <a:buFont typeface="Wingdings" panose="05000000000000000000" pitchFamily="2" charset="2"/>
            </a:pPr>
            <a:endParaRPr lang="zh-CN" altLang="en-US" sz="8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“保证税收，简化税制”、“公私区别对待”的原则。</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利用税收杠杆发展国营经济、扶植合作经济、改造私营经济。</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主要税种有货物税、商品流通税、工商业税、农牧业税、盐税、关税等。</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其中货物税（含后来的商品流通税）、工商业税为主体税种，农牧业税为第二主体税种。</a:t>
            </a:r>
          </a:p>
        </p:txBody>
      </p:sp>
      <p:sp>
        <p:nvSpPr>
          <p:cNvPr id="13319" name="Text Box 20"/>
          <p:cNvSpPr txBox="1"/>
          <p:nvPr/>
        </p:nvSpPr>
        <p:spPr>
          <a:xfrm>
            <a:off x="762000" y="4310063"/>
            <a:ext cx="7056438" cy="366712"/>
          </a:xfrm>
          <a:prstGeom prst="rect">
            <a:avLst/>
          </a:prstGeom>
          <a:noFill/>
          <a:ln w="9525">
            <a:noFill/>
          </a:ln>
        </p:spPr>
        <p:txBody>
          <a:bodyPr anchor="t" anchorCtr="0">
            <a:spAutoFit/>
          </a:bodyPr>
          <a:lstStyle/>
          <a:p>
            <a:pPr algn="ctr">
              <a:spcBef>
                <a:spcPct val="50000"/>
              </a:spcBef>
              <a:buClr>
                <a:srgbClr val="A71D34"/>
              </a:buClr>
              <a:buFont typeface="Wingdings" panose="05000000000000000000" pitchFamily="2" charset="2"/>
              <a:buChar char="l"/>
            </a:pPr>
            <a:r>
              <a:rPr lang="zh-CN" altLang="en-US" sz="1800" dirty="0">
                <a:solidFill>
                  <a:schemeClr val="tx1"/>
                </a:solidFill>
                <a:latin typeface="Arial" panose="020B0604020202020204" pitchFamily="34" charset="0"/>
              </a:rPr>
              <a:t>表</a:t>
            </a:r>
            <a:r>
              <a:rPr lang="en-US" altLang="zh-CN" sz="1800">
                <a:solidFill>
                  <a:schemeClr val="tx1"/>
                </a:solidFill>
                <a:latin typeface="Arial" panose="020B0604020202020204" pitchFamily="34" charset="0"/>
              </a:rPr>
              <a:t>1   1950</a:t>
            </a:r>
            <a:r>
              <a:rPr lang="zh-CN" altLang="en-US" sz="1800" dirty="0">
                <a:solidFill>
                  <a:schemeClr val="tx1"/>
                </a:solidFill>
                <a:latin typeface="Arial" panose="020B0604020202020204" pitchFamily="34" charset="0"/>
              </a:rPr>
              <a:t>年的中国税制结构（共</a:t>
            </a:r>
            <a:r>
              <a:rPr lang="en-US" altLang="zh-CN" sz="1800">
                <a:solidFill>
                  <a:schemeClr val="tx1"/>
                </a:solidFill>
                <a:latin typeface="Arial" panose="020B0604020202020204" pitchFamily="34" charset="0"/>
              </a:rPr>
              <a:t>18</a:t>
            </a:r>
            <a:r>
              <a:rPr lang="zh-CN" altLang="en-US" sz="1800" dirty="0">
                <a:solidFill>
                  <a:schemeClr val="tx1"/>
                </a:solidFill>
                <a:latin typeface="Arial" panose="020B0604020202020204" pitchFamily="34" charset="0"/>
              </a:rPr>
              <a:t>个税种）</a:t>
            </a:r>
          </a:p>
        </p:txBody>
      </p:sp>
      <p:graphicFrame>
        <p:nvGraphicFramePr>
          <p:cNvPr id="62490" name="表格 62489"/>
          <p:cNvGraphicFramePr/>
          <p:nvPr/>
        </p:nvGraphicFramePr>
        <p:xfrm>
          <a:off x="304800" y="4665663"/>
          <a:ext cx="8540750" cy="1771650"/>
        </p:xfrm>
        <a:graphic>
          <a:graphicData uri="http://schemas.openxmlformats.org/drawingml/2006/table">
            <a:tbl>
              <a:tblPr/>
              <a:tblGrid>
                <a:gridCol w="4270375"/>
                <a:gridCol w="4270375"/>
              </a:tblGrid>
              <a:tr h="1771650">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None/>
                      </a:pPr>
                      <a:r>
                        <a:rPr lang="zh-CN" altLang="en-US">
                          <a:solidFill>
                            <a:schemeClr val="tx1"/>
                          </a:solidFill>
                          <a:ea typeface="宋体" panose="02010600030101010101" pitchFamily="2" charset="-122"/>
                        </a:rPr>
                        <a:t>薪给报酬所得税、利息所得税、房产税、地产税、遗产税、车船使用牌照税、船舶吨税、印花税、契税、屠宰税、农业税、牧业税、交易税、特种消费行为税</a:t>
                      </a:r>
                    </a:p>
                  </a:txBody>
                  <a:tcPr>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None/>
                      </a:pPr>
                      <a:r>
                        <a:rPr lang="zh-CN" altLang="en-US">
                          <a:ea typeface="宋体" panose="02010600030101010101" pitchFamily="2" charset="-122"/>
                        </a:rPr>
                        <a:t> </a:t>
                      </a:r>
                    </a:p>
                    <a:p>
                      <a:pPr marL="0" lvl="0" indent="0" eaLnBrk="1" hangingPunct="1">
                        <a:buNone/>
                      </a:pPr>
                      <a:r>
                        <a:rPr lang="zh-CN" altLang="en-US">
                          <a:solidFill>
                            <a:schemeClr val="tx1"/>
                          </a:solidFill>
                          <a:ea typeface="宋体" panose="02010600030101010101" pitchFamily="2" charset="-122"/>
                        </a:rPr>
                        <a:t>货物税、工商业税、</a:t>
                      </a:r>
                    </a:p>
                    <a:p>
                      <a:pPr marL="0" lvl="0" indent="0" eaLnBrk="1" hangingPunct="1">
                        <a:buNone/>
                      </a:pPr>
                      <a:r>
                        <a:rPr lang="zh-CN" altLang="en-US">
                          <a:solidFill>
                            <a:schemeClr val="tx1"/>
                          </a:solidFill>
                          <a:ea typeface="宋体" panose="02010600030101010101" pitchFamily="2" charset="-122"/>
                        </a:rPr>
                        <a:t>盐税、关税 </a:t>
                      </a:r>
                    </a:p>
                  </a:txBody>
                  <a:tcPr>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22</a:t>
            </a:fld>
            <a:endParaRPr lang="zh-CN" altLang="en-US" sz="1200" dirty="0">
              <a:solidFill>
                <a:schemeClr val="tx2"/>
              </a:solidFill>
              <a:latin typeface="Arial" panose="020B0604020202020204" pitchFamily="34" charset="0"/>
            </a:endParaRPr>
          </a:p>
        </p:txBody>
      </p:sp>
      <p:sp>
        <p:nvSpPr>
          <p:cNvPr id="14338"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四、新中国成立后的税收发展</a:t>
            </a:r>
            <a:endParaRPr lang="zh-CN" altLang="en-US" sz="3600">
              <a:solidFill>
                <a:schemeClr val="tx1"/>
              </a:solidFill>
              <a:latin typeface="Arial" panose="020B0604020202020204" pitchFamily="34" charset="0"/>
            </a:endParaRPr>
          </a:p>
        </p:txBody>
      </p:sp>
      <p:sp>
        <p:nvSpPr>
          <p:cNvPr id="14339"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4340"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4341" name="Text Box 4"/>
          <p:cNvSpPr txBox="1"/>
          <p:nvPr/>
        </p:nvSpPr>
        <p:spPr>
          <a:xfrm>
            <a:off x="722313" y="1555750"/>
            <a:ext cx="7743825" cy="3627438"/>
          </a:xfrm>
          <a:prstGeom prst="rect">
            <a:avLst/>
          </a:prstGeom>
          <a:noFill/>
          <a:ln w="9525">
            <a:noFill/>
          </a:ln>
        </p:spPr>
        <p:txBody>
          <a:bodyPr anchor="t" anchorCtr="0">
            <a:spAutoFit/>
          </a:bodyPr>
          <a:lstStyle/>
          <a:p>
            <a:pPr>
              <a:buClr>
                <a:srgbClr val="1CFC41"/>
              </a:buClr>
              <a:buFont typeface="Wingdings" panose="05000000000000000000" pitchFamily="2" charset="2"/>
            </a:pPr>
            <a:r>
              <a:rPr lang="en-US" altLang="zh-CN">
                <a:solidFill>
                  <a:schemeClr val="tx1"/>
                </a:solidFill>
                <a:latin typeface="Arial" panose="020B0604020202020204" pitchFamily="34" charset="0"/>
              </a:rPr>
              <a:t>2.1958</a:t>
            </a:r>
            <a:r>
              <a:rPr lang="zh-CN" altLang="en-US" dirty="0">
                <a:solidFill>
                  <a:schemeClr val="tx1"/>
                </a:solidFill>
                <a:latin typeface="Arial" panose="020B0604020202020204" pitchFamily="34" charset="0"/>
              </a:rPr>
              <a:t>年简化税制，</a:t>
            </a:r>
            <a:r>
              <a:rPr lang="en-US" altLang="zh-CN">
                <a:solidFill>
                  <a:schemeClr val="tx1"/>
                </a:solidFill>
                <a:latin typeface="Arial" panose="020B0604020202020204" pitchFamily="34" charset="0"/>
              </a:rPr>
              <a:t>1973</a:t>
            </a:r>
            <a:r>
              <a:rPr lang="zh-CN" altLang="en-US" dirty="0">
                <a:solidFill>
                  <a:schemeClr val="tx1"/>
                </a:solidFill>
                <a:latin typeface="Arial" panose="020B0604020202020204" pitchFamily="34" charset="0"/>
              </a:rPr>
              <a:t>年税制进一步简化</a:t>
            </a:r>
          </a:p>
          <a:p>
            <a:pPr>
              <a:buClr>
                <a:srgbClr val="1CFC41"/>
              </a:buClr>
              <a:buFont typeface="Wingdings" panose="05000000000000000000" pitchFamily="2" charset="2"/>
            </a:pPr>
            <a:endParaRPr lang="zh-CN" altLang="en-US" sz="8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税制结构趋向简单，在流转环节征收的各种税合并为工商统一税，工商业所得税从原来的工商业税中独立出来成为单独税种。</a:t>
            </a:r>
          </a:p>
          <a:p>
            <a:pPr>
              <a:buClr>
                <a:srgbClr val="1CFC41"/>
              </a:buClr>
              <a:buFont typeface="Wingdings" panose="05000000000000000000" pitchFamily="2" charset="2"/>
              <a:buChar char="u"/>
            </a:pPr>
            <a:r>
              <a:rPr lang="en-US" altLang="zh-CN" sz="2000">
                <a:solidFill>
                  <a:schemeClr val="tx1"/>
                </a:solidFill>
                <a:latin typeface="Arial" panose="020B0604020202020204" pitchFamily="34" charset="0"/>
              </a:rPr>
              <a:t>1973</a:t>
            </a:r>
            <a:r>
              <a:rPr lang="zh-CN" altLang="en-US" sz="2000" dirty="0">
                <a:solidFill>
                  <a:schemeClr val="tx1"/>
                </a:solidFill>
                <a:latin typeface="Arial" panose="020B0604020202020204" pitchFamily="34" charset="0"/>
              </a:rPr>
              <a:t>年税制进一步简化。工商统一税及其附加、城市房地产税、车船使用牌照税、屠宰税等合并为</a:t>
            </a:r>
            <a:r>
              <a:rPr lang="zh-CN" altLang="en-US" sz="2000" dirty="0">
                <a:solidFill>
                  <a:srgbClr val="A71D34"/>
                </a:solidFill>
                <a:latin typeface="Arial" panose="020B0604020202020204" pitchFamily="34" charset="0"/>
              </a:rPr>
              <a:t>工商税</a:t>
            </a:r>
            <a:r>
              <a:rPr lang="zh-CN" altLang="en-US" sz="2000" dirty="0">
                <a:solidFill>
                  <a:schemeClr val="tx1"/>
                </a:solidFill>
                <a:latin typeface="Arial" panose="020B0604020202020204" pitchFamily="34" charset="0"/>
              </a:rPr>
              <a:t>，国有企业只纳工商税，集体企业只纳工商税和工商所得税。</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税收政策上体现公有制与非公有制有别，对个体经营用高税率限制；公有制内部高级形式（全民）与低级形式（集体）有别，“全民”轻于“集体”。</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全民所有制通过国家所有制体现，国家层次上政治权力和财产所有权合二为一，对国有企业统收统支，不再对其征税。</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23</a:t>
            </a:fld>
            <a:endParaRPr lang="zh-CN" altLang="en-US" sz="1200" dirty="0">
              <a:solidFill>
                <a:schemeClr val="tx2"/>
              </a:solidFill>
              <a:latin typeface="Arial" panose="020B0604020202020204" pitchFamily="34" charset="0"/>
            </a:endParaRPr>
          </a:p>
        </p:txBody>
      </p:sp>
      <p:sp>
        <p:nvSpPr>
          <p:cNvPr id="15362"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四、新中国成立后的税收发展</a:t>
            </a:r>
            <a:endParaRPr lang="zh-CN" altLang="en-US" sz="3600">
              <a:solidFill>
                <a:schemeClr val="tx1"/>
              </a:solidFill>
              <a:latin typeface="Arial" panose="020B0604020202020204" pitchFamily="34" charset="0"/>
            </a:endParaRPr>
          </a:p>
        </p:txBody>
      </p:sp>
      <p:sp>
        <p:nvSpPr>
          <p:cNvPr id="15363"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5364"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5365" name="Text Box 20"/>
          <p:cNvSpPr txBox="1"/>
          <p:nvPr/>
        </p:nvSpPr>
        <p:spPr>
          <a:xfrm>
            <a:off x="762000" y="1624013"/>
            <a:ext cx="7056438" cy="366712"/>
          </a:xfrm>
          <a:prstGeom prst="rect">
            <a:avLst/>
          </a:prstGeom>
          <a:noFill/>
          <a:ln w="9525">
            <a:noFill/>
          </a:ln>
        </p:spPr>
        <p:txBody>
          <a:bodyPr anchor="t" anchorCtr="0">
            <a:spAutoFit/>
          </a:bodyPr>
          <a:lstStyle/>
          <a:p>
            <a:pPr algn="ctr">
              <a:spcBef>
                <a:spcPct val="50000"/>
              </a:spcBef>
              <a:buClr>
                <a:srgbClr val="BE0A06"/>
              </a:buClr>
              <a:buFont typeface="Wingdings" panose="05000000000000000000" pitchFamily="2" charset="2"/>
              <a:buChar char="l"/>
            </a:pPr>
            <a:r>
              <a:rPr lang="zh-CN" altLang="en-US" sz="1800" dirty="0">
                <a:solidFill>
                  <a:schemeClr val="tx1"/>
                </a:solidFill>
                <a:latin typeface="Arial" panose="020B0604020202020204" pitchFamily="34" charset="0"/>
              </a:rPr>
              <a:t>表</a:t>
            </a:r>
            <a:r>
              <a:rPr lang="en-US" altLang="zh-CN" sz="1800">
                <a:solidFill>
                  <a:schemeClr val="tx1"/>
                </a:solidFill>
                <a:latin typeface="Arial" panose="020B0604020202020204" pitchFamily="34" charset="0"/>
              </a:rPr>
              <a:t>2   1958</a:t>
            </a:r>
            <a:r>
              <a:rPr lang="zh-CN" altLang="en-US" sz="1800" dirty="0">
                <a:solidFill>
                  <a:schemeClr val="tx1"/>
                </a:solidFill>
                <a:latin typeface="Arial" panose="020B0604020202020204" pitchFamily="34" charset="0"/>
              </a:rPr>
              <a:t>年的中国税制结构（共</a:t>
            </a:r>
            <a:r>
              <a:rPr lang="en-US" altLang="zh-CN" sz="1800">
                <a:solidFill>
                  <a:schemeClr val="tx1"/>
                </a:solidFill>
                <a:latin typeface="Arial" panose="020B0604020202020204" pitchFamily="34" charset="0"/>
              </a:rPr>
              <a:t>14</a:t>
            </a:r>
            <a:r>
              <a:rPr lang="zh-CN" altLang="en-US" sz="1800" dirty="0">
                <a:solidFill>
                  <a:schemeClr val="tx1"/>
                </a:solidFill>
                <a:latin typeface="Arial" panose="020B0604020202020204" pitchFamily="34" charset="0"/>
              </a:rPr>
              <a:t>个税种）</a:t>
            </a:r>
          </a:p>
        </p:txBody>
      </p:sp>
      <p:graphicFrame>
        <p:nvGraphicFramePr>
          <p:cNvPr id="64520" name="表格 64519"/>
          <p:cNvGraphicFramePr/>
          <p:nvPr/>
        </p:nvGraphicFramePr>
        <p:xfrm>
          <a:off x="304800" y="2062163"/>
          <a:ext cx="8540750" cy="1310640"/>
        </p:xfrm>
        <a:graphic>
          <a:graphicData uri="http://schemas.openxmlformats.org/drawingml/2006/table">
            <a:tbl>
              <a:tblPr/>
              <a:tblGrid>
                <a:gridCol w="4270375"/>
                <a:gridCol w="4270375"/>
              </a:tblGrid>
              <a:tr h="1309688">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None/>
                      </a:pPr>
                      <a:r>
                        <a:rPr lang="zh-CN" altLang="en-US" dirty="0">
                          <a:solidFill>
                            <a:schemeClr val="tx1"/>
                          </a:solidFill>
                          <a:ea typeface="宋体" panose="02010600030101010101" pitchFamily="2" charset="-122"/>
                        </a:rPr>
                        <a:t>工商所得税、利息所得税、城市房地产税、车船使用牌照税、船舶吨税、契税、屠宰税、农业税、牧业税、牲畜交易税 </a:t>
                      </a:r>
                    </a:p>
                  </a:txBody>
                  <a:tcPr>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None/>
                      </a:pPr>
                      <a:r>
                        <a:rPr lang="zh-CN" altLang="en-US" dirty="0">
                          <a:solidFill>
                            <a:schemeClr val="tx1"/>
                          </a:solidFill>
                          <a:ea typeface="宋体" panose="02010600030101010101" pitchFamily="2" charset="-122"/>
                        </a:rPr>
                        <a:t>工商统一税、盐税、</a:t>
                      </a:r>
                    </a:p>
                    <a:p>
                      <a:pPr marL="0" lvl="0" indent="0" eaLnBrk="1" hangingPunct="1">
                        <a:buNone/>
                      </a:pPr>
                      <a:r>
                        <a:rPr lang="zh-CN" altLang="en-US" dirty="0">
                          <a:solidFill>
                            <a:schemeClr val="tx1"/>
                          </a:solidFill>
                          <a:ea typeface="宋体" panose="02010600030101010101" pitchFamily="2" charset="-122"/>
                        </a:rPr>
                        <a:t>文化娱乐税、关税 </a:t>
                      </a:r>
                    </a:p>
                  </a:txBody>
                  <a:tcPr>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5374" name="Text Box 20"/>
          <p:cNvSpPr txBox="1"/>
          <p:nvPr/>
        </p:nvSpPr>
        <p:spPr>
          <a:xfrm>
            <a:off x="768350" y="3535363"/>
            <a:ext cx="7056438" cy="366712"/>
          </a:xfrm>
          <a:prstGeom prst="rect">
            <a:avLst/>
          </a:prstGeom>
          <a:noFill/>
          <a:ln w="9525">
            <a:noFill/>
          </a:ln>
        </p:spPr>
        <p:txBody>
          <a:bodyPr anchor="t" anchorCtr="0">
            <a:spAutoFit/>
          </a:bodyPr>
          <a:lstStyle/>
          <a:p>
            <a:pPr algn="ctr">
              <a:spcBef>
                <a:spcPct val="50000"/>
              </a:spcBef>
              <a:buClr>
                <a:srgbClr val="BE0A06"/>
              </a:buClr>
              <a:buFont typeface="Wingdings" panose="05000000000000000000" pitchFamily="2" charset="2"/>
              <a:buChar char="l"/>
            </a:pPr>
            <a:r>
              <a:rPr lang="zh-CN" altLang="en-US" sz="1800" dirty="0">
                <a:solidFill>
                  <a:schemeClr val="tx1"/>
                </a:solidFill>
                <a:latin typeface="Arial" panose="020B0604020202020204" pitchFamily="34" charset="0"/>
              </a:rPr>
              <a:t>表</a:t>
            </a:r>
            <a:r>
              <a:rPr lang="en-US" altLang="zh-CN" sz="1800">
                <a:solidFill>
                  <a:schemeClr val="tx1"/>
                </a:solidFill>
                <a:latin typeface="Arial" panose="020B0604020202020204" pitchFamily="34" charset="0"/>
              </a:rPr>
              <a:t>3   1973</a:t>
            </a:r>
            <a:r>
              <a:rPr lang="zh-CN" altLang="en-US" sz="1800" dirty="0">
                <a:solidFill>
                  <a:schemeClr val="tx1"/>
                </a:solidFill>
                <a:latin typeface="Arial" panose="020B0604020202020204" pitchFamily="34" charset="0"/>
              </a:rPr>
              <a:t>年的中国税制结构（共</a:t>
            </a:r>
            <a:r>
              <a:rPr lang="en-US" altLang="zh-CN" sz="1800">
                <a:solidFill>
                  <a:schemeClr val="tx1"/>
                </a:solidFill>
                <a:latin typeface="Arial" panose="020B0604020202020204" pitchFamily="34" charset="0"/>
              </a:rPr>
              <a:t>13</a:t>
            </a:r>
            <a:r>
              <a:rPr lang="zh-CN" altLang="en-US" sz="1800" dirty="0">
                <a:solidFill>
                  <a:schemeClr val="tx1"/>
                </a:solidFill>
                <a:latin typeface="Arial" panose="020B0604020202020204" pitchFamily="34" charset="0"/>
              </a:rPr>
              <a:t>个税种）</a:t>
            </a:r>
          </a:p>
        </p:txBody>
      </p:sp>
      <p:graphicFrame>
        <p:nvGraphicFramePr>
          <p:cNvPr id="64539" name="表格 64538"/>
          <p:cNvGraphicFramePr/>
          <p:nvPr/>
        </p:nvGraphicFramePr>
        <p:xfrm>
          <a:off x="323850" y="3987800"/>
          <a:ext cx="8540750" cy="1231900"/>
        </p:xfrm>
        <a:graphic>
          <a:graphicData uri="http://schemas.openxmlformats.org/drawingml/2006/table">
            <a:tbl>
              <a:tblPr/>
              <a:tblGrid>
                <a:gridCol w="4270375"/>
                <a:gridCol w="4270375"/>
              </a:tblGrid>
              <a:tr h="1231900">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None/>
                      </a:pPr>
                      <a:r>
                        <a:rPr lang="zh-CN" altLang="en-US">
                          <a:solidFill>
                            <a:schemeClr val="tx1"/>
                          </a:solidFill>
                          <a:ea typeface="宋体" panose="02010600030101010101" pitchFamily="2" charset="-122"/>
                        </a:rPr>
                        <a:t>工商所得税、城市房地产税、车船使用牌照税、船舶吨税、契税、屠宰税、农业税、牧业税、牲畜交易税 </a:t>
                      </a:r>
                    </a:p>
                  </a:txBody>
                  <a:tcPr>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None/>
                      </a:pPr>
                      <a:r>
                        <a:rPr lang="zh-CN" altLang="en-US">
                          <a:solidFill>
                            <a:schemeClr val="tx1"/>
                          </a:solidFill>
                          <a:ea typeface="宋体" panose="02010600030101010101" pitchFamily="2" charset="-122"/>
                        </a:rPr>
                        <a:t>工商税、工商统一税、</a:t>
                      </a:r>
                    </a:p>
                    <a:p>
                      <a:pPr marL="0" lvl="0" indent="0" eaLnBrk="1" hangingPunct="1">
                        <a:buNone/>
                      </a:pPr>
                      <a:r>
                        <a:rPr lang="zh-CN" altLang="en-US">
                          <a:solidFill>
                            <a:schemeClr val="tx1"/>
                          </a:solidFill>
                          <a:ea typeface="宋体" panose="02010600030101010101" pitchFamily="2" charset="-122"/>
                        </a:rPr>
                        <a:t>集市交易税、关税 </a:t>
                      </a:r>
                    </a:p>
                  </a:txBody>
                  <a:tcPr>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24</a:t>
            </a:fld>
            <a:endParaRPr lang="zh-CN" altLang="en-US" sz="1200" dirty="0">
              <a:solidFill>
                <a:schemeClr val="tx2"/>
              </a:solidFill>
              <a:latin typeface="Arial" panose="020B0604020202020204" pitchFamily="34" charset="0"/>
            </a:endParaRPr>
          </a:p>
        </p:txBody>
      </p:sp>
      <p:sp>
        <p:nvSpPr>
          <p:cNvPr id="16386"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四、新中国成立后的税收发展</a:t>
            </a:r>
            <a:endParaRPr lang="zh-CN" altLang="en-US" sz="3600">
              <a:solidFill>
                <a:schemeClr val="tx1"/>
              </a:solidFill>
              <a:latin typeface="Arial" panose="020B0604020202020204" pitchFamily="34" charset="0"/>
            </a:endParaRPr>
          </a:p>
        </p:txBody>
      </p:sp>
      <p:sp>
        <p:nvSpPr>
          <p:cNvPr id="16387"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6388"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6389" name="Text Box 4"/>
          <p:cNvSpPr txBox="1"/>
          <p:nvPr/>
        </p:nvSpPr>
        <p:spPr>
          <a:xfrm>
            <a:off x="722313" y="1555750"/>
            <a:ext cx="7743825" cy="1493838"/>
          </a:xfrm>
          <a:prstGeom prst="rect">
            <a:avLst/>
          </a:prstGeom>
          <a:noFill/>
          <a:ln w="9525">
            <a:noFill/>
          </a:ln>
        </p:spPr>
        <p:txBody>
          <a:bodyPr anchor="t" anchorCtr="0">
            <a:spAutoFit/>
          </a:bodyPr>
          <a:lstStyle/>
          <a:p>
            <a:pPr>
              <a:buClr>
                <a:srgbClr val="1CFC41"/>
              </a:buClr>
              <a:buFont typeface="Wingdings" panose="05000000000000000000" pitchFamily="2" charset="2"/>
            </a:pPr>
            <a:r>
              <a:rPr lang="en-US" altLang="zh-CN">
                <a:solidFill>
                  <a:schemeClr val="tx1"/>
                </a:solidFill>
                <a:latin typeface="Arial" panose="020B0604020202020204" pitchFamily="34" charset="0"/>
              </a:rPr>
              <a:t>3. 20</a:t>
            </a:r>
            <a:r>
              <a:rPr lang="zh-CN" altLang="en-US" dirty="0">
                <a:solidFill>
                  <a:schemeClr val="tx1"/>
                </a:solidFill>
                <a:latin typeface="Arial" panose="020B0604020202020204" pitchFamily="34" charset="0"/>
              </a:rPr>
              <a:t>世纪</a:t>
            </a:r>
            <a:r>
              <a:rPr lang="en-US" altLang="zh-CN">
                <a:solidFill>
                  <a:schemeClr val="tx1"/>
                </a:solidFill>
                <a:latin typeface="Arial" panose="020B0604020202020204" pitchFamily="34" charset="0"/>
              </a:rPr>
              <a:t>80</a:t>
            </a:r>
            <a:r>
              <a:rPr lang="zh-CN" altLang="en-US" dirty="0">
                <a:solidFill>
                  <a:schemeClr val="tx1"/>
                </a:solidFill>
                <a:latin typeface="Arial" panose="020B0604020202020204" pitchFamily="34" charset="0"/>
              </a:rPr>
              <a:t>年代税制的重大改革</a:t>
            </a:r>
          </a:p>
          <a:p>
            <a:pPr>
              <a:buClr>
                <a:srgbClr val="1CFC41"/>
              </a:buClr>
              <a:buFont typeface="Wingdings" panose="05000000000000000000" pitchFamily="2" charset="2"/>
            </a:pPr>
            <a:endParaRPr lang="zh-CN" altLang="en-US" sz="8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en-US" altLang="zh-CN" sz="2000">
                <a:solidFill>
                  <a:schemeClr val="tx1"/>
                </a:solidFill>
                <a:latin typeface="Arial" panose="020B0604020202020204" pitchFamily="34" charset="0"/>
              </a:rPr>
              <a:t>80</a:t>
            </a:r>
            <a:r>
              <a:rPr lang="zh-CN" altLang="en-US" sz="2000" dirty="0">
                <a:solidFill>
                  <a:schemeClr val="tx1"/>
                </a:solidFill>
                <a:latin typeface="Arial" panose="020B0604020202020204" pitchFamily="34" charset="0"/>
              </a:rPr>
              <a:t>年代初开征个人所得税、企业所得税等。</a:t>
            </a:r>
          </a:p>
          <a:p>
            <a:pPr>
              <a:buClr>
                <a:srgbClr val="1CFC41"/>
              </a:buClr>
              <a:buFont typeface="Wingdings" panose="05000000000000000000" pitchFamily="2" charset="2"/>
              <a:buChar char="u"/>
            </a:pPr>
            <a:r>
              <a:rPr lang="en-US" altLang="zh-CN" sz="2000">
                <a:solidFill>
                  <a:schemeClr val="tx1"/>
                </a:solidFill>
                <a:latin typeface="Arial" panose="020B0604020202020204" pitchFamily="34" charset="0"/>
              </a:rPr>
              <a:t>1983</a:t>
            </a:r>
            <a:r>
              <a:rPr lang="zh-CN" altLang="en-US" sz="2000" dirty="0">
                <a:solidFill>
                  <a:schemeClr val="tx1"/>
                </a:solidFill>
                <a:latin typeface="Arial" panose="020B0604020202020204" pitchFamily="34" charset="0"/>
              </a:rPr>
              <a:t>年</a:t>
            </a:r>
            <a:r>
              <a:rPr lang="en-US" altLang="zh-CN" sz="200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月，推行“以税代利”，即“利改税”第一步改革。</a:t>
            </a:r>
          </a:p>
          <a:p>
            <a:pPr>
              <a:buClr>
                <a:srgbClr val="1CFC41"/>
              </a:buClr>
              <a:buFont typeface="Wingdings" panose="05000000000000000000" pitchFamily="2" charset="2"/>
              <a:buChar char="u"/>
            </a:pPr>
            <a:r>
              <a:rPr lang="en-US" altLang="zh-CN" sz="2000">
                <a:solidFill>
                  <a:schemeClr val="tx1"/>
                </a:solidFill>
                <a:latin typeface="Arial" panose="020B0604020202020204" pitchFamily="34" charset="0"/>
              </a:rPr>
              <a:t>1984</a:t>
            </a:r>
            <a:r>
              <a:rPr lang="zh-CN" altLang="en-US" sz="2000" dirty="0">
                <a:solidFill>
                  <a:schemeClr val="tx1"/>
                </a:solidFill>
                <a:latin typeface="Arial" panose="020B0604020202020204" pitchFamily="34" charset="0"/>
              </a:rPr>
              <a:t>年</a:t>
            </a:r>
            <a:r>
              <a:rPr lang="en-US" altLang="zh-CN" sz="2000">
                <a:solidFill>
                  <a:schemeClr val="tx1"/>
                </a:solidFill>
                <a:latin typeface="Arial" panose="020B0604020202020204" pitchFamily="34" charset="0"/>
              </a:rPr>
              <a:t>10</a:t>
            </a:r>
            <a:r>
              <a:rPr lang="zh-CN" altLang="en-US" sz="2000" dirty="0">
                <a:solidFill>
                  <a:schemeClr val="tx1"/>
                </a:solidFill>
                <a:latin typeface="Arial" panose="020B0604020202020204" pitchFamily="34" charset="0"/>
              </a:rPr>
              <a:t>月，“利改税”第二步改革。</a:t>
            </a:r>
          </a:p>
        </p:txBody>
      </p:sp>
      <p:sp>
        <p:nvSpPr>
          <p:cNvPr id="16390" name="Text Box 20"/>
          <p:cNvSpPr txBox="1"/>
          <p:nvPr/>
        </p:nvSpPr>
        <p:spPr>
          <a:xfrm>
            <a:off x="768350" y="3154363"/>
            <a:ext cx="7056438" cy="366712"/>
          </a:xfrm>
          <a:prstGeom prst="rect">
            <a:avLst/>
          </a:prstGeom>
          <a:noFill/>
          <a:ln w="9525">
            <a:noFill/>
          </a:ln>
        </p:spPr>
        <p:txBody>
          <a:bodyPr anchor="t" anchorCtr="0">
            <a:spAutoFit/>
          </a:bodyPr>
          <a:lstStyle/>
          <a:p>
            <a:pPr algn="ctr">
              <a:spcBef>
                <a:spcPct val="50000"/>
              </a:spcBef>
              <a:buClr>
                <a:srgbClr val="BE0A06"/>
              </a:buClr>
              <a:buFont typeface="Wingdings" panose="05000000000000000000" pitchFamily="2" charset="2"/>
              <a:buChar char="l"/>
            </a:pPr>
            <a:r>
              <a:rPr lang="zh-CN" altLang="en-US" sz="1800" dirty="0">
                <a:solidFill>
                  <a:schemeClr val="tx1"/>
                </a:solidFill>
                <a:latin typeface="Arial" panose="020B0604020202020204" pitchFamily="34" charset="0"/>
              </a:rPr>
              <a:t>表</a:t>
            </a:r>
            <a:r>
              <a:rPr lang="en-US" altLang="zh-CN" sz="1800">
                <a:solidFill>
                  <a:schemeClr val="tx1"/>
                </a:solidFill>
                <a:latin typeface="Arial" panose="020B0604020202020204" pitchFamily="34" charset="0"/>
              </a:rPr>
              <a:t>4   1984</a:t>
            </a:r>
            <a:r>
              <a:rPr lang="zh-CN" altLang="en-US" sz="1800" dirty="0">
                <a:solidFill>
                  <a:schemeClr val="tx1"/>
                </a:solidFill>
                <a:latin typeface="Arial" panose="020B0604020202020204" pitchFamily="34" charset="0"/>
              </a:rPr>
              <a:t>年的中国税制结构（共</a:t>
            </a:r>
            <a:r>
              <a:rPr lang="en-US" altLang="zh-CN" sz="1800">
                <a:solidFill>
                  <a:schemeClr val="tx1"/>
                </a:solidFill>
                <a:latin typeface="Arial" panose="020B0604020202020204" pitchFamily="34" charset="0"/>
              </a:rPr>
              <a:t>29</a:t>
            </a:r>
            <a:r>
              <a:rPr lang="zh-CN" altLang="en-US" sz="1800" dirty="0">
                <a:solidFill>
                  <a:schemeClr val="tx1"/>
                </a:solidFill>
                <a:latin typeface="Arial" panose="020B0604020202020204" pitchFamily="34" charset="0"/>
              </a:rPr>
              <a:t>个税种）</a:t>
            </a:r>
          </a:p>
        </p:txBody>
      </p:sp>
      <p:graphicFrame>
        <p:nvGraphicFramePr>
          <p:cNvPr id="65557" name="表格 65556"/>
          <p:cNvGraphicFramePr/>
          <p:nvPr/>
        </p:nvGraphicFramePr>
        <p:xfrm>
          <a:off x="323850" y="3714750"/>
          <a:ext cx="8540750" cy="2595563"/>
        </p:xfrm>
        <a:graphic>
          <a:graphicData uri="http://schemas.openxmlformats.org/drawingml/2006/table">
            <a:tbl>
              <a:tblPr/>
              <a:tblGrid>
                <a:gridCol w="4270375"/>
                <a:gridCol w="4270375"/>
              </a:tblGrid>
              <a:tr h="2595563">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None/>
                      </a:pPr>
                      <a:r>
                        <a:rPr lang="zh-CN" altLang="en-US">
                          <a:solidFill>
                            <a:schemeClr val="tx1"/>
                          </a:solidFill>
                          <a:ea typeface="宋体" panose="02010600030101010101" pitchFamily="2" charset="-122"/>
                        </a:rPr>
                        <a:t>国营企业所得税、国营企业调节税、工商所得税、中外合资经营企业所得税、外国企业所得税、个人所得税、烧油特别税、建筑税、国营企业奖金税、城市房地产税、房产税、土地使用税、车船使用牌照税、车船使用税、船舶吨税、契税、屠宰税、农业税、牧业税、牧畜交易税</a:t>
                      </a:r>
                    </a:p>
                  </a:txBody>
                  <a:tcPr>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None/>
                      </a:pPr>
                      <a:r>
                        <a:rPr lang="zh-CN" altLang="en-US">
                          <a:solidFill>
                            <a:schemeClr val="tx1"/>
                          </a:solidFill>
                          <a:ea typeface="宋体" panose="02010600030101010101" pitchFamily="2" charset="-122"/>
                        </a:rPr>
                        <a:t>产品税、增值税、营业税、</a:t>
                      </a:r>
                    </a:p>
                    <a:p>
                      <a:pPr marL="0" lvl="0" indent="0" eaLnBrk="1" hangingPunct="1">
                        <a:buNone/>
                      </a:pPr>
                      <a:r>
                        <a:rPr lang="zh-CN" altLang="en-US">
                          <a:solidFill>
                            <a:schemeClr val="tx1"/>
                          </a:solidFill>
                          <a:ea typeface="宋体" panose="02010600030101010101" pitchFamily="2" charset="-122"/>
                        </a:rPr>
                        <a:t>工商统一税、集市交易税、</a:t>
                      </a:r>
                    </a:p>
                    <a:p>
                      <a:pPr marL="0" lvl="0" indent="0" eaLnBrk="1" hangingPunct="1">
                        <a:buNone/>
                      </a:pPr>
                      <a:r>
                        <a:rPr lang="zh-CN" altLang="en-US">
                          <a:solidFill>
                            <a:schemeClr val="tx1"/>
                          </a:solidFill>
                          <a:ea typeface="宋体" panose="02010600030101010101" pitchFamily="2" charset="-122"/>
                        </a:rPr>
                        <a:t>资源税、盐税、城市维护</a:t>
                      </a:r>
                    </a:p>
                    <a:p>
                      <a:pPr marL="0" lvl="0" indent="0" eaLnBrk="1" hangingPunct="1">
                        <a:buNone/>
                      </a:pPr>
                      <a:r>
                        <a:rPr lang="zh-CN" altLang="en-US">
                          <a:solidFill>
                            <a:schemeClr val="tx1"/>
                          </a:solidFill>
                          <a:ea typeface="宋体" panose="02010600030101010101" pitchFamily="2" charset="-122"/>
                        </a:rPr>
                        <a:t>建设税、关税 </a:t>
                      </a:r>
                    </a:p>
                  </a:txBody>
                  <a:tcPr>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25</a:t>
            </a:fld>
            <a:endParaRPr lang="zh-CN" altLang="en-US" sz="1200" dirty="0">
              <a:solidFill>
                <a:schemeClr val="tx2"/>
              </a:solidFill>
              <a:latin typeface="Arial" panose="020B0604020202020204" pitchFamily="34" charset="0"/>
            </a:endParaRPr>
          </a:p>
        </p:txBody>
      </p:sp>
      <p:sp>
        <p:nvSpPr>
          <p:cNvPr id="17410"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四、新中国成立后的税收发展</a:t>
            </a:r>
            <a:endParaRPr lang="zh-CN" altLang="en-US" sz="3600">
              <a:solidFill>
                <a:schemeClr val="tx1"/>
              </a:solidFill>
              <a:latin typeface="Arial" panose="020B0604020202020204" pitchFamily="34" charset="0"/>
            </a:endParaRPr>
          </a:p>
        </p:txBody>
      </p:sp>
      <p:sp>
        <p:nvSpPr>
          <p:cNvPr id="17411"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7412"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7413" name="Text Box 4"/>
          <p:cNvSpPr txBox="1"/>
          <p:nvPr/>
        </p:nvSpPr>
        <p:spPr>
          <a:xfrm>
            <a:off x="722313" y="1641475"/>
            <a:ext cx="7743825" cy="1552575"/>
          </a:xfrm>
          <a:prstGeom prst="rect">
            <a:avLst/>
          </a:prstGeom>
          <a:noFill/>
          <a:ln w="9525">
            <a:noFill/>
          </a:ln>
        </p:spPr>
        <p:txBody>
          <a:bodyPr anchor="t" anchorCtr="0">
            <a:spAutoFit/>
          </a:bodyPr>
          <a:lstStyle/>
          <a:p>
            <a:pPr>
              <a:spcBef>
                <a:spcPct val="20000"/>
              </a:spcBef>
              <a:buClr>
                <a:srgbClr val="BE0A06"/>
              </a:buClr>
              <a:buFont typeface="Wingdings" panose="05000000000000000000" pitchFamily="2" charset="2"/>
              <a:buChar char="l"/>
            </a:pPr>
            <a:r>
              <a:rPr lang="zh-CN" altLang="en-US" dirty="0">
                <a:solidFill>
                  <a:schemeClr val="tx1"/>
                </a:solidFill>
                <a:latin typeface="Arial" panose="020B0604020202020204" pitchFamily="34" charset="0"/>
              </a:rPr>
              <a:t>注：</a:t>
            </a:r>
            <a:r>
              <a:rPr lang="en-US" altLang="zh-CN">
                <a:solidFill>
                  <a:schemeClr val="tx1"/>
                </a:solidFill>
                <a:latin typeface="Arial" panose="020B0604020202020204" pitchFamily="34" charset="0"/>
              </a:rPr>
              <a:t>1984</a:t>
            </a:r>
            <a:r>
              <a:rPr lang="zh-CN" altLang="en-US" dirty="0">
                <a:solidFill>
                  <a:schemeClr val="tx1"/>
                </a:solidFill>
                <a:latin typeface="Arial" panose="020B0604020202020204" pitchFamily="34" charset="0"/>
              </a:rPr>
              <a:t>年税制改革将工商税分解为产品税、增值税、营业税和盐税。同时确定城市维护建设税、房产税、土地使用税和车船使用税、保留税种、暂缓开征。从</a:t>
            </a:r>
            <a:r>
              <a:rPr lang="en-US" altLang="zh-CN">
                <a:solidFill>
                  <a:schemeClr val="tx1"/>
                </a:solidFill>
                <a:latin typeface="Arial" panose="020B0604020202020204" pitchFamily="34" charset="0"/>
              </a:rPr>
              <a:t>1985</a:t>
            </a:r>
            <a:r>
              <a:rPr lang="zh-CN" altLang="en-US" dirty="0">
                <a:solidFill>
                  <a:schemeClr val="tx1"/>
                </a:solidFill>
                <a:latin typeface="Arial" panose="020B0604020202020204" pitchFamily="34" charset="0"/>
              </a:rPr>
              <a:t>年以后，上述税种陆续开征。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26</a:t>
            </a:fld>
            <a:endParaRPr lang="zh-CN" altLang="en-US" sz="1200" dirty="0">
              <a:solidFill>
                <a:schemeClr val="tx2"/>
              </a:solidFill>
              <a:latin typeface="Arial" panose="020B0604020202020204" pitchFamily="34" charset="0"/>
            </a:endParaRPr>
          </a:p>
        </p:txBody>
      </p:sp>
      <p:sp>
        <p:nvSpPr>
          <p:cNvPr id="18434"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四、新中国成立后的税收发展</a:t>
            </a:r>
            <a:endParaRPr lang="zh-CN" altLang="en-US" sz="3600">
              <a:solidFill>
                <a:schemeClr val="tx1"/>
              </a:solidFill>
              <a:latin typeface="Arial" panose="020B0604020202020204" pitchFamily="34" charset="0"/>
            </a:endParaRPr>
          </a:p>
        </p:txBody>
      </p:sp>
      <p:sp>
        <p:nvSpPr>
          <p:cNvPr id="18435"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8436"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8437" name="Text Box 4"/>
          <p:cNvSpPr txBox="1"/>
          <p:nvPr/>
        </p:nvSpPr>
        <p:spPr>
          <a:xfrm>
            <a:off x="722313" y="1555750"/>
            <a:ext cx="7743825" cy="457200"/>
          </a:xfrm>
          <a:prstGeom prst="rect">
            <a:avLst/>
          </a:prstGeom>
          <a:noFill/>
          <a:ln w="9525">
            <a:noFill/>
          </a:ln>
        </p:spPr>
        <p:txBody>
          <a:bodyPr anchor="t" anchorCtr="0">
            <a:spAutoFit/>
          </a:bodyPr>
          <a:lstStyle/>
          <a:p>
            <a:pPr>
              <a:buClr>
                <a:srgbClr val="1CFC41"/>
              </a:buClr>
              <a:buFont typeface="Wingdings" panose="05000000000000000000" pitchFamily="2" charset="2"/>
            </a:pPr>
            <a:r>
              <a:rPr lang="en-US" altLang="zh-CN">
                <a:solidFill>
                  <a:schemeClr val="tx1"/>
                </a:solidFill>
                <a:latin typeface="Arial" panose="020B0604020202020204" pitchFamily="34" charset="0"/>
              </a:rPr>
              <a:t>4. 1994</a:t>
            </a:r>
            <a:r>
              <a:rPr lang="zh-CN" altLang="en-US" dirty="0">
                <a:solidFill>
                  <a:schemeClr val="tx1"/>
                </a:solidFill>
                <a:latin typeface="Arial" panose="020B0604020202020204" pitchFamily="34" charset="0"/>
              </a:rPr>
              <a:t>年税制的全面改革</a:t>
            </a:r>
          </a:p>
        </p:txBody>
      </p:sp>
      <p:sp>
        <p:nvSpPr>
          <p:cNvPr id="18438" name="Text Box 20"/>
          <p:cNvSpPr txBox="1"/>
          <p:nvPr/>
        </p:nvSpPr>
        <p:spPr>
          <a:xfrm>
            <a:off x="768350" y="2087563"/>
            <a:ext cx="7056438" cy="366712"/>
          </a:xfrm>
          <a:prstGeom prst="rect">
            <a:avLst/>
          </a:prstGeom>
          <a:noFill/>
          <a:ln w="9525">
            <a:noFill/>
          </a:ln>
        </p:spPr>
        <p:txBody>
          <a:bodyPr anchor="t" anchorCtr="0">
            <a:spAutoFit/>
          </a:bodyPr>
          <a:lstStyle/>
          <a:p>
            <a:pPr algn="ctr">
              <a:spcBef>
                <a:spcPct val="50000"/>
              </a:spcBef>
              <a:buClr>
                <a:srgbClr val="BE0A06"/>
              </a:buClr>
              <a:buFont typeface="Wingdings" panose="05000000000000000000" pitchFamily="2" charset="2"/>
              <a:buChar char="l"/>
            </a:pPr>
            <a:r>
              <a:rPr lang="zh-CN" altLang="en-US" sz="1800" dirty="0">
                <a:solidFill>
                  <a:schemeClr val="tx1"/>
                </a:solidFill>
                <a:latin typeface="Arial" panose="020B0604020202020204" pitchFamily="34" charset="0"/>
              </a:rPr>
              <a:t>表</a:t>
            </a:r>
            <a:r>
              <a:rPr lang="en-US" altLang="zh-CN" sz="1800">
                <a:solidFill>
                  <a:schemeClr val="tx1"/>
                </a:solidFill>
                <a:latin typeface="Arial" panose="020B0604020202020204" pitchFamily="34" charset="0"/>
              </a:rPr>
              <a:t>4   1994</a:t>
            </a:r>
            <a:r>
              <a:rPr lang="zh-CN" altLang="en-US" sz="1800" dirty="0">
                <a:solidFill>
                  <a:schemeClr val="tx1"/>
                </a:solidFill>
                <a:latin typeface="Arial" panose="020B0604020202020204" pitchFamily="34" charset="0"/>
              </a:rPr>
              <a:t>年的中国税制结构（共</a:t>
            </a:r>
            <a:r>
              <a:rPr lang="en-US" altLang="zh-CN" sz="1800">
                <a:solidFill>
                  <a:schemeClr val="tx1"/>
                </a:solidFill>
                <a:latin typeface="Arial" panose="020B0604020202020204" pitchFamily="34" charset="0"/>
              </a:rPr>
              <a:t>23</a:t>
            </a:r>
            <a:r>
              <a:rPr lang="zh-CN" altLang="en-US" sz="1800" dirty="0">
                <a:solidFill>
                  <a:schemeClr val="tx1"/>
                </a:solidFill>
                <a:latin typeface="Arial" panose="020B0604020202020204" pitchFamily="34" charset="0"/>
              </a:rPr>
              <a:t>个税种）</a:t>
            </a:r>
          </a:p>
        </p:txBody>
      </p:sp>
      <p:graphicFrame>
        <p:nvGraphicFramePr>
          <p:cNvPr id="67598" name="表格 67597"/>
          <p:cNvGraphicFramePr/>
          <p:nvPr/>
        </p:nvGraphicFramePr>
        <p:xfrm>
          <a:off x="323850" y="2552700"/>
          <a:ext cx="8540750" cy="2403475"/>
        </p:xfrm>
        <a:graphic>
          <a:graphicData uri="http://schemas.openxmlformats.org/drawingml/2006/table">
            <a:tbl>
              <a:tblPr/>
              <a:tblGrid>
                <a:gridCol w="4270375"/>
                <a:gridCol w="4270375"/>
              </a:tblGrid>
              <a:tr h="2403475">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None/>
                      </a:pPr>
                      <a:r>
                        <a:rPr lang="zh-CN" altLang="en-US" dirty="0">
                          <a:solidFill>
                            <a:schemeClr val="tx1"/>
                          </a:solidFill>
                          <a:ea typeface="宋体" panose="02010600030101010101" pitchFamily="2" charset="-122"/>
                        </a:rPr>
                        <a:t>企业所得税、外商投资企业和外国企业所得税、个人所得税、城镇土地使用税、房产税、城市房地产税、、耕地占用税、固定资产投资方向调节税、土地增值税、车船使用税、车船使用牌照税、印花税、契税、屠宰税、筵席税、农业税、牧业税</a:t>
                      </a:r>
                    </a:p>
                  </a:txBody>
                  <a:tcPr>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None/>
                      </a:pPr>
                      <a:r>
                        <a:rPr lang="zh-CN" altLang="en-US" dirty="0">
                          <a:solidFill>
                            <a:schemeClr val="tx1"/>
                          </a:solidFill>
                          <a:ea typeface="宋体" panose="02010600030101010101" pitchFamily="2" charset="-122"/>
                        </a:rPr>
                        <a:t>增值税、消费税、</a:t>
                      </a:r>
                    </a:p>
                    <a:p>
                      <a:pPr marL="0" lvl="0" indent="0" eaLnBrk="1" hangingPunct="1">
                        <a:buNone/>
                      </a:pPr>
                      <a:r>
                        <a:rPr lang="zh-CN" altLang="en-US" dirty="0">
                          <a:solidFill>
                            <a:schemeClr val="tx1"/>
                          </a:solidFill>
                          <a:ea typeface="宋体" panose="02010600030101010101" pitchFamily="2" charset="-122"/>
                        </a:rPr>
                        <a:t>营业税、资源税、</a:t>
                      </a:r>
                    </a:p>
                    <a:p>
                      <a:pPr marL="0" lvl="0" indent="0" eaLnBrk="1" hangingPunct="1">
                        <a:buNone/>
                      </a:pPr>
                      <a:r>
                        <a:rPr lang="zh-CN" altLang="en-US" dirty="0">
                          <a:solidFill>
                            <a:schemeClr val="tx1"/>
                          </a:solidFill>
                          <a:ea typeface="宋体" panose="02010600030101010101" pitchFamily="2" charset="-122"/>
                        </a:rPr>
                        <a:t>城市维护建设税、</a:t>
                      </a:r>
                    </a:p>
                    <a:p>
                      <a:pPr marL="0" lvl="0" indent="0" eaLnBrk="1" hangingPunct="1">
                        <a:buNone/>
                      </a:pPr>
                      <a:r>
                        <a:rPr lang="zh-CN" altLang="en-US" dirty="0">
                          <a:solidFill>
                            <a:schemeClr val="tx1"/>
                          </a:solidFill>
                          <a:ea typeface="宋体" panose="02010600030101010101" pitchFamily="2" charset="-122"/>
                        </a:rPr>
                        <a:t>关税 </a:t>
                      </a:r>
                    </a:p>
                  </a:txBody>
                  <a:tcPr>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27</a:t>
            </a:fld>
            <a:endParaRPr lang="zh-CN" altLang="en-US" sz="1200" dirty="0">
              <a:solidFill>
                <a:schemeClr val="tx2"/>
              </a:solidFill>
              <a:latin typeface="Arial" panose="020B0604020202020204" pitchFamily="34" charset="0"/>
            </a:endParaRPr>
          </a:p>
        </p:txBody>
      </p:sp>
      <p:sp>
        <p:nvSpPr>
          <p:cNvPr id="19458"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四、新中国成立后的税收发展</a:t>
            </a:r>
            <a:endParaRPr lang="zh-CN" altLang="en-US" sz="3600">
              <a:solidFill>
                <a:schemeClr val="tx1"/>
              </a:solidFill>
              <a:latin typeface="Arial" panose="020B0604020202020204" pitchFamily="34" charset="0"/>
            </a:endParaRPr>
          </a:p>
        </p:txBody>
      </p:sp>
      <p:sp>
        <p:nvSpPr>
          <p:cNvPr id="19459"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9460"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9461" name="Text Box 4"/>
          <p:cNvSpPr txBox="1"/>
          <p:nvPr/>
        </p:nvSpPr>
        <p:spPr>
          <a:xfrm>
            <a:off x="722313" y="1917700"/>
            <a:ext cx="7743825" cy="2835275"/>
          </a:xfrm>
          <a:prstGeom prst="rect">
            <a:avLst/>
          </a:prstGeom>
          <a:noFill/>
          <a:ln w="9525">
            <a:noFill/>
          </a:ln>
        </p:spPr>
        <p:txBody>
          <a:bodyPr anchor="t" anchorCtr="0">
            <a:spAutoFit/>
          </a:bodyPr>
          <a:lstStyle/>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内资企业统一实行</a:t>
            </a:r>
            <a:r>
              <a:rPr lang="en-US" altLang="zh-CN" sz="2000">
                <a:solidFill>
                  <a:schemeClr val="tx1"/>
                </a:solidFill>
                <a:latin typeface="Arial" panose="020B0604020202020204" pitchFamily="34" charset="0"/>
              </a:rPr>
              <a:t>33%</a:t>
            </a:r>
            <a:r>
              <a:rPr lang="zh-CN" altLang="en-US" sz="2000" dirty="0">
                <a:solidFill>
                  <a:schemeClr val="tx1"/>
                </a:solidFill>
                <a:latin typeface="Arial" panose="020B0604020202020204" pitchFamily="34" charset="0"/>
              </a:rPr>
              <a:t>的</a:t>
            </a:r>
            <a:r>
              <a:rPr lang="zh-CN" altLang="en-US" sz="2000" dirty="0">
                <a:solidFill>
                  <a:srgbClr val="BE0A06"/>
                </a:solidFill>
                <a:latin typeface="Arial" panose="020B0604020202020204" pitchFamily="34" charset="0"/>
              </a:rPr>
              <a:t>企业所得税</a:t>
            </a:r>
            <a:r>
              <a:rPr lang="zh-CN" altLang="en-US" sz="2000" dirty="0">
                <a:solidFill>
                  <a:schemeClr val="tx1"/>
                </a:solidFill>
                <a:latin typeface="Arial" panose="020B0604020202020204" pitchFamily="34" charset="0"/>
              </a:rPr>
              <a:t>，取消调节税、能源交通重点建设基金和预算调节基金。</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对涉外企业设置外商投资企业和外国企业所得税。</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扩大</a:t>
            </a:r>
            <a:r>
              <a:rPr lang="zh-CN" altLang="en-US" sz="2000" dirty="0">
                <a:solidFill>
                  <a:srgbClr val="BE0A06"/>
                </a:solidFill>
                <a:latin typeface="Arial" panose="020B0604020202020204" pitchFamily="34" charset="0"/>
              </a:rPr>
              <a:t>增值税</a:t>
            </a:r>
            <a:r>
              <a:rPr lang="zh-CN" altLang="en-US" sz="2000" dirty="0">
                <a:solidFill>
                  <a:schemeClr val="tx1"/>
                </a:solidFill>
                <a:latin typeface="Arial" panose="020B0604020202020204" pitchFamily="34" charset="0"/>
              </a:rPr>
              <a:t>征收范围，使之涉及所有货物交易和加工、修理修配劳务；有选择地对某些消费品征收</a:t>
            </a:r>
            <a:r>
              <a:rPr lang="zh-CN" altLang="en-US" sz="2000" dirty="0">
                <a:solidFill>
                  <a:srgbClr val="BE0A06"/>
                </a:solidFill>
                <a:latin typeface="Arial" panose="020B0604020202020204" pitchFamily="34" charset="0"/>
              </a:rPr>
              <a:t>消费税</a:t>
            </a:r>
            <a:r>
              <a:rPr lang="zh-CN" altLang="en-US" sz="2000" dirty="0">
                <a:solidFill>
                  <a:schemeClr val="tx1"/>
                </a:solidFill>
                <a:latin typeface="Arial" panose="020B0604020202020204" pitchFamily="34" charset="0"/>
              </a:rPr>
              <a:t>；在劳务和不动产、无形资产转让等产业继续征收</a:t>
            </a:r>
            <a:r>
              <a:rPr lang="zh-CN" altLang="en-US" sz="2000" dirty="0">
                <a:solidFill>
                  <a:srgbClr val="BE0A06"/>
                </a:solidFill>
                <a:latin typeface="Arial" panose="020B0604020202020204" pitchFamily="34" charset="0"/>
              </a:rPr>
              <a:t>营业税</a:t>
            </a:r>
            <a:r>
              <a:rPr lang="zh-CN" altLang="en-US" sz="2000" dirty="0">
                <a:solidFill>
                  <a:schemeClr val="tx1"/>
                </a:solidFill>
                <a:latin typeface="Arial" panose="020B0604020202020204" pitchFamily="34" charset="0"/>
              </a:rPr>
              <a:t>；扩大</a:t>
            </a:r>
            <a:r>
              <a:rPr lang="zh-CN" altLang="en-US" sz="2000" dirty="0">
                <a:solidFill>
                  <a:srgbClr val="BE0A06"/>
                </a:solidFill>
                <a:latin typeface="Arial" panose="020B0604020202020204" pitchFamily="34" charset="0"/>
              </a:rPr>
              <a:t>资源税</a:t>
            </a:r>
            <a:r>
              <a:rPr lang="zh-CN" altLang="en-US" sz="2000" dirty="0">
                <a:solidFill>
                  <a:schemeClr val="tx1"/>
                </a:solidFill>
                <a:latin typeface="Arial" panose="020B0604020202020204" pitchFamily="34" charset="0"/>
              </a:rPr>
              <a:t>征收范围；取消工商统一税。</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建立统一的</a:t>
            </a:r>
            <a:r>
              <a:rPr lang="zh-CN" altLang="en-US" sz="2000" dirty="0">
                <a:solidFill>
                  <a:srgbClr val="BE0A06"/>
                </a:solidFill>
                <a:latin typeface="Arial" panose="020B0604020202020204" pitchFamily="34" charset="0"/>
              </a:rPr>
              <a:t>个人所得税</a:t>
            </a:r>
            <a:r>
              <a:rPr lang="zh-CN" altLang="en-US" sz="2000" dirty="0">
                <a:solidFill>
                  <a:schemeClr val="tx1"/>
                </a:solidFill>
                <a:latin typeface="Arial" panose="020B0604020202020204" pitchFamily="34" charset="0"/>
              </a:rPr>
              <a:t>制度。</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取消与形势发展不适应的税种。</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28</a:t>
            </a:fld>
            <a:endParaRPr lang="zh-CN" altLang="en-US" sz="1200" dirty="0">
              <a:solidFill>
                <a:schemeClr val="tx2"/>
              </a:solidFill>
              <a:latin typeface="Arial" panose="020B0604020202020204" pitchFamily="34" charset="0"/>
            </a:endParaRPr>
          </a:p>
        </p:txBody>
      </p:sp>
      <p:sp>
        <p:nvSpPr>
          <p:cNvPr id="20482"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四、新中国成立后的税收发展</a:t>
            </a:r>
            <a:endParaRPr lang="zh-CN" altLang="en-US" sz="3600">
              <a:solidFill>
                <a:schemeClr val="tx1"/>
              </a:solidFill>
              <a:latin typeface="Arial" panose="020B0604020202020204" pitchFamily="34" charset="0"/>
            </a:endParaRPr>
          </a:p>
        </p:txBody>
      </p:sp>
      <p:sp>
        <p:nvSpPr>
          <p:cNvPr id="20483"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20484"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20485" name="Text Box 4"/>
          <p:cNvSpPr txBox="1"/>
          <p:nvPr/>
        </p:nvSpPr>
        <p:spPr>
          <a:xfrm>
            <a:off x="722313" y="1917700"/>
            <a:ext cx="7743825" cy="3932238"/>
          </a:xfrm>
          <a:prstGeom prst="rect">
            <a:avLst/>
          </a:prstGeom>
          <a:noFill/>
          <a:ln w="9525">
            <a:noFill/>
          </a:ln>
        </p:spPr>
        <p:txBody>
          <a:bodyPr anchor="t" anchorCtr="0">
            <a:spAutoFit/>
          </a:bodyPr>
          <a:lstStyle/>
          <a:p>
            <a:pPr>
              <a:buClr>
                <a:srgbClr val="BE0A06"/>
              </a:buClr>
              <a:buFontTx/>
              <a:buChar char="•"/>
            </a:pPr>
            <a:r>
              <a:rPr lang="en-US" altLang="zh-CN">
                <a:solidFill>
                  <a:schemeClr val="tx1"/>
                </a:solidFill>
                <a:latin typeface="Arial" panose="020B0604020202020204" pitchFamily="34" charset="0"/>
              </a:rPr>
              <a:t>1994</a:t>
            </a:r>
            <a:r>
              <a:rPr lang="zh-CN" altLang="en-US" dirty="0">
                <a:solidFill>
                  <a:schemeClr val="tx1"/>
                </a:solidFill>
                <a:latin typeface="Arial" panose="020B0604020202020204" pitchFamily="34" charset="0"/>
              </a:rPr>
              <a:t>年以后调整的税种</a:t>
            </a:r>
            <a:endParaRPr lang="en-US" altLang="zh-CN">
              <a:solidFill>
                <a:schemeClr val="tx1"/>
              </a:solidFill>
              <a:latin typeface="Arial" panose="020B0604020202020204" pitchFamily="34" charset="0"/>
            </a:endParaRPr>
          </a:p>
          <a:p>
            <a:pPr>
              <a:buClr>
                <a:srgbClr val="BE0A06"/>
              </a:buClr>
              <a:buFontTx/>
              <a:buChar char="•"/>
            </a:pPr>
            <a:endParaRPr lang="en-US" altLang="zh-CN" sz="8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en-US" altLang="zh-CN" sz="2000">
                <a:solidFill>
                  <a:schemeClr val="tx1"/>
                </a:solidFill>
                <a:latin typeface="Arial" panose="020B0604020202020204" pitchFamily="34" charset="0"/>
              </a:rPr>
              <a:t>2000</a:t>
            </a:r>
            <a:r>
              <a:rPr lang="zh-CN" altLang="en-US" sz="2000" dirty="0">
                <a:solidFill>
                  <a:schemeClr val="tx1"/>
                </a:solidFill>
                <a:latin typeface="Arial" panose="020B0604020202020204" pitchFamily="34" charset="0"/>
              </a:rPr>
              <a:t>年起停征固定资产投资方向调节税，同年开征车辆购置税。</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到</a:t>
            </a:r>
            <a:r>
              <a:rPr lang="en-US" altLang="zh-CN" sz="2000">
                <a:solidFill>
                  <a:schemeClr val="tx1"/>
                </a:solidFill>
                <a:latin typeface="Arial" panose="020B0604020202020204" pitchFamily="34" charset="0"/>
              </a:rPr>
              <a:t>2002</a:t>
            </a:r>
            <a:r>
              <a:rPr lang="zh-CN" altLang="en-US" sz="2000" dirty="0">
                <a:solidFill>
                  <a:schemeClr val="tx1"/>
                </a:solidFill>
                <a:latin typeface="Arial" panose="020B0604020202020204" pitchFamily="34" charset="0"/>
              </a:rPr>
              <a:t>年止全国各地全部停征筵席税。</a:t>
            </a:r>
          </a:p>
          <a:p>
            <a:pPr>
              <a:buClr>
                <a:srgbClr val="1CFC41"/>
              </a:buClr>
              <a:buFont typeface="Wingdings" panose="05000000000000000000" pitchFamily="2" charset="2"/>
              <a:buChar char="u"/>
            </a:pPr>
            <a:r>
              <a:rPr lang="en-US" altLang="zh-CN" sz="2000">
                <a:solidFill>
                  <a:schemeClr val="tx1"/>
                </a:solidFill>
                <a:latin typeface="Arial" panose="020B0604020202020204" pitchFamily="34" charset="0"/>
              </a:rPr>
              <a:t>2006</a:t>
            </a:r>
            <a:r>
              <a:rPr lang="zh-CN" altLang="en-US" sz="2000" dirty="0">
                <a:solidFill>
                  <a:schemeClr val="tx1"/>
                </a:solidFill>
                <a:latin typeface="Arial" panose="020B0604020202020204" pitchFamily="34" charset="0"/>
              </a:rPr>
              <a:t>年废除农业税（包括农林特产税）、屠宰税。独立开征烟叶税。</a:t>
            </a:r>
          </a:p>
          <a:p>
            <a:pPr>
              <a:buClr>
                <a:srgbClr val="1CFC41"/>
              </a:buClr>
              <a:buFont typeface="Wingdings" panose="05000000000000000000" pitchFamily="2" charset="2"/>
              <a:buChar char="u"/>
            </a:pPr>
            <a:r>
              <a:rPr lang="en-US" altLang="zh-CN" sz="2000">
                <a:solidFill>
                  <a:schemeClr val="tx1"/>
                </a:solidFill>
                <a:latin typeface="Arial" panose="020B0604020202020204" pitchFamily="34" charset="0"/>
              </a:rPr>
              <a:t>2008</a:t>
            </a:r>
            <a:r>
              <a:rPr lang="zh-CN" altLang="en-US" sz="2000" dirty="0">
                <a:solidFill>
                  <a:schemeClr val="tx1"/>
                </a:solidFill>
                <a:latin typeface="Arial" panose="020B0604020202020204" pitchFamily="34" charset="0"/>
              </a:rPr>
              <a:t>年内外资企业所得税合并设立统一的企业所得税。</a:t>
            </a:r>
          </a:p>
          <a:p>
            <a:pPr>
              <a:buClr>
                <a:srgbClr val="1CFC41"/>
              </a:buClr>
              <a:buFont typeface="Wingdings" panose="05000000000000000000" pitchFamily="2" charset="2"/>
              <a:buChar char="u"/>
            </a:pPr>
            <a:r>
              <a:rPr lang="en-US" altLang="zh-CN" sz="2000">
                <a:solidFill>
                  <a:schemeClr val="tx1"/>
                </a:solidFill>
                <a:latin typeface="Arial" panose="020B0604020202020204" pitchFamily="34" charset="0"/>
              </a:rPr>
              <a:t>2009</a:t>
            </a:r>
            <a:r>
              <a:rPr lang="zh-CN" altLang="en-US" sz="2000" dirty="0">
                <a:solidFill>
                  <a:schemeClr val="tx1"/>
                </a:solidFill>
                <a:latin typeface="Arial" panose="020B0604020202020204" pitchFamily="34" charset="0"/>
              </a:rPr>
              <a:t>年</a:t>
            </a:r>
            <a:r>
              <a:rPr lang="en-US" altLang="zh-CN" sz="200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月</a:t>
            </a:r>
            <a:r>
              <a:rPr lang="en-US" altLang="zh-CN" sz="200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日起，我国增值税实现了由生产型向消费型的重大改革。</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按照“适当提高资源税税负，增加资源税开采特别是中西部地区的财政收入，完善资源税费关系，促进资源的保护利用的思路，调整了部分应税品目的资源税税额标准。</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多次修改个人所得税。</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29</a:t>
            </a:fld>
            <a:endParaRPr lang="zh-CN" altLang="en-US" sz="1200" dirty="0">
              <a:solidFill>
                <a:schemeClr val="tx2"/>
              </a:solidFill>
              <a:latin typeface="Arial" panose="020B0604020202020204" pitchFamily="34" charset="0"/>
            </a:endParaRPr>
          </a:p>
        </p:txBody>
      </p:sp>
      <p:sp>
        <p:nvSpPr>
          <p:cNvPr id="21506" name="Text Box 4"/>
          <p:cNvSpPr txBox="1"/>
          <p:nvPr/>
        </p:nvSpPr>
        <p:spPr>
          <a:xfrm>
            <a:off x="334963" y="1358900"/>
            <a:ext cx="6829425" cy="519113"/>
          </a:xfrm>
          <a:prstGeom prst="rect">
            <a:avLst/>
          </a:prstGeom>
          <a:noFill/>
          <a:ln w="9525">
            <a:noFill/>
          </a:ln>
        </p:spPr>
        <p:txBody>
          <a:bodyPr anchor="t" anchorCtr="0">
            <a:spAutoFit/>
          </a:bodyPr>
          <a:lstStyle/>
          <a:p>
            <a:r>
              <a:rPr lang="zh-CN" altLang="en-US" sz="2800" dirty="0">
                <a:solidFill>
                  <a:schemeClr val="tx1"/>
                </a:solidFill>
                <a:latin typeface="Arial" panose="020B0604020202020204" pitchFamily="34" charset="0"/>
              </a:rPr>
              <a:t>（二）中国税收的现状</a:t>
            </a:r>
          </a:p>
        </p:txBody>
      </p:sp>
      <p:sp>
        <p:nvSpPr>
          <p:cNvPr id="21507"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四、新中国成立后的税收发展</a:t>
            </a:r>
            <a:endParaRPr lang="zh-CN" altLang="en-US" sz="3600">
              <a:solidFill>
                <a:schemeClr val="tx1"/>
              </a:solidFill>
              <a:latin typeface="Arial" panose="020B0604020202020204" pitchFamily="34" charset="0"/>
            </a:endParaRPr>
          </a:p>
        </p:txBody>
      </p:sp>
      <p:sp>
        <p:nvSpPr>
          <p:cNvPr id="21508"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21509"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21510" name="Text Box 4"/>
          <p:cNvSpPr txBox="1"/>
          <p:nvPr/>
        </p:nvSpPr>
        <p:spPr>
          <a:xfrm>
            <a:off x="722313" y="1936750"/>
            <a:ext cx="7743825" cy="457200"/>
          </a:xfrm>
          <a:prstGeom prst="rect">
            <a:avLst/>
          </a:prstGeom>
          <a:noFill/>
          <a:ln w="9525">
            <a:noFill/>
          </a:ln>
        </p:spPr>
        <p:txBody>
          <a:bodyPr anchor="t" anchorCtr="0">
            <a:spAutoFit/>
          </a:bodyPr>
          <a:lstStyle/>
          <a:p>
            <a:pPr>
              <a:buClr>
                <a:srgbClr val="1CFC41"/>
              </a:buClr>
              <a:buFont typeface="Wingdings" panose="05000000000000000000" pitchFamily="2" charset="2"/>
            </a:pPr>
            <a:r>
              <a:rPr lang="en-US" altLang="zh-CN">
                <a:solidFill>
                  <a:schemeClr val="tx1"/>
                </a:solidFill>
                <a:latin typeface="Arial" panose="020B0604020202020204" pitchFamily="34" charset="0"/>
              </a:rPr>
              <a:t>1.</a:t>
            </a:r>
            <a:r>
              <a:rPr lang="zh-CN" altLang="en-US" dirty="0">
                <a:solidFill>
                  <a:schemeClr val="tx1"/>
                </a:solidFill>
                <a:latin typeface="Arial" panose="020B0604020202020204" pitchFamily="34" charset="0"/>
              </a:rPr>
              <a:t>目前中国开展的税收有</a:t>
            </a:r>
            <a:r>
              <a:rPr lang="en-US" altLang="zh-CN">
                <a:solidFill>
                  <a:schemeClr val="tx1"/>
                </a:solidFill>
                <a:latin typeface="Arial" panose="020B0604020202020204" pitchFamily="34" charset="0"/>
              </a:rPr>
              <a:t>18</a:t>
            </a:r>
            <a:r>
              <a:rPr lang="zh-CN" altLang="en-US" dirty="0">
                <a:solidFill>
                  <a:schemeClr val="tx1"/>
                </a:solidFill>
                <a:latin typeface="Arial" panose="020B0604020202020204" pitchFamily="34" charset="0"/>
              </a:rPr>
              <a:t>种</a:t>
            </a:r>
            <a:endParaRPr lang="zh-CN" altLang="en-US" sz="800" dirty="0">
              <a:solidFill>
                <a:schemeClr val="tx1"/>
              </a:solidFill>
              <a:latin typeface="Arial" panose="020B0604020202020204" pitchFamily="34" charset="0"/>
            </a:endParaRPr>
          </a:p>
        </p:txBody>
      </p:sp>
      <p:graphicFrame>
        <p:nvGraphicFramePr>
          <p:cNvPr id="70671" name="表格 70670"/>
          <p:cNvGraphicFramePr/>
          <p:nvPr/>
        </p:nvGraphicFramePr>
        <p:xfrm>
          <a:off x="304800" y="2570163"/>
          <a:ext cx="8540750" cy="1354138"/>
        </p:xfrm>
        <a:graphic>
          <a:graphicData uri="http://schemas.openxmlformats.org/drawingml/2006/table">
            <a:tbl>
              <a:tblPr/>
              <a:tblGrid>
                <a:gridCol w="4270375"/>
                <a:gridCol w="4270375"/>
              </a:tblGrid>
              <a:tr h="1354138">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None/>
                      </a:pPr>
                      <a:r>
                        <a:rPr lang="zh-CN" altLang="en-US" dirty="0">
                          <a:solidFill>
                            <a:schemeClr val="tx1"/>
                          </a:solidFill>
                          <a:latin typeface="仿宋_GB2312" pitchFamily="1" charset="-122"/>
                          <a:ea typeface="仿宋_GB2312" pitchFamily="1" charset="-122"/>
                        </a:rPr>
                        <a:t>企业所得税、个人所得税、城镇土地使用税、房产税、烟叶税、耕地占用税、土地增值税、车辆购置税、车船使用税、船舶吨税、印花税、契税</a:t>
                      </a:r>
                    </a:p>
                  </a:txBody>
                  <a:tcPr>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None/>
                      </a:pPr>
                      <a:r>
                        <a:rPr lang="zh-CN" altLang="en-US" dirty="0">
                          <a:solidFill>
                            <a:schemeClr val="tx1"/>
                          </a:solidFill>
                          <a:latin typeface="仿宋_GB2312" pitchFamily="1" charset="-122"/>
                          <a:ea typeface="仿宋_GB2312" pitchFamily="1" charset="-122"/>
                        </a:rPr>
                        <a:t>增值税、消费税、营业税、资源税、城市维护建设税、关税</a:t>
                      </a:r>
                    </a:p>
                  </a:txBody>
                  <a:tcPr>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1519" name="Text Box 4"/>
          <p:cNvSpPr txBox="1"/>
          <p:nvPr/>
        </p:nvSpPr>
        <p:spPr>
          <a:xfrm>
            <a:off x="728663" y="4095750"/>
            <a:ext cx="7743825" cy="457200"/>
          </a:xfrm>
          <a:prstGeom prst="rect">
            <a:avLst/>
          </a:prstGeom>
          <a:noFill/>
          <a:ln w="9525">
            <a:noFill/>
          </a:ln>
        </p:spPr>
        <p:txBody>
          <a:bodyPr anchor="t" anchorCtr="0">
            <a:spAutoFit/>
          </a:bodyPr>
          <a:lstStyle/>
          <a:p>
            <a:pPr>
              <a:buClr>
                <a:srgbClr val="1CFC41"/>
              </a:buClr>
              <a:buFont typeface="Wingdings" panose="05000000000000000000" pitchFamily="2" charset="2"/>
            </a:pPr>
            <a:r>
              <a:rPr lang="en-US" altLang="zh-CN">
                <a:solidFill>
                  <a:schemeClr val="tx1"/>
                </a:solidFill>
                <a:latin typeface="Arial" panose="020B0604020202020204" pitchFamily="34" charset="0"/>
              </a:rPr>
              <a:t>2. 2013</a:t>
            </a:r>
            <a:r>
              <a:rPr lang="zh-CN" altLang="en-US" dirty="0">
                <a:solidFill>
                  <a:schemeClr val="tx1"/>
                </a:solidFill>
                <a:latin typeface="Arial" panose="020B0604020202020204" pitchFamily="34" charset="0"/>
              </a:rPr>
              <a:t>年税收收入增长的总体情况</a:t>
            </a:r>
            <a:endParaRPr lang="zh-CN" altLang="en-US" sz="800" dirty="0">
              <a:solidFill>
                <a:schemeClr val="tx1"/>
              </a:solidFill>
              <a:latin typeface="Arial" panose="020B0604020202020204" pitchFamily="34" charset="0"/>
            </a:endParaRPr>
          </a:p>
        </p:txBody>
      </p:sp>
      <p:sp>
        <p:nvSpPr>
          <p:cNvPr id="21520" name="Text Box 4"/>
          <p:cNvSpPr txBox="1"/>
          <p:nvPr/>
        </p:nvSpPr>
        <p:spPr>
          <a:xfrm>
            <a:off x="722313" y="4603750"/>
            <a:ext cx="7743825" cy="366713"/>
          </a:xfrm>
          <a:prstGeom prst="rect">
            <a:avLst/>
          </a:prstGeom>
          <a:noFill/>
          <a:ln w="9525">
            <a:noFill/>
          </a:ln>
        </p:spPr>
        <p:txBody>
          <a:bodyPr anchor="t" anchorCtr="0">
            <a:spAutoFit/>
          </a:bodyPr>
          <a:lstStyle/>
          <a:p>
            <a:pPr>
              <a:lnSpc>
                <a:spcPct val="90000"/>
              </a:lnSpc>
              <a:spcBef>
                <a:spcPct val="20000"/>
              </a:spcBef>
              <a:buClr>
                <a:srgbClr val="1CFC41"/>
              </a:buClr>
              <a:buFont typeface="Wingdings" panose="05000000000000000000" pitchFamily="2" charset="2"/>
              <a:buChar char="u"/>
            </a:pPr>
            <a:r>
              <a:rPr lang="en-US" altLang="zh-CN" sz="2000">
                <a:solidFill>
                  <a:schemeClr val="tx1"/>
                </a:solidFill>
                <a:latin typeface="Arial" panose="020B0604020202020204" pitchFamily="34" charset="0"/>
              </a:rPr>
              <a:t>2013</a:t>
            </a:r>
            <a:r>
              <a:rPr lang="zh-CN" altLang="en-US" sz="2000" dirty="0">
                <a:solidFill>
                  <a:schemeClr val="tx1"/>
                </a:solidFill>
                <a:latin typeface="Arial" panose="020B0604020202020204" pitchFamily="34" charset="0"/>
              </a:rPr>
              <a:t>年全国税收总收入完成</a:t>
            </a:r>
            <a:r>
              <a:rPr lang="en-US" altLang="zh-CN" sz="2000">
                <a:solidFill>
                  <a:schemeClr val="tx1"/>
                </a:solidFill>
                <a:latin typeface="Arial" panose="020B0604020202020204" pitchFamily="34" charset="0"/>
              </a:rPr>
              <a:t>110497</a:t>
            </a:r>
            <a:r>
              <a:rPr lang="zh-CN" altLang="en-US" sz="2000" dirty="0">
                <a:solidFill>
                  <a:schemeClr val="tx1"/>
                </a:solidFill>
                <a:latin typeface="Arial" panose="020B0604020202020204" pitchFamily="34" charset="0"/>
              </a:rPr>
              <a:t>亿元，比上年增长</a:t>
            </a:r>
            <a:r>
              <a:rPr lang="en-US" altLang="zh-CN" sz="2000">
                <a:solidFill>
                  <a:schemeClr val="tx1"/>
                </a:solidFill>
                <a:latin typeface="Arial" panose="020B0604020202020204" pitchFamily="34" charset="0"/>
              </a:rPr>
              <a:t>9.8%</a:t>
            </a:r>
            <a:r>
              <a:rPr lang="zh-CN" altLang="en-US" sz="2000" dirty="0">
                <a:solidFill>
                  <a:schemeClr val="tx1"/>
                </a:solidFill>
                <a:latin typeface="Arial" panose="020B0604020202020204"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xmlns="" id="{1EE0A1D3-DC84-422C-A3A9-4F38D1BCC6A8}"/>
              </a:ext>
            </a:extLst>
          </p:cNvPr>
          <p:cNvSpPr>
            <a:spLocks noGrp="1" noRot="1" noChangeArrowheads="1"/>
          </p:cNvSpPr>
          <p:nvPr>
            <p:ph type="title"/>
          </p:nvPr>
        </p:nvSpPr>
        <p:spPr>
          <a:xfrm>
            <a:off x="753666" y="501650"/>
            <a:ext cx="3833813" cy="1138238"/>
          </a:xfrm>
        </p:spPr>
        <p:txBody>
          <a:bodyPr rtlCol="0">
            <a:normAutofit/>
          </a:bodyPr>
          <a:lstStyle/>
          <a:p>
            <a:pPr eaLnBrk="1" fontAlgn="auto" hangingPunct="1">
              <a:spcAft>
                <a:spcPts val="0"/>
              </a:spcAft>
              <a:defRPr/>
            </a:pPr>
            <a:r>
              <a:rPr lang="zh-CN" altLang="en-US" b="1" dirty="0">
                <a:solidFill>
                  <a:schemeClr val="tx1">
                    <a:lumMod val="85000"/>
                    <a:lumOff val="15000"/>
                  </a:schemeClr>
                </a:solidFill>
                <a:latin typeface="华文中宋" panose="02010600040101010101" pitchFamily="2" charset="-122"/>
                <a:ea typeface="华文中宋" panose="02010600040101010101" pitchFamily="2" charset="-122"/>
              </a:rPr>
              <a:t>授课与考试</a:t>
            </a:r>
            <a:r>
              <a:rPr lang="en-US" altLang="zh-CN" dirty="0">
                <a:solidFill>
                  <a:srgbClr val="FF0000"/>
                </a:solidFill>
                <a:ea typeface="楷体_GB2312" pitchFamily="49" charset="-122"/>
              </a:rPr>
              <a:t/>
            </a:r>
            <a:br>
              <a:rPr lang="en-US" altLang="zh-CN" dirty="0">
                <a:solidFill>
                  <a:srgbClr val="FF0000"/>
                </a:solidFill>
                <a:ea typeface="楷体_GB2312" pitchFamily="49" charset="-122"/>
              </a:rPr>
            </a:br>
            <a:endParaRPr lang="en-US" altLang="zh-CN" dirty="0">
              <a:solidFill>
                <a:srgbClr val="FF0000"/>
              </a:solidFill>
              <a:latin typeface="楷体_GB2312" pitchFamily="49" charset="-122"/>
              <a:ea typeface="楷体_GB2312" pitchFamily="49" charset="-122"/>
            </a:endParaRPr>
          </a:p>
        </p:txBody>
      </p:sp>
      <p:sp>
        <p:nvSpPr>
          <p:cNvPr id="35843" name="Rectangle 3">
            <a:extLst>
              <a:ext uri="{FF2B5EF4-FFF2-40B4-BE49-F238E27FC236}">
                <a16:creationId xmlns:a16="http://schemas.microsoft.com/office/drawing/2014/main" xmlns="" id="{9E9BD738-3E9A-493A-98E1-245318ADD835}"/>
              </a:ext>
            </a:extLst>
          </p:cNvPr>
          <p:cNvSpPr>
            <a:spLocks noGrp="1" noRot="1" noChangeArrowheads="1"/>
          </p:cNvSpPr>
          <p:nvPr>
            <p:ph idx="1"/>
          </p:nvPr>
        </p:nvSpPr>
        <p:spPr>
          <a:xfrm>
            <a:off x="1818085" y="1978026"/>
            <a:ext cx="5755481" cy="4187825"/>
          </a:xfrm>
        </p:spPr>
        <p:txBody>
          <a:bodyPr/>
          <a:lstStyle/>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老师讲授</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学生讨论</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smtClean="0">
                <a:latin typeface="微软雅黑" panose="020B0503020204020204" pitchFamily="34" charset="-122"/>
                <a:ea typeface="微软雅黑" panose="020B0503020204020204" pitchFamily="34" charset="-122"/>
              </a:rPr>
              <a:t>平时</a:t>
            </a:r>
            <a:r>
              <a:rPr lang="en-US" altLang="zh-CN" sz="3200" dirty="0" smtClean="0">
                <a:latin typeface="微软雅黑" panose="020B0503020204020204" pitchFamily="34" charset="-122"/>
                <a:ea typeface="微软雅黑" panose="020B0503020204020204" pitchFamily="34" charset="-122"/>
              </a:rPr>
              <a:t>(20%)+</a:t>
            </a:r>
            <a:r>
              <a:rPr lang="zh-CN" altLang="en-US" sz="3200" dirty="0" smtClean="0">
                <a:latin typeface="微软雅黑" panose="020B0503020204020204" pitchFamily="34" charset="-122"/>
                <a:ea typeface="微软雅黑" panose="020B0503020204020204" pitchFamily="34" charset="-122"/>
              </a:rPr>
              <a:t>期中</a:t>
            </a:r>
            <a:r>
              <a:rPr lang="en-US" altLang="zh-CN" sz="3200" dirty="0" smtClean="0">
                <a:latin typeface="微软雅黑" panose="020B0503020204020204" pitchFamily="34" charset="-122"/>
                <a:ea typeface="微软雅黑" panose="020B0503020204020204" pitchFamily="34" charset="-122"/>
              </a:rPr>
              <a:t>(30%) +</a:t>
            </a:r>
            <a:r>
              <a:rPr lang="zh-CN" altLang="en-US" sz="3200" dirty="0" smtClean="0">
                <a:latin typeface="微软雅黑" panose="020B0503020204020204" pitchFamily="34" charset="-122"/>
                <a:ea typeface="微软雅黑" panose="020B0503020204020204" pitchFamily="34" charset="-122"/>
              </a:rPr>
              <a:t>期末</a:t>
            </a:r>
            <a:r>
              <a:rPr lang="en-US" altLang="zh-CN" sz="3200" dirty="0" smtClean="0">
                <a:latin typeface="微软雅黑" panose="020B0503020204020204" pitchFamily="34" charset="-122"/>
                <a:ea typeface="微软雅黑" panose="020B0503020204020204" pitchFamily="34" charset="-122"/>
              </a:rPr>
              <a:t>(50%) =</a:t>
            </a:r>
            <a:r>
              <a:rPr lang="en-US" altLang="zh-CN" sz="3200" dirty="0">
                <a:latin typeface="微软雅黑" panose="020B0503020204020204" pitchFamily="34" charset="-122"/>
                <a:ea typeface="微软雅黑" panose="020B0503020204020204" pitchFamily="34" charset="-122"/>
              </a:rPr>
              <a:t>100</a:t>
            </a:r>
            <a:r>
              <a:rPr lang="zh-CN" altLang="en-US" sz="3200" dirty="0">
                <a:latin typeface="微软雅黑" panose="020B0503020204020204" pitchFamily="34" charset="-122"/>
                <a:ea typeface="微软雅黑" panose="020B0503020204020204" pitchFamily="34" charset="-122"/>
              </a:rPr>
              <a:t>分</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几点要求：考勤、作业、</a:t>
            </a:r>
            <a:r>
              <a:rPr lang="zh-CN" altLang="en-US" sz="3200" dirty="0" smtClean="0">
                <a:latin typeface="微软雅黑" panose="020B0503020204020204" pitchFamily="34" charset="-122"/>
                <a:ea typeface="微软雅黑" panose="020B0503020204020204" pitchFamily="34" charset="-122"/>
              </a:rPr>
              <a:t>讨论等</a:t>
            </a:r>
            <a:endParaRPr lang="en-US" altLang="zh-CN" sz="3200" dirty="0">
              <a:latin typeface="微软雅黑" panose="020B0503020204020204" pitchFamily="34" charset="-122"/>
              <a:ea typeface="微软雅黑" panose="020B0503020204020204" pitchFamily="34" charset="-122"/>
            </a:endParaRPr>
          </a:p>
          <a:p>
            <a:pPr eaLnBrk="1" hangingPunct="1">
              <a:buClr>
                <a:srgbClr val="996633"/>
              </a:buClr>
              <a:buFont typeface="Wingdings" panose="05000000000000000000" pitchFamily="2" charset="2"/>
              <a:buChar char="Ø"/>
            </a:pPr>
            <a:endParaRPr lang="en-US" altLang="zh-CN" dirty="0"/>
          </a:p>
        </p:txBody>
      </p:sp>
      <p:sp>
        <p:nvSpPr>
          <p:cNvPr id="24579" name="Slide Number Placeholder 5">
            <a:extLst>
              <a:ext uri="{FF2B5EF4-FFF2-40B4-BE49-F238E27FC236}">
                <a16:creationId xmlns:a16="http://schemas.microsoft.com/office/drawing/2014/main" xmlns="" id="{89744A52-93AC-4BBC-BDA6-FAB7311A35DD}"/>
              </a:ext>
            </a:extLst>
          </p:cNvPr>
          <p:cNvSpPr>
            <a:spLocks noGrp="1" noChangeArrowheads="1"/>
          </p:cNvSpPr>
          <p:nvPr>
            <p:ph type="sldNum" sz="quarter" idx="4294967295"/>
          </p:nvPr>
        </p:nvSpPr>
        <p:spPr bwMode="auto">
          <a:xfrm>
            <a:off x="6457950" y="6356351"/>
            <a:ext cx="2057400" cy="3651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306CBD36-9A6D-4C67-9018-6372FDF6303E}" type="slidenum">
              <a:rPr lang="en-US" altLang="zh-CN">
                <a:latin typeface="Calibri" panose="020F0502020204030204" pitchFamily="34" charset="0"/>
                <a:ea typeface="宋体" panose="02010600030101010101" pitchFamily="2" charset="-122"/>
              </a:rPr>
              <a:pPr>
                <a:defRPr/>
              </a:pPr>
              <a:t>3</a:t>
            </a:fld>
            <a:endParaRPr lang="en-US" altLang="zh-CN">
              <a:latin typeface="Calibri" panose="020F0502020204030204" pitchFamily="34" charset="0"/>
              <a:ea typeface="宋体" panose="02010600030101010101" pitchFamily="2" charset="-122"/>
            </a:endParaRPr>
          </a:p>
        </p:txBody>
      </p:sp>
      <p:pic>
        <p:nvPicPr>
          <p:cNvPr id="35845" name="Picture 4" descr="66101">
            <a:extLst>
              <a:ext uri="{FF2B5EF4-FFF2-40B4-BE49-F238E27FC236}">
                <a16:creationId xmlns:a16="http://schemas.microsoft.com/office/drawing/2014/main" xmlns="" id="{64364561-53DA-4A56-BEB6-6DF5DF94888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80010" y="4510089"/>
            <a:ext cx="1558528" cy="164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846" name="Picture 5" descr="yy">
            <a:extLst>
              <a:ext uri="{FF2B5EF4-FFF2-40B4-BE49-F238E27FC236}">
                <a16:creationId xmlns:a16="http://schemas.microsoft.com/office/drawing/2014/main" xmlns="" id="{5B1800D2-B4B2-4C12-AFAD-3AAFCE09C2FE}"/>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70823" y="4562476"/>
            <a:ext cx="1097756" cy="162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矩形 6">
            <a:extLst>
              <a:ext uri="{FF2B5EF4-FFF2-40B4-BE49-F238E27FC236}">
                <a16:creationId xmlns:a16="http://schemas.microsoft.com/office/drawing/2014/main" xmlns="" id="{8FBFCE8C-AFB1-49AE-AA64-E6ACCD82A485}"/>
              </a:ext>
            </a:extLst>
          </p:cNvPr>
          <p:cNvSpPr/>
          <p:nvPr/>
        </p:nvSpPr>
        <p:spPr>
          <a:xfrm>
            <a:off x="1" y="482601"/>
            <a:ext cx="736997"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30</a:t>
            </a:fld>
            <a:endParaRPr lang="zh-CN" altLang="en-US" sz="1200" dirty="0">
              <a:solidFill>
                <a:schemeClr val="tx2"/>
              </a:solidFill>
              <a:latin typeface="Arial" panose="020B0604020202020204" pitchFamily="34" charset="0"/>
            </a:endParaRPr>
          </a:p>
        </p:txBody>
      </p:sp>
      <p:sp>
        <p:nvSpPr>
          <p:cNvPr id="22530"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四、新中国成立后的税收发展</a:t>
            </a:r>
            <a:endParaRPr lang="zh-CN" altLang="en-US" sz="3600">
              <a:solidFill>
                <a:schemeClr val="tx1"/>
              </a:solidFill>
              <a:latin typeface="Arial" panose="020B0604020202020204" pitchFamily="34" charset="0"/>
            </a:endParaRPr>
          </a:p>
        </p:txBody>
      </p:sp>
      <p:sp>
        <p:nvSpPr>
          <p:cNvPr id="22531"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22532"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22533" name="Text Box 4"/>
          <p:cNvSpPr txBox="1"/>
          <p:nvPr/>
        </p:nvSpPr>
        <p:spPr>
          <a:xfrm>
            <a:off x="722313" y="1917700"/>
            <a:ext cx="7743825" cy="457200"/>
          </a:xfrm>
          <a:prstGeom prst="rect">
            <a:avLst/>
          </a:prstGeom>
          <a:noFill/>
          <a:ln w="9525">
            <a:noFill/>
          </a:ln>
        </p:spPr>
        <p:txBody>
          <a:bodyPr anchor="t" anchorCtr="0">
            <a:spAutoFit/>
          </a:bodyPr>
          <a:lstStyle/>
          <a:p>
            <a:pPr>
              <a:buClr>
                <a:srgbClr val="1CFC41"/>
              </a:buClr>
              <a:buFont typeface="Wingdings" panose="05000000000000000000" pitchFamily="2" charset="2"/>
            </a:pPr>
            <a:r>
              <a:rPr lang="en-US" altLang="zh-CN">
                <a:solidFill>
                  <a:schemeClr val="tx1"/>
                </a:solidFill>
                <a:latin typeface="Arial" panose="020B0604020202020204" pitchFamily="34" charset="0"/>
              </a:rPr>
              <a:t>3.</a:t>
            </a:r>
            <a:r>
              <a:rPr lang="zh-CN" altLang="en-US" dirty="0">
                <a:solidFill>
                  <a:schemeClr val="tx1"/>
                </a:solidFill>
                <a:latin typeface="Arial" panose="020B0604020202020204" pitchFamily="34" charset="0"/>
              </a:rPr>
              <a:t> </a:t>
            </a:r>
            <a:r>
              <a:rPr lang="en-US" altLang="zh-CN">
                <a:solidFill>
                  <a:schemeClr val="tx1"/>
                </a:solidFill>
                <a:latin typeface="Arial" panose="020B0604020202020204" pitchFamily="34" charset="0"/>
              </a:rPr>
              <a:t>2013</a:t>
            </a:r>
            <a:r>
              <a:rPr lang="zh-CN" altLang="en-US" dirty="0">
                <a:solidFill>
                  <a:schemeClr val="tx1"/>
                </a:solidFill>
                <a:latin typeface="Arial" panose="020B0604020202020204" pitchFamily="34" charset="0"/>
              </a:rPr>
              <a:t>年主要税收收入比重</a:t>
            </a:r>
            <a:endParaRPr lang="zh-CN" altLang="en-US" sz="800" dirty="0">
              <a:solidFill>
                <a:schemeClr val="tx1"/>
              </a:solidFill>
              <a:latin typeface="Arial" panose="020B0604020202020204" pitchFamily="34" charset="0"/>
            </a:endParaRPr>
          </a:p>
        </p:txBody>
      </p:sp>
      <p:graphicFrame>
        <p:nvGraphicFramePr>
          <p:cNvPr id="22534" name="对象 72720"/>
          <p:cNvGraphicFramePr>
            <a:graphicFrameLocks/>
          </p:cNvGraphicFramePr>
          <p:nvPr/>
        </p:nvGraphicFramePr>
        <p:xfrm>
          <a:off x="598488" y="2400300"/>
          <a:ext cx="8045450" cy="3943350"/>
        </p:xfrm>
        <a:graphic>
          <a:graphicData uri="http://schemas.openxmlformats.org/presentationml/2006/ole">
            <p:oleObj spid="_x0000_s3076" r:id="rId3" imgW="5286252" imgH="2590822" progId="">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31</a:t>
            </a:fld>
            <a:endParaRPr lang="zh-CN" altLang="en-US" sz="1200" dirty="0">
              <a:solidFill>
                <a:schemeClr val="tx2"/>
              </a:solidFill>
              <a:latin typeface="Arial" panose="020B0604020202020204" pitchFamily="34" charset="0"/>
            </a:endParaRPr>
          </a:p>
        </p:txBody>
      </p:sp>
      <p:sp>
        <p:nvSpPr>
          <p:cNvPr id="23554"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四、新中国成立后的税收发展</a:t>
            </a:r>
            <a:endParaRPr lang="zh-CN" altLang="en-US" sz="3600">
              <a:solidFill>
                <a:schemeClr val="tx1"/>
              </a:solidFill>
              <a:latin typeface="Arial" panose="020B0604020202020204" pitchFamily="34" charset="0"/>
            </a:endParaRPr>
          </a:p>
        </p:txBody>
      </p:sp>
      <p:sp>
        <p:nvSpPr>
          <p:cNvPr id="23555"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23556"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23557" name="Text Box 4"/>
          <p:cNvSpPr txBox="1"/>
          <p:nvPr/>
        </p:nvSpPr>
        <p:spPr>
          <a:xfrm>
            <a:off x="722313" y="1498600"/>
            <a:ext cx="7743825" cy="4114800"/>
          </a:xfrm>
          <a:prstGeom prst="rect">
            <a:avLst/>
          </a:prstGeom>
          <a:noFill/>
          <a:ln w="9525">
            <a:noFill/>
          </a:ln>
        </p:spPr>
        <p:txBody>
          <a:bodyPr anchor="t" anchorCtr="0">
            <a:spAutoFit/>
          </a:bodyPr>
          <a:lstStyle/>
          <a:p>
            <a:pPr>
              <a:buClr>
                <a:srgbClr val="1CFC41"/>
              </a:buClr>
              <a:buFont typeface="Wingdings" panose="05000000000000000000" pitchFamily="2" charset="2"/>
            </a:pPr>
            <a:r>
              <a:rPr lang="en-US" altLang="zh-CN" dirty="0">
                <a:solidFill>
                  <a:schemeClr val="tx1"/>
                </a:solidFill>
                <a:latin typeface="Arial" panose="020B0604020202020204" pitchFamily="34" charset="0"/>
              </a:rPr>
              <a:t>4.</a:t>
            </a:r>
            <a:r>
              <a:rPr lang="zh-CN" altLang="en-US" dirty="0">
                <a:solidFill>
                  <a:schemeClr val="tx1"/>
                </a:solidFill>
                <a:latin typeface="Arial" panose="020B0604020202020204" pitchFamily="34" charset="0"/>
              </a:rPr>
              <a:t> </a:t>
            </a:r>
            <a:r>
              <a:rPr lang="en-US" altLang="zh-CN">
                <a:solidFill>
                  <a:schemeClr val="tx1"/>
                </a:solidFill>
                <a:latin typeface="Arial" panose="020B0604020202020204" pitchFamily="34" charset="0"/>
              </a:rPr>
              <a:t>2013</a:t>
            </a:r>
            <a:r>
              <a:rPr lang="zh-CN" altLang="en-US" dirty="0">
                <a:solidFill>
                  <a:schemeClr val="tx1"/>
                </a:solidFill>
                <a:latin typeface="Arial" panose="020B0604020202020204" pitchFamily="34" charset="0"/>
              </a:rPr>
              <a:t>年主要税收收入情况</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）国内增值税</a:t>
            </a:r>
          </a:p>
          <a:p>
            <a:pPr>
              <a:lnSpc>
                <a:spcPct val="80000"/>
              </a:lnSpc>
              <a:spcBef>
                <a:spcPct val="20000"/>
              </a:spcBef>
              <a:buClr>
                <a:schemeClr val="folHlink"/>
              </a:buClr>
              <a:buFont typeface="Wingdings" panose="05000000000000000000" pitchFamily="2" charset="2"/>
            </a:pPr>
            <a:r>
              <a:rPr lang="en-US" altLang="zh-CN" sz="2000">
                <a:solidFill>
                  <a:schemeClr val="tx1"/>
                </a:solidFill>
                <a:latin typeface="Arial" panose="020B0604020202020204" pitchFamily="34" charset="0"/>
              </a:rPr>
              <a:t>      28803</a:t>
            </a:r>
            <a:r>
              <a:rPr lang="zh-CN" altLang="en-US" sz="2000" dirty="0">
                <a:solidFill>
                  <a:schemeClr val="tx1"/>
                </a:solidFill>
                <a:latin typeface="Arial" panose="020B0604020202020204" pitchFamily="34" charset="0"/>
              </a:rPr>
              <a:t>亿元，比上年增长</a:t>
            </a:r>
            <a:r>
              <a:rPr lang="en-US" altLang="zh-CN" sz="2000">
                <a:solidFill>
                  <a:schemeClr val="tx1"/>
                </a:solidFill>
                <a:latin typeface="Arial" panose="020B0604020202020204" pitchFamily="34" charset="0"/>
              </a:rPr>
              <a:t>9%</a:t>
            </a:r>
            <a:r>
              <a:rPr lang="zh-CN" altLang="en-US" sz="2000" dirty="0">
                <a:solidFill>
                  <a:schemeClr val="tx1"/>
                </a:solidFill>
                <a:latin typeface="Arial" panose="020B0604020202020204" pitchFamily="34" charset="0"/>
              </a:rPr>
              <a:t>，占税收总收入的比重为</a:t>
            </a:r>
            <a:r>
              <a:rPr lang="en-US" altLang="zh-CN" sz="2000">
                <a:solidFill>
                  <a:schemeClr val="tx1"/>
                </a:solidFill>
                <a:latin typeface="Arial" panose="020B0604020202020204" pitchFamily="34" charset="0"/>
              </a:rPr>
              <a:t>25.5%</a:t>
            </a:r>
            <a:r>
              <a:rPr lang="zh-CN" altLang="en-US" sz="2000" dirty="0">
                <a:solidFill>
                  <a:schemeClr val="tx1"/>
                </a:solidFill>
                <a:latin typeface="Arial" panose="020B0604020202020204" pitchFamily="34" charset="0"/>
              </a:rPr>
              <a:t>。</a:t>
            </a:r>
            <a:endParaRPr lang="en-US" altLang="zh-CN" sz="2000">
              <a:solidFill>
                <a:schemeClr val="tx1"/>
              </a:solidFill>
              <a:latin typeface="Arial" panose="020B0604020202020204" pitchFamily="34" charset="0"/>
            </a:endParaRPr>
          </a:p>
          <a:p>
            <a:pPr>
              <a:lnSpc>
                <a:spcPct val="80000"/>
              </a:lnSpc>
              <a:spcBef>
                <a:spcPct val="20000"/>
              </a:spcBef>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2</a:t>
            </a:r>
            <a:r>
              <a:rPr lang="zh-CN" altLang="en-US" sz="2000" dirty="0">
                <a:solidFill>
                  <a:schemeClr val="tx1"/>
                </a:solidFill>
                <a:latin typeface="Arial" panose="020B0604020202020204" pitchFamily="34" charset="0"/>
              </a:rPr>
              <a:t>）国内消费税</a:t>
            </a:r>
          </a:p>
          <a:p>
            <a:pPr>
              <a:lnSpc>
                <a:spcPct val="80000"/>
              </a:lnSpc>
              <a:spcBef>
                <a:spcPct val="20000"/>
              </a:spcBef>
              <a:buClr>
                <a:schemeClr val="folHlink"/>
              </a:buClr>
              <a:buFont typeface="Wingdings" panose="05000000000000000000" pitchFamily="2" charset="2"/>
            </a:pPr>
            <a:r>
              <a:rPr lang="en-US" altLang="zh-CN" sz="2000">
                <a:solidFill>
                  <a:schemeClr val="tx1"/>
                </a:solidFill>
                <a:latin typeface="Arial" panose="020B0604020202020204" pitchFamily="34" charset="0"/>
              </a:rPr>
              <a:t>      8230</a:t>
            </a:r>
            <a:r>
              <a:rPr lang="zh-CN" altLang="en-US" sz="2000" dirty="0">
                <a:solidFill>
                  <a:schemeClr val="tx1"/>
                </a:solidFill>
                <a:latin typeface="Arial" panose="020B0604020202020204" pitchFamily="34" charset="0"/>
              </a:rPr>
              <a:t>亿元，比上年增长</a:t>
            </a:r>
            <a:r>
              <a:rPr lang="en-US" altLang="zh-CN" sz="2000">
                <a:solidFill>
                  <a:schemeClr val="tx1"/>
                </a:solidFill>
                <a:latin typeface="Arial" panose="020B0604020202020204" pitchFamily="34" charset="0"/>
              </a:rPr>
              <a:t>4.5%</a:t>
            </a:r>
            <a:r>
              <a:rPr lang="zh-CN" altLang="en-US" sz="2000" dirty="0">
                <a:solidFill>
                  <a:schemeClr val="tx1"/>
                </a:solidFill>
                <a:latin typeface="Arial" panose="020B0604020202020204" pitchFamily="34" charset="0"/>
              </a:rPr>
              <a:t>，占税收总收入的比重为</a:t>
            </a:r>
            <a:r>
              <a:rPr lang="en-US" altLang="zh-CN" sz="2000">
                <a:solidFill>
                  <a:schemeClr val="tx1"/>
                </a:solidFill>
                <a:latin typeface="Arial" panose="020B0604020202020204" pitchFamily="34" charset="0"/>
              </a:rPr>
              <a:t>7.3%</a:t>
            </a:r>
            <a:r>
              <a:rPr lang="zh-CN" altLang="en-US" sz="2000" dirty="0">
                <a:solidFill>
                  <a:schemeClr val="tx1"/>
                </a:solidFill>
                <a:latin typeface="Arial" panose="020B0604020202020204" pitchFamily="34" charset="0"/>
              </a:rPr>
              <a:t>。</a:t>
            </a:r>
            <a:endParaRPr lang="en-US" altLang="zh-CN" sz="2000">
              <a:solidFill>
                <a:schemeClr val="tx1"/>
              </a:solidFill>
              <a:latin typeface="Arial" panose="020B0604020202020204" pitchFamily="34" charset="0"/>
            </a:endParaRPr>
          </a:p>
          <a:p>
            <a:pPr>
              <a:lnSpc>
                <a:spcPct val="80000"/>
              </a:lnSpc>
              <a:spcBef>
                <a:spcPct val="20000"/>
              </a:spcBef>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3</a:t>
            </a:r>
            <a:r>
              <a:rPr lang="zh-CN" altLang="en-US" sz="2000" dirty="0">
                <a:solidFill>
                  <a:schemeClr val="tx1"/>
                </a:solidFill>
                <a:latin typeface="Arial" panose="020B0604020202020204" pitchFamily="34" charset="0"/>
              </a:rPr>
              <a:t>）营业税</a:t>
            </a:r>
          </a:p>
          <a:p>
            <a:pPr>
              <a:lnSpc>
                <a:spcPct val="80000"/>
              </a:lnSpc>
              <a:spcBef>
                <a:spcPct val="20000"/>
              </a:spcBef>
              <a:buClr>
                <a:srgbClr val="1CFC41"/>
              </a:buClr>
              <a:buFont typeface="Wingdings" panose="05000000000000000000" pitchFamily="2" charset="2"/>
            </a:pPr>
            <a:r>
              <a:rPr lang="zh-CN" altLang="en-US" sz="2000" dirty="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17217</a:t>
            </a:r>
            <a:r>
              <a:rPr lang="zh-CN" altLang="en-US" sz="2000" dirty="0">
                <a:solidFill>
                  <a:schemeClr val="tx1"/>
                </a:solidFill>
                <a:latin typeface="Arial" panose="020B0604020202020204" pitchFamily="34" charset="0"/>
              </a:rPr>
              <a:t>亿元，比上年增长</a:t>
            </a:r>
            <a:r>
              <a:rPr lang="en-US" altLang="zh-CN" sz="2000">
                <a:solidFill>
                  <a:schemeClr val="tx1"/>
                </a:solidFill>
                <a:latin typeface="Arial" panose="020B0604020202020204" pitchFamily="34" charset="0"/>
              </a:rPr>
              <a:t>9.3%</a:t>
            </a:r>
            <a:r>
              <a:rPr lang="zh-CN" altLang="en-US" sz="2000" dirty="0">
                <a:solidFill>
                  <a:schemeClr val="tx1"/>
                </a:solidFill>
                <a:latin typeface="Arial" panose="020B0604020202020204" pitchFamily="34" charset="0"/>
              </a:rPr>
              <a:t>，占税收总收入的比重约为</a:t>
            </a:r>
            <a:r>
              <a:rPr lang="en-US" altLang="zh-CN" sz="2000">
                <a:solidFill>
                  <a:schemeClr val="tx1"/>
                </a:solidFill>
                <a:latin typeface="Arial" panose="020B0604020202020204" pitchFamily="34" charset="0"/>
              </a:rPr>
              <a:t>15.2%</a:t>
            </a:r>
            <a:r>
              <a:rPr lang="zh-CN" altLang="en-US" sz="2000" dirty="0">
                <a:solidFill>
                  <a:schemeClr val="tx1"/>
                </a:solidFill>
                <a:latin typeface="Arial" panose="020B0604020202020204" pitchFamily="34" charset="0"/>
              </a:rPr>
              <a:t>。</a:t>
            </a:r>
          </a:p>
          <a:p>
            <a:pPr>
              <a:lnSpc>
                <a:spcPct val="80000"/>
              </a:lnSpc>
              <a:spcBef>
                <a:spcPct val="20000"/>
              </a:spcBef>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4</a:t>
            </a:r>
            <a:r>
              <a:rPr lang="zh-CN" altLang="en-US" sz="2000" dirty="0">
                <a:solidFill>
                  <a:schemeClr val="tx1"/>
                </a:solidFill>
                <a:latin typeface="Arial" panose="020B0604020202020204" pitchFamily="34" charset="0"/>
              </a:rPr>
              <a:t>）企业所得税</a:t>
            </a:r>
          </a:p>
          <a:p>
            <a:pPr>
              <a:lnSpc>
                <a:spcPct val="80000"/>
              </a:lnSpc>
              <a:spcBef>
                <a:spcPct val="20000"/>
              </a:spcBef>
              <a:buClr>
                <a:srgbClr val="1CFC41"/>
              </a:buClr>
              <a:buFont typeface="Wingdings" panose="05000000000000000000" pitchFamily="2" charset="2"/>
            </a:pPr>
            <a:r>
              <a:rPr lang="zh-CN" altLang="en-US" sz="2000" dirty="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22416</a:t>
            </a:r>
            <a:r>
              <a:rPr lang="zh-CN" altLang="en-US" sz="2000" dirty="0">
                <a:solidFill>
                  <a:schemeClr val="tx1"/>
                </a:solidFill>
                <a:latin typeface="Arial" panose="020B0604020202020204" pitchFamily="34" charset="0"/>
              </a:rPr>
              <a:t>亿元，比上年增长</a:t>
            </a:r>
            <a:r>
              <a:rPr lang="en-US" altLang="zh-CN" sz="2000">
                <a:solidFill>
                  <a:schemeClr val="tx1"/>
                </a:solidFill>
                <a:latin typeface="Arial" panose="020B0604020202020204" pitchFamily="34" charset="0"/>
              </a:rPr>
              <a:t>14%</a:t>
            </a:r>
            <a:r>
              <a:rPr lang="zh-CN" altLang="en-US" sz="2000" dirty="0">
                <a:solidFill>
                  <a:schemeClr val="tx1"/>
                </a:solidFill>
                <a:latin typeface="Arial" panose="020B0604020202020204" pitchFamily="34" charset="0"/>
              </a:rPr>
              <a:t>，占税收总收入的比重约为</a:t>
            </a:r>
            <a:r>
              <a:rPr lang="en-US" altLang="zh-CN" sz="2000">
                <a:solidFill>
                  <a:schemeClr val="tx1"/>
                </a:solidFill>
                <a:latin typeface="Arial" panose="020B0604020202020204" pitchFamily="34" charset="0"/>
              </a:rPr>
              <a:t>19.8%</a:t>
            </a:r>
            <a:r>
              <a:rPr lang="zh-CN" altLang="en-US" sz="2000" dirty="0">
                <a:solidFill>
                  <a:schemeClr val="tx1"/>
                </a:solidFill>
                <a:latin typeface="Arial" panose="020B0604020202020204" pitchFamily="34" charset="0"/>
              </a:rPr>
              <a:t>。</a:t>
            </a:r>
          </a:p>
          <a:p>
            <a:pPr>
              <a:lnSpc>
                <a:spcPct val="80000"/>
              </a:lnSpc>
              <a:spcBef>
                <a:spcPct val="20000"/>
              </a:spcBef>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5</a:t>
            </a:r>
            <a:r>
              <a:rPr lang="zh-CN" altLang="en-US" sz="2000" dirty="0">
                <a:solidFill>
                  <a:schemeClr val="tx1"/>
                </a:solidFill>
                <a:latin typeface="Arial" panose="020B0604020202020204" pitchFamily="34" charset="0"/>
              </a:rPr>
              <a:t>）个人所得税</a:t>
            </a:r>
          </a:p>
          <a:p>
            <a:pPr>
              <a:lnSpc>
                <a:spcPct val="80000"/>
              </a:lnSpc>
              <a:spcBef>
                <a:spcPct val="20000"/>
              </a:spcBef>
              <a:buClr>
                <a:srgbClr val="1CFC41"/>
              </a:buClr>
              <a:buFont typeface="Wingdings" panose="05000000000000000000" pitchFamily="2" charset="2"/>
            </a:pPr>
            <a:r>
              <a:rPr lang="zh-CN" altLang="en-US" sz="2000" dirty="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6531</a:t>
            </a:r>
            <a:r>
              <a:rPr lang="zh-CN" altLang="en-US" sz="2000" dirty="0">
                <a:solidFill>
                  <a:schemeClr val="tx1"/>
                </a:solidFill>
                <a:latin typeface="Arial" panose="020B0604020202020204" pitchFamily="34" charset="0"/>
              </a:rPr>
              <a:t>亿元，比上年增长</a:t>
            </a:r>
            <a:r>
              <a:rPr lang="en-US" altLang="zh-CN" sz="2000">
                <a:solidFill>
                  <a:schemeClr val="tx1"/>
                </a:solidFill>
                <a:latin typeface="Arial" panose="020B0604020202020204" pitchFamily="34" charset="0"/>
              </a:rPr>
              <a:t>12.2%</a:t>
            </a:r>
            <a:r>
              <a:rPr lang="zh-CN" altLang="en-US" sz="2000" dirty="0">
                <a:solidFill>
                  <a:schemeClr val="tx1"/>
                </a:solidFill>
                <a:latin typeface="Arial" panose="020B0604020202020204" pitchFamily="34" charset="0"/>
              </a:rPr>
              <a:t>，占税收总收入的比重约为</a:t>
            </a:r>
            <a:r>
              <a:rPr lang="en-US" altLang="zh-CN" sz="2000">
                <a:solidFill>
                  <a:schemeClr val="tx1"/>
                </a:solidFill>
                <a:latin typeface="Arial" panose="020B0604020202020204" pitchFamily="34" charset="0"/>
              </a:rPr>
              <a:t>5.8%</a:t>
            </a:r>
            <a:r>
              <a:rPr lang="zh-CN" altLang="en-US" sz="2000" dirty="0">
                <a:solidFill>
                  <a:schemeClr val="tx1"/>
                </a:solidFill>
                <a:latin typeface="Arial" panose="020B0604020202020204" pitchFamily="34" charset="0"/>
              </a:rPr>
              <a:t>。</a:t>
            </a:r>
          </a:p>
          <a:p>
            <a:pPr>
              <a:lnSpc>
                <a:spcPct val="80000"/>
              </a:lnSpc>
              <a:spcBef>
                <a:spcPct val="20000"/>
              </a:spcBef>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6</a:t>
            </a:r>
            <a:r>
              <a:rPr lang="zh-CN" altLang="en-US" sz="2000" dirty="0">
                <a:solidFill>
                  <a:schemeClr val="tx1"/>
                </a:solidFill>
                <a:latin typeface="Arial" panose="020B0604020202020204" pitchFamily="34" charset="0"/>
              </a:rPr>
              <a:t>）进口货物增值税、消费税</a:t>
            </a:r>
          </a:p>
          <a:p>
            <a:pPr>
              <a:buClr>
                <a:srgbClr val="1CFC41"/>
              </a:buClr>
              <a:buFont typeface="Wingdings" panose="05000000000000000000" pitchFamily="2" charset="2"/>
            </a:pPr>
            <a:r>
              <a:rPr lang="zh-CN" altLang="en-US" sz="2000" dirty="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14003</a:t>
            </a:r>
            <a:r>
              <a:rPr lang="zh-CN" altLang="en-US" sz="2000" dirty="0">
                <a:solidFill>
                  <a:schemeClr val="tx1"/>
                </a:solidFill>
                <a:latin typeface="Arial" panose="020B0604020202020204" pitchFamily="34" charset="0"/>
              </a:rPr>
              <a:t>亿元，比上年下降</a:t>
            </a:r>
            <a:r>
              <a:rPr lang="en-US" altLang="zh-CN" sz="2000">
                <a:solidFill>
                  <a:schemeClr val="tx1"/>
                </a:solidFill>
                <a:latin typeface="Arial" panose="020B0604020202020204" pitchFamily="34" charset="0"/>
              </a:rPr>
              <a:t>5.4%</a:t>
            </a:r>
            <a:r>
              <a:rPr lang="zh-CN" altLang="en-US" sz="2000" dirty="0">
                <a:solidFill>
                  <a:schemeClr val="tx1"/>
                </a:solidFill>
                <a:latin typeface="Arial" panose="020B0604020202020204" pitchFamily="34" charset="0"/>
              </a:rPr>
              <a:t>，占税收总收入的比重约为</a:t>
            </a:r>
            <a:r>
              <a:rPr lang="en-US" altLang="zh-CN" sz="2000">
                <a:solidFill>
                  <a:schemeClr val="tx1"/>
                </a:solidFill>
                <a:latin typeface="Arial" panose="020B0604020202020204" pitchFamily="34" charset="0"/>
              </a:rPr>
              <a:t>12.4%</a:t>
            </a:r>
            <a:r>
              <a:rPr lang="zh-CN" altLang="en-US" sz="2000" dirty="0">
                <a:solidFill>
                  <a:schemeClr val="tx1"/>
                </a:solidFill>
                <a:latin typeface="Arial" panose="020B0604020202020204" pitchFamily="34" charset="0"/>
              </a:rPr>
              <a:t>。</a:t>
            </a:r>
            <a:endParaRPr lang="en-US" altLang="zh-CN" sz="2000">
              <a:solidFill>
                <a:srgbClr val="BE0A06"/>
              </a:solidFill>
              <a:latin typeface="Arial" panose="020B0604020202020204" pitchFamily="34" charset="0"/>
            </a:endParaRPr>
          </a:p>
        </p:txBody>
      </p:sp>
      <p:sp>
        <p:nvSpPr>
          <p:cNvPr id="23558" name="AutoShape 19"/>
          <p:cNvSpPr/>
          <p:nvPr/>
        </p:nvSpPr>
        <p:spPr>
          <a:xfrm>
            <a:off x="788988" y="5551488"/>
            <a:ext cx="7518400" cy="1306512"/>
          </a:xfrm>
          <a:prstGeom prst="wedgeEllipseCallout">
            <a:avLst>
              <a:gd name="adj1" fmla="val -46176"/>
              <a:gd name="adj2" fmla="val -50727"/>
            </a:avLst>
          </a:prstGeom>
          <a:solidFill>
            <a:schemeClr val="accent1"/>
          </a:solidFill>
          <a:ln w="9525" cap="flat" cmpd="sng">
            <a:solidFill>
              <a:schemeClr val="tx1"/>
            </a:solidFill>
            <a:prstDash val="solid"/>
            <a:miter/>
            <a:headEnd type="none" w="med" len="med"/>
            <a:tailEnd type="none" w="med" len="med"/>
          </a:ln>
        </p:spPr>
        <p:txBody>
          <a:bodyPr anchor="t" anchorCtr="0"/>
          <a:lstStyle/>
          <a:p>
            <a:pPr>
              <a:buClr>
                <a:srgbClr val="BE0A06"/>
              </a:buClr>
              <a:buFontTx/>
              <a:buChar char="•"/>
            </a:pPr>
            <a:r>
              <a:rPr lang="zh-CN" altLang="en-US" sz="2000" dirty="0">
                <a:solidFill>
                  <a:srgbClr val="BE0A06"/>
                </a:solidFill>
                <a:latin typeface="Arial" panose="020B0604020202020204" pitchFamily="34" charset="0"/>
              </a:rPr>
              <a:t>可见，现行税制结构商品税主体特征明显，间接税中增值税为第一主体。</a:t>
            </a:r>
          </a:p>
          <a:p>
            <a:pPr>
              <a:buClr>
                <a:srgbClr val="BE0A06"/>
              </a:buClr>
              <a:buFontTx/>
            </a:pPr>
            <a:r>
              <a:rPr lang="en-US" altLang="zh-CN" sz="2000">
                <a:solidFill>
                  <a:srgbClr val="BE0A06"/>
                </a:solidFill>
                <a:latin typeface="Arial" panose="020B0604020202020204" pitchFamily="34" charset="0"/>
              </a:rPr>
              <a:t>25.5%+7.3%+15.2%+12.4%=60.4%</a:t>
            </a:r>
            <a:endParaRPr lang="zh-CN" altLang="en-US" sz="2000" dirty="0">
              <a:solidFill>
                <a:srgbClr val="BE0A06"/>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32</a:t>
            </a:fld>
            <a:endParaRPr lang="zh-CN" altLang="en-US" sz="1200" dirty="0">
              <a:solidFill>
                <a:schemeClr val="tx2"/>
              </a:solidFill>
              <a:latin typeface="Arial" panose="020B0604020202020204" pitchFamily="34" charset="0"/>
            </a:endParaRPr>
          </a:p>
        </p:txBody>
      </p:sp>
      <p:sp>
        <p:nvSpPr>
          <p:cNvPr id="7170" name="Rectangle 3"/>
          <p:cNvSpPr>
            <a:spLocks noGrp="1"/>
          </p:cNvSpPr>
          <p:nvPr>
            <p:ph type="body" idx="4294967295"/>
          </p:nvPr>
        </p:nvSpPr>
        <p:spPr>
          <a:xfrm>
            <a:off x="454025" y="1809750"/>
            <a:ext cx="8689975" cy="4497388"/>
          </a:xfrm>
        </p:spPr>
        <p:txBody>
          <a:bodyPr vert="horz" wrap="square" lIns="0" tIns="0" rIns="0" bIns="0" anchor="t" anchorCtr="0"/>
          <a:lstStyle/>
          <a:p>
            <a:pPr marL="0" indent="0">
              <a:buNone/>
            </a:pPr>
            <a:r>
              <a:rPr lang="zh-CN" altLang="en-US">
                <a:ea typeface="宋体" panose="02010600030101010101" pitchFamily="2" charset="-122"/>
              </a:rPr>
              <a:t>       </a:t>
            </a:r>
          </a:p>
          <a:p>
            <a:pPr marL="0" indent="0">
              <a:buClr>
                <a:srgbClr val="1CFC41"/>
              </a:buClr>
              <a:buBlip>
                <a:blip r:embed="rId2"/>
              </a:buBlip>
            </a:pPr>
            <a:r>
              <a:rPr lang="zh-CN" altLang="en-US" sz="2800">
                <a:solidFill>
                  <a:schemeClr val="tx1"/>
                </a:solidFill>
                <a:ea typeface="宋体" panose="02010600030101010101" pitchFamily="2" charset="-122"/>
              </a:rPr>
              <a:t>本节逻辑结构图</a:t>
            </a:r>
          </a:p>
          <a:p>
            <a:pPr marL="0" indent="0">
              <a:buBlip>
                <a:blip r:embed="rId2"/>
              </a:buBlip>
            </a:pPr>
            <a:endParaRPr lang="zh-CN" altLang="en-US" sz="2800">
              <a:solidFill>
                <a:schemeClr val="tx1"/>
              </a:solidFill>
              <a:ea typeface="宋体" panose="02010600030101010101" pitchFamily="2" charset="-122"/>
            </a:endParaRPr>
          </a:p>
        </p:txBody>
      </p:sp>
      <p:sp>
        <p:nvSpPr>
          <p:cNvPr id="6148" name="Text Box 5"/>
          <p:cNvSpPr txBox="1"/>
          <p:nvPr/>
        </p:nvSpPr>
        <p:spPr>
          <a:xfrm>
            <a:off x="1758950" y="358775"/>
            <a:ext cx="6072188" cy="1066800"/>
          </a:xfrm>
          <a:prstGeom prst="rect">
            <a:avLst/>
          </a:prstGeom>
          <a:noFill/>
          <a:ln w="9525">
            <a:noFill/>
          </a:ln>
        </p:spPr>
        <p:txBody>
          <a:bodyPr>
            <a:spAutoFit/>
          </a:bodyPr>
          <a:lstStyle/>
          <a:p>
            <a:pPr algn="ctr"/>
            <a:r>
              <a:rPr lang="zh-CN" altLang="en-US" sz="3200" noProof="1">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第三节</a:t>
            </a:r>
            <a:r>
              <a:rPr lang="zh-CN" altLang="en-US" sz="3200" noProof="1">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 </a:t>
            </a:r>
            <a:r>
              <a:rPr lang="zh-CN" altLang="en-US" sz="3200" noProof="1">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西方税收的起源与发展</a:t>
            </a:r>
            <a:endParaRPr lang="en-US" altLang="zh-CN" sz="3200" b="1" noProof="1">
              <a:solidFill>
                <a:schemeClr val="tx1"/>
              </a:solidFill>
              <a:effectLst>
                <a:outerShdw blurRad="38100" dist="38100" dir="2700000">
                  <a:srgbClr val="C0C0C0"/>
                </a:outerShdw>
              </a:effectLst>
              <a:latin typeface="Arial" panose="020B0604020202020204" pitchFamily="34" charset="0"/>
            </a:endParaRPr>
          </a:p>
          <a:p>
            <a:pPr algn="ctr"/>
            <a:endParaRPr lang="zh-CN" altLang="en-US" sz="3200" noProof="1">
              <a:solidFill>
                <a:schemeClr val="tx1"/>
              </a:solidFill>
              <a:latin typeface="Arial" panose="020B0604020202020204" pitchFamily="34" charset="0"/>
            </a:endParaRPr>
          </a:p>
        </p:txBody>
      </p:sp>
      <p:sp>
        <p:nvSpPr>
          <p:cNvPr id="7172" name="Text Box 6"/>
          <p:cNvSpPr txBox="1"/>
          <p:nvPr/>
        </p:nvSpPr>
        <p:spPr>
          <a:xfrm>
            <a:off x="735013" y="1109663"/>
            <a:ext cx="1687512" cy="366712"/>
          </a:xfrm>
          <a:prstGeom prst="rect">
            <a:avLst/>
          </a:prstGeom>
          <a:noFill/>
          <a:ln w="9525">
            <a:noFill/>
          </a:ln>
        </p:spPr>
        <p:txBody>
          <a:bodyPr anchor="t" anchorCtr="0">
            <a:spAutoFit/>
          </a:bodyPr>
          <a:lstStyle/>
          <a:p>
            <a:endParaRPr lang="zh-CN" altLang="en-US" sz="1800" dirty="0">
              <a:solidFill>
                <a:schemeClr val="tx1"/>
              </a:solidFill>
              <a:latin typeface="Arial" panose="020B0604020202020204" pitchFamily="34" charset="0"/>
            </a:endParaRPr>
          </a:p>
        </p:txBody>
      </p:sp>
      <p:grpSp>
        <p:nvGrpSpPr>
          <p:cNvPr id="7173" name="组合 6149"/>
          <p:cNvGrpSpPr/>
          <p:nvPr/>
        </p:nvGrpSpPr>
        <p:grpSpPr>
          <a:xfrm>
            <a:off x="4346575" y="2509838"/>
            <a:ext cx="1149350" cy="912812"/>
            <a:chOff x="0" y="0"/>
            <a:chExt cx="1192" cy="959"/>
          </a:xfrm>
        </p:grpSpPr>
        <p:grpSp>
          <p:nvGrpSpPr>
            <p:cNvPr id="7174" name="组合 6150"/>
            <p:cNvGrpSpPr/>
            <p:nvPr/>
          </p:nvGrpSpPr>
          <p:grpSpPr>
            <a:xfrm>
              <a:off x="0" y="0"/>
              <a:ext cx="1192" cy="959"/>
              <a:chOff x="0" y="0"/>
              <a:chExt cx="1549" cy="1351"/>
            </a:xfrm>
          </p:grpSpPr>
          <p:sp>
            <p:nvSpPr>
              <p:cNvPr id="7175" name="AutoShape 19"/>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en-US" dirty="0">
                  <a:latin typeface="Arial" panose="020B0604020202020204" pitchFamily="34" charset="0"/>
                </a:endParaRPr>
              </a:p>
            </p:txBody>
          </p:sp>
          <p:sp>
            <p:nvSpPr>
              <p:cNvPr id="7176" name="AutoShape 20"/>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177" name="AutoShape 21"/>
              <p:cNvSpPr/>
              <p:nvPr/>
            </p:nvSpPr>
            <p:spPr>
              <a:xfrm>
                <a:off x="90" y="80"/>
                <a:ext cx="1350" cy="1168"/>
              </a:xfrm>
              <a:prstGeom prst="hexagon">
                <a:avLst>
                  <a:gd name="adj" fmla="val 28895"/>
                  <a:gd name="vf" fmla="val 115470"/>
                </a:avLst>
              </a:prstGeom>
              <a:gradFill rotWithShape="1">
                <a:gsLst>
                  <a:gs pos="0">
                    <a:srgbClr val="7262EC"/>
                  </a:gs>
                  <a:gs pos="100000">
                    <a:srgbClr val="2614AA"/>
                  </a:gs>
                </a:gsLst>
                <a:lin ang="189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grpSp>
        <p:sp>
          <p:nvSpPr>
            <p:cNvPr id="7178" name="Text Box 22"/>
            <p:cNvSpPr txBox="1"/>
            <p:nvPr/>
          </p:nvSpPr>
          <p:spPr>
            <a:xfrm>
              <a:off x="501" y="255"/>
              <a:ext cx="190" cy="385"/>
            </a:xfrm>
            <a:prstGeom prst="rect">
              <a:avLst/>
            </a:prstGeom>
            <a:noFill/>
            <a:ln w="9525">
              <a:noFill/>
            </a:ln>
          </p:spPr>
          <p:txBody>
            <a:bodyPr wrap="none" anchor="t" anchorCtr="0">
              <a:spAutoFit/>
            </a:bodyPr>
            <a:lstStyle/>
            <a:p>
              <a:pPr algn="ctr" eaLnBrk="0" hangingPunct="0"/>
              <a:endParaRPr lang="zh-CN" altLang="en-US" sz="1800" b="1" dirty="0">
                <a:solidFill>
                  <a:srgbClr val="FFFFFF"/>
                </a:solidFill>
                <a:latin typeface="Arial" panose="020B0604020202020204" pitchFamily="34" charset="0"/>
              </a:endParaRPr>
            </a:p>
          </p:txBody>
        </p:sp>
      </p:grpSp>
      <p:grpSp>
        <p:nvGrpSpPr>
          <p:cNvPr id="7179" name="组合 6161"/>
          <p:cNvGrpSpPr/>
          <p:nvPr/>
        </p:nvGrpSpPr>
        <p:grpSpPr>
          <a:xfrm>
            <a:off x="3759200" y="5260975"/>
            <a:ext cx="1149350" cy="938213"/>
            <a:chOff x="0" y="0"/>
            <a:chExt cx="1193" cy="959"/>
          </a:xfrm>
        </p:grpSpPr>
        <p:grpSp>
          <p:nvGrpSpPr>
            <p:cNvPr id="7180" name="组合 6162"/>
            <p:cNvGrpSpPr/>
            <p:nvPr/>
          </p:nvGrpSpPr>
          <p:grpSpPr>
            <a:xfrm>
              <a:off x="0" y="0"/>
              <a:ext cx="1193" cy="959"/>
              <a:chOff x="0" y="0"/>
              <a:chExt cx="1549" cy="1351"/>
            </a:xfrm>
          </p:grpSpPr>
          <p:sp>
            <p:nvSpPr>
              <p:cNvPr id="7181" name="AutoShape 3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en-US" dirty="0">
                  <a:latin typeface="Arial" panose="020B0604020202020204" pitchFamily="34" charset="0"/>
                </a:endParaRPr>
              </a:p>
            </p:txBody>
          </p:sp>
          <p:sp>
            <p:nvSpPr>
              <p:cNvPr id="7182" name="AutoShape 3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183" name="AutoShape 40"/>
              <p:cNvSpPr/>
              <p:nvPr/>
            </p:nvSpPr>
            <p:spPr>
              <a:xfrm>
                <a:off x="90" y="80"/>
                <a:ext cx="1350" cy="1168"/>
              </a:xfrm>
              <a:prstGeom prst="hexagon">
                <a:avLst>
                  <a:gd name="adj" fmla="val 28895"/>
                  <a:gd name="vf" fmla="val 115470"/>
                </a:avLst>
              </a:prstGeom>
              <a:gradFill rotWithShape="1">
                <a:gsLst>
                  <a:gs pos="0">
                    <a:srgbClr val="0066CC"/>
                  </a:gs>
                  <a:gs pos="100000">
                    <a:srgbClr val="002F5E"/>
                  </a:gs>
                </a:gsLst>
                <a:lin ang="54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grpSp>
        <p:sp>
          <p:nvSpPr>
            <p:cNvPr id="7184" name="Text Box 41"/>
            <p:cNvSpPr txBox="1"/>
            <p:nvPr/>
          </p:nvSpPr>
          <p:spPr>
            <a:xfrm>
              <a:off x="508" y="247"/>
              <a:ext cx="191" cy="374"/>
            </a:xfrm>
            <a:prstGeom prst="rect">
              <a:avLst/>
            </a:prstGeom>
            <a:noFill/>
            <a:ln w="9525">
              <a:noFill/>
            </a:ln>
          </p:spPr>
          <p:txBody>
            <a:bodyPr wrap="none" anchor="t" anchorCtr="0">
              <a:spAutoFit/>
            </a:bodyPr>
            <a:lstStyle/>
            <a:p>
              <a:pPr algn="ctr" eaLnBrk="0" hangingPunct="0"/>
              <a:endParaRPr lang="zh-CN" altLang="en-US" sz="1800" b="1" dirty="0">
                <a:solidFill>
                  <a:srgbClr val="FFFFFF"/>
                </a:solidFill>
                <a:latin typeface="Arial" panose="020B0604020202020204" pitchFamily="34" charset="0"/>
              </a:endParaRPr>
            </a:p>
          </p:txBody>
        </p:sp>
      </p:grpSp>
      <p:grpSp>
        <p:nvGrpSpPr>
          <p:cNvPr id="7185" name="组合 6167"/>
          <p:cNvGrpSpPr/>
          <p:nvPr/>
        </p:nvGrpSpPr>
        <p:grpSpPr>
          <a:xfrm>
            <a:off x="5472113" y="4187825"/>
            <a:ext cx="1149350" cy="938213"/>
            <a:chOff x="0" y="0"/>
            <a:chExt cx="1193" cy="959"/>
          </a:xfrm>
        </p:grpSpPr>
        <p:grpSp>
          <p:nvGrpSpPr>
            <p:cNvPr id="7186" name="组合 6168"/>
            <p:cNvGrpSpPr/>
            <p:nvPr/>
          </p:nvGrpSpPr>
          <p:grpSpPr>
            <a:xfrm>
              <a:off x="0" y="0"/>
              <a:ext cx="1193" cy="959"/>
              <a:chOff x="0" y="0"/>
              <a:chExt cx="1549" cy="1351"/>
            </a:xfrm>
          </p:grpSpPr>
          <p:sp>
            <p:nvSpPr>
              <p:cNvPr id="7187" name="AutoShape 50"/>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en-US" dirty="0">
                  <a:latin typeface="Arial" panose="020B0604020202020204" pitchFamily="34" charset="0"/>
                </a:endParaRPr>
              </a:p>
            </p:txBody>
          </p:sp>
          <p:sp>
            <p:nvSpPr>
              <p:cNvPr id="7188" name="AutoShape 51"/>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189" name="AutoShape 52"/>
              <p:cNvSpPr/>
              <p:nvPr/>
            </p:nvSpPr>
            <p:spPr>
              <a:xfrm>
                <a:off x="90" y="80"/>
                <a:ext cx="1350" cy="1168"/>
              </a:xfrm>
              <a:prstGeom prst="hexagon">
                <a:avLst>
                  <a:gd name="adj" fmla="val 28895"/>
                  <a:gd name="vf" fmla="val 115470"/>
                </a:avLst>
              </a:prstGeom>
              <a:gradFill rotWithShape="1">
                <a:gsLst>
                  <a:gs pos="0">
                    <a:srgbClr val="245D52"/>
                  </a:gs>
                  <a:gs pos="100000">
                    <a:srgbClr val="4DC9B1"/>
                  </a:gs>
                </a:gsLst>
                <a:lin ang="189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grpSp>
        <p:sp>
          <p:nvSpPr>
            <p:cNvPr id="7190" name="Text Box 53"/>
            <p:cNvSpPr txBox="1"/>
            <p:nvPr/>
          </p:nvSpPr>
          <p:spPr>
            <a:xfrm>
              <a:off x="524" y="294"/>
              <a:ext cx="191" cy="375"/>
            </a:xfrm>
            <a:prstGeom prst="rect">
              <a:avLst/>
            </a:prstGeom>
            <a:noFill/>
            <a:ln w="9525">
              <a:noFill/>
            </a:ln>
          </p:spPr>
          <p:txBody>
            <a:bodyPr wrap="none" anchor="t" anchorCtr="0">
              <a:spAutoFit/>
            </a:bodyPr>
            <a:lstStyle/>
            <a:p>
              <a:pPr algn="ctr" eaLnBrk="0" hangingPunct="0"/>
              <a:endParaRPr lang="zh-CN" altLang="en-US" sz="1800" b="1" dirty="0">
                <a:solidFill>
                  <a:srgbClr val="FFFFFF"/>
                </a:solidFill>
                <a:latin typeface="Arial" panose="020B0604020202020204" pitchFamily="34" charset="0"/>
              </a:endParaRPr>
            </a:p>
          </p:txBody>
        </p:sp>
      </p:grpSp>
      <p:sp>
        <p:nvSpPr>
          <p:cNvPr id="7191" name="Oval 54"/>
          <p:cNvSpPr/>
          <p:nvPr/>
        </p:nvSpPr>
        <p:spPr>
          <a:xfrm>
            <a:off x="3108325" y="2940050"/>
            <a:ext cx="3063875" cy="3032125"/>
          </a:xfrm>
          <a:prstGeom prst="ellipse">
            <a:avLst/>
          </a:prstGeom>
          <a:noFill/>
          <a:ln w="28575" cap="rnd" cmpd="sng">
            <a:solidFill>
              <a:srgbClr val="003399"/>
            </a:solidFill>
            <a:prstDash val="sysDot"/>
            <a:round/>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192" name="Text Box 55"/>
          <p:cNvSpPr txBox="1"/>
          <p:nvPr/>
        </p:nvSpPr>
        <p:spPr>
          <a:xfrm>
            <a:off x="3552825" y="3986213"/>
            <a:ext cx="2166938" cy="822325"/>
          </a:xfrm>
          <a:prstGeom prst="rect">
            <a:avLst/>
          </a:prstGeom>
          <a:noFill/>
          <a:ln w="9525">
            <a:noFill/>
          </a:ln>
        </p:spPr>
        <p:txBody>
          <a:bodyPr anchor="t" anchorCtr="0">
            <a:spAutoFit/>
          </a:bodyPr>
          <a:lstStyle/>
          <a:p>
            <a:pPr algn="ctr"/>
            <a:r>
              <a:rPr lang="zh-CN" altLang="en-US" b="1" dirty="0">
                <a:solidFill>
                  <a:schemeClr val="tx1"/>
                </a:solidFill>
                <a:latin typeface="Arial" panose="020B0604020202020204" pitchFamily="34" charset="0"/>
              </a:rPr>
              <a:t>西方税收的起源与发展</a:t>
            </a:r>
            <a:endParaRPr lang="zh-CN" altLang="en-US" b="1">
              <a:solidFill>
                <a:schemeClr val="tx1"/>
              </a:solidFill>
              <a:latin typeface="Arial" panose="020B0604020202020204" pitchFamily="34" charset="0"/>
            </a:endParaRPr>
          </a:p>
        </p:txBody>
      </p:sp>
      <p:sp>
        <p:nvSpPr>
          <p:cNvPr id="7193" name="AutoShape 56"/>
          <p:cNvSpPr/>
          <p:nvPr/>
        </p:nvSpPr>
        <p:spPr>
          <a:xfrm>
            <a:off x="6454775" y="1833563"/>
            <a:ext cx="1879600" cy="838200"/>
          </a:xfrm>
          <a:prstGeom prst="accentBorderCallout1">
            <a:avLst>
              <a:gd name="adj1" fmla="val 13634"/>
              <a:gd name="adj2" fmla="val -4056"/>
              <a:gd name="adj3" fmla="val 108523"/>
              <a:gd name="adj4" fmla="val -60894"/>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r>
              <a:rPr lang="zh-CN" altLang="en-US" dirty="0">
                <a:solidFill>
                  <a:schemeClr val="tx1"/>
                </a:solidFill>
                <a:latin typeface="Arial" panose="020B0604020202020204" pitchFamily="34" charset="0"/>
              </a:rPr>
              <a:t>西方税收的起源</a:t>
            </a:r>
            <a:endParaRPr lang="zh-CN" altLang="en-US">
              <a:solidFill>
                <a:schemeClr val="tx1"/>
              </a:solidFill>
              <a:latin typeface="Arial" panose="020B0604020202020204" pitchFamily="34" charset="0"/>
            </a:endParaRPr>
          </a:p>
        </p:txBody>
      </p:sp>
      <p:sp>
        <p:nvSpPr>
          <p:cNvPr id="7194" name="AutoShape 59"/>
          <p:cNvSpPr/>
          <p:nvPr/>
        </p:nvSpPr>
        <p:spPr>
          <a:xfrm>
            <a:off x="1109663" y="5451475"/>
            <a:ext cx="1765300" cy="1158875"/>
          </a:xfrm>
          <a:prstGeom prst="accentBorderCallout1">
            <a:avLst>
              <a:gd name="adj1" fmla="val 9861"/>
              <a:gd name="adj2" fmla="val 104315"/>
              <a:gd name="adj3" fmla="val 32875"/>
              <a:gd name="adj4" fmla="val 154588"/>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r>
              <a:rPr lang="zh-CN" altLang="en-US" dirty="0">
                <a:solidFill>
                  <a:schemeClr val="tx1"/>
                </a:solidFill>
                <a:latin typeface="Arial" panose="020B0604020202020204" pitchFamily="34" charset="0"/>
              </a:rPr>
              <a:t>资本主义时期西方税收的发展</a:t>
            </a:r>
            <a:endParaRPr lang="zh-CN" altLang="en-US">
              <a:solidFill>
                <a:schemeClr val="tx1"/>
              </a:solidFill>
              <a:latin typeface="Arial" panose="020B0604020202020204" pitchFamily="34" charset="0"/>
            </a:endParaRPr>
          </a:p>
        </p:txBody>
      </p:sp>
      <p:sp>
        <p:nvSpPr>
          <p:cNvPr id="7195" name="AutoShape 61"/>
          <p:cNvSpPr/>
          <p:nvPr/>
        </p:nvSpPr>
        <p:spPr>
          <a:xfrm>
            <a:off x="7334250" y="3971925"/>
            <a:ext cx="1562100" cy="1308100"/>
          </a:xfrm>
          <a:prstGeom prst="accentBorderCallout1">
            <a:avLst>
              <a:gd name="adj1" fmla="val 8736"/>
              <a:gd name="adj2" fmla="val -4880"/>
              <a:gd name="adj3" fmla="val 42356"/>
              <a:gd name="adj4" fmla="val -49185"/>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r>
              <a:rPr lang="zh-CN" altLang="en-US" dirty="0">
                <a:solidFill>
                  <a:schemeClr val="tx1"/>
                </a:solidFill>
                <a:latin typeface="Arial" panose="020B0604020202020204" pitchFamily="34" charset="0"/>
              </a:rPr>
              <a:t>前资本主义时期的西方税收 </a:t>
            </a:r>
            <a:endParaRPr lang="zh-CN" altLang="en-US">
              <a:solidFill>
                <a:schemeClr val="tx1"/>
              </a:solidFill>
              <a:latin typeface="Arial" panose="020B0604020202020204" pitchFamily="34" charset="0"/>
            </a:endParaRPr>
          </a:p>
        </p:txBody>
      </p:sp>
      <p:sp>
        <p:nvSpPr>
          <p:cNvPr id="7196" name="TextBox 9"/>
          <p:cNvSpPr txBox="1"/>
          <p:nvPr/>
        </p:nvSpPr>
        <p:spPr>
          <a:xfrm>
            <a:off x="5600700" y="6553200"/>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7197"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grpSp>
        <p:nvGrpSpPr>
          <p:cNvPr id="7198" name="组合 6188"/>
          <p:cNvGrpSpPr/>
          <p:nvPr/>
        </p:nvGrpSpPr>
        <p:grpSpPr>
          <a:xfrm>
            <a:off x="2489200" y="3609975"/>
            <a:ext cx="1149350" cy="938213"/>
            <a:chOff x="0" y="0"/>
            <a:chExt cx="1193" cy="959"/>
          </a:xfrm>
        </p:grpSpPr>
        <p:grpSp>
          <p:nvGrpSpPr>
            <p:cNvPr id="7199" name="组合 6189"/>
            <p:cNvGrpSpPr/>
            <p:nvPr/>
          </p:nvGrpSpPr>
          <p:grpSpPr>
            <a:xfrm>
              <a:off x="0" y="0"/>
              <a:ext cx="1193" cy="959"/>
              <a:chOff x="0" y="0"/>
              <a:chExt cx="1549" cy="1351"/>
            </a:xfrm>
          </p:grpSpPr>
          <p:sp>
            <p:nvSpPr>
              <p:cNvPr id="7200" name="AutoShape 3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en-US" dirty="0">
                  <a:latin typeface="Arial" panose="020B0604020202020204" pitchFamily="34" charset="0"/>
                </a:endParaRPr>
              </a:p>
            </p:txBody>
          </p:sp>
          <p:sp>
            <p:nvSpPr>
              <p:cNvPr id="7201" name="AutoShape 3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202" name="AutoShape 40"/>
              <p:cNvSpPr/>
              <p:nvPr/>
            </p:nvSpPr>
            <p:spPr>
              <a:xfrm>
                <a:off x="90" y="80"/>
                <a:ext cx="1350" cy="1168"/>
              </a:xfrm>
              <a:prstGeom prst="hexagon">
                <a:avLst>
                  <a:gd name="adj" fmla="val 28895"/>
                  <a:gd name="vf" fmla="val 115470"/>
                </a:avLst>
              </a:prstGeom>
              <a:gradFill rotWithShape="1">
                <a:gsLst>
                  <a:gs pos="0">
                    <a:schemeClr val="accent1"/>
                  </a:gs>
                  <a:gs pos="100000">
                    <a:srgbClr val="0F5267"/>
                  </a:gs>
                </a:gsLst>
                <a:lin ang="27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grpSp>
        <p:sp>
          <p:nvSpPr>
            <p:cNvPr id="7203" name="Text Box 41"/>
            <p:cNvSpPr txBox="1"/>
            <p:nvPr/>
          </p:nvSpPr>
          <p:spPr>
            <a:xfrm>
              <a:off x="508" y="247"/>
              <a:ext cx="191" cy="374"/>
            </a:xfrm>
            <a:prstGeom prst="rect">
              <a:avLst/>
            </a:prstGeom>
            <a:noFill/>
            <a:ln w="9525">
              <a:noFill/>
            </a:ln>
          </p:spPr>
          <p:txBody>
            <a:bodyPr wrap="none" anchor="t" anchorCtr="0">
              <a:spAutoFit/>
            </a:bodyPr>
            <a:lstStyle/>
            <a:p>
              <a:pPr algn="ctr" eaLnBrk="0" hangingPunct="0"/>
              <a:endParaRPr lang="zh-CN" altLang="en-US" sz="1800" b="1" dirty="0">
                <a:solidFill>
                  <a:srgbClr val="FFFFFF"/>
                </a:solidFill>
                <a:latin typeface="Arial" panose="020B0604020202020204" pitchFamily="34" charset="0"/>
              </a:endParaRPr>
            </a:p>
          </p:txBody>
        </p:sp>
      </p:grpSp>
      <p:sp>
        <p:nvSpPr>
          <p:cNvPr id="7204" name="AutoShape 59"/>
          <p:cNvSpPr/>
          <p:nvPr/>
        </p:nvSpPr>
        <p:spPr>
          <a:xfrm>
            <a:off x="381000" y="3457575"/>
            <a:ext cx="1852613" cy="831850"/>
          </a:xfrm>
          <a:prstGeom prst="accentBorderCallout1">
            <a:avLst>
              <a:gd name="adj1" fmla="val 13741"/>
              <a:gd name="adj2" fmla="val 104111"/>
              <a:gd name="adj3" fmla="val 52671"/>
              <a:gd name="adj4" fmla="val 121167"/>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r>
              <a:rPr lang="zh-CN" altLang="en-US" dirty="0">
                <a:solidFill>
                  <a:schemeClr val="tx1"/>
                </a:solidFill>
                <a:latin typeface="Arial" panose="020B0604020202020204" pitchFamily="34" charset="0"/>
              </a:rPr>
              <a:t>税收发展小结 </a:t>
            </a:r>
            <a:endParaRPr lang="zh-CN" altLang="en-US">
              <a:solidFill>
                <a:schemeClr val="tx1"/>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33</a:t>
            </a:fld>
            <a:endParaRPr lang="zh-CN" altLang="en-US" sz="1200" dirty="0">
              <a:solidFill>
                <a:schemeClr val="tx2"/>
              </a:solidFill>
              <a:latin typeface="Arial" panose="020B0604020202020204" pitchFamily="34" charset="0"/>
            </a:endParaRPr>
          </a:p>
        </p:txBody>
      </p:sp>
      <p:sp>
        <p:nvSpPr>
          <p:cNvPr id="8194"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一、西方税收的起源</a:t>
            </a:r>
            <a:endParaRPr lang="zh-CN" altLang="en-US" sz="3600">
              <a:solidFill>
                <a:schemeClr val="tx1"/>
              </a:solidFill>
              <a:latin typeface="Arial" panose="020B0604020202020204" pitchFamily="34" charset="0"/>
            </a:endParaRPr>
          </a:p>
        </p:txBody>
      </p:sp>
      <p:sp>
        <p:nvSpPr>
          <p:cNvPr id="8195" name="Rectangle 8"/>
          <p:cNvSpPr/>
          <p:nvPr/>
        </p:nvSpPr>
        <p:spPr>
          <a:xfrm>
            <a:off x="958850" y="2159000"/>
            <a:ext cx="6697663" cy="2530475"/>
          </a:xfrm>
          <a:prstGeom prst="rect">
            <a:avLst/>
          </a:prstGeom>
          <a:noFill/>
          <a:ln w="9525">
            <a:noFill/>
          </a:ln>
        </p:spPr>
        <p:txBody>
          <a:bodyPr anchor="ctr" anchorCtr="0">
            <a:spAutoFit/>
          </a:bodyPr>
          <a:lstStyle/>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西方国家税收的最初形态可以上溯至古希腊、古罗马时期。</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由富裕个人自愿贡纳到强制的充公和没收        </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土地收入是最主要的方式</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罗马共和国时期（公元前</a:t>
            </a:r>
            <a:r>
              <a:rPr lang="en-US" altLang="zh-CN" sz="2000">
                <a:solidFill>
                  <a:schemeClr val="tx1"/>
                </a:solidFill>
                <a:latin typeface="Arial" panose="020B0604020202020204" pitchFamily="34" charset="0"/>
              </a:rPr>
              <a:t>4</a:t>
            </a:r>
            <a:r>
              <a:rPr lang="zh-CN" altLang="en-US" sz="2000" dirty="0">
                <a:solidFill>
                  <a:schemeClr val="tx1"/>
                </a:solidFill>
                <a:latin typeface="Arial" panose="020B0604020202020204" pitchFamily="34" charset="0"/>
              </a:rPr>
              <a:t>世纪）罗马开始征收包括土地税和人头税的直接税。</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“包税制”：包税者将税收买走，然后分摊给纳税人。流弊更加严重。</a:t>
            </a:r>
          </a:p>
        </p:txBody>
      </p:sp>
      <p:sp>
        <p:nvSpPr>
          <p:cNvPr id="8196"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8197"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34</a:t>
            </a:fld>
            <a:endParaRPr lang="zh-CN" altLang="en-US" sz="1200" dirty="0">
              <a:solidFill>
                <a:schemeClr val="tx2"/>
              </a:solidFill>
              <a:latin typeface="Arial" panose="020B0604020202020204" pitchFamily="34" charset="0"/>
            </a:endParaRPr>
          </a:p>
        </p:txBody>
      </p:sp>
      <p:sp>
        <p:nvSpPr>
          <p:cNvPr id="9218"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二、前资本主义时期的西方税收</a:t>
            </a:r>
            <a:endParaRPr lang="zh-CN" altLang="en-US" sz="3600">
              <a:solidFill>
                <a:schemeClr val="tx1"/>
              </a:solidFill>
              <a:latin typeface="Arial" panose="020B0604020202020204" pitchFamily="34" charset="0"/>
            </a:endParaRPr>
          </a:p>
        </p:txBody>
      </p:sp>
      <p:sp>
        <p:nvSpPr>
          <p:cNvPr id="9219" name="Rectangle 8"/>
          <p:cNvSpPr/>
          <p:nvPr/>
        </p:nvSpPr>
        <p:spPr>
          <a:xfrm>
            <a:off x="958850" y="1854200"/>
            <a:ext cx="6697663" cy="3749675"/>
          </a:xfrm>
          <a:prstGeom prst="rect">
            <a:avLst/>
          </a:prstGeom>
          <a:noFill/>
          <a:ln w="9525">
            <a:noFill/>
          </a:ln>
        </p:spPr>
        <p:txBody>
          <a:bodyPr anchor="ctr" anchorCtr="0">
            <a:spAutoFit/>
          </a:bodyPr>
          <a:lstStyle/>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中世纪初期即</a:t>
            </a:r>
            <a:r>
              <a:rPr lang="en-US" altLang="zh-CN" sz="2000">
                <a:solidFill>
                  <a:schemeClr val="tx1"/>
                </a:solidFill>
                <a:latin typeface="Arial" panose="020B0604020202020204" pitchFamily="34" charset="0"/>
              </a:rPr>
              <a:t>11</a:t>
            </a:r>
            <a:r>
              <a:rPr lang="zh-CN" altLang="en-US" sz="2000" dirty="0">
                <a:solidFill>
                  <a:schemeClr val="tx1"/>
                </a:solidFill>
                <a:latin typeface="Arial" panose="020B0604020202020204" pitchFamily="34" charset="0"/>
              </a:rPr>
              <a:t>世纪到</a:t>
            </a:r>
            <a:r>
              <a:rPr lang="en-US" altLang="zh-CN" sz="2000">
                <a:solidFill>
                  <a:schemeClr val="tx1"/>
                </a:solidFill>
                <a:latin typeface="Arial" panose="020B0604020202020204" pitchFamily="34" charset="0"/>
              </a:rPr>
              <a:t>14</a:t>
            </a:r>
            <a:r>
              <a:rPr lang="zh-CN" altLang="en-US" sz="2000" dirty="0">
                <a:solidFill>
                  <a:schemeClr val="tx1"/>
                </a:solidFill>
                <a:latin typeface="Arial" panose="020B0604020202020204" pitchFamily="34" charset="0"/>
              </a:rPr>
              <a:t>世纪初，由于西欧内部的经济以及外部的商业联系都得到了扩展，剩余劳动数量增大，政府有了新的资源可资利用，集权化政治重组成为趋势，税收制度随之恢复，但是恢复的税收制度不成体系而且不同地区发展极端不平衡，税收主要是一些临时税（如</a:t>
            </a:r>
            <a:r>
              <a:rPr lang="en-US" altLang="zh-CN" sz="2000">
                <a:solidFill>
                  <a:schemeClr val="tx1"/>
                </a:solidFill>
                <a:latin typeface="Arial" panose="020B0604020202020204" pitchFamily="34" charset="0"/>
              </a:rPr>
              <a:t>12</a:t>
            </a:r>
            <a:r>
              <a:rPr lang="zh-CN" altLang="en-US" sz="2000" dirty="0">
                <a:solidFill>
                  <a:schemeClr val="tx1"/>
                </a:solidFill>
                <a:latin typeface="Arial" panose="020B0604020202020204" pitchFamily="34" charset="0"/>
              </a:rPr>
              <a:t>世纪教皇为十字军征收的税）。</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中世纪末期即</a:t>
            </a:r>
            <a:r>
              <a:rPr lang="en-US" altLang="zh-CN" sz="2000">
                <a:solidFill>
                  <a:schemeClr val="tx1"/>
                </a:solidFill>
                <a:latin typeface="Arial" panose="020B0604020202020204" pitchFamily="34" charset="0"/>
              </a:rPr>
              <a:t>15</a:t>
            </a:r>
            <a:r>
              <a:rPr lang="zh-CN" altLang="en-US" sz="2000" dirty="0">
                <a:solidFill>
                  <a:schemeClr val="tx1"/>
                </a:solidFill>
                <a:latin typeface="Arial" panose="020B0604020202020204" pitchFamily="34" charset="0"/>
              </a:rPr>
              <a:t>世纪前后，封建领主制度随生产力发展和城市复活逐渐崩溃，专制政体的民族国家普遍出现。这一时期战争频繁且规模扩大，军事开支膨胀，国家支出增加，财政需要导致税收逐渐恢复，税收的恢复反过来促进民族国家壮大成长，许多国家生产力的发展为税收的恢复提供了税源保证。</a:t>
            </a:r>
            <a:endParaRPr lang="zh-CN" altLang="en-US" sz="2000" dirty="0">
              <a:solidFill>
                <a:schemeClr val="tx1"/>
              </a:solidFill>
              <a:latin typeface="Arial" panose="020B0604020202020204" pitchFamily="34" charset="0"/>
              <a:ea typeface="仿宋_GB2312" pitchFamily="1" charset="-122"/>
            </a:endParaRPr>
          </a:p>
        </p:txBody>
      </p:sp>
      <p:sp>
        <p:nvSpPr>
          <p:cNvPr id="9220"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9221"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35</a:t>
            </a:fld>
            <a:endParaRPr lang="zh-CN" altLang="en-US" sz="1200" dirty="0">
              <a:solidFill>
                <a:schemeClr val="tx2"/>
              </a:solidFill>
              <a:latin typeface="Arial" panose="020B0604020202020204" pitchFamily="34" charset="0"/>
            </a:endParaRPr>
          </a:p>
        </p:txBody>
      </p:sp>
      <p:sp>
        <p:nvSpPr>
          <p:cNvPr id="10242"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三、资本主义时期西方税收的发展</a:t>
            </a:r>
            <a:endParaRPr lang="zh-CN" altLang="en-US" sz="3600">
              <a:solidFill>
                <a:schemeClr val="tx1"/>
              </a:solidFill>
              <a:latin typeface="Arial" panose="020B0604020202020204" pitchFamily="34" charset="0"/>
            </a:endParaRPr>
          </a:p>
        </p:txBody>
      </p:sp>
      <p:sp>
        <p:nvSpPr>
          <p:cNvPr id="10243" name="Rectangle 8"/>
          <p:cNvSpPr/>
          <p:nvPr/>
        </p:nvSpPr>
        <p:spPr>
          <a:xfrm>
            <a:off x="977900" y="2454275"/>
            <a:ext cx="6697663" cy="2225675"/>
          </a:xfrm>
          <a:prstGeom prst="rect">
            <a:avLst/>
          </a:prstGeom>
          <a:noFill/>
          <a:ln w="9525">
            <a:noFill/>
          </a:ln>
        </p:spPr>
        <p:txBody>
          <a:bodyPr anchor="ctr" anchorCtr="0">
            <a:spAutoFit/>
          </a:bodyPr>
          <a:lstStyle/>
          <a:p>
            <a:pPr>
              <a:buClr>
                <a:srgbClr val="1CFC41"/>
              </a:buClr>
              <a:buFont typeface="Wingdings" panose="05000000000000000000" pitchFamily="2" charset="2"/>
              <a:buChar char="u"/>
            </a:pPr>
            <a:r>
              <a:rPr lang="en-US" altLang="zh-CN" sz="2000">
                <a:solidFill>
                  <a:schemeClr val="tx1"/>
                </a:solidFill>
                <a:latin typeface="Arial" panose="020B0604020202020204" pitchFamily="34" charset="0"/>
              </a:rPr>
              <a:t>1689</a:t>
            </a:r>
            <a:r>
              <a:rPr lang="zh-CN" altLang="en-US" sz="2000" dirty="0">
                <a:solidFill>
                  <a:schemeClr val="tx1"/>
                </a:solidFill>
                <a:latin typeface="Arial" panose="020B0604020202020204" pitchFamily="34" charset="0"/>
              </a:rPr>
              <a:t>年英国“光荣革命”胜利后通过</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权利法案</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权利法案</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使</a:t>
            </a:r>
            <a:r>
              <a:rPr lang="en-US" altLang="zh-CN" sz="2000">
                <a:solidFill>
                  <a:schemeClr val="tx1"/>
                </a:solidFill>
                <a:latin typeface="Arial" panose="020B0604020202020204" pitchFamily="34" charset="0"/>
              </a:rPr>
              <a:t>1215</a:t>
            </a:r>
            <a:r>
              <a:rPr lang="zh-CN" altLang="en-US" sz="2000" dirty="0">
                <a:solidFill>
                  <a:schemeClr val="tx1"/>
                </a:solidFill>
                <a:latin typeface="Arial" panose="020B0604020202020204" pitchFamily="34" charset="0"/>
              </a:rPr>
              <a:t>年</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大宪章</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确立、</a:t>
            </a:r>
            <a:r>
              <a:rPr lang="en-US" altLang="zh-CN" sz="2000">
                <a:solidFill>
                  <a:schemeClr val="tx1"/>
                </a:solidFill>
                <a:latin typeface="Arial" panose="020B0604020202020204" pitchFamily="34" charset="0"/>
              </a:rPr>
              <a:t>1628</a:t>
            </a:r>
            <a:r>
              <a:rPr lang="zh-CN" altLang="en-US" sz="2000" dirty="0">
                <a:solidFill>
                  <a:schemeClr val="tx1"/>
                </a:solidFill>
                <a:latin typeface="Arial" panose="020B0604020202020204" pitchFamily="34" charset="0"/>
              </a:rPr>
              <a:t>年</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权利请愿书</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再次重申的“非经同意不得课税”的原则得到永久贯彻，并演变为“非经代表同意不得课税”。</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这一原则成为英国人民的基本共识和观念并随着宪政民主在全世界传播。</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美国独立战争对这一原则的捍卫</a:t>
            </a:r>
            <a:r>
              <a:rPr lang="en-US" altLang="zh-CN" sz="200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p:txBody>
      </p:sp>
      <p:sp>
        <p:nvSpPr>
          <p:cNvPr id="10244"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0245"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0246" name="Text Box 4"/>
          <p:cNvSpPr txBox="1"/>
          <p:nvPr/>
        </p:nvSpPr>
        <p:spPr>
          <a:xfrm>
            <a:off x="334963" y="1358900"/>
            <a:ext cx="8124825" cy="946150"/>
          </a:xfrm>
          <a:prstGeom prst="rect">
            <a:avLst/>
          </a:prstGeom>
          <a:noFill/>
          <a:ln w="9525">
            <a:noFill/>
          </a:ln>
        </p:spPr>
        <p:txBody>
          <a:bodyPr anchor="t" anchorCtr="0">
            <a:spAutoFit/>
          </a:bodyPr>
          <a:lstStyle/>
          <a:p>
            <a:r>
              <a:rPr lang="zh-CN" altLang="en-US" sz="2800">
                <a:solidFill>
                  <a:schemeClr val="tx1"/>
                </a:solidFill>
                <a:latin typeface="Arial" panose="020B0604020202020204" pitchFamily="34" charset="0"/>
              </a:rPr>
              <a:t>（一</a:t>
            </a:r>
            <a:r>
              <a:rPr lang="zh-CN" altLang="en-US" sz="2800" dirty="0">
                <a:solidFill>
                  <a:schemeClr val="tx1"/>
                </a:solidFill>
                <a:latin typeface="Arial" panose="020B0604020202020204" pitchFamily="34" charset="0"/>
              </a:rPr>
              <a:t>）制约税负过重的机制：“非经代表同意不得课税”原则的确立和实施</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36</a:t>
            </a:fld>
            <a:endParaRPr lang="zh-CN" altLang="en-US" sz="1200" dirty="0">
              <a:solidFill>
                <a:schemeClr val="tx2"/>
              </a:solidFill>
              <a:latin typeface="Arial" panose="020B0604020202020204" pitchFamily="34" charset="0"/>
            </a:endParaRPr>
          </a:p>
        </p:txBody>
      </p:sp>
      <p:sp>
        <p:nvSpPr>
          <p:cNvPr id="11266"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三、资本主义时期西方税收的发展</a:t>
            </a:r>
            <a:endParaRPr lang="zh-CN" altLang="en-US" sz="3600">
              <a:solidFill>
                <a:schemeClr val="tx1"/>
              </a:solidFill>
              <a:latin typeface="Arial" panose="020B0604020202020204" pitchFamily="34" charset="0"/>
            </a:endParaRPr>
          </a:p>
        </p:txBody>
      </p:sp>
      <p:sp>
        <p:nvSpPr>
          <p:cNvPr id="11267" name="Rectangle 8"/>
          <p:cNvSpPr/>
          <p:nvPr/>
        </p:nvSpPr>
        <p:spPr>
          <a:xfrm>
            <a:off x="977900" y="1939925"/>
            <a:ext cx="6697663" cy="1616075"/>
          </a:xfrm>
          <a:prstGeom prst="rect">
            <a:avLst/>
          </a:prstGeom>
          <a:noFill/>
          <a:ln w="9525">
            <a:noFill/>
          </a:ln>
        </p:spPr>
        <p:txBody>
          <a:bodyPr anchor="ctr" anchorCtr="0">
            <a:spAutoFit/>
          </a:bodyPr>
          <a:lstStyle/>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第一阶段：大约在</a:t>
            </a:r>
            <a:r>
              <a:rPr lang="en-US" altLang="zh-CN" sz="2000">
                <a:solidFill>
                  <a:schemeClr val="tx1"/>
                </a:solidFill>
                <a:latin typeface="Arial" panose="020B0604020202020204" pitchFamily="34" charset="0"/>
              </a:rPr>
              <a:t>17</a:t>
            </a:r>
            <a:r>
              <a:rPr lang="zh-CN" altLang="en-US" sz="2000" dirty="0">
                <a:solidFill>
                  <a:schemeClr val="tx1"/>
                </a:solidFill>
                <a:latin typeface="Arial" panose="020B0604020202020204" pitchFamily="34" charset="0"/>
              </a:rPr>
              <a:t>世纪至</a:t>
            </a:r>
            <a:r>
              <a:rPr lang="en-US" altLang="zh-CN" sz="2000">
                <a:solidFill>
                  <a:schemeClr val="tx1"/>
                </a:solidFill>
                <a:latin typeface="Arial" panose="020B0604020202020204" pitchFamily="34" charset="0"/>
              </a:rPr>
              <a:t>18</a:t>
            </a:r>
            <a:r>
              <a:rPr lang="zh-CN" altLang="en-US" sz="2000" dirty="0">
                <a:solidFill>
                  <a:schemeClr val="tx1"/>
                </a:solidFill>
                <a:latin typeface="Arial" panose="020B0604020202020204" pitchFamily="34" charset="0"/>
              </a:rPr>
              <a:t>世纪，在原有税制基础上逐步建立以消费税和关税为主体的间接税制度。</a:t>
            </a: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第二阶段：从</a:t>
            </a:r>
            <a:r>
              <a:rPr lang="en-US" altLang="zh-CN" sz="2000">
                <a:solidFill>
                  <a:schemeClr val="tx1"/>
                </a:solidFill>
                <a:latin typeface="Arial" panose="020B0604020202020204" pitchFamily="34" charset="0"/>
              </a:rPr>
              <a:t>19</a:t>
            </a:r>
            <a:r>
              <a:rPr lang="zh-CN" altLang="en-US" sz="2000" dirty="0">
                <a:solidFill>
                  <a:schemeClr val="tx1"/>
                </a:solidFill>
                <a:latin typeface="Arial" panose="020B0604020202020204" pitchFamily="34" charset="0"/>
              </a:rPr>
              <a:t>世纪初英国所得税的成功设计并推行到第一次世界大战前后欧洲各国均实现了所得税向主体税种的转变过程。</a:t>
            </a:r>
          </a:p>
        </p:txBody>
      </p:sp>
      <p:sp>
        <p:nvSpPr>
          <p:cNvPr id="11268"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1269"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1270" name="Text Box 4"/>
          <p:cNvSpPr txBox="1"/>
          <p:nvPr/>
        </p:nvSpPr>
        <p:spPr>
          <a:xfrm>
            <a:off x="334963" y="1358900"/>
            <a:ext cx="8124825" cy="519113"/>
          </a:xfrm>
          <a:prstGeom prst="rect">
            <a:avLst/>
          </a:prstGeom>
          <a:noFill/>
          <a:ln w="9525">
            <a:noFill/>
          </a:ln>
        </p:spPr>
        <p:txBody>
          <a:bodyPr anchor="t" anchorCtr="0">
            <a:spAutoFit/>
          </a:bodyPr>
          <a:lstStyle/>
          <a:p>
            <a:r>
              <a:rPr lang="zh-CN" altLang="en-US" sz="2800" dirty="0">
                <a:solidFill>
                  <a:schemeClr val="tx1"/>
                </a:solidFill>
                <a:latin typeface="Arial" panose="020B0604020202020204" pitchFamily="34" charset="0"/>
              </a:rPr>
              <a:t>（二）西方国家税制发展的两个阶段</a:t>
            </a:r>
          </a:p>
        </p:txBody>
      </p:sp>
      <p:sp>
        <p:nvSpPr>
          <p:cNvPr id="11271" name="AutoShape 19"/>
          <p:cNvSpPr/>
          <p:nvPr/>
        </p:nvSpPr>
        <p:spPr>
          <a:xfrm>
            <a:off x="3875088" y="3989388"/>
            <a:ext cx="5268912" cy="2239962"/>
          </a:xfrm>
          <a:prstGeom prst="wedgeEllipseCallout">
            <a:avLst>
              <a:gd name="adj1" fmla="val -72023"/>
              <a:gd name="adj2" fmla="val -81894"/>
            </a:avLst>
          </a:prstGeom>
          <a:solidFill>
            <a:schemeClr val="accent1"/>
          </a:solidFill>
          <a:ln w="9525" cap="flat" cmpd="sng">
            <a:solidFill>
              <a:schemeClr val="tx1"/>
            </a:solidFill>
            <a:prstDash val="solid"/>
            <a:miter/>
            <a:headEnd type="none" w="med" len="med"/>
            <a:tailEnd type="none" w="med" len="med"/>
          </a:ln>
        </p:spPr>
        <p:txBody>
          <a:bodyPr anchor="t" anchorCtr="0"/>
          <a:lstStyle/>
          <a:p>
            <a:pPr marL="742950" lvl="1" indent="-285750" algn="l" eaLnBrk="1" hangingPunct="1">
              <a:buClr>
                <a:srgbClr val="BE0A06"/>
              </a:buClr>
              <a:buFontTx/>
            </a:pPr>
            <a:r>
              <a:rPr lang="en-US" altLang="zh-CN" sz="200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二战之后，西方国家的税收制度继续保持以个人所得税为主体的税收结构；法国率先建立增值税制度，以此取代全额流转税。</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37</a:t>
            </a:fld>
            <a:endParaRPr lang="zh-CN" altLang="en-US" sz="1200" dirty="0">
              <a:solidFill>
                <a:schemeClr val="tx2"/>
              </a:solidFill>
              <a:latin typeface="Arial" panose="020B0604020202020204" pitchFamily="34" charset="0"/>
            </a:endParaRPr>
          </a:p>
        </p:txBody>
      </p:sp>
      <p:sp>
        <p:nvSpPr>
          <p:cNvPr id="12290"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四、税收发展小结</a:t>
            </a:r>
            <a:endParaRPr lang="zh-CN" altLang="en-US" sz="3600">
              <a:solidFill>
                <a:schemeClr val="tx1"/>
              </a:solidFill>
              <a:latin typeface="Arial" panose="020B0604020202020204" pitchFamily="34" charset="0"/>
            </a:endParaRPr>
          </a:p>
        </p:txBody>
      </p:sp>
      <p:sp>
        <p:nvSpPr>
          <p:cNvPr id="12291" name="Rectangle 8"/>
          <p:cNvSpPr/>
          <p:nvPr/>
        </p:nvSpPr>
        <p:spPr>
          <a:xfrm>
            <a:off x="977900" y="1911350"/>
            <a:ext cx="6697663" cy="2835275"/>
          </a:xfrm>
          <a:prstGeom prst="rect">
            <a:avLst/>
          </a:prstGeom>
          <a:noFill/>
          <a:ln w="9525">
            <a:noFill/>
          </a:ln>
        </p:spPr>
        <p:txBody>
          <a:bodyPr anchor="ctr" anchorCtr="0">
            <a:spAutoFit/>
          </a:bodyPr>
          <a:lstStyle/>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奴隶社会和封建社会初期：</a:t>
            </a:r>
            <a:r>
              <a:rPr lang="zh-CN" altLang="en-US" sz="2000" dirty="0">
                <a:solidFill>
                  <a:schemeClr val="tx1"/>
                </a:solidFill>
                <a:latin typeface="Arial" panose="020B0604020202020204" pitchFamily="34" charset="0"/>
              </a:rPr>
              <a:t>国家行使课税权是与贡纳者的自由贡献相结合的； </a:t>
            </a:r>
          </a:p>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封建中央集权建立前：</a:t>
            </a:r>
            <a:r>
              <a:rPr lang="zh-CN" altLang="en-US" sz="2000" dirty="0">
                <a:solidFill>
                  <a:schemeClr val="tx1"/>
                </a:solidFill>
                <a:latin typeface="Arial" panose="020B0604020202020204" pitchFamily="34" charset="0"/>
              </a:rPr>
              <a:t>国家增加新税一般需要取得贵族、僧侣等社会力量的支持；</a:t>
            </a:r>
          </a:p>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封建中央集权建立后：</a:t>
            </a:r>
            <a:r>
              <a:rPr lang="zh-CN" altLang="en-US" sz="2000" dirty="0">
                <a:solidFill>
                  <a:schemeClr val="tx1"/>
                </a:solidFill>
                <a:latin typeface="Arial" panose="020B0604020202020204" pitchFamily="34" charset="0"/>
              </a:rPr>
              <a:t>增加新税则是由政府强制课征； </a:t>
            </a:r>
          </a:p>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资本主义制度确立后：</a:t>
            </a:r>
            <a:r>
              <a:rPr lang="zh-CN" altLang="en-US" sz="2000" dirty="0">
                <a:solidFill>
                  <a:schemeClr val="tx1"/>
                </a:solidFill>
                <a:latin typeface="Arial" panose="020B0604020202020204" pitchFamily="34" charset="0"/>
              </a:rPr>
              <a:t>国家征税一般依据由议会以立法程序通过的税法，君主一般不能擅自决定征税。</a:t>
            </a:r>
          </a:p>
        </p:txBody>
      </p:sp>
      <p:sp>
        <p:nvSpPr>
          <p:cNvPr id="12292"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2293"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2294" name="Text Box 4"/>
          <p:cNvSpPr txBox="1"/>
          <p:nvPr/>
        </p:nvSpPr>
        <p:spPr>
          <a:xfrm>
            <a:off x="334963" y="1358900"/>
            <a:ext cx="8124825" cy="519113"/>
          </a:xfrm>
          <a:prstGeom prst="rect">
            <a:avLst/>
          </a:prstGeom>
          <a:noFill/>
          <a:ln w="9525">
            <a:noFill/>
          </a:ln>
        </p:spPr>
        <p:txBody>
          <a:bodyPr anchor="t" anchorCtr="0">
            <a:spAutoFit/>
          </a:bodyPr>
          <a:lstStyle/>
          <a:p>
            <a:r>
              <a:rPr lang="zh-CN" altLang="en-US" sz="2800">
                <a:solidFill>
                  <a:schemeClr val="tx1"/>
                </a:solidFill>
                <a:latin typeface="Arial" panose="020B0604020202020204" pitchFamily="34" charset="0"/>
              </a:rPr>
              <a:t>（一</a:t>
            </a:r>
            <a:r>
              <a:rPr lang="zh-CN" altLang="en-US" sz="2800" dirty="0">
                <a:solidFill>
                  <a:schemeClr val="tx1"/>
                </a:solidFill>
                <a:latin typeface="Arial" panose="020B0604020202020204" pitchFamily="34" charset="0"/>
              </a:rPr>
              <a:t>）国家行使课税权程序的发展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38</a:t>
            </a:fld>
            <a:endParaRPr lang="zh-CN" altLang="en-US" sz="1200" dirty="0">
              <a:solidFill>
                <a:schemeClr val="tx2"/>
              </a:solidFill>
              <a:latin typeface="Arial" panose="020B0604020202020204" pitchFamily="34" charset="0"/>
            </a:endParaRPr>
          </a:p>
        </p:txBody>
      </p:sp>
      <p:sp>
        <p:nvSpPr>
          <p:cNvPr id="13314" name="Text Box 5"/>
          <p:cNvSpPr txBox="1"/>
          <p:nvPr/>
        </p:nvSpPr>
        <p:spPr>
          <a:xfrm>
            <a:off x="679450" y="401638"/>
            <a:ext cx="8024813" cy="641350"/>
          </a:xfrm>
          <a:prstGeom prst="rect">
            <a:avLst/>
          </a:prstGeom>
          <a:noFill/>
          <a:ln w="9525">
            <a:noFill/>
          </a:ln>
        </p:spPr>
        <p:txBody>
          <a:bodyPr anchor="t" anchorCtr="0">
            <a:spAutoFit/>
          </a:bodyPr>
          <a:lstStyle/>
          <a:p>
            <a:pPr algn="ctr"/>
            <a:r>
              <a:rPr lang="zh-CN" altLang="en-US" sz="3600" dirty="0">
                <a:solidFill>
                  <a:schemeClr val="tx1"/>
                </a:solidFill>
                <a:latin typeface="Arial" panose="020B0604020202020204" pitchFamily="34" charset="0"/>
              </a:rPr>
              <a:t>四、税收发展小结</a:t>
            </a:r>
            <a:endParaRPr lang="zh-CN" altLang="en-US" sz="3600">
              <a:solidFill>
                <a:schemeClr val="tx1"/>
              </a:solidFill>
              <a:latin typeface="Arial" panose="020B0604020202020204" pitchFamily="34" charset="0"/>
            </a:endParaRPr>
          </a:p>
        </p:txBody>
      </p:sp>
      <p:sp>
        <p:nvSpPr>
          <p:cNvPr id="13315" name="Rectangle 8"/>
          <p:cNvSpPr/>
          <p:nvPr/>
        </p:nvSpPr>
        <p:spPr>
          <a:xfrm>
            <a:off x="977900" y="1939925"/>
            <a:ext cx="6697663" cy="1006475"/>
          </a:xfrm>
          <a:prstGeom prst="rect">
            <a:avLst/>
          </a:prstGeom>
          <a:noFill/>
          <a:ln w="9525">
            <a:noFill/>
          </a:ln>
        </p:spPr>
        <p:txBody>
          <a:bodyPr anchor="ctr" anchorCtr="0">
            <a:spAutoFit/>
          </a:bodyPr>
          <a:lstStyle/>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古老的直接税为主体的税收制度结构； </a:t>
            </a: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对商品课征的间接税为主的税收制度结构 ；    </a:t>
            </a: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所得税为主体的税收制度结构。</a:t>
            </a:r>
          </a:p>
        </p:txBody>
      </p:sp>
      <p:sp>
        <p:nvSpPr>
          <p:cNvPr id="13316" name="TextBox 9"/>
          <p:cNvSpPr txBox="1"/>
          <p:nvPr/>
        </p:nvSpPr>
        <p:spPr>
          <a:xfrm>
            <a:off x="5600700" y="6488113"/>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13317"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r>
              <a:rPr lang="zh-CN" altLang="en-US" sz="1400" i="1">
                <a:solidFill>
                  <a:schemeClr val="tx1"/>
                </a:solidFill>
                <a:latin typeface="Arial" panose="020B0604020202020204" pitchFamily="34" charset="0"/>
              </a:rPr>
              <a:t>第一章</a:t>
            </a:r>
            <a:endParaRPr lang="zh-CN" altLang="en-US" sz="2800">
              <a:solidFill>
                <a:schemeClr val="tx1"/>
              </a:solidFill>
              <a:latin typeface="Arial" panose="020B0604020202020204" pitchFamily="34" charset="0"/>
            </a:endParaRPr>
          </a:p>
        </p:txBody>
      </p:sp>
      <p:sp>
        <p:nvSpPr>
          <p:cNvPr id="13318" name="Text Box 4"/>
          <p:cNvSpPr txBox="1"/>
          <p:nvPr/>
        </p:nvSpPr>
        <p:spPr>
          <a:xfrm>
            <a:off x="334963" y="1358900"/>
            <a:ext cx="8124825" cy="519113"/>
          </a:xfrm>
          <a:prstGeom prst="rect">
            <a:avLst/>
          </a:prstGeom>
          <a:noFill/>
          <a:ln w="9525">
            <a:noFill/>
          </a:ln>
        </p:spPr>
        <p:txBody>
          <a:bodyPr anchor="t" anchorCtr="0">
            <a:spAutoFit/>
          </a:bodyPr>
          <a:lstStyle/>
          <a:p>
            <a:r>
              <a:rPr lang="zh-CN" altLang="en-US" sz="2800" dirty="0">
                <a:solidFill>
                  <a:schemeClr val="tx1"/>
                </a:solidFill>
                <a:latin typeface="Arial" panose="020B0604020202020204" pitchFamily="34" charset="0"/>
              </a:rPr>
              <a:t>（二）国家税收制度结构的变化</a:t>
            </a:r>
          </a:p>
        </p:txBody>
      </p:sp>
      <p:sp>
        <p:nvSpPr>
          <p:cNvPr id="13319" name="Text Box 4"/>
          <p:cNvSpPr txBox="1"/>
          <p:nvPr/>
        </p:nvSpPr>
        <p:spPr>
          <a:xfrm>
            <a:off x="322263" y="3003550"/>
            <a:ext cx="8124825" cy="519113"/>
          </a:xfrm>
          <a:prstGeom prst="rect">
            <a:avLst/>
          </a:prstGeom>
          <a:noFill/>
          <a:ln w="9525">
            <a:noFill/>
          </a:ln>
        </p:spPr>
        <p:txBody>
          <a:bodyPr anchor="t" anchorCtr="0">
            <a:spAutoFit/>
          </a:bodyPr>
          <a:lstStyle/>
          <a:p>
            <a:r>
              <a:rPr lang="zh-CN" altLang="en-US" sz="2800" dirty="0">
                <a:solidFill>
                  <a:schemeClr val="tx1"/>
                </a:solidFill>
                <a:latin typeface="Arial" panose="020B0604020202020204" pitchFamily="34" charset="0"/>
              </a:rPr>
              <a:t>（三）国家课税权范围的发展</a:t>
            </a:r>
          </a:p>
        </p:txBody>
      </p:sp>
      <p:sp>
        <p:nvSpPr>
          <p:cNvPr id="13320" name="Rectangle 8"/>
          <p:cNvSpPr/>
          <p:nvPr/>
        </p:nvSpPr>
        <p:spPr>
          <a:xfrm>
            <a:off x="965200" y="3622675"/>
            <a:ext cx="6697663" cy="701675"/>
          </a:xfrm>
          <a:prstGeom prst="rect">
            <a:avLst/>
          </a:prstGeom>
          <a:noFill/>
          <a:ln w="9525">
            <a:noFill/>
          </a:ln>
        </p:spPr>
        <p:txBody>
          <a:bodyPr anchor="ctr" anchorCtr="0">
            <a:spAutoFit/>
          </a:bodyPr>
          <a:lstStyle/>
          <a:p>
            <a:pPr>
              <a:buClr>
                <a:srgbClr val="BE0A06"/>
              </a:buClr>
              <a:buFont typeface="Wingdings" panose="05000000000000000000" pitchFamily="2" charset="2"/>
              <a:buChar char="l"/>
            </a:pPr>
            <a:r>
              <a:rPr lang="zh-CN" altLang="en-US" sz="2000" dirty="0">
                <a:solidFill>
                  <a:schemeClr val="tx1"/>
                </a:solidFill>
                <a:latin typeface="Arial" panose="020B0604020202020204" pitchFamily="34" charset="0"/>
              </a:rPr>
              <a:t>资本输出→跨国经营→跨国收入→行使课税权→国家之间的税收关系</a:t>
            </a:r>
          </a:p>
        </p:txBody>
      </p:sp>
      <p:sp>
        <p:nvSpPr>
          <p:cNvPr id="13321" name="Text Box 4"/>
          <p:cNvSpPr txBox="1"/>
          <p:nvPr/>
        </p:nvSpPr>
        <p:spPr>
          <a:xfrm>
            <a:off x="328613" y="4400550"/>
            <a:ext cx="8124825" cy="519113"/>
          </a:xfrm>
          <a:prstGeom prst="rect">
            <a:avLst/>
          </a:prstGeom>
          <a:noFill/>
          <a:ln w="9525">
            <a:noFill/>
          </a:ln>
        </p:spPr>
        <p:txBody>
          <a:bodyPr anchor="t" anchorCtr="0">
            <a:spAutoFit/>
          </a:bodyPr>
          <a:lstStyle/>
          <a:p>
            <a:r>
              <a:rPr lang="zh-CN" altLang="en-US" sz="2800" dirty="0">
                <a:solidFill>
                  <a:schemeClr val="tx1"/>
                </a:solidFill>
                <a:latin typeface="Arial" panose="020B0604020202020204" pitchFamily="34" charset="0"/>
              </a:rPr>
              <a:t>（四）税收征收形式的发展</a:t>
            </a:r>
          </a:p>
        </p:txBody>
      </p:sp>
      <p:sp>
        <p:nvSpPr>
          <p:cNvPr id="13322" name="Rectangle 8"/>
          <p:cNvSpPr/>
          <p:nvPr/>
        </p:nvSpPr>
        <p:spPr>
          <a:xfrm>
            <a:off x="971550" y="5133975"/>
            <a:ext cx="6697663" cy="396875"/>
          </a:xfrm>
          <a:prstGeom prst="rect">
            <a:avLst/>
          </a:prstGeom>
          <a:noFill/>
          <a:ln w="9525">
            <a:noFill/>
          </a:ln>
        </p:spPr>
        <p:txBody>
          <a:bodyPr anchor="ctr" anchorCtr="0">
            <a:spAutoFit/>
          </a:bodyPr>
          <a:lstStyle/>
          <a:p>
            <a:pPr>
              <a:spcBef>
                <a:spcPct val="20000"/>
              </a:spcBef>
              <a:buClr>
                <a:srgbClr val="BE0A06"/>
              </a:buClr>
              <a:buFont typeface="Wingdings" panose="05000000000000000000" pitchFamily="2" charset="2"/>
              <a:buChar char="l"/>
            </a:pPr>
            <a:r>
              <a:rPr lang="zh-CN" altLang="en-US" sz="2000" dirty="0">
                <a:solidFill>
                  <a:schemeClr val="tx1"/>
                </a:solidFill>
                <a:latin typeface="Arial" panose="020B0604020202020204" pitchFamily="34" charset="0"/>
              </a:rPr>
              <a:t>实物→货币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三表</a:t>
            </a:r>
            <a:endParaRPr lang="zh-CN" altLang="en-US" dirty="0"/>
          </a:p>
        </p:txBody>
      </p:sp>
      <p:sp>
        <p:nvSpPr>
          <p:cNvPr id="3" name="内容占位符 2"/>
          <p:cNvSpPr>
            <a:spLocks noGrp="1"/>
          </p:cNvSpPr>
          <p:nvPr>
            <p:ph idx="1"/>
          </p:nvPr>
        </p:nvSpPr>
        <p:spPr/>
        <p:txBody>
          <a:bodyPr/>
          <a:lstStyle/>
          <a:p>
            <a:r>
              <a:rPr lang="zh-CN" altLang="en-US" sz="4000" dirty="0" smtClean="0"/>
              <a:t>教学大纲</a:t>
            </a:r>
            <a:endParaRPr lang="en-US" altLang="zh-CN" sz="4000" dirty="0" smtClean="0"/>
          </a:p>
          <a:p>
            <a:r>
              <a:rPr lang="zh-CN" altLang="en-US" sz="4000" dirty="0" smtClean="0"/>
              <a:t>教学进度表</a:t>
            </a:r>
            <a:endParaRPr lang="en-US" altLang="zh-CN" sz="4000" dirty="0" smtClean="0"/>
          </a:p>
          <a:p>
            <a:r>
              <a:rPr lang="zh-CN" altLang="en-US" sz="4000" dirty="0" smtClean="0"/>
              <a:t>教材选用表</a:t>
            </a:r>
            <a:endParaRPr lang="zh-CN" altLang="en-US" sz="40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176982" y="1415845"/>
            <a:ext cx="8686800" cy="3746090"/>
          </a:xfrm>
          <a:prstGeom prst="rect">
            <a:avLst/>
          </a:prstGeom>
          <a:noFill/>
          <a:ln w="9525">
            <a:noFill/>
            <a:miter lim="800000"/>
            <a:headEnd/>
            <a:tailEnd/>
          </a:ln>
        </p:spPr>
        <p:txBody>
          <a:bodyPr wrap="square" anchor="ctr">
            <a:spAutoFit/>
          </a:bodyPr>
          <a:lstStyle/>
          <a:p>
            <a:pPr eaLnBrk="0" hangingPunct="0"/>
            <a:r>
              <a:rPr lang="zh-CN" sz="4000" b="1" dirty="0">
                <a:latin typeface="Calibri" pitchFamily="34" charset="0"/>
                <a:cs typeface="Times New Roman" pitchFamily="18" charset="0"/>
              </a:rPr>
              <a:t>任课教师（</a:t>
            </a:r>
            <a:r>
              <a:rPr lang="en-US" altLang="zh-CN" sz="4000" b="1" dirty="0">
                <a:latin typeface="Calibri" pitchFamily="34" charset="0"/>
                <a:cs typeface="Times New Roman" pitchFamily="18" charset="0"/>
              </a:rPr>
              <a:t>Instructor</a:t>
            </a:r>
            <a:r>
              <a:rPr lang="zh-CN" altLang="en-US" sz="4000" b="1" dirty="0">
                <a:latin typeface="Calibri" pitchFamily="34" charset="0"/>
                <a:cs typeface="Times New Roman" pitchFamily="18" charset="0"/>
              </a:rPr>
              <a:t>）：</a:t>
            </a:r>
            <a:r>
              <a:rPr lang="zh-CN" altLang="en-US" sz="4000" b="1" u="sng" dirty="0">
                <a:latin typeface="Calibri" pitchFamily="34" charset="0"/>
                <a:cs typeface="Times New Roman" pitchFamily="18" charset="0"/>
              </a:rPr>
              <a:t>  杜云  </a:t>
            </a:r>
            <a:endParaRPr lang="en-US" altLang="zh-CN" sz="4000" b="1" u="sng" dirty="0">
              <a:latin typeface="Calibri" pitchFamily="34" charset="0"/>
              <a:cs typeface="Times New Roman" pitchFamily="18" charset="0"/>
            </a:endParaRPr>
          </a:p>
          <a:p>
            <a:pPr eaLnBrk="0" hangingPunct="0"/>
            <a:endParaRPr lang="zh-CN" altLang="en-US" sz="3200" dirty="0"/>
          </a:p>
          <a:p>
            <a:r>
              <a:rPr lang="en-US" altLang="zh-CN" sz="3200" b="1" dirty="0" smtClean="0">
                <a:latin typeface="Calibri" pitchFamily="34" charset="0"/>
                <a:cs typeface="Times New Roman" pitchFamily="18" charset="0"/>
                <a:hlinkClick r:id="rId2"/>
              </a:rPr>
              <a:t>https://economics.xmu.edu.cn/info/1223/232079.htm</a:t>
            </a:r>
            <a:endParaRPr lang="en-US" altLang="zh-CN" sz="3200" b="1" dirty="0" smtClean="0">
              <a:latin typeface="Calibri" pitchFamily="34" charset="0"/>
              <a:cs typeface="Times New Roman" pitchFamily="18" charset="0"/>
            </a:endParaRPr>
          </a:p>
          <a:p>
            <a:endParaRPr lang="en-US" altLang="zh-CN" sz="3200" b="1" u="sng" dirty="0">
              <a:latin typeface="Calibri" pitchFamily="34" charset="0"/>
              <a:cs typeface="Times New Roman" pitchFamily="18" charset="0"/>
            </a:endParaRPr>
          </a:p>
          <a:p>
            <a:pPr eaLnBrk="0" hangingPunct="0"/>
            <a:r>
              <a:rPr lang="en-US" altLang="zh-CN" sz="3200" b="1" u="sng" dirty="0" smtClean="0">
                <a:latin typeface="Calibri" pitchFamily="34" charset="0"/>
                <a:cs typeface="Times New Roman" pitchFamily="18" charset="0"/>
              </a:rPr>
              <a:t>QQ</a:t>
            </a:r>
            <a:r>
              <a:rPr lang="zh-CN" altLang="en-US" sz="3200" b="1" u="sng" dirty="0" smtClean="0">
                <a:latin typeface="Calibri" pitchFamily="34" charset="0"/>
                <a:cs typeface="Times New Roman" pitchFamily="18" charset="0"/>
              </a:rPr>
              <a:t>群： </a:t>
            </a:r>
            <a:r>
              <a:rPr lang="zh-CN" altLang="en-US" sz="3200" b="1" dirty="0" smtClean="0">
                <a:latin typeface="Calibri" pitchFamily="34" charset="0"/>
                <a:cs typeface="Times New Roman" pitchFamily="18" charset="0"/>
              </a:rPr>
              <a:t>思</a:t>
            </a:r>
            <a:r>
              <a:rPr lang="zh-CN" altLang="en-US" sz="3200" b="1" dirty="0" smtClean="0">
                <a:latin typeface="Calibri" pitchFamily="34" charset="0"/>
                <a:cs typeface="Times New Roman" pitchFamily="18" charset="0"/>
              </a:rPr>
              <a:t>明</a:t>
            </a:r>
            <a:endParaRPr lang="en-US" altLang="zh-CN" sz="3200" b="1" dirty="0" smtClean="0">
              <a:latin typeface="Calibri" pitchFamily="34" charset="0"/>
              <a:cs typeface="Times New Roman" pitchFamily="18" charset="0"/>
            </a:endParaRPr>
          </a:p>
          <a:p>
            <a:pPr eaLnBrk="0" hangingPunct="0"/>
            <a:r>
              <a:rPr lang="zh-CN" altLang="en-US" sz="3200" b="1" dirty="0" smtClean="0">
                <a:latin typeface="Calibri" pitchFamily="34" charset="0"/>
                <a:cs typeface="Times New Roman" pitchFamily="18" charset="0"/>
              </a:rPr>
              <a:t>                翔</a:t>
            </a:r>
            <a:r>
              <a:rPr lang="zh-CN" altLang="en-US" sz="3200" b="1" dirty="0" smtClean="0">
                <a:latin typeface="Calibri" pitchFamily="34" charset="0"/>
                <a:cs typeface="Times New Roman" pitchFamily="18" charset="0"/>
              </a:rPr>
              <a:t>安</a:t>
            </a:r>
            <a:r>
              <a:rPr lang="en-US" altLang="zh-CN" sz="3200" b="1" dirty="0" smtClean="0">
                <a:latin typeface="Calibri" pitchFamily="34" charset="0"/>
                <a:cs typeface="Times New Roman" pitchFamily="18" charset="0"/>
              </a:rPr>
              <a:t>876388620</a:t>
            </a:r>
            <a:endParaRPr lang="en-US" altLang="zh-CN" sz="32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研究领域</a:t>
            </a:r>
            <a:endParaRPr lang="zh-CN" altLang="en-US" sz="3200" dirty="0"/>
          </a:p>
        </p:txBody>
      </p:sp>
      <p:sp>
        <p:nvSpPr>
          <p:cNvPr id="3" name="内容占位符 2"/>
          <p:cNvSpPr>
            <a:spLocks noGrp="1"/>
          </p:cNvSpPr>
          <p:nvPr>
            <p:ph idx="1"/>
          </p:nvPr>
        </p:nvSpPr>
        <p:spPr/>
        <p:txBody>
          <a:bodyPr/>
          <a:lstStyle/>
          <a:p>
            <a:r>
              <a:rPr lang="zh-CN" altLang="en-US" dirty="0" smtClean="0"/>
              <a:t>网络资源与网络资源管理 ，中国财经出版社，</a:t>
            </a:r>
            <a:r>
              <a:rPr lang="en-US" altLang="zh-CN" dirty="0" smtClean="0"/>
              <a:t>2006</a:t>
            </a:r>
          </a:p>
          <a:p>
            <a:r>
              <a:rPr lang="zh-CN" altLang="en-US" dirty="0" smtClean="0"/>
              <a:t>网络经济学，科学出版社，</a:t>
            </a:r>
            <a:r>
              <a:rPr lang="en-US" altLang="zh-CN" dirty="0" smtClean="0"/>
              <a:t>2010</a:t>
            </a:r>
          </a:p>
          <a:p>
            <a:r>
              <a:rPr lang="zh-CN" altLang="en-US" dirty="0" smtClean="0"/>
              <a:t>证券投资学，知识产权出版社，</a:t>
            </a:r>
            <a:r>
              <a:rPr lang="en-US" altLang="zh-CN" dirty="0" smtClean="0"/>
              <a:t>2012</a:t>
            </a:r>
            <a:r>
              <a:rPr lang="zh-CN" altLang="en-US" dirty="0" smtClean="0"/>
              <a:t>，</a:t>
            </a:r>
            <a:endParaRPr lang="en-US" altLang="zh-CN" dirty="0" smtClean="0"/>
          </a:p>
          <a:p>
            <a:r>
              <a:rPr lang="zh-CN" altLang="en-US" dirty="0" smtClean="0"/>
              <a:t>现代金融学，知识产权出版社，</a:t>
            </a:r>
            <a:r>
              <a:rPr lang="en-US" altLang="zh-CN" dirty="0" smtClean="0"/>
              <a:t>2014</a:t>
            </a:r>
            <a:r>
              <a:rPr lang="zh-CN" altLang="en-US" dirty="0" smtClean="0"/>
              <a:t>，</a:t>
            </a:r>
            <a:endParaRPr lang="en-US" altLang="zh-CN" dirty="0" smtClean="0"/>
          </a:p>
          <a:p>
            <a:r>
              <a:rPr lang="zh-CN" altLang="en-US" dirty="0" smtClean="0"/>
              <a:t>虚拟经济学，厦大出版社，</a:t>
            </a:r>
            <a:r>
              <a:rPr lang="en-US" altLang="zh-CN" dirty="0" smtClean="0"/>
              <a:t>2016</a:t>
            </a:r>
          </a:p>
          <a:p>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C:\Users\duyun\Desktop\IMG_5848.JPG"/>
          <p:cNvPicPr>
            <a:picLocks noChangeAspect="1" noChangeArrowheads="1"/>
          </p:cNvPicPr>
          <p:nvPr/>
        </p:nvPicPr>
        <p:blipFill>
          <a:blip r:embed="rId2"/>
          <a:srcRect/>
          <a:stretch>
            <a:fillRect/>
          </a:stretch>
        </p:blipFill>
        <p:spPr bwMode="auto">
          <a:xfrm>
            <a:off x="1096091" y="796413"/>
            <a:ext cx="6484580" cy="5537302"/>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0" y="914400"/>
            <a:ext cx="7772400" cy="4400550"/>
          </a:xfrm>
          <a:prstGeom prst="rect">
            <a:avLst/>
          </a:prstGeom>
        </p:spPr>
        <p:txBody>
          <a:bodyPr>
            <a:spAutoFit/>
          </a:bodyPr>
          <a:lstStyle/>
          <a:p>
            <a:pPr>
              <a:defRPr/>
            </a:pPr>
            <a:r>
              <a:rPr lang="en-US" altLang="zh-CN" sz="2800" dirty="0">
                <a:solidFill>
                  <a:schemeClr val="tx1"/>
                </a:solidFill>
                <a:latin typeface="+mj-ea"/>
                <a:ea typeface="+mj-ea"/>
              </a:rPr>
              <a:t>1987</a:t>
            </a:r>
            <a:r>
              <a:rPr lang="zh-CN" altLang="en-US" sz="2800" dirty="0">
                <a:solidFill>
                  <a:schemeClr val="tx1"/>
                </a:solidFill>
                <a:latin typeface="+mj-ea"/>
                <a:ea typeface="+mj-ea"/>
              </a:rPr>
              <a:t>年</a:t>
            </a:r>
            <a:r>
              <a:rPr lang="zh-CN" altLang="en-US" sz="2800" dirty="0" smtClean="0">
                <a:solidFill>
                  <a:schemeClr val="tx1"/>
                </a:solidFill>
                <a:latin typeface="+mj-ea"/>
                <a:ea typeface="+mj-ea"/>
              </a:rPr>
              <a:t>，加入</a:t>
            </a:r>
            <a:r>
              <a:rPr lang="zh-CN" altLang="en-US" sz="2800" dirty="0">
                <a:solidFill>
                  <a:schemeClr val="tx1"/>
                </a:solidFill>
                <a:latin typeface="+mj-ea"/>
                <a:ea typeface="+mj-ea"/>
              </a:rPr>
              <a:t>中国共产党</a:t>
            </a:r>
          </a:p>
          <a:p>
            <a:pPr>
              <a:defRPr/>
            </a:pPr>
            <a:r>
              <a:rPr lang="en-US" altLang="zh-CN" sz="2800" dirty="0">
                <a:solidFill>
                  <a:schemeClr val="tx1"/>
                </a:solidFill>
                <a:latin typeface="+mj-ea"/>
                <a:ea typeface="+mj-ea"/>
              </a:rPr>
              <a:t>1988</a:t>
            </a:r>
            <a:r>
              <a:rPr lang="zh-CN" altLang="en-US" sz="2800" dirty="0">
                <a:solidFill>
                  <a:schemeClr val="tx1"/>
                </a:solidFill>
                <a:latin typeface="+mj-ea"/>
                <a:ea typeface="+mj-ea"/>
              </a:rPr>
              <a:t>年，华中工学院    工程力学  工学士</a:t>
            </a:r>
          </a:p>
          <a:p>
            <a:pPr>
              <a:defRPr/>
            </a:pPr>
            <a:r>
              <a:rPr lang="en-US" altLang="zh-CN" sz="2800" dirty="0">
                <a:solidFill>
                  <a:schemeClr val="tx1"/>
                </a:solidFill>
                <a:latin typeface="+mj-ea"/>
                <a:ea typeface="+mj-ea"/>
              </a:rPr>
              <a:t>1992</a:t>
            </a:r>
            <a:r>
              <a:rPr lang="zh-CN" altLang="en-US" sz="2800" dirty="0">
                <a:solidFill>
                  <a:schemeClr val="tx1"/>
                </a:solidFill>
                <a:latin typeface="+mj-ea"/>
                <a:ea typeface="+mj-ea"/>
              </a:rPr>
              <a:t>年，武钢报社、日立公司、长江证券</a:t>
            </a:r>
          </a:p>
          <a:p>
            <a:pPr>
              <a:defRPr/>
            </a:pPr>
            <a:r>
              <a:rPr lang="en-US" altLang="zh-CN" sz="2800" dirty="0">
                <a:solidFill>
                  <a:schemeClr val="tx1"/>
                </a:solidFill>
                <a:latin typeface="+mj-ea"/>
                <a:ea typeface="+mj-ea"/>
              </a:rPr>
              <a:t>2000</a:t>
            </a:r>
            <a:r>
              <a:rPr lang="zh-CN" altLang="en-US" sz="2800" dirty="0">
                <a:solidFill>
                  <a:schemeClr val="tx1"/>
                </a:solidFill>
                <a:latin typeface="+mj-ea"/>
                <a:ea typeface="+mj-ea"/>
              </a:rPr>
              <a:t>年，武汉大学</a:t>
            </a:r>
            <a:r>
              <a:rPr lang="en-US" altLang="zh-CN" sz="2800" dirty="0">
                <a:solidFill>
                  <a:schemeClr val="tx1"/>
                </a:solidFill>
                <a:latin typeface="+mj-ea"/>
                <a:ea typeface="+mj-ea"/>
              </a:rPr>
              <a:t>    </a:t>
            </a:r>
            <a:r>
              <a:rPr lang="zh-CN" altLang="en-US" sz="2800" dirty="0">
                <a:solidFill>
                  <a:schemeClr val="tx1"/>
                </a:solidFill>
                <a:latin typeface="+mj-ea"/>
                <a:ea typeface="+mj-ea"/>
              </a:rPr>
              <a:t>管理硕士</a:t>
            </a:r>
          </a:p>
          <a:p>
            <a:pPr>
              <a:defRPr/>
            </a:pPr>
            <a:r>
              <a:rPr lang="en-US" altLang="zh-CN" sz="2800" dirty="0">
                <a:solidFill>
                  <a:schemeClr val="tx1"/>
                </a:solidFill>
                <a:latin typeface="+mj-ea"/>
                <a:ea typeface="+mj-ea"/>
              </a:rPr>
              <a:t>2003</a:t>
            </a:r>
            <a:r>
              <a:rPr lang="zh-CN" altLang="en-US" sz="2800" dirty="0">
                <a:solidFill>
                  <a:schemeClr val="tx1"/>
                </a:solidFill>
                <a:latin typeface="+mj-ea"/>
                <a:ea typeface="+mj-ea"/>
              </a:rPr>
              <a:t>年，厦门大学   </a:t>
            </a:r>
            <a:r>
              <a:rPr lang="zh-CN" altLang="en-US" sz="2800" dirty="0" smtClean="0">
                <a:solidFill>
                  <a:schemeClr val="tx1"/>
                </a:solidFill>
                <a:latin typeface="+mj-ea"/>
                <a:ea typeface="+mj-ea"/>
              </a:rPr>
              <a:t>博士、</a:t>
            </a:r>
            <a:r>
              <a:rPr lang="zh-CN" altLang="en-US" sz="2800" dirty="0">
                <a:solidFill>
                  <a:schemeClr val="tx1"/>
                </a:solidFill>
                <a:latin typeface="+mj-ea"/>
                <a:ea typeface="+mj-ea"/>
              </a:rPr>
              <a:t>教师</a:t>
            </a:r>
          </a:p>
          <a:p>
            <a:pPr>
              <a:defRPr/>
            </a:pPr>
            <a:r>
              <a:rPr lang="en-US" altLang="zh-CN" sz="2800" dirty="0" smtClean="0">
                <a:solidFill>
                  <a:schemeClr val="tx1"/>
                </a:solidFill>
                <a:latin typeface="+mj-ea"/>
                <a:ea typeface="+mj-ea"/>
              </a:rPr>
              <a:t>2005</a:t>
            </a:r>
            <a:r>
              <a:rPr lang="zh-CN" altLang="en-US" sz="2800" dirty="0" smtClean="0">
                <a:solidFill>
                  <a:schemeClr val="tx1"/>
                </a:solidFill>
                <a:latin typeface="+mj-ea"/>
                <a:ea typeface="+mj-ea"/>
              </a:rPr>
              <a:t>年</a:t>
            </a:r>
            <a:r>
              <a:rPr lang="zh-CN" altLang="en-US" sz="2800" dirty="0">
                <a:solidFill>
                  <a:schemeClr val="tx1"/>
                </a:solidFill>
                <a:latin typeface="+mj-ea"/>
                <a:ea typeface="+mj-ea"/>
              </a:rPr>
              <a:t>，澳大利亚布里斯班大学</a:t>
            </a:r>
          </a:p>
          <a:p>
            <a:pPr>
              <a:defRPr/>
            </a:pPr>
            <a:r>
              <a:rPr lang="en-US" altLang="zh-CN" sz="2800" dirty="0">
                <a:solidFill>
                  <a:schemeClr val="tx1"/>
                </a:solidFill>
                <a:latin typeface="+mj-ea"/>
                <a:ea typeface="+mj-ea"/>
              </a:rPr>
              <a:t>2007</a:t>
            </a:r>
            <a:r>
              <a:rPr lang="zh-CN" altLang="en-US" sz="2800" dirty="0">
                <a:solidFill>
                  <a:schemeClr val="tx1"/>
                </a:solidFill>
                <a:latin typeface="+mj-ea"/>
                <a:ea typeface="+mj-ea"/>
              </a:rPr>
              <a:t>年</a:t>
            </a:r>
            <a:r>
              <a:rPr lang="zh-CN" altLang="en-US" sz="2800" dirty="0" smtClean="0">
                <a:solidFill>
                  <a:schemeClr val="tx1"/>
                </a:solidFill>
                <a:latin typeface="+mj-ea"/>
                <a:ea typeface="+mj-ea"/>
              </a:rPr>
              <a:t>，江苏南通市政府发改委（金融办）</a:t>
            </a:r>
            <a:endParaRPr lang="zh-CN" altLang="en-US" sz="2800" dirty="0">
              <a:solidFill>
                <a:schemeClr val="tx1"/>
              </a:solidFill>
              <a:latin typeface="+mj-ea"/>
              <a:ea typeface="+mj-ea"/>
            </a:endParaRPr>
          </a:p>
          <a:p>
            <a:pPr>
              <a:defRPr/>
            </a:pPr>
            <a:r>
              <a:rPr lang="en-US" altLang="zh-CN" sz="2800" dirty="0" smtClean="0">
                <a:solidFill>
                  <a:schemeClr val="tx1"/>
                </a:solidFill>
                <a:latin typeface="+mj-ea"/>
                <a:ea typeface="+mj-ea"/>
              </a:rPr>
              <a:t>2011</a:t>
            </a:r>
            <a:r>
              <a:rPr lang="zh-CN" altLang="en-US" sz="2800" dirty="0" smtClean="0">
                <a:solidFill>
                  <a:schemeClr val="tx1"/>
                </a:solidFill>
                <a:latin typeface="+mj-ea"/>
                <a:ea typeface="+mj-ea"/>
              </a:rPr>
              <a:t>年，美国旧金山州立大学</a:t>
            </a:r>
            <a:endParaRPr lang="zh-CN" altLang="en-US" sz="2800" dirty="0">
              <a:solidFill>
                <a:schemeClr val="tx1"/>
              </a:solidFill>
              <a:latin typeface="+mj-ea"/>
              <a:ea typeface="+mj-ea"/>
            </a:endParaRPr>
          </a:p>
          <a:p>
            <a:pPr>
              <a:defRPr/>
            </a:pPr>
            <a:r>
              <a:rPr lang="en-US" altLang="zh-CN" sz="2800" dirty="0" smtClean="0">
                <a:solidFill>
                  <a:schemeClr val="tx1"/>
                </a:solidFill>
                <a:latin typeface="+mj-ea"/>
                <a:ea typeface="+mj-ea"/>
              </a:rPr>
              <a:t>2013</a:t>
            </a:r>
            <a:r>
              <a:rPr lang="zh-CN" altLang="en-US" sz="2800" dirty="0" smtClean="0">
                <a:solidFill>
                  <a:schemeClr val="tx1"/>
                </a:solidFill>
                <a:latin typeface="+mj-ea"/>
                <a:ea typeface="+mj-ea"/>
              </a:rPr>
              <a:t>年，孔子学院 院长</a:t>
            </a:r>
            <a:endParaRPr lang="zh-CN" altLang="en-US" sz="2800" dirty="0">
              <a:solidFill>
                <a:schemeClr val="tx1"/>
              </a:solidFill>
              <a:latin typeface="+mj-ea"/>
              <a:ea typeface="+mj-ea"/>
            </a:endParaRPr>
          </a:p>
          <a:p>
            <a:pPr>
              <a:defRPr/>
            </a:pPr>
            <a:r>
              <a:rPr lang="en-US" altLang="zh-CN" sz="2800" dirty="0">
                <a:solidFill>
                  <a:schemeClr val="tx1"/>
                </a:solidFill>
                <a:latin typeface="+mj-ea"/>
                <a:ea typeface="+mj-ea"/>
              </a:rPr>
              <a:t>2022</a:t>
            </a:r>
            <a:r>
              <a:rPr lang="zh-CN" altLang="en-US" sz="2800" dirty="0">
                <a:solidFill>
                  <a:schemeClr val="tx1"/>
                </a:solidFill>
                <a:latin typeface="+mj-ea"/>
                <a:ea typeface="+mj-ea"/>
              </a:rPr>
              <a:t>年，厦门大学</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zh-CN" altLang="en-US" sz="1200" dirty="0">
                <a:solidFill>
                  <a:schemeClr val="tx2"/>
                </a:solidFill>
                <a:latin typeface="Arial" panose="020B0604020202020204" pitchFamily="34" charset="0"/>
              </a:rPr>
              <a:pPr algn="r"/>
              <a:t>9</a:t>
            </a:fld>
            <a:endParaRPr lang="zh-CN" altLang="en-US" sz="1200" dirty="0">
              <a:solidFill>
                <a:schemeClr val="tx2"/>
              </a:solidFill>
              <a:latin typeface="Arial" panose="020B0604020202020204" pitchFamily="34" charset="0"/>
            </a:endParaRPr>
          </a:p>
        </p:txBody>
      </p:sp>
      <p:sp>
        <p:nvSpPr>
          <p:cNvPr id="7170" name="Rectangle 3"/>
          <p:cNvSpPr>
            <a:spLocks noGrp="1"/>
          </p:cNvSpPr>
          <p:nvPr>
            <p:ph type="body" idx="4294967295"/>
          </p:nvPr>
        </p:nvSpPr>
        <p:spPr>
          <a:xfrm>
            <a:off x="454025" y="1809750"/>
            <a:ext cx="8689975" cy="4497388"/>
          </a:xfrm>
        </p:spPr>
        <p:txBody>
          <a:bodyPr vert="horz" wrap="square" lIns="0" tIns="0" rIns="0" bIns="0" anchor="t" anchorCtr="0"/>
          <a:lstStyle/>
          <a:p>
            <a:pPr marL="0" indent="0">
              <a:buNone/>
            </a:pPr>
            <a:r>
              <a:rPr lang="zh-CN" altLang="en-US">
                <a:ea typeface="宋体" panose="02010600030101010101" pitchFamily="2" charset="-122"/>
              </a:rPr>
              <a:t>       </a:t>
            </a:r>
          </a:p>
          <a:p>
            <a:pPr marL="0" indent="0">
              <a:buClr>
                <a:srgbClr val="1CFC41"/>
              </a:buClr>
              <a:buBlip>
                <a:blip r:embed="rId2"/>
              </a:buBlip>
            </a:pPr>
            <a:r>
              <a:rPr lang="zh-CN" altLang="en-US" sz="2800">
                <a:solidFill>
                  <a:schemeClr val="tx1"/>
                </a:solidFill>
                <a:ea typeface="宋体" panose="02010600030101010101" pitchFamily="2" charset="-122"/>
              </a:rPr>
              <a:t>本节逻辑结构图</a:t>
            </a:r>
          </a:p>
          <a:p>
            <a:pPr marL="0" indent="0">
              <a:buBlip>
                <a:blip r:embed="rId2"/>
              </a:buBlip>
            </a:pPr>
            <a:endParaRPr lang="zh-CN" altLang="en-US" sz="2800">
              <a:solidFill>
                <a:schemeClr val="tx1"/>
              </a:solidFill>
              <a:ea typeface="宋体" panose="02010600030101010101" pitchFamily="2" charset="-122"/>
            </a:endParaRPr>
          </a:p>
        </p:txBody>
      </p:sp>
      <p:sp>
        <p:nvSpPr>
          <p:cNvPr id="6148" name="Text Box 5"/>
          <p:cNvSpPr txBox="1"/>
          <p:nvPr/>
        </p:nvSpPr>
        <p:spPr>
          <a:xfrm>
            <a:off x="1758950" y="358775"/>
            <a:ext cx="6072188" cy="1066800"/>
          </a:xfrm>
          <a:prstGeom prst="rect">
            <a:avLst/>
          </a:prstGeom>
          <a:noFill/>
          <a:ln w="9525">
            <a:noFill/>
          </a:ln>
        </p:spPr>
        <p:txBody>
          <a:bodyPr>
            <a:spAutoFit/>
          </a:bodyPr>
          <a:lstStyle/>
          <a:p>
            <a:pPr algn="ctr"/>
            <a:r>
              <a:rPr lang="zh-CN" altLang="en-US" sz="3200" noProof="1">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第一节</a:t>
            </a:r>
            <a:r>
              <a:rPr lang="zh-CN" altLang="en-US" sz="3200" noProof="1">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 </a:t>
            </a:r>
            <a:r>
              <a:rPr lang="zh-CN" altLang="en-US" sz="3200" noProof="1">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国家、财政和税收的起源</a:t>
            </a:r>
            <a:endParaRPr lang="en-US" altLang="zh-CN" sz="3200" b="1" noProof="1">
              <a:solidFill>
                <a:schemeClr val="tx1"/>
              </a:solidFill>
              <a:effectLst>
                <a:outerShdw blurRad="38100" dist="38100" dir="2700000">
                  <a:srgbClr val="C0C0C0"/>
                </a:outerShdw>
              </a:effectLst>
              <a:latin typeface="Arial" panose="020B0604020202020204" pitchFamily="34" charset="0"/>
            </a:endParaRPr>
          </a:p>
          <a:p>
            <a:pPr algn="ctr"/>
            <a:endParaRPr lang="zh-CN" altLang="en-US" sz="3200" noProof="1">
              <a:solidFill>
                <a:schemeClr val="tx1"/>
              </a:solidFill>
              <a:latin typeface="Arial" panose="020B0604020202020204" pitchFamily="34" charset="0"/>
            </a:endParaRPr>
          </a:p>
        </p:txBody>
      </p:sp>
      <p:sp>
        <p:nvSpPr>
          <p:cNvPr id="7172" name="Text Box 6"/>
          <p:cNvSpPr txBox="1"/>
          <p:nvPr/>
        </p:nvSpPr>
        <p:spPr>
          <a:xfrm>
            <a:off x="735013" y="1109663"/>
            <a:ext cx="1687512" cy="366712"/>
          </a:xfrm>
          <a:prstGeom prst="rect">
            <a:avLst/>
          </a:prstGeom>
          <a:noFill/>
          <a:ln w="9525">
            <a:noFill/>
          </a:ln>
        </p:spPr>
        <p:txBody>
          <a:bodyPr anchor="t" anchorCtr="0">
            <a:spAutoFit/>
          </a:bodyPr>
          <a:lstStyle/>
          <a:p>
            <a:endParaRPr lang="zh-CN" altLang="en-US" sz="1800" dirty="0">
              <a:solidFill>
                <a:schemeClr val="tx1"/>
              </a:solidFill>
              <a:latin typeface="Arial" panose="020B0604020202020204" pitchFamily="34" charset="0"/>
            </a:endParaRPr>
          </a:p>
        </p:txBody>
      </p:sp>
      <p:grpSp>
        <p:nvGrpSpPr>
          <p:cNvPr id="7173" name="组合 6149"/>
          <p:cNvGrpSpPr/>
          <p:nvPr/>
        </p:nvGrpSpPr>
        <p:grpSpPr>
          <a:xfrm>
            <a:off x="4346575" y="2509838"/>
            <a:ext cx="1149350" cy="912812"/>
            <a:chOff x="0" y="0"/>
            <a:chExt cx="1192" cy="959"/>
          </a:xfrm>
        </p:grpSpPr>
        <p:grpSp>
          <p:nvGrpSpPr>
            <p:cNvPr id="7174" name="组合 6150"/>
            <p:cNvGrpSpPr/>
            <p:nvPr/>
          </p:nvGrpSpPr>
          <p:grpSpPr>
            <a:xfrm>
              <a:off x="0" y="0"/>
              <a:ext cx="1192" cy="959"/>
              <a:chOff x="0" y="0"/>
              <a:chExt cx="1549" cy="1351"/>
            </a:xfrm>
          </p:grpSpPr>
          <p:sp>
            <p:nvSpPr>
              <p:cNvPr id="7175" name="AutoShape 19"/>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en-US" dirty="0">
                  <a:latin typeface="Arial" panose="020B0604020202020204" pitchFamily="34" charset="0"/>
                </a:endParaRPr>
              </a:p>
            </p:txBody>
          </p:sp>
          <p:sp>
            <p:nvSpPr>
              <p:cNvPr id="7176" name="AutoShape 20"/>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177" name="AutoShape 21"/>
              <p:cNvSpPr/>
              <p:nvPr/>
            </p:nvSpPr>
            <p:spPr>
              <a:xfrm>
                <a:off x="90" y="80"/>
                <a:ext cx="1350" cy="1168"/>
              </a:xfrm>
              <a:prstGeom prst="hexagon">
                <a:avLst>
                  <a:gd name="adj" fmla="val 28895"/>
                  <a:gd name="vf" fmla="val 115470"/>
                </a:avLst>
              </a:prstGeom>
              <a:gradFill rotWithShape="1">
                <a:gsLst>
                  <a:gs pos="0">
                    <a:srgbClr val="7262EC"/>
                  </a:gs>
                  <a:gs pos="100000">
                    <a:srgbClr val="2614AA"/>
                  </a:gs>
                </a:gsLst>
                <a:lin ang="189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grpSp>
        <p:sp>
          <p:nvSpPr>
            <p:cNvPr id="7178" name="Text Box 22"/>
            <p:cNvSpPr txBox="1"/>
            <p:nvPr/>
          </p:nvSpPr>
          <p:spPr>
            <a:xfrm>
              <a:off x="501" y="255"/>
              <a:ext cx="190" cy="385"/>
            </a:xfrm>
            <a:prstGeom prst="rect">
              <a:avLst/>
            </a:prstGeom>
            <a:noFill/>
            <a:ln w="9525">
              <a:noFill/>
            </a:ln>
          </p:spPr>
          <p:txBody>
            <a:bodyPr wrap="none" anchor="t" anchorCtr="0">
              <a:spAutoFit/>
            </a:bodyPr>
            <a:lstStyle/>
            <a:p>
              <a:pPr algn="ctr" eaLnBrk="0" hangingPunct="0"/>
              <a:endParaRPr lang="zh-CN" altLang="en-US" sz="1800" b="1" dirty="0">
                <a:solidFill>
                  <a:srgbClr val="FFFFFF"/>
                </a:solidFill>
                <a:latin typeface="Arial" panose="020B0604020202020204" pitchFamily="34" charset="0"/>
              </a:endParaRPr>
            </a:p>
          </p:txBody>
        </p:sp>
      </p:grpSp>
      <p:grpSp>
        <p:nvGrpSpPr>
          <p:cNvPr id="7179" name="组合 6161"/>
          <p:cNvGrpSpPr/>
          <p:nvPr/>
        </p:nvGrpSpPr>
        <p:grpSpPr>
          <a:xfrm>
            <a:off x="2559050" y="4308475"/>
            <a:ext cx="1149350" cy="938213"/>
            <a:chOff x="0" y="0"/>
            <a:chExt cx="1193" cy="959"/>
          </a:xfrm>
        </p:grpSpPr>
        <p:grpSp>
          <p:nvGrpSpPr>
            <p:cNvPr id="7180" name="组合 6162"/>
            <p:cNvGrpSpPr/>
            <p:nvPr/>
          </p:nvGrpSpPr>
          <p:grpSpPr>
            <a:xfrm>
              <a:off x="0" y="0"/>
              <a:ext cx="1193" cy="959"/>
              <a:chOff x="0" y="0"/>
              <a:chExt cx="1549" cy="1351"/>
            </a:xfrm>
          </p:grpSpPr>
          <p:sp>
            <p:nvSpPr>
              <p:cNvPr id="7181" name="AutoShape 3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en-US" dirty="0">
                  <a:latin typeface="Arial" panose="020B0604020202020204" pitchFamily="34" charset="0"/>
                </a:endParaRPr>
              </a:p>
            </p:txBody>
          </p:sp>
          <p:sp>
            <p:nvSpPr>
              <p:cNvPr id="7182" name="AutoShape 3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183" name="AutoShape 40"/>
              <p:cNvSpPr/>
              <p:nvPr/>
            </p:nvSpPr>
            <p:spPr>
              <a:xfrm>
                <a:off x="90" y="80"/>
                <a:ext cx="1350" cy="1168"/>
              </a:xfrm>
              <a:prstGeom prst="hexagon">
                <a:avLst>
                  <a:gd name="adj" fmla="val 28895"/>
                  <a:gd name="vf" fmla="val 115470"/>
                </a:avLst>
              </a:prstGeom>
              <a:gradFill rotWithShape="1">
                <a:gsLst>
                  <a:gs pos="0">
                    <a:srgbClr val="0066CC"/>
                  </a:gs>
                  <a:gs pos="100000">
                    <a:srgbClr val="002F5E"/>
                  </a:gs>
                </a:gsLst>
                <a:lin ang="54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grpSp>
        <p:sp>
          <p:nvSpPr>
            <p:cNvPr id="7184" name="Text Box 41"/>
            <p:cNvSpPr txBox="1"/>
            <p:nvPr/>
          </p:nvSpPr>
          <p:spPr>
            <a:xfrm>
              <a:off x="508" y="247"/>
              <a:ext cx="191" cy="374"/>
            </a:xfrm>
            <a:prstGeom prst="rect">
              <a:avLst/>
            </a:prstGeom>
            <a:noFill/>
            <a:ln w="9525">
              <a:noFill/>
            </a:ln>
          </p:spPr>
          <p:txBody>
            <a:bodyPr wrap="none" anchor="t" anchorCtr="0">
              <a:spAutoFit/>
            </a:bodyPr>
            <a:lstStyle/>
            <a:p>
              <a:pPr algn="ctr" eaLnBrk="0" hangingPunct="0"/>
              <a:endParaRPr lang="zh-CN" altLang="en-US" sz="1800" b="1" dirty="0">
                <a:solidFill>
                  <a:srgbClr val="FFFFFF"/>
                </a:solidFill>
                <a:latin typeface="Arial" panose="020B0604020202020204" pitchFamily="34" charset="0"/>
              </a:endParaRPr>
            </a:p>
          </p:txBody>
        </p:sp>
      </p:grpSp>
      <p:grpSp>
        <p:nvGrpSpPr>
          <p:cNvPr id="7185" name="组合 6167"/>
          <p:cNvGrpSpPr/>
          <p:nvPr/>
        </p:nvGrpSpPr>
        <p:grpSpPr>
          <a:xfrm>
            <a:off x="5376863" y="4816475"/>
            <a:ext cx="1149350" cy="938213"/>
            <a:chOff x="0" y="0"/>
            <a:chExt cx="1193" cy="959"/>
          </a:xfrm>
        </p:grpSpPr>
        <p:grpSp>
          <p:nvGrpSpPr>
            <p:cNvPr id="7186" name="组合 6168"/>
            <p:cNvGrpSpPr/>
            <p:nvPr/>
          </p:nvGrpSpPr>
          <p:grpSpPr>
            <a:xfrm>
              <a:off x="0" y="0"/>
              <a:ext cx="1193" cy="959"/>
              <a:chOff x="0" y="0"/>
              <a:chExt cx="1549" cy="1351"/>
            </a:xfrm>
          </p:grpSpPr>
          <p:sp>
            <p:nvSpPr>
              <p:cNvPr id="7187" name="AutoShape 50"/>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en-US" dirty="0">
                  <a:latin typeface="Arial" panose="020B0604020202020204" pitchFamily="34" charset="0"/>
                </a:endParaRPr>
              </a:p>
            </p:txBody>
          </p:sp>
          <p:sp>
            <p:nvSpPr>
              <p:cNvPr id="7188" name="AutoShape 51"/>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189" name="AutoShape 52"/>
              <p:cNvSpPr/>
              <p:nvPr/>
            </p:nvSpPr>
            <p:spPr>
              <a:xfrm>
                <a:off x="90" y="80"/>
                <a:ext cx="1350" cy="1168"/>
              </a:xfrm>
              <a:prstGeom prst="hexagon">
                <a:avLst>
                  <a:gd name="adj" fmla="val 28895"/>
                  <a:gd name="vf" fmla="val 115470"/>
                </a:avLst>
              </a:prstGeom>
              <a:gradFill rotWithShape="1">
                <a:gsLst>
                  <a:gs pos="0">
                    <a:srgbClr val="245D52"/>
                  </a:gs>
                  <a:gs pos="100000">
                    <a:srgbClr val="4DC9B1"/>
                  </a:gs>
                </a:gsLst>
                <a:lin ang="189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grpSp>
        <p:sp>
          <p:nvSpPr>
            <p:cNvPr id="7190" name="Text Box 53"/>
            <p:cNvSpPr txBox="1"/>
            <p:nvPr/>
          </p:nvSpPr>
          <p:spPr>
            <a:xfrm>
              <a:off x="524" y="294"/>
              <a:ext cx="191" cy="375"/>
            </a:xfrm>
            <a:prstGeom prst="rect">
              <a:avLst/>
            </a:prstGeom>
            <a:noFill/>
            <a:ln w="9525">
              <a:noFill/>
            </a:ln>
          </p:spPr>
          <p:txBody>
            <a:bodyPr wrap="none" anchor="t" anchorCtr="0">
              <a:spAutoFit/>
            </a:bodyPr>
            <a:lstStyle/>
            <a:p>
              <a:pPr algn="ctr" eaLnBrk="0" hangingPunct="0"/>
              <a:endParaRPr lang="zh-CN" altLang="en-US" sz="1800" b="1" dirty="0">
                <a:solidFill>
                  <a:srgbClr val="FFFFFF"/>
                </a:solidFill>
                <a:latin typeface="Arial" panose="020B0604020202020204" pitchFamily="34" charset="0"/>
              </a:endParaRPr>
            </a:p>
          </p:txBody>
        </p:sp>
      </p:grpSp>
      <p:sp>
        <p:nvSpPr>
          <p:cNvPr id="7191" name="Oval 54"/>
          <p:cNvSpPr/>
          <p:nvPr/>
        </p:nvSpPr>
        <p:spPr>
          <a:xfrm>
            <a:off x="3108325" y="2940050"/>
            <a:ext cx="3063875" cy="3032125"/>
          </a:xfrm>
          <a:prstGeom prst="ellipse">
            <a:avLst/>
          </a:prstGeom>
          <a:noFill/>
          <a:ln w="28575" cap="rnd" cmpd="sng">
            <a:solidFill>
              <a:srgbClr val="003399"/>
            </a:solidFill>
            <a:prstDash val="sysDot"/>
            <a:round/>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7192" name="Text Box 55"/>
          <p:cNvSpPr txBox="1"/>
          <p:nvPr/>
        </p:nvSpPr>
        <p:spPr>
          <a:xfrm>
            <a:off x="3571875" y="3852863"/>
            <a:ext cx="2166938" cy="822325"/>
          </a:xfrm>
          <a:prstGeom prst="rect">
            <a:avLst/>
          </a:prstGeom>
          <a:noFill/>
          <a:ln w="9525">
            <a:noFill/>
          </a:ln>
        </p:spPr>
        <p:txBody>
          <a:bodyPr anchor="t" anchorCtr="0">
            <a:spAutoFit/>
          </a:bodyPr>
          <a:lstStyle/>
          <a:p>
            <a:pPr algn="ctr"/>
            <a:r>
              <a:rPr lang="zh-CN" altLang="en-US" b="1" dirty="0">
                <a:solidFill>
                  <a:schemeClr val="tx1"/>
                </a:solidFill>
                <a:latin typeface="Arial" panose="020B0604020202020204" pitchFamily="34" charset="0"/>
              </a:rPr>
              <a:t>国家、财政和税收的起源</a:t>
            </a:r>
            <a:endParaRPr lang="zh-CN" altLang="en-US" b="1">
              <a:solidFill>
                <a:schemeClr val="tx1"/>
              </a:solidFill>
              <a:latin typeface="Arial" panose="020B0604020202020204" pitchFamily="34" charset="0"/>
            </a:endParaRPr>
          </a:p>
        </p:txBody>
      </p:sp>
      <p:sp>
        <p:nvSpPr>
          <p:cNvPr id="7193" name="AutoShape 56"/>
          <p:cNvSpPr/>
          <p:nvPr/>
        </p:nvSpPr>
        <p:spPr>
          <a:xfrm>
            <a:off x="6454775" y="1833563"/>
            <a:ext cx="1879600" cy="838200"/>
          </a:xfrm>
          <a:prstGeom prst="accentBorderCallout1">
            <a:avLst>
              <a:gd name="adj1" fmla="val 13634"/>
              <a:gd name="adj2" fmla="val -4056"/>
              <a:gd name="adj3" fmla="val 108523"/>
              <a:gd name="adj4" fmla="val -60894"/>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r>
              <a:rPr lang="zh-CN" altLang="en-US" dirty="0">
                <a:solidFill>
                  <a:schemeClr val="tx1"/>
                </a:solidFill>
                <a:latin typeface="Arial" panose="020B0604020202020204" pitchFamily="34" charset="0"/>
              </a:rPr>
              <a:t>税收产生的条件</a:t>
            </a:r>
            <a:endParaRPr lang="zh-CN" altLang="en-US">
              <a:solidFill>
                <a:schemeClr val="tx1"/>
              </a:solidFill>
              <a:latin typeface="Arial" panose="020B0604020202020204" pitchFamily="34" charset="0"/>
            </a:endParaRPr>
          </a:p>
        </p:txBody>
      </p:sp>
      <p:sp>
        <p:nvSpPr>
          <p:cNvPr id="7194" name="AutoShape 59"/>
          <p:cNvSpPr/>
          <p:nvPr/>
        </p:nvSpPr>
        <p:spPr>
          <a:xfrm>
            <a:off x="271463" y="4041775"/>
            <a:ext cx="1765300" cy="774700"/>
          </a:xfrm>
          <a:prstGeom prst="accentBorderCallout1">
            <a:avLst>
              <a:gd name="adj1" fmla="val 14755"/>
              <a:gd name="adj2" fmla="val 104315"/>
              <a:gd name="adj3" fmla="val 76231"/>
              <a:gd name="adj4" fmla="val 139477"/>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r>
              <a:rPr lang="zh-CN" altLang="en-US" dirty="0">
                <a:solidFill>
                  <a:schemeClr val="tx1"/>
                </a:solidFill>
                <a:latin typeface="Arial" panose="020B0604020202020204" pitchFamily="34" charset="0"/>
              </a:rPr>
              <a:t>私有制与税收的产生 </a:t>
            </a:r>
            <a:endParaRPr lang="zh-CN" altLang="en-US">
              <a:solidFill>
                <a:schemeClr val="tx1"/>
              </a:solidFill>
              <a:latin typeface="Arial" panose="020B0604020202020204" pitchFamily="34" charset="0"/>
            </a:endParaRPr>
          </a:p>
        </p:txBody>
      </p:sp>
      <p:sp>
        <p:nvSpPr>
          <p:cNvPr id="7195" name="AutoShape 61"/>
          <p:cNvSpPr/>
          <p:nvPr/>
        </p:nvSpPr>
        <p:spPr>
          <a:xfrm>
            <a:off x="7029450" y="4295775"/>
            <a:ext cx="1866900" cy="1460500"/>
          </a:xfrm>
          <a:prstGeom prst="accentBorderCallout1">
            <a:avLst>
              <a:gd name="adj1" fmla="val 7824"/>
              <a:gd name="adj2" fmla="val -4083"/>
              <a:gd name="adj3" fmla="val 48370"/>
              <a:gd name="adj4" fmla="val -41157"/>
            </a:avLst>
          </a:prstGeom>
          <a:solidFill>
            <a:schemeClr val="accent1"/>
          </a:solidFill>
          <a:ln w="9525" cap="flat" cmpd="sng">
            <a:solidFill>
              <a:schemeClr val="tx1"/>
            </a:solidFill>
            <a:prstDash val="solid"/>
            <a:miter/>
            <a:headEnd type="none" w="med" len="med"/>
            <a:tailEnd type="none" w="med" len="med"/>
          </a:ln>
        </p:spPr>
        <p:txBody>
          <a:bodyPr anchor="t" anchorCtr="0"/>
          <a:lstStyle/>
          <a:p>
            <a:pPr algn="ctr"/>
            <a:r>
              <a:rPr lang="zh-CN" altLang="en-US" dirty="0">
                <a:solidFill>
                  <a:schemeClr val="tx1"/>
                </a:solidFill>
                <a:latin typeface="Arial" panose="020B0604020202020204" pitchFamily="34" charset="0"/>
              </a:rPr>
              <a:t>国家（政府）的形成和财政的产生</a:t>
            </a:r>
            <a:endParaRPr lang="zh-CN" altLang="en-US">
              <a:solidFill>
                <a:schemeClr val="tx1"/>
              </a:solidFill>
              <a:latin typeface="Arial" panose="020B0604020202020204" pitchFamily="34" charset="0"/>
            </a:endParaRPr>
          </a:p>
        </p:txBody>
      </p:sp>
      <p:sp>
        <p:nvSpPr>
          <p:cNvPr id="7196" name="TextBox 9"/>
          <p:cNvSpPr txBox="1"/>
          <p:nvPr/>
        </p:nvSpPr>
        <p:spPr>
          <a:xfrm>
            <a:off x="5600700" y="6553200"/>
            <a:ext cx="3543300" cy="304800"/>
          </a:xfrm>
          <a:prstGeom prst="rect">
            <a:avLst/>
          </a:prstGeom>
          <a:noFill/>
          <a:ln w="9525">
            <a:noFill/>
          </a:ln>
        </p:spPr>
        <p:txBody>
          <a:bodyPr anchor="t" anchorCtr="0">
            <a:spAutoFit/>
          </a:bodyPr>
          <a:lstStyle/>
          <a:p>
            <a:pPr algn="r"/>
            <a:r>
              <a:rPr lang="zh-CN" altLang="en-US" sz="1400">
                <a:solidFill>
                  <a:schemeClr val="tx1"/>
                </a:solidFill>
                <a:latin typeface="宋体" panose="02010600030101010101" pitchFamily="2" charset="-122"/>
              </a:rPr>
              <a:t>厦门大学财政系</a:t>
            </a:r>
          </a:p>
        </p:txBody>
      </p:sp>
      <p:sp>
        <p:nvSpPr>
          <p:cNvPr id="7197" name="Title Placeholder 1"/>
          <p:cNvSpPr txBox="1"/>
          <p:nvPr/>
        </p:nvSpPr>
        <p:spPr>
          <a:xfrm>
            <a:off x="6197600" y="165100"/>
            <a:ext cx="2781300" cy="317500"/>
          </a:xfrm>
          <a:prstGeom prst="rect">
            <a:avLst/>
          </a:prstGeom>
          <a:noFill/>
          <a:ln w="9525">
            <a:noFill/>
          </a:ln>
        </p:spPr>
        <p:txBody>
          <a:bodyPr lIns="0" tIns="0" rIns="0" bIns="0" anchor="t" anchorCtr="0"/>
          <a:lstStyle/>
          <a:p>
            <a:pPr algn="r" eaLnBrk="0" hangingPunct="0"/>
            <a:endParaRPr lang="zh-CN" altLang="en-US" sz="2800">
              <a:solidFill>
                <a:schemeClr val="tx1"/>
              </a:solidFill>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A4NzIyN2MxYTlmMzQ1NGE2MjU5NWRkMjhlOGMxYTAifQ=="/>
</p:tagLst>
</file>

<file path=ppt/theme/theme1.xml><?xml version="1.0" encoding="utf-8"?>
<a:theme xmlns:a="http://schemas.openxmlformats.org/drawingml/2006/main" name="1_Office Theme">
  <a:themeElements>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Theme">
  <a:themeElements>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Office Theme">
  <a:themeElements>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4_Office Theme">
  <a:themeElements>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3691</Words>
  <Application>WPS 演示</Application>
  <PresentationFormat>全屏显示(4:3)</PresentationFormat>
  <Paragraphs>343</Paragraphs>
  <Slides>38</Slides>
  <Notes>1</Notes>
  <HiddenSlides>0</HiddenSlides>
  <MMClips>0</MMClips>
  <ScaleCrop>false</ScaleCrop>
  <HeadingPairs>
    <vt:vector size="6" baseType="variant">
      <vt:variant>
        <vt:lpstr>主题</vt:lpstr>
      </vt:variant>
      <vt:variant>
        <vt:i4>4</vt:i4>
      </vt:variant>
      <vt:variant>
        <vt:lpstr>嵌入 OLE 服务器</vt:lpstr>
      </vt:variant>
      <vt:variant>
        <vt:i4>0</vt:i4>
      </vt:variant>
      <vt:variant>
        <vt:lpstr>幻灯片标题</vt:lpstr>
      </vt:variant>
      <vt:variant>
        <vt:i4>38</vt:i4>
      </vt:variant>
    </vt:vector>
  </HeadingPairs>
  <TitlesOfParts>
    <vt:vector size="42" baseType="lpstr">
      <vt:lpstr>1_Office Theme</vt:lpstr>
      <vt:lpstr>2_Office Theme</vt:lpstr>
      <vt:lpstr>3_Office Theme</vt:lpstr>
      <vt:lpstr>4_Office Theme</vt:lpstr>
      <vt:lpstr>幻灯片 1</vt:lpstr>
      <vt:lpstr>关于这门课</vt:lpstr>
      <vt:lpstr>授课与考试 </vt:lpstr>
      <vt:lpstr>三表</vt:lpstr>
      <vt:lpstr>幻灯片 5</vt:lpstr>
      <vt:lpstr>研究领域</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vector>
  </TitlesOfParts>
  <Manager>Kathy@CreativeTemplateSolutions.com</Manager>
  <Company>CTS Creative Template Solutions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Ferry Template</dc:title>
  <dc:subject>PowerPoint Template</dc:subject>
  <dc:creator>Presentation Helper</dc:creator>
  <dc:description>Created by Kathy Kensche</dc:description>
  <cp:lastModifiedBy>duyun</cp:lastModifiedBy>
  <cp:revision>70</cp:revision>
  <dcterms:created xsi:type="dcterms:W3CDTF">2007-05-31T17:14:00Z</dcterms:created>
  <dcterms:modified xsi:type="dcterms:W3CDTF">2023-09-12T11:39:27Z</dcterms:modified>
  <cp:category>Transport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2D6A21392AC7434FBA211ACE417B125C</vt:lpwstr>
  </property>
</Properties>
</file>