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15"/>
  </p:notesMasterIdLst>
  <p:sldIdLst>
    <p:sldId id="397" r:id="rId6"/>
    <p:sldId id="523" r:id="rId7"/>
    <p:sldId id="524" r:id="rId8"/>
    <p:sldId id="525" r:id="rId9"/>
    <p:sldId id="526" r:id="rId10"/>
    <p:sldId id="527" r:id="rId11"/>
    <p:sldId id="528" r:id="rId12"/>
    <p:sldId id="529" r:id="rId13"/>
    <p:sldId id="530" r:id="rId14"/>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549" r:id="rId34"/>
    <p:sldId id="550" r:id="rId35"/>
    <p:sldId id="551" r:id="rId36"/>
    <p:sldId id="552" r:id="rId37"/>
    <p:sldId id="553" r:id="rId38"/>
    <p:sldId id="554" r:id="rId39"/>
    <p:sldId id="555" r:id="rId40"/>
    <p:sldId id="556" r:id="rId41"/>
    <p:sldId id="557" r:id="rId42"/>
    <p:sldId id="558" r:id="rId43"/>
    <p:sldId id="559" r:id="rId44"/>
    <p:sldId id="560" r:id="rId45"/>
    <p:sldId id="561" r:id="rId46"/>
    <p:sldId id="562" r:id="rId47"/>
    <p:sldId id="563" r:id="rId48"/>
    <p:sldId id="564" r:id="rId49"/>
    <p:sldId id="565" r:id="rId50"/>
    <p:sldId id="566" r:id="rId51"/>
    <p:sldId id="567" r:id="rId52"/>
    <p:sldId id="568" r:id="rId53"/>
    <p:sldId id="569" r:id="rId54"/>
    <p:sldId id="570" r:id="rId55"/>
    <p:sldId id="571" r:id="rId56"/>
    <p:sldId id="572" r:id="rId57"/>
    <p:sldId id="573" r:id="rId58"/>
    <p:sldId id="574" r:id="rId59"/>
    <p:sldId id="575" r:id="rId60"/>
    <p:sldId id="576" r:id="rId61"/>
    <p:sldId id="577" r:id="rId62"/>
    <p:sldId id="578" r:id="rId63"/>
    <p:sldId id="579" r:id="rId64"/>
    <p:sldId id="580" r:id="rId65"/>
    <p:sldId id="581" r:id="rId66"/>
    <p:sldId id="582" r:id="rId67"/>
    <p:sldId id="583" r:id="rId68"/>
    <p:sldId id="584" r:id="rId69"/>
    <p:sldId id="585" r:id="rId70"/>
    <p:sldId id="586" r:id="rId71"/>
    <p:sldId id="587" r:id="rId72"/>
    <p:sldId id="588" r:id="rId73"/>
    <p:sldId id="589" r:id="rId74"/>
    <p:sldId id="590" r:id="rId75"/>
    <p:sldId id="591" r:id="rId76"/>
    <p:sldId id="592" r:id="rId77"/>
    <p:sldId id="593" r:id="rId78"/>
    <p:sldId id="594" r:id="rId79"/>
    <p:sldId id="595" r:id="rId80"/>
    <p:sldId id="596" r:id="rId81"/>
    <p:sldId id="597" r:id="rId82"/>
    <p:sldId id="598" r:id="rId83"/>
    <p:sldId id="599" r:id="rId84"/>
    <p:sldId id="600" r:id="rId85"/>
    <p:sldId id="601" r:id="rId86"/>
    <p:sldId id="602" r:id="rId87"/>
    <p:sldId id="603" r:id="rId88"/>
    <p:sldId id="604" r:id="rId89"/>
    <p:sldId id="605" r:id="rId90"/>
    <p:sldId id="606" r:id="rId91"/>
    <p:sldId id="607" r:id="rId92"/>
    <p:sldId id="608" r:id="rId93"/>
    <p:sldId id="609" r:id="rId94"/>
    <p:sldId id="610" r:id="rId95"/>
    <p:sldId id="611" r:id="rId96"/>
    <p:sldId id="612" r:id="rId97"/>
    <p:sldId id="613" r:id="rId98"/>
    <p:sldId id="614" r:id="rId99"/>
    <p:sldId id="615" r:id="rId100"/>
    <p:sldId id="616" r:id="rId101"/>
    <p:sldId id="617" r:id="rId102"/>
    <p:sldId id="618" r:id="rId103"/>
    <p:sldId id="619" r:id="rId104"/>
    <p:sldId id="620" r:id="rId105"/>
    <p:sldId id="621" r:id="rId106"/>
    <p:sldId id="622" r:id="rId107"/>
    <p:sldId id="623" r:id="rId108"/>
    <p:sldId id="624" r:id="rId109"/>
    <p:sldId id="625" r:id="rId110"/>
    <p:sldId id="626" r:id="rId111"/>
    <p:sldId id="627" r:id="rId112"/>
    <p:sldId id="628" r:id="rId113"/>
    <p:sldId id="629" r:id="rId114"/>
    <p:sldId id="630" r:id="rId115"/>
    <p:sldId id="631" r:id="rId116"/>
    <p:sldId id="632" r:id="rId117"/>
    <p:sldId id="633" r:id="rId118"/>
    <p:sldId id="634" r:id="rId119"/>
    <p:sldId id="635" r:id="rId120"/>
    <p:sldId id="636" r:id="rId121"/>
    <p:sldId id="637" r:id="rId122"/>
    <p:sldId id="638" r:id="rId123"/>
    <p:sldId id="639" r:id="rId124"/>
    <p:sldId id="640" r:id="rId125"/>
    <p:sldId id="641" r:id="rId126"/>
    <p:sldId id="642" r:id="rId127"/>
    <p:sldId id="643" r:id="rId128"/>
    <p:sldId id="644" r:id="rId129"/>
    <p:sldId id="645" r:id="rId130"/>
    <p:sldId id="646" r:id="rId131"/>
    <p:sldId id="647" r:id="rId132"/>
    <p:sldId id="648" r:id="rId133"/>
    <p:sldId id="649" r:id="rId134"/>
    <p:sldId id="650" r:id="rId135"/>
    <p:sldId id="651" r:id="rId136"/>
    <p:sldId id="652" r:id="rId137"/>
    <p:sldId id="653" r:id="rId138"/>
    <p:sldId id="654" r:id="rId139"/>
    <p:sldId id="655" r:id="rId140"/>
    <p:sldId id="656" r:id="rId141"/>
    <p:sldId id="657" r:id="rId142"/>
    <p:sldId id="658" r:id="rId143"/>
    <p:sldId id="659" r:id="rId144"/>
    <p:sldId id="660" r:id="rId145"/>
    <p:sldId id="661" r:id="rId146"/>
    <p:sldId id="662" r:id="rId147"/>
    <p:sldId id="663" r:id="rId148"/>
    <p:sldId id="664" r:id="rId149"/>
    <p:sldId id="665" r:id="rId150"/>
    <p:sldId id="666" r:id="rId151"/>
    <p:sldId id="667" r:id="rId152"/>
    <p:sldId id="668" r:id="rId153"/>
    <p:sldId id="669" r:id="rId154"/>
    <p:sldId id="670" r:id="rId155"/>
    <p:sldId id="671" r:id="rId156"/>
    <p:sldId id="672" r:id="rId157"/>
    <p:sldId id="673" r:id="rId158"/>
    <p:sldId id="674" r:id="rId159"/>
    <p:sldId id="675" r:id="rId160"/>
    <p:sldId id="676" r:id="rId161"/>
    <p:sldId id="677" r:id="rId162"/>
    <p:sldId id="678" r:id="rId163"/>
    <p:sldId id="679" r:id="rId164"/>
    <p:sldId id="680" r:id="rId165"/>
    <p:sldId id="681" r:id="rId166"/>
    <p:sldId id="682" r:id="rId167"/>
    <p:sldId id="683" r:id="rId168"/>
    <p:sldId id="684" r:id="rId169"/>
    <p:sldId id="685" r:id="rId170"/>
    <p:sldId id="686" r:id="rId171"/>
    <p:sldId id="687" r:id="rId172"/>
    <p:sldId id="688" r:id="rId173"/>
    <p:sldId id="689" r:id="rId174"/>
    <p:sldId id="690" r:id="rId175"/>
    <p:sldId id="691" r:id="rId176"/>
    <p:sldId id="692" r:id="rId177"/>
    <p:sldId id="693" r:id="rId178"/>
    <p:sldId id="694" r:id="rId179"/>
    <p:sldId id="695" r:id="rId180"/>
    <p:sldId id="696" r:id="rId181"/>
    <p:sldId id="697" r:id="rId182"/>
    <p:sldId id="698" r:id="rId183"/>
    <p:sldId id="699" r:id="rId184"/>
    <p:sldId id="700" r:id="rId185"/>
    <p:sldId id="701" r:id="rId186"/>
    <p:sldId id="702" r:id="rId187"/>
    <p:sldId id="703" r:id="rId188"/>
    <p:sldId id="704" r:id="rId189"/>
    <p:sldId id="705" r:id="rId190"/>
    <p:sldId id="706" r:id="rId191"/>
    <p:sldId id="707" r:id="rId192"/>
    <p:sldId id="708" r:id="rId193"/>
    <p:sldId id="709" r:id="rId194"/>
    <p:sldId id="710" r:id="rId195"/>
    <p:sldId id="711" r:id="rId196"/>
    <p:sldId id="712" r:id="rId197"/>
    <p:sldId id="713" r:id="rId198"/>
    <p:sldId id="714" r:id="rId199"/>
    <p:sldId id="715" r:id="rId200"/>
    <p:sldId id="716" r:id="rId201"/>
    <p:sldId id="717" r:id="rId202"/>
    <p:sldId id="718" r:id="rId203"/>
    <p:sldId id="719" r:id="rId204"/>
    <p:sldId id="720" r:id="rId205"/>
    <p:sldId id="721" r:id="rId206"/>
    <p:sldId id="722" r:id="rId207"/>
    <p:sldId id="723" r:id="rId208"/>
    <p:sldId id="724" r:id="rId209"/>
    <p:sldId id="725" r:id="rId210"/>
    <p:sldId id="726" r:id="rId211"/>
    <p:sldId id="727" r:id="rId212"/>
    <p:sldId id="728" r:id="rId213"/>
    <p:sldId id="729" r:id="rId214"/>
    <p:sldId id="730" r:id="rId215"/>
    <p:sldId id="731" r:id="rId216"/>
    <p:sldId id="732" r:id="rId217"/>
    <p:sldId id="733" r:id="rId218"/>
    <p:sldId id="734" r:id="rId219"/>
    <p:sldId id="735" r:id="rId220"/>
    <p:sldId id="736" r:id="rId221"/>
    <p:sldId id="737" r:id="rId222"/>
    <p:sldId id="738" r:id="rId223"/>
    <p:sldId id="739" r:id="rId224"/>
    <p:sldId id="740" r:id="rId225"/>
    <p:sldId id="741" r:id="rId226"/>
    <p:sldId id="742" r:id="rId227"/>
    <p:sldId id="743" r:id="rId228"/>
    <p:sldId id="744" r:id="rId229"/>
    <p:sldId id="745" r:id="rId230"/>
    <p:sldId id="746" r:id="rId231"/>
    <p:sldId id="747" r:id="rId232"/>
    <p:sldId id="748" r:id="rId233"/>
    <p:sldId id="749" r:id="rId234"/>
    <p:sldId id="750" r:id="rId235"/>
    <p:sldId id="751" r:id="rId236"/>
    <p:sldId id="752" r:id="rId237"/>
    <p:sldId id="753" r:id="rId238"/>
    <p:sldId id="754" r:id="rId239"/>
    <p:sldId id="755" r:id="rId240"/>
  </p:sldIdLst>
  <p:sldSz cx="9144000" cy="6858000" type="screen4x3"/>
  <p:notesSz cx="6858000" cy="9144000"/>
  <p:custDataLst>
    <p:tags r:id="rId244"/>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9999"/>
    <a:srgbClr val="080886"/>
    <a:srgbClr val="BE0A06"/>
    <a:srgbClr val="A71D34"/>
    <a:srgbClr val="1CFC41"/>
    <a:srgbClr val="ED2BD1"/>
    <a:srgbClr val="0101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5" d="100"/>
          <a:sy n="65" d="100"/>
        </p:scale>
        <p:origin x="-1536" y="-114"/>
      </p:cViewPr>
      <p:guideLst>
        <p:guide orient="horz" pos="1183"/>
        <p:guide orient="horz" pos="3985"/>
        <p:guide pos="288"/>
        <p:guide pos="54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4.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3.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4" Type="http://schemas.openxmlformats.org/officeDocument/2006/relationships/tags" Target="tags/tag1.xml"/><Relationship Id="rId243" Type="http://schemas.openxmlformats.org/officeDocument/2006/relationships/tableStyles" Target="tableStyles.xml"/><Relationship Id="rId242" Type="http://schemas.openxmlformats.org/officeDocument/2006/relationships/viewProps" Target="viewProps.xml"/><Relationship Id="rId241" Type="http://schemas.openxmlformats.org/officeDocument/2006/relationships/presProps" Target="presProps.xml"/><Relationship Id="rId240" Type="http://schemas.openxmlformats.org/officeDocument/2006/relationships/slide" Target="slides/slide234.xml"/><Relationship Id="rId24" Type="http://schemas.openxmlformats.org/officeDocument/2006/relationships/slide" Target="slides/slide18.xml"/><Relationship Id="rId239" Type="http://schemas.openxmlformats.org/officeDocument/2006/relationships/slide" Target="slides/slide233.xml"/><Relationship Id="rId238" Type="http://schemas.openxmlformats.org/officeDocument/2006/relationships/slide" Target="slides/slide232.xml"/><Relationship Id="rId237" Type="http://schemas.openxmlformats.org/officeDocument/2006/relationships/slide" Target="slides/slide231.xml"/><Relationship Id="rId236" Type="http://schemas.openxmlformats.org/officeDocument/2006/relationships/slide" Target="slides/slide230.xml"/><Relationship Id="rId235" Type="http://schemas.openxmlformats.org/officeDocument/2006/relationships/slide" Target="slides/slide229.xml"/><Relationship Id="rId234" Type="http://schemas.openxmlformats.org/officeDocument/2006/relationships/slide" Target="slides/slide228.xml"/><Relationship Id="rId233" Type="http://schemas.openxmlformats.org/officeDocument/2006/relationships/slide" Target="slides/slide227.xml"/><Relationship Id="rId232" Type="http://schemas.openxmlformats.org/officeDocument/2006/relationships/slide" Target="slides/slide226.xml"/><Relationship Id="rId231" Type="http://schemas.openxmlformats.org/officeDocument/2006/relationships/slide" Target="slides/slide225.xml"/><Relationship Id="rId230" Type="http://schemas.openxmlformats.org/officeDocument/2006/relationships/slide" Target="slides/slide224.xml"/><Relationship Id="rId23" Type="http://schemas.openxmlformats.org/officeDocument/2006/relationships/slide" Target="slides/slide17.xml"/><Relationship Id="rId229" Type="http://schemas.openxmlformats.org/officeDocument/2006/relationships/slide" Target="slides/slide223.xml"/><Relationship Id="rId228" Type="http://schemas.openxmlformats.org/officeDocument/2006/relationships/slide" Target="slides/slide222.xml"/><Relationship Id="rId227" Type="http://schemas.openxmlformats.org/officeDocument/2006/relationships/slide" Target="slides/slide221.xml"/><Relationship Id="rId226" Type="http://schemas.openxmlformats.org/officeDocument/2006/relationships/slide" Target="slides/slide220.xml"/><Relationship Id="rId225" Type="http://schemas.openxmlformats.org/officeDocument/2006/relationships/slide" Target="slides/slide219.xml"/><Relationship Id="rId224" Type="http://schemas.openxmlformats.org/officeDocument/2006/relationships/slide" Target="slides/slide218.xml"/><Relationship Id="rId223" Type="http://schemas.openxmlformats.org/officeDocument/2006/relationships/slide" Target="slides/slide217.xml"/><Relationship Id="rId222" Type="http://schemas.openxmlformats.org/officeDocument/2006/relationships/slide" Target="slides/slide216.xml"/><Relationship Id="rId221" Type="http://schemas.openxmlformats.org/officeDocument/2006/relationships/slide" Target="slides/slide215.xml"/><Relationship Id="rId220" Type="http://schemas.openxmlformats.org/officeDocument/2006/relationships/slide" Target="slides/slide214.xml"/><Relationship Id="rId22" Type="http://schemas.openxmlformats.org/officeDocument/2006/relationships/slide" Target="slides/slide16.xml"/><Relationship Id="rId219" Type="http://schemas.openxmlformats.org/officeDocument/2006/relationships/slide" Target="slides/slide213.xml"/><Relationship Id="rId218" Type="http://schemas.openxmlformats.org/officeDocument/2006/relationships/slide" Target="slides/slide212.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21" Type="http://schemas.openxmlformats.org/officeDocument/2006/relationships/slide" Target="slides/slide15.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 Id="rId20" Type="http://schemas.openxmlformats.org/officeDocument/2006/relationships/slide" Target="slides/slide14.xml"/><Relationship Id="rId2" Type="http://schemas.openxmlformats.org/officeDocument/2006/relationships/theme" Target="theme/theme1.xml"/><Relationship Id="rId199" Type="http://schemas.openxmlformats.org/officeDocument/2006/relationships/slide" Target="slides/slide193.xml"/><Relationship Id="rId198" Type="http://schemas.openxmlformats.org/officeDocument/2006/relationships/slide" Target="slides/slide192.xml"/><Relationship Id="rId197" Type="http://schemas.openxmlformats.org/officeDocument/2006/relationships/slide" Target="slides/slide191.xml"/><Relationship Id="rId196" Type="http://schemas.openxmlformats.org/officeDocument/2006/relationships/slide" Target="slides/slide190.xml"/><Relationship Id="rId195" Type="http://schemas.openxmlformats.org/officeDocument/2006/relationships/slide" Target="slides/slide189.xml"/><Relationship Id="rId194" Type="http://schemas.openxmlformats.org/officeDocument/2006/relationships/slide" Target="slides/slide188.xml"/><Relationship Id="rId193" Type="http://schemas.openxmlformats.org/officeDocument/2006/relationships/slide" Target="slides/slide187.xml"/><Relationship Id="rId192" Type="http://schemas.openxmlformats.org/officeDocument/2006/relationships/slide" Target="slides/slide186.xml"/><Relationship Id="rId191" Type="http://schemas.openxmlformats.org/officeDocument/2006/relationships/slide" Target="slides/slide185.xml"/><Relationship Id="rId190" Type="http://schemas.openxmlformats.org/officeDocument/2006/relationships/slide" Target="slides/slide184.xml"/><Relationship Id="rId19" Type="http://schemas.openxmlformats.org/officeDocument/2006/relationships/slide" Target="slides/slide13.xml"/><Relationship Id="rId189" Type="http://schemas.openxmlformats.org/officeDocument/2006/relationships/slide" Target="slides/slide183.xml"/><Relationship Id="rId188" Type="http://schemas.openxmlformats.org/officeDocument/2006/relationships/slide" Target="slides/slide182.xml"/><Relationship Id="rId187" Type="http://schemas.openxmlformats.org/officeDocument/2006/relationships/slide" Target="slides/slide181.xml"/><Relationship Id="rId186" Type="http://schemas.openxmlformats.org/officeDocument/2006/relationships/slide" Target="slides/slide180.xml"/><Relationship Id="rId185" Type="http://schemas.openxmlformats.org/officeDocument/2006/relationships/slide" Target="slides/slide179.xml"/><Relationship Id="rId184" Type="http://schemas.openxmlformats.org/officeDocument/2006/relationships/slide" Target="slides/slide178.xml"/><Relationship Id="rId183" Type="http://schemas.openxmlformats.org/officeDocument/2006/relationships/slide" Target="slides/slide177.xml"/><Relationship Id="rId182" Type="http://schemas.openxmlformats.org/officeDocument/2006/relationships/slide" Target="slides/slide176.xml"/><Relationship Id="rId181" Type="http://schemas.openxmlformats.org/officeDocument/2006/relationships/slide" Target="slides/slide175.xml"/><Relationship Id="rId180" Type="http://schemas.openxmlformats.org/officeDocument/2006/relationships/slide" Target="slides/slide174.xml"/><Relationship Id="rId18" Type="http://schemas.openxmlformats.org/officeDocument/2006/relationships/slide" Target="slides/slide12.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176" Type="http://schemas.openxmlformats.org/officeDocument/2006/relationships/slide" Target="slides/slide170.xml"/><Relationship Id="rId175" Type="http://schemas.openxmlformats.org/officeDocument/2006/relationships/slide" Target="slides/slide169.xml"/><Relationship Id="rId174" Type="http://schemas.openxmlformats.org/officeDocument/2006/relationships/slide" Target="slides/slide168.xml"/><Relationship Id="rId173" Type="http://schemas.openxmlformats.org/officeDocument/2006/relationships/slide" Target="slides/slide167.xml"/><Relationship Id="rId172" Type="http://schemas.openxmlformats.org/officeDocument/2006/relationships/slide" Target="slides/slide166.xml"/><Relationship Id="rId171" Type="http://schemas.openxmlformats.org/officeDocument/2006/relationships/slide" Target="slides/slide165.xml"/><Relationship Id="rId170" Type="http://schemas.openxmlformats.org/officeDocument/2006/relationships/slide" Target="slides/slide164.xml"/><Relationship Id="rId17" Type="http://schemas.openxmlformats.org/officeDocument/2006/relationships/slide" Target="slides/slide11.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165" Type="http://schemas.openxmlformats.org/officeDocument/2006/relationships/slide" Target="slides/slide159.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1" Type="http://schemas.openxmlformats.org/officeDocument/2006/relationships/slide" Target="slides/slide155.xml"/><Relationship Id="rId160" Type="http://schemas.openxmlformats.org/officeDocument/2006/relationships/slide" Target="slides/slide154.xml"/><Relationship Id="rId16" Type="http://schemas.openxmlformats.org/officeDocument/2006/relationships/slide" Target="slides/slide10.xml"/><Relationship Id="rId159" Type="http://schemas.openxmlformats.org/officeDocument/2006/relationships/slide" Target="slides/slide153.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54" Type="http://schemas.openxmlformats.org/officeDocument/2006/relationships/slide" Target="slides/slide148.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0" Type="http://schemas.openxmlformats.org/officeDocument/2006/relationships/slide" Target="slides/slide144.xml"/><Relationship Id="rId15" Type="http://schemas.openxmlformats.org/officeDocument/2006/relationships/notesMaster" Target="notesMasters/notesMaster1.xml"/><Relationship Id="rId149" Type="http://schemas.openxmlformats.org/officeDocument/2006/relationships/slide" Target="slides/slide143.xml"/><Relationship Id="rId148" Type="http://schemas.openxmlformats.org/officeDocument/2006/relationships/slide" Target="slides/slide142.xml"/><Relationship Id="rId147" Type="http://schemas.openxmlformats.org/officeDocument/2006/relationships/slide" Target="slides/slide141.xml"/><Relationship Id="rId146" Type="http://schemas.openxmlformats.org/officeDocument/2006/relationships/slide" Target="slides/slide140.xml"/><Relationship Id="rId145" Type="http://schemas.openxmlformats.org/officeDocument/2006/relationships/slide" Target="slides/slide139.xml"/><Relationship Id="rId144" Type="http://schemas.openxmlformats.org/officeDocument/2006/relationships/slide" Target="slides/slide138.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14" Type="http://schemas.openxmlformats.org/officeDocument/2006/relationships/slide" Target="slides/slide9.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 Type="http://schemas.openxmlformats.org/officeDocument/2006/relationships/slide" Target="slides/slide8.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121" Type="http://schemas.openxmlformats.org/officeDocument/2006/relationships/slide" Target="slides/slide115.xml"/><Relationship Id="rId120" Type="http://schemas.openxmlformats.org/officeDocument/2006/relationships/slide" Target="slides/slide114.xml"/><Relationship Id="rId12" Type="http://schemas.openxmlformats.org/officeDocument/2006/relationships/slide" Target="slides/slide7.xml"/><Relationship Id="rId119" Type="http://schemas.openxmlformats.org/officeDocument/2006/relationships/slide" Target="slides/slide113.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slide" Target="slides/slide6.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Header Placeholder 1"/>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smtClean="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Date Placeholder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smtClean="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443BD0-3E7C-4CEC-A6C0-4984FBABEE52}" type="datetimeFigureOut">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4740" name="Slide Image Placeholder 3"/>
          <p:cNvSpPr>
            <a:spLocks noGrp="1"/>
          </p:cNvSpPr>
          <p:nvPr>
            <p:ph type="sldImg" idx="2"/>
          </p:nvPr>
        </p:nvSpPr>
        <p:spPr>
          <a:xfrm>
            <a:off x="1143000" y="685800"/>
            <a:ext cx="4572000" cy="3429000"/>
          </a:xfrm>
          <a:prstGeom prst="rect">
            <a:avLst/>
          </a:prstGeom>
          <a:noFill/>
          <a:ln w="12700">
            <a:noFill/>
          </a:ln>
        </p:spPr>
      </p:sp>
      <p:sp>
        <p:nvSpPr>
          <p:cNvPr id="5125" name="Notes Placeholder 4"/>
          <p:cNvSpPr>
            <a:spLocks noGrp="1" noChangeArrowheads="1"/>
          </p:cNvSpPr>
          <p:nvPr>
            <p:ph type="body" sz="quarter" idx="3"/>
          </p:nvPr>
        </p:nvSpPr>
        <p:spPr bwMode="auto">
          <a:xfrm>
            <a:off x="685800" y="4343400"/>
            <a:ext cx="5486400" cy="4114800"/>
          </a:xfrm>
          <a:prstGeom prst="rect">
            <a:avLst/>
          </a:prstGeom>
          <a:noFill/>
          <a:ln w="12700" cmpd="sng">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126" name="Footer Placeholder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smtClean="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7"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buNone/>
            </a:pPr>
            <a:fld id="{9A0DB2DC-4C9A-4742-B13C-FB6460FD3503}" type="slidenum">
              <a:rPr lang="en-US" altLang="zh-CN" sz="1200" dirty="0">
                <a:solidFill>
                  <a:schemeClr val="tx1"/>
                </a:solidFill>
              </a:rPr>
            </a:fld>
            <a:endParaRPr lang="en-US" altLang="zh-CN" sz="120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45762" name="Rectangle 2"/>
          <p:cNvSpPr>
            <a:spLocks noGrp="1" noRot="1" noTextEdit="1"/>
          </p:cNvSpPr>
          <p:nvPr>
            <p:ph type="sldImg"/>
          </p:nvPr>
        </p:nvSpPr>
        <p:spPr>
          <a:xfrm>
            <a:off x="1141413" y="684213"/>
            <a:ext cx="4572000" cy="3429000"/>
          </a:xfrm>
        </p:spPr>
      </p:sp>
      <p:sp>
        <p:nvSpPr>
          <p:cNvPr id="245763" name="Rectangle 3"/>
          <p:cNvSpPr>
            <a:spLocks noGrp="1" noRot="1"/>
          </p:cNvSpPr>
          <p:nvPr>
            <p:ph type="body" idx="1"/>
          </p:nvPr>
        </p:nvSpPr>
        <p:spPr>
          <a:xfrm>
            <a:off x="684213" y="4341813"/>
            <a:ext cx="5486400" cy="4114800"/>
          </a:xfrm>
          <a:ln w="9525"/>
        </p:spPr>
        <p:txBody>
          <a:bodyPr wrap="square" lIns="91440" tIns="45720" rIns="91440" bIns="45720" anchor="ctr" anchorCtr="0"/>
          <a:p>
            <a:pPr lvl="0"/>
            <a:r>
              <a:rPr lang="zh-CN" altLang="x-none" dirty="0">
                <a:ea typeface="宋体" panose="02010600030101010101" pitchFamily="2" charset="-122"/>
              </a:rPr>
              <a:t>陈共主编，</a:t>
            </a:r>
            <a:r>
              <a:rPr lang="zh-CN" altLang="zh-CN" dirty="0">
                <a:ea typeface="宋体" panose="02010600030101010101" pitchFamily="2" charset="-122"/>
              </a:rPr>
              <a:t>《</a:t>
            </a:r>
            <a:r>
              <a:rPr lang="zh-CN" altLang="x-none" dirty="0">
                <a:ea typeface="宋体" panose="02010600030101010101" pitchFamily="2" charset="-122"/>
              </a:rPr>
              <a:t>财政学</a:t>
            </a:r>
            <a:r>
              <a:rPr lang="zh-CN" altLang="zh-CN" dirty="0">
                <a:ea typeface="宋体" panose="02010600030101010101" pitchFamily="2" charset="-122"/>
              </a:rPr>
              <a:t>》</a:t>
            </a:r>
            <a:r>
              <a:rPr lang="zh-CN" altLang="x-none" dirty="0">
                <a:ea typeface="宋体" panose="02010600030101010101" pitchFamily="2" charset="-122"/>
              </a:rPr>
              <a:t>，四川人民出版社</a:t>
            </a:r>
            <a:r>
              <a:rPr lang="zh-CN" altLang="zh-CN" dirty="0">
                <a:ea typeface="宋体" panose="02010600030101010101" pitchFamily="2" charset="-122"/>
              </a:rPr>
              <a:t>1991</a:t>
            </a:r>
            <a:r>
              <a:rPr lang="zh-CN" altLang="x-none" dirty="0">
                <a:ea typeface="宋体" panose="02010600030101010101" pitchFamily="2" charset="-122"/>
              </a:rPr>
              <a:t>年</a:t>
            </a:r>
            <a:r>
              <a:rPr lang="zh-CN" altLang="zh-CN" dirty="0">
                <a:ea typeface="宋体" panose="02010600030101010101" pitchFamily="2" charset="-122"/>
              </a:rPr>
              <a:t>7</a:t>
            </a:r>
            <a:r>
              <a:rPr lang="zh-CN" altLang="x-none" dirty="0">
                <a:ea typeface="宋体" panose="02010600030101010101" pitchFamily="2" charset="-122"/>
              </a:rPr>
              <a:t>月第一版</a:t>
            </a:r>
            <a:endParaRPr lang="zh-CN" altLang="x-none"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46786" name="Rectangle 2"/>
          <p:cNvSpPr>
            <a:spLocks noTextEdit="1"/>
          </p:cNvSpPr>
          <p:nvPr>
            <p:ph type="sldImg"/>
          </p:nvPr>
        </p:nvSpPr>
        <p:spPr>
          <a:xfrm>
            <a:off x="1141413" y="754063"/>
            <a:ext cx="4391025" cy="3294062"/>
          </a:xfrm>
        </p:spPr>
      </p:sp>
      <p:sp>
        <p:nvSpPr>
          <p:cNvPr id="246787" name="Rectangle 3"/>
          <p:cNvSpPr/>
          <p:nvPr>
            <p:ph type="body" idx="1"/>
          </p:nvPr>
        </p:nvSpPr>
        <p:spPr>
          <a:ln w="9525"/>
        </p:spPr>
        <p:txBody>
          <a:bodyPr wrap="square" lIns="91440" tIns="45720" rIns="91440" bIns="45720" anchor="ctr" anchorCtr="0"/>
          <a:p>
            <a:pPr lvl="0"/>
            <a:r>
              <a:rPr lang="zh-CN" altLang="en-US" dirty="0">
                <a:ea typeface="宋体" panose="02010600030101010101" pitchFamily="2" charset="-122"/>
              </a:rPr>
              <a:t>1、2、4的所得来源于中国境内。</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47810" name="Rectangle 2"/>
          <p:cNvSpPr>
            <a:spLocks noGrp="1" noRot="1" noTextEdit="1"/>
          </p:cNvSpPr>
          <p:nvPr>
            <p:ph type="sldImg"/>
          </p:nvPr>
        </p:nvSpPr>
        <p:spPr>
          <a:xfrm>
            <a:off x="1141413" y="684213"/>
            <a:ext cx="4572000" cy="3429000"/>
          </a:xfrm>
        </p:spPr>
      </p:sp>
      <p:sp>
        <p:nvSpPr>
          <p:cNvPr id="247811" name="Rectangle 3"/>
          <p:cNvSpPr>
            <a:spLocks noGrp="1" noRot="1"/>
          </p:cNvSpPr>
          <p:nvPr>
            <p:ph type="body" idx="1"/>
          </p:nvPr>
        </p:nvSpPr>
        <p:spPr>
          <a:xfrm>
            <a:off x="684213" y="4341813"/>
            <a:ext cx="5486400" cy="4114800"/>
          </a:xfrm>
          <a:ln w="9525"/>
        </p:spPr>
        <p:txBody>
          <a:bodyPr wrap="square" lIns="91440" tIns="45720" rIns="91440" bIns="45720" anchor="ctr" anchorCtr="0"/>
          <a:p>
            <a:pPr lvl="0"/>
            <a:r>
              <a:rPr lang="zh-CN" altLang="zh-CN" dirty="0">
                <a:ea typeface="宋体" panose="02010600030101010101" pitchFamily="2" charset="-122"/>
              </a:rPr>
              <a:t>2</a:t>
            </a:r>
            <a:r>
              <a:rPr lang="zh-CN" altLang="x-none" dirty="0">
                <a:ea typeface="宋体" panose="02010600030101010101" pitchFamily="2" charset="-122"/>
              </a:rPr>
              <a:t>、收入会计核算的主要问题是何时确认收入及如何计量收入；</a:t>
            </a:r>
            <a:endParaRPr lang="zh-CN" altLang="x-none"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48834" name="Rectangle 2"/>
          <p:cNvSpPr>
            <a:spLocks noTextEdit="1"/>
          </p:cNvSpPr>
          <p:nvPr>
            <p:ph type="sldImg"/>
          </p:nvPr>
        </p:nvSpPr>
        <p:spPr>
          <a:xfrm>
            <a:off x="1141413" y="754063"/>
            <a:ext cx="4391025" cy="3294062"/>
          </a:xfrm>
        </p:spPr>
      </p:sp>
      <p:sp>
        <p:nvSpPr>
          <p:cNvPr id="248835" name="Rectangle 3"/>
          <p:cNvSpPr/>
          <p:nvPr>
            <p:ph type="body" idx="1"/>
          </p:nvPr>
        </p:nvSpPr>
        <p:spPr>
          <a:ln w="9525"/>
        </p:spPr>
        <p:txBody>
          <a:bodyPr wrap="square" lIns="91440" tIns="45720" rIns="91440" bIns="45720" anchor="ctr" anchorCtr="0"/>
          <a:p>
            <a:pPr lvl="0"/>
            <a:r>
              <a:rPr lang="zh-CN" altLang="en-US" dirty="0">
                <a:ea typeface="宋体" panose="02010600030101010101" pitchFamily="2" charset="-122"/>
              </a:rPr>
              <a:t>2011年度应当确认的税法收入为1000万元</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49858" name="Rectangle 2"/>
          <p:cNvSpPr>
            <a:spLocks noGrp="1" noRot="1" noTextEdit="1"/>
          </p:cNvSpPr>
          <p:nvPr>
            <p:ph type="sldImg"/>
          </p:nvPr>
        </p:nvSpPr>
        <p:spPr>
          <a:xfrm>
            <a:off x="1141413" y="684213"/>
            <a:ext cx="4572000" cy="3429000"/>
          </a:xfrm>
        </p:spPr>
      </p:sp>
      <p:sp>
        <p:nvSpPr>
          <p:cNvPr id="249859" name="Rectangle 3"/>
          <p:cNvSpPr>
            <a:spLocks noGrp="1" noRot="1"/>
          </p:cNvSpPr>
          <p:nvPr>
            <p:ph type="body" idx="1"/>
          </p:nvPr>
        </p:nvSpPr>
        <p:spPr>
          <a:xfrm>
            <a:off x="684213" y="4341813"/>
            <a:ext cx="5486400" cy="4114800"/>
          </a:xfrm>
          <a:ln w="9525"/>
        </p:spPr>
        <p:txBody>
          <a:bodyPr wrap="square" lIns="91440" tIns="45720" rIns="91440" bIns="45720" anchor="ctr" anchorCtr="0"/>
          <a:p>
            <a:pPr lvl="0"/>
            <a:r>
              <a:rPr lang="zh-CN" altLang="x-none" dirty="0">
                <a:ea typeface="宋体" panose="02010600030101010101" pitchFamily="2" charset="-122"/>
              </a:rPr>
              <a:t>不征税收入是指从性质和根源上不属于企业营利性活动带来的经济利益、不负有纳税义务并不作为应纳税所得额组成部分的收入。税法草案所称的不征税收入包括财政拨款，依法收取并纳入财政管理的行政事业性收费、政府性基金等。</a:t>
            </a:r>
            <a:endParaRPr lang="zh-CN" altLang="x-none"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50882" name="Rectangle 2"/>
          <p:cNvSpPr>
            <a:spLocks noGrp="1" noRot="1" noTextEdit="1"/>
          </p:cNvSpPr>
          <p:nvPr>
            <p:ph type="sldImg"/>
          </p:nvPr>
        </p:nvSpPr>
        <p:spPr>
          <a:xfrm>
            <a:off x="1141413" y="684213"/>
            <a:ext cx="4572000" cy="3429000"/>
          </a:xfrm>
        </p:spPr>
      </p:sp>
      <p:sp>
        <p:nvSpPr>
          <p:cNvPr id="250883" name="Rectangle 3"/>
          <p:cNvSpPr>
            <a:spLocks noGrp="1" noRot="1"/>
          </p:cNvSpPr>
          <p:nvPr>
            <p:ph type="body" idx="1"/>
          </p:nvPr>
        </p:nvSpPr>
        <p:spPr>
          <a:xfrm>
            <a:off x="684213" y="4341813"/>
            <a:ext cx="5486400" cy="4114800"/>
          </a:xfrm>
          <a:ln w="9525"/>
        </p:spPr>
        <p:txBody>
          <a:bodyPr wrap="square" lIns="91440" tIns="45720" rIns="91440" bIns="45720" anchor="ctr" anchorCtr="0"/>
          <a:p>
            <a:pPr lvl="0"/>
            <a:r>
              <a:rPr lang="zh-CN" altLang="en-US" dirty="0">
                <a:ea typeface="宋体" panose="02010600030101010101" pitchFamily="2" charset="-122"/>
              </a:rPr>
              <a:t>民间借贷的合法性利率为不得高于银行同期贷款利率的4倍</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51906" name="Rectangle 2"/>
          <p:cNvSpPr>
            <a:spLocks noGrp="1" noRot="1" noTextEdit="1"/>
          </p:cNvSpPr>
          <p:nvPr>
            <p:ph type="sldImg"/>
          </p:nvPr>
        </p:nvSpPr>
        <p:spPr>
          <a:xfrm>
            <a:off x="1139825" y="682625"/>
            <a:ext cx="4572000" cy="3429000"/>
          </a:xfrm>
        </p:spPr>
      </p:sp>
      <p:sp>
        <p:nvSpPr>
          <p:cNvPr id="251907" name="Rectangle 3"/>
          <p:cNvSpPr>
            <a:spLocks noGrp="1" noRot="1"/>
          </p:cNvSpPr>
          <p:nvPr>
            <p:ph type="body" idx="1"/>
          </p:nvPr>
        </p:nvSpPr>
        <p:spPr>
          <a:xfrm>
            <a:off x="682625" y="4340225"/>
            <a:ext cx="5486400" cy="4114800"/>
          </a:xfrm>
          <a:ln w="9525"/>
        </p:spPr>
        <p:txBody>
          <a:bodyPr wrap="square" lIns="91440" tIns="45720" rIns="91440" bIns="45720" anchor="ctr" anchorCtr="0"/>
          <a:p>
            <a:pPr lvl="0"/>
            <a:r>
              <a:rPr lang="zh-CN" altLang="x-none" dirty="0">
                <a:ea typeface="宋体" panose="02010600030101010101" pitchFamily="2" charset="-122"/>
              </a:rPr>
              <a:t>个别计价法：个别确认法，具体辨认法，分批实际法</a:t>
            </a:r>
            <a:endParaRPr lang="zh-CN" altLang="x-none"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2.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Title Placeholder 1"/>
          <p:cNvSpPr>
            <a:spLocks noGrp="1"/>
          </p:cNvSpPr>
          <p:nvPr>
            <p:ph type="title"/>
          </p:nvPr>
        </p:nvSpPr>
        <p:spPr>
          <a:xfrm>
            <a:off x="3136900" y="71438"/>
            <a:ext cx="5557838" cy="841375"/>
          </a:xfrm>
          <a:prstGeom prst="rect">
            <a:avLst/>
          </a:prstGeom>
          <a:noFill/>
          <a:ln w="9525">
            <a:noFill/>
          </a:ln>
        </p:spPr>
        <p:txBody>
          <a:bodyPr lIns="0" tIns="0" rIns="0" bIns="0"/>
          <a:p>
            <a:pPr lvl="0"/>
            <a:r>
              <a:rPr lang="en-US" altLang="zh-CN" dirty="0"/>
              <a:t>Click to edit Master title style</a:t>
            </a:r>
            <a:endParaRPr lang="en-US" altLang="zh-CN" dirty="0"/>
          </a:p>
        </p:txBody>
      </p:sp>
      <p:sp>
        <p:nvSpPr>
          <p:cNvPr id="1028" name="Text Placeholder 2"/>
          <p:cNvSpPr>
            <a:spLocks noGrp="1"/>
          </p:cNvSpPr>
          <p:nvPr>
            <p:ph type="body" idx="1"/>
          </p:nvPr>
        </p:nvSpPr>
        <p:spPr>
          <a:xfrm>
            <a:off x="454025" y="1809750"/>
            <a:ext cx="8232775" cy="4497388"/>
          </a:xfrm>
          <a:prstGeom prst="rect">
            <a:avLst/>
          </a:prstGeom>
          <a:noFill/>
          <a:ln w="9525">
            <a:noFill/>
          </a:ln>
        </p:spPr>
        <p:txBody>
          <a:bodyPr lIns="0" tIns="0" rIns="0" bIns="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Slide Number Placeholder 5"/>
          <p:cNvSpPr>
            <a:spLocks noGrp="1" noChangeArrowheads="1"/>
          </p:cNvSpPr>
          <p:nvPr>
            <p:ph type="sldNum" sz="quarter" idx="4"/>
          </p:nvPr>
        </p:nvSpPr>
        <p:spPr bwMode="auto">
          <a:xfrm>
            <a:off x="8534400" y="6326188"/>
            <a:ext cx="563563" cy="365125"/>
          </a:xfrm>
          <a:prstGeom prst="rect">
            <a:avLst/>
          </a:prstGeom>
          <a:noFill/>
          <a:ln w="9525">
            <a:noFill/>
            <a:miter lim="800000"/>
          </a:ln>
        </p:spPr>
        <p:txBody>
          <a:bodyPr vert="horz" wrap="square" lIns="91440" tIns="45720" rIns="91440" bIns="45720" numCol="1" anchor="ctr" anchorCtr="0" compatLnSpc="1"/>
          <a:lstStyle>
            <a:lvl1pPr algn="r">
              <a:defRPr sz="1200">
                <a:solidFill>
                  <a:schemeClr val="tx2"/>
                </a:solidFill>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2050"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2051" name="Title Placeholder 1"/>
          <p:cNvSpPr>
            <a:spLocks noGrp="1"/>
          </p:cNvSpPr>
          <p:nvPr>
            <p:ph type="title"/>
          </p:nvPr>
        </p:nvSpPr>
        <p:spPr>
          <a:xfrm>
            <a:off x="3136900" y="71438"/>
            <a:ext cx="5557838" cy="841375"/>
          </a:xfrm>
          <a:prstGeom prst="rect">
            <a:avLst/>
          </a:prstGeom>
          <a:noFill/>
          <a:ln w="9525">
            <a:noFill/>
          </a:ln>
        </p:spPr>
        <p:txBody>
          <a:bodyPr lIns="0" tIns="0" rIns="0" bIns="0"/>
          <a:p>
            <a:pPr lvl="0"/>
            <a:r>
              <a:rPr lang="en-US" altLang="zh-CN" dirty="0"/>
              <a:t>Click to edit Master title style</a:t>
            </a:r>
            <a:endParaRPr lang="en-US" altLang="zh-CN" dirty="0"/>
          </a:p>
        </p:txBody>
      </p:sp>
      <p:sp>
        <p:nvSpPr>
          <p:cNvPr id="2052" name="Text Placeholder 2"/>
          <p:cNvSpPr>
            <a:spLocks noGrp="1"/>
          </p:cNvSpPr>
          <p:nvPr>
            <p:ph type="body" idx="1"/>
          </p:nvPr>
        </p:nvSpPr>
        <p:spPr>
          <a:xfrm>
            <a:off x="454025" y="1809750"/>
            <a:ext cx="8232775" cy="4497388"/>
          </a:xfrm>
          <a:prstGeom prst="rect">
            <a:avLst/>
          </a:prstGeom>
          <a:noFill/>
          <a:ln w="9525">
            <a:noFill/>
          </a:ln>
        </p:spPr>
        <p:txBody>
          <a:bodyPr lIns="0" tIns="0" rIns="0" bIns="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053" name="Slide Number Placeholder 5"/>
          <p:cNvSpPr>
            <a:spLocks noGrp="1" noChangeArrowheads="1"/>
          </p:cNvSpPr>
          <p:nvPr>
            <p:ph type="sldNum" sz="quarter" idx="4"/>
          </p:nvPr>
        </p:nvSpPr>
        <p:spPr bwMode="auto">
          <a:xfrm>
            <a:off x="8534400" y="6326188"/>
            <a:ext cx="563563" cy="365125"/>
          </a:xfrm>
          <a:prstGeom prst="rect">
            <a:avLst/>
          </a:prstGeom>
          <a:noFill/>
          <a:ln w="9525">
            <a:noFill/>
            <a:miter lim="800000"/>
          </a:ln>
        </p:spPr>
        <p:txBody>
          <a:bodyPr vert="horz" wrap="square" lIns="91440" tIns="45720" rIns="91440" bIns="45720" numCol="1" anchor="ctr" anchorCtr="0" compatLnSpc="1"/>
          <a:lstStyle>
            <a:lvl1pPr algn="r">
              <a:defRPr sz="1200">
                <a:solidFill>
                  <a:schemeClr val="tx2"/>
                </a:solidFill>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3074" name="Picture 3"/>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3075" name="Title Placeholder 1"/>
          <p:cNvSpPr>
            <a:spLocks noGrp="1"/>
          </p:cNvSpPr>
          <p:nvPr>
            <p:ph type="title"/>
          </p:nvPr>
        </p:nvSpPr>
        <p:spPr>
          <a:xfrm>
            <a:off x="3136900" y="71438"/>
            <a:ext cx="5557838" cy="841375"/>
          </a:xfrm>
          <a:prstGeom prst="rect">
            <a:avLst/>
          </a:prstGeom>
          <a:noFill/>
          <a:ln w="9525">
            <a:noFill/>
          </a:ln>
        </p:spPr>
        <p:txBody>
          <a:bodyPr lIns="0" tIns="0" rIns="0" bIns="0"/>
          <a:p>
            <a:pPr lvl="0"/>
            <a:r>
              <a:rPr lang="en-US" altLang="zh-CN" dirty="0"/>
              <a:t>Click to edit Master title style</a:t>
            </a:r>
            <a:endParaRPr lang="en-US" altLang="zh-CN" dirty="0"/>
          </a:p>
        </p:txBody>
      </p:sp>
      <p:sp>
        <p:nvSpPr>
          <p:cNvPr id="3076" name="Text Placeholder 2"/>
          <p:cNvSpPr>
            <a:spLocks noGrp="1"/>
          </p:cNvSpPr>
          <p:nvPr>
            <p:ph type="body" idx="1"/>
          </p:nvPr>
        </p:nvSpPr>
        <p:spPr>
          <a:xfrm>
            <a:off x="454025" y="1809750"/>
            <a:ext cx="8232775" cy="4497388"/>
          </a:xfrm>
          <a:prstGeom prst="rect">
            <a:avLst/>
          </a:prstGeom>
          <a:noFill/>
          <a:ln w="9525">
            <a:noFill/>
          </a:ln>
        </p:spPr>
        <p:txBody>
          <a:bodyPr lIns="0" tIns="0" rIns="0" bIns="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4098" name="Picture 3"/>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4099" name="Text Box 5"/>
          <p:cNvSpPr txBox="1">
            <a:spLocks noChangeArrowheads="1"/>
          </p:cNvSpPr>
          <p:nvPr/>
        </p:nvSpPr>
        <p:spPr bwMode="auto">
          <a:xfrm>
            <a:off x="6759575" y="171450"/>
            <a:ext cx="2162175" cy="365125"/>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Title Placeholder 1"/>
          <p:cNvSpPr>
            <a:spLocks noGrp="1"/>
          </p:cNvSpPr>
          <p:nvPr>
            <p:ph type="title"/>
          </p:nvPr>
        </p:nvSpPr>
        <p:spPr>
          <a:xfrm>
            <a:off x="3136900" y="71438"/>
            <a:ext cx="5557838" cy="841375"/>
          </a:xfrm>
          <a:prstGeom prst="rect">
            <a:avLst/>
          </a:prstGeom>
          <a:noFill/>
          <a:ln w="9525">
            <a:noFill/>
          </a:ln>
        </p:spPr>
        <p:txBody>
          <a:bodyPr lIns="0" tIns="0" rIns="0" bIns="0"/>
          <a:p>
            <a:pPr lvl="0"/>
            <a:r>
              <a:rPr lang="en-US" altLang="zh-CN" dirty="0"/>
              <a:t>Click to edit Master title style</a:t>
            </a:r>
            <a:endParaRPr lang="en-US" altLang="zh-CN" dirty="0"/>
          </a:p>
        </p:txBody>
      </p:sp>
      <p:sp>
        <p:nvSpPr>
          <p:cNvPr id="4101" name="Text Placeholder 2"/>
          <p:cNvSpPr>
            <a:spLocks noGrp="1"/>
          </p:cNvSpPr>
          <p:nvPr>
            <p:ph type="body" idx="1"/>
          </p:nvPr>
        </p:nvSpPr>
        <p:spPr>
          <a:xfrm>
            <a:off x="454025" y="1809750"/>
            <a:ext cx="8232775" cy="4497388"/>
          </a:xfrm>
          <a:prstGeom prst="rect">
            <a:avLst/>
          </a:prstGeom>
          <a:noFill/>
          <a:ln w="9525">
            <a:noFill/>
          </a:ln>
        </p:spPr>
        <p:txBody>
          <a:bodyPr lIns="0" tIns="0" rIns="0" bIns="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chinaacc.com/new/63/67/82/2006/7/ma09131224161760026258-0.htm"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3"/>
          <p:cNvSpPr txBox="1">
            <a:spLocks noGrp="1"/>
          </p:cNvSpPr>
          <p:nvPr/>
        </p:nvSpPr>
        <p:spPr>
          <a:xfrm>
            <a:off x="8534400" y="6326188"/>
            <a:ext cx="563563" cy="365125"/>
          </a:xfrm>
          <a:prstGeom prst="rect">
            <a:avLst/>
          </a:prstGeom>
          <a:noFill/>
          <a:ln w="9525">
            <a:noFill/>
          </a:ln>
        </p:spPr>
        <p:txBody>
          <a:bodyPr anchor="ctr" anchorCtr="0"/>
          <a:p>
            <a:pPr algn="r"/>
            <a:fld id="{9A0DB2DC-4C9A-4742-B13C-FB6460FD3503}" type="slidenum">
              <a:rPr lang="en-US" altLang="zh-CN" sz="1200" dirty="0">
                <a:solidFill>
                  <a:schemeClr val="tx2"/>
                </a:solidFill>
                <a:latin typeface="Arial" panose="020B0604020202020204" pitchFamily="34" charset="0"/>
              </a:rPr>
            </a:fld>
            <a:endParaRPr lang="en-US" altLang="zh-CN" sz="1200" dirty="0">
              <a:solidFill>
                <a:schemeClr val="tx2"/>
              </a:solidFill>
              <a:latin typeface="Arial" panose="020B0604020202020204" pitchFamily="34" charset="0"/>
            </a:endParaRPr>
          </a:p>
        </p:txBody>
      </p:sp>
      <p:sp>
        <p:nvSpPr>
          <p:cNvPr id="5123" name="Text Box 4"/>
          <p:cNvSpPr txBox="1"/>
          <p:nvPr/>
        </p:nvSpPr>
        <p:spPr>
          <a:xfrm>
            <a:off x="1327150" y="536575"/>
            <a:ext cx="6529388" cy="641350"/>
          </a:xfrm>
          <a:prstGeom prst="rect">
            <a:avLst/>
          </a:prstGeom>
          <a:noFill/>
          <a:ln w="9525">
            <a:noFill/>
          </a:ln>
        </p:spPr>
        <p:txBody>
          <a:bodyPr>
            <a:spAutoFit/>
          </a:bodyPr>
          <a:p>
            <a:pPr algn="ctr"/>
            <a:endParaRPr lang="zh-CN" altLang="zh-CN" sz="3600" b="1" dirty="0">
              <a:solidFill>
                <a:srgbClr val="BE0A06"/>
              </a:solidFill>
              <a:latin typeface="Arial" panose="020B0604020202020204" pitchFamily="34" charset="0"/>
            </a:endParaRPr>
          </a:p>
        </p:txBody>
      </p:sp>
      <p:sp>
        <p:nvSpPr>
          <p:cNvPr id="5124" name="Text Box 5"/>
          <p:cNvSpPr txBox="1"/>
          <p:nvPr/>
        </p:nvSpPr>
        <p:spPr>
          <a:xfrm>
            <a:off x="735013" y="1109663"/>
            <a:ext cx="1687512" cy="366712"/>
          </a:xfrm>
          <a:prstGeom prst="rect">
            <a:avLst/>
          </a:prstGeom>
          <a:noFill/>
          <a:ln w="9525">
            <a:noFill/>
          </a:ln>
        </p:spPr>
        <p:txBody>
          <a:bodyPr>
            <a:spAutoFit/>
          </a:bodyPr>
          <a:p>
            <a:endParaRPr lang="zh-CN" altLang="zh-CN" sz="1800" dirty="0">
              <a:solidFill>
                <a:schemeClr val="tx1"/>
              </a:solidFill>
              <a:latin typeface="Arial" panose="020B0604020202020204" pitchFamily="34" charset="0"/>
            </a:endParaRPr>
          </a:p>
        </p:txBody>
      </p:sp>
      <p:grpSp>
        <p:nvGrpSpPr>
          <p:cNvPr id="5125" name="Group 5"/>
          <p:cNvGrpSpPr/>
          <p:nvPr/>
        </p:nvGrpSpPr>
        <p:grpSpPr>
          <a:xfrm>
            <a:off x="4821238" y="2405063"/>
            <a:ext cx="1314450" cy="1128712"/>
            <a:chOff x="0" y="0"/>
            <a:chExt cx="1192" cy="959"/>
          </a:xfrm>
        </p:grpSpPr>
        <p:grpSp>
          <p:nvGrpSpPr>
            <p:cNvPr id="5161" name="Group 6"/>
            <p:cNvGrpSpPr/>
            <p:nvPr/>
          </p:nvGrpSpPr>
          <p:grpSpPr>
            <a:xfrm>
              <a:off x="0" y="0"/>
              <a:ext cx="1192" cy="959"/>
              <a:chOff x="0" y="0"/>
              <a:chExt cx="1549" cy="1351"/>
            </a:xfrm>
          </p:grpSpPr>
          <p:sp>
            <p:nvSpPr>
              <p:cNvPr id="5163" name="AutoShape 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zh-CN" dirty="0">
                  <a:latin typeface="Arial" panose="020B0604020202020204" pitchFamily="34" charset="0"/>
                </a:endParaRPr>
              </a:p>
            </p:txBody>
          </p:sp>
          <p:sp>
            <p:nvSpPr>
              <p:cNvPr id="5164" name="AutoShape 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5165" name="AutoShape 10"/>
              <p:cNvSpPr/>
              <p:nvPr/>
            </p:nvSpPr>
            <p:spPr>
              <a:xfrm>
                <a:off x="90" y="80"/>
                <a:ext cx="1350" cy="1168"/>
              </a:xfrm>
              <a:prstGeom prst="hexagon">
                <a:avLst>
                  <a:gd name="adj" fmla="val 28895"/>
                  <a:gd name="vf" fmla="val 115470"/>
                </a:avLst>
              </a:prstGeom>
              <a:gradFill rotWithShape="1">
                <a:gsLst>
                  <a:gs pos="0">
                    <a:srgbClr val="7262EC"/>
                  </a:gs>
                  <a:gs pos="100000">
                    <a:srgbClr val="2614AA"/>
                  </a:gs>
                </a:gsLst>
                <a:lin ang="1890000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ndParaRPr>
              </a:p>
            </p:txBody>
          </p:sp>
        </p:grpSp>
        <p:sp>
          <p:nvSpPr>
            <p:cNvPr id="5162" name="Text Box 11"/>
            <p:cNvSpPr txBox="1"/>
            <p:nvPr/>
          </p:nvSpPr>
          <p:spPr>
            <a:xfrm>
              <a:off x="513" y="255"/>
              <a:ext cx="166" cy="311"/>
            </a:xfrm>
            <a:prstGeom prst="rect">
              <a:avLst/>
            </a:prstGeom>
            <a:noFill/>
            <a:ln w="9525">
              <a:noFill/>
            </a:ln>
          </p:spPr>
          <p:txBody>
            <a:bodyPr wrap="none">
              <a:spAutoFit/>
            </a:bodyPr>
            <a:p>
              <a:pPr algn="ctr" eaLnBrk="0" hangingPunct="0"/>
              <a:endParaRPr lang="zh-CN" altLang="zh-CN" sz="1800" b="1" dirty="0">
                <a:solidFill>
                  <a:srgbClr val="FFFFFF"/>
                </a:solidFill>
                <a:latin typeface="Arial" panose="020B0604020202020204" pitchFamily="34" charset="0"/>
              </a:endParaRPr>
            </a:p>
          </p:txBody>
        </p:sp>
      </p:grpSp>
      <p:grpSp>
        <p:nvGrpSpPr>
          <p:cNvPr id="5126" name="Group 11"/>
          <p:cNvGrpSpPr/>
          <p:nvPr/>
        </p:nvGrpSpPr>
        <p:grpSpPr>
          <a:xfrm>
            <a:off x="2987675" y="2463800"/>
            <a:ext cx="1263650" cy="1143000"/>
            <a:chOff x="0" y="0"/>
            <a:chExt cx="1192" cy="959"/>
          </a:xfrm>
        </p:grpSpPr>
        <p:grpSp>
          <p:nvGrpSpPr>
            <p:cNvPr id="5156" name="Group 12"/>
            <p:cNvGrpSpPr/>
            <p:nvPr/>
          </p:nvGrpSpPr>
          <p:grpSpPr>
            <a:xfrm>
              <a:off x="0" y="0"/>
              <a:ext cx="1192" cy="959"/>
              <a:chOff x="0" y="0"/>
              <a:chExt cx="1549" cy="1351"/>
            </a:xfrm>
          </p:grpSpPr>
          <p:sp>
            <p:nvSpPr>
              <p:cNvPr id="5158" name="AutoShape 14"/>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zh-CN" dirty="0">
                  <a:latin typeface="Arial" panose="020B0604020202020204" pitchFamily="34" charset="0"/>
                </a:endParaRPr>
              </a:p>
            </p:txBody>
          </p:sp>
          <p:sp>
            <p:nvSpPr>
              <p:cNvPr id="5159" name="AutoShape 15"/>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5160" name="AutoShape 16"/>
              <p:cNvSpPr/>
              <p:nvPr/>
            </p:nvSpPr>
            <p:spPr>
              <a:xfrm>
                <a:off x="90" y="80"/>
                <a:ext cx="1350" cy="1168"/>
              </a:xfrm>
              <a:prstGeom prst="hexagon">
                <a:avLst>
                  <a:gd name="adj" fmla="val 28895"/>
                  <a:gd name="vf" fmla="val 115470"/>
                </a:avLst>
              </a:prstGeom>
              <a:gradFill rotWithShape="1">
                <a:gsLst>
                  <a:gs pos="0">
                    <a:srgbClr val="CC7032"/>
                  </a:gs>
                  <a:gs pos="100000">
                    <a:srgbClr val="844820"/>
                  </a:gs>
                </a:gsLst>
                <a:lin ang="1890000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ndParaRPr>
              </a:p>
            </p:txBody>
          </p:sp>
        </p:grpSp>
        <p:sp>
          <p:nvSpPr>
            <p:cNvPr id="5157" name="Text Box 17"/>
            <p:cNvSpPr txBox="1"/>
            <p:nvPr/>
          </p:nvSpPr>
          <p:spPr>
            <a:xfrm>
              <a:off x="509" y="258"/>
              <a:ext cx="133" cy="308"/>
            </a:xfrm>
            <a:prstGeom prst="rect">
              <a:avLst/>
            </a:prstGeom>
            <a:noFill/>
            <a:ln w="9525">
              <a:noFill/>
            </a:ln>
          </p:spPr>
          <p:txBody>
            <a:bodyPr wrap="none">
              <a:spAutoFit/>
            </a:bodyPr>
            <a:p>
              <a:pPr algn="ctr" eaLnBrk="0" hangingPunct="0"/>
              <a:endParaRPr lang="zh-CN" altLang="zh-CN" sz="1800" b="1" dirty="0">
                <a:solidFill>
                  <a:srgbClr val="FFFFFF"/>
                </a:solidFill>
                <a:latin typeface="Arial" panose="020B0604020202020204" pitchFamily="34" charset="0"/>
              </a:endParaRPr>
            </a:p>
          </p:txBody>
        </p:sp>
      </p:grpSp>
      <p:grpSp>
        <p:nvGrpSpPr>
          <p:cNvPr id="5127" name="Group 17"/>
          <p:cNvGrpSpPr/>
          <p:nvPr/>
        </p:nvGrpSpPr>
        <p:grpSpPr>
          <a:xfrm>
            <a:off x="2411413" y="3975100"/>
            <a:ext cx="1454150" cy="1268413"/>
            <a:chOff x="0" y="0"/>
            <a:chExt cx="1193" cy="959"/>
          </a:xfrm>
        </p:grpSpPr>
        <p:grpSp>
          <p:nvGrpSpPr>
            <p:cNvPr id="5151" name="Group 18"/>
            <p:cNvGrpSpPr/>
            <p:nvPr/>
          </p:nvGrpSpPr>
          <p:grpSpPr>
            <a:xfrm>
              <a:off x="0" y="0"/>
              <a:ext cx="1193" cy="959"/>
              <a:chOff x="0" y="0"/>
              <a:chExt cx="1549" cy="1351"/>
            </a:xfrm>
          </p:grpSpPr>
          <p:sp>
            <p:nvSpPr>
              <p:cNvPr id="5153" name="AutoShape 20"/>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zh-CN" dirty="0">
                  <a:latin typeface="Arial" panose="020B0604020202020204" pitchFamily="34" charset="0"/>
                </a:endParaRPr>
              </a:p>
            </p:txBody>
          </p:sp>
          <p:sp>
            <p:nvSpPr>
              <p:cNvPr id="5154" name="AutoShape 21"/>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5155" name="AutoShape 22"/>
              <p:cNvSpPr/>
              <p:nvPr/>
            </p:nvSpPr>
            <p:spPr>
              <a:xfrm>
                <a:off x="90" y="80"/>
                <a:ext cx="1350" cy="1168"/>
              </a:xfrm>
              <a:prstGeom prst="hexagon">
                <a:avLst>
                  <a:gd name="adj" fmla="val 28895"/>
                  <a:gd name="vf" fmla="val 115470"/>
                </a:avLst>
              </a:prstGeom>
              <a:gradFill rotWithShape="1">
                <a:gsLst>
                  <a:gs pos="0">
                    <a:srgbClr val="24B443"/>
                  </a:gs>
                  <a:gs pos="100000">
                    <a:srgbClr val="115D16"/>
                  </a:gs>
                </a:gsLst>
                <a:lin ang="1890000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ndParaRPr>
              </a:p>
            </p:txBody>
          </p:sp>
        </p:grpSp>
        <p:sp>
          <p:nvSpPr>
            <p:cNvPr id="5152" name="Text Box 23"/>
            <p:cNvSpPr txBox="1"/>
            <p:nvPr/>
          </p:nvSpPr>
          <p:spPr>
            <a:xfrm>
              <a:off x="535" y="248"/>
              <a:ext cx="134" cy="278"/>
            </a:xfrm>
            <a:prstGeom prst="rect">
              <a:avLst/>
            </a:prstGeom>
            <a:noFill/>
            <a:ln w="9525">
              <a:noFill/>
            </a:ln>
          </p:spPr>
          <p:txBody>
            <a:bodyPr wrap="none">
              <a:spAutoFit/>
            </a:bodyPr>
            <a:p>
              <a:pPr algn="ctr" eaLnBrk="0" hangingPunct="0"/>
              <a:endParaRPr lang="zh-CN" altLang="zh-CN" sz="1800" b="1" dirty="0">
                <a:solidFill>
                  <a:srgbClr val="FFFFFF"/>
                </a:solidFill>
                <a:latin typeface="Arial" panose="020B0604020202020204" pitchFamily="34" charset="0"/>
              </a:endParaRPr>
            </a:p>
          </p:txBody>
        </p:sp>
      </p:grpSp>
      <p:grpSp>
        <p:nvGrpSpPr>
          <p:cNvPr id="5128" name="Group 23"/>
          <p:cNvGrpSpPr/>
          <p:nvPr/>
        </p:nvGrpSpPr>
        <p:grpSpPr>
          <a:xfrm>
            <a:off x="3770313" y="5426075"/>
            <a:ext cx="1581150" cy="1204913"/>
            <a:chOff x="0" y="0"/>
            <a:chExt cx="1193" cy="959"/>
          </a:xfrm>
        </p:grpSpPr>
        <p:grpSp>
          <p:nvGrpSpPr>
            <p:cNvPr id="5146" name="Group 24"/>
            <p:cNvGrpSpPr/>
            <p:nvPr/>
          </p:nvGrpSpPr>
          <p:grpSpPr>
            <a:xfrm>
              <a:off x="0" y="0"/>
              <a:ext cx="1193" cy="959"/>
              <a:chOff x="0" y="0"/>
              <a:chExt cx="1549" cy="1351"/>
            </a:xfrm>
          </p:grpSpPr>
          <p:sp>
            <p:nvSpPr>
              <p:cNvPr id="5148" name="AutoShape 26"/>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zh-CN" dirty="0">
                  <a:latin typeface="Arial" panose="020B0604020202020204" pitchFamily="34" charset="0"/>
                </a:endParaRPr>
              </a:p>
            </p:txBody>
          </p:sp>
          <p:sp>
            <p:nvSpPr>
              <p:cNvPr id="5149" name="AutoShape 27"/>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5150" name="AutoShape 28"/>
              <p:cNvSpPr/>
              <p:nvPr/>
            </p:nvSpPr>
            <p:spPr>
              <a:xfrm>
                <a:off x="90" y="80"/>
                <a:ext cx="1350" cy="1168"/>
              </a:xfrm>
              <a:prstGeom prst="hexagon">
                <a:avLst>
                  <a:gd name="adj" fmla="val 28895"/>
                  <a:gd name="vf" fmla="val 115470"/>
                </a:avLst>
              </a:prstGeom>
              <a:gradFill rotWithShape="1">
                <a:gsLst>
                  <a:gs pos="0">
                    <a:srgbClr val="0066CC"/>
                  </a:gs>
                  <a:gs pos="100000">
                    <a:srgbClr val="002F5E"/>
                  </a:gs>
                </a:gsLst>
                <a:lin ang="540000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ndParaRPr>
              </a:p>
            </p:txBody>
          </p:sp>
        </p:grpSp>
        <p:sp>
          <p:nvSpPr>
            <p:cNvPr id="5147" name="Text Box 29"/>
            <p:cNvSpPr txBox="1"/>
            <p:nvPr/>
          </p:nvSpPr>
          <p:spPr>
            <a:xfrm>
              <a:off x="534" y="246"/>
              <a:ext cx="139" cy="292"/>
            </a:xfrm>
            <a:prstGeom prst="rect">
              <a:avLst/>
            </a:prstGeom>
            <a:noFill/>
            <a:ln w="9525">
              <a:noFill/>
            </a:ln>
          </p:spPr>
          <p:txBody>
            <a:bodyPr wrap="none">
              <a:spAutoFit/>
            </a:bodyPr>
            <a:p>
              <a:pPr algn="ctr" eaLnBrk="0" hangingPunct="0"/>
              <a:endParaRPr lang="zh-CN" altLang="zh-CN" sz="1800" b="1" dirty="0">
                <a:solidFill>
                  <a:srgbClr val="FFFFFF"/>
                </a:solidFill>
                <a:latin typeface="Arial" panose="020B0604020202020204" pitchFamily="34" charset="0"/>
              </a:endParaRPr>
            </a:p>
          </p:txBody>
        </p:sp>
      </p:grpSp>
      <p:sp>
        <p:nvSpPr>
          <p:cNvPr id="5129" name="Oval 30"/>
          <p:cNvSpPr/>
          <p:nvPr/>
        </p:nvSpPr>
        <p:spPr>
          <a:xfrm>
            <a:off x="3044825" y="2901950"/>
            <a:ext cx="3063875" cy="3032125"/>
          </a:xfrm>
          <a:prstGeom prst="ellipse">
            <a:avLst/>
          </a:prstGeom>
          <a:noFill/>
          <a:ln w="28575" cap="rnd" cmpd="sng">
            <a:solidFill>
              <a:srgbClr val="003399"/>
            </a:solidFill>
            <a:prstDash val="sysDot"/>
            <a:headEnd type="none" w="med" len="med"/>
            <a:tailEnd type="none" w="med" len="med"/>
          </a:ln>
        </p:spPr>
        <p:txBody>
          <a:bodyPr wrap="none" anchor="ctr" anchorCtr="0"/>
          <a:p>
            <a:pPr algn="ctr"/>
            <a:endParaRPr lang="zh-CN" altLang="zh-CN" sz="1800" dirty="0">
              <a:solidFill>
                <a:schemeClr val="tx1"/>
              </a:solidFill>
              <a:latin typeface="Arial" panose="020B0604020202020204" pitchFamily="34" charset="0"/>
            </a:endParaRPr>
          </a:p>
        </p:txBody>
      </p:sp>
      <p:sp>
        <p:nvSpPr>
          <p:cNvPr id="5130" name="AutoShape 32"/>
          <p:cNvSpPr/>
          <p:nvPr/>
        </p:nvSpPr>
        <p:spPr>
          <a:xfrm>
            <a:off x="7112000" y="2032000"/>
            <a:ext cx="1854200" cy="1003300"/>
          </a:xfrm>
          <a:prstGeom prst="accentBorderCallout1">
            <a:avLst>
              <a:gd name="adj1" fmla="val 11394"/>
              <a:gd name="adj2" fmla="val -4111"/>
              <a:gd name="adj3" fmla="val 72153"/>
              <a:gd name="adj4" fmla="val -62755"/>
            </a:avLst>
          </a:prstGeom>
          <a:solidFill>
            <a:schemeClr val="accent1"/>
          </a:solidFill>
          <a:ln w="9525" cap="flat" cmpd="sng">
            <a:solidFill>
              <a:schemeClr val="tx1"/>
            </a:solidFill>
            <a:prstDash val="solid"/>
            <a:miter/>
            <a:headEnd type="none" w="med" len="med"/>
            <a:tailEnd type="none" w="med" len="med"/>
          </a:ln>
        </p:spPr>
        <p:txBody>
          <a:bodyPr/>
          <a:p>
            <a:r>
              <a:rPr lang="zh-CN" altLang="en-US" sz="2000" dirty="0">
                <a:solidFill>
                  <a:schemeClr val="tx1"/>
                </a:solidFill>
                <a:latin typeface="Arial" panose="020B0604020202020204" pitchFamily="34" charset="0"/>
              </a:rPr>
              <a:t>纳税人、征税对象、税率、应纳税额</a:t>
            </a:r>
            <a:endParaRPr lang="zh-CN" altLang="en-US" sz="2000" dirty="0">
              <a:solidFill>
                <a:schemeClr val="tx1"/>
              </a:solidFill>
              <a:latin typeface="Arial" panose="020B0604020202020204" pitchFamily="34" charset="0"/>
            </a:endParaRPr>
          </a:p>
        </p:txBody>
      </p:sp>
      <p:sp>
        <p:nvSpPr>
          <p:cNvPr id="5131" name="AutoShape 33"/>
          <p:cNvSpPr/>
          <p:nvPr/>
        </p:nvSpPr>
        <p:spPr>
          <a:xfrm>
            <a:off x="317500" y="2857500"/>
            <a:ext cx="1562100" cy="774700"/>
          </a:xfrm>
          <a:prstGeom prst="accentBorderCallout1">
            <a:avLst>
              <a:gd name="adj1" fmla="val 14755"/>
              <a:gd name="adj2" fmla="val 104880"/>
              <a:gd name="adj3" fmla="val 29509"/>
              <a:gd name="adj4" fmla="val 178352"/>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000" dirty="0">
                <a:solidFill>
                  <a:schemeClr val="tx1"/>
                </a:solidFill>
                <a:latin typeface="Arial" panose="020B0604020202020204" pitchFamily="34" charset="0"/>
              </a:rPr>
              <a:t>企业所得税法的实施</a:t>
            </a:r>
            <a:endParaRPr lang="zh-CN" altLang="en-US" sz="2000" dirty="0">
              <a:solidFill>
                <a:schemeClr val="tx1"/>
              </a:solidFill>
              <a:latin typeface="Arial" panose="020B0604020202020204" pitchFamily="34" charset="0"/>
            </a:endParaRPr>
          </a:p>
        </p:txBody>
      </p:sp>
      <p:sp>
        <p:nvSpPr>
          <p:cNvPr id="5132" name="AutoShape 34"/>
          <p:cNvSpPr/>
          <p:nvPr/>
        </p:nvSpPr>
        <p:spPr>
          <a:xfrm>
            <a:off x="266700" y="5041900"/>
            <a:ext cx="1376363" cy="762000"/>
          </a:xfrm>
          <a:prstGeom prst="accentBorderCallout1">
            <a:avLst>
              <a:gd name="adj1" fmla="val 15000"/>
              <a:gd name="adj2" fmla="val 105537"/>
              <a:gd name="adj3" fmla="val -40000"/>
              <a:gd name="adj4" fmla="val 167356"/>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000" dirty="0">
                <a:solidFill>
                  <a:schemeClr val="tx1"/>
                </a:solidFill>
                <a:latin typeface="Arial" panose="020B0604020202020204" pitchFamily="34" charset="0"/>
              </a:rPr>
              <a:t>征收管理</a:t>
            </a:r>
            <a:endParaRPr lang="zh-CN" altLang="en-US" sz="2000" dirty="0">
              <a:solidFill>
                <a:schemeClr val="tx1"/>
              </a:solidFill>
              <a:latin typeface="Arial" panose="020B0604020202020204" pitchFamily="34" charset="0"/>
            </a:endParaRPr>
          </a:p>
        </p:txBody>
      </p:sp>
      <p:sp>
        <p:nvSpPr>
          <p:cNvPr id="5133" name="AutoShape 35"/>
          <p:cNvSpPr/>
          <p:nvPr/>
        </p:nvSpPr>
        <p:spPr>
          <a:xfrm>
            <a:off x="6896100" y="5626100"/>
            <a:ext cx="2006600" cy="762000"/>
          </a:xfrm>
          <a:prstGeom prst="accentBorderCallout1">
            <a:avLst>
              <a:gd name="adj1" fmla="val 15000"/>
              <a:gd name="adj2" fmla="val -3796"/>
              <a:gd name="adj3" fmla="val 63333"/>
              <a:gd name="adj4" fmla="val -82676"/>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000" dirty="0">
                <a:solidFill>
                  <a:schemeClr val="tx1"/>
                </a:solidFill>
                <a:latin typeface="Arial" panose="020B0604020202020204" pitchFamily="34" charset="0"/>
              </a:rPr>
              <a:t>特别纳税调整</a:t>
            </a:r>
            <a:endParaRPr lang="zh-CN" altLang="en-US" sz="2000" dirty="0">
              <a:solidFill>
                <a:schemeClr val="tx1"/>
              </a:solidFill>
              <a:latin typeface="Arial" panose="020B0604020202020204" pitchFamily="34" charset="0"/>
            </a:endParaRPr>
          </a:p>
        </p:txBody>
      </p:sp>
      <p:sp>
        <p:nvSpPr>
          <p:cNvPr id="5134" name="AutoShape 36"/>
          <p:cNvSpPr/>
          <p:nvPr/>
        </p:nvSpPr>
        <p:spPr>
          <a:xfrm>
            <a:off x="7213600" y="3873500"/>
            <a:ext cx="1574800" cy="660400"/>
          </a:xfrm>
          <a:prstGeom prst="accentBorderCallout1">
            <a:avLst>
              <a:gd name="adj1" fmla="val 17306"/>
              <a:gd name="adj2" fmla="val -4838"/>
              <a:gd name="adj3" fmla="val 94231"/>
              <a:gd name="adj4" fmla="val -44861"/>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000" dirty="0">
                <a:solidFill>
                  <a:schemeClr val="tx1"/>
                </a:solidFill>
                <a:latin typeface="Arial" panose="020B0604020202020204" pitchFamily="34" charset="0"/>
              </a:rPr>
              <a:t>税收优惠</a:t>
            </a:r>
            <a:endParaRPr lang="zh-CN" altLang="en-US" sz="2000" dirty="0">
              <a:solidFill>
                <a:schemeClr val="tx1"/>
              </a:solidFill>
              <a:latin typeface="Arial" panose="020B0604020202020204" pitchFamily="34" charset="0"/>
            </a:endParaRPr>
          </a:p>
        </p:txBody>
      </p:sp>
      <p:grpSp>
        <p:nvGrpSpPr>
          <p:cNvPr id="5135" name="Group 35"/>
          <p:cNvGrpSpPr/>
          <p:nvPr/>
        </p:nvGrpSpPr>
        <p:grpSpPr>
          <a:xfrm>
            <a:off x="5338763" y="4049713"/>
            <a:ext cx="1250950" cy="1090612"/>
            <a:chOff x="0" y="0"/>
            <a:chExt cx="1193" cy="959"/>
          </a:xfrm>
        </p:grpSpPr>
        <p:grpSp>
          <p:nvGrpSpPr>
            <p:cNvPr id="5141" name="Group 36"/>
            <p:cNvGrpSpPr/>
            <p:nvPr/>
          </p:nvGrpSpPr>
          <p:grpSpPr>
            <a:xfrm>
              <a:off x="0" y="0"/>
              <a:ext cx="1193" cy="959"/>
              <a:chOff x="0" y="0"/>
              <a:chExt cx="1549" cy="1351"/>
            </a:xfrm>
          </p:grpSpPr>
          <p:sp>
            <p:nvSpPr>
              <p:cNvPr id="5143" name="AutoShape 39"/>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p>
                <a:pPr algn="ctr"/>
                <a:endParaRPr lang="zh-CN" altLang="zh-CN" dirty="0">
                  <a:latin typeface="Arial" panose="020B0604020202020204" pitchFamily="34" charset="0"/>
                </a:endParaRPr>
              </a:p>
            </p:txBody>
          </p:sp>
          <p:sp>
            <p:nvSpPr>
              <p:cNvPr id="5144" name="AutoShape 40"/>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5145" name="AutoShape 41"/>
              <p:cNvSpPr/>
              <p:nvPr/>
            </p:nvSpPr>
            <p:spPr>
              <a:xfrm>
                <a:off x="90" y="80"/>
                <a:ext cx="1350" cy="1168"/>
              </a:xfrm>
              <a:prstGeom prst="hexagon">
                <a:avLst>
                  <a:gd name="adj" fmla="val 28895"/>
                  <a:gd name="vf" fmla="val 115470"/>
                </a:avLst>
              </a:prstGeom>
              <a:gradFill rotWithShape="1">
                <a:gsLst>
                  <a:gs pos="0">
                    <a:srgbClr val="3E565A"/>
                  </a:gs>
                  <a:gs pos="100000">
                    <a:srgbClr val="85B9C3"/>
                  </a:gs>
                </a:gsLst>
                <a:lin ang="18900000" scaled="1"/>
                <a:tileRect/>
              </a:gradFill>
              <a:ln w="9525" cap="flat" cmpd="sng">
                <a:solidFill>
                  <a:srgbClr val="FFFFFF"/>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ndParaRPr>
              </a:p>
            </p:txBody>
          </p:sp>
        </p:grpSp>
        <p:sp>
          <p:nvSpPr>
            <p:cNvPr id="5142" name="Text Box 42"/>
            <p:cNvSpPr txBox="1"/>
            <p:nvPr/>
          </p:nvSpPr>
          <p:spPr>
            <a:xfrm>
              <a:off x="516" y="261"/>
              <a:ext cx="176" cy="322"/>
            </a:xfrm>
            <a:prstGeom prst="rect">
              <a:avLst/>
            </a:prstGeom>
            <a:noFill/>
            <a:ln w="9525">
              <a:noFill/>
            </a:ln>
          </p:spPr>
          <p:txBody>
            <a:bodyPr wrap="none">
              <a:spAutoFit/>
            </a:bodyPr>
            <a:p>
              <a:pPr algn="ctr" eaLnBrk="0" hangingPunct="0"/>
              <a:endParaRPr lang="zh-CN" altLang="zh-CN" sz="1800" b="1" dirty="0">
                <a:solidFill>
                  <a:srgbClr val="FFFFFF"/>
                </a:solidFill>
                <a:latin typeface="Arial" panose="020B0604020202020204" pitchFamily="34" charset="0"/>
              </a:endParaRPr>
            </a:p>
          </p:txBody>
        </p:sp>
      </p:grpSp>
      <p:sp>
        <p:nvSpPr>
          <p:cNvPr id="5136" name="Text Box 43"/>
          <p:cNvSpPr txBox="1"/>
          <p:nvPr/>
        </p:nvSpPr>
        <p:spPr>
          <a:xfrm>
            <a:off x="373063" y="1955800"/>
            <a:ext cx="4467225" cy="953135"/>
          </a:xfrm>
          <a:prstGeom prst="rect">
            <a:avLst/>
          </a:prstGeom>
          <a:noFill/>
          <a:ln w="9525">
            <a:noFill/>
          </a:ln>
        </p:spPr>
        <p:txBody>
          <a:bodyPr>
            <a:spAutoFit/>
          </a:bodyPr>
          <a:p>
            <a:pPr eaLnBrk="0" hangingPunct="0">
              <a:spcBef>
                <a:spcPct val="20000"/>
              </a:spcBef>
              <a:buClr>
                <a:srgbClr val="1CFC41"/>
              </a:buClr>
              <a:buFont typeface="Wingdings" panose="05000000000000000000" pitchFamily="2" charset="2"/>
              <a:buBlip>
                <a:blip r:embed="rId1"/>
              </a:buBlip>
            </a:pPr>
            <a:r>
              <a:rPr lang="zh-CN" altLang="en-US" sz="2800" dirty="0">
                <a:solidFill>
                  <a:schemeClr val="tx1"/>
                </a:solidFill>
                <a:latin typeface="Arial" panose="020B0604020202020204" pitchFamily="34" charset="0"/>
              </a:rPr>
              <a:t>本</a:t>
            </a:r>
            <a:r>
              <a:rPr lang="zh-CN" altLang="en-US" sz="2800" dirty="0">
                <a:solidFill>
                  <a:schemeClr val="tx1"/>
                </a:solidFill>
                <a:latin typeface="Arial" panose="020B0604020202020204" pitchFamily="34" charset="0"/>
              </a:rPr>
              <a:t>章逻辑结构图</a:t>
            </a:r>
            <a:endParaRPr lang="zh-CN" altLang="en-US" sz="2800" dirty="0">
              <a:solidFill>
                <a:schemeClr val="tx1"/>
              </a:solidFill>
              <a:latin typeface="Arial" panose="020B0604020202020204" pitchFamily="34" charset="0"/>
            </a:endParaRPr>
          </a:p>
          <a:p>
            <a:pPr>
              <a:buNone/>
            </a:pPr>
            <a:endParaRPr lang="en-US" altLang="zh-CN" sz="2800" dirty="0">
              <a:solidFill>
                <a:schemeClr val="tx1"/>
              </a:solidFill>
              <a:latin typeface="Arial" panose="020B0604020202020204" pitchFamily="34" charset="0"/>
            </a:endParaRPr>
          </a:p>
        </p:txBody>
      </p:sp>
      <p:sp>
        <p:nvSpPr>
          <p:cNvPr id="6186" name="Text Box 44"/>
          <p:cNvSpPr txBox="1">
            <a:spLocks noChangeArrowheads="1"/>
          </p:cNvSpPr>
          <p:nvPr/>
        </p:nvSpPr>
        <p:spPr bwMode="auto">
          <a:xfrm>
            <a:off x="1758950" y="358775"/>
            <a:ext cx="6776085" cy="1198880"/>
          </a:xfrm>
          <a:prstGeom prst="rect">
            <a:avLst/>
          </a:prstGeom>
          <a:noFill/>
          <a:ln w="9525">
            <a:noFill/>
            <a:miter lim="800000"/>
          </a:ln>
        </p:spPr>
        <p:txBody>
          <a:bodyPr wrap="square">
            <a:spAutoFit/>
          </a:bodyPr>
          <a:lstStyle/>
          <a:p>
            <a:pPr marR="0" algn="ctr" defTabSz="914400">
              <a:buClrTx/>
              <a:buSzTx/>
              <a:buFont typeface="Arial" panose="020B0604020202020204" pitchFamily="34" charset="0"/>
              <a:buNone/>
              <a:defRPr/>
            </a:pPr>
            <a:r>
              <a:rPr kumimoji="0" lang="zh-CN" altLang="en-US" sz="3600" kern="1200" cap="none" spc="0" normalizeH="0" baseline="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第九章 </a:t>
            </a:r>
            <a:r>
              <a:rPr kumimoji="0" lang="zh-CN" altLang="en-US" sz="3600" kern="1200" cap="none" spc="0" normalizeH="0" baseline="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我国企业所得税税收制度</a:t>
            </a:r>
            <a:endParaRPr kumimoji="0" lang="zh-CN" altLang="en-US" sz="3600" b="1" kern="1200" cap="none" spc="0" normalizeH="0" baseline="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algn="ctr" defTabSz="914400">
              <a:buClrTx/>
              <a:buSzTx/>
              <a:buFont typeface="Arial" panose="020B0604020202020204" pitchFamily="34" charset="0"/>
              <a:buNone/>
              <a:defRPr/>
            </a:pPr>
            <a:endParaRPr kumimoji="0" lang="en-US" altLang="zh-CN" sz="3600" kern="1200" cap="none" spc="0" normalizeH="0" baseline="0" noProof="0" dirty="0">
              <a:solidFill>
                <a:schemeClr val="tx1"/>
              </a:solidFill>
              <a:latin typeface="Arial" panose="020B0604020202020204" pitchFamily="34" charset="0"/>
              <a:ea typeface="宋体" panose="02010600030101010101" pitchFamily="2" charset="-122"/>
              <a:cs typeface="+mn-cs"/>
            </a:endParaRPr>
          </a:p>
        </p:txBody>
      </p:sp>
      <p:sp>
        <p:nvSpPr>
          <p:cNvPr id="6187" name="Text Box 45"/>
          <p:cNvSpPr txBox="1">
            <a:spLocks noChangeArrowheads="1"/>
          </p:cNvSpPr>
          <p:nvPr/>
        </p:nvSpPr>
        <p:spPr bwMode="auto">
          <a:xfrm>
            <a:off x="3463925" y="4100513"/>
            <a:ext cx="2203450" cy="461963"/>
          </a:xfrm>
          <a:prstGeom prst="rect">
            <a:avLst/>
          </a:prstGeom>
          <a:noFill/>
          <a:ln w="9525">
            <a:noFill/>
            <a:miter lim="800000"/>
          </a:ln>
        </p:spPr>
        <p:txBody>
          <a:bodyPr>
            <a:spAutoFit/>
          </a:bodyPr>
          <a:lstStyle/>
          <a:p>
            <a:pPr marR="0" algn="ctr" defTabSz="914400">
              <a:buClrTx/>
              <a:buSzTx/>
              <a:buFont typeface="Arial" panose="020B0604020202020204" pitchFamily="34" charset="0"/>
              <a:buNone/>
              <a:defRPr/>
            </a:pPr>
            <a:r>
              <a:rPr kumimoji="0" lang="zh-CN" altLang="en-US" kern="1200" cap="none" spc="0" normalizeH="0" baseline="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企业所得税</a:t>
            </a:r>
            <a:endParaRPr kumimoji="0" lang="zh-CN" altLang="en-US" b="1" kern="1200" cap="none" spc="0" normalizeH="0" baseline="0" noProof="0" dirty="0">
              <a:solidFill>
                <a:schemeClr val="tx1"/>
              </a:solidFill>
              <a:latin typeface="Arial" panose="020B0604020202020204" pitchFamily="34" charset="0"/>
              <a:ea typeface="宋体" panose="02010600030101010101" pitchFamily="2" charset="-122"/>
              <a:cs typeface="+mn-cs"/>
            </a:endParaRPr>
          </a:p>
        </p:txBody>
      </p:sp>
      <p:sp>
        <p:nvSpPr>
          <p:cNvPr id="5139" name="Title Placeholder 1"/>
          <p:cNvSpPr txBox="1"/>
          <p:nvPr/>
        </p:nvSpPr>
        <p:spPr>
          <a:xfrm>
            <a:off x="6197600" y="165100"/>
            <a:ext cx="2781300" cy="317500"/>
          </a:xfrm>
          <a:prstGeom prst="rect">
            <a:avLst/>
          </a:prstGeom>
          <a:noFill/>
          <a:ln w="9525">
            <a:noFill/>
          </a:ln>
        </p:spPr>
        <p:txBody>
          <a:bodyPr lIns="0" tIns="0" rIns="0" bIns="0"/>
          <a:p>
            <a:pPr algn="r" eaLnBrk="0" hangingPunct="0"/>
            <a:endParaRPr lang="zh-CN" altLang="en-US" sz="2800" dirty="0">
              <a:solidFill>
                <a:schemeClr val="tx1"/>
              </a:solidFill>
              <a:latin typeface="Arial" panose="020B0604020202020204" pitchFamily="34" charset="0"/>
            </a:endParaRPr>
          </a:p>
        </p:txBody>
      </p:sp>
      <p:sp>
        <p:nvSpPr>
          <p:cNvPr id="5140" name="TextBox 9"/>
          <p:cNvSpPr txBox="1"/>
          <p:nvPr/>
        </p:nvSpPr>
        <p:spPr>
          <a:xfrm>
            <a:off x="5600700" y="6488113"/>
            <a:ext cx="3543300" cy="304800"/>
          </a:xfrm>
          <a:prstGeom prst="rect">
            <a:avLst/>
          </a:prstGeom>
          <a:noFill/>
          <a:ln w="9525">
            <a:noFill/>
          </a:ln>
        </p:spPr>
        <p:txBody>
          <a:bodyPr>
            <a:spAutoFit/>
          </a:bodyPr>
          <a:p>
            <a:pPr algn="r"/>
            <a:r>
              <a:rPr lang="zh-CN" altLang="en-US" sz="1400" dirty="0">
                <a:solidFill>
                  <a:schemeClr val="tx1"/>
                </a:solidFill>
                <a:latin typeface="宋体" panose="02010600030101010101" pitchFamily="2" charset="-122"/>
              </a:rPr>
              <a:t>厦门大学财政系</a:t>
            </a:r>
            <a:endParaRPr lang="zh-CN" altLang="en-US" sz="1400" dirty="0">
              <a:solidFill>
                <a:schemeClr val="tx1"/>
              </a:solidFill>
              <a:latin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457200" y="357188"/>
            <a:ext cx="8229600" cy="628650"/>
          </a:xfrm>
        </p:spPr>
        <p:txBody>
          <a:bodyPr vert="horz" wrap="square" lIns="0" tIns="0" rIns="0" bIns="0" anchor="t" anchorCtr="0"/>
          <a:p>
            <a:r>
              <a:rPr lang="zh-CN" altLang="x-none" dirty="0">
                <a:latin typeface="宋体" panose="02010600030101010101" pitchFamily="2" charset="-122"/>
                <a:ea typeface="宋体" panose="02010600030101010101" pitchFamily="2" charset="-122"/>
              </a:rPr>
              <a:t>（机构、场所）</a:t>
            </a:r>
            <a:endParaRPr lang="zh-CN" altLang="x-none" dirty="0">
              <a:latin typeface="宋体" panose="02010600030101010101" pitchFamily="2" charset="-122"/>
              <a:ea typeface="宋体" panose="02010600030101010101" pitchFamily="2" charset="-122"/>
            </a:endParaRPr>
          </a:p>
        </p:txBody>
      </p:sp>
      <p:sp>
        <p:nvSpPr>
          <p:cNvPr id="14339" name="Rectangle 3"/>
          <p:cNvSpPr>
            <a:spLocks noGrp="1"/>
          </p:cNvSpPr>
          <p:nvPr>
            <p:ph idx="1"/>
          </p:nvPr>
        </p:nvSpPr>
        <p:spPr>
          <a:xfrm>
            <a:off x="457200" y="1628775"/>
            <a:ext cx="8229600" cy="4238625"/>
          </a:xfrm>
        </p:spPr>
        <p:txBody>
          <a:bodyPr vert="horz" wrap="square" lIns="0" tIns="0" rIns="0" bIns="0" anchor="t" anchorCtr="0"/>
          <a:p>
            <a:pPr>
              <a:lnSpc>
                <a:spcPct val="80000"/>
              </a:lnSpc>
            </a:pPr>
            <a:r>
              <a:rPr lang="zh-CN" altLang="x-none" sz="2800" b="1" dirty="0">
                <a:latin typeface="宋体" panose="02010600030101010101" pitchFamily="2" charset="-122"/>
                <a:ea typeface="宋体" panose="02010600030101010101" pitchFamily="2" charset="-122"/>
              </a:rPr>
              <a:t>机构、场所，是指在中国境内从事生产经营活动的机构、场所，包括：</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（一）管理机构、营业机构、办事机构；</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（二）工厂、农场、开采自然资源的场所；</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（三）提供劳务的场所；</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（四）从事建筑、安装、装配、修理、勘探等工程作业的场所；</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（五）其他从事生产经营活动的机构、场所。</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a:t>
            </a:r>
            <a:endParaRPr lang="zh-CN" altLang="x-none" sz="2800" b="1" dirty="0">
              <a:latin typeface="宋体" panose="02010600030101010101" pitchFamily="2" charset="-122"/>
              <a:ea typeface="宋体" panose="02010600030101010101" pitchFamily="2" charset="-122"/>
            </a:endParaRPr>
          </a:p>
          <a:p>
            <a:pPr>
              <a:lnSpc>
                <a:spcPct val="80000"/>
              </a:lnSpc>
            </a:pPr>
            <a:r>
              <a:rPr lang="zh-CN" altLang="x-none" sz="2800" b="1" dirty="0">
                <a:latin typeface="宋体" panose="02010600030101010101" pitchFamily="2" charset="-122"/>
                <a:ea typeface="宋体" panose="02010600030101010101" pitchFamily="2" charset="-122"/>
              </a:rPr>
              <a:t>非居民企业委托营业代理人在中国境内从事生产经营活动的，包括委托单位或者个人经常代其签订合同，</a:t>
            </a:r>
            <a:r>
              <a:rPr lang="zh-CN" altLang="x-none" sz="2800" b="1" dirty="0">
                <a:solidFill>
                  <a:srgbClr val="FF0000"/>
                </a:solidFill>
                <a:latin typeface="宋体" panose="02010600030101010101" pitchFamily="2" charset="-122"/>
                <a:ea typeface="宋体" panose="02010600030101010101" pitchFamily="2" charset="-122"/>
              </a:rPr>
              <a:t>或者</a:t>
            </a:r>
            <a:r>
              <a:rPr lang="zh-CN" altLang="x-none" sz="2800" b="1" dirty="0">
                <a:latin typeface="宋体" panose="02010600030101010101" pitchFamily="2" charset="-122"/>
                <a:ea typeface="宋体" panose="02010600030101010101" pitchFamily="2" charset="-122"/>
              </a:rPr>
              <a:t>储存、交付货物等，该营业代理人视为非居民企业在中国境内设立的机构、场所。</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固定资产租赁费</a:t>
            </a:r>
            <a:endParaRPr lang="zh-CN" altLang="x-none" dirty="0">
              <a:ea typeface="宋体" panose="02010600030101010101" pitchFamily="2" charset="-122"/>
            </a:endParaRPr>
          </a:p>
        </p:txBody>
      </p:sp>
      <p:sp>
        <p:nvSpPr>
          <p:cNvPr id="106499" name="Rectangle 3"/>
          <p:cNvSpPr>
            <a:spLocks noGrp="1"/>
          </p:cNvSpPr>
          <p:nvPr>
            <p:ph idx="1"/>
          </p:nvPr>
        </p:nvSpPr>
        <p:spPr/>
        <p:txBody>
          <a:bodyPr vert="horz" wrap="square" lIns="0" tIns="0" rIns="0" bIns="0" anchor="t" anchorCtr="0"/>
          <a:p>
            <a:r>
              <a:rPr lang="zh-CN" altLang="x-none" sz="2800" b="1" dirty="0">
                <a:ea typeface="宋体" panose="02010600030101010101" pitchFamily="2" charset="-122"/>
              </a:rPr>
              <a:t>实施条例第四十七条　企业根据生产经营活动的需要租入固定资产支付的租赁费，按照以下方法扣除：</a:t>
            </a:r>
            <a:br>
              <a:rPr lang="zh-CN" altLang="x-none" sz="2800" b="1" dirty="0">
                <a:ea typeface="宋体" panose="02010600030101010101" pitchFamily="2" charset="-122"/>
              </a:rPr>
            </a:br>
            <a:r>
              <a:rPr lang="zh-CN" altLang="x-none" sz="2800" b="1" dirty="0">
                <a:ea typeface="宋体" panose="02010600030101010101" pitchFamily="2" charset="-122"/>
              </a:rPr>
              <a:t>　　（一）以经营租赁方式租入固定资产发生的租赁费支出，按照租赁期限均匀扣除；</a:t>
            </a:r>
            <a:br>
              <a:rPr lang="zh-CN" altLang="x-none" sz="2800" b="1" dirty="0">
                <a:ea typeface="宋体" panose="02010600030101010101" pitchFamily="2" charset="-122"/>
              </a:rPr>
            </a:br>
            <a:r>
              <a:rPr lang="zh-CN" altLang="x-none" sz="2800" b="1" dirty="0">
                <a:ea typeface="宋体" panose="02010600030101010101" pitchFamily="2" charset="-122"/>
              </a:rPr>
              <a:t>　　（二）以融资租赁方式租入固定资产发生的租赁费支出，按照规定构成融资租入固定资产价值的部分应当提取折旧费用，分期扣除。</a:t>
            </a:r>
            <a:endParaRPr lang="zh-CN" altLang="x-none" sz="2800" b="1" dirty="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劳动保护支出</a:t>
            </a:r>
            <a:endParaRPr lang="zh-CN" altLang="x-none" dirty="0">
              <a:ea typeface="宋体" panose="02010600030101010101" pitchFamily="2" charset="-122"/>
            </a:endParaRPr>
          </a:p>
        </p:txBody>
      </p:sp>
      <p:sp>
        <p:nvSpPr>
          <p:cNvPr id="107523" name="Rectangle 3"/>
          <p:cNvSpPr>
            <a:spLocks noGrp="1"/>
          </p:cNvSpPr>
          <p:nvPr>
            <p:ph idx="1"/>
          </p:nvPr>
        </p:nvSpPr>
        <p:spPr/>
        <p:txBody>
          <a:bodyPr vert="horz" wrap="square" lIns="0" tIns="0" rIns="0" bIns="0" anchor="t" anchorCtr="0"/>
          <a:p>
            <a:pPr>
              <a:lnSpc>
                <a:spcPct val="80000"/>
              </a:lnSpc>
            </a:pPr>
            <a:r>
              <a:rPr lang="zh-CN" altLang="x-none" b="1" dirty="0">
                <a:latin typeface="宋体" panose="02010600030101010101" pitchFamily="2" charset="-122"/>
                <a:ea typeface="宋体" panose="02010600030101010101" pitchFamily="2" charset="-122"/>
              </a:rPr>
              <a:t>实施条例第四十八条</a:t>
            </a:r>
            <a:endParaRPr lang="zh-CN" altLang="x-none" b="1" dirty="0">
              <a:latin typeface="宋体" panose="02010600030101010101" pitchFamily="2" charset="-122"/>
              <a:ea typeface="宋体" panose="02010600030101010101" pitchFamily="2" charset="-122"/>
            </a:endParaRPr>
          </a:p>
          <a:p>
            <a:pPr>
              <a:lnSpc>
                <a:spcPct val="80000"/>
              </a:lnSpc>
            </a:pPr>
            <a:r>
              <a:rPr lang="zh-CN" altLang="x-none" b="1" dirty="0">
                <a:latin typeface="宋体" panose="02010600030101010101" pitchFamily="2" charset="-122"/>
                <a:ea typeface="宋体" panose="02010600030101010101" pitchFamily="2" charset="-122"/>
              </a:rPr>
              <a:t>企业发生的合理的劳动保护支出，准予扣除。</a:t>
            </a:r>
            <a:endParaRPr lang="zh-CN" altLang="x-none" b="1" dirty="0">
              <a:latin typeface="宋体" panose="02010600030101010101" pitchFamily="2" charset="-122"/>
              <a:ea typeface="宋体" panose="02010600030101010101" pitchFamily="2" charset="-122"/>
            </a:endParaRPr>
          </a:p>
          <a:p>
            <a:pPr>
              <a:lnSpc>
                <a:spcPct val="80000"/>
              </a:lnSpc>
            </a:pPr>
            <a:r>
              <a:rPr lang="zh-CN" altLang="x-none" b="1" dirty="0">
                <a:latin typeface="宋体" panose="02010600030101010101" pitchFamily="2" charset="-122"/>
                <a:ea typeface="宋体" panose="02010600030101010101" pitchFamily="2" charset="-122"/>
              </a:rPr>
              <a:t>合理的劳动保护支出</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是指确因工作需要为雇员配备或提供工作服、手套、安全保护用品、防暑降温用品等所发生的支出。</a:t>
            </a:r>
            <a:endParaRPr lang="zh-CN" altLang="x-none" b="1" dirty="0">
              <a:latin typeface="宋体" panose="02010600030101010101" pitchFamily="2" charset="-122"/>
              <a:ea typeface="宋体" panose="02010600030101010101" pitchFamily="2" charset="-122"/>
            </a:endParaRPr>
          </a:p>
          <a:p>
            <a:pPr>
              <a:lnSpc>
                <a:spcPct val="80000"/>
              </a:lnSpc>
            </a:pPr>
            <a:endParaRPr lang="zh-CN" altLang="zh-CN" b="1" dirty="0">
              <a:latin typeface="宋体" panose="02010600030101010101" pitchFamily="2" charset="-122"/>
              <a:ea typeface="宋体" panose="02010600030101010101" pitchFamily="2" charset="-122"/>
            </a:endParaRPr>
          </a:p>
          <a:p>
            <a:pPr>
              <a:lnSpc>
                <a:spcPct val="110000"/>
              </a:lnSpc>
            </a:pPr>
            <a:r>
              <a:rPr lang="zh-CN" altLang="x-none" b="1" dirty="0">
                <a:latin typeface="楷体_GB2312" pitchFamily="1" charset="-122"/>
                <a:ea typeface="楷体_GB2312" pitchFamily="1" charset="-122"/>
              </a:rPr>
              <a:t>要点：实际发生，</a:t>
            </a:r>
            <a:r>
              <a:rPr lang="zh-CN" altLang="x-none" b="1" dirty="0">
                <a:solidFill>
                  <a:srgbClr val="FF0000"/>
                </a:solidFill>
                <a:latin typeface="楷体_GB2312" pitchFamily="1" charset="-122"/>
                <a:ea typeface="楷体_GB2312" pitchFamily="1" charset="-122"/>
              </a:rPr>
              <a:t>非</a:t>
            </a:r>
            <a:r>
              <a:rPr lang="zh-CN" altLang="x-none" b="1" dirty="0">
                <a:latin typeface="楷体_GB2312" pitchFamily="1" charset="-122"/>
                <a:ea typeface="楷体_GB2312" pitchFamily="1" charset="-122"/>
              </a:rPr>
              <a:t>现金发放。</a:t>
            </a:r>
            <a:endParaRPr lang="zh-CN" altLang="x-none" b="1" dirty="0">
              <a:latin typeface="楷体_GB2312" pitchFamily="1" charset="-122"/>
              <a:ea typeface="楷体_GB2312" pitchFamily="1"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Rot="1"/>
          </p:cNvSpPr>
          <p:nvPr>
            <p:ph idx="1"/>
          </p:nvPr>
        </p:nvSpPr>
        <p:spPr>
          <a:xfrm>
            <a:off x="301625" y="1673225"/>
            <a:ext cx="8540750" cy="5184775"/>
          </a:xfrm>
        </p:spPr>
        <p:txBody>
          <a:bodyPr vert="horz" wrap="square" lIns="0" tIns="0" rIns="0" bIns="0" anchor="t" anchorCtr="0"/>
          <a:p>
            <a:r>
              <a:rPr lang="zh-CN" altLang="en-US" b="1" dirty="0">
                <a:latin typeface="宋体" panose="02010600030101010101" pitchFamily="2" charset="-122"/>
                <a:ea typeface="宋体" panose="02010600030101010101" pitchFamily="2" charset="-122"/>
              </a:rPr>
              <a:t>企业统一制作并要求员工工作时统一着装所发生的服装费用，是否可以在税前扣除？</a:t>
            </a:r>
            <a:endParaRPr lang="zh-CN" altLang="en-US" b="1" dirty="0">
              <a:latin typeface="宋体" panose="02010600030101010101" pitchFamily="2" charset="-122"/>
              <a:ea typeface="宋体" panose="02010600030101010101" pitchFamily="2" charset="-122"/>
            </a:endParaRPr>
          </a:p>
          <a:p>
            <a:endParaRPr lang="zh-CN" altLang="en-US"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《国家税务总局关于企业所得税若干问题的公告》（2011年第34号）</a:t>
            </a:r>
            <a:endParaRPr lang="zh-CN" altLang="en-US"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企业根据其工作性质和特点，由企业统一制作并要求员工</a:t>
            </a:r>
            <a:r>
              <a:rPr lang="zh-CN" altLang="en-US" b="1" dirty="0">
                <a:solidFill>
                  <a:srgbClr val="FF0000"/>
                </a:solidFill>
                <a:latin typeface="宋体" panose="02010600030101010101" pitchFamily="2" charset="-122"/>
                <a:ea typeface="宋体" panose="02010600030101010101" pitchFamily="2" charset="-122"/>
              </a:rPr>
              <a:t>工作时统一着装</a:t>
            </a:r>
            <a:r>
              <a:rPr lang="zh-CN" altLang="en-US" b="1" dirty="0">
                <a:latin typeface="宋体" panose="02010600030101010101" pitchFamily="2" charset="-122"/>
                <a:ea typeface="宋体" panose="02010600030101010101" pitchFamily="2" charset="-122"/>
              </a:rPr>
              <a:t>所发生的工作服饰费用，根据《实施条例》第二十七条的规定，可以作为企业合理的支出给予税前扣除。</a:t>
            </a:r>
            <a:endParaRPr lang="zh-CN" altLang="en-US"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666">
                                            <p:txEl>
                                              <p:charRg st="0" end="38"/>
                                            </p:txEl>
                                          </p:spTgt>
                                        </p:tgtEl>
                                        <p:attrNameLst>
                                          <p:attrName>style.visibility</p:attrName>
                                        </p:attrNameLst>
                                      </p:cBhvr>
                                      <p:to>
                                        <p:strVal val="visible"/>
                                      </p:to>
                                    </p:set>
                                    <p:animEffect transition="in" filter="fade">
                                      <p:cBhvr>
                                        <p:cTn id="7" dur="2000"/>
                                        <p:tgtEl>
                                          <p:spTgt spid="113666">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666">
                                            <p:txEl>
                                              <p:charRg st="39" end="73"/>
                                            </p:txEl>
                                          </p:spTgt>
                                        </p:tgtEl>
                                        <p:attrNameLst>
                                          <p:attrName>style.visibility</p:attrName>
                                        </p:attrNameLst>
                                      </p:cBhvr>
                                      <p:to>
                                        <p:strVal val="visible"/>
                                      </p:to>
                                    </p:set>
                                    <p:animEffect transition="in" filter="fade">
                                      <p:cBhvr>
                                        <p:cTn id="12" dur="2000"/>
                                        <p:tgtEl>
                                          <p:spTgt spid="113666">
                                            <p:txEl>
                                              <p:charRg st="39"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3666">
                                            <p:txEl>
                                              <p:charRg st="73" end="152"/>
                                            </p:txEl>
                                          </p:spTgt>
                                        </p:tgtEl>
                                        <p:attrNameLst>
                                          <p:attrName>style.visibility</p:attrName>
                                        </p:attrNameLst>
                                      </p:cBhvr>
                                      <p:to>
                                        <p:strVal val="visible"/>
                                      </p:to>
                                    </p:set>
                                    <p:animEffect transition="in" filter="fade">
                                      <p:cBhvr>
                                        <p:cTn id="17" dur="2000"/>
                                        <p:tgtEl>
                                          <p:spTgt spid="113666">
                                            <p:txEl>
                                              <p:charRg st="73"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企业之间往来支付费用</a:t>
            </a:r>
            <a:endParaRPr lang="zh-CN" altLang="x-none" dirty="0">
              <a:ea typeface="宋体" panose="02010600030101010101" pitchFamily="2" charset="-122"/>
            </a:endParaRPr>
          </a:p>
        </p:txBody>
      </p:sp>
      <p:sp>
        <p:nvSpPr>
          <p:cNvPr id="109571" name="Rectangle 3"/>
          <p:cNvSpPr>
            <a:spLocks noGrp="1"/>
          </p:cNvSpPr>
          <p:nvPr>
            <p:ph idx="1"/>
          </p:nvPr>
        </p:nvSpPr>
        <p:spPr/>
        <p:txBody>
          <a:bodyPr vert="horz" wrap="square" lIns="0" tIns="0" rIns="0" bIns="0" anchor="t" anchorCtr="0"/>
          <a:p>
            <a:r>
              <a:rPr lang="zh-CN" altLang="x-none" b="1" dirty="0">
                <a:latin typeface="宋体" panose="02010600030101010101" pitchFamily="2" charset="-122"/>
                <a:ea typeface="宋体" panose="02010600030101010101" pitchFamily="2" charset="-122"/>
              </a:rPr>
              <a:t>实施条例第四十九条</a:t>
            </a:r>
            <a:endParaRPr lang="zh-CN" altLang="x-none" b="1" dirty="0">
              <a:latin typeface="宋体" panose="02010600030101010101" pitchFamily="2" charset="-122"/>
              <a:ea typeface="宋体" panose="02010600030101010101" pitchFamily="2" charset="-122"/>
            </a:endParaRPr>
          </a:p>
          <a:p>
            <a:r>
              <a:rPr lang="zh-CN" altLang="x-none" b="1" dirty="0">
                <a:ea typeface="宋体" panose="02010600030101010101" pitchFamily="2" charset="-122"/>
              </a:rPr>
              <a:t>企业之间支付的管理费、企业内营业机构之间支付的租金和特许权使用费，以及非银行企业内营业机构之间支付的利息，不得扣除。</a:t>
            </a:r>
            <a:br>
              <a:rPr lang="zh-CN" altLang="x-none" b="1" dirty="0">
                <a:ea typeface="宋体" panose="02010600030101010101" pitchFamily="2" charset="-122"/>
              </a:rPr>
            </a:br>
            <a:endParaRPr lang="zh-CN" altLang="x-none" b="1" dirty="0">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110595" name="Rectangle 3"/>
          <p:cNvSpPr>
            <a:spLocks noGrp="1"/>
          </p:cNvSpPr>
          <p:nvPr>
            <p:ph idx="1"/>
          </p:nvPr>
        </p:nvSpPr>
        <p:spPr/>
        <p:txBody>
          <a:bodyPr vert="horz" wrap="square" lIns="0" tIns="0" rIns="0" bIns="0" anchor="t" anchorCtr="0"/>
          <a:p>
            <a:r>
              <a:rPr lang="zh-CN" altLang="x-none" b="1" dirty="0">
                <a:latin typeface="宋体" panose="02010600030101010101" pitchFamily="2" charset="-122"/>
                <a:ea typeface="宋体" panose="02010600030101010101" pitchFamily="2" charset="-122"/>
              </a:rPr>
              <a:t>税法</a:t>
            </a:r>
            <a:r>
              <a:rPr lang="zh-CN" altLang="x-none" b="1" dirty="0">
                <a:ea typeface="宋体" panose="02010600030101010101" pitchFamily="2" charset="-122"/>
              </a:rPr>
              <a:t>第五十条 除税收法律、行政法规另有规定外，居民企业以企业登记注册地为纳税地点；但登记注册地在境外的，以实际管理机构所在地为纳税地点。 </a:t>
            </a:r>
            <a:endParaRPr lang="zh-CN" altLang="x-none" b="1" dirty="0">
              <a:ea typeface="宋体" panose="02010600030101010101" pitchFamily="2" charset="-122"/>
            </a:endParaRPr>
          </a:p>
          <a:p>
            <a:r>
              <a:rPr lang="zh-CN" altLang="x-none" b="1" dirty="0">
                <a:ea typeface="宋体" panose="02010600030101010101" pitchFamily="2" charset="-122"/>
              </a:rPr>
              <a:t>居民企业在中国境内设立不具有法人资格的营业机构的，应当汇总计算并缴纳企业所得税。 </a:t>
            </a:r>
            <a:endParaRPr lang="zh-CN" altLang="x-none" b="1" dirty="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p:cNvSpPr>
          <p:nvPr>
            <p:ph type="title"/>
          </p:nvPr>
        </p:nvSpPr>
        <p:spPr/>
        <p:txBody>
          <a:bodyPr vert="horz" wrap="square" lIns="0" tIns="0" rIns="0" bIns="0" anchor="t" anchorCtr="0"/>
          <a:p>
            <a:r>
              <a:rPr lang="zh-CN" altLang="x-none" sz="4000" dirty="0">
                <a:ea typeface="宋体" panose="02010600030101010101" pitchFamily="2" charset="-122"/>
              </a:rPr>
              <a:t>非居民企业境内机构、场所的费用</a:t>
            </a:r>
            <a:endParaRPr lang="zh-CN" altLang="x-none" sz="4000" dirty="0">
              <a:ea typeface="宋体" panose="02010600030101010101" pitchFamily="2" charset="-122"/>
            </a:endParaRPr>
          </a:p>
        </p:txBody>
      </p:sp>
      <p:sp>
        <p:nvSpPr>
          <p:cNvPr id="111619" name="Rectangle 3"/>
          <p:cNvSpPr>
            <a:spLocks noGrp="1"/>
          </p:cNvSpPr>
          <p:nvPr>
            <p:ph idx="1"/>
          </p:nvPr>
        </p:nvSpPr>
        <p:spPr/>
        <p:txBody>
          <a:bodyPr vert="horz" wrap="square" lIns="0" tIns="0" rIns="0" bIns="0" anchor="t" anchorCtr="0"/>
          <a:p>
            <a:r>
              <a:rPr lang="zh-CN" altLang="x-none" b="1" dirty="0">
                <a:latin typeface="宋体" panose="02010600030101010101" pitchFamily="2" charset="-122"/>
                <a:ea typeface="宋体" panose="02010600030101010101" pitchFamily="2" charset="-122"/>
              </a:rPr>
              <a:t>实施条例第五十条 非居民企业在中国境内设立的机构、场所，就其中国境外总机构发生的与该机构、场所生产经营有关的费用，能够提供总机构出具的费用汇集范围、定额、分配依据和方法等证明文件，并合理分摊的，准予扣除。</a:t>
            </a:r>
            <a:br>
              <a:rPr lang="zh-CN" altLang="x-none" b="1" dirty="0">
                <a:latin typeface="宋体" panose="02010600030101010101" pitchFamily="2" charset="-122"/>
                <a:ea typeface="宋体" panose="02010600030101010101" pitchFamily="2" charset="-122"/>
              </a:rPr>
            </a:b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p:cNvSpPr>
          <p:nvPr>
            <p:ph type="title"/>
          </p:nvPr>
        </p:nvSpPr>
        <p:spPr>
          <a:xfrm>
            <a:off x="457200" y="357188"/>
            <a:ext cx="8229600" cy="573087"/>
          </a:xfrm>
        </p:spPr>
        <p:txBody>
          <a:bodyPr vert="horz" wrap="square" lIns="0" tIns="0" rIns="0" bIns="0" anchor="t" anchorCtr="0"/>
          <a:p>
            <a:r>
              <a:rPr lang="zh-CN" altLang="x-none" sz="4000" dirty="0">
                <a:ea typeface="宋体" panose="02010600030101010101" pitchFamily="2" charset="-122"/>
              </a:rPr>
              <a:t>公益性捐赠支出</a:t>
            </a:r>
            <a:endParaRPr lang="zh-CN" altLang="x-none" sz="4000" dirty="0">
              <a:ea typeface="宋体" panose="02010600030101010101" pitchFamily="2" charset="-122"/>
            </a:endParaRPr>
          </a:p>
        </p:txBody>
      </p:sp>
      <p:sp>
        <p:nvSpPr>
          <p:cNvPr id="112643" name="Rectangle 3"/>
          <p:cNvSpPr>
            <a:spLocks noGrp="1"/>
          </p:cNvSpPr>
          <p:nvPr>
            <p:ph idx="1"/>
          </p:nvPr>
        </p:nvSpPr>
        <p:spPr>
          <a:xfrm>
            <a:off x="457200" y="1341438"/>
            <a:ext cx="8229600" cy="5111750"/>
          </a:xfrm>
        </p:spPr>
        <p:txBody>
          <a:bodyPr vert="horz" wrap="square" lIns="0" tIns="0" rIns="0" bIns="0" anchor="t" anchorCtr="0"/>
          <a:p>
            <a:pPr>
              <a:lnSpc>
                <a:spcPct val="105000"/>
              </a:lnSpc>
            </a:pPr>
            <a:r>
              <a:rPr lang="zh-CN" altLang="en-US" sz="2400" b="1" dirty="0">
                <a:latin typeface="宋体" panose="02010600030101010101" pitchFamily="2" charset="-122"/>
                <a:ea typeface="宋体" panose="02010600030101010101" pitchFamily="2" charset="-122"/>
              </a:rPr>
              <a:t>税法第九条  企业发生的公益性捐赠支出，在年度利润总额12%以内的部分，准予在计算应纳税所得额时扣除。</a:t>
            </a:r>
            <a:endParaRPr lang="zh-CN" altLang="en-US" sz="2400" b="1" dirty="0">
              <a:latin typeface="宋体" panose="02010600030101010101" pitchFamily="2" charset="-122"/>
              <a:ea typeface="宋体" panose="02010600030101010101" pitchFamily="2" charset="-122"/>
            </a:endParaRPr>
          </a:p>
          <a:p>
            <a:pPr lvl="1">
              <a:lnSpc>
                <a:spcPct val="105000"/>
              </a:lnSpc>
            </a:pPr>
            <a:r>
              <a:rPr lang="zh-CN" altLang="en-US" sz="2400" b="1" dirty="0">
                <a:latin typeface="宋体" panose="02010600030101010101" pitchFamily="2" charset="-122"/>
                <a:ea typeface="宋体" panose="02010600030101010101" pitchFamily="2" charset="-122"/>
              </a:rPr>
              <a:t>年度利润总额，是指企业依照国家统一会计制度的规定计算的年度会计利润。</a:t>
            </a:r>
            <a:endParaRPr lang="zh-CN" altLang="en-US" sz="2400" b="1" dirty="0">
              <a:latin typeface="宋体" panose="02010600030101010101" pitchFamily="2" charset="-122"/>
              <a:ea typeface="宋体" panose="02010600030101010101" pitchFamily="2" charset="-122"/>
            </a:endParaRPr>
          </a:p>
          <a:p>
            <a:pPr>
              <a:lnSpc>
                <a:spcPct val="105000"/>
              </a:lnSpc>
            </a:pPr>
            <a:r>
              <a:rPr lang="zh-CN" altLang="en-US" sz="2400" b="1" dirty="0">
                <a:latin typeface="宋体" panose="02010600030101010101" pitchFamily="2" charset="-122"/>
                <a:ea typeface="宋体" panose="02010600030101010101" pitchFamily="2" charset="-122"/>
              </a:rPr>
              <a:t>公益性捐赠，是指企业通过</a:t>
            </a:r>
            <a:r>
              <a:rPr lang="zh-CN" altLang="en-US" sz="2400" b="1" dirty="0">
                <a:solidFill>
                  <a:srgbClr val="FF0000"/>
                </a:solidFill>
                <a:latin typeface="宋体" panose="02010600030101010101" pitchFamily="2" charset="-122"/>
                <a:ea typeface="宋体" panose="02010600030101010101" pitchFamily="2" charset="-122"/>
              </a:rPr>
              <a:t>公益性社会团体</a:t>
            </a:r>
            <a:r>
              <a:rPr lang="zh-CN" altLang="en-US" sz="2400" b="1" dirty="0">
                <a:latin typeface="宋体" panose="02010600030101010101" pitchFamily="2" charset="-122"/>
                <a:ea typeface="宋体" panose="02010600030101010101" pitchFamily="2" charset="-122"/>
              </a:rPr>
              <a:t>或者</a:t>
            </a:r>
            <a:r>
              <a:rPr lang="zh-CN" altLang="en-US" sz="2400" b="1" dirty="0">
                <a:solidFill>
                  <a:srgbClr val="FF0000"/>
                </a:solidFill>
                <a:latin typeface="宋体" panose="02010600030101010101" pitchFamily="2" charset="-122"/>
                <a:ea typeface="宋体" panose="02010600030101010101" pitchFamily="2" charset="-122"/>
              </a:rPr>
              <a:t>县级以上人民政府及其部门</a:t>
            </a:r>
            <a:r>
              <a:rPr lang="zh-CN" altLang="en-US" sz="2400" b="1" dirty="0">
                <a:latin typeface="宋体" panose="02010600030101010101" pitchFamily="2" charset="-122"/>
                <a:ea typeface="宋体" panose="02010600030101010101" pitchFamily="2" charset="-122"/>
              </a:rPr>
              <a:t>，用于《中华人民共和国公益事业捐赠法》规定的公益事业的捐赠。</a:t>
            </a:r>
            <a:endParaRPr lang="zh-CN" altLang="en-US" sz="2400" b="1" dirty="0">
              <a:latin typeface="宋体" panose="02010600030101010101" pitchFamily="2" charset="-122"/>
              <a:ea typeface="宋体" panose="02010600030101010101" pitchFamily="2" charset="-122"/>
            </a:endParaRPr>
          </a:p>
          <a:p>
            <a:pPr>
              <a:lnSpc>
                <a:spcPct val="105000"/>
              </a:lnSpc>
            </a:pPr>
            <a:r>
              <a:rPr lang="zh-CN" altLang="en-US" sz="2400" b="1" dirty="0">
                <a:latin typeface="宋体" panose="02010600030101010101" pitchFamily="2" charset="-122"/>
                <a:ea typeface="宋体" panose="02010600030101010101" pitchFamily="2" charset="-122"/>
              </a:rPr>
              <a:t>根据《财政部 国家税务总局关于廉租住房经济适用住房和住房租赁有关税收政策的通知》（财税〔2008〕24号）：企事业单位、社会团体以及其他组织捐赠住房作为廉租住房的，</a:t>
            </a:r>
            <a:r>
              <a:rPr lang="zh-CN" altLang="en-US" sz="2400" b="1" dirty="0">
                <a:solidFill>
                  <a:srgbClr val="FF3300"/>
                </a:solidFill>
                <a:latin typeface="宋体" panose="02010600030101010101" pitchFamily="2" charset="-122"/>
                <a:ea typeface="宋体" panose="02010600030101010101" pitchFamily="2" charset="-122"/>
              </a:rPr>
              <a:t>视同公益性捐赠</a:t>
            </a:r>
            <a:r>
              <a:rPr lang="zh-CN" altLang="en-US" sz="2400" b="1" dirty="0">
                <a:latin typeface="宋体" panose="02010600030101010101" pitchFamily="2" charset="-122"/>
                <a:ea typeface="宋体" panose="02010600030101010101" pitchFamily="2" charset="-122"/>
              </a:rPr>
              <a:t>，按上述规定执行。</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Rot="1"/>
          </p:cNvSpPr>
          <p:nvPr>
            <p:ph type="title"/>
          </p:nvPr>
        </p:nvSpPr>
        <p:spPr>
          <a:xfrm>
            <a:off x="457200" y="357188"/>
            <a:ext cx="8229600" cy="223837"/>
          </a:xfrm>
        </p:spPr>
        <p:txBody>
          <a:bodyPr vert="horz" wrap="square" lIns="0" tIns="0" rIns="0" bIns="0" anchor="t" anchorCtr="0"/>
          <a:p>
            <a:endParaRPr lang="zh-CN" altLang="zh-CN" dirty="0">
              <a:ea typeface="宋体" panose="02010600030101010101" pitchFamily="2" charset="-122"/>
            </a:endParaRPr>
          </a:p>
        </p:txBody>
      </p:sp>
      <p:sp>
        <p:nvSpPr>
          <p:cNvPr id="113667" name="Rectangle 3"/>
          <p:cNvSpPr>
            <a:spLocks noGrp="1" noRot="1"/>
          </p:cNvSpPr>
          <p:nvPr>
            <p:ph idx="1"/>
          </p:nvPr>
        </p:nvSpPr>
        <p:spPr>
          <a:xfrm>
            <a:off x="331788" y="1555750"/>
            <a:ext cx="8540750" cy="3222625"/>
          </a:xfrm>
        </p:spPr>
        <p:txBody>
          <a:bodyPr vert="horz" wrap="square" lIns="0" tIns="0" rIns="0" bIns="0" anchor="t" anchorCtr="0"/>
          <a:p>
            <a:r>
              <a:rPr lang="zh-CN" altLang="en-US" sz="2800" b="1" dirty="0">
                <a:latin typeface="宋体" panose="02010600030101010101" pitchFamily="2" charset="-122"/>
                <a:ea typeface="宋体" panose="02010600030101010101" pitchFamily="2" charset="-122"/>
              </a:rPr>
              <a:t>注意捐赠扣除规定：</a:t>
            </a:r>
            <a:endParaRPr lang="zh-CN" altLang="en-US"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1、用途限制：公益事业</a:t>
            </a:r>
            <a:endParaRPr lang="zh-CN" altLang="en-US"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2、票据限制：对于通过公益性社会团体发生的公益性捐赠支出，企业或个人应提供省级以上（含省级）财政部门印制并加盖接受捐赠单位印章的公益性捐赠票据，或加盖接受捐赠单位印章的《非税收入一般缴款书》收据联，方可按规定进行税前扣除。</a:t>
            </a:r>
            <a:endParaRPr lang="zh-CN" altLang="en-US"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3、受赠单位限制：企业进行捐赠时，需核对受赠单位是否在获得公益性捐赠税前扣除资格的公益性社会团体、群众团体名单范围内。</a:t>
            </a: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a:spLocks noGrp="1" noRot="1"/>
          </p:cNvSpPr>
          <p:nvPr>
            <p:ph type="title"/>
          </p:nvPr>
        </p:nvSpPr>
        <p:spPr>
          <a:xfrm>
            <a:off x="457200" y="357188"/>
            <a:ext cx="8229600" cy="490537"/>
          </a:xfrm>
        </p:spPr>
        <p:txBody>
          <a:bodyPr vert="horz" wrap="square" lIns="0" tIns="0" rIns="0" bIns="0" anchor="t" anchorCtr="0"/>
          <a:p>
            <a:endParaRPr lang="zh-CN" altLang="zh-CN" dirty="0">
              <a:ea typeface="宋体" panose="02010600030101010101" pitchFamily="2" charset="-122"/>
            </a:endParaRPr>
          </a:p>
        </p:txBody>
      </p:sp>
      <p:sp>
        <p:nvSpPr>
          <p:cNvPr id="119811" name="Rectangle 3"/>
          <p:cNvSpPr>
            <a:spLocks noGrp="1" noRot="1"/>
          </p:cNvSpPr>
          <p:nvPr>
            <p:ph idx="1"/>
          </p:nvPr>
        </p:nvSpPr>
        <p:spPr>
          <a:xfrm>
            <a:off x="301625" y="1641475"/>
            <a:ext cx="8540750" cy="3106738"/>
          </a:xfrm>
        </p:spPr>
        <p:txBody>
          <a:bodyPr vert="horz" wrap="square" lIns="0" tIns="0" rIns="0" bIns="0" anchor="t" anchorCtr="0"/>
          <a:p>
            <a:pPr>
              <a:lnSpc>
                <a:spcPct val="90000"/>
              </a:lnSpc>
            </a:pPr>
            <a:r>
              <a:rPr lang="zh-CN" altLang="en-US" sz="2800" b="1" dirty="0">
                <a:latin typeface="宋体" panose="02010600030101010101" pitchFamily="2" charset="-122"/>
                <a:ea typeface="宋体" panose="02010600030101010101" pitchFamily="2" charset="-122"/>
              </a:rPr>
              <a:t>特殊规定：</a:t>
            </a:r>
            <a:endParaRPr lang="zh-CN" altLang="en-US" sz="2800" b="1" dirty="0">
              <a:latin typeface="宋体" panose="02010600030101010101" pitchFamily="2" charset="-122"/>
              <a:ea typeface="宋体" panose="02010600030101010101" pitchFamily="2" charset="-122"/>
            </a:endParaRPr>
          </a:p>
          <a:p>
            <a:pPr>
              <a:lnSpc>
                <a:spcPct val="90000"/>
              </a:lnSpc>
            </a:pPr>
            <a:r>
              <a:rPr lang="zh-CN" altLang="en-US" sz="2800" b="1" dirty="0">
                <a:latin typeface="宋体" panose="02010600030101010101" pitchFamily="2" charset="-122"/>
                <a:ea typeface="宋体" panose="02010600030101010101" pitchFamily="2" charset="-122"/>
              </a:rPr>
              <a:t>可</a:t>
            </a:r>
            <a:r>
              <a:rPr lang="zh-CN" altLang="en-US" sz="2800" b="1" dirty="0">
                <a:solidFill>
                  <a:srgbClr val="FF0000"/>
                </a:solidFill>
                <a:latin typeface="宋体" panose="02010600030101010101" pitchFamily="2" charset="-122"/>
                <a:ea typeface="宋体" panose="02010600030101010101" pitchFamily="2" charset="-122"/>
              </a:rPr>
              <a:t>全额</a:t>
            </a:r>
            <a:r>
              <a:rPr lang="zh-CN" altLang="en-US" sz="2800" b="1" dirty="0">
                <a:latin typeface="宋体" panose="02010600030101010101" pitchFamily="2" charset="-122"/>
                <a:ea typeface="宋体" panose="02010600030101010101" pitchFamily="2" charset="-122"/>
              </a:rPr>
              <a:t>扣除的捐赠：</a:t>
            </a:r>
            <a:endParaRPr lang="zh-CN" altLang="en-US" sz="2800" b="1" dirty="0">
              <a:latin typeface="宋体" panose="02010600030101010101" pitchFamily="2" charset="-122"/>
              <a:ea typeface="宋体" panose="02010600030101010101" pitchFamily="2" charset="-122"/>
            </a:endParaRPr>
          </a:p>
          <a:p>
            <a:pPr>
              <a:lnSpc>
                <a:spcPct val="90000"/>
              </a:lnSpc>
            </a:pPr>
            <a:r>
              <a:rPr lang="zh-CN" altLang="en-US" sz="2800" b="1" dirty="0">
                <a:latin typeface="宋体" panose="02010600030101010101" pitchFamily="2" charset="-122"/>
                <a:ea typeface="宋体" panose="02010600030101010101" pitchFamily="2" charset="-122"/>
              </a:rPr>
              <a:t>《财政部、海关总署、国家税务总局关于支持舟曲灾后恢复重建有关税收政策问题的通知》（财税〔2010〕107号）规定，自2010年8月8日起，对企业、个人通过公益性社会团体、县级以上人民政府及其部门向灾区的捐赠，允许在当年企业所得税前和当年个人所得税前全额扣除。</a:t>
            </a:r>
            <a:endParaRPr lang="zh-CN" altLang="en-US" sz="2800" b="1" dirty="0">
              <a:latin typeface="宋体" panose="02010600030101010101" pitchFamily="2" charset="-122"/>
              <a:ea typeface="宋体" panose="02010600030101010101" pitchFamily="2" charset="-122"/>
            </a:endParaRPr>
          </a:p>
          <a:p>
            <a:pPr>
              <a:lnSpc>
                <a:spcPct val="90000"/>
              </a:lnSpc>
            </a:pPr>
            <a:r>
              <a:rPr lang="zh-CN" altLang="en-US" sz="2800" b="1" dirty="0">
                <a:latin typeface="宋体" panose="02010600030101010101" pitchFamily="2" charset="-122"/>
                <a:ea typeface="宋体" panose="02010600030101010101" pitchFamily="2" charset="-122"/>
              </a:rPr>
              <a:t>该税收优惠政策，可执行至2012年12月31日。</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fade">
                                      <p:cBhvr>
                                        <p:cTn id="7" dur="2000"/>
                                        <p:tgtEl>
                                          <p:spTgt spid="1198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1">
                                            <p:txEl>
                                              <p:charRg st="0" end="6"/>
                                            </p:txEl>
                                          </p:spTgt>
                                        </p:tgtEl>
                                        <p:attrNameLst>
                                          <p:attrName>style.visibility</p:attrName>
                                        </p:attrNameLst>
                                      </p:cBhvr>
                                      <p:to>
                                        <p:strVal val="visible"/>
                                      </p:to>
                                    </p:set>
                                    <p:animEffect transition="in" filter="fade">
                                      <p:cBhvr>
                                        <p:cTn id="12" dur="2000"/>
                                        <p:tgtEl>
                                          <p:spTgt spid="119811">
                                            <p:txEl>
                                              <p:charRg st="0"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9811">
                                            <p:txEl>
                                              <p:charRg st="6" end="16"/>
                                            </p:txEl>
                                          </p:spTgt>
                                        </p:tgtEl>
                                        <p:attrNameLst>
                                          <p:attrName>style.visibility</p:attrName>
                                        </p:attrNameLst>
                                      </p:cBhvr>
                                      <p:to>
                                        <p:strVal val="visible"/>
                                      </p:to>
                                    </p:set>
                                    <p:animEffect transition="in" filter="fade">
                                      <p:cBhvr>
                                        <p:cTn id="17" dur="2000"/>
                                        <p:tgtEl>
                                          <p:spTgt spid="119811">
                                            <p:txEl>
                                              <p:charRg st="6" end="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9811">
                                            <p:txEl>
                                              <p:charRg st="16" end="146"/>
                                            </p:txEl>
                                          </p:spTgt>
                                        </p:tgtEl>
                                        <p:attrNameLst>
                                          <p:attrName>style.visibility</p:attrName>
                                        </p:attrNameLst>
                                      </p:cBhvr>
                                      <p:to>
                                        <p:strVal val="visible"/>
                                      </p:to>
                                    </p:set>
                                    <p:animEffect transition="in" filter="fade">
                                      <p:cBhvr>
                                        <p:cTn id="22" dur="2000"/>
                                        <p:tgtEl>
                                          <p:spTgt spid="119811">
                                            <p:txEl>
                                              <p:charRg st="16" end="1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9811">
                                            <p:txEl>
                                              <p:charRg st="146" end="171"/>
                                            </p:txEl>
                                          </p:spTgt>
                                        </p:tgtEl>
                                        <p:attrNameLst>
                                          <p:attrName>style.visibility</p:attrName>
                                        </p:attrNameLst>
                                      </p:cBhvr>
                                      <p:to>
                                        <p:strVal val="visible"/>
                                      </p:to>
                                    </p:set>
                                    <p:animEffect transition="in" filter="fade">
                                      <p:cBhvr>
                                        <p:cTn id="27" dur="2000"/>
                                        <p:tgtEl>
                                          <p:spTgt spid="119811">
                                            <p:txEl>
                                              <p:charRg st="146" end="1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ldLvl="0"/>
      <p:bldP spid="119811"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p:cNvSpPr>
          <p:nvPr>
            <p:ph type="title"/>
          </p:nvPr>
        </p:nvSpPr>
        <p:spPr>
          <a:xfrm>
            <a:off x="457200" y="357188"/>
            <a:ext cx="8229600" cy="795337"/>
          </a:xfrm>
        </p:spPr>
        <p:txBody>
          <a:bodyPr vert="horz" wrap="square" lIns="0" tIns="0" rIns="0" bIns="0" anchor="t" anchorCtr="0"/>
          <a:p>
            <a:r>
              <a:rPr lang="zh-CN" altLang="x-none" dirty="0">
                <a:latin typeface="宋体" panose="02010600030101010101" pitchFamily="2" charset="-122"/>
                <a:ea typeface="宋体" panose="02010600030101010101" pitchFamily="2" charset="-122"/>
              </a:rPr>
              <a:t>手续费及佣金支出税前扣除政策</a:t>
            </a:r>
            <a:endParaRPr lang="zh-CN" altLang="x-none" dirty="0">
              <a:latin typeface="宋体" panose="02010600030101010101" pitchFamily="2" charset="-122"/>
              <a:ea typeface="宋体" panose="02010600030101010101" pitchFamily="2" charset="-122"/>
            </a:endParaRPr>
          </a:p>
        </p:txBody>
      </p:sp>
      <p:sp>
        <p:nvSpPr>
          <p:cNvPr id="120835" name="Rectangle 3"/>
          <p:cNvSpPr>
            <a:spLocks noGrp="1"/>
          </p:cNvSpPr>
          <p:nvPr>
            <p:ph idx="1"/>
          </p:nvPr>
        </p:nvSpPr>
        <p:spPr>
          <a:xfrm>
            <a:off x="457200" y="1628775"/>
            <a:ext cx="8229600" cy="4238625"/>
          </a:xfrm>
        </p:spPr>
        <p:txBody>
          <a:bodyPr vert="horz" wrap="square" lIns="0" tIns="0" rIns="0" bIns="0" anchor="t" anchorCtr="0"/>
          <a:p>
            <a:pPr marL="533400" indent="-533400"/>
            <a:r>
              <a:rPr lang="zh-CN" altLang="x-none" sz="2800" b="1" dirty="0">
                <a:latin typeface="宋体" panose="02010600030101010101" pitchFamily="2" charset="-122"/>
                <a:ea typeface="宋体" panose="02010600030101010101" pitchFamily="2" charset="-122"/>
              </a:rPr>
              <a:t>财税</a:t>
            </a:r>
            <a:r>
              <a:rPr lang="zh-CN" altLang="zh-CN" sz="2800" b="1" dirty="0">
                <a:latin typeface="宋体" panose="02010600030101010101" pitchFamily="2" charset="-122"/>
                <a:ea typeface="宋体" panose="02010600030101010101" pitchFamily="2" charset="-122"/>
              </a:rPr>
              <a:t>〔2009〕29</a:t>
            </a:r>
            <a:r>
              <a:rPr lang="zh-CN" altLang="x-none" sz="2800" b="1" dirty="0">
                <a:latin typeface="宋体" panose="02010600030101010101" pitchFamily="2" charset="-122"/>
                <a:ea typeface="宋体" panose="02010600030101010101" pitchFamily="2" charset="-122"/>
              </a:rPr>
              <a:t>号</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财政部 国家税务总局关于企业手续费及佣金支出税前扣除政策的通知</a:t>
            </a:r>
            <a:r>
              <a:rPr lang="zh-CN" altLang="zh-CN" sz="2800" b="1" dirty="0">
                <a:latin typeface="宋体" panose="02010600030101010101" pitchFamily="2" charset="-122"/>
                <a:ea typeface="宋体" panose="02010600030101010101" pitchFamily="2" charset="-122"/>
              </a:rPr>
              <a:t>》</a:t>
            </a:r>
            <a:endParaRPr lang="zh-CN" altLang="zh-CN" sz="2800" b="1" dirty="0">
              <a:latin typeface="宋体" panose="02010600030101010101" pitchFamily="2" charset="-122"/>
              <a:ea typeface="宋体" panose="02010600030101010101" pitchFamily="2" charset="-122"/>
            </a:endParaRPr>
          </a:p>
          <a:p>
            <a:pPr marL="533400" indent="-533400"/>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一</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手续费及佣金的定义，至少包括：</a:t>
            </a:r>
            <a:endParaRPr lang="zh-CN" altLang="x-none" sz="2800" b="1" dirty="0">
              <a:latin typeface="宋体" panose="02010600030101010101" pitchFamily="2" charset="-122"/>
              <a:ea typeface="宋体" panose="02010600030101010101" pitchFamily="2" charset="-122"/>
            </a:endParaRPr>
          </a:p>
          <a:p>
            <a:pPr marL="933450" lvl="1" indent="-476250"/>
            <a:r>
              <a:rPr lang="zh-CN" altLang="zh-CN" sz="2400" b="1" dirty="0">
                <a:latin typeface="宋体" panose="02010600030101010101" pitchFamily="2" charset="-122"/>
                <a:ea typeface="宋体" panose="02010600030101010101" pitchFamily="2" charset="-122"/>
              </a:rPr>
              <a:t>A </a:t>
            </a:r>
            <a:r>
              <a:rPr lang="zh-CN" altLang="x-none" sz="2400" b="1" dirty="0">
                <a:latin typeface="宋体" panose="02010600030101010101" pitchFamily="2" charset="-122"/>
                <a:ea typeface="宋体" panose="02010600030101010101" pitchFamily="2" charset="-122"/>
              </a:rPr>
              <a:t>企业实际发生的；</a:t>
            </a:r>
            <a:endParaRPr lang="zh-CN" altLang="x-none" sz="2400" b="1" dirty="0">
              <a:latin typeface="宋体" panose="02010600030101010101" pitchFamily="2" charset="-122"/>
              <a:ea typeface="宋体" panose="02010600030101010101" pitchFamily="2" charset="-122"/>
            </a:endParaRPr>
          </a:p>
          <a:p>
            <a:pPr marL="933450" lvl="1" indent="-476250"/>
            <a:r>
              <a:rPr lang="zh-CN" altLang="zh-CN" sz="2400" b="1" dirty="0">
                <a:latin typeface="宋体" panose="02010600030101010101" pitchFamily="2" charset="-122"/>
                <a:ea typeface="宋体" panose="02010600030101010101" pitchFamily="2" charset="-122"/>
              </a:rPr>
              <a:t>B </a:t>
            </a:r>
            <a:r>
              <a:rPr lang="zh-CN" altLang="x-none" sz="2400" b="1" dirty="0">
                <a:latin typeface="宋体" panose="02010600030101010101" pitchFamily="2" charset="-122"/>
                <a:ea typeface="宋体" panose="02010600030101010101" pitchFamily="2" charset="-122"/>
              </a:rPr>
              <a:t>与企业的生产经营相关的；</a:t>
            </a:r>
            <a:endParaRPr lang="zh-CN" altLang="x-none" sz="2400" b="1" dirty="0">
              <a:latin typeface="宋体" panose="02010600030101010101" pitchFamily="2" charset="-122"/>
              <a:ea typeface="宋体" panose="02010600030101010101" pitchFamily="2" charset="-122"/>
            </a:endParaRPr>
          </a:p>
          <a:p>
            <a:pPr marL="933450" lvl="1" indent="-476250"/>
            <a:r>
              <a:rPr lang="zh-CN" altLang="zh-CN" sz="2400" b="1" dirty="0">
                <a:latin typeface="宋体" panose="02010600030101010101" pitchFamily="2" charset="-122"/>
                <a:ea typeface="宋体" panose="02010600030101010101" pitchFamily="2" charset="-122"/>
              </a:rPr>
              <a:t>C </a:t>
            </a:r>
            <a:r>
              <a:rPr lang="zh-CN" altLang="x-none" sz="2400" b="1" dirty="0">
                <a:latin typeface="宋体" panose="02010600030101010101" pitchFamily="2" charset="-122"/>
                <a:ea typeface="宋体" panose="02010600030101010101" pitchFamily="2" charset="-122"/>
              </a:rPr>
              <a:t>需要签订书面合同或协议；</a:t>
            </a:r>
            <a:endParaRPr lang="zh-CN" altLang="x-none" sz="2400" b="1" dirty="0">
              <a:latin typeface="宋体" panose="02010600030101010101" pitchFamily="2" charset="-122"/>
              <a:ea typeface="宋体" panose="02010600030101010101" pitchFamily="2" charset="-122"/>
            </a:endParaRPr>
          </a:p>
          <a:p>
            <a:pPr marL="933450" lvl="1" indent="-476250"/>
            <a:r>
              <a:rPr lang="zh-CN" altLang="zh-CN" sz="2400" b="1" dirty="0">
                <a:latin typeface="宋体" panose="02010600030101010101" pitchFamily="2" charset="-122"/>
                <a:ea typeface="宋体" panose="02010600030101010101" pitchFamily="2" charset="-122"/>
              </a:rPr>
              <a:t>D </a:t>
            </a:r>
            <a:r>
              <a:rPr lang="zh-CN" altLang="x-none" sz="2400" b="1" dirty="0">
                <a:latin typeface="宋体" panose="02010600030101010101" pitchFamily="2" charset="-122"/>
                <a:ea typeface="宋体" panose="02010600030101010101" pitchFamily="2" charset="-122"/>
              </a:rPr>
              <a:t>签订合同或协议的单位或个人应该具有“中介服务”的经营范围以及中介服务资格证书；</a:t>
            </a:r>
            <a:endParaRPr lang="zh-CN" altLang="x-none" sz="2400" b="1" dirty="0">
              <a:latin typeface="宋体" panose="02010600030101010101" pitchFamily="2" charset="-122"/>
              <a:ea typeface="宋体" panose="02010600030101010101" pitchFamily="2" charset="-122"/>
            </a:endParaRPr>
          </a:p>
          <a:p>
            <a:pPr marL="933450" lvl="1" indent="-476250"/>
            <a:r>
              <a:rPr lang="zh-CN" altLang="zh-CN" sz="2400" b="1" dirty="0">
                <a:latin typeface="宋体" panose="02010600030101010101" pitchFamily="2" charset="-122"/>
                <a:ea typeface="宋体" panose="02010600030101010101" pitchFamily="2" charset="-122"/>
              </a:rPr>
              <a:t>E </a:t>
            </a:r>
            <a:r>
              <a:rPr lang="zh-CN" altLang="x-none" sz="2400" b="1" dirty="0">
                <a:latin typeface="宋体" panose="02010600030101010101" pitchFamily="2" charset="-122"/>
                <a:ea typeface="宋体" panose="02010600030101010101" pitchFamily="2" charset="-122"/>
              </a:rPr>
              <a:t>签订合同或协议的单位或个人，不包括交易双方及其雇员、代理人和代表人等。</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fade">
                                      <p:cBhvr>
                                        <p:cTn id="7" dur="20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0835">
                                            <p:txEl>
                                              <p:charRg st="0" end="45"/>
                                            </p:txEl>
                                          </p:spTgt>
                                        </p:tgtEl>
                                        <p:attrNameLst>
                                          <p:attrName>style.visibility</p:attrName>
                                        </p:attrNameLst>
                                      </p:cBhvr>
                                      <p:to>
                                        <p:strVal val="visible"/>
                                      </p:to>
                                    </p:set>
                                    <p:animEffect transition="in" filter="fade">
                                      <p:cBhvr>
                                        <p:cTn id="12" dur="2000"/>
                                        <p:tgtEl>
                                          <p:spTgt spid="120835">
                                            <p:txEl>
                                              <p:charRg st="0"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0835">
                                            <p:txEl>
                                              <p:charRg st="45" end="64"/>
                                            </p:txEl>
                                          </p:spTgt>
                                        </p:tgtEl>
                                        <p:attrNameLst>
                                          <p:attrName>style.visibility</p:attrName>
                                        </p:attrNameLst>
                                      </p:cBhvr>
                                      <p:to>
                                        <p:strVal val="visible"/>
                                      </p:to>
                                    </p:set>
                                    <p:animEffect transition="in" filter="fade">
                                      <p:cBhvr>
                                        <p:cTn id="17" dur="2000"/>
                                        <p:tgtEl>
                                          <p:spTgt spid="120835">
                                            <p:txEl>
                                              <p:charRg st="45" end="6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0835">
                                            <p:txEl>
                                              <p:charRg st="64" end="75"/>
                                            </p:txEl>
                                          </p:spTgt>
                                        </p:tgtEl>
                                        <p:attrNameLst>
                                          <p:attrName>style.visibility</p:attrName>
                                        </p:attrNameLst>
                                      </p:cBhvr>
                                      <p:to>
                                        <p:strVal val="visible"/>
                                      </p:to>
                                    </p:set>
                                    <p:animEffect transition="in" filter="fade">
                                      <p:cBhvr>
                                        <p:cTn id="20" dur="2000"/>
                                        <p:tgtEl>
                                          <p:spTgt spid="120835">
                                            <p:txEl>
                                              <p:charRg st="64" end="7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0835">
                                            <p:txEl>
                                              <p:charRg st="75" end="90"/>
                                            </p:txEl>
                                          </p:spTgt>
                                        </p:tgtEl>
                                        <p:attrNameLst>
                                          <p:attrName>style.visibility</p:attrName>
                                        </p:attrNameLst>
                                      </p:cBhvr>
                                      <p:to>
                                        <p:strVal val="visible"/>
                                      </p:to>
                                    </p:set>
                                    <p:animEffect transition="in" filter="fade">
                                      <p:cBhvr>
                                        <p:cTn id="23" dur="2000"/>
                                        <p:tgtEl>
                                          <p:spTgt spid="120835">
                                            <p:txEl>
                                              <p:charRg st="75" end="9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0835">
                                            <p:txEl>
                                              <p:charRg st="90" end="105"/>
                                            </p:txEl>
                                          </p:spTgt>
                                        </p:tgtEl>
                                        <p:attrNameLst>
                                          <p:attrName>style.visibility</p:attrName>
                                        </p:attrNameLst>
                                      </p:cBhvr>
                                      <p:to>
                                        <p:strVal val="visible"/>
                                      </p:to>
                                    </p:set>
                                    <p:animEffect transition="in" filter="fade">
                                      <p:cBhvr>
                                        <p:cTn id="26" dur="2000"/>
                                        <p:tgtEl>
                                          <p:spTgt spid="120835">
                                            <p:txEl>
                                              <p:charRg st="90" end="10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0835">
                                            <p:txEl>
                                              <p:charRg st="105" end="147"/>
                                            </p:txEl>
                                          </p:spTgt>
                                        </p:tgtEl>
                                        <p:attrNameLst>
                                          <p:attrName>style.visibility</p:attrName>
                                        </p:attrNameLst>
                                      </p:cBhvr>
                                      <p:to>
                                        <p:strVal val="visible"/>
                                      </p:to>
                                    </p:set>
                                    <p:animEffect transition="in" filter="fade">
                                      <p:cBhvr>
                                        <p:cTn id="29" dur="2000"/>
                                        <p:tgtEl>
                                          <p:spTgt spid="120835">
                                            <p:txEl>
                                              <p:charRg st="105" end="14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0835">
                                            <p:txEl>
                                              <p:charRg st="147" end="185"/>
                                            </p:txEl>
                                          </p:spTgt>
                                        </p:tgtEl>
                                        <p:attrNameLst>
                                          <p:attrName>style.visibility</p:attrName>
                                        </p:attrNameLst>
                                      </p:cBhvr>
                                      <p:to>
                                        <p:strVal val="visible"/>
                                      </p:to>
                                    </p:set>
                                    <p:animEffect transition="in" filter="fade">
                                      <p:cBhvr>
                                        <p:cTn id="32" dur="2000"/>
                                        <p:tgtEl>
                                          <p:spTgt spid="120835">
                                            <p:txEl>
                                              <p:charRg st="147" end="1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课税对象与纳税义务</a:t>
            </a:r>
            <a:endParaRPr lang="zh-CN" altLang="x-none" dirty="0">
              <a:latin typeface="宋体" panose="02010600030101010101" pitchFamily="2" charset="-122"/>
              <a:ea typeface="宋体" panose="02010600030101010101" pitchFamily="2" charset="-122"/>
            </a:endParaRPr>
          </a:p>
        </p:txBody>
      </p:sp>
      <p:sp>
        <p:nvSpPr>
          <p:cNvPr id="15363" name="Rectangle 3"/>
          <p:cNvSpPr>
            <a:spLocks noGrp="1"/>
          </p:cNvSpPr>
          <p:nvPr>
            <p:ph idx="1"/>
          </p:nvPr>
        </p:nvSpPr>
        <p:spPr/>
        <p:txBody>
          <a:bodyPr vert="horz" wrap="square" lIns="0" tIns="0" rIns="0" bIns="0" anchor="t" anchorCtr="0"/>
          <a:p>
            <a:pPr>
              <a:lnSpc>
                <a:spcPct val="115000"/>
              </a:lnSpc>
            </a:pPr>
            <a:r>
              <a:rPr lang="zh-CN" altLang="x-none" sz="2800" b="1" dirty="0">
                <a:latin typeface="宋体" panose="02010600030101010101" pitchFamily="2" charset="-122"/>
                <a:ea typeface="宋体" panose="02010600030101010101" pitchFamily="2" charset="-122"/>
              </a:rPr>
              <a:t>居民企业应当就其来源于中国境内、境外的所得缴纳企业所得税。</a:t>
            </a:r>
            <a:endParaRPr lang="zh-CN" altLang="x-none" sz="2800" b="1" dirty="0">
              <a:latin typeface="宋体" panose="02010600030101010101" pitchFamily="2" charset="-122"/>
              <a:ea typeface="宋体" panose="02010600030101010101" pitchFamily="2" charset="-122"/>
            </a:endParaRPr>
          </a:p>
          <a:p>
            <a:pPr>
              <a:lnSpc>
                <a:spcPct val="115000"/>
              </a:lnSpc>
            </a:pPr>
            <a:r>
              <a:rPr lang="zh-CN" altLang="x-none" sz="2800" b="1" dirty="0">
                <a:latin typeface="宋体" panose="02010600030101010101" pitchFamily="2" charset="-122"/>
                <a:ea typeface="宋体" panose="02010600030101010101" pitchFamily="2" charset="-122"/>
              </a:rPr>
              <a:t>非居民企业在中国境内设立机构、场所的，应当就其所设机构、场所取得的来源于中国境内的所得，以及发生在中国境外但与其所设机构、场所有实际联系的所得，缴纳企业所得税。</a:t>
            </a:r>
            <a:br>
              <a:rPr lang="zh-CN" altLang="x-none" sz="2800" b="1" dirty="0">
                <a:latin typeface="宋体" panose="02010600030101010101" pitchFamily="2" charset="-122"/>
                <a:ea typeface="宋体" panose="02010600030101010101" pitchFamily="2" charset="-122"/>
              </a:rPr>
            </a:br>
            <a:r>
              <a:rPr lang="zh-CN" altLang="x-none" sz="2600" b="1" dirty="0">
                <a:latin typeface="宋体" panose="02010600030101010101" pitchFamily="2" charset="-122"/>
                <a:ea typeface="宋体" panose="02010600030101010101" pitchFamily="2" charset="-122"/>
              </a:rPr>
              <a:t>　　</a:t>
            </a:r>
            <a:endParaRPr lang="zh-CN" altLang="x-none" sz="2600" b="1" dirty="0">
              <a:latin typeface="宋体" panose="02010600030101010101" pitchFamily="2" charset="-122"/>
              <a:ea typeface="宋体" panose="02010600030101010101" pitchFamily="2" charset="-122"/>
            </a:endParaRPr>
          </a:p>
          <a:p>
            <a:pPr>
              <a:lnSpc>
                <a:spcPct val="80000"/>
              </a:lnSpc>
            </a:pPr>
            <a:endParaRPr lang="zh-CN" altLang="zh-CN" sz="2100" b="1" dirty="0">
              <a:latin typeface="宋体" panose="02010600030101010101" pitchFamily="2" charset="-122"/>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p:cNvSpPr>
          <p:nvPr>
            <p:ph type="title"/>
          </p:nvPr>
        </p:nvSpPr>
        <p:spPr>
          <a:xfrm>
            <a:off x="457200" y="357188"/>
            <a:ext cx="8229600" cy="182562"/>
          </a:xfrm>
        </p:spPr>
        <p:txBody>
          <a:bodyPr vert="horz" wrap="square" lIns="0" tIns="0" rIns="0" bIns="0" anchor="t" anchorCtr="0"/>
          <a:p>
            <a:endParaRPr lang="zh-CN" altLang="zh-CN" sz="4000" dirty="0">
              <a:latin typeface="黑体" panose="02010609060101010101" pitchFamily="49" charset="-122"/>
              <a:ea typeface="黑体" panose="02010609060101010101" pitchFamily="49" charset="-122"/>
            </a:endParaRPr>
          </a:p>
        </p:txBody>
      </p:sp>
      <p:sp>
        <p:nvSpPr>
          <p:cNvPr id="116739" name="Rectangle 3"/>
          <p:cNvSpPr>
            <a:spLocks noGrp="1"/>
          </p:cNvSpPr>
          <p:nvPr>
            <p:ph idx="1"/>
          </p:nvPr>
        </p:nvSpPr>
        <p:spPr>
          <a:xfrm>
            <a:off x="457200" y="1423988"/>
            <a:ext cx="8229600" cy="4165600"/>
          </a:xfrm>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（二）税前扣除的条件</a:t>
            </a:r>
            <a:endParaRPr lang="zh-CN" altLang="x-none" sz="2800" b="1" dirty="0">
              <a:latin typeface="宋体" panose="02010600030101010101" pitchFamily="2" charset="-122"/>
              <a:ea typeface="宋体" panose="02010600030101010101" pitchFamily="2" charset="-122"/>
            </a:endParaRPr>
          </a:p>
          <a:p>
            <a:r>
              <a:rPr lang="zh-CN" altLang="zh-CN" sz="2800" b="1" dirty="0">
                <a:latin typeface="宋体" panose="02010600030101010101" pitchFamily="2" charset="-122"/>
                <a:ea typeface="宋体" panose="02010600030101010101" pitchFamily="2" charset="-122"/>
              </a:rPr>
              <a:t> </a:t>
            </a:r>
            <a:r>
              <a:rPr lang="zh-CN" altLang="x-none" sz="2800" b="1" dirty="0">
                <a:latin typeface="宋体" panose="02010600030101010101" pitchFamily="2" charset="-122"/>
                <a:ea typeface="宋体" panose="02010600030101010101" pitchFamily="2" charset="-122"/>
              </a:rPr>
              <a:t>根据通知精神，一般企业实际发生的手续费及佣金的税前扣除，必须满足以下条件：</a:t>
            </a:r>
            <a:endParaRPr lang="zh-CN" altLang="x-none" sz="2800" b="1" dirty="0">
              <a:latin typeface="宋体" panose="02010600030101010101" pitchFamily="2" charset="-122"/>
              <a:ea typeface="宋体" panose="02010600030101010101" pitchFamily="2" charset="-122"/>
            </a:endParaRPr>
          </a:p>
          <a:p>
            <a:pPr lvl="1"/>
            <a:r>
              <a:rPr lang="zh-CN" altLang="x-none" b="1" dirty="0">
                <a:latin typeface="宋体" panose="02010600030101010101" pitchFamily="2" charset="-122"/>
                <a:ea typeface="宋体" panose="02010600030101010101" pitchFamily="2" charset="-122"/>
              </a:rPr>
              <a:t>其一，支付的手续费及佣金必须符合上述的</a:t>
            </a:r>
            <a:r>
              <a:rPr lang="zh-CN" altLang="zh-CN" b="1" dirty="0">
                <a:latin typeface="宋体" panose="02010600030101010101" pitchFamily="2" charset="-122"/>
                <a:ea typeface="宋体" panose="02010600030101010101" pitchFamily="2" charset="-122"/>
              </a:rPr>
              <a:t>5</a:t>
            </a:r>
            <a:r>
              <a:rPr lang="zh-CN" altLang="x-none" b="1" dirty="0">
                <a:latin typeface="宋体" panose="02010600030101010101" pitchFamily="2" charset="-122"/>
                <a:ea typeface="宋体" panose="02010600030101010101" pitchFamily="2" charset="-122"/>
              </a:rPr>
              <a:t>个条件；</a:t>
            </a:r>
            <a:endParaRPr lang="zh-CN" altLang="x-none" b="1" dirty="0">
              <a:latin typeface="宋体" panose="02010600030101010101" pitchFamily="2" charset="-122"/>
              <a:ea typeface="宋体" panose="02010600030101010101" pitchFamily="2" charset="-122"/>
            </a:endParaRPr>
          </a:p>
          <a:p>
            <a:pPr lvl="1"/>
            <a:r>
              <a:rPr lang="zh-CN" altLang="x-none" b="1" dirty="0">
                <a:latin typeface="宋体" panose="02010600030101010101" pitchFamily="2" charset="-122"/>
                <a:ea typeface="宋体" panose="02010600030101010101" pitchFamily="2" charset="-122"/>
              </a:rPr>
              <a:t>其二，支付的手续费及佣金数额，不得超过所签订服务协议或合同确认的收入金额的</a:t>
            </a:r>
            <a:r>
              <a:rPr lang="zh-CN" altLang="zh-CN" b="1" dirty="0">
                <a:latin typeface="宋体" panose="02010600030101010101" pitchFamily="2" charset="-122"/>
                <a:ea typeface="宋体" panose="02010600030101010101" pitchFamily="2" charset="-122"/>
              </a:rPr>
              <a:t>5%</a:t>
            </a:r>
            <a:r>
              <a:rPr lang="zh-CN" altLang="x-none" b="1" dirty="0">
                <a:latin typeface="宋体" panose="02010600030101010101" pitchFamily="2" charset="-122"/>
                <a:ea typeface="宋体" panose="02010600030101010101" pitchFamily="2" charset="-122"/>
              </a:rPr>
              <a:t>；</a:t>
            </a:r>
            <a:endParaRPr lang="zh-CN" altLang="x-none" b="1" dirty="0">
              <a:latin typeface="宋体" panose="02010600030101010101" pitchFamily="2" charset="-122"/>
              <a:ea typeface="宋体" panose="02010600030101010101" pitchFamily="2" charset="-122"/>
            </a:endParaRPr>
          </a:p>
          <a:p>
            <a:pPr lvl="1"/>
            <a:r>
              <a:rPr lang="zh-CN" altLang="x-none" b="1" dirty="0">
                <a:latin typeface="宋体" panose="02010600030101010101" pitchFamily="2" charset="-122"/>
                <a:ea typeface="宋体" panose="02010600030101010101" pitchFamily="2" charset="-122"/>
              </a:rPr>
              <a:t>其三，支付手续费及佣金的形式，除委托个人代理外，不得以现金等非转账方式支付。</a:t>
            </a:r>
            <a:endParaRPr lang="zh-CN" altLang="x-none"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凡是一般企业实际支付的手续费及佣金，未满足上述条件之一的，均不得税前扣除。</a:t>
            </a:r>
            <a:endParaRPr lang="zh-CN" altLang="x-none" dirty="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p:cNvSpPr>
          <p:nvPr>
            <p:ph type="title"/>
          </p:nvPr>
        </p:nvSpPr>
        <p:spPr>
          <a:xfrm>
            <a:off x="457200" y="357188"/>
            <a:ext cx="8229600" cy="293687"/>
          </a:xfrm>
        </p:spPr>
        <p:txBody>
          <a:bodyPr vert="horz" wrap="square" lIns="0" tIns="0" rIns="0" bIns="0" anchor="t" anchorCtr="0"/>
          <a:p>
            <a:endParaRPr lang="zh-CN" altLang="zh-CN" dirty="0">
              <a:ea typeface="宋体" panose="02010600030101010101" pitchFamily="2" charset="-122"/>
            </a:endParaRPr>
          </a:p>
        </p:txBody>
      </p:sp>
      <p:sp>
        <p:nvSpPr>
          <p:cNvPr id="122883" name="Rectangle 3"/>
          <p:cNvSpPr>
            <a:spLocks noGrp="1"/>
          </p:cNvSpPr>
          <p:nvPr>
            <p:ph idx="1"/>
          </p:nvPr>
        </p:nvSpPr>
        <p:spPr>
          <a:xfrm>
            <a:off x="412750" y="1733550"/>
            <a:ext cx="8229600" cy="1806575"/>
          </a:xfrm>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（三）发行权益性证券手续费及佣金的特殊处理</a:t>
            </a:r>
            <a:endParaRPr lang="zh-CN" altLang="x-none" sz="2800" b="1" dirty="0">
              <a:latin typeface="宋体" panose="02010600030101010101" pitchFamily="2" charset="-122"/>
              <a:ea typeface="宋体" panose="02010600030101010101" pitchFamily="2" charset="-122"/>
            </a:endParaRPr>
          </a:p>
          <a:p>
            <a:pPr lvl="1"/>
            <a:r>
              <a:rPr lang="zh-CN" altLang="x-none" b="1" dirty="0">
                <a:latin typeface="宋体" panose="02010600030101010101" pitchFamily="2" charset="-122"/>
                <a:ea typeface="宋体" panose="02010600030101010101" pitchFamily="2" charset="-122"/>
              </a:rPr>
              <a:t>该通知明确规定，企业为发行权益性证券支付给有关证券承销机构的手续费及佣金不得在税前扣除。</a:t>
            </a:r>
            <a:endParaRPr lang="zh-CN" altLang="x-none"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fade">
                                      <p:cBhvr>
                                        <p:cTn id="7" dur="2000"/>
                                        <p:tgtEl>
                                          <p:spTgt spid="1228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883">
                                            <p:txEl>
                                              <p:charRg st="0" end="22"/>
                                            </p:txEl>
                                          </p:spTgt>
                                        </p:tgtEl>
                                        <p:attrNameLst>
                                          <p:attrName>style.visibility</p:attrName>
                                        </p:attrNameLst>
                                      </p:cBhvr>
                                      <p:to>
                                        <p:strVal val="visible"/>
                                      </p:to>
                                    </p:set>
                                    <p:animEffect transition="in" filter="fade">
                                      <p:cBhvr>
                                        <p:cTn id="12" dur="2000"/>
                                        <p:tgtEl>
                                          <p:spTgt spid="122883">
                                            <p:txEl>
                                              <p:charRg st="0" end="2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2883">
                                            <p:txEl>
                                              <p:charRg st="22" end="67"/>
                                            </p:txEl>
                                          </p:spTgt>
                                        </p:tgtEl>
                                        <p:attrNameLst>
                                          <p:attrName>style.visibility</p:attrName>
                                        </p:attrNameLst>
                                      </p:cBhvr>
                                      <p:to>
                                        <p:strVal val="visible"/>
                                      </p:to>
                                    </p:set>
                                    <p:animEffect transition="in" filter="fade">
                                      <p:cBhvr>
                                        <p:cTn id="15" dur="2000"/>
                                        <p:tgtEl>
                                          <p:spTgt spid="122883">
                                            <p:txEl>
                                              <p:charRg st="22"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ldLvl="0"/>
      <p:bldP spid="12288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p:cNvSpPr>
          <p:nvPr>
            <p:ph type="title"/>
          </p:nvPr>
        </p:nvSpPr>
        <p:spPr>
          <a:xfrm>
            <a:off x="457200" y="357188"/>
            <a:ext cx="8229600" cy="517525"/>
          </a:xfrm>
        </p:spPr>
        <p:txBody>
          <a:bodyPr vert="horz" wrap="square" lIns="0" tIns="0" rIns="0" bIns="0" anchor="t" anchorCtr="0"/>
          <a:p>
            <a:endParaRPr lang="zh-CN" altLang="zh-CN" sz="4000" dirty="0">
              <a:latin typeface="黑体" panose="02010609060101010101" pitchFamily="49" charset="-122"/>
              <a:ea typeface="黑体" panose="02010609060101010101" pitchFamily="49" charset="-122"/>
            </a:endParaRPr>
          </a:p>
        </p:txBody>
      </p:sp>
      <p:sp>
        <p:nvSpPr>
          <p:cNvPr id="118787" name="Rectangle 3"/>
          <p:cNvSpPr>
            <a:spLocks noGrp="1"/>
          </p:cNvSpPr>
          <p:nvPr>
            <p:ph idx="1"/>
          </p:nvPr>
        </p:nvSpPr>
        <p:spPr>
          <a:xfrm>
            <a:off x="457200" y="1412875"/>
            <a:ext cx="8229600" cy="5184775"/>
          </a:xfrm>
        </p:spPr>
        <p:txBody>
          <a:bodyPr vert="horz" wrap="square" lIns="0" tIns="0" rIns="0" bIns="0" anchor="t" anchorCtr="0"/>
          <a:p>
            <a:pPr>
              <a:lnSpc>
                <a:spcPct val="120000"/>
              </a:lnSpc>
            </a:pPr>
            <a:r>
              <a:rPr lang="zh-CN" altLang="x-none" sz="2600" b="1" dirty="0">
                <a:latin typeface="宋体" panose="02010600030101010101" pitchFamily="2" charset="-122"/>
                <a:ea typeface="宋体" panose="02010600030101010101" pitchFamily="2" charset="-122"/>
              </a:rPr>
              <a:t>（四）税前列支标准</a:t>
            </a:r>
            <a:endParaRPr lang="zh-CN" altLang="x-none" sz="2600" b="1" dirty="0">
              <a:latin typeface="宋体" panose="02010600030101010101" pitchFamily="2" charset="-122"/>
              <a:ea typeface="宋体" panose="02010600030101010101" pitchFamily="2" charset="-122"/>
            </a:endParaRPr>
          </a:p>
          <a:p>
            <a:pPr lvl="1">
              <a:lnSpc>
                <a:spcPct val="120000"/>
              </a:lnSpc>
            </a:pPr>
            <a:r>
              <a:rPr lang="zh-CN" altLang="x-none" sz="2600" b="1" dirty="0">
                <a:latin typeface="宋体" panose="02010600030101010101" pitchFamily="2" charset="-122"/>
                <a:ea typeface="宋体" panose="02010600030101010101" pitchFamily="2" charset="-122"/>
              </a:rPr>
              <a:t>财产保险企业不得超过当年全部保费收入扣除退保金等后余额的</a:t>
            </a:r>
            <a:r>
              <a:rPr lang="zh-CN" altLang="zh-CN" sz="2600" b="1" dirty="0">
                <a:latin typeface="宋体" panose="02010600030101010101" pitchFamily="2" charset="-122"/>
                <a:ea typeface="宋体" panose="02010600030101010101" pitchFamily="2" charset="-122"/>
              </a:rPr>
              <a:t>15%</a:t>
            </a:r>
            <a:r>
              <a:rPr lang="zh-CN" altLang="x-none" sz="2600" b="1" dirty="0">
                <a:latin typeface="宋体" panose="02010600030101010101" pitchFamily="2" charset="-122"/>
                <a:ea typeface="宋体" panose="02010600030101010101" pitchFamily="2" charset="-122"/>
              </a:rPr>
              <a:t>（含本数，下同）；</a:t>
            </a:r>
            <a:endParaRPr lang="zh-CN" altLang="x-none" sz="2600" b="1" dirty="0">
              <a:latin typeface="宋体" panose="02010600030101010101" pitchFamily="2" charset="-122"/>
              <a:ea typeface="宋体" panose="02010600030101010101" pitchFamily="2" charset="-122"/>
            </a:endParaRPr>
          </a:p>
          <a:p>
            <a:pPr lvl="1">
              <a:lnSpc>
                <a:spcPct val="120000"/>
              </a:lnSpc>
            </a:pPr>
            <a:r>
              <a:rPr lang="zh-CN" altLang="x-none" sz="2600" b="1" dirty="0">
                <a:latin typeface="宋体" panose="02010600030101010101" pitchFamily="2" charset="-122"/>
                <a:ea typeface="宋体" panose="02010600030101010101" pitchFamily="2" charset="-122"/>
              </a:rPr>
              <a:t>人身保险企业不得超过当年全部保费收入扣除退保金等后余额的</a:t>
            </a:r>
            <a:r>
              <a:rPr lang="zh-CN" altLang="zh-CN" sz="2600" b="1" dirty="0">
                <a:latin typeface="宋体" panose="02010600030101010101" pitchFamily="2" charset="-122"/>
                <a:ea typeface="宋体" panose="02010600030101010101" pitchFamily="2" charset="-122"/>
              </a:rPr>
              <a:t>10%</a:t>
            </a:r>
            <a:r>
              <a:rPr lang="zh-CN" altLang="x-none" sz="2600" b="1" dirty="0">
                <a:latin typeface="宋体" panose="02010600030101010101" pitchFamily="2" charset="-122"/>
                <a:ea typeface="宋体" panose="02010600030101010101" pitchFamily="2" charset="-122"/>
              </a:rPr>
              <a:t>；</a:t>
            </a:r>
            <a:endParaRPr lang="zh-CN" altLang="x-none" sz="2600" b="1" dirty="0">
              <a:latin typeface="宋体" panose="02010600030101010101" pitchFamily="2" charset="-122"/>
              <a:ea typeface="宋体" panose="02010600030101010101" pitchFamily="2" charset="-122"/>
            </a:endParaRPr>
          </a:p>
          <a:p>
            <a:pPr lvl="1">
              <a:lnSpc>
                <a:spcPct val="120000"/>
              </a:lnSpc>
            </a:pPr>
            <a:r>
              <a:rPr lang="zh-CN" altLang="x-none" sz="2600" b="1" dirty="0">
                <a:latin typeface="宋体" panose="02010600030101010101" pitchFamily="2" charset="-122"/>
                <a:ea typeface="宋体" panose="02010600030101010101" pitchFamily="2" charset="-122"/>
              </a:rPr>
              <a:t>其他企业不得超过与具有合法经营资格中介服务机构或个人（不含交易双方及其雇员、代理人和代表人等）所签订服务协议或合同确认的收入金额的</a:t>
            </a:r>
            <a:r>
              <a:rPr lang="zh-CN" altLang="zh-CN" sz="2600" b="1" dirty="0">
                <a:latin typeface="宋体" panose="02010600030101010101" pitchFamily="2" charset="-122"/>
                <a:ea typeface="宋体" panose="02010600030101010101" pitchFamily="2" charset="-122"/>
              </a:rPr>
              <a:t>5%</a:t>
            </a:r>
            <a:r>
              <a:rPr lang="zh-CN" altLang="x-none" sz="2600" b="1" dirty="0">
                <a:latin typeface="宋体" panose="02010600030101010101" pitchFamily="2" charset="-122"/>
                <a:ea typeface="宋体" panose="02010600030101010101" pitchFamily="2" charset="-122"/>
              </a:rPr>
              <a:t>。</a:t>
            </a:r>
            <a:endParaRPr lang="zh-CN" altLang="x-none" sz="2600" b="1" dirty="0">
              <a:latin typeface="宋体" panose="02010600030101010101" pitchFamily="2" charset="-122"/>
              <a:ea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a:spLocks noGrp="1"/>
          </p:cNvSpPr>
          <p:nvPr>
            <p:ph type="title"/>
          </p:nvPr>
        </p:nvSpPr>
        <p:spPr>
          <a:xfrm>
            <a:off x="457200" y="357188"/>
            <a:ext cx="8229600" cy="627062"/>
          </a:xfrm>
        </p:spPr>
        <p:txBody>
          <a:bodyPr vert="horz" wrap="square" lIns="0" tIns="0" rIns="0" bIns="0" anchor="t" anchorCtr="0"/>
          <a:p>
            <a:r>
              <a:rPr lang="zh-CN" altLang="x-none" dirty="0">
                <a:ea typeface="宋体" panose="02010600030101010101" pitchFamily="2" charset="-122"/>
              </a:rPr>
              <a:t>其他扣除项目的规定</a:t>
            </a:r>
            <a:endParaRPr lang="zh-CN" altLang="x-none" dirty="0">
              <a:ea typeface="宋体" panose="02010600030101010101" pitchFamily="2" charset="-122"/>
            </a:endParaRPr>
          </a:p>
        </p:txBody>
      </p:sp>
      <p:sp>
        <p:nvSpPr>
          <p:cNvPr id="119811" name="Rectangle 3"/>
          <p:cNvSpPr>
            <a:spLocks noGrp="1"/>
          </p:cNvSpPr>
          <p:nvPr>
            <p:ph idx="1"/>
          </p:nvPr>
        </p:nvSpPr>
        <p:spPr>
          <a:xfrm>
            <a:off x="457200" y="1412875"/>
            <a:ext cx="8229600" cy="4824413"/>
          </a:xfrm>
        </p:spPr>
        <p:txBody>
          <a:bodyPr vert="horz" wrap="square" lIns="0" tIns="0" rIns="0" bIns="0" anchor="t" anchorCtr="0"/>
          <a:p>
            <a:pPr>
              <a:lnSpc>
                <a:spcPct val="80000"/>
              </a:lnSpc>
            </a:pPr>
            <a:r>
              <a:rPr lang="zh-CN" altLang="x-none" sz="2400" b="1" dirty="0">
                <a:latin typeface="宋体" panose="02010600030101010101" pitchFamily="2" charset="-122"/>
                <a:ea typeface="宋体" panose="02010600030101010101" pitchFamily="2" charset="-122"/>
              </a:rPr>
              <a:t>在计算应纳税所得额时，企业按照规定计算的固定资产折旧，准予扣除。</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在计算应纳税所得额时，企业按照规定计算的无形资产摊销费用，准予扣除。</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在计算应纳税所得额时，企业发生的下列支出作为长期待摊费用，按照规定摊销的，准予扣除：</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企业对外投资期间，投资资产的成本在计算应纳税所得额时不得扣除。 </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企业使用或者销售存货，按照规定计算的存货成本，准予在计算应纳税所得额时扣除。</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企业转让资产，该项资产的净值，准予在计算应纳税所得额时扣除。（财产净值，是指有关资产、财产的计税基础减除已经按照规定扣除的折旧、折耗、摊销、准备金等后的余额。）</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p:cNvSpPr>
          <p:nvPr>
            <p:ph type="title"/>
          </p:nvPr>
        </p:nvSpPr>
        <p:spPr/>
        <p:txBody>
          <a:bodyPr vert="horz" wrap="square" lIns="0" tIns="0" rIns="0" bIns="0" anchor="t" anchorCtr="0"/>
          <a:p>
            <a:r>
              <a:rPr lang="zh-CN" altLang="zh-CN" dirty="0">
                <a:latin typeface="宋体" panose="02010600030101010101" pitchFamily="2" charset="-122"/>
                <a:ea typeface="宋体" panose="02010600030101010101" pitchFamily="2" charset="-122"/>
              </a:rPr>
              <a:t>2</a:t>
            </a:r>
            <a:r>
              <a:rPr lang="zh-CN" altLang="x-none" dirty="0">
                <a:latin typeface="宋体" panose="02010600030101010101" pitchFamily="2" charset="-122"/>
                <a:ea typeface="宋体" panose="02010600030101010101" pitchFamily="2" charset="-122"/>
              </a:rPr>
              <a:t>、不准扣除的项目</a:t>
            </a:r>
            <a:endParaRPr lang="zh-CN" altLang="x-none" dirty="0">
              <a:latin typeface="宋体" panose="02010600030101010101" pitchFamily="2" charset="-122"/>
              <a:ea typeface="宋体" panose="02010600030101010101" pitchFamily="2" charset="-122"/>
            </a:endParaRPr>
          </a:p>
        </p:txBody>
      </p:sp>
      <p:sp>
        <p:nvSpPr>
          <p:cNvPr id="120835" name="Rectangle 3"/>
          <p:cNvSpPr>
            <a:spLocks noGrp="1"/>
          </p:cNvSpPr>
          <p:nvPr>
            <p:ph idx="1"/>
          </p:nvPr>
        </p:nvSpPr>
        <p:spPr/>
        <p:txBody>
          <a:bodyPr vert="horz" wrap="square" lIns="0" tIns="0" rIns="0" bIns="0" anchor="t" anchorCtr="0"/>
          <a:p>
            <a:pPr>
              <a:lnSpc>
                <a:spcPct val="80000"/>
              </a:lnSpc>
            </a:pPr>
            <a:r>
              <a:rPr lang="zh-CN" altLang="x-none" sz="2800" b="1" dirty="0">
                <a:latin typeface="宋体" panose="02010600030101010101" pitchFamily="2" charset="-122"/>
                <a:ea typeface="宋体" panose="02010600030101010101" pitchFamily="2" charset="-122"/>
              </a:rPr>
              <a:t>税法第十条：在计算应纳税所得额时，下列支出不得扣除：</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（一）向投资者支付的股息、红利等权益性投资收益款项；</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（二）企业所得税税款；</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（三）税收滞纳金；</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（四）罚金、罚款和被没收财物的损失；</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（五）本法第九条规定以外的捐赠支出；</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（六）赞助支出；</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（七）未经核定的准备金支出；</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（八）与取得收入无关的其他支出 </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a:spLocks noGrp="1"/>
          </p:cNvSpPr>
          <p:nvPr>
            <p:ph type="title"/>
          </p:nvPr>
        </p:nvSpPr>
        <p:spPr>
          <a:xfrm>
            <a:off x="442913" y="858838"/>
            <a:ext cx="8229600" cy="127000"/>
          </a:xfrm>
        </p:spPr>
        <p:txBody>
          <a:bodyPr vert="horz" wrap="square" lIns="0" tIns="0" rIns="0" bIns="0" anchor="t" anchorCtr="0"/>
          <a:p>
            <a:endParaRPr lang="zh-CN" altLang="zh-CN" sz="4000" dirty="0">
              <a:ea typeface="宋体" panose="02010600030101010101" pitchFamily="2" charset="-122"/>
            </a:endParaRPr>
          </a:p>
        </p:txBody>
      </p:sp>
      <p:sp>
        <p:nvSpPr>
          <p:cNvPr id="121859" name="Rectangle 3"/>
          <p:cNvSpPr>
            <a:spLocks noGrp="1"/>
          </p:cNvSpPr>
          <p:nvPr>
            <p:ph idx="1"/>
          </p:nvPr>
        </p:nvSpPr>
        <p:spPr>
          <a:xfrm>
            <a:off x="457200" y="1025525"/>
            <a:ext cx="8229600" cy="4770438"/>
          </a:xfrm>
        </p:spPr>
        <p:txBody>
          <a:bodyPr vert="horz" wrap="square" lIns="0" tIns="0" rIns="0" bIns="0" anchor="t" anchorCtr="0"/>
          <a:p>
            <a:pPr>
              <a:lnSpc>
                <a:spcPct val="90000"/>
              </a:lnSpc>
            </a:pPr>
            <a:r>
              <a:rPr lang="zh-CN" altLang="en-US" sz="2400" b="1" dirty="0">
                <a:latin typeface="宋体" panose="02010600030101010101" pitchFamily="2" charset="-122"/>
                <a:ea typeface="宋体" panose="02010600030101010101" pitchFamily="2" charset="-122"/>
              </a:rPr>
              <a:t>赞助支出，是指企业发生的与生产经营活动无关的各种非广告性质支出。</a:t>
            </a:r>
            <a:endParaRPr lang="zh-CN" altLang="en-US" sz="2400" b="1" dirty="0">
              <a:latin typeface="宋体" panose="02010600030101010101" pitchFamily="2" charset="-122"/>
              <a:ea typeface="宋体" panose="02010600030101010101" pitchFamily="2" charset="-122"/>
            </a:endParaRPr>
          </a:p>
          <a:p>
            <a:pPr>
              <a:lnSpc>
                <a:spcPct val="90000"/>
              </a:lnSpc>
            </a:pPr>
            <a:r>
              <a:rPr lang="zh-CN" altLang="en-US" sz="2400" b="1" dirty="0">
                <a:latin typeface="宋体" panose="02010600030101010101" pitchFamily="2" charset="-122"/>
                <a:ea typeface="宋体" panose="02010600030101010101" pitchFamily="2" charset="-122"/>
              </a:rPr>
              <a:t>未经核定的准备金支出，是指不符合国务院财政、税务主管部门规定的各项资产减值准备、风险准备等准备金支出。</a:t>
            </a:r>
            <a:endParaRPr lang="zh-CN" altLang="en-US" sz="2400" b="1" dirty="0">
              <a:latin typeface="宋体" panose="02010600030101010101" pitchFamily="2" charset="-122"/>
              <a:ea typeface="宋体" panose="02010600030101010101" pitchFamily="2" charset="-122"/>
            </a:endParaRPr>
          </a:p>
          <a:p>
            <a:pPr>
              <a:lnSpc>
                <a:spcPct val="90000"/>
              </a:lnSpc>
            </a:pPr>
            <a:r>
              <a:rPr lang="zh-CN" altLang="en-US" sz="2400" b="1" dirty="0">
                <a:solidFill>
                  <a:srgbClr val="FF3300"/>
                </a:solidFill>
                <a:latin typeface="宋体" panose="02010600030101010101" pitchFamily="2" charset="-122"/>
                <a:ea typeface="宋体" panose="02010600030101010101" pitchFamily="2" charset="-122"/>
              </a:rPr>
              <a:t>特殊规定：</a:t>
            </a:r>
            <a:r>
              <a:rPr lang="zh-CN" altLang="en-US" sz="2400" b="1" dirty="0">
                <a:latin typeface="宋体" panose="02010600030101010101" pitchFamily="2" charset="-122"/>
                <a:ea typeface="宋体" panose="02010600030101010101" pitchFamily="2" charset="-122"/>
              </a:rPr>
              <a:t>目前已明确的允许税前扣除的准备金支出（至2013年12月31日止）</a:t>
            </a:r>
            <a:endParaRPr lang="zh-CN" altLang="en-US" sz="2400" b="1" dirty="0">
              <a:latin typeface="宋体" panose="02010600030101010101" pitchFamily="2" charset="-122"/>
              <a:ea typeface="宋体" panose="02010600030101010101" pitchFamily="2" charset="-122"/>
            </a:endParaRPr>
          </a:p>
          <a:p>
            <a:pPr lvl="1">
              <a:lnSpc>
                <a:spcPct val="90000"/>
              </a:lnSpc>
            </a:pPr>
            <a:r>
              <a:rPr lang="zh-CN" altLang="en-US" sz="2400" b="1" dirty="0">
                <a:latin typeface="宋体" panose="02010600030101010101" pitchFamily="2" charset="-122"/>
                <a:ea typeface="宋体" panose="02010600030101010101" pitchFamily="2" charset="-122"/>
              </a:rPr>
              <a:t>关于金融企业贷款损失准备金企业所得税税前扣除政策的通知（财税[2012] 5号）</a:t>
            </a:r>
            <a:endParaRPr lang="zh-CN" altLang="en-US" sz="2400" b="1" dirty="0">
              <a:latin typeface="宋体" panose="02010600030101010101" pitchFamily="2" charset="-122"/>
              <a:ea typeface="宋体" panose="02010600030101010101" pitchFamily="2" charset="-122"/>
            </a:endParaRPr>
          </a:p>
          <a:p>
            <a:pPr lvl="1">
              <a:lnSpc>
                <a:spcPct val="90000"/>
              </a:lnSpc>
            </a:pPr>
            <a:r>
              <a:rPr lang="zh-CN" altLang="en-US" sz="2400" b="1" dirty="0">
                <a:latin typeface="宋体" panose="02010600030101010101" pitchFamily="2" charset="-122"/>
                <a:ea typeface="宋体" panose="02010600030101010101" pitchFamily="2" charset="-122"/>
              </a:rPr>
              <a:t>关于证券行业准备金支出企业所得税税前扣除有关政策问题的通知（财税[2012] 11号）</a:t>
            </a:r>
            <a:endParaRPr lang="zh-CN" altLang="en-US" sz="2400" b="1" dirty="0">
              <a:latin typeface="宋体" panose="02010600030101010101" pitchFamily="2" charset="-122"/>
              <a:ea typeface="宋体" panose="02010600030101010101" pitchFamily="2" charset="-122"/>
            </a:endParaRPr>
          </a:p>
          <a:p>
            <a:pPr lvl="1">
              <a:lnSpc>
                <a:spcPct val="90000"/>
              </a:lnSpc>
            </a:pPr>
            <a:r>
              <a:rPr lang="zh-CN" altLang="en-US" sz="2400" b="1" dirty="0">
                <a:latin typeface="宋体" panose="02010600030101010101" pitchFamily="2" charset="-122"/>
                <a:ea typeface="宋体" panose="02010600030101010101" pitchFamily="2" charset="-122"/>
              </a:rPr>
              <a:t>关于金融企业涉农贷款和中小企业贷款损失准备金税前扣除政策的通知（财税[2009] 99号）</a:t>
            </a:r>
            <a:endParaRPr lang="zh-CN" altLang="en-US" sz="2400" b="1" dirty="0">
              <a:latin typeface="宋体" panose="02010600030101010101" pitchFamily="2" charset="-122"/>
              <a:ea typeface="宋体" panose="02010600030101010101" pitchFamily="2" charset="-122"/>
            </a:endParaRPr>
          </a:p>
          <a:p>
            <a:pPr lvl="1">
              <a:lnSpc>
                <a:spcPct val="90000"/>
              </a:lnSpc>
            </a:pPr>
            <a:r>
              <a:rPr lang="zh-CN" altLang="en-US" sz="2400" b="1" dirty="0">
                <a:latin typeface="宋体" panose="02010600030101010101" pitchFamily="2" charset="-122"/>
                <a:ea typeface="宋体" panose="02010600030101010101" pitchFamily="2" charset="-122"/>
              </a:rPr>
              <a:t>关于延长金融企业涉农贷款和中小企业贷款损失准备金税前扣除政策执行期限的通知 （财税[2011]104号）</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p:cNvSpPr>
          <p:nvPr>
            <p:ph type="title"/>
          </p:nvPr>
        </p:nvSpPr>
        <p:spPr/>
        <p:txBody>
          <a:bodyPr vert="horz" wrap="square" lIns="0" tIns="0" rIns="0" bIns="0" anchor="t" anchorCtr="0"/>
          <a:p>
            <a:r>
              <a:rPr lang="zh-CN" altLang="zh-CN" dirty="0">
                <a:ea typeface="宋体" panose="02010600030101010101" pitchFamily="2" charset="-122"/>
              </a:rPr>
              <a:t>3</a:t>
            </a:r>
            <a:r>
              <a:rPr lang="zh-CN" altLang="x-none" dirty="0">
                <a:ea typeface="宋体" panose="02010600030101010101" pitchFamily="2" charset="-122"/>
              </a:rPr>
              <a:t>、亏损</a:t>
            </a:r>
            <a:endParaRPr lang="zh-CN" altLang="x-none" dirty="0">
              <a:ea typeface="宋体" panose="02010600030101010101" pitchFamily="2" charset="-122"/>
            </a:endParaRPr>
          </a:p>
        </p:txBody>
      </p:sp>
      <p:sp>
        <p:nvSpPr>
          <p:cNvPr id="122883" name="Rectangle 3"/>
          <p:cNvSpPr>
            <a:spLocks noGrp="1"/>
          </p:cNvSpPr>
          <p:nvPr>
            <p:ph idx="1"/>
          </p:nvPr>
        </p:nvSpPr>
        <p:spPr/>
        <p:txBody>
          <a:bodyPr vert="horz" wrap="square" lIns="0" tIns="0" rIns="0" bIns="0" anchor="t" anchorCtr="0"/>
          <a:p>
            <a:r>
              <a:rPr lang="zh-CN" altLang="x-none" sz="2800" b="1" dirty="0">
                <a:ea typeface="宋体" panose="02010600030101010101" pitchFamily="2" charset="-122"/>
              </a:rPr>
              <a:t>企业所得税法所称亏损，是指企业依照企业所得税法和本条例的规定将每一纳税年度的收入总额减除不征税收入、免税收入和各项扣除后小于零的数额（税法亏损）。</a:t>
            </a:r>
            <a:endParaRPr lang="zh-CN" altLang="x-none" sz="2800" b="1" dirty="0">
              <a:ea typeface="宋体" panose="02010600030101010101" pitchFamily="2" charset="-122"/>
            </a:endParaRPr>
          </a:p>
          <a:p>
            <a:r>
              <a:rPr lang="zh-CN" altLang="x-none" sz="2800" b="1" dirty="0">
                <a:ea typeface="宋体" panose="02010600030101010101" pitchFamily="2" charset="-122"/>
              </a:rPr>
              <a:t>会计亏损，指按照会计制度的规定所计算的收入总额减去各项支出后小于零的数额。</a:t>
            </a:r>
            <a:endParaRPr lang="zh-CN" altLang="x-none" sz="2800" b="1" dirty="0">
              <a:ea typeface="宋体" panose="02010600030101010101" pitchFamily="2" charset="-122"/>
            </a:endParaRPr>
          </a:p>
          <a:p>
            <a:r>
              <a:rPr lang="zh-CN" altLang="x-none" sz="2800" b="1" dirty="0">
                <a:ea typeface="宋体" panose="02010600030101010101" pitchFamily="2" charset="-122"/>
              </a:rPr>
              <a:t>税法亏损≠会计亏损</a:t>
            </a:r>
            <a:endParaRPr lang="zh-CN" altLang="x-none" sz="2800" b="1" dirty="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p:cNvSpPr>
          <p:nvPr>
            <p:ph type="title"/>
          </p:nvPr>
        </p:nvSpPr>
        <p:spPr>
          <a:xfrm>
            <a:off x="457200" y="357188"/>
            <a:ext cx="8229600" cy="404812"/>
          </a:xfrm>
        </p:spPr>
        <p:txBody>
          <a:bodyPr vert="horz" wrap="square" lIns="0" tIns="0" rIns="0" bIns="0" anchor="t" anchorCtr="0"/>
          <a:p>
            <a:endParaRPr lang="zh-CN" altLang="zh-CN" sz="4000" dirty="0">
              <a:ea typeface="宋体" panose="02010600030101010101" pitchFamily="2" charset="-122"/>
            </a:endParaRPr>
          </a:p>
        </p:txBody>
      </p:sp>
      <p:sp>
        <p:nvSpPr>
          <p:cNvPr id="123907" name="Rectangle 3"/>
          <p:cNvSpPr>
            <a:spLocks noGrp="1"/>
          </p:cNvSpPr>
          <p:nvPr>
            <p:ph idx="1"/>
          </p:nvPr>
        </p:nvSpPr>
        <p:spPr>
          <a:xfrm>
            <a:off x="398463" y="1817688"/>
            <a:ext cx="8229600" cy="5040312"/>
          </a:xfrm>
        </p:spPr>
        <p:txBody>
          <a:bodyPr vert="horz" wrap="square" lIns="0" tIns="0" rIns="0" bIns="0" anchor="t" anchorCtr="0"/>
          <a:p>
            <a:r>
              <a:rPr lang="zh-CN" altLang="x-none" sz="3200" b="1" dirty="0">
                <a:latin typeface="宋体" panose="02010600030101010101" pitchFamily="2" charset="-122"/>
                <a:ea typeface="宋体" panose="02010600030101010101" pitchFamily="2" charset="-122"/>
              </a:rPr>
              <a:t>企业纳税年度发生的亏损，准予向以后年度结转，用以后年度的所得弥补，但结转年限最长不得超过五年。</a:t>
            </a:r>
            <a:endParaRPr lang="zh-CN" altLang="x-none" sz="3200" b="1" dirty="0">
              <a:latin typeface="宋体" panose="02010600030101010101" pitchFamily="2" charset="-122"/>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p:cNvSpPr>
          <p:nvPr>
            <p:ph type="title"/>
          </p:nvPr>
        </p:nvSpPr>
        <p:spPr/>
        <p:txBody>
          <a:bodyPr vert="horz" wrap="square" lIns="0" tIns="0" rIns="0" bIns="0" anchor="t" anchorCtr="0"/>
          <a:p>
            <a:r>
              <a:rPr lang="zh-CN" altLang="x-none" sz="3600" dirty="0">
                <a:ea typeface="宋体" panose="02010600030101010101" pitchFamily="2" charset="-122"/>
              </a:rPr>
              <a:t>（六）非居民企业应纳税所得额的计算</a:t>
            </a:r>
            <a:endParaRPr lang="zh-CN" altLang="x-none" sz="3600" dirty="0">
              <a:ea typeface="宋体" panose="02010600030101010101" pitchFamily="2" charset="-122"/>
            </a:endParaRPr>
          </a:p>
        </p:txBody>
      </p:sp>
      <p:sp>
        <p:nvSpPr>
          <p:cNvPr id="124931" name="Rectangle 3"/>
          <p:cNvSpPr>
            <a:spLocks noGrp="1"/>
          </p:cNvSpPr>
          <p:nvPr>
            <p:ph idx="1"/>
          </p:nvPr>
        </p:nvSpPr>
        <p:spPr>
          <a:xfrm>
            <a:off x="457200" y="1700213"/>
            <a:ext cx="8229600" cy="4752975"/>
          </a:xfrm>
        </p:spPr>
        <p:txBody>
          <a:bodyPr vert="horz" wrap="square" lIns="0" tIns="0" rIns="0" bIns="0" anchor="t" anchorCtr="0"/>
          <a:p>
            <a:r>
              <a:rPr lang="zh-CN" altLang="x-none" sz="2800" b="1" dirty="0">
                <a:ea typeface="宋体" panose="02010600030101010101" pitchFamily="2" charset="-122"/>
              </a:rPr>
              <a:t>非居民企业取得本法第三条第三款规定的所得，按照下列方法计算其应纳税所得额：</a:t>
            </a:r>
            <a:endParaRPr lang="zh-CN" altLang="x-none" sz="2800" b="1" dirty="0">
              <a:ea typeface="宋体" panose="02010600030101010101" pitchFamily="2" charset="-122"/>
            </a:endParaRPr>
          </a:p>
          <a:p>
            <a:r>
              <a:rPr lang="zh-CN" altLang="x-none" sz="2800" b="1" dirty="0">
                <a:ea typeface="宋体" panose="02010600030101010101" pitchFamily="2" charset="-122"/>
              </a:rPr>
              <a:t>（一）股息、红利等权益性投资收益和利息、租金、特许权使用费所得，以收入全额为应纳税所得额；</a:t>
            </a:r>
            <a:br>
              <a:rPr lang="zh-CN" altLang="x-none" sz="2800" b="1" dirty="0">
                <a:ea typeface="宋体" panose="02010600030101010101" pitchFamily="2" charset="-122"/>
              </a:rPr>
            </a:br>
            <a:r>
              <a:rPr lang="zh-CN" altLang="x-none" sz="2800" b="1" dirty="0">
                <a:ea typeface="宋体" panose="02010600030101010101" pitchFamily="2" charset="-122"/>
              </a:rPr>
              <a:t>（二）转让财产所得，以收入全额减除财产净值后的余额为应纳税所得额；</a:t>
            </a:r>
            <a:br>
              <a:rPr lang="zh-CN" altLang="x-none" sz="2800" b="1" dirty="0">
                <a:ea typeface="宋体" panose="02010600030101010101" pitchFamily="2" charset="-122"/>
              </a:rPr>
            </a:br>
            <a:r>
              <a:rPr lang="zh-CN" altLang="x-none" sz="2800" b="1" dirty="0">
                <a:ea typeface="宋体" panose="02010600030101010101" pitchFamily="2" charset="-122"/>
              </a:rPr>
              <a:t>（三）其他所得，参照前两项规定的方法计算应纳税所得额。</a:t>
            </a:r>
            <a:br>
              <a:rPr lang="zh-CN" altLang="x-none" sz="2800" b="1" dirty="0">
                <a:ea typeface="宋体" panose="02010600030101010101" pitchFamily="2" charset="-122"/>
              </a:rPr>
            </a:br>
            <a:br>
              <a:rPr lang="zh-CN" altLang="x-none" sz="2400" dirty="0">
                <a:ea typeface="宋体" panose="02010600030101010101" pitchFamily="2" charset="-122"/>
              </a:rPr>
            </a:br>
            <a:endParaRPr lang="zh-CN" altLang="x-none" sz="2400" dirty="0">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p:cNvSpPr>
          <p:nvPr>
            <p:ph type="title"/>
          </p:nvPr>
        </p:nvSpPr>
        <p:spPr>
          <a:xfrm>
            <a:off x="457200" y="357188"/>
            <a:ext cx="8229600" cy="850900"/>
          </a:xfrm>
        </p:spPr>
        <p:txBody>
          <a:bodyPr vert="horz" wrap="square" lIns="0" tIns="0" rIns="0" bIns="0" anchor="t" anchorCtr="0"/>
          <a:p>
            <a:r>
              <a:rPr lang="zh-CN" altLang="x-none" dirty="0">
                <a:ea typeface="宋体" panose="02010600030101010101" pitchFamily="2" charset="-122"/>
              </a:rPr>
              <a:t>（七）资产的税务处理</a:t>
            </a:r>
            <a:endParaRPr lang="zh-CN" altLang="x-none" dirty="0">
              <a:ea typeface="宋体" panose="02010600030101010101" pitchFamily="2" charset="-122"/>
            </a:endParaRPr>
          </a:p>
        </p:txBody>
      </p:sp>
      <p:sp>
        <p:nvSpPr>
          <p:cNvPr id="125955" name="Rectangle 3"/>
          <p:cNvSpPr>
            <a:spLocks noGrp="1"/>
          </p:cNvSpPr>
          <p:nvPr>
            <p:ph idx="1"/>
          </p:nvPr>
        </p:nvSpPr>
        <p:spPr/>
        <p:txBody>
          <a:bodyPr vert="horz" wrap="square" lIns="0" tIns="0" rIns="0" bIns="0" anchor="t" anchorCtr="0"/>
          <a:p>
            <a:pPr>
              <a:lnSpc>
                <a:spcPct val="90000"/>
              </a:lnSpc>
            </a:pPr>
            <a:r>
              <a:rPr lang="zh-CN" altLang="x-none" sz="2800" b="1" dirty="0">
                <a:ea typeface="宋体" panose="02010600030101010101" pitchFamily="2" charset="-122"/>
              </a:rPr>
              <a:t>资产的定义与核算原则</a:t>
            </a:r>
            <a:endParaRPr lang="zh-CN" altLang="x-none" sz="2800" b="1" dirty="0">
              <a:ea typeface="宋体" panose="02010600030101010101" pitchFamily="2" charset="-122"/>
            </a:endParaRPr>
          </a:p>
          <a:p>
            <a:pPr>
              <a:lnSpc>
                <a:spcPct val="90000"/>
              </a:lnSpc>
            </a:pPr>
            <a:r>
              <a:rPr lang="zh-CN" altLang="x-none" sz="2800" b="1" dirty="0">
                <a:ea typeface="宋体" panose="02010600030101010101" pitchFamily="2" charset="-122"/>
              </a:rPr>
              <a:t>固定资产的税务处理</a:t>
            </a:r>
            <a:endParaRPr lang="zh-CN" altLang="x-none" sz="2800" b="1" dirty="0">
              <a:ea typeface="宋体" panose="02010600030101010101" pitchFamily="2" charset="-122"/>
            </a:endParaRPr>
          </a:p>
          <a:p>
            <a:pPr>
              <a:lnSpc>
                <a:spcPct val="90000"/>
              </a:lnSpc>
            </a:pPr>
            <a:r>
              <a:rPr lang="zh-CN" altLang="x-none" sz="2800" b="1" dirty="0">
                <a:ea typeface="宋体" panose="02010600030101010101" pitchFamily="2" charset="-122"/>
              </a:rPr>
              <a:t>生产性生物资产的税务处理</a:t>
            </a:r>
            <a:endParaRPr lang="zh-CN" altLang="x-none" sz="2800" b="1" dirty="0">
              <a:ea typeface="宋体" panose="02010600030101010101" pitchFamily="2" charset="-122"/>
            </a:endParaRPr>
          </a:p>
          <a:p>
            <a:pPr>
              <a:lnSpc>
                <a:spcPct val="90000"/>
              </a:lnSpc>
            </a:pPr>
            <a:r>
              <a:rPr lang="zh-CN" altLang="x-none" sz="2800" b="1" dirty="0">
                <a:ea typeface="宋体" panose="02010600030101010101" pitchFamily="2" charset="-122"/>
              </a:rPr>
              <a:t>无形资产的税务处理</a:t>
            </a:r>
            <a:endParaRPr lang="zh-CN" altLang="x-none" sz="2800" b="1" dirty="0">
              <a:ea typeface="宋体" panose="02010600030101010101" pitchFamily="2" charset="-122"/>
            </a:endParaRPr>
          </a:p>
          <a:p>
            <a:pPr>
              <a:lnSpc>
                <a:spcPct val="90000"/>
              </a:lnSpc>
            </a:pPr>
            <a:r>
              <a:rPr lang="zh-CN" altLang="x-none" sz="2800" b="1" dirty="0">
                <a:ea typeface="宋体" panose="02010600030101010101" pitchFamily="2" charset="-122"/>
              </a:rPr>
              <a:t>长期费用的税务处理</a:t>
            </a:r>
            <a:endParaRPr lang="zh-CN" altLang="x-none" sz="2800" b="1" dirty="0">
              <a:ea typeface="宋体" panose="02010600030101010101" pitchFamily="2" charset="-122"/>
            </a:endParaRPr>
          </a:p>
          <a:p>
            <a:pPr>
              <a:lnSpc>
                <a:spcPct val="90000"/>
              </a:lnSpc>
            </a:pPr>
            <a:r>
              <a:rPr lang="zh-CN" altLang="x-none" sz="2800" b="1" dirty="0">
                <a:ea typeface="宋体" panose="02010600030101010101" pitchFamily="2" charset="-122"/>
              </a:rPr>
              <a:t>投资资产的税务处理</a:t>
            </a:r>
            <a:endParaRPr lang="zh-CN" altLang="x-none" sz="2800" b="1" dirty="0">
              <a:ea typeface="宋体" panose="02010600030101010101" pitchFamily="2" charset="-122"/>
            </a:endParaRPr>
          </a:p>
          <a:p>
            <a:pPr>
              <a:lnSpc>
                <a:spcPct val="90000"/>
              </a:lnSpc>
            </a:pPr>
            <a:r>
              <a:rPr lang="zh-CN" altLang="x-none" sz="2800" b="1" dirty="0">
                <a:ea typeface="宋体" panose="02010600030101010101" pitchFamily="2" charset="-122"/>
              </a:rPr>
              <a:t>存货的税务处理</a:t>
            </a:r>
            <a:endParaRPr lang="zh-CN" altLang="x-none" sz="2800" b="1" dirty="0">
              <a:ea typeface="宋体" panose="02010600030101010101" pitchFamily="2" charset="-122"/>
            </a:endParaRPr>
          </a:p>
          <a:p>
            <a:pPr>
              <a:lnSpc>
                <a:spcPct val="90000"/>
              </a:lnSpc>
            </a:pPr>
            <a:r>
              <a:rPr lang="zh-CN" altLang="x-none" sz="2800" b="1" dirty="0">
                <a:ea typeface="宋体" panose="02010600030101010101" pitchFamily="2" charset="-122"/>
              </a:rPr>
              <a:t>企业重组中资产的计价</a:t>
            </a:r>
            <a:endParaRPr lang="zh-CN" altLang="x-none" sz="2800" b="1" dirty="0">
              <a:ea typeface="宋体" panose="02010600030101010101" pitchFamily="2" charset="-122"/>
            </a:endParaRPr>
          </a:p>
          <a:p>
            <a:pPr>
              <a:lnSpc>
                <a:spcPct val="90000"/>
              </a:lnSpc>
            </a:pPr>
            <a:endParaRPr lang="zh-CN" altLang="zh-CN" sz="2800" b="1"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457200" y="357188"/>
            <a:ext cx="8229600" cy="517525"/>
          </a:xfrm>
        </p:spPr>
        <p:txBody>
          <a:bodyPr vert="horz" wrap="square" lIns="0" tIns="0" rIns="0" bIns="0" anchor="t" anchorCtr="0"/>
          <a:p>
            <a:endParaRPr lang="zh-CN" altLang="zh-CN" dirty="0">
              <a:latin typeface="宋体" panose="02010600030101010101" pitchFamily="2" charset="-122"/>
              <a:ea typeface="宋体" panose="02010600030101010101" pitchFamily="2" charset="-122"/>
            </a:endParaRPr>
          </a:p>
        </p:txBody>
      </p:sp>
      <p:sp>
        <p:nvSpPr>
          <p:cNvPr id="16387" name="Rectangle 3"/>
          <p:cNvSpPr>
            <a:spLocks noGrp="1"/>
          </p:cNvSpPr>
          <p:nvPr>
            <p:ph idx="1"/>
          </p:nvPr>
        </p:nvSpPr>
        <p:spPr>
          <a:xfrm>
            <a:off x="457200" y="1341438"/>
            <a:ext cx="8229600" cy="4525962"/>
          </a:xfrm>
        </p:spPr>
        <p:txBody>
          <a:bodyPr vert="horz" wrap="square" lIns="0" tIns="0" rIns="0" bIns="0" anchor="t" anchorCtr="0"/>
          <a:p>
            <a:pPr lvl="1">
              <a:lnSpc>
                <a:spcPct val="115000"/>
              </a:lnSpc>
            </a:pPr>
            <a:r>
              <a:rPr lang="zh-CN" altLang="x-none" sz="2400" b="1" dirty="0">
                <a:latin typeface="宋体" panose="02010600030101010101" pitchFamily="2" charset="-122"/>
                <a:ea typeface="宋体" panose="02010600030101010101" pitchFamily="2" charset="-122"/>
              </a:rPr>
              <a:t>第五十一条：非居民企业在中国境内设立两个或者两个以上机构、场所的，经税务机关审核批准，可以选择由其主要机构、场所汇总纳税。</a:t>
            </a:r>
            <a:endParaRPr lang="zh-CN" altLang="x-none" sz="2400" b="1" dirty="0">
              <a:latin typeface="宋体" panose="02010600030101010101" pitchFamily="2" charset="-122"/>
              <a:ea typeface="宋体" panose="02010600030101010101" pitchFamily="2" charset="-122"/>
            </a:endParaRPr>
          </a:p>
          <a:p>
            <a:pPr>
              <a:lnSpc>
                <a:spcPct val="115000"/>
              </a:lnSpc>
            </a:pPr>
            <a:endParaRPr lang="zh-CN" altLang="zh-CN" sz="2800" b="1" dirty="0">
              <a:latin typeface="宋体" panose="02010600030101010101" pitchFamily="2" charset="-122"/>
              <a:ea typeface="宋体" panose="02010600030101010101" pitchFamily="2" charset="-122"/>
            </a:endParaRPr>
          </a:p>
          <a:p>
            <a:pPr>
              <a:lnSpc>
                <a:spcPct val="115000"/>
              </a:lnSpc>
            </a:pPr>
            <a:r>
              <a:rPr lang="zh-CN" altLang="x-none" sz="2800" b="1" dirty="0">
                <a:latin typeface="宋体" panose="02010600030101010101" pitchFamily="2" charset="-122"/>
                <a:ea typeface="宋体" panose="02010600030101010101" pitchFamily="2" charset="-122"/>
              </a:rPr>
              <a:t>非居民企业在中国境内未设立机构、场所的，或者虽设立机构、场所但取得的所得与其所设机构、场所没有实际联系的，应当就其来源于中国境内的所得缴纳企业所得税。</a:t>
            </a:r>
            <a:endParaRPr lang="zh-CN" altLang="x-none" sz="2800" b="1" dirty="0">
              <a:latin typeface="宋体" panose="02010600030101010101" pitchFamily="2" charset="-122"/>
              <a:ea typeface="宋体" panose="02010600030101010101" pitchFamily="2" charset="-122"/>
            </a:endParaRPr>
          </a:p>
          <a:p>
            <a:pPr>
              <a:lnSpc>
                <a:spcPct val="90000"/>
              </a:lnSpc>
              <a:buFontTx/>
            </a:pPr>
            <a:r>
              <a:rPr lang="zh-CN" altLang="zh-CN" b="1" dirty="0">
                <a:latin typeface="宋体" panose="02010600030101010101" pitchFamily="2" charset="-122"/>
                <a:ea typeface="宋体" panose="02010600030101010101" pitchFamily="2" charset="-122"/>
              </a:rPr>
              <a:t> </a:t>
            </a:r>
            <a:endParaRPr lang="zh-CN" altLang="zh-CN" b="1" dirty="0">
              <a:latin typeface="宋体" panose="02010600030101010101" pitchFamily="2" charset="-122"/>
              <a:ea typeface="宋体" panose="02010600030101010101" pitchFamily="2"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p:cNvSpPr>
          <p:nvPr>
            <p:ph type="title"/>
          </p:nvPr>
        </p:nvSpPr>
        <p:spPr>
          <a:xfrm>
            <a:off x="457200" y="357188"/>
            <a:ext cx="8229600" cy="739775"/>
          </a:xfrm>
        </p:spPr>
        <p:txBody>
          <a:bodyPr vert="horz" wrap="square" lIns="0" tIns="0" rIns="0" bIns="0" anchor="t" anchorCtr="0"/>
          <a:p>
            <a:r>
              <a:rPr lang="zh-CN" altLang="zh-CN" sz="4000" dirty="0">
                <a:latin typeface="宋体" panose="02010600030101010101" pitchFamily="2" charset="-122"/>
                <a:ea typeface="宋体" panose="02010600030101010101" pitchFamily="2" charset="-122"/>
              </a:rPr>
              <a:t>1</a:t>
            </a:r>
            <a:r>
              <a:rPr lang="zh-CN" altLang="x-none" sz="4000" dirty="0">
                <a:latin typeface="宋体" panose="02010600030101010101" pitchFamily="2" charset="-122"/>
                <a:ea typeface="宋体" panose="02010600030101010101" pitchFamily="2" charset="-122"/>
              </a:rPr>
              <a:t>、资产的定义与计量</a:t>
            </a:r>
            <a:endParaRPr lang="zh-CN" altLang="x-none" sz="4000" dirty="0">
              <a:latin typeface="宋体" panose="02010600030101010101" pitchFamily="2" charset="-122"/>
              <a:ea typeface="宋体" panose="02010600030101010101" pitchFamily="2" charset="-122"/>
            </a:endParaRPr>
          </a:p>
        </p:txBody>
      </p:sp>
      <p:sp>
        <p:nvSpPr>
          <p:cNvPr id="126979" name="Rectangle 3"/>
          <p:cNvSpPr>
            <a:spLocks noGrp="1"/>
          </p:cNvSpPr>
          <p:nvPr>
            <p:ph idx="1"/>
          </p:nvPr>
        </p:nvSpPr>
        <p:spPr>
          <a:xfrm>
            <a:off x="457200" y="1844675"/>
            <a:ext cx="8229600" cy="4022725"/>
          </a:xfrm>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实施细则第五十六条 企业的各项资产，包括固定资产、生物资产、无形资产、长期待摊费用、投资资产、存货等，以历史成本为计税基础。</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前款所称历史成本，是指企业取得该项资产时实际发生的支出。</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企业持有各项资产期间资产增值或者减值，除国务院财政、税务主管部门规定可以确认损益外，不得调整该资产的计税基础。</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p:cNvSpPr>
          <p:nvPr>
            <p:ph type="title"/>
          </p:nvPr>
        </p:nvSpPr>
        <p:spPr>
          <a:xfrm>
            <a:off x="457200" y="357188"/>
            <a:ext cx="8229600" cy="293687"/>
          </a:xfrm>
        </p:spPr>
        <p:txBody>
          <a:bodyPr vert="horz" wrap="square" lIns="0" tIns="0" rIns="0" bIns="0" anchor="t" anchorCtr="0"/>
          <a:p>
            <a:endParaRPr lang="zh-CN" altLang="zh-CN" dirty="0">
              <a:ea typeface="宋体" panose="02010600030101010101" pitchFamily="2" charset="-122"/>
            </a:endParaRPr>
          </a:p>
        </p:txBody>
      </p:sp>
      <p:sp>
        <p:nvSpPr>
          <p:cNvPr id="128003" name="Rectangle 3"/>
          <p:cNvSpPr>
            <a:spLocks noGrp="1"/>
          </p:cNvSpPr>
          <p:nvPr>
            <p:ph idx="1"/>
          </p:nvPr>
        </p:nvSpPr>
        <p:spPr>
          <a:xfrm>
            <a:off x="457200" y="1712913"/>
            <a:ext cx="8229600" cy="4597400"/>
          </a:xfrm>
        </p:spPr>
        <p:txBody>
          <a:bodyPr vert="horz" wrap="square" lIns="0" tIns="0" rIns="0" bIns="0" anchor="t" anchorCtr="0"/>
          <a:p>
            <a:r>
              <a:rPr lang="zh-CN" altLang="x-none" sz="2800" b="1" dirty="0">
                <a:latin typeface="黑体" panose="02010609060101010101" pitchFamily="49" charset="-122"/>
                <a:ea typeface="宋体" panose="02010600030101010101" pitchFamily="2" charset="-122"/>
              </a:rPr>
              <a:t>固定资产的价值确定后，除下列特殊情况外，一般不得调整：</a:t>
            </a:r>
            <a:endParaRPr lang="zh-CN" altLang="x-none" sz="2800" b="1" dirty="0">
              <a:latin typeface="黑体" panose="02010609060101010101" pitchFamily="49" charset="-122"/>
              <a:ea typeface="宋体" panose="02010600030101010101" pitchFamily="2" charset="-122"/>
            </a:endParaRPr>
          </a:p>
          <a:p>
            <a:pPr lvl="1"/>
            <a:r>
              <a:rPr lang="zh-CN" altLang="x-none" b="1" dirty="0">
                <a:latin typeface="黑体" panose="02010609060101010101" pitchFamily="49" charset="-122"/>
                <a:ea typeface="宋体" panose="02010600030101010101" pitchFamily="2" charset="-122"/>
              </a:rPr>
              <a:t>国家统一规定的清产核资；</a:t>
            </a:r>
            <a:endParaRPr lang="zh-CN" altLang="x-none" b="1" dirty="0">
              <a:latin typeface="黑体" panose="02010609060101010101" pitchFamily="49" charset="-122"/>
              <a:ea typeface="宋体" panose="02010600030101010101" pitchFamily="2" charset="-122"/>
            </a:endParaRPr>
          </a:p>
          <a:p>
            <a:pPr lvl="1"/>
            <a:r>
              <a:rPr lang="zh-CN" altLang="x-none" b="1" dirty="0">
                <a:latin typeface="黑体" panose="02010609060101010101" pitchFamily="49" charset="-122"/>
                <a:ea typeface="宋体" panose="02010600030101010101" pitchFamily="2" charset="-122"/>
              </a:rPr>
              <a:t>将固定资产的一部分拆除；</a:t>
            </a:r>
            <a:endParaRPr lang="zh-CN" altLang="x-none" b="1" dirty="0">
              <a:latin typeface="黑体" panose="02010609060101010101" pitchFamily="49" charset="-122"/>
              <a:ea typeface="宋体" panose="02010600030101010101" pitchFamily="2" charset="-122"/>
            </a:endParaRPr>
          </a:p>
          <a:p>
            <a:pPr lvl="1"/>
            <a:r>
              <a:rPr lang="zh-CN" altLang="x-none" b="1" dirty="0">
                <a:latin typeface="黑体" panose="02010609060101010101" pitchFamily="49" charset="-122"/>
                <a:ea typeface="宋体" panose="02010600030101010101" pitchFamily="2" charset="-122"/>
              </a:rPr>
              <a:t>固定资产发生永久性损害，经主管税务机关审核，可调整至该固定资产可收回金额，并确认损失；</a:t>
            </a:r>
            <a:endParaRPr lang="zh-CN" altLang="x-none" b="1" dirty="0">
              <a:latin typeface="黑体" panose="02010609060101010101" pitchFamily="49" charset="-122"/>
              <a:ea typeface="宋体" panose="02010600030101010101" pitchFamily="2" charset="-122"/>
            </a:endParaRPr>
          </a:p>
          <a:p>
            <a:pPr lvl="1"/>
            <a:r>
              <a:rPr lang="zh-CN" altLang="x-none" b="1" dirty="0">
                <a:latin typeface="黑体" panose="02010609060101010101" pitchFamily="49" charset="-122"/>
                <a:ea typeface="宋体" panose="02010600030101010101" pitchFamily="2" charset="-122"/>
              </a:rPr>
              <a:t>根据实际价值调整原暂估价值或发现原计价有错误。</a:t>
            </a:r>
            <a:endParaRPr lang="zh-CN" altLang="x-none" b="1" dirty="0">
              <a:latin typeface="黑体" panose="02010609060101010101" pitchFamily="49" charset="-122"/>
              <a:ea typeface="宋体" panose="02010600030101010101" pitchFamily="2" charset="-122"/>
            </a:endParaRPr>
          </a:p>
          <a:p>
            <a:endParaRPr lang="zh-CN" altLang="zh-CN" sz="2800" b="1" dirty="0">
              <a:latin typeface="黑体" panose="02010609060101010101" pitchFamily="49" charset="-122"/>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p:cNvSpPr>
          <p:nvPr>
            <p:ph type="title"/>
          </p:nvPr>
        </p:nvSpPr>
        <p:spPr>
          <a:xfrm>
            <a:off x="457200" y="357188"/>
            <a:ext cx="8229600" cy="906462"/>
          </a:xfrm>
        </p:spPr>
        <p:txBody>
          <a:bodyPr vert="horz" wrap="square" lIns="0" tIns="0" rIns="0" bIns="0" anchor="t" anchorCtr="0"/>
          <a:p>
            <a:r>
              <a:rPr lang="zh-CN" altLang="zh-CN" dirty="0">
                <a:latin typeface="宋体" panose="02010600030101010101" pitchFamily="2" charset="-122"/>
                <a:ea typeface="宋体" panose="02010600030101010101" pitchFamily="2" charset="-122"/>
              </a:rPr>
              <a:t>2</a:t>
            </a:r>
            <a:r>
              <a:rPr lang="zh-CN" altLang="x-none" dirty="0">
                <a:latin typeface="宋体" panose="02010600030101010101" pitchFamily="2" charset="-122"/>
                <a:ea typeface="宋体" panose="02010600030101010101" pitchFamily="2" charset="-122"/>
              </a:rPr>
              <a:t>、固定资产的税务处理</a:t>
            </a:r>
            <a:endParaRPr lang="zh-CN" altLang="x-none" dirty="0">
              <a:latin typeface="宋体" panose="02010600030101010101" pitchFamily="2" charset="-122"/>
              <a:ea typeface="宋体" panose="02010600030101010101" pitchFamily="2" charset="-122"/>
            </a:endParaRPr>
          </a:p>
        </p:txBody>
      </p:sp>
      <p:sp>
        <p:nvSpPr>
          <p:cNvPr id="129027" name="Rectangle 3"/>
          <p:cNvSpPr>
            <a:spLocks noGrp="1"/>
          </p:cNvSpPr>
          <p:nvPr>
            <p:ph idx="1"/>
          </p:nvPr>
        </p:nvSpPr>
        <p:spPr/>
        <p:txBody>
          <a:bodyPr vert="horz" wrap="square" lIns="0" tIns="0" rIns="0" bIns="0" anchor="t" anchorCtr="0"/>
          <a:p>
            <a:pPr>
              <a:lnSpc>
                <a:spcPct val="90000"/>
              </a:lnSpc>
            </a:pPr>
            <a:r>
              <a:rPr lang="zh-CN" altLang="x-none" sz="3200" b="1" dirty="0">
                <a:latin typeface="宋体" panose="02010600030101010101" pitchFamily="2" charset="-122"/>
                <a:ea typeface="宋体" panose="02010600030101010101" pitchFamily="2" charset="-122"/>
              </a:rPr>
              <a:t>固定资产的定义：</a:t>
            </a:r>
            <a:endParaRPr lang="zh-CN" altLang="x-none" sz="3200" b="1" dirty="0">
              <a:latin typeface="宋体" panose="02010600030101010101" pitchFamily="2" charset="-122"/>
              <a:ea typeface="宋体" panose="02010600030101010101" pitchFamily="2" charset="-122"/>
            </a:endParaRPr>
          </a:p>
          <a:p>
            <a:pPr>
              <a:lnSpc>
                <a:spcPct val="90000"/>
              </a:lnSpc>
            </a:pPr>
            <a:r>
              <a:rPr lang="zh-CN" altLang="x-none" sz="3200" b="1" dirty="0">
                <a:latin typeface="宋体" panose="02010600030101010101" pitchFamily="2" charset="-122"/>
                <a:ea typeface="宋体" panose="02010600030101010101" pitchFamily="2" charset="-122"/>
              </a:rPr>
              <a:t>固定资产，是指企业为生产产品、提供劳务、出租或者经营管理而持有的、使用时间超过</a:t>
            </a:r>
            <a:r>
              <a:rPr lang="zh-CN" altLang="zh-CN" sz="3200" b="1" dirty="0">
                <a:latin typeface="宋体" panose="02010600030101010101" pitchFamily="2" charset="-122"/>
                <a:ea typeface="宋体" panose="02010600030101010101" pitchFamily="2" charset="-122"/>
              </a:rPr>
              <a:t>12</a:t>
            </a:r>
            <a:r>
              <a:rPr lang="zh-CN" altLang="x-none" sz="3200" b="1" dirty="0">
                <a:latin typeface="宋体" panose="02010600030101010101" pitchFamily="2" charset="-122"/>
                <a:ea typeface="宋体" panose="02010600030101010101" pitchFamily="2" charset="-122"/>
              </a:rPr>
              <a:t>个月的非货币性资产，包括房屋、建筑物、机器、机械、运输工具以及其他与生产经营活动有关的设备、器具、工具等。</a:t>
            </a:r>
            <a:br>
              <a:rPr lang="zh-CN" altLang="x-none" sz="3200" b="1" dirty="0">
                <a:latin typeface="宋体" panose="02010600030101010101" pitchFamily="2" charset="-122"/>
                <a:ea typeface="宋体" panose="02010600030101010101" pitchFamily="2" charset="-122"/>
              </a:rPr>
            </a:br>
            <a:r>
              <a:rPr lang="zh-CN" altLang="x-none" sz="3200" dirty="0">
                <a:ea typeface="宋体" panose="02010600030101010101" pitchFamily="2" charset="-122"/>
              </a:rPr>
              <a:t>　</a:t>
            </a:r>
            <a:endParaRPr lang="zh-CN" altLang="x-none" sz="3200" dirty="0">
              <a:ea typeface="宋体"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Grp="1"/>
          </p:cNvSpPr>
          <p:nvPr>
            <p:ph type="title"/>
          </p:nvPr>
        </p:nvSpPr>
        <p:spPr>
          <a:xfrm>
            <a:off x="457200" y="357188"/>
            <a:ext cx="8229600" cy="850900"/>
          </a:xfrm>
        </p:spPr>
        <p:txBody>
          <a:bodyPr vert="horz" wrap="square" lIns="0" tIns="0" rIns="0" bIns="0" anchor="t" anchorCtr="0"/>
          <a:p>
            <a:r>
              <a:rPr lang="zh-CN" altLang="x-none" dirty="0">
                <a:ea typeface="宋体" panose="02010600030101010101" pitchFamily="2" charset="-122"/>
              </a:rPr>
              <a:t>固定资产的计税基础</a:t>
            </a:r>
            <a:endParaRPr lang="zh-CN" altLang="x-none" dirty="0">
              <a:ea typeface="宋体" panose="02010600030101010101" pitchFamily="2" charset="-122"/>
            </a:endParaRPr>
          </a:p>
        </p:txBody>
      </p:sp>
      <p:sp>
        <p:nvSpPr>
          <p:cNvPr id="130051" name="Rectangle 3"/>
          <p:cNvSpPr>
            <a:spLocks noGrp="1"/>
          </p:cNvSpPr>
          <p:nvPr>
            <p:ph idx="1"/>
          </p:nvPr>
        </p:nvSpPr>
        <p:spPr>
          <a:xfrm>
            <a:off x="457200" y="1773238"/>
            <a:ext cx="8229600" cy="4319587"/>
          </a:xfrm>
        </p:spPr>
        <p:txBody>
          <a:bodyPr vert="horz" wrap="square" lIns="0" tIns="0" rIns="0" bIns="0" anchor="t" anchorCtr="0"/>
          <a:p>
            <a:pPr>
              <a:lnSpc>
                <a:spcPct val="90000"/>
              </a:lnSpc>
            </a:pPr>
            <a:r>
              <a:rPr lang="zh-CN" altLang="x-none" sz="2800" b="1" dirty="0">
                <a:ea typeface="宋体" panose="02010600030101010101" pitchFamily="2" charset="-122"/>
              </a:rPr>
              <a:t>固定资产按照以下方法确定计税基础：</a:t>
            </a:r>
            <a:endParaRPr lang="zh-CN" altLang="x-none" sz="2800" b="1" dirty="0">
              <a:ea typeface="宋体" panose="02010600030101010101" pitchFamily="2" charset="-122"/>
            </a:endParaRPr>
          </a:p>
          <a:p>
            <a:pPr lvl="1">
              <a:lnSpc>
                <a:spcPct val="90000"/>
              </a:lnSpc>
            </a:pPr>
            <a:r>
              <a:rPr lang="zh-CN" altLang="x-none" sz="2400" b="1" dirty="0">
                <a:ea typeface="宋体" panose="02010600030101010101" pitchFamily="2" charset="-122"/>
              </a:rPr>
              <a:t>外购的固定资产，以购买价款和支付的相关税费以及直接归属于使该资产达到预定用途发生的其他支出为计税基础；</a:t>
            </a:r>
            <a:endParaRPr lang="zh-CN" altLang="x-none" sz="2400" b="1" dirty="0">
              <a:ea typeface="宋体" panose="02010600030101010101" pitchFamily="2" charset="-122"/>
            </a:endParaRPr>
          </a:p>
          <a:p>
            <a:pPr lvl="1">
              <a:lnSpc>
                <a:spcPct val="90000"/>
              </a:lnSpc>
            </a:pPr>
            <a:r>
              <a:rPr lang="zh-CN" altLang="x-none" sz="2400" b="1" dirty="0">
                <a:ea typeface="宋体" panose="02010600030101010101" pitchFamily="2" charset="-122"/>
              </a:rPr>
              <a:t>自行建造的固定资产，以竣工结算前发生的支出为计税基础；</a:t>
            </a:r>
            <a:endParaRPr lang="zh-CN" altLang="x-none" sz="2400" b="1" dirty="0">
              <a:ea typeface="宋体" panose="02010600030101010101" pitchFamily="2" charset="-122"/>
            </a:endParaRPr>
          </a:p>
          <a:p>
            <a:pPr lvl="1">
              <a:lnSpc>
                <a:spcPct val="90000"/>
              </a:lnSpc>
            </a:pPr>
            <a:r>
              <a:rPr lang="zh-CN" altLang="x-none" sz="2400" b="1" dirty="0">
                <a:ea typeface="宋体" panose="02010600030101010101" pitchFamily="2" charset="-122"/>
              </a:rPr>
              <a:t>融资租入的固定资产，以租赁合同约定的付款总额和承租人在签订租赁合同过程中发生的相关费用为计税基础，租赁合同未约定付款总额的，以该资产的公允价值和承租人在签订租赁合同过程中发生的相关费用为计税基础；</a:t>
            </a:r>
            <a:endParaRPr lang="zh-CN" altLang="x-none" sz="2400" b="1" dirty="0">
              <a:ea typeface="宋体"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a:spLocks noGrp="1"/>
          </p:cNvSpPr>
          <p:nvPr>
            <p:ph type="title"/>
          </p:nvPr>
        </p:nvSpPr>
        <p:spPr>
          <a:xfrm>
            <a:off x="457200" y="357188"/>
            <a:ext cx="8229600" cy="517525"/>
          </a:xfrm>
        </p:spPr>
        <p:txBody>
          <a:bodyPr vert="horz" wrap="square" lIns="0" tIns="0" rIns="0" bIns="0" anchor="t" anchorCtr="0"/>
          <a:p>
            <a:endParaRPr lang="zh-CN" altLang="zh-CN" sz="4000" dirty="0">
              <a:ea typeface="宋体" panose="02010600030101010101" pitchFamily="2" charset="-122"/>
            </a:endParaRPr>
          </a:p>
        </p:txBody>
      </p:sp>
      <p:sp>
        <p:nvSpPr>
          <p:cNvPr id="131075" name="Rectangle 3"/>
          <p:cNvSpPr>
            <a:spLocks noGrp="1"/>
          </p:cNvSpPr>
          <p:nvPr>
            <p:ph idx="1"/>
          </p:nvPr>
        </p:nvSpPr>
        <p:spPr>
          <a:xfrm>
            <a:off x="457200" y="1125538"/>
            <a:ext cx="8229600" cy="4741862"/>
          </a:xfrm>
        </p:spPr>
        <p:txBody>
          <a:bodyPr vert="horz" wrap="square" lIns="0" tIns="0" rIns="0" bIns="0" anchor="t" anchorCtr="0"/>
          <a:p>
            <a:pPr lvl="1"/>
            <a:r>
              <a:rPr lang="zh-CN" altLang="x-none" sz="2400" b="1" dirty="0">
                <a:ea typeface="宋体" panose="02010600030101010101" pitchFamily="2" charset="-122"/>
              </a:rPr>
              <a:t>盘盈的固定资产，以同类固定资产的重置完全价值为计税基础；</a:t>
            </a:r>
            <a:endParaRPr lang="zh-CN" altLang="x-none" sz="2400" b="1" dirty="0">
              <a:ea typeface="宋体" panose="02010600030101010101" pitchFamily="2" charset="-122"/>
            </a:endParaRPr>
          </a:p>
          <a:p>
            <a:pPr lvl="1"/>
            <a:r>
              <a:rPr lang="zh-CN" altLang="x-none" sz="2400" b="1" dirty="0">
                <a:ea typeface="宋体" panose="02010600030101010101" pitchFamily="2" charset="-122"/>
              </a:rPr>
              <a:t>通过捐赠、投资、非货币性资产交换、债务重组等方式取得的固定资产，以该资产的公允价值和支付的相关税费为计税基础；</a:t>
            </a:r>
            <a:endParaRPr lang="zh-CN" altLang="x-none" sz="2400" b="1" dirty="0">
              <a:ea typeface="宋体" panose="02010600030101010101" pitchFamily="2" charset="-122"/>
            </a:endParaRPr>
          </a:p>
          <a:p>
            <a:pPr lvl="1"/>
            <a:r>
              <a:rPr lang="zh-CN" altLang="x-none" sz="2400" b="1" dirty="0">
                <a:ea typeface="宋体" panose="02010600030101010101" pitchFamily="2" charset="-122"/>
              </a:rPr>
              <a:t>改建的固定资产，除企业所得税法第十三条第（一）项和第（二）项规定的支出外，以改建过程中发生的改建支出增加计税基础。</a:t>
            </a:r>
            <a:endParaRPr lang="zh-CN" altLang="x-none" sz="2400" b="1" dirty="0">
              <a:ea typeface="宋体" panose="02010600030101010101" pitchFamily="2" charset="-122"/>
            </a:endParaRPr>
          </a:p>
          <a:p>
            <a:r>
              <a:rPr lang="zh-CN" altLang="x-none" sz="2800" b="1" dirty="0">
                <a:latin typeface="黑体" panose="02010609060101010101" pitchFamily="49" charset="-122"/>
                <a:ea typeface="黑体" panose="02010609060101010101" pitchFamily="49" charset="-122"/>
              </a:rPr>
              <a:t>尚未取得决算价格，但已达到预计可使用状态，根据准则要求暂估转入固定资产的设备、装修改造、土建工程所计提的折旧税前如何列支？</a:t>
            </a:r>
            <a:endParaRPr lang="zh-CN" altLang="x-none" sz="2800" b="1" dirty="0">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p:cNvSpPr>
          <p:nvPr>
            <p:ph type="title"/>
          </p:nvPr>
        </p:nvSpPr>
        <p:spPr>
          <a:xfrm>
            <a:off x="457200" y="357188"/>
            <a:ext cx="8229600" cy="238125"/>
          </a:xfrm>
        </p:spPr>
        <p:txBody>
          <a:bodyPr vert="horz" wrap="square" lIns="0" tIns="0" rIns="0" bIns="0" anchor="t" anchorCtr="0"/>
          <a:p>
            <a:endParaRPr lang="zh-CN" altLang="zh-CN" sz="4000" dirty="0">
              <a:ea typeface="宋体" panose="02010600030101010101" pitchFamily="2" charset="-122"/>
            </a:endParaRPr>
          </a:p>
        </p:txBody>
      </p:sp>
      <p:sp>
        <p:nvSpPr>
          <p:cNvPr id="137219" name="Rectangle 3"/>
          <p:cNvSpPr>
            <a:spLocks noGrp="1"/>
          </p:cNvSpPr>
          <p:nvPr>
            <p:ph idx="1"/>
          </p:nvPr>
        </p:nvSpPr>
        <p:spPr>
          <a:xfrm>
            <a:off x="457200" y="836613"/>
            <a:ext cx="8229600" cy="5030787"/>
          </a:xfrm>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国税函</a:t>
            </a:r>
            <a:r>
              <a:rPr lang="zh-CN" altLang="zh-CN" sz="2800" b="1" dirty="0">
                <a:latin typeface="宋体" panose="02010600030101010101" pitchFamily="2" charset="-122"/>
                <a:ea typeface="宋体" panose="02010600030101010101" pitchFamily="2" charset="-122"/>
              </a:rPr>
              <a:t>〔2010〕79</a:t>
            </a:r>
            <a:r>
              <a:rPr lang="zh-CN" altLang="x-none" sz="2800" b="1" dirty="0">
                <a:latin typeface="宋体" panose="02010600030101010101" pitchFamily="2" charset="-122"/>
                <a:ea typeface="宋体" panose="02010600030101010101" pitchFamily="2" charset="-122"/>
              </a:rPr>
              <a:t>号</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国家税务总局关于贯彻落实企业所得税法若干税收问题的通知</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规定：企业固定资产投入使用后，由于工程款项尚未结清未取得全额发票的，可暂按合同规定的金额计入固定资产计税基础计提折旧，待发票取得后进行调整。但该项调整应在固定资产投入使用后</a:t>
            </a:r>
            <a:r>
              <a:rPr lang="zh-CN" altLang="zh-CN" sz="2800" b="1" dirty="0">
                <a:latin typeface="宋体" panose="02010600030101010101" pitchFamily="2" charset="-122"/>
                <a:ea typeface="宋体" panose="02010600030101010101" pitchFamily="2" charset="-122"/>
              </a:rPr>
              <a:t>12</a:t>
            </a:r>
            <a:r>
              <a:rPr lang="zh-CN" altLang="x-none" sz="2800" b="1" dirty="0">
                <a:latin typeface="宋体" panose="02010600030101010101" pitchFamily="2" charset="-122"/>
                <a:ea typeface="宋体" panose="02010600030101010101" pitchFamily="2" charset="-122"/>
              </a:rPr>
              <a:t>个月内进行。</a:t>
            </a:r>
            <a:endParaRPr lang="zh-CN" altLang="x-none" sz="2800" b="1" dirty="0">
              <a:latin typeface="宋体" panose="02010600030101010101" pitchFamily="2" charset="-122"/>
              <a:ea typeface="宋体" panose="02010600030101010101" pitchFamily="2" charset="-122"/>
            </a:endParaRPr>
          </a:p>
          <a:p>
            <a:r>
              <a:rPr lang="zh-CN" altLang="zh-CN" sz="2800" b="1" dirty="0">
                <a:latin typeface="宋体" panose="02010600030101010101" pitchFamily="2" charset="-122"/>
                <a:ea typeface="宋体" panose="02010600030101010101" pitchFamily="2" charset="-122"/>
              </a:rPr>
              <a:t>12</a:t>
            </a:r>
            <a:r>
              <a:rPr lang="zh-CN" altLang="x-none" sz="2800" b="1" dirty="0">
                <a:latin typeface="宋体" panose="02010600030101010101" pitchFamily="2" charset="-122"/>
                <a:ea typeface="宋体" panose="02010600030101010101" pitchFamily="2" charset="-122"/>
              </a:rPr>
              <a:t>个月未取得发票如何处理？</a:t>
            </a:r>
            <a:endParaRPr lang="zh-CN" altLang="x-none" sz="2800" b="1" dirty="0">
              <a:latin typeface="宋体" panose="02010600030101010101" pitchFamily="2" charset="-122"/>
              <a:ea typeface="宋体" panose="02010600030101010101" pitchFamily="2" charset="-122"/>
            </a:endParaRPr>
          </a:p>
          <a:p>
            <a:r>
              <a:rPr lang="zh-CN" altLang="x-none" sz="2700" b="1" dirty="0">
                <a:latin typeface="宋体" panose="02010600030101010101" pitchFamily="2" charset="-122"/>
                <a:ea typeface="宋体" panose="02010600030101010101" pitchFamily="2" charset="-122"/>
              </a:rPr>
              <a:t>如果该固定资产投入使用</a:t>
            </a:r>
            <a:r>
              <a:rPr lang="zh-CN" altLang="zh-CN" sz="2700" b="1" dirty="0">
                <a:latin typeface="宋体" panose="02010600030101010101" pitchFamily="2" charset="-122"/>
                <a:ea typeface="宋体" panose="02010600030101010101" pitchFamily="2" charset="-122"/>
              </a:rPr>
              <a:t>12</a:t>
            </a:r>
            <a:r>
              <a:rPr lang="zh-CN" altLang="x-none" sz="2700" b="1" dirty="0">
                <a:latin typeface="宋体" panose="02010600030101010101" pitchFamily="2" charset="-122"/>
                <a:ea typeface="宋体" panose="02010600030101010101" pitchFamily="2" charset="-122"/>
              </a:rPr>
              <a:t>个月后企业仍未取得发票的，原来已扣除的折旧应作纳税调增</a:t>
            </a:r>
            <a:r>
              <a:rPr lang="zh-CN" altLang="zh-CN" sz="2700" b="1" dirty="0">
                <a:latin typeface="宋体" panose="02010600030101010101" pitchFamily="2" charset="-122"/>
                <a:ea typeface="宋体" panose="02010600030101010101" pitchFamily="2" charset="-122"/>
              </a:rPr>
              <a:t>(</a:t>
            </a:r>
            <a:r>
              <a:rPr lang="zh-CN" altLang="x-none" sz="2700" b="1" dirty="0">
                <a:latin typeface="宋体" panose="02010600030101010101" pitchFamily="2" charset="-122"/>
                <a:ea typeface="宋体" panose="02010600030101010101" pitchFamily="2" charset="-122"/>
              </a:rPr>
              <a:t>追溯调整</a:t>
            </a:r>
            <a:r>
              <a:rPr lang="zh-CN" altLang="zh-CN" sz="2700" b="1" dirty="0">
                <a:latin typeface="宋体" panose="02010600030101010101" pitchFamily="2" charset="-122"/>
                <a:ea typeface="宋体" panose="02010600030101010101" pitchFamily="2" charset="-122"/>
              </a:rPr>
              <a:t>)</a:t>
            </a:r>
            <a:r>
              <a:rPr lang="zh-CN" altLang="x-none" sz="2700" b="1" dirty="0">
                <a:latin typeface="宋体" panose="02010600030101010101" pitchFamily="2" charset="-122"/>
                <a:ea typeface="宋体" panose="02010600030101010101" pitchFamily="2" charset="-122"/>
              </a:rPr>
              <a:t>，以后按合同金额计提的折旧也不能税前扣除。</a:t>
            </a:r>
            <a:endParaRPr lang="zh-CN" altLang="x-none" sz="27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37218"/>
                                        </p:tgtEl>
                                        <p:attrNameLst>
                                          <p:attrName>style.visibility</p:attrName>
                                        </p:attrNameLst>
                                      </p:cBhvr>
                                      <p:to>
                                        <p:strVal val="visible"/>
                                      </p:to>
                                    </p:set>
                                    <p:animEffect transition="in" filter="fade">
                                      <p:cBhvr>
                                        <p:cTn id="7" dur="2000"/>
                                        <p:tgtEl>
                                          <p:spTgt spid="137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7219">
                                            <p:txEl>
                                              <p:charRg st="0" end="136"/>
                                            </p:txEl>
                                          </p:spTgt>
                                        </p:tgtEl>
                                        <p:attrNameLst>
                                          <p:attrName>style.visibility</p:attrName>
                                        </p:attrNameLst>
                                      </p:cBhvr>
                                      <p:to>
                                        <p:strVal val="visible"/>
                                      </p:to>
                                    </p:set>
                                    <p:animEffect transition="in" filter="fade">
                                      <p:cBhvr>
                                        <p:cTn id="12" dur="2000"/>
                                        <p:tgtEl>
                                          <p:spTgt spid="137219">
                                            <p:txEl>
                                              <p:charRg st="0" end="1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7219">
                                            <p:txEl>
                                              <p:charRg st="136" end="151"/>
                                            </p:txEl>
                                          </p:spTgt>
                                        </p:tgtEl>
                                        <p:attrNameLst>
                                          <p:attrName>style.visibility</p:attrName>
                                        </p:attrNameLst>
                                      </p:cBhvr>
                                      <p:to>
                                        <p:strVal val="visible"/>
                                      </p:to>
                                    </p:set>
                                    <p:animEffect transition="in" filter="fade">
                                      <p:cBhvr>
                                        <p:cTn id="17" dur="2000"/>
                                        <p:tgtEl>
                                          <p:spTgt spid="137219">
                                            <p:txEl>
                                              <p:charRg st="136" end="15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7219">
                                            <p:txEl>
                                              <p:charRg st="151" end="219"/>
                                            </p:txEl>
                                          </p:spTgt>
                                        </p:tgtEl>
                                        <p:attrNameLst>
                                          <p:attrName>style.visibility</p:attrName>
                                        </p:attrNameLst>
                                      </p:cBhvr>
                                      <p:to>
                                        <p:strVal val="visible"/>
                                      </p:to>
                                    </p:set>
                                    <p:animEffect transition="in" filter="fade">
                                      <p:cBhvr>
                                        <p:cTn id="22" dur="2000"/>
                                        <p:tgtEl>
                                          <p:spTgt spid="137219">
                                            <p:txEl>
                                              <p:charRg st="151"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37219"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a:spLocks noGrp="1"/>
          </p:cNvSpPr>
          <p:nvPr>
            <p:ph type="title"/>
          </p:nvPr>
        </p:nvSpPr>
        <p:spPr>
          <a:xfrm>
            <a:off x="457200" y="357188"/>
            <a:ext cx="8229600" cy="517525"/>
          </a:xfrm>
        </p:spPr>
        <p:txBody>
          <a:bodyPr vert="horz" wrap="square" lIns="0" tIns="0" rIns="0" bIns="0" anchor="t" anchorCtr="0"/>
          <a:p>
            <a:r>
              <a:rPr lang="zh-CN" altLang="x-none" sz="4000" dirty="0">
                <a:ea typeface="宋体" panose="02010600030101010101" pitchFamily="2" charset="-122"/>
              </a:rPr>
              <a:t>固定资产折旧的计提</a:t>
            </a:r>
            <a:endParaRPr lang="zh-CN" altLang="x-none" sz="4000" dirty="0">
              <a:ea typeface="宋体" panose="02010600030101010101" pitchFamily="2" charset="-122"/>
            </a:endParaRPr>
          </a:p>
        </p:txBody>
      </p:sp>
      <p:sp>
        <p:nvSpPr>
          <p:cNvPr id="133123" name="Rectangle 3"/>
          <p:cNvSpPr>
            <a:spLocks noGrp="1"/>
          </p:cNvSpPr>
          <p:nvPr>
            <p:ph idx="1"/>
          </p:nvPr>
        </p:nvSpPr>
        <p:spPr>
          <a:xfrm>
            <a:off x="457200" y="1557338"/>
            <a:ext cx="8229600" cy="4310062"/>
          </a:xfrm>
        </p:spPr>
        <p:txBody>
          <a:bodyPr vert="horz" wrap="square" lIns="0" tIns="0" rIns="0" bIns="0" anchor="t" anchorCtr="0"/>
          <a:p>
            <a:pPr>
              <a:lnSpc>
                <a:spcPct val="80000"/>
              </a:lnSpc>
            </a:pPr>
            <a:r>
              <a:rPr lang="zh-CN" altLang="x-none" sz="2400" b="1" dirty="0">
                <a:ea typeface="宋体" panose="02010600030101010101" pitchFamily="2" charset="-122"/>
              </a:rPr>
              <a:t>企业所得税法第十一条：</a:t>
            </a:r>
            <a:endParaRPr lang="zh-CN" altLang="x-none" sz="2400" b="1" dirty="0">
              <a:ea typeface="宋体" panose="02010600030101010101" pitchFamily="2" charset="-122"/>
            </a:endParaRPr>
          </a:p>
          <a:p>
            <a:pPr>
              <a:lnSpc>
                <a:spcPct val="80000"/>
              </a:lnSpc>
            </a:pPr>
            <a:r>
              <a:rPr lang="zh-CN" altLang="x-none" sz="2400" b="1" dirty="0">
                <a:ea typeface="宋体" panose="02010600030101010101" pitchFamily="2" charset="-122"/>
              </a:rPr>
              <a:t>在计算应纳税所得额时，企业按照规定计算的固定资产折旧，准予扣除。</a:t>
            </a:r>
            <a:endParaRPr lang="zh-CN" altLang="x-none" sz="2400" b="1" dirty="0">
              <a:ea typeface="宋体" panose="02010600030101010101" pitchFamily="2" charset="-122"/>
            </a:endParaRPr>
          </a:p>
          <a:p>
            <a:pPr>
              <a:lnSpc>
                <a:spcPct val="80000"/>
              </a:lnSpc>
            </a:pPr>
            <a:r>
              <a:rPr lang="zh-CN" altLang="x-none" sz="2400" b="1" dirty="0">
                <a:ea typeface="宋体" panose="02010600030101010101" pitchFamily="2" charset="-122"/>
              </a:rPr>
              <a:t>下列固定资产不得计算折旧扣除：</a:t>
            </a:r>
            <a:endParaRPr lang="zh-CN" altLang="x-none" sz="2400" b="1" dirty="0">
              <a:ea typeface="宋体" panose="02010600030101010101" pitchFamily="2" charset="-122"/>
            </a:endParaRPr>
          </a:p>
          <a:p>
            <a:pPr lvl="1">
              <a:lnSpc>
                <a:spcPct val="80000"/>
              </a:lnSpc>
            </a:pPr>
            <a:r>
              <a:rPr lang="zh-CN" altLang="x-none" sz="2400" b="1" dirty="0">
                <a:ea typeface="宋体" panose="02010600030101010101" pitchFamily="2" charset="-122"/>
              </a:rPr>
              <a:t>（一）房屋、建筑物以外未投入使用的固定资产；</a:t>
            </a:r>
            <a:endParaRPr lang="zh-CN" altLang="x-none" sz="2400" b="1" dirty="0">
              <a:ea typeface="宋体" panose="02010600030101010101" pitchFamily="2" charset="-122"/>
            </a:endParaRPr>
          </a:p>
          <a:p>
            <a:pPr lvl="1">
              <a:lnSpc>
                <a:spcPct val="80000"/>
              </a:lnSpc>
            </a:pPr>
            <a:r>
              <a:rPr lang="zh-CN" altLang="x-none" sz="2400" b="1" dirty="0">
                <a:ea typeface="宋体" panose="02010600030101010101" pitchFamily="2" charset="-122"/>
              </a:rPr>
              <a:t>（二）以经营租赁方式租入的固定资产；</a:t>
            </a:r>
            <a:endParaRPr lang="zh-CN" altLang="x-none" sz="2400" b="1" dirty="0">
              <a:ea typeface="宋体" panose="02010600030101010101" pitchFamily="2" charset="-122"/>
            </a:endParaRPr>
          </a:p>
          <a:p>
            <a:pPr lvl="1">
              <a:lnSpc>
                <a:spcPct val="80000"/>
              </a:lnSpc>
            </a:pPr>
            <a:r>
              <a:rPr lang="zh-CN" altLang="x-none" sz="2400" b="1" dirty="0">
                <a:ea typeface="宋体" panose="02010600030101010101" pitchFamily="2" charset="-122"/>
              </a:rPr>
              <a:t>（三）以融资租赁方式租出的固定资产；</a:t>
            </a:r>
            <a:endParaRPr lang="zh-CN" altLang="x-none" sz="2400" b="1" dirty="0">
              <a:ea typeface="宋体" panose="02010600030101010101" pitchFamily="2" charset="-122"/>
            </a:endParaRPr>
          </a:p>
          <a:p>
            <a:pPr lvl="1">
              <a:lnSpc>
                <a:spcPct val="80000"/>
              </a:lnSpc>
            </a:pPr>
            <a:r>
              <a:rPr lang="zh-CN" altLang="x-none" sz="2400" b="1" dirty="0">
                <a:ea typeface="宋体" panose="02010600030101010101" pitchFamily="2" charset="-122"/>
              </a:rPr>
              <a:t>（四）已足额提取折旧仍继续使用的固定资产；</a:t>
            </a:r>
            <a:endParaRPr lang="zh-CN" altLang="x-none" sz="2400" b="1" dirty="0">
              <a:ea typeface="宋体" panose="02010600030101010101" pitchFamily="2" charset="-122"/>
            </a:endParaRPr>
          </a:p>
          <a:p>
            <a:pPr lvl="1">
              <a:lnSpc>
                <a:spcPct val="80000"/>
              </a:lnSpc>
            </a:pPr>
            <a:r>
              <a:rPr lang="zh-CN" altLang="x-none" sz="2400" b="1" dirty="0">
                <a:ea typeface="宋体" panose="02010600030101010101" pitchFamily="2" charset="-122"/>
              </a:rPr>
              <a:t>（五）与经营活动无关的固定资产；</a:t>
            </a:r>
            <a:endParaRPr lang="zh-CN" altLang="x-none" sz="2400" b="1" dirty="0">
              <a:ea typeface="宋体" panose="02010600030101010101" pitchFamily="2" charset="-122"/>
            </a:endParaRPr>
          </a:p>
          <a:p>
            <a:pPr lvl="1">
              <a:lnSpc>
                <a:spcPct val="80000"/>
              </a:lnSpc>
            </a:pPr>
            <a:r>
              <a:rPr lang="zh-CN" altLang="x-none" sz="2400" b="1" dirty="0">
                <a:ea typeface="宋体" panose="02010600030101010101" pitchFamily="2" charset="-122"/>
              </a:rPr>
              <a:t>（六）单独估价作为固定资产入账的土地；</a:t>
            </a:r>
            <a:endParaRPr lang="zh-CN" altLang="x-none" sz="2400" b="1" dirty="0">
              <a:ea typeface="宋体" panose="02010600030101010101" pitchFamily="2" charset="-122"/>
            </a:endParaRPr>
          </a:p>
          <a:p>
            <a:pPr lvl="1">
              <a:lnSpc>
                <a:spcPct val="80000"/>
              </a:lnSpc>
            </a:pPr>
            <a:r>
              <a:rPr lang="zh-CN" altLang="x-none" sz="2400" b="1" dirty="0">
                <a:ea typeface="宋体" panose="02010600030101010101" pitchFamily="2" charset="-122"/>
              </a:rPr>
              <a:t>（七）其他不得计算折旧扣除的固定资产。</a:t>
            </a:r>
            <a:endParaRPr lang="zh-CN" altLang="x-none" sz="2400" b="1" dirty="0">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134147" name="Rectangle 3"/>
          <p:cNvSpPr>
            <a:spLocks noGrp="1"/>
          </p:cNvSpPr>
          <p:nvPr>
            <p:ph idx="1"/>
          </p:nvPr>
        </p:nvSpPr>
        <p:spPr/>
        <p:txBody>
          <a:bodyPr vert="horz" wrap="square" lIns="0" tIns="0" rIns="0" bIns="0" anchor="t" anchorCtr="0"/>
          <a:p>
            <a:r>
              <a:rPr lang="zh-CN" altLang="x-none" sz="2800" b="1" dirty="0">
                <a:ea typeface="宋体" panose="02010600030101010101" pitchFamily="2" charset="-122"/>
              </a:rPr>
              <a:t>实施条例第五十九条：</a:t>
            </a:r>
            <a:endParaRPr lang="zh-CN" altLang="x-none" sz="2800" b="1" dirty="0">
              <a:ea typeface="宋体" panose="02010600030101010101" pitchFamily="2" charset="-122"/>
            </a:endParaRPr>
          </a:p>
          <a:p>
            <a:r>
              <a:rPr lang="zh-CN" altLang="x-none" sz="2800" b="1" dirty="0">
                <a:ea typeface="宋体" panose="02010600030101010101" pitchFamily="2" charset="-122"/>
              </a:rPr>
              <a:t>固定资产按照直线法计算的折旧，准予扣除。</a:t>
            </a:r>
            <a:endParaRPr lang="zh-CN" altLang="x-none" sz="2800" b="1" dirty="0">
              <a:ea typeface="宋体" panose="02010600030101010101" pitchFamily="2" charset="-122"/>
            </a:endParaRPr>
          </a:p>
          <a:p>
            <a:r>
              <a:rPr lang="zh-CN" altLang="x-none" sz="2800" b="1" dirty="0">
                <a:ea typeface="宋体" panose="02010600030101010101" pitchFamily="2" charset="-122"/>
              </a:rPr>
              <a:t>企业应当自固定资产投入使用月份的次月起计算折旧；停止使用的固定资产，应当自停止使用月份的次月起停止计算折旧。</a:t>
            </a:r>
            <a:endParaRPr lang="zh-CN" altLang="x-none" sz="2800" b="1" dirty="0">
              <a:ea typeface="宋体" panose="02010600030101010101" pitchFamily="2" charset="-122"/>
            </a:endParaRPr>
          </a:p>
          <a:p>
            <a:r>
              <a:rPr lang="zh-CN" altLang="x-none" sz="2800" b="1" dirty="0">
                <a:ea typeface="宋体" panose="02010600030101010101" pitchFamily="2" charset="-122"/>
              </a:rPr>
              <a:t>企业应当根据固定资产的性质和使用情况，合理确定固定资产的预计净残值。固定资产的预计净残值一经确定，不得变更。</a:t>
            </a:r>
            <a:endParaRPr lang="zh-CN" altLang="x-none" sz="2800" b="1" dirty="0">
              <a:ea typeface="宋体" panose="0201060003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p:cNvSpPr>
          <p:nvPr>
            <p:ph type="title"/>
          </p:nvPr>
        </p:nvSpPr>
        <p:spPr>
          <a:xfrm>
            <a:off x="457200" y="357188"/>
            <a:ext cx="8229600" cy="182562"/>
          </a:xfrm>
        </p:spPr>
        <p:txBody>
          <a:bodyPr vert="horz" wrap="square" lIns="0" tIns="0" rIns="0" bIns="0" anchor="t" anchorCtr="0"/>
          <a:p>
            <a:endParaRPr lang="zh-CN" altLang="zh-CN" sz="4000" dirty="0">
              <a:latin typeface="黑体" panose="02010609060101010101" pitchFamily="49" charset="-122"/>
              <a:ea typeface="黑体" panose="02010609060101010101" pitchFamily="49" charset="-122"/>
            </a:endParaRPr>
          </a:p>
        </p:txBody>
      </p:sp>
      <p:sp>
        <p:nvSpPr>
          <p:cNvPr id="140291" name="Rectangle 3"/>
          <p:cNvSpPr>
            <a:spLocks noGrp="1"/>
          </p:cNvSpPr>
          <p:nvPr>
            <p:ph idx="1"/>
          </p:nvPr>
        </p:nvSpPr>
        <p:spPr>
          <a:xfrm>
            <a:off x="457200" y="836613"/>
            <a:ext cx="8229600" cy="5400675"/>
          </a:xfrm>
        </p:spPr>
        <p:txBody>
          <a:bodyPr vert="horz" wrap="square" lIns="0" tIns="0" rIns="0" bIns="0" anchor="t" anchorCtr="0"/>
          <a:p>
            <a:pPr>
              <a:lnSpc>
                <a:spcPct val="80000"/>
              </a:lnSpc>
            </a:pPr>
            <a:r>
              <a:rPr lang="zh-CN" altLang="x-none" sz="2800" b="1" dirty="0">
                <a:latin typeface="宋体" panose="02010600030101010101" pitchFamily="2" charset="-122"/>
                <a:ea typeface="宋体" panose="02010600030101010101" pitchFamily="2" charset="-122"/>
              </a:rPr>
              <a:t>特殊规定：</a:t>
            </a:r>
            <a:endParaRPr lang="zh-CN" altLang="x-none" sz="2800" b="1" dirty="0">
              <a:latin typeface="宋体" panose="02010600030101010101" pitchFamily="2" charset="-122"/>
              <a:ea typeface="宋体" panose="02010600030101010101" pitchFamily="2" charset="-122"/>
            </a:endParaRPr>
          </a:p>
          <a:p>
            <a:pPr>
              <a:lnSpc>
                <a:spcPct val="80000"/>
              </a:lnSpc>
            </a:pPr>
            <a:r>
              <a:rPr lang="zh-CN" altLang="zh-CN" sz="2800" b="1" dirty="0">
                <a:latin typeface="宋体" panose="02010600030101010101" pitchFamily="2" charset="-122"/>
                <a:ea typeface="宋体" panose="02010600030101010101" pitchFamily="2" charset="-122"/>
              </a:rPr>
              <a:t>1</a:t>
            </a:r>
            <a:r>
              <a:rPr lang="zh-CN" altLang="x-none" sz="2800" b="1" dirty="0">
                <a:latin typeface="宋体" panose="02010600030101010101" pitchFamily="2" charset="-122"/>
                <a:ea typeface="宋体" panose="02010600030101010101" pitchFamily="2" charset="-122"/>
              </a:rPr>
              <a:t>、</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房地产开发经营业务企业所得税处理办法</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的通知</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国税发</a:t>
            </a:r>
            <a:r>
              <a:rPr lang="zh-CN" altLang="zh-CN" sz="2800" b="1" dirty="0">
                <a:latin typeface="宋体" panose="02010600030101010101" pitchFamily="2" charset="-122"/>
                <a:ea typeface="宋体" panose="02010600030101010101" pitchFamily="2" charset="-122"/>
              </a:rPr>
              <a:t>[2009]31</a:t>
            </a:r>
            <a:r>
              <a:rPr lang="zh-CN" altLang="x-none" sz="2800" b="1" dirty="0">
                <a:latin typeface="宋体" panose="02010600030101010101" pitchFamily="2" charset="-122"/>
                <a:ea typeface="宋体" panose="02010600030101010101" pitchFamily="2" charset="-122"/>
              </a:rPr>
              <a:t>号</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第</a:t>
            </a:r>
            <a:r>
              <a:rPr lang="zh-CN" altLang="zh-CN" sz="2800" b="1" dirty="0">
                <a:latin typeface="宋体" panose="02010600030101010101" pitchFamily="2" charset="-122"/>
                <a:ea typeface="宋体" panose="02010600030101010101" pitchFamily="2" charset="-122"/>
              </a:rPr>
              <a:t>24</a:t>
            </a:r>
            <a:r>
              <a:rPr lang="zh-CN" altLang="x-none" sz="2800" b="1" dirty="0">
                <a:latin typeface="宋体" panose="02010600030101010101" pitchFamily="2" charset="-122"/>
                <a:ea typeface="宋体" panose="02010600030101010101" pitchFamily="2" charset="-122"/>
              </a:rPr>
              <a:t>条规定，企业开发产品转为自用的</a:t>
            </a:r>
            <a:r>
              <a:rPr lang="zh-CN" altLang="zh-CN" sz="2800" b="1" dirty="0">
                <a:latin typeface="宋体" panose="02010600030101010101" pitchFamily="2" charset="-122"/>
                <a:ea typeface="宋体" panose="02010600030101010101" pitchFamily="2" charset="-122"/>
              </a:rPr>
              <a:t>,</a:t>
            </a:r>
            <a:r>
              <a:rPr lang="zh-CN" altLang="x-none" sz="2800" b="1" dirty="0">
                <a:solidFill>
                  <a:srgbClr val="FF3300"/>
                </a:solidFill>
                <a:latin typeface="宋体" panose="02010600030101010101" pitchFamily="2" charset="-122"/>
                <a:ea typeface="宋体" panose="02010600030101010101" pitchFamily="2" charset="-122"/>
              </a:rPr>
              <a:t>其实际使用时间累计未超过</a:t>
            </a:r>
            <a:r>
              <a:rPr lang="zh-CN" altLang="zh-CN" sz="2800" b="1" dirty="0">
                <a:solidFill>
                  <a:srgbClr val="FF3300"/>
                </a:solidFill>
                <a:latin typeface="宋体" panose="02010600030101010101" pitchFamily="2" charset="-122"/>
                <a:ea typeface="宋体" panose="02010600030101010101" pitchFamily="2" charset="-122"/>
              </a:rPr>
              <a:t>12</a:t>
            </a:r>
            <a:r>
              <a:rPr lang="zh-CN" altLang="x-none" sz="2800" b="1" dirty="0">
                <a:solidFill>
                  <a:srgbClr val="FF3300"/>
                </a:solidFill>
                <a:latin typeface="宋体" panose="02010600030101010101" pitchFamily="2" charset="-122"/>
                <a:ea typeface="宋体" panose="02010600030101010101" pitchFamily="2" charset="-122"/>
              </a:rPr>
              <a:t>个月又销售的，</a:t>
            </a:r>
            <a:r>
              <a:rPr lang="zh-CN" altLang="x-none" sz="2800" b="1" dirty="0">
                <a:latin typeface="宋体" panose="02010600030101010101" pitchFamily="2" charset="-122"/>
                <a:ea typeface="宋体" panose="02010600030101010101" pitchFamily="2" charset="-122"/>
              </a:rPr>
              <a:t>不得在税前扣除折旧费用。</a:t>
            </a:r>
            <a:endParaRPr lang="zh-CN" altLang="x-none" sz="2800" b="1" dirty="0">
              <a:latin typeface="宋体" panose="02010600030101010101" pitchFamily="2" charset="-122"/>
              <a:ea typeface="宋体" panose="02010600030101010101" pitchFamily="2" charset="-122"/>
            </a:endParaRPr>
          </a:p>
          <a:p>
            <a:pPr algn="just">
              <a:lnSpc>
                <a:spcPct val="80000"/>
              </a:lnSpc>
            </a:pPr>
            <a:r>
              <a:rPr lang="zh-CN" altLang="zh-CN" sz="2600" b="1" dirty="0">
                <a:latin typeface="宋体" panose="02010600030101010101" pitchFamily="2" charset="-122"/>
                <a:ea typeface="宋体" panose="02010600030101010101" pitchFamily="2" charset="-122"/>
              </a:rPr>
              <a:t>2</a:t>
            </a:r>
            <a:r>
              <a:rPr lang="zh-CN" altLang="x-none" sz="2600" b="1" dirty="0">
                <a:latin typeface="宋体" panose="02010600030101010101" pitchFamily="2" charset="-122"/>
                <a:ea typeface="宋体" panose="02010600030101010101" pitchFamily="2" charset="-122"/>
              </a:rPr>
              <a:t>、</a:t>
            </a:r>
            <a:r>
              <a:rPr lang="zh-CN" altLang="zh-CN" sz="2600" b="1" dirty="0">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国家税务总局关于融资性售后回租业务中承租方出售资产行为有关税收问题的公告</a:t>
            </a:r>
            <a:r>
              <a:rPr lang="zh-CN" altLang="zh-CN" sz="2600" b="1" dirty="0">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（国家税务总局</a:t>
            </a:r>
            <a:r>
              <a:rPr lang="zh-CN" altLang="zh-CN" sz="2600" b="1" dirty="0">
                <a:latin typeface="宋体" panose="02010600030101010101" pitchFamily="2" charset="-122"/>
                <a:ea typeface="宋体" panose="02010600030101010101" pitchFamily="2" charset="-122"/>
              </a:rPr>
              <a:t>2010</a:t>
            </a:r>
            <a:r>
              <a:rPr lang="zh-CN" altLang="x-none" sz="2600" b="1" dirty="0">
                <a:latin typeface="宋体" panose="02010600030101010101" pitchFamily="2" charset="-122"/>
                <a:ea typeface="宋体" panose="02010600030101010101" pitchFamily="2" charset="-122"/>
              </a:rPr>
              <a:t>年第</a:t>
            </a:r>
            <a:r>
              <a:rPr lang="zh-CN" altLang="zh-CN" sz="2600" b="1" dirty="0">
                <a:latin typeface="宋体" panose="02010600030101010101" pitchFamily="2" charset="-122"/>
                <a:ea typeface="宋体" panose="02010600030101010101" pitchFamily="2" charset="-122"/>
              </a:rPr>
              <a:t>13</a:t>
            </a:r>
            <a:r>
              <a:rPr lang="zh-CN" altLang="x-none" sz="2600" b="1" dirty="0">
                <a:latin typeface="宋体" panose="02010600030101010101" pitchFamily="2" charset="-122"/>
                <a:ea typeface="宋体" panose="02010600030101010101" pitchFamily="2" charset="-122"/>
              </a:rPr>
              <a:t>号）</a:t>
            </a:r>
            <a:endParaRPr lang="zh-CN" altLang="x-none" sz="2600" b="1" dirty="0">
              <a:latin typeface="宋体" panose="02010600030101010101" pitchFamily="2" charset="-122"/>
              <a:ea typeface="宋体" panose="02010600030101010101" pitchFamily="2" charset="-122"/>
            </a:endParaRPr>
          </a:p>
          <a:p>
            <a:pPr algn="just">
              <a:lnSpc>
                <a:spcPct val="80000"/>
              </a:lnSpc>
            </a:pPr>
            <a:r>
              <a:rPr lang="zh-CN" altLang="x-none" sz="2600" b="1" dirty="0">
                <a:latin typeface="宋体" panose="02010600030101010101" pitchFamily="2" charset="-122"/>
                <a:ea typeface="宋体" panose="02010600030101010101" pitchFamily="2" charset="-122"/>
              </a:rPr>
              <a:t>根据现行企业所得税法及有关收入确定规定，融资性售后回租业务中，承租人出售资产的行为，不确认为销售收入，对融资性租赁的资产，仍按承租人出售前原账面价值作为计税基础计提折旧。租赁期间，承租人支付的属于融资利息的部分，作为企业财务费用在税前扣除。本公告自</a:t>
            </a:r>
            <a:r>
              <a:rPr lang="zh-CN" altLang="zh-CN" sz="2600" b="1" dirty="0">
                <a:latin typeface="宋体" panose="02010600030101010101" pitchFamily="2" charset="-122"/>
                <a:ea typeface="宋体" panose="02010600030101010101" pitchFamily="2" charset="-122"/>
              </a:rPr>
              <a:t>2010</a:t>
            </a:r>
            <a:r>
              <a:rPr lang="zh-CN" altLang="x-none" sz="2600" b="1" dirty="0">
                <a:latin typeface="宋体" panose="02010600030101010101" pitchFamily="2" charset="-122"/>
                <a:ea typeface="宋体" panose="02010600030101010101" pitchFamily="2" charset="-122"/>
              </a:rPr>
              <a:t>年</a:t>
            </a:r>
            <a:r>
              <a:rPr lang="zh-CN" altLang="zh-CN" sz="2600" b="1" dirty="0">
                <a:latin typeface="宋体" panose="02010600030101010101" pitchFamily="2" charset="-122"/>
                <a:ea typeface="宋体" panose="02010600030101010101" pitchFamily="2" charset="-122"/>
              </a:rPr>
              <a:t>10</a:t>
            </a:r>
            <a:r>
              <a:rPr lang="zh-CN" altLang="x-none" sz="2600" b="1" dirty="0">
                <a:latin typeface="宋体" panose="02010600030101010101" pitchFamily="2" charset="-122"/>
                <a:ea typeface="宋体" panose="02010600030101010101" pitchFamily="2" charset="-122"/>
              </a:rPr>
              <a:t>月</a:t>
            </a:r>
            <a:r>
              <a:rPr lang="zh-CN" altLang="zh-CN" sz="2600" b="1" dirty="0">
                <a:latin typeface="宋体" panose="02010600030101010101" pitchFamily="2" charset="-122"/>
                <a:ea typeface="宋体" panose="02010600030101010101" pitchFamily="2" charset="-122"/>
              </a:rPr>
              <a:t>1</a:t>
            </a:r>
            <a:r>
              <a:rPr lang="zh-CN" altLang="x-none" sz="2600" b="1" dirty="0">
                <a:latin typeface="宋体" panose="02010600030101010101" pitchFamily="2" charset="-122"/>
                <a:ea typeface="宋体" panose="02010600030101010101" pitchFamily="2" charset="-122"/>
              </a:rPr>
              <a:t>日起施行。此前因与本公告规定不一致而已征的税款予以退税。</a:t>
            </a:r>
            <a:endParaRPr lang="zh-CN" altLang="x-none" sz="2600" b="1" dirty="0">
              <a:latin typeface="宋体" panose="02010600030101010101" pitchFamily="2" charset="-122"/>
              <a:ea typeface="宋体" panose="02010600030101010101" pitchFamily="2" charset="-122"/>
            </a:endParaRPr>
          </a:p>
          <a:p>
            <a:pPr algn="just">
              <a:lnSpc>
                <a:spcPct val="80000"/>
              </a:lnSpc>
            </a:pPr>
            <a:endParaRPr lang="zh-CN" altLang="zh-CN" sz="2600" b="1" dirty="0">
              <a:latin typeface="宋体" panose="02010600030101010101" pitchFamily="2" charset="-122"/>
              <a:ea typeface="宋体" panose="02010600030101010101" pitchFamily="2" charset="-122"/>
            </a:endParaRPr>
          </a:p>
          <a:p>
            <a:pPr>
              <a:lnSpc>
                <a:spcPct val="80000"/>
              </a:lnSpc>
            </a:pPr>
            <a:endParaRPr lang="zh-CN" altLang="zh-CN"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fade">
                                      <p:cBhvr>
                                        <p:cTn id="7" dur="20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0291">
                                            <p:txEl>
                                              <p:charRg st="0" end="6"/>
                                            </p:txEl>
                                          </p:spTgt>
                                        </p:tgtEl>
                                        <p:attrNameLst>
                                          <p:attrName>style.visibility</p:attrName>
                                        </p:attrNameLst>
                                      </p:cBhvr>
                                      <p:to>
                                        <p:strVal val="visible"/>
                                      </p:to>
                                    </p:set>
                                    <p:animEffect transition="in" filter="fade">
                                      <p:cBhvr>
                                        <p:cTn id="12" dur="2000"/>
                                        <p:tgtEl>
                                          <p:spTgt spid="140291">
                                            <p:txEl>
                                              <p:charRg st="0"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0291">
                                            <p:txEl>
                                              <p:charRg st="6" end="98"/>
                                            </p:txEl>
                                          </p:spTgt>
                                        </p:tgtEl>
                                        <p:attrNameLst>
                                          <p:attrName>style.visibility</p:attrName>
                                        </p:attrNameLst>
                                      </p:cBhvr>
                                      <p:to>
                                        <p:strVal val="visible"/>
                                      </p:to>
                                    </p:set>
                                    <p:animEffect transition="in" filter="fade">
                                      <p:cBhvr>
                                        <p:cTn id="17" dur="2000"/>
                                        <p:tgtEl>
                                          <p:spTgt spid="140291">
                                            <p:txEl>
                                              <p:charRg st="6"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0291">
                                            <p:txEl>
                                              <p:charRg st="98" end="156"/>
                                            </p:txEl>
                                          </p:spTgt>
                                        </p:tgtEl>
                                        <p:attrNameLst>
                                          <p:attrName>style.visibility</p:attrName>
                                        </p:attrNameLst>
                                      </p:cBhvr>
                                      <p:to>
                                        <p:strVal val="visible"/>
                                      </p:to>
                                    </p:set>
                                    <p:animEffect transition="in" filter="fade">
                                      <p:cBhvr>
                                        <p:cTn id="22" dur="2000"/>
                                        <p:tgtEl>
                                          <p:spTgt spid="140291">
                                            <p:txEl>
                                              <p:charRg st="98" end="15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0291">
                                            <p:txEl>
                                              <p:charRg st="156" end="318"/>
                                            </p:txEl>
                                          </p:spTgt>
                                        </p:tgtEl>
                                        <p:attrNameLst>
                                          <p:attrName>style.visibility</p:attrName>
                                        </p:attrNameLst>
                                      </p:cBhvr>
                                      <p:to>
                                        <p:strVal val="visible"/>
                                      </p:to>
                                    </p:set>
                                    <p:animEffect transition="in" filter="fade">
                                      <p:cBhvr>
                                        <p:cTn id="27" dur="2000"/>
                                        <p:tgtEl>
                                          <p:spTgt spid="140291">
                                            <p:txEl>
                                              <p:charRg st="156" end="3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bldLvl="0"/>
      <p:bldP spid="140291"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2"/>
          <p:cNvSpPr>
            <a:spLocks noGrp="1"/>
          </p:cNvSpPr>
          <p:nvPr>
            <p:ph type="title"/>
          </p:nvPr>
        </p:nvSpPr>
        <p:spPr>
          <a:xfrm>
            <a:off x="457200" y="357188"/>
            <a:ext cx="8229600" cy="684212"/>
          </a:xfrm>
        </p:spPr>
        <p:txBody>
          <a:bodyPr vert="horz" wrap="square" lIns="0" tIns="0" rIns="0" bIns="0" anchor="t" anchorCtr="0"/>
          <a:p>
            <a:r>
              <a:rPr lang="zh-CN" altLang="x-none" dirty="0">
                <a:ea typeface="宋体" panose="02010600030101010101" pitchFamily="2" charset="-122"/>
              </a:rPr>
              <a:t>固定资产折旧的计提年限</a:t>
            </a:r>
            <a:endParaRPr lang="zh-CN" altLang="x-none" dirty="0">
              <a:ea typeface="宋体" panose="02010600030101010101" pitchFamily="2" charset="-122"/>
            </a:endParaRPr>
          </a:p>
        </p:txBody>
      </p:sp>
      <p:sp>
        <p:nvSpPr>
          <p:cNvPr id="136195" name="Rectangle 3"/>
          <p:cNvSpPr>
            <a:spLocks noGrp="1"/>
          </p:cNvSpPr>
          <p:nvPr>
            <p:ph idx="1"/>
          </p:nvPr>
        </p:nvSpPr>
        <p:spPr>
          <a:xfrm>
            <a:off x="457200" y="1700213"/>
            <a:ext cx="8229600" cy="4465637"/>
          </a:xfrm>
        </p:spPr>
        <p:txBody>
          <a:bodyPr vert="horz" wrap="square" lIns="0" tIns="0" rIns="0" bIns="0" anchor="t" anchorCtr="0"/>
          <a:p>
            <a:pPr>
              <a:lnSpc>
                <a:spcPct val="80000"/>
              </a:lnSpc>
            </a:pPr>
            <a:r>
              <a:rPr lang="zh-CN" altLang="x-none" sz="2400" b="1" dirty="0">
                <a:latin typeface="宋体" panose="02010600030101010101" pitchFamily="2" charset="-122"/>
                <a:ea typeface="宋体" panose="02010600030101010101" pitchFamily="2" charset="-122"/>
              </a:rPr>
              <a:t>除国务院财政、税务主管部门另有规定外，固定资产计算折旧的最低年限如下：</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（一）房屋、建筑物，为</a:t>
            </a:r>
            <a:r>
              <a:rPr lang="zh-CN" altLang="zh-CN" sz="2400" b="1" dirty="0">
                <a:latin typeface="宋体" panose="02010600030101010101" pitchFamily="2" charset="-122"/>
                <a:ea typeface="宋体" panose="02010600030101010101" pitchFamily="2" charset="-122"/>
              </a:rPr>
              <a:t>20</a:t>
            </a:r>
            <a:r>
              <a:rPr lang="zh-CN" altLang="x-none" sz="2400" b="1" dirty="0">
                <a:latin typeface="宋体" panose="02010600030101010101" pitchFamily="2" charset="-122"/>
                <a:ea typeface="宋体" panose="02010600030101010101" pitchFamily="2" charset="-122"/>
              </a:rPr>
              <a:t>年；</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（二）飞机、火车、轮船、机器、机械和其他生产设备，为</a:t>
            </a:r>
            <a:r>
              <a:rPr lang="zh-CN" altLang="zh-CN" sz="2400" b="1" dirty="0">
                <a:latin typeface="宋体" panose="02010600030101010101" pitchFamily="2" charset="-122"/>
                <a:ea typeface="宋体" panose="02010600030101010101" pitchFamily="2" charset="-122"/>
              </a:rPr>
              <a:t>10</a:t>
            </a:r>
            <a:r>
              <a:rPr lang="zh-CN" altLang="x-none" sz="2400" b="1" dirty="0">
                <a:latin typeface="宋体" panose="02010600030101010101" pitchFamily="2" charset="-122"/>
                <a:ea typeface="宋体" panose="02010600030101010101" pitchFamily="2" charset="-122"/>
              </a:rPr>
              <a:t>年；</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（三）与生产经营活动有关的器具、工具、家具等，为</a:t>
            </a:r>
            <a:r>
              <a:rPr lang="zh-CN" altLang="zh-CN" sz="2400" b="1" dirty="0">
                <a:latin typeface="宋体" panose="02010600030101010101" pitchFamily="2" charset="-122"/>
                <a:ea typeface="宋体" panose="02010600030101010101" pitchFamily="2" charset="-122"/>
              </a:rPr>
              <a:t>5</a:t>
            </a:r>
            <a:r>
              <a:rPr lang="zh-CN" altLang="x-none" sz="2400" b="1" dirty="0">
                <a:latin typeface="宋体" panose="02010600030101010101" pitchFamily="2" charset="-122"/>
                <a:ea typeface="宋体" panose="02010600030101010101" pitchFamily="2" charset="-122"/>
              </a:rPr>
              <a:t>年；</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（四）飞机、火车、轮船以外的运输工具，为</a:t>
            </a:r>
            <a:r>
              <a:rPr lang="zh-CN" altLang="zh-CN" sz="2400" b="1" dirty="0">
                <a:latin typeface="宋体" panose="02010600030101010101" pitchFamily="2" charset="-122"/>
                <a:ea typeface="宋体" panose="02010600030101010101" pitchFamily="2" charset="-122"/>
              </a:rPr>
              <a:t>4</a:t>
            </a:r>
            <a:r>
              <a:rPr lang="zh-CN" altLang="x-none" sz="2400" b="1" dirty="0">
                <a:latin typeface="宋体" panose="02010600030101010101" pitchFamily="2" charset="-122"/>
                <a:ea typeface="宋体" panose="02010600030101010101" pitchFamily="2" charset="-122"/>
              </a:rPr>
              <a:t>年；</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（五）电子设备，为</a:t>
            </a:r>
            <a:r>
              <a:rPr lang="zh-CN" altLang="zh-CN" sz="2400" b="1" dirty="0">
                <a:latin typeface="宋体" panose="02010600030101010101" pitchFamily="2" charset="-122"/>
                <a:ea typeface="宋体" panose="02010600030101010101" pitchFamily="2" charset="-122"/>
              </a:rPr>
              <a:t>3</a:t>
            </a:r>
            <a:r>
              <a:rPr lang="zh-CN" altLang="x-none" sz="2400" b="1" dirty="0">
                <a:latin typeface="宋体" panose="02010600030101010101" pitchFamily="2" charset="-122"/>
                <a:ea typeface="宋体" panose="02010600030101010101" pitchFamily="2" charset="-122"/>
              </a:rPr>
              <a:t>年。</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（从事开采石油、天然气等矿产资源的企业，在开始商业性生产前发生的费用和有关固定资产的折耗、折旧方法，由国务院财政、税务主管部门另行规定。）</a:t>
            </a:r>
            <a:endParaRPr lang="zh-CN" altLang="x-none" sz="24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（所得）</a:t>
            </a:r>
            <a:endParaRPr lang="zh-CN" altLang="x-none" dirty="0">
              <a:latin typeface="宋体" panose="02010600030101010101" pitchFamily="2" charset="-122"/>
              <a:ea typeface="宋体" panose="02010600030101010101" pitchFamily="2" charset="-122"/>
            </a:endParaRPr>
          </a:p>
        </p:txBody>
      </p:sp>
      <p:sp>
        <p:nvSpPr>
          <p:cNvPr id="17411" name="Rectangle 3"/>
          <p:cNvSpPr>
            <a:spLocks noGrp="1"/>
          </p:cNvSpPr>
          <p:nvPr>
            <p:ph idx="1"/>
          </p:nvPr>
        </p:nvSpPr>
        <p:spPr/>
        <p:txBody>
          <a:bodyPr vert="horz" wrap="square" lIns="0" tIns="0" rIns="0" bIns="0" anchor="t" anchorCtr="0"/>
          <a:p>
            <a:r>
              <a:rPr lang="en-US" altLang="zh-CN" sz="3200" b="1" dirty="0">
                <a:latin typeface="宋体" panose="02010600030101010101" pitchFamily="2" charset="-122"/>
                <a:ea typeface="宋体" panose="02010600030101010101" pitchFamily="2" charset="-122"/>
              </a:rPr>
              <a:t>  </a:t>
            </a:r>
            <a:r>
              <a:rPr lang="zh-CN" altLang="x-none" sz="3200" b="1" dirty="0">
                <a:latin typeface="宋体" panose="02010600030101010101" pitchFamily="2" charset="-122"/>
                <a:ea typeface="宋体" panose="02010600030101010101" pitchFamily="2" charset="-122"/>
              </a:rPr>
              <a:t>所得，包括销售货物所得、提供劳务所得、转让财产所得、股息红利等权益性投资所得、利息所得、租金所得、特许权使用费所得、接受捐赠所得和其他所得。</a:t>
            </a:r>
            <a:br>
              <a:rPr lang="zh-CN" altLang="x-none" sz="3200" b="1" dirty="0">
                <a:latin typeface="宋体" panose="02010600030101010101" pitchFamily="2" charset="-122"/>
                <a:ea typeface="宋体" panose="02010600030101010101" pitchFamily="2" charset="-122"/>
              </a:rPr>
            </a:br>
            <a:endParaRPr lang="zh-CN" altLang="x-none" sz="3200" b="1" dirty="0">
              <a:latin typeface="宋体" panose="02010600030101010101" pitchFamily="2" charset="-122"/>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例外情形</a:t>
            </a:r>
            <a:endParaRPr lang="zh-CN" altLang="x-none" dirty="0">
              <a:latin typeface="宋体" panose="02010600030101010101" pitchFamily="2" charset="-122"/>
              <a:ea typeface="宋体" panose="02010600030101010101" pitchFamily="2" charset="-122"/>
            </a:endParaRPr>
          </a:p>
        </p:txBody>
      </p:sp>
      <p:sp>
        <p:nvSpPr>
          <p:cNvPr id="137219" name="Rectangle 3"/>
          <p:cNvSpPr>
            <a:spLocks noGrp="1"/>
          </p:cNvSpPr>
          <p:nvPr>
            <p:ph idx="1"/>
          </p:nvPr>
        </p:nvSpPr>
        <p:spPr>
          <a:xfrm>
            <a:off x="685800" y="2017713"/>
            <a:ext cx="8269288" cy="4114800"/>
          </a:xfrm>
        </p:spPr>
        <p:txBody>
          <a:bodyPr vert="horz" wrap="square" lIns="0" tIns="0" rIns="0" bIns="0" anchor="t" anchorCtr="0"/>
          <a:p>
            <a:r>
              <a:rPr lang="zh-CN" altLang="en-US" sz="2800" b="1" dirty="0">
                <a:latin typeface="宋体" panose="02010600030101010101" pitchFamily="2" charset="-122"/>
                <a:ea typeface="宋体" panose="02010600030101010101" pitchFamily="2" charset="-122"/>
              </a:rPr>
              <a:t>财政部 国家税务总局关于企业所得税若干优惠政策的通知财税〔2008〕1号。</a:t>
            </a:r>
            <a:endParaRPr lang="zh-CN" altLang="en-US"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（1）企事业单位购进软件，凡符合固定资产或无形资产确认条件的，可以按照固定资产或无形资产进行核算，</a:t>
            </a:r>
            <a:r>
              <a:rPr lang="zh-CN" altLang="en-US" sz="2800" b="1" dirty="0">
                <a:solidFill>
                  <a:srgbClr val="FF3300"/>
                </a:solidFill>
                <a:latin typeface="宋体" panose="02010600030101010101" pitchFamily="2" charset="-122"/>
                <a:ea typeface="宋体" panose="02010600030101010101" pitchFamily="2" charset="-122"/>
              </a:rPr>
              <a:t>经主管税务机关核准</a:t>
            </a:r>
            <a:r>
              <a:rPr lang="zh-CN" altLang="en-US" sz="2800" b="1" dirty="0">
                <a:latin typeface="宋体" panose="02010600030101010101" pitchFamily="2" charset="-122"/>
                <a:ea typeface="宋体" panose="02010600030101010101" pitchFamily="2" charset="-122"/>
              </a:rPr>
              <a:t>，其折旧或摊销年限可以适当缩短，最短可为2年。</a:t>
            </a:r>
            <a:endParaRPr lang="zh-CN" altLang="en-US"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（2）集成电路生产企业的生产性设备，</a:t>
            </a:r>
            <a:r>
              <a:rPr lang="zh-CN" altLang="en-US" sz="2800" b="1" dirty="0">
                <a:solidFill>
                  <a:srgbClr val="FF3300"/>
                </a:solidFill>
                <a:latin typeface="宋体" panose="02010600030101010101" pitchFamily="2" charset="-122"/>
                <a:ea typeface="宋体" panose="02010600030101010101" pitchFamily="2" charset="-122"/>
              </a:rPr>
              <a:t>经主管税务机关核准</a:t>
            </a:r>
            <a:r>
              <a:rPr lang="zh-CN" altLang="en-US" sz="2800" b="1" dirty="0">
                <a:latin typeface="宋体" panose="02010600030101010101" pitchFamily="2" charset="-122"/>
                <a:ea typeface="宋体" panose="02010600030101010101" pitchFamily="2" charset="-122"/>
              </a:rPr>
              <a:t>，其折旧年限可以适当缩短，最短可为3年。</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p:cNvSpPr>
          <p:nvPr>
            <p:ph type="title"/>
          </p:nvPr>
        </p:nvSpPr>
        <p:spPr>
          <a:xfrm>
            <a:off x="457200" y="357188"/>
            <a:ext cx="8229600" cy="573087"/>
          </a:xfrm>
        </p:spPr>
        <p:txBody>
          <a:bodyPr vert="horz" wrap="square" lIns="0" tIns="0" rIns="0" bIns="0" anchor="t" anchorCtr="0"/>
          <a:p>
            <a:r>
              <a:rPr lang="zh-CN" altLang="x-none" sz="4000" dirty="0">
                <a:latin typeface="宋体" panose="02010600030101010101" pitchFamily="2" charset="-122"/>
                <a:ea typeface="宋体" panose="02010600030101010101" pitchFamily="2" charset="-122"/>
              </a:rPr>
              <a:t>加速折旧及残值</a:t>
            </a:r>
            <a:endParaRPr lang="zh-CN" altLang="x-none" sz="4000" dirty="0">
              <a:latin typeface="宋体" panose="02010600030101010101" pitchFamily="2" charset="-122"/>
              <a:ea typeface="宋体" panose="02010600030101010101" pitchFamily="2" charset="-122"/>
            </a:endParaRPr>
          </a:p>
        </p:txBody>
      </p:sp>
      <p:sp>
        <p:nvSpPr>
          <p:cNvPr id="138243" name="Rectangle 3"/>
          <p:cNvSpPr>
            <a:spLocks noGrp="1"/>
          </p:cNvSpPr>
          <p:nvPr>
            <p:ph idx="1"/>
          </p:nvPr>
        </p:nvSpPr>
        <p:spPr>
          <a:xfrm>
            <a:off x="457200" y="1628775"/>
            <a:ext cx="8229600" cy="4238625"/>
          </a:xfrm>
        </p:spPr>
        <p:txBody>
          <a:bodyPr vert="horz" wrap="square" lIns="0" tIns="0" rIns="0" bIns="0" anchor="t" anchorCtr="0"/>
          <a:p>
            <a:pPr>
              <a:lnSpc>
                <a:spcPct val="90000"/>
              </a:lnSpc>
            </a:pP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国家税务总局关于企业固定资产加速折旧所得税处理有关问题的通知</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（国税发</a:t>
            </a:r>
            <a:r>
              <a:rPr lang="zh-CN" altLang="zh-CN" b="1" dirty="0">
                <a:latin typeface="宋体" panose="02010600030101010101" pitchFamily="2" charset="-122"/>
                <a:ea typeface="宋体" panose="02010600030101010101" pitchFamily="2" charset="-122"/>
              </a:rPr>
              <a:t>[2009]81</a:t>
            </a:r>
            <a:r>
              <a:rPr lang="zh-CN" altLang="x-none" b="1" dirty="0">
                <a:latin typeface="宋体" panose="02010600030101010101" pitchFamily="2" charset="-122"/>
                <a:ea typeface="宋体" panose="02010600030101010101" pitchFamily="2" charset="-122"/>
              </a:rPr>
              <a:t>号）规定，企业拥有并用于生产经营的主要或关键的固定资产，由于技术进步、产品更新换代较快或常年处于强震动、高腐蚀状态确需加速折旧的，分别按以下情况处理：</a:t>
            </a:r>
            <a:endParaRPr lang="zh-CN" altLang="x-none" b="1" dirty="0">
              <a:latin typeface="宋体" panose="02010600030101010101" pitchFamily="2" charset="-122"/>
              <a:ea typeface="宋体" panose="02010600030101010101" pitchFamily="2" charset="-122"/>
            </a:endParaRPr>
          </a:p>
          <a:p>
            <a:pPr>
              <a:lnSpc>
                <a:spcPct val="90000"/>
              </a:lnSpc>
            </a:pPr>
            <a:r>
              <a:rPr lang="zh-CN" altLang="x-none" b="1" dirty="0">
                <a:latin typeface="宋体" panose="02010600030101010101" pitchFamily="2" charset="-122"/>
                <a:ea typeface="宋体" panose="02010600030101010101" pitchFamily="2" charset="-122"/>
              </a:rPr>
              <a:t>（</a:t>
            </a:r>
            <a:r>
              <a:rPr lang="zh-CN" altLang="zh-CN" b="1" dirty="0">
                <a:latin typeface="宋体" panose="02010600030101010101" pitchFamily="2" charset="-122"/>
                <a:ea typeface="宋体" panose="02010600030101010101" pitchFamily="2" charset="-122"/>
              </a:rPr>
              <a:t>1</a:t>
            </a:r>
            <a:r>
              <a:rPr lang="zh-CN" altLang="x-none" b="1" dirty="0">
                <a:latin typeface="宋体" panose="02010600030101010101" pitchFamily="2" charset="-122"/>
                <a:ea typeface="宋体" panose="02010600030101010101" pitchFamily="2" charset="-122"/>
              </a:rPr>
              <a:t>）企业过去没有使用过与该项固定资产功能相同或类似的固定资产，但有充分的证据证明该固定资产的预计使用年限短于税法规定的计算折旧最低年限的，企业可根据该固定资产的预计使用年限及相关规定，对该固定资产采取缩短折旧年限或者加速折旧的方法计提折旧。</a:t>
            </a:r>
            <a:endParaRPr lang="zh-CN" altLang="x-none" b="1" dirty="0">
              <a:latin typeface="宋体" panose="02010600030101010101" pitchFamily="2" charset="-122"/>
              <a:ea typeface="宋体" panose="02010600030101010101" pitchFamily="2" charset="-122"/>
            </a:endParaRPr>
          </a:p>
          <a:p>
            <a:pPr>
              <a:lnSpc>
                <a:spcPct val="90000"/>
              </a:lnSpc>
            </a:pPr>
            <a:r>
              <a:rPr lang="zh-CN" altLang="x-none" b="1" dirty="0">
                <a:latin typeface="宋体" panose="02010600030101010101" pitchFamily="2" charset="-122"/>
                <a:ea typeface="宋体" panose="02010600030101010101" pitchFamily="2" charset="-122"/>
              </a:rPr>
              <a:t>（</a:t>
            </a:r>
            <a:r>
              <a:rPr lang="zh-CN" altLang="zh-CN" b="1" dirty="0">
                <a:latin typeface="宋体" panose="02010600030101010101" pitchFamily="2" charset="-122"/>
                <a:ea typeface="宋体" panose="02010600030101010101" pitchFamily="2" charset="-122"/>
              </a:rPr>
              <a:t>2</a:t>
            </a:r>
            <a:r>
              <a:rPr lang="zh-CN" altLang="x-none" b="1" dirty="0">
                <a:latin typeface="宋体" panose="02010600030101010101" pitchFamily="2" charset="-122"/>
                <a:ea typeface="宋体" panose="02010600030101010101" pitchFamily="2" charset="-122"/>
              </a:rPr>
              <a:t>）企业在原有的固定资产未达到税法规定的最低折旧年限前，使用功能相同或类似的新固定资产替代旧固定资产的，企业可根据旧固定资产的实际使用年限及相关规定，对新替代的固定资产采取缩短折旧年限或者加速折旧的方法。</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p:cNvSpPr>
          <p:nvPr>
            <p:ph type="title"/>
          </p:nvPr>
        </p:nvSpPr>
        <p:spPr>
          <a:xfrm>
            <a:off x="457200" y="357188"/>
            <a:ext cx="8229600" cy="182562"/>
          </a:xfrm>
        </p:spPr>
        <p:txBody>
          <a:bodyPr vert="horz" wrap="square" lIns="0" tIns="0" rIns="0" bIns="0" anchor="t" anchorCtr="0"/>
          <a:p>
            <a:endParaRPr lang="zh-CN" altLang="zh-CN" sz="4000" dirty="0">
              <a:latin typeface="黑体" panose="02010609060101010101" pitchFamily="49" charset="-122"/>
              <a:ea typeface="黑体" panose="02010609060101010101" pitchFamily="49" charset="-122"/>
            </a:endParaRPr>
          </a:p>
        </p:txBody>
      </p:sp>
      <p:sp>
        <p:nvSpPr>
          <p:cNvPr id="139267" name="Rectangle 3"/>
          <p:cNvSpPr>
            <a:spLocks noGrp="1"/>
          </p:cNvSpPr>
          <p:nvPr>
            <p:ph idx="1"/>
          </p:nvPr>
        </p:nvSpPr>
        <p:spPr>
          <a:xfrm>
            <a:off x="457200" y="908050"/>
            <a:ext cx="8229600" cy="5545138"/>
          </a:xfrm>
        </p:spPr>
        <p:txBody>
          <a:bodyPr vert="horz" wrap="square" lIns="0" tIns="0" rIns="0" bIns="0" anchor="t" anchorCtr="0"/>
          <a:p>
            <a:pPr>
              <a:lnSpc>
                <a:spcPct val="90000"/>
              </a:lnSpc>
            </a:pPr>
            <a:r>
              <a:rPr lang="zh-CN" altLang="x-none" sz="2600" b="1" dirty="0">
                <a:latin typeface="宋体" panose="02010600030101010101" pitchFamily="2" charset="-122"/>
                <a:ea typeface="宋体" panose="02010600030101010101" pitchFamily="2" charset="-122"/>
              </a:rPr>
              <a:t>需要注意的是：</a:t>
            </a:r>
            <a:endParaRPr lang="zh-CN" altLang="x-none" sz="2600" b="1" dirty="0">
              <a:latin typeface="宋体" panose="02010600030101010101" pitchFamily="2" charset="-122"/>
              <a:ea typeface="宋体" panose="02010600030101010101" pitchFamily="2" charset="-122"/>
            </a:endParaRPr>
          </a:p>
          <a:p>
            <a:pPr>
              <a:lnSpc>
                <a:spcPct val="90000"/>
              </a:lnSpc>
            </a:pPr>
            <a:r>
              <a:rPr lang="zh-CN" altLang="x-none" sz="2600" b="1" dirty="0">
                <a:latin typeface="宋体" panose="02010600030101010101" pitchFamily="2" charset="-122"/>
                <a:ea typeface="宋体" panose="02010600030101010101" pitchFamily="2" charset="-122"/>
              </a:rPr>
              <a:t>（</a:t>
            </a:r>
            <a:r>
              <a:rPr lang="zh-CN" altLang="zh-CN" sz="2600" b="1" dirty="0">
                <a:latin typeface="宋体" panose="02010600030101010101" pitchFamily="2" charset="-122"/>
                <a:ea typeface="宋体" panose="02010600030101010101" pitchFamily="2" charset="-122"/>
              </a:rPr>
              <a:t>1</a:t>
            </a:r>
            <a:r>
              <a:rPr lang="zh-CN" altLang="x-none" sz="2600" b="1" dirty="0">
                <a:latin typeface="宋体" panose="02010600030101010101" pitchFamily="2" charset="-122"/>
                <a:ea typeface="宋体" panose="02010600030101010101" pitchFamily="2" charset="-122"/>
              </a:rPr>
              <a:t>）企业采取缩短折旧年限方法的，对其购置的新固定资产，最低折旧年限不得低于税法规定折旧年限的</a:t>
            </a:r>
            <a:r>
              <a:rPr lang="zh-CN" altLang="zh-CN" sz="2600" b="1" dirty="0">
                <a:latin typeface="宋体" panose="02010600030101010101" pitchFamily="2" charset="-122"/>
                <a:ea typeface="宋体" panose="02010600030101010101" pitchFamily="2" charset="-122"/>
              </a:rPr>
              <a:t>60%</a:t>
            </a:r>
            <a:r>
              <a:rPr lang="zh-CN" altLang="x-none" sz="2600" b="1" dirty="0">
                <a:latin typeface="宋体" panose="02010600030101010101" pitchFamily="2" charset="-122"/>
                <a:ea typeface="宋体" panose="02010600030101010101" pitchFamily="2" charset="-122"/>
              </a:rPr>
              <a:t>；</a:t>
            </a:r>
            <a:r>
              <a:rPr lang="zh-CN" altLang="x-none" sz="2600" b="1" dirty="0">
                <a:solidFill>
                  <a:srgbClr val="FF3300"/>
                </a:solidFill>
                <a:latin typeface="宋体" panose="02010600030101010101" pitchFamily="2" charset="-122"/>
                <a:ea typeface="宋体" panose="02010600030101010101" pitchFamily="2" charset="-122"/>
              </a:rPr>
              <a:t>若为购置已使用过的固定资产，其最低折旧年限不得低于税法规定最低折旧年限减去已使用年限后剩余年限的</a:t>
            </a:r>
            <a:r>
              <a:rPr lang="zh-CN" altLang="zh-CN" sz="2600" b="1" dirty="0">
                <a:solidFill>
                  <a:srgbClr val="FF3300"/>
                </a:solidFill>
                <a:latin typeface="宋体" panose="02010600030101010101" pitchFamily="2" charset="-122"/>
                <a:ea typeface="宋体" panose="02010600030101010101" pitchFamily="2" charset="-122"/>
              </a:rPr>
              <a:t>60%</a:t>
            </a:r>
            <a:r>
              <a:rPr lang="zh-CN" altLang="x-none" sz="2600" b="1" dirty="0">
                <a:solidFill>
                  <a:srgbClr val="FF3300"/>
                </a:solidFill>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最低折旧年限一经确定，一般不得变更。</a:t>
            </a:r>
            <a:endParaRPr lang="zh-CN" altLang="x-none" sz="2600" b="1" dirty="0">
              <a:latin typeface="宋体" panose="02010600030101010101" pitchFamily="2" charset="-122"/>
              <a:ea typeface="宋体" panose="02010600030101010101" pitchFamily="2" charset="-122"/>
            </a:endParaRPr>
          </a:p>
          <a:p>
            <a:pPr>
              <a:lnSpc>
                <a:spcPct val="90000"/>
              </a:lnSpc>
            </a:pPr>
            <a:r>
              <a:rPr lang="zh-CN" altLang="x-none" sz="2600" b="1" dirty="0">
                <a:latin typeface="宋体" panose="02010600030101010101" pitchFamily="2" charset="-122"/>
                <a:ea typeface="宋体" panose="02010600030101010101" pitchFamily="2" charset="-122"/>
              </a:rPr>
              <a:t>（</a:t>
            </a:r>
            <a:r>
              <a:rPr lang="zh-CN" altLang="zh-CN" sz="2600" b="1" dirty="0">
                <a:latin typeface="宋体" panose="02010600030101010101" pitchFamily="2" charset="-122"/>
                <a:ea typeface="宋体" panose="02010600030101010101" pitchFamily="2" charset="-122"/>
              </a:rPr>
              <a:t>2</a:t>
            </a:r>
            <a:r>
              <a:rPr lang="zh-CN" altLang="x-none" sz="2600" b="1" dirty="0">
                <a:latin typeface="宋体" panose="02010600030101010101" pitchFamily="2" charset="-122"/>
                <a:ea typeface="宋体" panose="02010600030101010101" pitchFamily="2" charset="-122"/>
              </a:rPr>
              <a:t>）企业拥有并使用符合固定资产加速折旧方法的，可以采用双倍余额递减法或者年数总和法。但一经确定，一般不得变更。</a:t>
            </a:r>
            <a:endParaRPr lang="zh-CN" altLang="x-none" sz="2600" b="1" dirty="0">
              <a:latin typeface="宋体" panose="02010600030101010101" pitchFamily="2" charset="-122"/>
              <a:ea typeface="宋体" panose="02010600030101010101" pitchFamily="2" charset="-122"/>
            </a:endParaRPr>
          </a:p>
          <a:p>
            <a:pPr>
              <a:lnSpc>
                <a:spcPct val="90000"/>
              </a:lnSpc>
            </a:pPr>
            <a:r>
              <a:rPr lang="zh-CN" altLang="x-none" sz="2600" b="1" dirty="0">
                <a:latin typeface="宋体" panose="02010600030101010101" pitchFamily="2" charset="-122"/>
                <a:ea typeface="宋体" panose="02010600030101010101" pitchFamily="2" charset="-122"/>
              </a:rPr>
              <a:t>（</a:t>
            </a:r>
            <a:r>
              <a:rPr lang="zh-CN" altLang="zh-CN" sz="2600" b="1" dirty="0">
                <a:latin typeface="宋体" panose="02010600030101010101" pitchFamily="2" charset="-122"/>
                <a:ea typeface="宋体" panose="02010600030101010101" pitchFamily="2" charset="-122"/>
              </a:rPr>
              <a:t>3</a:t>
            </a:r>
            <a:r>
              <a:rPr lang="zh-CN" altLang="x-none" sz="2600" b="1" dirty="0">
                <a:latin typeface="宋体" panose="02010600030101010101" pitchFamily="2" charset="-122"/>
                <a:ea typeface="宋体" panose="02010600030101010101" pitchFamily="2" charset="-122"/>
              </a:rPr>
              <a:t>）企业确需对固定资产采取缩短折旧年限或者加速折旧方法的，应在取得该固定资产后一个月内，向其企业所得税主管税务机关（以下简称主管税务机关）</a:t>
            </a:r>
            <a:r>
              <a:rPr lang="zh-CN" altLang="x-none" sz="2600" b="1" dirty="0">
                <a:solidFill>
                  <a:srgbClr val="FF3300"/>
                </a:solidFill>
                <a:latin typeface="宋体" panose="02010600030101010101" pitchFamily="2" charset="-122"/>
                <a:ea typeface="宋体" panose="02010600030101010101" pitchFamily="2" charset="-122"/>
              </a:rPr>
              <a:t>备案</a:t>
            </a:r>
            <a:r>
              <a:rPr lang="zh-CN" altLang="x-none" sz="2600" b="1" dirty="0">
                <a:latin typeface="宋体" panose="02010600030101010101" pitchFamily="2" charset="-122"/>
                <a:ea typeface="宋体" panose="02010600030101010101" pitchFamily="2" charset="-122"/>
              </a:rPr>
              <a:t>，并报送资料：</a:t>
            </a:r>
            <a:endParaRPr lang="zh-CN" altLang="x-none" sz="2600" b="1" dirty="0">
              <a:latin typeface="宋体" panose="02010600030101010101" pitchFamily="2" charset="-122"/>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p:cNvSpPr>
          <p:nvPr>
            <p:ph type="title"/>
          </p:nvPr>
        </p:nvSpPr>
        <p:spPr>
          <a:xfrm>
            <a:off x="457200" y="357188"/>
            <a:ext cx="8229600" cy="293687"/>
          </a:xfrm>
        </p:spPr>
        <p:txBody>
          <a:bodyPr vert="horz" wrap="square" lIns="0" tIns="0" rIns="0" bIns="0" anchor="t" anchorCtr="0"/>
          <a:p>
            <a:endParaRPr lang="zh-CN" altLang="zh-CN" sz="4000" dirty="0">
              <a:latin typeface="黑体" panose="02010609060101010101" pitchFamily="49" charset="-122"/>
              <a:ea typeface="黑体" panose="02010609060101010101" pitchFamily="49" charset="-122"/>
            </a:endParaRPr>
          </a:p>
        </p:txBody>
      </p:sp>
      <p:sp>
        <p:nvSpPr>
          <p:cNvPr id="140291" name="Rectangle 3"/>
          <p:cNvSpPr>
            <a:spLocks noGrp="1"/>
          </p:cNvSpPr>
          <p:nvPr>
            <p:ph idx="1"/>
          </p:nvPr>
        </p:nvSpPr>
        <p:spPr>
          <a:xfrm>
            <a:off x="457200" y="1052513"/>
            <a:ext cx="8229600" cy="5073650"/>
          </a:xfrm>
        </p:spPr>
        <p:txBody>
          <a:bodyPr vert="horz" wrap="square" lIns="0" tIns="0" rIns="0" bIns="0" anchor="t" anchorCtr="0"/>
          <a:p>
            <a:pPr>
              <a:lnSpc>
                <a:spcPct val="90000"/>
              </a:lnSpc>
            </a:pPr>
            <a:r>
              <a:rPr lang="zh-CN" altLang="x-none" sz="2600" b="1" dirty="0">
                <a:latin typeface="宋体" panose="02010600030101010101" pitchFamily="2" charset="-122"/>
                <a:ea typeface="宋体" panose="02010600030101010101" pitchFamily="2" charset="-122"/>
              </a:rPr>
              <a:t>（</a:t>
            </a:r>
            <a:r>
              <a:rPr lang="zh-CN" altLang="zh-CN" sz="2600" b="1" dirty="0">
                <a:latin typeface="宋体" panose="02010600030101010101" pitchFamily="2" charset="-122"/>
                <a:ea typeface="宋体" panose="02010600030101010101" pitchFamily="2" charset="-122"/>
              </a:rPr>
              <a:t>4</a:t>
            </a:r>
            <a:r>
              <a:rPr lang="zh-CN" altLang="x-none" sz="2600" b="1" dirty="0">
                <a:latin typeface="宋体" panose="02010600030101010101" pitchFamily="2" charset="-122"/>
                <a:ea typeface="宋体" panose="02010600030101010101" pitchFamily="2" charset="-122"/>
              </a:rPr>
              <a:t>）主管税务机关对企业采取加速折旧的固定资产的使用环境及状况进行实地核查后，如果不符合加速折旧规定条件，责令企业进行纳税调整，停止该项固定资产采取加速折旧计提折旧。</a:t>
            </a:r>
            <a:endParaRPr lang="zh-CN" altLang="x-none" sz="2600" b="1" dirty="0">
              <a:latin typeface="宋体" panose="02010600030101010101" pitchFamily="2" charset="-122"/>
              <a:ea typeface="宋体" panose="02010600030101010101" pitchFamily="2" charset="-122"/>
            </a:endParaRPr>
          </a:p>
          <a:p>
            <a:pPr>
              <a:lnSpc>
                <a:spcPct val="90000"/>
              </a:lnSpc>
            </a:pPr>
            <a:r>
              <a:rPr lang="zh-CN" altLang="x-none" sz="2600" b="1" dirty="0">
                <a:latin typeface="宋体" panose="02010600030101010101" pitchFamily="2" charset="-122"/>
                <a:ea typeface="宋体" panose="02010600030101010101" pitchFamily="2" charset="-122"/>
              </a:rPr>
              <a:t>（</a:t>
            </a:r>
            <a:r>
              <a:rPr lang="zh-CN" altLang="zh-CN" sz="2600" b="1" dirty="0">
                <a:latin typeface="宋体" panose="02010600030101010101" pitchFamily="2" charset="-122"/>
                <a:ea typeface="宋体" panose="02010600030101010101" pitchFamily="2" charset="-122"/>
              </a:rPr>
              <a:t>5</a:t>
            </a:r>
            <a:r>
              <a:rPr lang="zh-CN" altLang="x-none" sz="2600" b="1" dirty="0">
                <a:latin typeface="宋体" panose="02010600030101010101" pitchFamily="2" charset="-122"/>
                <a:ea typeface="宋体" panose="02010600030101010101" pitchFamily="2" charset="-122"/>
              </a:rPr>
              <a:t>）对于采取缩短折旧年限的固定资产，足额计提折旧后继续使用而未进行处置（包括报废等情形）超过</a:t>
            </a:r>
            <a:r>
              <a:rPr lang="zh-CN" altLang="zh-CN" sz="2600" b="1" dirty="0">
                <a:latin typeface="宋体" panose="02010600030101010101" pitchFamily="2" charset="-122"/>
                <a:ea typeface="宋体" panose="02010600030101010101" pitchFamily="2" charset="-122"/>
              </a:rPr>
              <a:t>12</a:t>
            </a:r>
            <a:r>
              <a:rPr lang="zh-CN" altLang="x-none" sz="2600" b="1" dirty="0">
                <a:latin typeface="宋体" panose="02010600030101010101" pitchFamily="2" charset="-122"/>
                <a:ea typeface="宋体" panose="02010600030101010101" pitchFamily="2" charset="-122"/>
              </a:rPr>
              <a:t>个月的，今后对其更新替代、改造改建后形成的功能相同或者类似的固定资产，不得再采取缩短折旧年限的方法。</a:t>
            </a:r>
            <a:endParaRPr lang="zh-CN" altLang="x-none" sz="2600" b="1" dirty="0">
              <a:latin typeface="宋体" panose="02010600030101010101" pitchFamily="2" charset="-122"/>
              <a:ea typeface="宋体" panose="02010600030101010101" pitchFamily="2" charset="-122"/>
            </a:endParaRPr>
          </a:p>
          <a:p>
            <a:pPr>
              <a:lnSpc>
                <a:spcPct val="90000"/>
              </a:lnSpc>
            </a:pPr>
            <a:r>
              <a:rPr lang="zh-CN" altLang="x-none" sz="2600" b="1" dirty="0">
                <a:latin typeface="宋体" panose="02010600030101010101" pitchFamily="2" charset="-122"/>
                <a:ea typeface="宋体" panose="02010600030101010101" pitchFamily="2" charset="-122"/>
              </a:rPr>
              <a:t>（</a:t>
            </a:r>
            <a:r>
              <a:rPr lang="zh-CN" altLang="zh-CN" sz="2600" b="1" dirty="0">
                <a:latin typeface="宋体" panose="02010600030101010101" pitchFamily="2" charset="-122"/>
                <a:ea typeface="宋体" panose="02010600030101010101" pitchFamily="2" charset="-122"/>
              </a:rPr>
              <a:t>6</a:t>
            </a:r>
            <a:r>
              <a:rPr lang="zh-CN" altLang="x-none" sz="2600" b="1" dirty="0">
                <a:latin typeface="宋体" panose="02010600030101010101" pitchFamily="2" charset="-122"/>
                <a:ea typeface="宋体" panose="02010600030101010101" pitchFamily="2" charset="-122"/>
              </a:rPr>
              <a:t>）汇总纳税企业所属分支机构使用符合采取缩短折旧年限或者采取加速折旧方法计提折旧固定资产的，由总机构向其所在地主管税务机关备案，分支机构所在地主管税务机关实施跟踪管理。</a:t>
            </a:r>
            <a:endParaRPr lang="zh-CN" altLang="x-none" sz="2600" b="1" dirty="0">
              <a:latin typeface="宋体" panose="02010600030101010101" pitchFamily="2" charset="-122"/>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p:cNvSpPr>
          <p:nvPr>
            <p:ph type="title"/>
          </p:nvPr>
        </p:nvSpPr>
        <p:spPr>
          <a:xfrm>
            <a:off x="457200" y="357188"/>
            <a:ext cx="8229600" cy="627062"/>
          </a:xfrm>
        </p:spPr>
        <p:txBody>
          <a:bodyPr vert="horz" wrap="square" lIns="0" tIns="0" rIns="0" bIns="0" anchor="t" anchorCtr="0"/>
          <a:p>
            <a:r>
              <a:rPr lang="zh-CN" altLang="zh-CN" dirty="0">
                <a:latin typeface="宋体" panose="02010600030101010101" pitchFamily="2" charset="-122"/>
                <a:ea typeface="宋体" panose="02010600030101010101" pitchFamily="2" charset="-122"/>
              </a:rPr>
              <a:t>3</a:t>
            </a:r>
            <a:r>
              <a:rPr lang="zh-CN" altLang="x-none" dirty="0">
                <a:latin typeface="宋体" panose="02010600030101010101" pitchFamily="2" charset="-122"/>
                <a:ea typeface="宋体" panose="02010600030101010101" pitchFamily="2" charset="-122"/>
              </a:rPr>
              <a:t>、生产性生物资产的税务处理</a:t>
            </a:r>
            <a:endParaRPr lang="zh-CN" altLang="x-none" dirty="0">
              <a:latin typeface="宋体" panose="02010600030101010101" pitchFamily="2" charset="-122"/>
              <a:ea typeface="宋体" panose="02010600030101010101" pitchFamily="2" charset="-122"/>
            </a:endParaRPr>
          </a:p>
        </p:txBody>
      </p:sp>
      <p:sp>
        <p:nvSpPr>
          <p:cNvPr id="141315" name="Rectangle 3"/>
          <p:cNvSpPr>
            <a:spLocks noGrp="1"/>
          </p:cNvSpPr>
          <p:nvPr>
            <p:ph idx="1"/>
          </p:nvPr>
        </p:nvSpPr>
        <p:spPr>
          <a:xfrm>
            <a:off x="457200" y="1722438"/>
            <a:ext cx="8229600" cy="4454525"/>
          </a:xfrm>
        </p:spPr>
        <p:txBody>
          <a:bodyPr vert="horz" wrap="square" lIns="0" tIns="0" rIns="0" bIns="0" anchor="t" anchorCtr="0"/>
          <a:p>
            <a:r>
              <a:rPr lang="zh-CN" altLang="x-none" sz="3200" b="1" dirty="0">
                <a:ea typeface="宋体" panose="02010600030101010101" pitchFamily="2" charset="-122"/>
              </a:rPr>
              <a:t>生产性生物资产的定义</a:t>
            </a:r>
            <a:endParaRPr lang="zh-CN" altLang="x-none" sz="3200" b="1" dirty="0">
              <a:ea typeface="宋体" panose="02010600030101010101" pitchFamily="2" charset="-122"/>
            </a:endParaRPr>
          </a:p>
          <a:p>
            <a:r>
              <a:rPr lang="zh-CN" altLang="x-none" sz="3200" b="1" dirty="0">
                <a:ea typeface="宋体" panose="02010600030101010101" pitchFamily="2" charset="-122"/>
              </a:rPr>
              <a:t>生产性生物资产，是指企业为生产农产品、提供劳务或者出租等而持有的生物资产，包括经济林、薪炭林、产畜和役畜等。</a:t>
            </a:r>
            <a:br>
              <a:rPr lang="zh-CN" altLang="x-none" sz="3200" b="1" dirty="0">
                <a:ea typeface="宋体" panose="02010600030101010101" pitchFamily="2" charset="-122"/>
              </a:rPr>
            </a:br>
            <a:r>
              <a:rPr lang="zh-CN" altLang="x-none" sz="3200" dirty="0">
                <a:ea typeface="宋体" panose="02010600030101010101" pitchFamily="2" charset="-122"/>
              </a:rPr>
              <a:t>　　</a:t>
            </a:r>
            <a:endParaRPr lang="zh-CN" altLang="x-none" sz="3200" dirty="0">
              <a:ea typeface="宋体" panose="02010600030101010101" pitchFamily="2" charset="-122"/>
            </a:endParaRPr>
          </a:p>
          <a:p>
            <a:endParaRPr lang="zh-CN" altLang="zh-CN" sz="3200" dirty="0">
              <a:ea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生产性生物资产的计税基础</a:t>
            </a:r>
            <a:endParaRPr lang="zh-CN" altLang="x-none" dirty="0">
              <a:ea typeface="宋体" panose="02010600030101010101" pitchFamily="2" charset="-122"/>
            </a:endParaRPr>
          </a:p>
        </p:txBody>
      </p:sp>
      <p:sp>
        <p:nvSpPr>
          <p:cNvPr id="142339" name="Rectangle 3"/>
          <p:cNvSpPr>
            <a:spLocks noGrp="1"/>
          </p:cNvSpPr>
          <p:nvPr>
            <p:ph idx="1"/>
          </p:nvPr>
        </p:nvSpPr>
        <p:spPr/>
        <p:txBody>
          <a:bodyPr vert="horz" wrap="square" lIns="0" tIns="0" rIns="0" bIns="0" anchor="t" anchorCtr="0"/>
          <a:p>
            <a:pPr>
              <a:lnSpc>
                <a:spcPct val="90000"/>
              </a:lnSpc>
            </a:pPr>
            <a:r>
              <a:rPr lang="zh-CN" altLang="x-none" sz="2800" b="1" dirty="0">
                <a:ea typeface="宋体" panose="02010600030101010101" pitchFamily="2" charset="-122"/>
              </a:rPr>
              <a:t>生产性生物资产按照以下方法确定计税基础：</a:t>
            </a:r>
            <a:endParaRPr lang="zh-CN" altLang="x-none" sz="2800" b="1" dirty="0">
              <a:ea typeface="宋体" panose="02010600030101010101" pitchFamily="2" charset="-122"/>
            </a:endParaRPr>
          </a:p>
          <a:p>
            <a:pPr lvl="1">
              <a:lnSpc>
                <a:spcPct val="90000"/>
              </a:lnSpc>
            </a:pPr>
            <a:r>
              <a:rPr lang="zh-CN" altLang="x-none" sz="2800" b="1" dirty="0">
                <a:ea typeface="宋体" panose="02010600030101010101" pitchFamily="2" charset="-122"/>
              </a:rPr>
              <a:t>（一）外购的生产性生物资产，以购买价款和支付的相关税费为计税基础；</a:t>
            </a:r>
            <a:endParaRPr lang="zh-CN" altLang="x-none" sz="2800" b="1" dirty="0">
              <a:ea typeface="宋体" panose="02010600030101010101" pitchFamily="2" charset="-122"/>
            </a:endParaRPr>
          </a:p>
          <a:p>
            <a:pPr lvl="1">
              <a:lnSpc>
                <a:spcPct val="90000"/>
              </a:lnSpc>
            </a:pPr>
            <a:r>
              <a:rPr lang="zh-CN" altLang="x-none" sz="2800" b="1" dirty="0">
                <a:ea typeface="宋体" panose="02010600030101010101" pitchFamily="2" charset="-122"/>
              </a:rPr>
              <a:t>（二）通过捐赠、投资、非货币性资产交换、债务重组等方式取得的生产性生物资产，以该资产的公允价值和支付的相关税费为计税基础。</a:t>
            </a:r>
            <a:br>
              <a:rPr lang="zh-CN" altLang="x-none" sz="2800" b="1" dirty="0">
                <a:ea typeface="宋体" panose="02010600030101010101" pitchFamily="2" charset="-122"/>
              </a:rPr>
            </a:br>
            <a:r>
              <a:rPr lang="zh-CN" altLang="x-none" sz="2800" b="1" dirty="0">
                <a:ea typeface="宋体" panose="02010600030101010101" pitchFamily="2" charset="-122"/>
              </a:rPr>
              <a:t>　　</a:t>
            </a:r>
            <a:endParaRPr lang="zh-CN" altLang="x-none" sz="2800" b="1" dirty="0">
              <a:ea typeface="宋体" panose="02010600030101010101" pitchFamily="2"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p:cNvSpPr>
          <p:nvPr>
            <p:ph type="title"/>
          </p:nvPr>
        </p:nvSpPr>
        <p:spPr>
          <a:xfrm>
            <a:off x="457200" y="357188"/>
            <a:ext cx="8229600" cy="627062"/>
          </a:xfrm>
        </p:spPr>
        <p:txBody>
          <a:bodyPr vert="horz" wrap="square" lIns="0" tIns="0" rIns="0" bIns="0" anchor="t" anchorCtr="0"/>
          <a:p>
            <a:r>
              <a:rPr lang="zh-CN" altLang="x-none" dirty="0">
                <a:ea typeface="宋体" panose="02010600030101010101" pitchFamily="2" charset="-122"/>
              </a:rPr>
              <a:t>生产性生物资产的折旧计提方法</a:t>
            </a:r>
            <a:endParaRPr lang="zh-CN" altLang="x-none" dirty="0">
              <a:ea typeface="宋体" panose="02010600030101010101" pitchFamily="2" charset="-122"/>
            </a:endParaRPr>
          </a:p>
        </p:txBody>
      </p:sp>
      <p:sp>
        <p:nvSpPr>
          <p:cNvPr id="143363" name="Rectangle 3"/>
          <p:cNvSpPr>
            <a:spLocks noGrp="1"/>
          </p:cNvSpPr>
          <p:nvPr>
            <p:ph idx="1"/>
          </p:nvPr>
        </p:nvSpPr>
        <p:spPr>
          <a:xfrm>
            <a:off x="457200" y="1557338"/>
            <a:ext cx="8229600" cy="4310062"/>
          </a:xfrm>
        </p:spPr>
        <p:txBody>
          <a:bodyPr vert="horz" wrap="square" lIns="0" tIns="0" rIns="0" bIns="0" anchor="t" anchorCtr="0"/>
          <a:p>
            <a:pPr>
              <a:lnSpc>
                <a:spcPct val="80000"/>
              </a:lnSpc>
            </a:pPr>
            <a:r>
              <a:rPr lang="zh-CN" altLang="x-none" sz="2800" b="1" dirty="0">
                <a:ea typeface="宋体" panose="02010600030101010101" pitchFamily="2" charset="-122"/>
              </a:rPr>
              <a:t>生产性生物资产按照直线法计算的折旧，准予扣除。</a:t>
            </a:r>
            <a:br>
              <a:rPr lang="zh-CN" altLang="x-none" sz="2800" b="1" dirty="0">
                <a:ea typeface="宋体" panose="02010600030101010101" pitchFamily="2" charset="-122"/>
              </a:rPr>
            </a:br>
            <a:endParaRPr lang="zh-CN" altLang="x-none" sz="2800" b="1" dirty="0">
              <a:ea typeface="宋体" panose="02010600030101010101" pitchFamily="2" charset="-122"/>
            </a:endParaRPr>
          </a:p>
          <a:p>
            <a:pPr>
              <a:lnSpc>
                <a:spcPct val="80000"/>
              </a:lnSpc>
            </a:pPr>
            <a:r>
              <a:rPr lang="zh-CN" altLang="x-none" sz="2800" b="1" dirty="0">
                <a:ea typeface="宋体" panose="02010600030101010101" pitchFamily="2" charset="-122"/>
              </a:rPr>
              <a:t>企业应当自生产性生物资产投入使用月份的次月起计算折旧；停止使用的生产性生物资产，应当自停止使用月份的次月起停止计算折旧。</a:t>
            </a:r>
            <a:endParaRPr lang="zh-CN" altLang="x-none" sz="2800" b="1" dirty="0">
              <a:ea typeface="宋体" panose="02010600030101010101" pitchFamily="2" charset="-122"/>
            </a:endParaRPr>
          </a:p>
          <a:p>
            <a:pPr>
              <a:lnSpc>
                <a:spcPct val="80000"/>
              </a:lnSpc>
            </a:pPr>
            <a:endParaRPr lang="zh-CN" altLang="zh-CN" sz="2800" b="1" dirty="0">
              <a:ea typeface="宋体" panose="02010600030101010101" pitchFamily="2" charset="-122"/>
            </a:endParaRPr>
          </a:p>
          <a:p>
            <a:pPr>
              <a:lnSpc>
                <a:spcPct val="80000"/>
              </a:lnSpc>
            </a:pPr>
            <a:r>
              <a:rPr lang="zh-CN" altLang="x-none" sz="2800" b="1" dirty="0">
                <a:ea typeface="宋体" panose="02010600030101010101" pitchFamily="2" charset="-122"/>
              </a:rPr>
              <a:t>企业应当根据生产性生物资产的性质和使用情况，合理确定生产性生物资产的预计净残值。生产性生物资产的预计净残值一经确定，不得变更。</a:t>
            </a:r>
            <a:endParaRPr lang="zh-CN" altLang="x-none" sz="2800" dirty="0">
              <a:ea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p:cNvSpPr>
          <p:nvPr>
            <p:ph type="title"/>
          </p:nvPr>
        </p:nvSpPr>
        <p:spPr>
          <a:xfrm>
            <a:off x="457200" y="357188"/>
            <a:ext cx="8229600" cy="795337"/>
          </a:xfrm>
        </p:spPr>
        <p:txBody>
          <a:bodyPr vert="horz" wrap="square" lIns="0" tIns="0" rIns="0" bIns="0" anchor="t" anchorCtr="0"/>
          <a:p>
            <a:r>
              <a:rPr lang="zh-CN" altLang="x-none" sz="3600" dirty="0">
                <a:ea typeface="宋体" panose="02010600030101010101" pitchFamily="2" charset="-122"/>
              </a:rPr>
              <a:t>生产性生物资产计算折旧的最低年限：</a:t>
            </a:r>
            <a:endParaRPr lang="zh-CN" altLang="x-none" sz="4000" dirty="0">
              <a:ea typeface="宋体" panose="02010600030101010101" pitchFamily="2" charset="-122"/>
            </a:endParaRPr>
          </a:p>
        </p:txBody>
      </p:sp>
      <p:sp>
        <p:nvSpPr>
          <p:cNvPr id="144387" name="Rectangle 3"/>
          <p:cNvSpPr>
            <a:spLocks noGrp="1"/>
          </p:cNvSpPr>
          <p:nvPr>
            <p:ph idx="1"/>
          </p:nvPr>
        </p:nvSpPr>
        <p:spPr/>
        <p:txBody>
          <a:bodyPr vert="horz" wrap="square" lIns="0" tIns="0" rIns="0" bIns="0" anchor="t" anchorCtr="0"/>
          <a:p>
            <a:r>
              <a:rPr lang="zh-CN" altLang="x-none" sz="2400" b="1" dirty="0">
                <a:latin typeface="宋体" panose="02010600030101010101" pitchFamily="2" charset="-122"/>
                <a:ea typeface="宋体" panose="02010600030101010101" pitchFamily="2" charset="-122"/>
              </a:rPr>
              <a:t>生产性生物资产计算折旧的最低年限如下：</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（一）林木类生产性生物资产，为</a:t>
            </a:r>
            <a:r>
              <a:rPr lang="zh-CN" altLang="zh-CN" sz="2400" b="1" dirty="0">
                <a:latin typeface="宋体" panose="02010600030101010101" pitchFamily="2" charset="-122"/>
                <a:ea typeface="宋体" panose="02010600030101010101" pitchFamily="2" charset="-122"/>
              </a:rPr>
              <a:t>10</a:t>
            </a:r>
            <a:r>
              <a:rPr lang="zh-CN" altLang="x-none" sz="2400" b="1" dirty="0">
                <a:latin typeface="宋体" panose="02010600030101010101" pitchFamily="2" charset="-122"/>
                <a:ea typeface="宋体" panose="02010600030101010101" pitchFamily="2" charset="-122"/>
              </a:rPr>
              <a:t>年；</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（二）畜类生产性生物资产，为</a:t>
            </a:r>
            <a:r>
              <a:rPr lang="zh-CN" altLang="zh-CN" sz="2400" b="1" dirty="0">
                <a:latin typeface="宋体" panose="02010600030101010101" pitchFamily="2" charset="-122"/>
                <a:ea typeface="宋体" panose="02010600030101010101" pitchFamily="2" charset="-122"/>
              </a:rPr>
              <a:t>3</a:t>
            </a:r>
            <a:r>
              <a:rPr lang="zh-CN" altLang="x-none" sz="2400" b="1" dirty="0">
                <a:latin typeface="宋体" panose="02010600030101010101" pitchFamily="2" charset="-122"/>
                <a:ea typeface="宋体" panose="02010600030101010101" pitchFamily="2" charset="-122"/>
              </a:rPr>
              <a:t>年。</a:t>
            </a:r>
            <a:br>
              <a:rPr lang="zh-CN" altLang="x-none" sz="2400" b="1" dirty="0">
                <a:latin typeface="宋体" panose="02010600030101010101" pitchFamily="2" charset="-122"/>
                <a:ea typeface="宋体" panose="02010600030101010101" pitchFamily="2" charset="-122"/>
              </a:rPr>
            </a:br>
            <a:endParaRPr lang="zh-CN" altLang="x-none" sz="2400" b="1" dirty="0">
              <a:latin typeface="宋体" panose="02010600030101010101" pitchFamily="2" charset="-122"/>
              <a:ea typeface="宋体" panose="02010600030101010101" pitchFamily="2" charset="-122"/>
            </a:endParaRPr>
          </a:p>
          <a:p>
            <a:endParaRPr lang="zh-CN" altLang="zh-CN" sz="2400" b="1" dirty="0">
              <a:latin typeface="宋体" panose="02010600030101010101" pitchFamily="2" charset="-122"/>
              <a:ea typeface="宋体" panose="02010600030101010101"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p:cNvSpPr>
          <p:nvPr>
            <p:ph type="title"/>
          </p:nvPr>
        </p:nvSpPr>
        <p:spPr/>
        <p:txBody>
          <a:bodyPr vert="horz" wrap="square" lIns="0" tIns="0" rIns="0" bIns="0" anchor="t" anchorCtr="0"/>
          <a:p>
            <a:r>
              <a:rPr lang="zh-CN" altLang="zh-CN" dirty="0">
                <a:latin typeface="宋体" panose="02010600030101010101" pitchFamily="2" charset="-122"/>
                <a:ea typeface="宋体" panose="02010600030101010101" pitchFamily="2" charset="-122"/>
              </a:rPr>
              <a:t>4</a:t>
            </a:r>
            <a:r>
              <a:rPr lang="zh-CN" altLang="x-none" dirty="0">
                <a:latin typeface="宋体" panose="02010600030101010101" pitchFamily="2" charset="-122"/>
                <a:ea typeface="宋体" panose="02010600030101010101" pitchFamily="2" charset="-122"/>
              </a:rPr>
              <a:t>、无形资产的税务处理</a:t>
            </a:r>
            <a:endParaRPr lang="zh-CN" altLang="x-none" dirty="0">
              <a:latin typeface="宋体" panose="02010600030101010101" pitchFamily="2" charset="-122"/>
              <a:ea typeface="宋体" panose="02010600030101010101" pitchFamily="2" charset="-122"/>
            </a:endParaRPr>
          </a:p>
        </p:txBody>
      </p:sp>
      <p:sp>
        <p:nvSpPr>
          <p:cNvPr id="145411" name="Rectangle 3"/>
          <p:cNvSpPr>
            <a:spLocks noGrp="1"/>
          </p:cNvSpPr>
          <p:nvPr>
            <p:ph idx="1"/>
          </p:nvPr>
        </p:nvSpPr>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无形资产的定义：</a:t>
            </a:r>
            <a:endParaRPr lang="zh-CN" altLang="x-none" sz="2800" b="1" dirty="0">
              <a:latin typeface="宋体" panose="02010600030101010101" pitchFamily="2" charset="-122"/>
              <a:ea typeface="宋体" panose="02010600030101010101" pitchFamily="2" charset="-122"/>
            </a:endParaRPr>
          </a:p>
          <a:p>
            <a:r>
              <a:rPr lang="zh-CN" altLang="x-none" sz="2800" b="1" dirty="0">
                <a:ea typeface="宋体" panose="02010600030101010101" pitchFamily="2" charset="-122"/>
              </a:rPr>
              <a:t>无形资产，是指企业为生产产品、提供劳务、出租或者经营管理而持有的、没有实物形态的非货币性长期资产，包括专利权、商标权、著作权、土地使用权、非专利技术、商誉等。</a:t>
            </a:r>
            <a:endParaRPr lang="zh-CN" altLang="x-none" sz="2800" b="1" dirty="0">
              <a:ea typeface="宋体" panose="02010600030101010101" pitchFamily="2"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无形资产的计税基础</a:t>
            </a:r>
            <a:endParaRPr lang="zh-CN" altLang="x-none" dirty="0">
              <a:ea typeface="宋体" panose="02010600030101010101" pitchFamily="2" charset="-122"/>
            </a:endParaRPr>
          </a:p>
        </p:txBody>
      </p:sp>
      <p:sp>
        <p:nvSpPr>
          <p:cNvPr id="146435" name="Rectangle 3"/>
          <p:cNvSpPr>
            <a:spLocks noGrp="1"/>
          </p:cNvSpPr>
          <p:nvPr>
            <p:ph idx="1"/>
          </p:nvPr>
        </p:nvSpPr>
        <p:spPr>
          <a:xfrm>
            <a:off x="457200" y="1773238"/>
            <a:ext cx="8229600" cy="4464050"/>
          </a:xfrm>
        </p:spPr>
        <p:txBody>
          <a:bodyPr vert="horz" wrap="square" lIns="0" tIns="0" rIns="0" bIns="0" anchor="t" anchorCtr="0"/>
          <a:p>
            <a:r>
              <a:rPr lang="zh-CN" altLang="x-none" sz="2800" b="1" dirty="0">
                <a:ea typeface="宋体" panose="02010600030101010101" pitchFamily="2" charset="-122"/>
              </a:rPr>
              <a:t>无形资产按照以下方法确定计税基础：</a:t>
            </a:r>
            <a:endParaRPr lang="zh-CN" altLang="x-none" sz="2800" b="1" dirty="0">
              <a:ea typeface="宋体" panose="02010600030101010101" pitchFamily="2" charset="-122"/>
            </a:endParaRPr>
          </a:p>
          <a:p>
            <a:pPr lvl="1"/>
            <a:r>
              <a:rPr lang="zh-CN" altLang="x-none" sz="2400" b="1" dirty="0">
                <a:ea typeface="宋体" panose="02010600030101010101" pitchFamily="2" charset="-122"/>
              </a:rPr>
              <a:t>（一）外购的无形资产，以购买价款和支付的相关税费以及直接归属于使该资产达到预定用途发生的其他支出为计税基础；</a:t>
            </a:r>
            <a:endParaRPr lang="zh-CN" altLang="x-none" sz="2400" b="1" dirty="0">
              <a:ea typeface="宋体" panose="02010600030101010101" pitchFamily="2" charset="-122"/>
            </a:endParaRPr>
          </a:p>
          <a:p>
            <a:pPr lvl="1"/>
            <a:r>
              <a:rPr lang="zh-CN" altLang="x-none" sz="2400" b="1" dirty="0">
                <a:ea typeface="宋体" panose="02010600030101010101" pitchFamily="2" charset="-122"/>
              </a:rPr>
              <a:t>（二）自行开发的无形资产，以开发过程中该资产符合资本化条件后至达到预定用途前发生的支出为计税基础；</a:t>
            </a:r>
            <a:endParaRPr lang="zh-CN" altLang="x-none" sz="2400" b="1" dirty="0">
              <a:ea typeface="宋体" panose="02010600030101010101" pitchFamily="2" charset="-122"/>
            </a:endParaRPr>
          </a:p>
          <a:p>
            <a:pPr lvl="1"/>
            <a:r>
              <a:rPr lang="zh-CN" altLang="x-none" sz="2400" b="1" dirty="0">
                <a:ea typeface="宋体" panose="02010600030101010101" pitchFamily="2" charset="-122"/>
              </a:rPr>
              <a:t>（三）通过捐赠、投资、非货币性资产交换、债务重组等方式取得的无形资产，以该资产的公允价值和支付的相关税费为计税基础。</a:t>
            </a:r>
            <a:br>
              <a:rPr lang="zh-CN" altLang="x-none" sz="2400" b="1" dirty="0">
                <a:ea typeface="宋体" panose="02010600030101010101" pitchFamily="2" charset="-122"/>
              </a:rPr>
            </a:br>
            <a:r>
              <a:rPr lang="zh-CN" altLang="x-none" sz="2400" b="1" dirty="0">
                <a:ea typeface="宋体" panose="02010600030101010101" pitchFamily="2" charset="-122"/>
              </a:rPr>
              <a:t>　　</a:t>
            </a:r>
            <a:endParaRPr lang="zh-CN" altLang="x-none" sz="2400" b="1"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0" tIns="0" rIns="0" bIns="0" anchor="t" anchorCtr="0"/>
          <a:p>
            <a:r>
              <a:rPr lang="zh-CN" altLang="x-none" sz="4000" dirty="0">
                <a:latin typeface="宋体" panose="02010600030101010101" pitchFamily="2" charset="-122"/>
                <a:ea typeface="宋体" panose="02010600030101010101" pitchFamily="2" charset="-122"/>
              </a:rPr>
              <a:t>来源于中国境内、境外的所得，的确定原则：</a:t>
            </a:r>
            <a:endParaRPr lang="zh-CN" altLang="x-none" sz="4000" dirty="0">
              <a:latin typeface="宋体" panose="02010600030101010101" pitchFamily="2" charset="-122"/>
              <a:ea typeface="宋体" panose="02010600030101010101" pitchFamily="2" charset="-122"/>
            </a:endParaRPr>
          </a:p>
        </p:txBody>
      </p:sp>
      <p:sp>
        <p:nvSpPr>
          <p:cNvPr id="18435" name="Rectangle 3"/>
          <p:cNvSpPr>
            <a:spLocks noGrp="1"/>
          </p:cNvSpPr>
          <p:nvPr>
            <p:ph idx="1"/>
          </p:nvPr>
        </p:nvSpPr>
        <p:spPr>
          <a:xfrm>
            <a:off x="457200" y="1981200"/>
            <a:ext cx="8229600" cy="4329113"/>
          </a:xfrm>
        </p:spPr>
        <p:txBody>
          <a:bodyPr vert="horz" wrap="square" lIns="0" tIns="0" rIns="0" bIns="0" anchor="t" anchorCtr="0"/>
          <a:p>
            <a:pPr>
              <a:lnSpc>
                <a:spcPct val="90000"/>
              </a:lnSpc>
            </a:pPr>
            <a:r>
              <a:rPr lang="en-US" altLang="zh-CN" sz="2400" b="1" dirty="0">
                <a:latin typeface="宋体" panose="02010600030101010101" pitchFamily="2" charset="-122"/>
                <a:ea typeface="宋体" panose="02010600030101010101" pitchFamily="2" charset="-122"/>
              </a:rPr>
              <a:t>  </a:t>
            </a:r>
            <a:r>
              <a:rPr lang="zh-CN" altLang="x-none" sz="2400" b="1" dirty="0">
                <a:latin typeface="宋体" panose="02010600030101010101" pitchFamily="2" charset="-122"/>
                <a:ea typeface="宋体" panose="02010600030101010101" pitchFamily="2" charset="-122"/>
              </a:rPr>
              <a:t>（一）销售货物所得，按照交易活动发生地确定；</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（二）提供劳务所得，按照劳务发生地确定；</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（三）转让财产所得，不动产转让所得按照不动产所在地确定，动产转让所得按照转让动产的企业或者机构、场所所在地确定，权益性投资资产转让所得按照被投资企业所在地确定；</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（四）股息、红利等权益性投资所得，按照分配所得的企业所在地确定；</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（五）利息所得、租金所得、特许权使用费所得，按照负担、支付所得的企业或者机构、场所所在地确定，或者按照负担、支付所得的个人的住所地确定；</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（六）其他所得，由国务院财政、税务主管部门确定。</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p:cNvSpPr>
          <p:nvPr>
            <p:ph type="title"/>
          </p:nvPr>
        </p:nvSpPr>
        <p:spPr>
          <a:xfrm>
            <a:off x="457200" y="357188"/>
            <a:ext cx="8229600" cy="573087"/>
          </a:xfrm>
        </p:spPr>
        <p:txBody>
          <a:bodyPr vert="horz" wrap="square" lIns="0" tIns="0" rIns="0" bIns="0" anchor="t" anchorCtr="0"/>
          <a:p>
            <a:r>
              <a:rPr lang="zh-CN" altLang="x-none" sz="4000" dirty="0">
                <a:ea typeface="宋体" panose="02010600030101010101" pitchFamily="2" charset="-122"/>
              </a:rPr>
              <a:t>无形资产的摊销规定</a:t>
            </a:r>
            <a:endParaRPr lang="zh-CN" altLang="x-none" sz="4000" dirty="0">
              <a:ea typeface="宋体" panose="02010600030101010101" pitchFamily="2" charset="-122"/>
            </a:endParaRPr>
          </a:p>
        </p:txBody>
      </p:sp>
      <p:sp>
        <p:nvSpPr>
          <p:cNvPr id="147459" name="Rectangle 3"/>
          <p:cNvSpPr>
            <a:spLocks noGrp="1"/>
          </p:cNvSpPr>
          <p:nvPr>
            <p:ph idx="1"/>
          </p:nvPr>
        </p:nvSpPr>
        <p:spPr>
          <a:xfrm>
            <a:off x="457200" y="1557338"/>
            <a:ext cx="8229600" cy="4310062"/>
          </a:xfrm>
        </p:spPr>
        <p:txBody>
          <a:bodyPr vert="horz" wrap="square" lIns="0" tIns="0" rIns="0" bIns="0" anchor="t" anchorCtr="0"/>
          <a:p>
            <a:r>
              <a:rPr lang="zh-CN" altLang="x-none" sz="2400" b="1" dirty="0">
                <a:latin typeface="宋体" panose="02010600030101010101" pitchFamily="2" charset="-122"/>
                <a:ea typeface="宋体" panose="02010600030101010101" pitchFamily="2" charset="-122"/>
              </a:rPr>
              <a:t>企业所得税法第十二条</a:t>
            </a:r>
            <a:endParaRPr lang="zh-CN" altLang="x-none" sz="2400" b="1" dirty="0">
              <a:latin typeface="宋体" panose="02010600030101010101" pitchFamily="2" charset="-122"/>
              <a:ea typeface="宋体" panose="02010600030101010101" pitchFamily="2" charset="-122"/>
            </a:endParaRPr>
          </a:p>
          <a:p>
            <a:r>
              <a:rPr lang="zh-CN" altLang="zh-CN" sz="2400" b="1" dirty="0">
                <a:latin typeface="宋体" panose="02010600030101010101" pitchFamily="2" charset="-122"/>
                <a:ea typeface="宋体" panose="02010600030101010101" pitchFamily="2" charset="-122"/>
              </a:rPr>
              <a:t> </a:t>
            </a:r>
            <a:r>
              <a:rPr lang="zh-CN" altLang="x-none" sz="2400" b="1" dirty="0">
                <a:latin typeface="宋体" panose="02010600030101010101" pitchFamily="2" charset="-122"/>
                <a:ea typeface="宋体" panose="02010600030101010101" pitchFamily="2" charset="-122"/>
              </a:rPr>
              <a:t>在计算应纳税所得额时，企业按照规定计算的无形资产摊销费用，准予扣除。</a:t>
            </a:r>
            <a:endParaRPr lang="zh-CN" altLang="x-none" sz="2400" b="1" dirty="0">
              <a:latin typeface="宋体" panose="02010600030101010101" pitchFamily="2" charset="-122"/>
              <a:ea typeface="宋体" panose="02010600030101010101" pitchFamily="2" charset="-122"/>
            </a:endParaRPr>
          </a:p>
          <a:p>
            <a:r>
              <a:rPr lang="zh-CN" altLang="x-none" sz="2400" b="1" dirty="0">
                <a:latin typeface="宋体" panose="02010600030101010101" pitchFamily="2" charset="-122"/>
                <a:ea typeface="宋体" panose="02010600030101010101" pitchFamily="2" charset="-122"/>
              </a:rPr>
              <a:t>下列无形资产不得计算摊销费用扣除：</a:t>
            </a:r>
            <a:endParaRPr lang="zh-CN" altLang="x-none" sz="2400" b="1" dirty="0">
              <a:latin typeface="宋体" panose="02010600030101010101" pitchFamily="2" charset="-122"/>
              <a:ea typeface="宋体" panose="02010600030101010101" pitchFamily="2" charset="-122"/>
            </a:endParaRPr>
          </a:p>
          <a:p>
            <a:r>
              <a:rPr lang="zh-CN" altLang="x-none" sz="2400" b="1" dirty="0">
                <a:latin typeface="宋体" panose="02010600030101010101" pitchFamily="2" charset="-122"/>
                <a:ea typeface="宋体" panose="02010600030101010101" pitchFamily="2" charset="-122"/>
              </a:rPr>
              <a:t>（一）自行开发的支出已在计算应纳税所得额时扣除的无形资产；</a:t>
            </a:r>
            <a:endParaRPr lang="zh-CN" altLang="x-none" sz="2400" b="1" dirty="0">
              <a:latin typeface="宋体" panose="02010600030101010101" pitchFamily="2" charset="-122"/>
              <a:ea typeface="宋体" panose="02010600030101010101" pitchFamily="2" charset="-122"/>
            </a:endParaRPr>
          </a:p>
          <a:p>
            <a:r>
              <a:rPr lang="zh-CN" altLang="x-none" sz="2400" b="1" dirty="0">
                <a:latin typeface="宋体" panose="02010600030101010101" pitchFamily="2" charset="-122"/>
                <a:ea typeface="宋体" panose="02010600030101010101" pitchFamily="2" charset="-122"/>
              </a:rPr>
              <a:t>（二）自创商誉；</a:t>
            </a:r>
            <a:endParaRPr lang="zh-CN" altLang="x-none" sz="2400" b="1" dirty="0">
              <a:latin typeface="宋体" panose="02010600030101010101" pitchFamily="2" charset="-122"/>
              <a:ea typeface="宋体" panose="02010600030101010101" pitchFamily="2" charset="-122"/>
            </a:endParaRPr>
          </a:p>
          <a:p>
            <a:r>
              <a:rPr lang="zh-CN" altLang="x-none" sz="2400" b="1" dirty="0">
                <a:latin typeface="宋体" panose="02010600030101010101" pitchFamily="2" charset="-122"/>
                <a:ea typeface="宋体" panose="02010600030101010101" pitchFamily="2" charset="-122"/>
              </a:rPr>
              <a:t>（三）与经营活动无关的无形资产；</a:t>
            </a:r>
            <a:endParaRPr lang="zh-CN" altLang="x-none" sz="2400" b="1" dirty="0">
              <a:latin typeface="宋体" panose="02010600030101010101" pitchFamily="2" charset="-122"/>
              <a:ea typeface="宋体" panose="02010600030101010101" pitchFamily="2" charset="-122"/>
            </a:endParaRPr>
          </a:p>
          <a:p>
            <a:r>
              <a:rPr lang="zh-CN" altLang="x-none" sz="2400" b="1" dirty="0">
                <a:latin typeface="宋体" panose="02010600030101010101" pitchFamily="2" charset="-122"/>
                <a:ea typeface="宋体" panose="02010600030101010101" pitchFamily="2" charset="-122"/>
              </a:rPr>
              <a:t>（四）其他不得计算摊销费用扣除的无形资产。</a:t>
            </a:r>
            <a:endParaRPr lang="zh-CN" altLang="x-none" sz="2400" b="1" dirty="0">
              <a:latin typeface="宋体" panose="02010600030101010101" pitchFamily="2" charset="-122"/>
              <a:ea typeface="宋体" panose="02010600030101010101" pitchFamily="2" charset="-122"/>
            </a:endParaRPr>
          </a:p>
          <a:p>
            <a:r>
              <a:rPr lang="zh-CN" altLang="x-none" sz="2400" b="1" dirty="0">
                <a:latin typeface="宋体" panose="02010600030101010101" pitchFamily="2" charset="-122"/>
                <a:ea typeface="宋体" panose="02010600030101010101" pitchFamily="2" charset="-122"/>
              </a:rPr>
              <a:t>无形资产按照直线法计算的摊销费用，准予扣除。</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148483" name="Rectangle 3"/>
          <p:cNvSpPr>
            <a:spLocks noGrp="1"/>
          </p:cNvSpPr>
          <p:nvPr>
            <p:ph idx="1"/>
          </p:nvPr>
        </p:nvSpPr>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实施条例第六十七条：</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无形资产的摊销年限不得低于</a:t>
            </a:r>
            <a:r>
              <a:rPr lang="zh-CN" altLang="zh-CN" sz="2800" b="1" dirty="0">
                <a:latin typeface="宋体" panose="02010600030101010101" pitchFamily="2" charset="-122"/>
                <a:ea typeface="宋体" panose="02010600030101010101" pitchFamily="2" charset="-122"/>
              </a:rPr>
              <a:t>10</a:t>
            </a:r>
            <a:r>
              <a:rPr lang="zh-CN" altLang="x-none" sz="2800" b="1" dirty="0">
                <a:latin typeface="宋体" panose="02010600030101010101" pitchFamily="2" charset="-122"/>
                <a:ea typeface="宋体" panose="02010600030101010101" pitchFamily="2" charset="-122"/>
              </a:rPr>
              <a:t>年。</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作为投资或者受让的无形资产，有关法律规定或者合同约定了使用年限的，可以按照规定或者约定的使用年限分期摊销。</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外购商誉的支出，在企业整体转让或者清算时，准予扣除。</a:t>
            </a:r>
            <a:endParaRPr lang="zh-CN" altLang="x-none" sz="2800" b="1" dirty="0">
              <a:latin typeface="宋体" panose="02010600030101010101" pitchFamily="2" charset="-122"/>
              <a:ea typeface="宋体" panose="02010600030101010101" pitchFamily="2" charset="-122"/>
            </a:endParaRPr>
          </a:p>
          <a:p>
            <a:endParaRPr lang="zh-CN" altLang="zh-CN" dirty="0">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p:cNvSpPr>
          <p:nvPr>
            <p:ph type="title"/>
          </p:nvPr>
        </p:nvSpPr>
        <p:spPr/>
        <p:txBody>
          <a:bodyPr vert="horz" wrap="square" lIns="0" tIns="0" rIns="0" bIns="0" anchor="t" anchorCtr="0"/>
          <a:p>
            <a:r>
              <a:rPr lang="zh-CN" altLang="zh-CN" dirty="0">
                <a:latin typeface="宋体" panose="02010600030101010101" pitchFamily="2" charset="-122"/>
                <a:ea typeface="宋体" panose="02010600030101010101" pitchFamily="2" charset="-122"/>
              </a:rPr>
              <a:t>5</a:t>
            </a:r>
            <a:r>
              <a:rPr lang="zh-CN" altLang="x-none" dirty="0">
                <a:latin typeface="宋体" panose="02010600030101010101" pitchFamily="2" charset="-122"/>
                <a:ea typeface="宋体" panose="02010600030101010101" pitchFamily="2" charset="-122"/>
              </a:rPr>
              <a:t>、长期待摊费用</a:t>
            </a:r>
            <a:endParaRPr lang="zh-CN" altLang="x-none" dirty="0">
              <a:latin typeface="宋体" panose="02010600030101010101" pitchFamily="2" charset="-122"/>
              <a:ea typeface="宋体" panose="02010600030101010101" pitchFamily="2" charset="-122"/>
            </a:endParaRPr>
          </a:p>
        </p:txBody>
      </p:sp>
      <p:sp>
        <p:nvSpPr>
          <p:cNvPr id="149507" name="Rectangle 3"/>
          <p:cNvSpPr>
            <a:spLocks noGrp="1"/>
          </p:cNvSpPr>
          <p:nvPr>
            <p:ph idx="1"/>
          </p:nvPr>
        </p:nvSpPr>
        <p:spPr/>
        <p:txBody>
          <a:bodyPr vert="horz" wrap="square" lIns="0" tIns="0" rIns="0" bIns="0" anchor="t" anchorCtr="0"/>
          <a:p>
            <a:r>
              <a:rPr lang="zh-CN" altLang="x-none" sz="2800" b="1" dirty="0">
                <a:ea typeface="宋体" panose="02010600030101010101" pitchFamily="2" charset="-122"/>
              </a:rPr>
              <a:t>税法第十三条 </a:t>
            </a:r>
            <a:endParaRPr lang="zh-CN" altLang="x-none" sz="2800" b="1" dirty="0">
              <a:ea typeface="宋体" panose="02010600030101010101" pitchFamily="2" charset="-122"/>
            </a:endParaRPr>
          </a:p>
          <a:p>
            <a:r>
              <a:rPr lang="zh-CN" altLang="x-none" sz="2800" b="1" dirty="0">
                <a:ea typeface="宋体" panose="02010600030101010101" pitchFamily="2" charset="-122"/>
              </a:rPr>
              <a:t>在计算应纳税所得额时，企业发生的下列支出作为长期待摊费用，按照规定摊销的，准予扣除： </a:t>
            </a:r>
            <a:endParaRPr lang="zh-CN" altLang="x-none" sz="2800" b="1" dirty="0">
              <a:ea typeface="宋体" panose="02010600030101010101" pitchFamily="2" charset="-122"/>
            </a:endParaRPr>
          </a:p>
          <a:p>
            <a:r>
              <a:rPr lang="zh-CN" altLang="x-none" sz="2800" b="1" dirty="0">
                <a:ea typeface="宋体" panose="02010600030101010101" pitchFamily="2" charset="-122"/>
              </a:rPr>
              <a:t>（一）已足额提取折旧的固定资产的改建支出； </a:t>
            </a:r>
            <a:endParaRPr lang="zh-CN" altLang="x-none" sz="2800" b="1" dirty="0">
              <a:ea typeface="宋体" panose="02010600030101010101" pitchFamily="2" charset="-122"/>
            </a:endParaRPr>
          </a:p>
          <a:p>
            <a:r>
              <a:rPr lang="zh-CN" altLang="x-none" sz="2800" b="1" dirty="0">
                <a:ea typeface="宋体" panose="02010600030101010101" pitchFamily="2" charset="-122"/>
              </a:rPr>
              <a:t>（二）租入固定资产的改建支出； </a:t>
            </a:r>
            <a:endParaRPr lang="zh-CN" altLang="x-none" sz="2800" b="1" dirty="0">
              <a:ea typeface="宋体" panose="02010600030101010101" pitchFamily="2" charset="-122"/>
            </a:endParaRPr>
          </a:p>
          <a:p>
            <a:r>
              <a:rPr lang="zh-CN" altLang="x-none" sz="2800" b="1" dirty="0">
                <a:ea typeface="宋体" panose="02010600030101010101" pitchFamily="2" charset="-122"/>
              </a:rPr>
              <a:t>（三）固定资产的大修理支出； </a:t>
            </a:r>
            <a:endParaRPr lang="zh-CN" altLang="x-none" sz="2800" b="1" dirty="0">
              <a:ea typeface="宋体" panose="02010600030101010101" pitchFamily="2" charset="-122"/>
            </a:endParaRPr>
          </a:p>
          <a:p>
            <a:r>
              <a:rPr lang="zh-CN" altLang="x-none" sz="2800" b="1" dirty="0">
                <a:ea typeface="宋体" panose="02010600030101010101" pitchFamily="2" charset="-122"/>
              </a:rPr>
              <a:t>（四）其他应当作为长期待摊费用的支出。</a:t>
            </a:r>
            <a:endParaRPr lang="zh-CN" altLang="x-none" sz="2800" dirty="0">
              <a:ea typeface="宋体" panose="02010600030101010101" pitchFamily="2"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p:cNvSpPr>
          <p:nvPr>
            <p:ph type="title"/>
          </p:nvPr>
        </p:nvSpPr>
        <p:spPr>
          <a:xfrm>
            <a:off x="1489075" y="439738"/>
            <a:ext cx="7132638" cy="841375"/>
          </a:xfrm>
        </p:spPr>
        <p:txBody>
          <a:bodyPr vert="horz" wrap="square" lIns="0" tIns="0" rIns="0" bIns="0" anchor="t" anchorCtr="0"/>
          <a:p>
            <a:r>
              <a:rPr lang="zh-CN" altLang="x-none" dirty="0">
                <a:ea typeface="宋体" panose="02010600030101010101" pitchFamily="2" charset="-122"/>
              </a:rPr>
              <a:t>已足额提取折旧的固定资产的改建支出；</a:t>
            </a:r>
            <a:br>
              <a:rPr lang="zh-CN" altLang="x-none" dirty="0">
                <a:ea typeface="宋体" panose="02010600030101010101" pitchFamily="2" charset="-122"/>
              </a:rPr>
            </a:br>
            <a:r>
              <a:rPr lang="zh-CN" altLang="x-none" dirty="0">
                <a:ea typeface="宋体" panose="02010600030101010101" pitchFamily="2" charset="-122"/>
              </a:rPr>
              <a:t>租入固定资产的改建支出</a:t>
            </a:r>
            <a:endParaRPr lang="zh-CN" altLang="x-none" dirty="0">
              <a:ea typeface="宋体" panose="02010600030101010101" pitchFamily="2" charset="-122"/>
            </a:endParaRPr>
          </a:p>
        </p:txBody>
      </p:sp>
      <p:sp>
        <p:nvSpPr>
          <p:cNvPr id="150531" name="Rectangle 3"/>
          <p:cNvSpPr>
            <a:spLocks noGrp="1"/>
          </p:cNvSpPr>
          <p:nvPr>
            <p:ph idx="1"/>
          </p:nvPr>
        </p:nvSpPr>
        <p:spPr>
          <a:xfrm>
            <a:off x="457200" y="1981200"/>
            <a:ext cx="8229600" cy="4184650"/>
          </a:xfrm>
        </p:spPr>
        <p:txBody>
          <a:bodyPr vert="horz" wrap="square" lIns="0" tIns="0" rIns="0" bIns="0" anchor="t" anchorCtr="0"/>
          <a:p>
            <a:pPr>
              <a:lnSpc>
                <a:spcPct val="90000"/>
              </a:lnSpc>
            </a:pPr>
            <a:r>
              <a:rPr lang="zh-CN" altLang="x-none" sz="2400" b="1" dirty="0">
                <a:ea typeface="宋体" panose="02010600030101010101" pitchFamily="2" charset="-122"/>
              </a:rPr>
              <a:t>固定资产的改建支出是指改变房屋或者建筑物结构、延长使用年限等发生的支出。</a:t>
            </a:r>
            <a:endParaRPr lang="zh-CN" altLang="x-none" sz="2400" b="1" dirty="0">
              <a:ea typeface="宋体" panose="02010600030101010101" pitchFamily="2" charset="-122"/>
            </a:endParaRPr>
          </a:p>
          <a:p>
            <a:pPr>
              <a:lnSpc>
                <a:spcPct val="90000"/>
              </a:lnSpc>
            </a:pPr>
            <a:endParaRPr lang="zh-CN" altLang="zh-CN" sz="2400" b="1" dirty="0">
              <a:ea typeface="宋体" panose="02010600030101010101" pitchFamily="2" charset="-122"/>
            </a:endParaRPr>
          </a:p>
          <a:p>
            <a:pPr>
              <a:lnSpc>
                <a:spcPct val="90000"/>
              </a:lnSpc>
            </a:pPr>
            <a:r>
              <a:rPr lang="zh-CN" altLang="x-none" sz="2400" b="1" dirty="0">
                <a:ea typeface="宋体" panose="02010600030101010101" pitchFamily="2" charset="-122"/>
              </a:rPr>
              <a:t>已足额提取折旧的固定资产的改建支出，按照固定资产预计尚可使用年限分期摊销；</a:t>
            </a:r>
            <a:endParaRPr lang="zh-CN" altLang="x-none" sz="2400" b="1" dirty="0">
              <a:ea typeface="宋体" panose="02010600030101010101" pitchFamily="2" charset="-122"/>
            </a:endParaRPr>
          </a:p>
          <a:p>
            <a:pPr>
              <a:lnSpc>
                <a:spcPct val="90000"/>
              </a:lnSpc>
            </a:pPr>
            <a:r>
              <a:rPr lang="zh-CN" altLang="x-none" sz="2400" b="1" dirty="0">
                <a:ea typeface="宋体" panose="02010600030101010101" pitchFamily="2" charset="-122"/>
              </a:rPr>
              <a:t>租入固定资产的改建支出，按照合同约定的剩余租赁期限分期摊销。</a:t>
            </a:r>
            <a:br>
              <a:rPr lang="zh-CN" altLang="x-none" sz="2400" b="1" dirty="0">
                <a:ea typeface="宋体" panose="02010600030101010101" pitchFamily="2" charset="-122"/>
              </a:rPr>
            </a:br>
            <a:endParaRPr lang="zh-CN" altLang="x-none" sz="2400" b="1" dirty="0">
              <a:ea typeface="宋体" panose="02010600030101010101" pitchFamily="2" charset="-122"/>
            </a:endParaRPr>
          </a:p>
          <a:p>
            <a:pPr>
              <a:lnSpc>
                <a:spcPct val="90000"/>
              </a:lnSpc>
            </a:pPr>
            <a:r>
              <a:rPr lang="zh-CN" altLang="x-none" sz="2400" b="1" dirty="0">
                <a:ea typeface="宋体" panose="02010600030101010101" pitchFamily="2" charset="-122"/>
              </a:rPr>
              <a:t>改建的固定资产延长使用年限的，除上述两项规定外，应当适当延长</a:t>
            </a:r>
            <a:r>
              <a:rPr lang="zh-CN" altLang="x-none" sz="2400" b="1" dirty="0">
                <a:solidFill>
                  <a:srgbClr val="FF0000"/>
                </a:solidFill>
                <a:ea typeface="宋体" panose="02010600030101010101" pitchFamily="2" charset="-122"/>
              </a:rPr>
              <a:t>折旧</a:t>
            </a:r>
            <a:r>
              <a:rPr lang="zh-CN" altLang="x-none" sz="2400" b="1" dirty="0">
                <a:ea typeface="宋体" panose="02010600030101010101" pitchFamily="2" charset="-122"/>
              </a:rPr>
              <a:t>年限。</a:t>
            </a:r>
            <a:br>
              <a:rPr lang="zh-CN" altLang="x-none" sz="2400" b="1" dirty="0">
                <a:ea typeface="宋体" panose="02010600030101010101" pitchFamily="2" charset="-122"/>
              </a:rPr>
            </a:br>
            <a:r>
              <a:rPr lang="zh-CN" altLang="x-none" sz="2400" dirty="0">
                <a:ea typeface="宋体" panose="02010600030101010101" pitchFamily="2" charset="-122"/>
              </a:rPr>
              <a:t>　　</a:t>
            </a:r>
            <a:endParaRPr lang="zh-CN" altLang="x-none" sz="2400" dirty="0">
              <a:ea typeface="宋体" panose="02010600030101010101" pitchFamily="2"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p:cNvSpPr>
          <p:nvPr>
            <p:ph type="title"/>
          </p:nvPr>
        </p:nvSpPr>
        <p:spPr>
          <a:xfrm>
            <a:off x="457200" y="357188"/>
            <a:ext cx="8229600" cy="684212"/>
          </a:xfrm>
        </p:spPr>
        <p:txBody>
          <a:bodyPr vert="horz" wrap="square" lIns="0" tIns="0" rIns="0" bIns="0" anchor="t" anchorCtr="0"/>
          <a:p>
            <a:r>
              <a:rPr lang="zh-CN" altLang="x-none" dirty="0">
                <a:ea typeface="宋体" panose="02010600030101010101" pitchFamily="2" charset="-122"/>
              </a:rPr>
              <a:t>固定资产的大修理支出的摊销</a:t>
            </a:r>
            <a:endParaRPr lang="zh-CN" altLang="x-none" dirty="0">
              <a:ea typeface="宋体" panose="02010600030101010101" pitchFamily="2" charset="-122"/>
            </a:endParaRPr>
          </a:p>
        </p:txBody>
      </p:sp>
      <p:sp>
        <p:nvSpPr>
          <p:cNvPr id="151555" name="Rectangle 3"/>
          <p:cNvSpPr>
            <a:spLocks noGrp="1"/>
          </p:cNvSpPr>
          <p:nvPr>
            <p:ph idx="1"/>
          </p:nvPr>
        </p:nvSpPr>
        <p:spPr/>
        <p:txBody>
          <a:bodyPr vert="horz" wrap="square" lIns="0" tIns="0" rIns="0" bIns="0" anchor="t" anchorCtr="0"/>
          <a:p>
            <a:pPr>
              <a:lnSpc>
                <a:spcPct val="90000"/>
              </a:lnSpc>
            </a:pPr>
            <a:r>
              <a:rPr lang="zh-CN" altLang="x-none" sz="2800" b="1" dirty="0">
                <a:latin typeface="宋体" panose="02010600030101010101" pitchFamily="2" charset="-122"/>
                <a:ea typeface="宋体" panose="02010600030101010101" pitchFamily="2" charset="-122"/>
              </a:rPr>
              <a:t>固定资产的大修理支出，是指同时符合下列条件的支出：</a:t>
            </a:r>
            <a:endParaRPr lang="zh-CN" altLang="x-none" sz="2800" b="1" dirty="0">
              <a:latin typeface="宋体" panose="02010600030101010101" pitchFamily="2" charset="-122"/>
              <a:ea typeface="宋体" panose="02010600030101010101" pitchFamily="2" charset="-122"/>
            </a:endParaRPr>
          </a:p>
          <a:p>
            <a:pPr lvl="1">
              <a:lnSpc>
                <a:spcPct val="90000"/>
              </a:lnSpc>
            </a:pPr>
            <a:r>
              <a:rPr lang="zh-CN" altLang="x-none" sz="2400" b="1" dirty="0">
                <a:latin typeface="宋体" panose="02010600030101010101" pitchFamily="2" charset="-122"/>
                <a:ea typeface="宋体" panose="02010600030101010101" pitchFamily="2" charset="-122"/>
              </a:rPr>
              <a:t>（一）修理支出达到取得固定资产时的计税基础</a:t>
            </a:r>
            <a:r>
              <a:rPr lang="zh-CN" altLang="zh-CN" sz="2400" b="1" dirty="0">
                <a:latin typeface="宋体" panose="02010600030101010101" pitchFamily="2" charset="-122"/>
                <a:ea typeface="宋体" panose="02010600030101010101" pitchFamily="2" charset="-122"/>
              </a:rPr>
              <a:t>50%</a:t>
            </a:r>
            <a:r>
              <a:rPr lang="zh-CN" altLang="x-none" sz="2400" b="1" dirty="0">
                <a:latin typeface="宋体" panose="02010600030101010101" pitchFamily="2" charset="-122"/>
                <a:ea typeface="宋体" panose="02010600030101010101" pitchFamily="2" charset="-122"/>
              </a:rPr>
              <a:t>以上；</a:t>
            </a:r>
            <a:endParaRPr lang="zh-CN" altLang="x-none" sz="2400" b="1" dirty="0">
              <a:latin typeface="宋体" panose="02010600030101010101" pitchFamily="2" charset="-122"/>
              <a:ea typeface="宋体" panose="02010600030101010101" pitchFamily="2" charset="-122"/>
            </a:endParaRPr>
          </a:p>
          <a:p>
            <a:pPr lvl="1">
              <a:lnSpc>
                <a:spcPct val="90000"/>
              </a:lnSpc>
            </a:pPr>
            <a:r>
              <a:rPr lang="zh-CN" altLang="x-none" sz="2400" b="1" dirty="0">
                <a:latin typeface="宋体" panose="02010600030101010101" pitchFamily="2" charset="-122"/>
                <a:ea typeface="宋体" panose="02010600030101010101" pitchFamily="2" charset="-122"/>
              </a:rPr>
              <a:t>（二）修理后固定资产的使用年限延长</a:t>
            </a:r>
            <a:r>
              <a:rPr lang="zh-CN" altLang="zh-CN" sz="2400" b="1" dirty="0">
                <a:latin typeface="宋体" panose="02010600030101010101" pitchFamily="2" charset="-122"/>
                <a:ea typeface="宋体" panose="02010600030101010101" pitchFamily="2" charset="-122"/>
              </a:rPr>
              <a:t>2</a:t>
            </a:r>
            <a:r>
              <a:rPr lang="zh-CN" altLang="x-none" sz="2400" b="1" dirty="0">
                <a:latin typeface="宋体" panose="02010600030101010101" pitchFamily="2" charset="-122"/>
                <a:ea typeface="宋体" panose="02010600030101010101" pitchFamily="2" charset="-122"/>
              </a:rPr>
              <a:t>年以上。</a:t>
            </a:r>
            <a:br>
              <a:rPr lang="zh-CN" altLang="x-none" sz="2400" b="1" dirty="0">
                <a:latin typeface="宋体" panose="02010600030101010101" pitchFamily="2" charset="-122"/>
                <a:ea typeface="宋体" panose="02010600030101010101" pitchFamily="2" charset="-122"/>
              </a:rPr>
            </a:b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固定资产的大修理支出，按照固定资产尚可使用年限分期摊销。</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a:spLocks noGrp="1"/>
          </p:cNvSpPr>
          <p:nvPr>
            <p:ph type="title"/>
          </p:nvPr>
        </p:nvSpPr>
        <p:spPr>
          <a:xfrm>
            <a:off x="457200" y="357188"/>
            <a:ext cx="8229600" cy="795337"/>
          </a:xfrm>
        </p:spPr>
        <p:txBody>
          <a:bodyPr vert="horz" wrap="square" lIns="0" tIns="0" rIns="0" bIns="0" anchor="t" anchorCtr="0"/>
          <a:p>
            <a:r>
              <a:rPr lang="zh-CN" altLang="x-none" sz="3200" dirty="0">
                <a:ea typeface="宋体" panose="02010600030101010101" pitchFamily="2" charset="-122"/>
              </a:rPr>
              <a:t>其他应当作为长期待摊费用的支出的摊销</a:t>
            </a:r>
            <a:endParaRPr lang="zh-CN" altLang="x-none" sz="3200" dirty="0">
              <a:ea typeface="宋体" panose="02010600030101010101" pitchFamily="2" charset="-122"/>
            </a:endParaRPr>
          </a:p>
        </p:txBody>
      </p:sp>
      <p:sp>
        <p:nvSpPr>
          <p:cNvPr id="157699" name="Rectangle 3"/>
          <p:cNvSpPr>
            <a:spLocks noGrp="1"/>
          </p:cNvSpPr>
          <p:nvPr>
            <p:ph idx="1"/>
          </p:nvPr>
        </p:nvSpPr>
        <p:spPr>
          <a:xfrm>
            <a:off x="457200" y="1700213"/>
            <a:ext cx="8229600" cy="4537075"/>
          </a:xfrm>
        </p:spPr>
        <p:txBody>
          <a:bodyPr vert="horz" wrap="square" lIns="0" tIns="0" rIns="0" bIns="0" anchor="t" anchorCtr="0"/>
          <a:p>
            <a:pPr>
              <a:lnSpc>
                <a:spcPct val="90000"/>
              </a:lnSpc>
            </a:pPr>
            <a:r>
              <a:rPr lang="zh-CN" altLang="x-none" sz="2800" b="1" dirty="0">
                <a:latin typeface="宋体" panose="02010600030101010101" pitchFamily="2" charset="-122"/>
                <a:ea typeface="宋体" panose="02010600030101010101" pitchFamily="2" charset="-122"/>
              </a:rPr>
              <a:t>其他应当作为长期待摊费用的支出，自支出发生月份的</a:t>
            </a:r>
            <a:r>
              <a:rPr lang="zh-CN" altLang="x-none" sz="2800" b="1" dirty="0">
                <a:solidFill>
                  <a:srgbClr val="FF0000"/>
                </a:solidFill>
                <a:latin typeface="宋体" panose="02010600030101010101" pitchFamily="2" charset="-122"/>
                <a:ea typeface="宋体" panose="02010600030101010101" pitchFamily="2" charset="-122"/>
              </a:rPr>
              <a:t>次月</a:t>
            </a:r>
            <a:r>
              <a:rPr lang="zh-CN" altLang="x-none" sz="2800" b="1" dirty="0">
                <a:latin typeface="宋体" panose="02010600030101010101" pitchFamily="2" charset="-122"/>
                <a:ea typeface="宋体" panose="02010600030101010101" pitchFamily="2" charset="-122"/>
              </a:rPr>
              <a:t>起，分期摊销，摊销年限不得低于</a:t>
            </a:r>
            <a:r>
              <a:rPr lang="zh-CN" altLang="zh-CN" sz="2800" b="1" dirty="0">
                <a:latin typeface="宋体" panose="02010600030101010101" pitchFamily="2" charset="-122"/>
                <a:ea typeface="宋体" panose="02010600030101010101" pitchFamily="2" charset="-122"/>
              </a:rPr>
              <a:t>3</a:t>
            </a:r>
            <a:r>
              <a:rPr lang="zh-CN" altLang="x-none" sz="2800" b="1" dirty="0">
                <a:latin typeface="宋体" panose="02010600030101010101" pitchFamily="2" charset="-122"/>
                <a:ea typeface="宋体" panose="02010600030101010101" pitchFamily="2" charset="-122"/>
              </a:rPr>
              <a:t>年。</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注意：开办费的处理</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国家税务总局关于企业所得税若干税务事项衔接问题的通知</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（国税函</a:t>
            </a:r>
            <a:r>
              <a:rPr lang="zh-CN" altLang="zh-CN" sz="2800" b="1" dirty="0">
                <a:latin typeface="宋体" panose="02010600030101010101" pitchFamily="2" charset="-122"/>
                <a:ea typeface="宋体" panose="02010600030101010101" pitchFamily="2" charset="-122"/>
              </a:rPr>
              <a:t>〔2009〕98</a:t>
            </a:r>
            <a:r>
              <a:rPr lang="zh-CN" altLang="x-none" sz="2800" b="1" dirty="0">
                <a:latin typeface="宋体" panose="02010600030101010101" pitchFamily="2" charset="-122"/>
                <a:ea typeface="宋体" panose="02010600030101010101" pitchFamily="2" charset="-122"/>
              </a:rPr>
              <a:t>号）</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新税法中开（筹）办费未明确列作长期待摊费用，企业可以在开始经营之日的当年一次性扣除，也可以按照新税法有关长期待摊费用的处理规定处理，但一经选定，不得改变。</a:t>
            </a:r>
            <a:r>
              <a:rPr lang="zh-CN" altLang="x-none" sz="2800" b="1" dirty="0">
                <a:ea typeface="宋体" panose="02010600030101010101" pitchFamily="2" charset="-122"/>
              </a:rPr>
              <a:t></a:t>
            </a:r>
            <a:endParaRPr lang="zh-CN" altLang="x-none" sz="28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7698"/>
                                        </p:tgtEl>
                                        <p:attrNameLst>
                                          <p:attrName>style.visibility</p:attrName>
                                        </p:attrNameLst>
                                      </p:cBhvr>
                                      <p:to>
                                        <p:strVal val="visible"/>
                                      </p:to>
                                    </p:set>
                                    <p:animEffect transition="in" filter="fade">
                                      <p:cBhvr>
                                        <p:cTn id="7" dur="2000"/>
                                        <p:tgtEl>
                                          <p:spTgt spid="1576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7699">
                                            <p:txEl>
                                              <p:charRg st="0" end="45"/>
                                            </p:txEl>
                                          </p:spTgt>
                                        </p:tgtEl>
                                        <p:attrNameLst>
                                          <p:attrName>style.visibility</p:attrName>
                                        </p:attrNameLst>
                                      </p:cBhvr>
                                      <p:to>
                                        <p:strVal val="visible"/>
                                      </p:to>
                                    </p:set>
                                    <p:animEffect transition="in" filter="fade">
                                      <p:cBhvr>
                                        <p:cTn id="12" dur="2000"/>
                                        <p:tgtEl>
                                          <p:spTgt spid="157699">
                                            <p:txEl>
                                              <p:charRg st="0"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7699">
                                            <p:txEl>
                                              <p:charRg st="45" end="55"/>
                                            </p:txEl>
                                          </p:spTgt>
                                        </p:tgtEl>
                                        <p:attrNameLst>
                                          <p:attrName>style.visibility</p:attrName>
                                        </p:attrNameLst>
                                      </p:cBhvr>
                                      <p:to>
                                        <p:strVal val="visible"/>
                                      </p:to>
                                    </p:set>
                                    <p:animEffect transition="in" filter="fade">
                                      <p:cBhvr>
                                        <p:cTn id="17" dur="2000"/>
                                        <p:tgtEl>
                                          <p:spTgt spid="157699">
                                            <p:txEl>
                                              <p:charRg st="45" end="5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7699">
                                            <p:txEl>
                                              <p:charRg st="55" end="98"/>
                                            </p:txEl>
                                          </p:spTgt>
                                        </p:tgtEl>
                                        <p:attrNameLst>
                                          <p:attrName>style.visibility</p:attrName>
                                        </p:attrNameLst>
                                      </p:cBhvr>
                                      <p:to>
                                        <p:strVal val="visible"/>
                                      </p:to>
                                    </p:set>
                                    <p:animEffect transition="in" filter="fade">
                                      <p:cBhvr>
                                        <p:cTn id="22" dur="2000"/>
                                        <p:tgtEl>
                                          <p:spTgt spid="157699">
                                            <p:txEl>
                                              <p:charRg st="55" end="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7699">
                                            <p:txEl>
                                              <p:charRg st="98" end="177"/>
                                            </p:txEl>
                                          </p:spTgt>
                                        </p:tgtEl>
                                        <p:attrNameLst>
                                          <p:attrName>style.visibility</p:attrName>
                                        </p:attrNameLst>
                                      </p:cBhvr>
                                      <p:to>
                                        <p:strVal val="visible"/>
                                      </p:to>
                                    </p:set>
                                    <p:animEffect transition="in" filter="fade">
                                      <p:cBhvr>
                                        <p:cTn id="27" dur="2000"/>
                                        <p:tgtEl>
                                          <p:spTgt spid="157699">
                                            <p:txEl>
                                              <p:charRg st="98"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bldLvl="0"/>
      <p:bldP spid="157699"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Grp="1"/>
          </p:cNvSpPr>
          <p:nvPr>
            <p:ph type="title"/>
          </p:nvPr>
        </p:nvSpPr>
        <p:spPr>
          <a:xfrm>
            <a:off x="457200" y="357188"/>
            <a:ext cx="8229600" cy="684212"/>
          </a:xfrm>
        </p:spPr>
        <p:txBody>
          <a:bodyPr vert="horz" wrap="square" lIns="0" tIns="0" rIns="0" bIns="0" anchor="t" anchorCtr="0"/>
          <a:p>
            <a:r>
              <a:rPr lang="zh-CN" altLang="zh-CN" sz="3600" dirty="0">
                <a:latin typeface="宋体" panose="02010600030101010101" pitchFamily="2" charset="-122"/>
                <a:ea typeface="宋体" panose="02010600030101010101" pitchFamily="2" charset="-122"/>
              </a:rPr>
              <a:t>6</a:t>
            </a:r>
            <a:r>
              <a:rPr lang="zh-CN" altLang="x-none" sz="3600" dirty="0">
                <a:latin typeface="宋体" panose="02010600030101010101" pitchFamily="2" charset="-122"/>
                <a:ea typeface="宋体" panose="02010600030101010101" pitchFamily="2" charset="-122"/>
              </a:rPr>
              <a:t>、投资资产的税务处理</a:t>
            </a:r>
            <a:endParaRPr lang="zh-CN" altLang="x-none" sz="3600" dirty="0">
              <a:latin typeface="宋体" panose="02010600030101010101" pitchFamily="2" charset="-122"/>
              <a:ea typeface="宋体" panose="02010600030101010101" pitchFamily="2" charset="-122"/>
            </a:endParaRPr>
          </a:p>
        </p:txBody>
      </p:sp>
      <p:sp>
        <p:nvSpPr>
          <p:cNvPr id="153603" name="Rectangle 3"/>
          <p:cNvSpPr>
            <a:spLocks noGrp="1"/>
          </p:cNvSpPr>
          <p:nvPr>
            <p:ph idx="1"/>
          </p:nvPr>
        </p:nvSpPr>
        <p:spPr>
          <a:xfrm>
            <a:off x="457200" y="1628775"/>
            <a:ext cx="8229600" cy="4238625"/>
          </a:xfrm>
        </p:spPr>
        <p:txBody>
          <a:bodyPr vert="horz" wrap="square" lIns="0" tIns="0" rIns="0" bIns="0" anchor="t" anchorCtr="0"/>
          <a:p>
            <a:pPr>
              <a:lnSpc>
                <a:spcPct val="90000"/>
              </a:lnSpc>
            </a:pPr>
            <a:r>
              <a:rPr lang="zh-CN" altLang="x-none" sz="2400" b="1" dirty="0">
                <a:ea typeface="宋体" panose="02010600030101010101" pitchFamily="2" charset="-122"/>
              </a:rPr>
              <a:t>投资资产，是指企业对外进行权益性投资和债权性投资形成的资产。</a:t>
            </a:r>
            <a:br>
              <a:rPr lang="zh-CN" altLang="x-none" sz="2400" b="1" dirty="0">
                <a:ea typeface="宋体" panose="02010600030101010101" pitchFamily="2" charset="-122"/>
              </a:rPr>
            </a:br>
            <a:endParaRPr lang="zh-CN" altLang="x-none" sz="2400" b="1" dirty="0">
              <a:ea typeface="宋体" panose="02010600030101010101" pitchFamily="2" charset="-122"/>
            </a:endParaRPr>
          </a:p>
          <a:p>
            <a:pPr>
              <a:lnSpc>
                <a:spcPct val="90000"/>
              </a:lnSpc>
            </a:pPr>
            <a:r>
              <a:rPr lang="zh-CN" altLang="x-none" sz="2400" b="1" dirty="0">
                <a:ea typeface="宋体" panose="02010600030101010101" pitchFamily="2" charset="-122"/>
              </a:rPr>
              <a:t>企业在转让或者处置投资资产时，投资资产的成本，准予扣除。</a:t>
            </a:r>
            <a:endParaRPr lang="zh-CN" altLang="x-none" sz="2400" b="1" dirty="0">
              <a:ea typeface="宋体" panose="02010600030101010101" pitchFamily="2" charset="-122"/>
            </a:endParaRPr>
          </a:p>
          <a:p>
            <a:pPr lvl="1">
              <a:lnSpc>
                <a:spcPct val="90000"/>
              </a:lnSpc>
            </a:pPr>
            <a:r>
              <a:rPr lang="zh-CN" altLang="x-none" sz="2400" b="1" dirty="0">
                <a:ea typeface="宋体" panose="02010600030101010101" pitchFamily="2" charset="-122"/>
              </a:rPr>
              <a:t>投资资产按照以下方法确定成本：</a:t>
            </a:r>
            <a:endParaRPr lang="zh-CN" altLang="x-none" sz="2400" b="1" dirty="0">
              <a:ea typeface="宋体" panose="02010600030101010101" pitchFamily="2" charset="-122"/>
            </a:endParaRPr>
          </a:p>
          <a:p>
            <a:pPr lvl="2">
              <a:lnSpc>
                <a:spcPct val="90000"/>
              </a:lnSpc>
            </a:pPr>
            <a:r>
              <a:rPr lang="zh-CN" altLang="x-none" b="1" dirty="0">
                <a:ea typeface="宋体" panose="02010600030101010101" pitchFamily="2" charset="-122"/>
              </a:rPr>
              <a:t>（一）通过支付现金方式取得的投资资产，以购买价款为成本；</a:t>
            </a:r>
            <a:endParaRPr lang="zh-CN" altLang="x-none" b="1" dirty="0">
              <a:ea typeface="宋体" panose="02010600030101010101" pitchFamily="2" charset="-122"/>
            </a:endParaRPr>
          </a:p>
          <a:p>
            <a:pPr lvl="2">
              <a:lnSpc>
                <a:spcPct val="90000"/>
              </a:lnSpc>
            </a:pPr>
            <a:r>
              <a:rPr lang="zh-CN" altLang="x-none" b="1" dirty="0">
                <a:ea typeface="宋体" panose="02010600030101010101" pitchFamily="2" charset="-122"/>
              </a:rPr>
              <a:t>（二）通过支付现金以外的方式取得的投资资产，以该资产的公允价值和支付的相关税费为成本。</a:t>
            </a:r>
            <a:br>
              <a:rPr lang="zh-CN" altLang="x-none" b="1" dirty="0">
                <a:ea typeface="宋体" panose="02010600030101010101" pitchFamily="2" charset="-122"/>
              </a:rPr>
            </a:br>
            <a:endParaRPr lang="zh-CN" altLang="x-none" b="1" dirty="0">
              <a:ea typeface="宋体" panose="0201060003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2"/>
          <p:cNvSpPr>
            <a:spLocks noGrp="1"/>
          </p:cNvSpPr>
          <p:nvPr>
            <p:ph type="title"/>
          </p:nvPr>
        </p:nvSpPr>
        <p:spPr>
          <a:xfrm>
            <a:off x="457200" y="357188"/>
            <a:ext cx="8229600" cy="71437"/>
          </a:xfrm>
        </p:spPr>
        <p:txBody>
          <a:bodyPr vert="horz" wrap="square" lIns="0" tIns="0" rIns="0" bIns="0" anchor="t" anchorCtr="0"/>
          <a:p>
            <a:endParaRPr lang="zh-CN" altLang="zh-CN" dirty="0">
              <a:ea typeface="宋体" panose="02010600030101010101" pitchFamily="2" charset="-122"/>
            </a:endParaRPr>
          </a:p>
        </p:txBody>
      </p:sp>
      <p:sp>
        <p:nvSpPr>
          <p:cNvPr id="154627" name="Rectangle 3"/>
          <p:cNvSpPr>
            <a:spLocks noGrp="1"/>
          </p:cNvSpPr>
          <p:nvPr>
            <p:ph idx="1"/>
          </p:nvPr>
        </p:nvSpPr>
        <p:spPr>
          <a:xfrm>
            <a:off x="176213" y="1684338"/>
            <a:ext cx="8496300" cy="5173662"/>
          </a:xfrm>
        </p:spPr>
        <p:txBody>
          <a:bodyPr vert="horz" wrap="square" lIns="0" tIns="0" rIns="0" bIns="0" anchor="t" anchorCtr="0"/>
          <a:p>
            <a:pPr>
              <a:lnSpc>
                <a:spcPct val="90000"/>
              </a:lnSpc>
            </a:pPr>
            <a:r>
              <a:rPr lang="zh-CN" altLang="x-none" sz="2400" b="1" dirty="0">
                <a:latin typeface="宋体" panose="02010600030101010101" pitchFamily="2" charset="-122"/>
                <a:ea typeface="宋体" panose="02010600030101010101" pitchFamily="2" charset="-122"/>
              </a:rPr>
              <a:t>企业以经营活动的部分非货币性资产对外投资，包括股份公司的法人股东以其经营活动的部分非货币性资产向股份公司配购股票，应在投资交易发生时，将其分解为按公允价值销售有关非货币性资产和投资两项经济业务进行所得税处理，并按规定计算确认资产转让所得或损失。 </a:t>
            </a:r>
            <a:endParaRPr lang="zh-CN" altLang="x-none" sz="2400" b="1" dirty="0">
              <a:latin typeface="宋体" panose="02010600030101010101" pitchFamily="2" charset="-122"/>
              <a:ea typeface="宋体" panose="02010600030101010101" pitchFamily="2" charset="-122"/>
            </a:endParaRPr>
          </a:p>
          <a:p>
            <a:pPr>
              <a:lnSpc>
                <a:spcPct val="110000"/>
              </a:lnSpc>
            </a:pPr>
            <a:r>
              <a:rPr lang="zh-CN" altLang="x-none" sz="2400" b="1" dirty="0">
                <a:solidFill>
                  <a:srgbClr val="FF0000"/>
                </a:solidFill>
                <a:latin typeface="宋体" panose="02010600030101010101" pitchFamily="2" charset="-122"/>
                <a:ea typeface="宋体" panose="02010600030101010101" pitchFamily="2" charset="-122"/>
              </a:rPr>
              <a:t>特殊处理规定：</a:t>
            </a:r>
            <a:r>
              <a:rPr lang="zh-CN" altLang="x-none" sz="2400" b="1" dirty="0">
                <a:latin typeface="宋体" panose="02010600030101010101" pitchFamily="2" charset="-122"/>
                <a:ea typeface="宋体" panose="02010600030101010101" pitchFamily="2" charset="-122"/>
              </a:rPr>
              <a:t>满足条件的企业重组，适用特殊的处理规定。</a:t>
            </a:r>
            <a:endParaRPr lang="zh-CN" altLang="x-none" sz="2400" b="1" dirty="0">
              <a:latin typeface="宋体" panose="02010600030101010101" pitchFamily="2" charset="-122"/>
              <a:ea typeface="宋体" panose="02010600030101010101" pitchFamily="2" charset="-122"/>
            </a:endParaRPr>
          </a:p>
          <a:p>
            <a:endParaRPr lang="zh-CN" altLang="x-none" sz="2400" b="1" dirty="0">
              <a:latin typeface="宋体" panose="02010600030101010101" pitchFamily="2" charset="-122"/>
              <a:ea typeface="宋体" panose="02010600030101010101" pitchFamily="2" charset="-122"/>
            </a:endParaRPr>
          </a:p>
          <a:p>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国家税务总局关于贯彻落实企业所得税法若干税收问题的通知</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（国税函</a:t>
            </a:r>
            <a:r>
              <a:rPr lang="zh-CN" altLang="zh-CN" sz="2400" b="1" dirty="0">
                <a:latin typeface="宋体" panose="02010600030101010101" pitchFamily="2" charset="-122"/>
                <a:ea typeface="宋体" panose="02010600030101010101" pitchFamily="2" charset="-122"/>
              </a:rPr>
              <a:t>〔2010〕79</a:t>
            </a:r>
            <a:r>
              <a:rPr lang="zh-CN" altLang="x-none" sz="2400" b="1" dirty="0">
                <a:latin typeface="宋体" panose="02010600030101010101" pitchFamily="2" charset="-122"/>
                <a:ea typeface="宋体" panose="02010600030101010101" pitchFamily="2" charset="-122"/>
              </a:rPr>
              <a:t>号）规定，被投资企业将</a:t>
            </a:r>
            <a:r>
              <a:rPr lang="zh-CN" altLang="x-none" sz="2400" b="1" dirty="0">
                <a:solidFill>
                  <a:srgbClr val="FF3300"/>
                </a:solidFill>
                <a:latin typeface="宋体" panose="02010600030101010101" pitchFamily="2" charset="-122"/>
                <a:ea typeface="宋体" panose="02010600030101010101" pitchFamily="2" charset="-122"/>
              </a:rPr>
              <a:t>股权（票）溢价</a:t>
            </a:r>
            <a:r>
              <a:rPr lang="zh-CN" altLang="x-none" sz="2400" b="1" dirty="0">
                <a:latin typeface="宋体" panose="02010600030101010101" pitchFamily="2" charset="-122"/>
                <a:ea typeface="宋体" panose="02010600030101010101" pitchFamily="2" charset="-122"/>
              </a:rPr>
              <a:t>所形成的资本公积转为股本的，不作为投资方企业的股息、红利收入，投资方企业也不得增加该项长期投资的计税基础。</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p:cNvSpPr>
          <p:nvPr>
            <p:ph type="title"/>
          </p:nvPr>
        </p:nvSpPr>
        <p:spPr/>
        <p:txBody>
          <a:bodyPr vert="horz" wrap="square" lIns="0" tIns="0" rIns="0" bIns="0" anchor="t" anchorCtr="0"/>
          <a:p>
            <a:r>
              <a:rPr lang="zh-CN" altLang="zh-CN" dirty="0">
                <a:latin typeface="宋体" panose="02010600030101010101" pitchFamily="2" charset="-122"/>
                <a:ea typeface="宋体" panose="02010600030101010101" pitchFamily="2" charset="-122"/>
              </a:rPr>
              <a:t>6</a:t>
            </a:r>
            <a:r>
              <a:rPr lang="zh-CN" altLang="x-none" dirty="0">
                <a:latin typeface="宋体" panose="02010600030101010101" pitchFamily="2" charset="-122"/>
                <a:ea typeface="宋体" panose="02010600030101010101" pitchFamily="2" charset="-122"/>
              </a:rPr>
              <a:t>、存货的税务处理</a:t>
            </a:r>
            <a:endParaRPr lang="zh-CN" altLang="x-none" dirty="0">
              <a:latin typeface="宋体" panose="02010600030101010101" pitchFamily="2" charset="-122"/>
              <a:ea typeface="宋体" panose="02010600030101010101" pitchFamily="2" charset="-122"/>
            </a:endParaRPr>
          </a:p>
        </p:txBody>
      </p:sp>
      <p:sp>
        <p:nvSpPr>
          <p:cNvPr id="155651" name="Rectangle 3"/>
          <p:cNvSpPr>
            <a:spLocks noGrp="1"/>
          </p:cNvSpPr>
          <p:nvPr>
            <p:ph idx="1"/>
          </p:nvPr>
        </p:nvSpPr>
        <p:spPr/>
        <p:txBody>
          <a:bodyPr vert="horz" wrap="square" lIns="0" tIns="0" rIns="0" bIns="0" anchor="t" anchorCtr="0"/>
          <a:p>
            <a:r>
              <a:rPr lang="zh-CN" altLang="x-none" sz="2400" b="1" dirty="0">
                <a:ea typeface="宋体" panose="02010600030101010101" pitchFamily="2" charset="-122"/>
              </a:rPr>
              <a:t>存货的定义</a:t>
            </a:r>
            <a:endParaRPr lang="zh-CN" altLang="x-none" sz="2400" b="1" dirty="0">
              <a:ea typeface="宋体" panose="02010600030101010101" pitchFamily="2" charset="-122"/>
            </a:endParaRPr>
          </a:p>
          <a:p>
            <a:r>
              <a:rPr lang="zh-CN" altLang="x-none" sz="2400" b="1" dirty="0">
                <a:ea typeface="宋体" panose="02010600030101010101" pitchFamily="2" charset="-122"/>
              </a:rPr>
              <a:t>存货，是指企业持有以备出售的产品或者商品、处在生产过程中的在产品、在生产或者提供劳务过程中耗用的材料和物料等。</a:t>
            </a:r>
            <a:endParaRPr lang="zh-CN" altLang="x-none" sz="2400" b="1" dirty="0">
              <a:ea typeface="宋体" panose="02010600030101010101" pitchFamily="2" charset="-122"/>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a:spLocks noGrp="1"/>
          </p:cNvSpPr>
          <p:nvPr>
            <p:ph type="title"/>
          </p:nvPr>
        </p:nvSpPr>
        <p:spPr>
          <a:xfrm>
            <a:off x="457200" y="357188"/>
            <a:ext cx="8229600" cy="684212"/>
          </a:xfrm>
        </p:spPr>
        <p:txBody>
          <a:bodyPr vert="horz" wrap="square" lIns="0" tIns="0" rIns="0" bIns="0" anchor="t" anchorCtr="0"/>
          <a:p>
            <a:r>
              <a:rPr lang="zh-CN" altLang="x-none" dirty="0">
                <a:ea typeface="宋体" panose="02010600030101010101" pitchFamily="2" charset="-122"/>
              </a:rPr>
              <a:t>存货的计价方法</a:t>
            </a:r>
            <a:endParaRPr lang="zh-CN" altLang="x-none" dirty="0">
              <a:ea typeface="宋体" panose="02010600030101010101" pitchFamily="2" charset="-122"/>
            </a:endParaRPr>
          </a:p>
        </p:txBody>
      </p:sp>
      <p:sp>
        <p:nvSpPr>
          <p:cNvPr id="156675" name="Rectangle 3"/>
          <p:cNvSpPr>
            <a:spLocks noGrp="1"/>
          </p:cNvSpPr>
          <p:nvPr>
            <p:ph idx="1"/>
          </p:nvPr>
        </p:nvSpPr>
        <p:spPr>
          <a:xfrm>
            <a:off x="457200" y="1700213"/>
            <a:ext cx="8229600" cy="4537075"/>
          </a:xfrm>
        </p:spPr>
        <p:txBody>
          <a:bodyPr vert="horz" wrap="square" lIns="0" tIns="0" rIns="0" bIns="0" anchor="t" anchorCtr="0"/>
          <a:p>
            <a:r>
              <a:rPr lang="zh-CN" altLang="x-none" sz="2800" b="1" dirty="0">
                <a:ea typeface="宋体" panose="02010600030101010101" pitchFamily="2" charset="-122"/>
              </a:rPr>
              <a:t>存货按照以下方法确定成本：</a:t>
            </a:r>
            <a:endParaRPr lang="zh-CN" altLang="x-none" sz="2800" b="1" dirty="0">
              <a:ea typeface="宋体" panose="02010600030101010101" pitchFamily="2" charset="-122"/>
            </a:endParaRPr>
          </a:p>
          <a:p>
            <a:r>
              <a:rPr lang="zh-CN" altLang="x-none" sz="2800" b="1" dirty="0">
                <a:ea typeface="宋体" panose="02010600030101010101" pitchFamily="2" charset="-122"/>
              </a:rPr>
              <a:t>（一）通过支付现金方式取得的存货，以购买价款和支付的相关税费为成本；</a:t>
            </a:r>
            <a:endParaRPr lang="zh-CN" altLang="x-none" sz="2800" b="1" dirty="0">
              <a:ea typeface="宋体" panose="02010600030101010101" pitchFamily="2" charset="-122"/>
            </a:endParaRPr>
          </a:p>
          <a:p>
            <a:r>
              <a:rPr lang="zh-CN" altLang="x-none" sz="2800" b="1" dirty="0">
                <a:ea typeface="宋体" panose="02010600030101010101" pitchFamily="2" charset="-122"/>
              </a:rPr>
              <a:t>（二）通过支付现金以外的方式取得的存货，以该存货的公允价值和支付的相关税费为成本；</a:t>
            </a:r>
            <a:endParaRPr lang="zh-CN" altLang="x-none" sz="2800" b="1" dirty="0">
              <a:ea typeface="宋体" panose="02010600030101010101" pitchFamily="2" charset="-122"/>
            </a:endParaRPr>
          </a:p>
          <a:p>
            <a:r>
              <a:rPr lang="zh-CN" altLang="x-none" sz="2800" b="1" dirty="0">
                <a:ea typeface="宋体" panose="02010600030101010101" pitchFamily="2" charset="-122"/>
              </a:rPr>
              <a:t>（三）生产性生物资产收获的农产品，以产出或者采收过程中发生的材料费、人工费和分摊的间接费用等必要支出为成本。</a:t>
            </a:r>
            <a:br>
              <a:rPr lang="zh-CN" altLang="x-none" sz="2800" b="1" dirty="0">
                <a:ea typeface="宋体" panose="02010600030101010101" pitchFamily="2" charset="-122"/>
              </a:rPr>
            </a:br>
            <a:r>
              <a:rPr lang="zh-CN" altLang="x-none" sz="2800" b="1" dirty="0">
                <a:ea typeface="宋体" panose="02010600030101010101" pitchFamily="2" charset="-122"/>
              </a:rPr>
              <a:t>　　</a:t>
            </a:r>
            <a:endParaRPr lang="zh-CN" altLang="x-none" sz="2800" b="1"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案例</a:t>
            </a:r>
            <a:endParaRPr lang="zh-CN" altLang="x-none" dirty="0">
              <a:latin typeface="宋体" panose="02010600030101010101" pitchFamily="2" charset="-122"/>
              <a:ea typeface="宋体" panose="02010600030101010101" pitchFamily="2" charset="-122"/>
            </a:endParaRPr>
          </a:p>
        </p:txBody>
      </p:sp>
      <p:sp>
        <p:nvSpPr>
          <p:cNvPr id="19459" name="Rectangle 3"/>
          <p:cNvSpPr>
            <a:spLocks noGrp="1"/>
          </p:cNvSpPr>
          <p:nvPr>
            <p:ph idx="1"/>
          </p:nvPr>
        </p:nvSpPr>
        <p:spPr/>
        <p:txBody>
          <a:bodyPr vert="horz" wrap="square" lIns="0" tIns="0" rIns="0" bIns="0" anchor="t" anchorCtr="0"/>
          <a:p>
            <a:pPr>
              <a:lnSpc>
                <a:spcPct val="80000"/>
              </a:lnSpc>
            </a:pPr>
            <a:r>
              <a:rPr lang="zh-CN" altLang="en-US" sz="2800" b="1" dirty="0">
                <a:latin typeface="宋体" panose="02010600030101010101" pitchFamily="2" charset="-122"/>
                <a:ea typeface="宋体" panose="02010600030101010101" pitchFamily="2" charset="-122"/>
              </a:rPr>
              <a:t>A公司是非居民企业，2013年度，该公司取得了以下所得：</a:t>
            </a:r>
            <a:endParaRPr lang="zh-CN" altLang="en-US" sz="2800" b="1" dirty="0">
              <a:latin typeface="宋体" panose="02010600030101010101" pitchFamily="2" charset="-122"/>
              <a:ea typeface="宋体" panose="02010600030101010101" pitchFamily="2" charset="-122"/>
            </a:endParaRPr>
          </a:p>
          <a:p>
            <a:pPr>
              <a:lnSpc>
                <a:spcPct val="80000"/>
              </a:lnSpc>
            </a:pPr>
            <a:r>
              <a:rPr lang="zh-CN" altLang="en-US" sz="2800" b="1" dirty="0">
                <a:latin typeface="宋体" panose="02010600030101010101" pitchFamily="2" charset="-122"/>
                <a:ea typeface="宋体" panose="02010600030101010101" pitchFamily="2" charset="-122"/>
              </a:rPr>
              <a:t>1,在中国境内销售一批货物，获得100万元；</a:t>
            </a:r>
            <a:endParaRPr lang="zh-CN" altLang="en-US" sz="2800" b="1" dirty="0">
              <a:latin typeface="宋体" panose="02010600030101010101" pitchFamily="2" charset="-122"/>
              <a:ea typeface="宋体" panose="02010600030101010101" pitchFamily="2" charset="-122"/>
            </a:endParaRPr>
          </a:p>
          <a:p>
            <a:pPr>
              <a:lnSpc>
                <a:spcPct val="80000"/>
              </a:lnSpc>
            </a:pPr>
            <a:r>
              <a:rPr lang="zh-CN" altLang="en-US" sz="2800" b="1" dirty="0">
                <a:latin typeface="宋体" panose="02010600030101010101" pitchFamily="2" charset="-122"/>
                <a:ea typeface="宋体" panose="02010600030101010101" pitchFamily="2" charset="-122"/>
              </a:rPr>
              <a:t>2,在中国境外以1000万元的价格转让一处不动产，该不动产在中国境内；</a:t>
            </a:r>
            <a:endParaRPr lang="zh-CN" altLang="en-US" sz="2800" b="1" dirty="0">
              <a:latin typeface="宋体" panose="02010600030101010101" pitchFamily="2" charset="-122"/>
              <a:ea typeface="宋体" panose="02010600030101010101" pitchFamily="2" charset="-122"/>
            </a:endParaRPr>
          </a:p>
          <a:p>
            <a:pPr>
              <a:lnSpc>
                <a:spcPct val="80000"/>
              </a:lnSpc>
            </a:pPr>
            <a:r>
              <a:rPr lang="zh-CN" altLang="en-US" sz="2800" b="1" dirty="0">
                <a:latin typeface="宋体" panose="02010600030101010101" pitchFamily="2" charset="-122"/>
                <a:ea typeface="宋体" panose="02010600030101010101" pitchFamily="2" charset="-122"/>
              </a:rPr>
              <a:t>3,从B公司获得股息100万元，B公司位于日本；</a:t>
            </a:r>
            <a:endParaRPr lang="zh-CN" altLang="en-US" sz="2800" b="1" dirty="0">
              <a:latin typeface="宋体" panose="02010600030101010101" pitchFamily="2" charset="-122"/>
              <a:ea typeface="宋体" panose="02010600030101010101" pitchFamily="2" charset="-122"/>
            </a:endParaRPr>
          </a:p>
          <a:p>
            <a:pPr>
              <a:lnSpc>
                <a:spcPct val="80000"/>
              </a:lnSpc>
            </a:pPr>
            <a:r>
              <a:rPr lang="zh-CN" altLang="en-US" sz="2800" b="1" dirty="0">
                <a:latin typeface="宋体" panose="02010600030101010101" pitchFamily="2" charset="-122"/>
                <a:ea typeface="宋体" panose="02010600030101010101" pitchFamily="2" charset="-122"/>
              </a:rPr>
              <a:t>4,许可中国境内的某公司使用其商标，获得报酬200万元。</a:t>
            </a:r>
            <a:endParaRPr lang="zh-CN" altLang="en-US" sz="2800" b="1" dirty="0">
              <a:latin typeface="宋体" panose="02010600030101010101" pitchFamily="2" charset="-122"/>
              <a:ea typeface="宋体" panose="02010600030101010101" pitchFamily="2" charset="-122"/>
            </a:endParaRPr>
          </a:p>
          <a:p>
            <a:pPr>
              <a:lnSpc>
                <a:spcPct val="80000"/>
              </a:lnSpc>
            </a:pPr>
            <a:r>
              <a:rPr lang="zh-CN" altLang="en-US" sz="2800" b="1" dirty="0">
                <a:latin typeface="宋体" panose="02010600030101010101" pitchFamily="2" charset="-122"/>
                <a:ea typeface="宋体" panose="02010600030101010101" pitchFamily="2" charset="-122"/>
              </a:rPr>
              <a:t>上述所得中哪些所得来源于中国境内？</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存货成本的计算</a:t>
            </a:r>
            <a:endParaRPr lang="zh-CN" altLang="x-none" dirty="0">
              <a:ea typeface="宋体" panose="02010600030101010101" pitchFamily="2" charset="-122"/>
            </a:endParaRPr>
          </a:p>
        </p:txBody>
      </p:sp>
      <p:sp>
        <p:nvSpPr>
          <p:cNvPr id="157699" name="Rectangle 3"/>
          <p:cNvSpPr>
            <a:spLocks noGrp="1"/>
          </p:cNvSpPr>
          <p:nvPr>
            <p:ph idx="1"/>
          </p:nvPr>
        </p:nvSpPr>
        <p:spPr/>
        <p:txBody>
          <a:bodyPr vert="horz" wrap="square" lIns="0" tIns="0" rIns="0" bIns="0" anchor="t" anchorCtr="0"/>
          <a:p>
            <a:r>
              <a:rPr lang="zh-CN" altLang="x-none" sz="3200" b="1" dirty="0">
                <a:latin typeface="宋体" panose="02010600030101010101" pitchFamily="2" charset="-122"/>
                <a:ea typeface="宋体" panose="02010600030101010101" pitchFamily="2" charset="-122"/>
              </a:rPr>
              <a:t>企业使用或者销售的存货的成本计算方法，可以在先进先出法、加权平均法、个别计价法中选用一种。计价方法一经选用，不得随意变更。 </a:t>
            </a:r>
            <a:endParaRPr lang="zh-CN" altLang="x-none" sz="3200" b="1" dirty="0">
              <a:latin typeface="宋体" panose="02010600030101010101" pitchFamily="2" charset="-122"/>
              <a:ea typeface="宋体" panose="02010600030101010101" pitchFamily="2" charset="-122"/>
            </a:endParaRPr>
          </a:p>
          <a:p>
            <a:endParaRPr lang="zh-CN" altLang="zh-CN" sz="3200" b="1" dirty="0">
              <a:latin typeface="宋体" panose="02010600030101010101" pitchFamily="2" charset="-122"/>
              <a:ea typeface="宋体" panose="02010600030101010101" pitchFamily="2" charset="-122"/>
            </a:endParaRPr>
          </a:p>
          <a:p>
            <a:endParaRPr lang="zh-CN" altLang="zh-CN" sz="3200" dirty="0">
              <a:ea typeface="宋体" panose="02010600030101010101" pitchFamily="2" charset="-122"/>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a:spLocks noGrp="1" noRot="1"/>
          </p:cNvSpPr>
          <p:nvPr>
            <p:ph type="title"/>
          </p:nvPr>
        </p:nvSpPr>
        <p:spPr>
          <a:xfrm>
            <a:off x="457200" y="357188"/>
            <a:ext cx="8229600" cy="180975"/>
          </a:xfrm>
        </p:spPr>
        <p:txBody>
          <a:bodyPr vert="horz" wrap="square" lIns="0" tIns="0" rIns="0" bIns="0" anchor="t" anchorCtr="0"/>
          <a:p>
            <a:endParaRPr lang="zh-CN" altLang="zh-CN" sz="4000" dirty="0">
              <a:latin typeface="黑体" panose="02010609060101010101" pitchFamily="49" charset="-122"/>
              <a:ea typeface="黑体" panose="02010609060101010101" pitchFamily="49" charset="-122"/>
            </a:endParaRPr>
          </a:p>
        </p:txBody>
      </p:sp>
      <p:sp>
        <p:nvSpPr>
          <p:cNvPr id="158723" name="Rectangle 3"/>
          <p:cNvSpPr>
            <a:spLocks noGrp="1"/>
          </p:cNvSpPr>
          <p:nvPr>
            <p:ph idx="1"/>
          </p:nvPr>
        </p:nvSpPr>
        <p:spPr>
          <a:xfrm>
            <a:off x="457200" y="692150"/>
            <a:ext cx="8435975" cy="5832475"/>
          </a:xfrm>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存货计价方法的选择应当注意的问题：</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a:t>
            </a:r>
            <a:r>
              <a:rPr lang="zh-CN" altLang="zh-CN" sz="2800" b="1" dirty="0">
                <a:latin typeface="宋体" panose="02010600030101010101" pitchFamily="2" charset="-122"/>
                <a:ea typeface="宋体" panose="02010600030101010101" pitchFamily="2" charset="-122"/>
              </a:rPr>
              <a:t>1</a:t>
            </a:r>
            <a:r>
              <a:rPr lang="zh-CN" altLang="x-none" sz="2800" b="1" dirty="0">
                <a:latin typeface="宋体" panose="02010600030101010101" pitchFamily="2" charset="-122"/>
                <a:ea typeface="宋体" panose="02010600030101010101" pitchFamily="2" charset="-122"/>
              </a:rPr>
              <a:t>）后进先出法由于与实物流转不相符，不允许使用；同一个企业内部，完全有可能使用不同的计价方法，但不可能针对同一种产品或类似的产品。</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a:t>
            </a:r>
            <a:r>
              <a:rPr lang="zh-CN" altLang="zh-CN" sz="2800" b="1" dirty="0">
                <a:latin typeface="宋体" panose="02010600030101010101" pitchFamily="2" charset="-122"/>
                <a:ea typeface="宋体" panose="02010600030101010101" pitchFamily="2" charset="-122"/>
              </a:rPr>
              <a:t>2</a:t>
            </a:r>
            <a:r>
              <a:rPr lang="zh-CN" altLang="x-none" sz="2800" b="1" dirty="0">
                <a:latin typeface="宋体" panose="02010600030101010101" pitchFamily="2" charset="-122"/>
                <a:ea typeface="宋体" panose="02010600030101010101" pitchFamily="2" charset="-122"/>
              </a:rPr>
              <a:t>）税法规定，企业需要改变存货计价方法的，应在下一纳税年度开始前，</a:t>
            </a:r>
            <a:r>
              <a:rPr lang="zh-CN" altLang="x-none" sz="2800" b="1" u="sng" dirty="0">
                <a:solidFill>
                  <a:srgbClr val="FF0000"/>
                </a:solidFill>
                <a:latin typeface="宋体" panose="02010600030101010101" pitchFamily="2" charset="-122"/>
                <a:ea typeface="宋体" panose="02010600030101010101" pitchFamily="2" charset="-122"/>
              </a:rPr>
              <a:t>就改变存货计价方法的原因向主管税务机关作出书面说明</a:t>
            </a:r>
            <a:r>
              <a:rPr lang="zh-CN" altLang="x-none" sz="2800" b="1" dirty="0">
                <a:latin typeface="宋体" panose="02010600030101010101" pitchFamily="2" charset="-122"/>
                <a:ea typeface="宋体" panose="02010600030101010101" pitchFamily="2" charset="-122"/>
              </a:rPr>
              <a:t>。主管税务机关对企业提出的改变存货计价方法的原因，应就其合理性情况进行分析、核实。凡经认定企业改变存货计价方法的原因不充分、或者存在有意推迟纳税嫌疑的，主管税务机关可以通知企业维持原有的存货计价方法。影响应纳税所得额的，作纳税调整处理。</a:t>
            </a:r>
            <a:endParaRPr lang="zh-CN" altLang="x-none" sz="2800" b="1" dirty="0">
              <a:latin typeface="宋体" panose="02010600030101010101" pitchFamily="2" charset="-122"/>
              <a:ea typeface="宋体" panose="02010600030101010101" pitchFamily="2" charset="-122"/>
            </a:endParaRPr>
          </a:p>
          <a:p>
            <a:endParaRPr lang="zh-CN" altLang="zh-CN" sz="2800" b="1" dirty="0">
              <a:latin typeface="宋体" panose="02010600030101010101" pitchFamily="2" charset="-122"/>
              <a:ea typeface="宋体" panose="02010600030101010101" pitchFamily="2"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p:cNvSpPr>
          <p:nvPr>
            <p:ph type="title"/>
          </p:nvPr>
        </p:nvSpPr>
        <p:spPr>
          <a:xfrm>
            <a:off x="457200" y="357188"/>
            <a:ext cx="8229600" cy="684212"/>
          </a:xfrm>
        </p:spPr>
        <p:txBody>
          <a:bodyPr vert="horz" wrap="square" lIns="0" tIns="0" rIns="0" bIns="0" anchor="t" anchorCtr="0"/>
          <a:p>
            <a:r>
              <a:rPr lang="zh-CN" altLang="zh-CN" dirty="0">
                <a:latin typeface="宋体" panose="02010600030101010101" pitchFamily="2" charset="-122"/>
                <a:ea typeface="宋体" panose="02010600030101010101" pitchFamily="2" charset="-122"/>
              </a:rPr>
              <a:t>7</a:t>
            </a:r>
            <a:r>
              <a:rPr lang="zh-CN" altLang="x-none" dirty="0">
                <a:latin typeface="宋体" panose="02010600030101010101" pitchFamily="2" charset="-122"/>
                <a:ea typeface="宋体" panose="02010600030101010101" pitchFamily="2" charset="-122"/>
              </a:rPr>
              <a:t>、企业重组过程中资产的计价</a:t>
            </a:r>
            <a:endParaRPr lang="zh-CN" altLang="x-none" dirty="0">
              <a:latin typeface="宋体" panose="02010600030101010101" pitchFamily="2" charset="-122"/>
              <a:ea typeface="宋体" panose="02010600030101010101" pitchFamily="2" charset="-122"/>
            </a:endParaRPr>
          </a:p>
        </p:txBody>
      </p:sp>
      <p:sp>
        <p:nvSpPr>
          <p:cNvPr id="159747" name="Rectangle 3"/>
          <p:cNvSpPr>
            <a:spLocks noGrp="1"/>
          </p:cNvSpPr>
          <p:nvPr>
            <p:ph idx="1"/>
          </p:nvPr>
        </p:nvSpPr>
        <p:spPr>
          <a:xfrm>
            <a:off x="457200" y="1628775"/>
            <a:ext cx="8229600" cy="4238625"/>
          </a:xfrm>
        </p:spPr>
        <p:txBody>
          <a:bodyPr vert="horz" wrap="square" lIns="0" tIns="0" rIns="0" bIns="0" anchor="t" anchorCtr="0"/>
          <a:p>
            <a:pPr>
              <a:lnSpc>
                <a:spcPct val="90000"/>
              </a:lnSpc>
            </a:pPr>
            <a:r>
              <a:rPr lang="zh-CN" altLang="x-none" sz="2400" b="1" dirty="0">
                <a:latin typeface="宋体" panose="02010600030101010101" pitchFamily="2" charset="-122"/>
                <a:ea typeface="宋体" panose="02010600030101010101" pitchFamily="2" charset="-122"/>
              </a:rPr>
              <a:t>除国务院财政、税务主管部门</a:t>
            </a:r>
            <a:r>
              <a:rPr lang="zh-CN" altLang="x-none" sz="2400" b="1" dirty="0">
                <a:solidFill>
                  <a:srgbClr val="FF0000"/>
                </a:solidFill>
                <a:latin typeface="宋体" panose="02010600030101010101" pitchFamily="2" charset="-122"/>
                <a:ea typeface="宋体" panose="02010600030101010101" pitchFamily="2" charset="-122"/>
              </a:rPr>
              <a:t>另有规定外</a:t>
            </a:r>
            <a:r>
              <a:rPr lang="zh-CN" altLang="x-none" sz="2400" b="1" dirty="0">
                <a:latin typeface="宋体" panose="02010600030101010101" pitchFamily="2" charset="-122"/>
                <a:ea typeface="宋体" panose="02010600030101010101" pitchFamily="2" charset="-122"/>
              </a:rPr>
              <a:t>，企业在重组过程中，应当在交易发生时确认有关资产的转让所得或者损失，相关资产应当按照交易价格重新确定计税基础。</a:t>
            </a:r>
            <a:endParaRPr lang="zh-CN" altLang="x-none" sz="2400" b="1" dirty="0">
              <a:latin typeface="宋体" panose="02010600030101010101" pitchFamily="2" charset="-122"/>
              <a:ea typeface="宋体" panose="02010600030101010101" pitchFamily="2" charset="-122"/>
            </a:endParaRPr>
          </a:p>
          <a:p>
            <a:pPr>
              <a:lnSpc>
                <a:spcPct val="110000"/>
              </a:lnSpc>
            </a:pPr>
            <a:r>
              <a:rPr lang="zh-CN" altLang="x-none" sz="2400" b="1" dirty="0">
                <a:solidFill>
                  <a:srgbClr val="FF0000"/>
                </a:solidFill>
                <a:latin typeface="宋体" panose="02010600030101010101" pitchFamily="2" charset="-122"/>
                <a:ea typeface="宋体" panose="02010600030101010101" pitchFamily="2" charset="-122"/>
              </a:rPr>
              <a:t>特殊处理规定：</a:t>
            </a:r>
            <a:r>
              <a:rPr lang="zh-CN" altLang="x-none" sz="2400" b="1" dirty="0">
                <a:latin typeface="宋体" panose="02010600030101010101" pitchFamily="2" charset="-122"/>
                <a:ea typeface="宋体" panose="02010600030101010101" pitchFamily="2" charset="-122"/>
              </a:rPr>
              <a:t>满足条件的企业重组，适用特殊的处理规定。</a:t>
            </a:r>
            <a:endParaRPr lang="zh-CN" altLang="x-none" sz="2400" b="1" dirty="0">
              <a:latin typeface="宋体" panose="02010600030101010101" pitchFamily="2" charset="-122"/>
              <a:ea typeface="宋体" panose="02010600030101010101" pitchFamily="2" charset="-122"/>
            </a:endParaRPr>
          </a:p>
          <a:p>
            <a:pPr>
              <a:lnSpc>
                <a:spcPct val="110000"/>
              </a:lnSpc>
            </a:pPr>
            <a:r>
              <a:rPr lang="zh-CN" altLang="x-none" sz="2400" b="1" dirty="0">
                <a:latin typeface="宋体" panose="02010600030101010101" pitchFamily="2" charset="-122"/>
                <a:ea typeface="宋体" panose="02010600030101010101" pitchFamily="2" charset="-122"/>
              </a:rPr>
              <a:t>适用文件：</a:t>
            </a:r>
            <a:endParaRPr lang="zh-CN" altLang="x-none" sz="2400" b="1" dirty="0">
              <a:latin typeface="宋体" panose="02010600030101010101" pitchFamily="2" charset="-122"/>
              <a:ea typeface="宋体" panose="02010600030101010101" pitchFamily="2" charset="-122"/>
            </a:endParaRPr>
          </a:p>
          <a:p>
            <a:pPr lvl="1">
              <a:lnSpc>
                <a:spcPct val="110000"/>
              </a:lnSpc>
            </a:pP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财政部 国家税务总局关于企业重组业务企业所得税处理若干问题的通知</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（财税</a:t>
            </a:r>
            <a:r>
              <a:rPr lang="zh-CN" altLang="zh-CN" sz="2400" b="1" dirty="0">
                <a:latin typeface="宋体" panose="02010600030101010101" pitchFamily="2" charset="-122"/>
                <a:ea typeface="宋体" panose="02010600030101010101" pitchFamily="2" charset="-122"/>
              </a:rPr>
              <a:t>[2009]59</a:t>
            </a:r>
            <a:r>
              <a:rPr lang="zh-CN" altLang="x-none" sz="2400" b="1" dirty="0">
                <a:latin typeface="宋体" panose="02010600030101010101" pitchFamily="2" charset="-122"/>
                <a:ea typeface="宋体" panose="02010600030101010101" pitchFamily="2" charset="-122"/>
              </a:rPr>
              <a:t>号） </a:t>
            </a:r>
            <a:endParaRPr lang="zh-CN" altLang="x-none" sz="2400" b="1" dirty="0">
              <a:latin typeface="宋体" panose="02010600030101010101" pitchFamily="2" charset="-122"/>
              <a:ea typeface="宋体" panose="02010600030101010101" pitchFamily="2" charset="-122"/>
            </a:endParaRPr>
          </a:p>
          <a:p>
            <a:pPr lvl="1">
              <a:lnSpc>
                <a:spcPct val="110000"/>
              </a:lnSpc>
            </a:pP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企业重组业务企业所得税管理办法</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（国家税务总局公告</a:t>
            </a:r>
            <a:r>
              <a:rPr lang="zh-CN" altLang="zh-CN" sz="2400" b="1" dirty="0">
                <a:latin typeface="宋体" panose="02010600030101010101" pitchFamily="2" charset="-122"/>
                <a:ea typeface="宋体" panose="02010600030101010101" pitchFamily="2" charset="-122"/>
              </a:rPr>
              <a:t>2010</a:t>
            </a:r>
            <a:r>
              <a:rPr lang="zh-CN" altLang="x-none" sz="2400" b="1" dirty="0">
                <a:latin typeface="宋体" panose="02010600030101010101" pitchFamily="2" charset="-122"/>
                <a:ea typeface="宋体" panose="02010600030101010101" pitchFamily="2" charset="-122"/>
              </a:rPr>
              <a:t>年第</a:t>
            </a:r>
            <a:r>
              <a:rPr lang="zh-CN" altLang="zh-CN" sz="2400" b="1" dirty="0">
                <a:latin typeface="宋体" panose="02010600030101010101" pitchFamily="2" charset="-122"/>
                <a:ea typeface="宋体" panose="02010600030101010101" pitchFamily="2" charset="-122"/>
              </a:rPr>
              <a:t>4</a:t>
            </a:r>
            <a:r>
              <a:rPr lang="zh-CN" altLang="x-none" sz="2400" b="1" dirty="0">
                <a:latin typeface="宋体" panose="02010600030101010101" pitchFamily="2" charset="-122"/>
                <a:ea typeface="宋体" panose="02010600030101010101" pitchFamily="2" charset="-122"/>
              </a:rPr>
              <a:t>号）</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noRot="1"/>
          </p:cNvSpPr>
          <p:nvPr>
            <p:ph type="title"/>
          </p:nvPr>
        </p:nvSpPr>
        <p:spPr>
          <a:xfrm>
            <a:off x="457200" y="357188"/>
            <a:ext cx="8229600" cy="684212"/>
          </a:xfrm>
        </p:spPr>
        <p:txBody>
          <a:bodyPr vert="horz" wrap="square" lIns="0" tIns="0" rIns="0" bIns="0" anchor="t" anchorCtr="0"/>
          <a:p>
            <a:r>
              <a:rPr lang="zh-CN" altLang="en-US" dirty="0">
                <a:latin typeface="宋体" panose="02010600030101010101" pitchFamily="2" charset="-122"/>
                <a:ea typeface="宋体" panose="02010600030101010101" pitchFamily="2" charset="-122"/>
              </a:rPr>
              <a:t>1、特殊处理方法</a:t>
            </a:r>
            <a:endParaRPr lang="zh-CN" altLang="en-US" dirty="0">
              <a:latin typeface="宋体" panose="02010600030101010101" pitchFamily="2" charset="-122"/>
              <a:ea typeface="宋体" panose="02010600030101010101" pitchFamily="2" charset="-122"/>
            </a:endParaRPr>
          </a:p>
        </p:txBody>
      </p:sp>
      <p:sp>
        <p:nvSpPr>
          <p:cNvPr id="160771" name="Rectangle 3"/>
          <p:cNvSpPr>
            <a:spLocks noGrp="1"/>
          </p:cNvSpPr>
          <p:nvPr>
            <p:ph idx="1"/>
          </p:nvPr>
        </p:nvSpPr>
        <p:spPr>
          <a:xfrm>
            <a:off x="457200" y="1701800"/>
            <a:ext cx="8229600" cy="4165600"/>
          </a:xfrm>
        </p:spPr>
        <p:txBody>
          <a:bodyPr vert="horz" wrap="square" lIns="0" tIns="0" rIns="0" bIns="0" anchor="t" anchorCtr="0"/>
          <a:p>
            <a:pPr>
              <a:lnSpc>
                <a:spcPct val="120000"/>
              </a:lnSpc>
            </a:pPr>
            <a:r>
              <a:rPr lang="zh-CN" altLang="x-none" sz="2600" b="1" dirty="0">
                <a:latin typeface="宋体" panose="02010600030101010101" pitchFamily="2" charset="-122"/>
                <a:ea typeface="宋体" panose="02010600030101010101" pitchFamily="2" charset="-122"/>
              </a:rPr>
              <a:t>除非股权支付对应部分资产外，暂不确认资产转让的所得或损失</a:t>
            </a:r>
            <a:endParaRPr lang="zh-CN" altLang="x-none" sz="2600" b="1" dirty="0">
              <a:latin typeface="宋体" panose="02010600030101010101" pitchFamily="2" charset="-122"/>
              <a:ea typeface="宋体" panose="02010600030101010101" pitchFamily="2" charset="-122"/>
            </a:endParaRPr>
          </a:p>
          <a:p>
            <a:pPr>
              <a:lnSpc>
                <a:spcPct val="120000"/>
              </a:lnSpc>
            </a:pPr>
            <a:r>
              <a:rPr lang="zh-CN" altLang="x-none" sz="2600" b="1" dirty="0">
                <a:latin typeface="宋体" panose="02010600030101010101" pitchFamily="2" charset="-122"/>
                <a:ea typeface="宋体" panose="02010600030101010101" pitchFamily="2" charset="-122"/>
              </a:rPr>
              <a:t>确认非股权支付部分对应的资产转让所得或损失</a:t>
            </a:r>
            <a:endParaRPr lang="zh-CN" altLang="x-none" sz="2600" b="1" dirty="0">
              <a:latin typeface="宋体" panose="02010600030101010101" pitchFamily="2" charset="-122"/>
              <a:ea typeface="宋体" panose="02010600030101010101" pitchFamily="2" charset="-122"/>
            </a:endParaRPr>
          </a:p>
          <a:p>
            <a:pPr>
              <a:lnSpc>
                <a:spcPct val="120000"/>
              </a:lnSpc>
            </a:pPr>
            <a:r>
              <a:rPr lang="zh-CN" altLang="x-none" sz="2600" b="1" dirty="0">
                <a:latin typeface="宋体" panose="02010600030101010101" pitchFamily="2" charset="-122"/>
                <a:ea typeface="宋体" panose="02010600030101010101" pitchFamily="2" charset="-122"/>
              </a:rPr>
              <a:t>资产受让方取得资产的计税基础为</a:t>
            </a:r>
            <a:r>
              <a:rPr lang="zh-CN" altLang="x-none" sz="2600" b="1" dirty="0">
                <a:solidFill>
                  <a:srgbClr val="FF3300"/>
                </a:solidFill>
                <a:latin typeface="宋体" panose="02010600030101010101" pitchFamily="2" charset="-122"/>
                <a:ea typeface="宋体" panose="02010600030101010101" pitchFamily="2" charset="-122"/>
              </a:rPr>
              <a:t>原计税基础</a:t>
            </a:r>
            <a:r>
              <a:rPr lang="zh-CN" altLang="x-none" sz="2600" b="1" dirty="0">
                <a:latin typeface="宋体" panose="02010600030101010101" pitchFamily="2" charset="-122"/>
                <a:ea typeface="宋体" panose="02010600030101010101" pitchFamily="2" charset="-122"/>
              </a:rPr>
              <a:t>加上确认的非股权支付部分对应资产的增值或损失</a:t>
            </a:r>
            <a:endParaRPr lang="zh-CN" altLang="x-none" sz="2600" b="1" dirty="0">
              <a:latin typeface="宋体" panose="02010600030101010101" pitchFamily="2" charset="-122"/>
              <a:ea typeface="宋体" panose="02010600030101010101" pitchFamily="2" charset="-122"/>
            </a:endParaRPr>
          </a:p>
          <a:p>
            <a:pPr>
              <a:lnSpc>
                <a:spcPct val="120000"/>
              </a:lnSpc>
            </a:pPr>
            <a:r>
              <a:rPr lang="zh-CN" altLang="x-none" sz="2600" b="1" dirty="0">
                <a:latin typeface="宋体" panose="02010600030101010101" pitchFamily="2" charset="-122"/>
                <a:ea typeface="宋体" panose="02010600030101010101" pitchFamily="2" charset="-122"/>
              </a:rPr>
              <a:t>资产转让方取得资产的计税基础</a:t>
            </a:r>
            <a:r>
              <a:rPr lang="zh-CN" altLang="zh-CN" sz="2600" b="1" dirty="0">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资产的</a:t>
            </a:r>
            <a:r>
              <a:rPr lang="zh-CN" altLang="x-none" sz="2600" b="1" dirty="0">
                <a:solidFill>
                  <a:srgbClr val="FF3300"/>
                </a:solidFill>
                <a:latin typeface="宋体" panose="02010600030101010101" pitchFamily="2" charset="-122"/>
                <a:ea typeface="宋体" panose="02010600030101010101" pitchFamily="2" charset="-122"/>
              </a:rPr>
              <a:t>历史计税基础</a:t>
            </a:r>
            <a:r>
              <a:rPr lang="zh-CN" altLang="zh-CN" sz="2600" b="1" dirty="0">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应税所得（或者</a:t>
            </a:r>
            <a:r>
              <a:rPr lang="zh-CN" altLang="zh-CN" sz="2600" b="1" dirty="0">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可抵扣损失）</a:t>
            </a:r>
            <a:r>
              <a:rPr lang="zh-CN" altLang="zh-CN" sz="2600" b="1" dirty="0">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非股权支付额（现金）</a:t>
            </a:r>
            <a:endParaRPr lang="zh-CN" altLang="x-none" sz="2600" b="1" dirty="0">
              <a:latin typeface="宋体" panose="02010600030101010101" pitchFamily="2" charset="-122"/>
              <a:ea typeface="宋体" panose="0201060003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2"/>
          <p:cNvSpPr>
            <a:spLocks noGrp="1" noRot="1"/>
          </p:cNvSpPr>
          <p:nvPr>
            <p:ph type="title"/>
          </p:nvPr>
        </p:nvSpPr>
        <p:spPr>
          <a:xfrm>
            <a:off x="457200" y="357188"/>
            <a:ext cx="8229600" cy="906462"/>
          </a:xfrm>
        </p:spPr>
        <p:txBody>
          <a:bodyPr vert="horz" wrap="square" lIns="0" tIns="0" rIns="0" bIns="0" anchor="t" anchorCtr="0"/>
          <a:p>
            <a:r>
              <a:rPr lang="zh-CN" altLang="en-US" dirty="0">
                <a:latin typeface="黑体" panose="02010609060101010101" pitchFamily="49" charset="-122"/>
                <a:ea typeface="黑体" panose="02010609060101010101" pitchFamily="49" charset="-122"/>
              </a:rPr>
              <a:t>2、特殊处理的实质</a:t>
            </a:r>
            <a:endParaRPr lang="zh-CN" altLang="en-US" dirty="0">
              <a:latin typeface="黑体" panose="02010609060101010101" pitchFamily="49" charset="-122"/>
              <a:ea typeface="黑体" panose="02010609060101010101" pitchFamily="49" charset="-122"/>
            </a:endParaRPr>
          </a:p>
        </p:txBody>
      </p:sp>
      <p:sp>
        <p:nvSpPr>
          <p:cNvPr id="161795" name="Rectangle 3"/>
          <p:cNvSpPr>
            <a:spLocks noGrp="1"/>
          </p:cNvSpPr>
          <p:nvPr>
            <p:ph idx="1"/>
          </p:nvPr>
        </p:nvSpPr>
        <p:spPr/>
        <p:txBody>
          <a:bodyPr vert="horz" wrap="square" lIns="0" tIns="0" rIns="0" bIns="0" anchor="t" anchorCtr="0"/>
          <a:p>
            <a:pPr>
              <a:lnSpc>
                <a:spcPct val="120000"/>
              </a:lnSpc>
            </a:pPr>
            <a:r>
              <a:rPr lang="zh-CN" altLang="x-none" sz="3000" b="1" dirty="0">
                <a:latin typeface="黑体" panose="02010609060101010101" pitchFamily="49" charset="-122"/>
                <a:ea typeface="黑体" panose="02010609060101010101" pitchFamily="49" charset="-122"/>
              </a:rPr>
              <a:t>暂不确认资产转让的所得或损失并不是对重组中涉及的资产交易所得给予永久免税的优惠政策，而只是一个递延纳税的待遇</a:t>
            </a:r>
            <a:endParaRPr lang="zh-CN" altLang="x-none" sz="3000" b="1" dirty="0">
              <a:latin typeface="黑体" panose="02010609060101010101" pitchFamily="49" charset="-122"/>
              <a:ea typeface="黑体" panose="02010609060101010101" pitchFamily="49" charset="-122"/>
            </a:endParaRPr>
          </a:p>
          <a:p>
            <a:r>
              <a:rPr lang="zh-CN" altLang="x-none" sz="3000" b="1" dirty="0">
                <a:latin typeface="黑体" panose="02010609060101010101" pitchFamily="49" charset="-122"/>
                <a:ea typeface="黑体" panose="02010609060101010101" pitchFamily="49" charset="-122"/>
              </a:rPr>
              <a:t>重组的资产计价基础要以资产原账面价值确定，待资产受让方将资产隐含的增值或损失最终实现时，仍要对其征税。</a:t>
            </a:r>
            <a:endParaRPr lang="zh-CN" altLang="x-none" b="1" dirty="0">
              <a:latin typeface="黑体" panose="02010609060101010101" pitchFamily="49" charset="-122"/>
              <a:ea typeface="黑体" panose="02010609060101010101" pitchFamily="49"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2"/>
          <p:cNvSpPr>
            <a:spLocks noGrp="1" noRot="1"/>
          </p:cNvSpPr>
          <p:nvPr>
            <p:ph type="title"/>
          </p:nvPr>
        </p:nvSpPr>
        <p:spPr>
          <a:xfrm>
            <a:off x="457200" y="357188"/>
            <a:ext cx="8229600" cy="906462"/>
          </a:xfrm>
        </p:spPr>
        <p:txBody>
          <a:bodyPr vert="horz" wrap="square" lIns="0" tIns="0" rIns="0" bIns="0" anchor="t" anchorCtr="0"/>
          <a:p>
            <a:r>
              <a:rPr lang="zh-CN" altLang="en-US" sz="4500" dirty="0">
                <a:latin typeface="黑体" panose="02010609060101010101" pitchFamily="49" charset="-122"/>
                <a:ea typeface="黑体" panose="02010609060101010101" pitchFamily="49" charset="-122"/>
              </a:rPr>
              <a:t>3、规定特殊处理的原因</a:t>
            </a:r>
            <a:endParaRPr lang="zh-CN" altLang="en-US" sz="4500" dirty="0">
              <a:latin typeface="黑体" panose="02010609060101010101" pitchFamily="49" charset="-122"/>
              <a:ea typeface="黑体" panose="02010609060101010101" pitchFamily="49" charset="-122"/>
            </a:endParaRPr>
          </a:p>
        </p:txBody>
      </p:sp>
      <p:sp>
        <p:nvSpPr>
          <p:cNvPr id="162819" name="Rectangle 3"/>
          <p:cNvSpPr>
            <a:spLocks noGrp="1"/>
          </p:cNvSpPr>
          <p:nvPr>
            <p:ph idx="1"/>
          </p:nvPr>
        </p:nvSpPr>
        <p:spPr/>
        <p:txBody>
          <a:bodyPr vert="horz" wrap="square" lIns="0" tIns="0" rIns="0" bIns="0" anchor="t" anchorCtr="0"/>
          <a:p>
            <a:pPr>
              <a:lnSpc>
                <a:spcPct val="110000"/>
              </a:lnSpc>
            </a:pPr>
            <a:r>
              <a:rPr lang="zh-CN" altLang="x-none" sz="2600" b="1" dirty="0">
                <a:latin typeface="黑体" panose="02010609060101010101" pitchFamily="49" charset="-122"/>
                <a:ea typeface="黑体" panose="02010609060101010101" pitchFamily="49" charset="-122"/>
              </a:rPr>
              <a:t>在企业合并、股权收购、资产收购、分立等重组活动中，现金流量一般较少，对一个缺乏现金流的重组征税，通常会阻碍该重组行为的正常进行，造成资源配置的无效率。</a:t>
            </a:r>
            <a:endParaRPr lang="zh-CN" altLang="x-none" sz="2600" b="1" dirty="0">
              <a:latin typeface="黑体" panose="02010609060101010101" pitchFamily="49" charset="-122"/>
              <a:ea typeface="黑体" panose="02010609060101010101" pitchFamily="49" charset="-122"/>
            </a:endParaRPr>
          </a:p>
          <a:p>
            <a:pPr>
              <a:lnSpc>
                <a:spcPct val="110000"/>
              </a:lnSpc>
            </a:pPr>
            <a:r>
              <a:rPr lang="zh-CN" altLang="x-none" sz="2600" b="1" dirty="0">
                <a:latin typeface="黑体" panose="02010609060101010101" pitchFamily="49" charset="-122"/>
                <a:ea typeface="黑体" panose="02010609060101010101" pitchFamily="49" charset="-122"/>
              </a:rPr>
              <a:t>以上重组活动中，对企业的投资者而言，只不过是以不同的形式继续着他们的投资。如果对其投资形式的简单变化要求确认转让所得征收企业所得税，也会对企业正常的投资和重组行为造成阻碍。</a:t>
            </a:r>
            <a:endParaRPr lang="zh-CN" altLang="x-none" sz="2800" dirty="0">
              <a:latin typeface="黑体" panose="02010609060101010101" pitchFamily="49" charset="-122"/>
              <a:ea typeface="黑体" panose="02010609060101010101" pitchFamily="49"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2"/>
          <p:cNvSpPr>
            <a:spLocks noGrp="1" noRot="1"/>
          </p:cNvSpPr>
          <p:nvPr>
            <p:ph type="title"/>
          </p:nvPr>
        </p:nvSpPr>
        <p:spPr>
          <a:xfrm>
            <a:off x="457200" y="357188"/>
            <a:ext cx="8229600" cy="795337"/>
          </a:xfrm>
        </p:spPr>
        <p:txBody>
          <a:bodyPr vert="horz" wrap="square" lIns="0" tIns="0" rIns="0" bIns="0" anchor="t" anchorCtr="0"/>
          <a:p>
            <a:r>
              <a:rPr lang="zh-CN" altLang="en-US" dirty="0">
                <a:latin typeface="宋体" panose="02010600030101010101" pitchFamily="2" charset="-122"/>
                <a:ea typeface="宋体" panose="02010600030101010101" pitchFamily="2" charset="-122"/>
              </a:rPr>
              <a:t>4、特殊处理的主要条件</a:t>
            </a:r>
            <a:endParaRPr lang="zh-CN" altLang="en-US" dirty="0">
              <a:latin typeface="宋体" panose="02010600030101010101" pitchFamily="2" charset="-122"/>
              <a:ea typeface="宋体" panose="02010600030101010101" pitchFamily="2" charset="-122"/>
            </a:endParaRPr>
          </a:p>
        </p:txBody>
      </p:sp>
      <p:sp>
        <p:nvSpPr>
          <p:cNvPr id="163843" name="Rectangle 3"/>
          <p:cNvSpPr>
            <a:spLocks noGrp="1"/>
          </p:cNvSpPr>
          <p:nvPr>
            <p:ph idx="1"/>
          </p:nvPr>
        </p:nvSpPr>
        <p:spPr>
          <a:xfrm>
            <a:off x="457200" y="1557338"/>
            <a:ext cx="8229600" cy="4608512"/>
          </a:xfrm>
        </p:spPr>
        <p:txBody>
          <a:bodyPr vert="horz" wrap="square" lIns="0" tIns="0" rIns="0" bIns="0" anchor="t" anchorCtr="0"/>
          <a:p>
            <a:pPr>
              <a:lnSpc>
                <a:spcPct val="90000"/>
              </a:lnSpc>
            </a:pPr>
            <a:r>
              <a:rPr lang="zh-CN" altLang="x-none" sz="2400" b="1" dirty="0">
                <a:latin typeface="宋体" panose="02010600030101010101" pitchFamily="2" charset="-122"/>
                <a:ea typeface="宋体" panose="02010600030101010101" pitchFamily="2" charset="-122"/>
              </a:rPr>
              <a:t>企业转让资产后，受让企业在一段时间内继续用于同样目的的经营业务，保持</a:t>
            </a:r>
            <a:r>
              <a:rPr lang="zh-CN" altLang="x-none" sz="2400" b="1" dirty="0">
                <a:solidFill>
                  <a:srgbClr val="FF3300"/>
                </a:solidFill>
                <a:latin typeface="宋体" panose="02010600030101010101" pitchFamily="2" charset="-122"/>
                <a:ea typeface="宋体" panose="02010600030101010101" pitchFamily="2" charset="-122"/>
              </a:rPr>
              <a:t>“经营的连续性”</a:t>
            </a:r>
            <a:r>
              <a:rPr lang="zh-CN" altLang="x-none" sz="2400" b="1" dirty="0">
                <a:latin typeface="宋体" panose="02010600030101010101" pitchFamily="2" charset="-122"/>
                <a:ea typeface="宋体" panose="02010600030101010101" pitchFamily="2" charset="-122"/>
              </a:rPr>
              <a:t>。</a:t>
            </a:r>
            <a:endParaRPr lang="zh-CN" altLang="x-none" sz="2400" b="1" dirty="0">
              <a:latin typeface="宋体" panose="02010600030101010101" pitchFamily="2" charset="-122"/>
              <a:ea typeface="宋体" panose="02010600030101010101" pitchFamily="2" charset="-122"/>
            </a:endParaRPr>
          </a:p>
          <a:p>
            <a:pPr lvl="1">
              <a:lnSpc>
                <a:spcPct val="90000"/>
              </a:lnSpc>
            </a:pPr>
            <a:r>
              <a:rPr lang="zh-CN" altLang="x-none" sz="2400" b="1" dirty="0">
                <a:latin typeface="宋体" panose="02010600030101010101" pitchFamily="2" charset="-122"/>
                <a:ea typeface="宋体" panose="02010600030101010101" pitchFamily="2" charset="-122"/>
              </a:rPr>
              <a:t>企业重组后的连续</a:t>
            </a:r>
            <a:r>
              <a:rPr lang="zh-CN" altLang="zh-CN" sz="2400" b="1" dirty="0">
                <a:latin typeface="宋体" panose="02010600030101010101" pitchFamily="2" charset="-122"/>
                <a:ea typeface="宋体" panose="02010600030101010101" pitchFamily="2" charset="-122"/>
              </a:rPr>
              <a:t>12</a:t>
            </a:r>
            <a:r>
              <a:rPr lang="zh-CN" altLang="x-none" sz="2400" b="1" dirty="0">
                <a:latin typeface="宋体" panose="02010600030101010101" pitchFamily="2" charset="-122"/>
                <a:ea typeface="宋体" panose="02010600030101010101" pitchFamily="2" charset="-122"/>
              </a:rPr>
              <a:t>个月内不改变重组资产原来的实质经营活动；如果有针对重组资产的新的交易发生，应该前后合并看待，体现了分步交易原则</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转让资产的企业或其股东应在一段时间内通过持有接受资产企业的股权，继续保持对有关资产的控制，即所谓具有</a:t>
            </a:r>
            <a:r>
              <a:rPr lang="zh-CN" altLang="x-none" sz="2400" b="1" dirty="0">
                <a:solidFill>
                  <a:srgbClr val="FF3300"/>
                </a:solidFill>
                <a:latin typeface="宋体" panose="02010600030101010101" pitchFamily="2" charset="-122"/>
                <a:ea typeface="宋体" panose="02010600030101010101" pitchFamily="2" charset="-122"/>
              </a:rPr>
              <a:t>“权益的连续性”</a:t>
            </a:r>
            <a:r>
              <a:rPr lang="zh-CN" altLang="x-none" sz="2400" b="1" dirty="0">
                <a:latin typeface="宋体" panose="02010600030101010101" pitchFamily="2" charset="-122"/>
                <a:ea typeface="宋体" panose="02010600030101010101" pitchFamily="2" charset="-122"/>
              </a:rPr>
              <a:t>。</a:t>
            </a:r>
            <a:endParaRPr lang="zh-CN" altLang="x-none" sz="2400" b="1" dirty="0">
              <a:latin typeface="宋体" panose="02010600030101010101" pitchFamily="2" charset="-122"/>
              <a:ea typeface="宋体" panose="02010600030101010101" pitchFamily="2" charset="-122"/>
            </a:endParaRPr>
          </a:p>
          <a:p>
            <a:pPr lvl="1">
              <a:lnSpc>
                <a:spcPct val="90000"/>
              </a:lnSpc>
            </a:pPr>
            <a:r>
              <a:rPr lang="zh-CN" altLang="x-none" sz="2400" b="1" dirty="0">
                <a:latin typeface="宋体" panose="02010600030101010101" pitchFamily="2" charset="-122"/>
                <a:ea typeface="宋体" panose="02010600030101010101" pitchFamily="2" charset="-122"/>
              </a:rPr>
              <a:t>企业重组中取得股权支付的原主要股东，在重组后的连续</a:t>
            </a:r>
            <a:r>
              <a:rPr lang="zh-CN" altLang="zh-CN" sz="2400" b="1" dirty="0">
                <a:latin typeface="宋体" panose="02010600030101010101" pitchFamily="2" charset="-122"/>
                <a:ea typeface="宋体" panose="02010600030101010101" pitchFamily="2" charset="-122"/>
              </a:rPr>
              <a:t>12</a:t>
            </a:r>
            <a:r>
              <a:rPr lang="zh-CN" altLang="x-none" sz="2400" b="1" dirty="0">
                <a:latin typeface="宋体" panose="02010600030101010101" pitchFamily="2" charset="-122"/>
                <a:ea typeface="宋体" panose="02010600030101010101" pitchFamily="2" charset="-122"/>
              </a:rPr>
              <a:t>个月内，不得转让所取得的股权，否则将不再符合“权益连续性”的条件；如果在此期间，原主要股东转让股权，则要前后合并看待，也体现分步交易原则</a:t>
            </a:r>
            <a:r>
              <a:rPr lang="zh-CN" altLang="x-none" sz="2400" b="1" dirty="0">
                <a:solidFill>
                  <a:srgbClr val="3333CC"/>
                </a:solidFill>
                <a:latin typeface="宋体" panose="02010600030101010101" pitchFamily="2" charset="-122"/>
                <a:ea typeface="宋体" panose="02010600030101010101" pitchFamily="2" charset="-122"/>
              </a:rPr>
              <a:t>  </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Rot="1"/>
          </p:cNvSpPr>
          <p:nvPr>
            <p:ph type="title"/>
          </p:nvPr>
        </p:nvSpPr>
        <p:spPr>
          <a:xfrm flipV="1">
            <a:off x="457200" y="455613"/>
            <a:ext cx="8229600" cy="73025"/>
          </a:xfrm>
        </p:spPr>
        <p:txBody>
          <a:bodyPr vert="horz" wrap="square" lIns="0" tIns="0" rIns="0" bIns="0" anchor="t" anchorCtr="0"/>
          <a:p>
            <a:endParaRPr lang="zh-CN" altLang="zh-CN" sz="4000" dirty="0">
              <a:latin typeface="黑体" panose="02010609060101010101" pitchFamily="49" charset="-122"/>
              <a:ea typeface="黑体" panose="02010609060101010101" pitchFamily="49" charset="-122"/>
            </a:endParaRPr>
          </a:p>
        </p:txBody>
      </p:sp>
      <p:sp>
        <p:nvSpPr>
          <p:cNvPr id="164867" name="Rectangle 3"/>
          <p:cNvSpPr>
            <a:spLocks noGrp="1"/>
          </p:cNvSpPr>
          <p:nvPr>
            <p:ph idx="1"/>
          </p:nvPr>
        </p:nvSpPr>
        <p:spPr>
          <a:xfrm>
            <a:off x="468313" y="620713"/>
            <a:ext cx="8229600" cy="5256212"/>
          </a:xfrm>
        </p:spPr>
        <p:txBody>
          <a:bodyPr vert="horz" wrap="square" lIns="0" tIns="0" rIns="0" bIns="0" anchor="t" anchorCtr="0"/>
          <a:p>
            <a:r>
              <a:rPr lang="zh-CN" altLang="x-none" sz="2600" b="1" dirty="0">
                <a:latin typeface="宋体" panose="02010600030101010101" pitchFamily="2" charset="-122"/>
                <a:ea typeface="宋体" panose="02010600030101010101" pitchFamily="2" charset="-122"/>
              </a:rPr>
              <a:t>重组中涉及的现金流量很少，企业</a:t>
            </a:r>
            <a:r>
              <a:rPr lang="zh-CN" altLang="x-none" sz="2600" b="1" dirty="0">
                <a:solidFill>
                  <a:srgbClr val="FF3300"/>
                </a:solidFill>
                <a:latin typeface="宋体" panose="02010600030101010101" pitchFamily="2" charset="-122"/>
                <a:ea typeface="宋体" panose="02010600030101010101" pitchFamily="2" charset="-122"/>
              </a:rPr>
              <a:t>“缺乏纳税必要资金”</a:t>
            </a:r>
            <a:r>
              <a:rPr lang="zh-CN" altLang="x-none" sz="2600" b="1" dirty="0">
                <a:latin typeface="宋体" panose="02010600030101010101" pitchFamily="2" charset="-122"/>
                <a:ea typeface="宋体" panose="02010600030101010101" pitchFamily="2" charset="-122"/>
              </a:rPr>
              <a:t>。</a:t>
            </a:r>
            <a:endParaRPr lang="zh-CN" altLang="x-none" sz="2600" b="1" dirty="0">
              <a:latin typeface="宋体" panose="02010600030101010101" pitchFamily="2" charset="-122"/>
              <a:ea typeface="宋体" panose="02010600030101010101" pitchFamily="2" charset="-122"/>
            </a:endParaRPr>
          </a:p>
          <a:p>
            <a:pPr lvl="1"/>
            <a:r>
              <a:rPr lang="zh-CN" altLang="x-none" sz="2600" b="1" dirty="0">
                <a:latin typeface="宋体" panose="02010600030101010101" pitchFamily="2" charset="-122"/>
                <a:ea typeface="宋体" panose="02010600030101010101" pitchFamily="2" charset="-122"/>
              </a:rPr>
              <a:t>重组交易对价中涉及的</a:t>
            </a:r>
            <a:r>
              <a:rPr lang="zh-CN" altLang="x-none" sz="2600" b="1" dirty="0">
                <a:solidFill>
                  <a:srgbClr val="FF3300"/>
                </a:solidFill>
                <a:latin typeface="宋体" panose="02010600030101010101" pitchFamily="2" charset="-122"/>
                <a:ea typeface="宋体" panose="02010600030101010101" pitchFamily="2" charset="-122"/>
              </a:rPr>
              <a:t>非股权支付金额不高于交易支付总额的</a:t>
            </a:r>
            <a:r>
              <a:rPr lang="zh-CN" altLang="zh-CN" sz="2600" b="1" dirty="0">
                <a:solidFill>
                  <a:srgbClr val="FF3300"/>
                </a:solidFill>
                <a:latin typeface="宋体" panose="02010600030101010101" pitchFamily="2" charset="-122"/>
                <a:ea typeface="宋体" panose="02010600030101010101" pitchFamily="2" charset="-122"/>
              </a:rPr>
              <a:t>15%</a:t>
            </a:r>
            <a:r>
              <a:rPr lang="zh-CN" altLang="x-none" sz="2600" b="1" dirty="0">
                <a:latin typeface="宋体" panose="02010600030101010101" pitchFamily="2" charset="-122"/>
                <a:ea typeface="宋体" panose="02010600030101010101" pitchFamily="2" charset="-122"/>
              </a:rPr>
              <a:t>，</a:t>
            </a:r>
            <a:r>
              <a:rPr lang="zh-CN" altLang="x-none" sz="2600" b="1" dirty="0">
                <a:solidFill>
                  <a:srgbClr val="FF3300"/>
                </a:solidFill>
                <a:latin typeface="宋体" panose="02010600030101010101" pitchFamily="2" charset="-122"/>
                <a:ea typeface="宋体" panose="02010600030101010101" pitchFamily="2" charset="-122"/>
              </a:rPr>
              <a:t>股权支付额不低于</a:t>
            </a:r>
            <a:r>
              <a:rPr lang="zh-CN" altLang="zh-CN" sz="2600" b="1" dirty="0">
                <a:solidFill>
                  <a:srgbClr val="FF3300"/>
                </a:solidFill>
                <a:latin typeface="宋体" panose="02010600030101010101" pitchFamily="2" charset="-122"/>
                <a:ea typeface="宋体" panose="02010600030101010101" pitchFamily="2" charset="-122"/>
              </a:rPr>
              <a:t>85%</a:t>
            </a:r>
            <a:r>
              <a:rPr lang="zh-CN" altLang="x-none" sz="2600" b="1" dirty="0">
                <a:latin typeface="宋体" panose="02010600030101010101" pitchFamily="2" charset="-122"/>
                <a:ea typeface="宋体" panose="02010600030101010101" pitchFamily="2" charset="-122"/>
              </a:rPr>
              <a:t>（投资的延续，没有纳税必要资金）</a:t>
            </a:r>
            <a:endParaRPr lang="zh-CN" altLang="x-none" sz="2600" b="1" dirty="0">
              <a:latin typeface="宋体" panose="02010600030101010101" pitchFamily="2" charset="-122"/>
              <a:ea typeface="宋体" panose="02010600030101010101" pitchFamily="2" charset="-122"/>
            </a:endParaRPr>
          </a:p>
          <a:p>
            <a:pPr lvl="1"/>
            <a:r>
              <a:rPr lang="zh-CN" altLang="zh-CN" sz="2600" b="1" dirty="0">
                <a:latin typeface="宋体" panose="02010600030101010101" pitchFamily="2" charset="-122"/>
                <a:ea typeface="宋体" panose="02010600030101010101" pitchFamily="2" charset="-122"/>
              </a:rPr>
              <a:t>“</a:t>
            </a:r>
            <a:r>
              <a:rPr lang="zh-CN" altLang="x-none" sz="2600" b="1" dirty="0">
                <a:solidFill>
                  <a:srgbClr val="FF0000"/>
                </a:solidFill>
                <a:latin typeface="宋体" panose="02010600030101010101" pitchFamily="2" charset="-122"/>
                <a:ea typeface="宋体" panose="02010600030101010101" pitchFamily="2" charset="-122"/>
              </a:rPr>
              <a:t>股权支付</a:t>
            </a:r>
            <a:r>
              <a:rPr lang="zh-CN" altLang="x-none" sz="2600" b="1" dirty="0">
                <a:latin typeface="宋体" panose="02010600030101010101" pitchFamily="2" charset="-122"/>
                <a:ea typeface="宋体" panose="02010600030101010101" pitchFamily="2" charset="-122"/>
              </a:rPr>
              <a:t>”，企业重组中购买、换取资产的一方支付的对价中，以本企业或其</a:t>
            </a:r>
            <a:r>
              <a:rPr lang="zh-CN" altLang="x-none" sz="2600" b="1" dirty="0">
                <a:solidFill>
                  <a:schemeClr val="hlink"/>
                </a:solidFill>
                <a:latin typeface="宋体" panose="02010600030101010101" pitchFamily="2" charset="-122"/>
                <a:ea typeface="宋体" panose="02010600030101010101" pitchFamily="2" charset="-122"/>
              </a:rPr>
              <a:t>控股企业</a:t>
            </a:r>
            <a:r>
              <a:rPr lang="zh-CN" altLang="x-none" sz="2600" b="1" dirty="0">
                <a:latin typeface="宋体" panose="02010600030101010101" pitchFamily="2" charset="-122"/>
                <a:ea typeface="宋体" panose="02010600030101010101" pitchFamily="2" charset="-122"/>
              </a:rPr>
              <a:t>的股权、股份作为支付的形式；</a:t>
            </a:r>
            <a:endParaRPr lang="zh-CN" altLang="x-none" sz="2600" b="1" dirty="0">
              <a:latin typeface="宋体" panose="02010600030101010101" pitchFamily="2" charset="-122"/>
              <a:ea typeface="宋体" panose="02010600030101010101" pitchFamily="2" charset="-122"/>
            </a:endParaRPr>
          </a:p>
          <a:p>
            <a:pPr lvl="1"/>
            <a:r>
              <a:rPr lang="zh-CN" altLang="x-none" sz="2600" b="1" dirty="0">
                <a:latin typeface="宋体" panose="02010600030101010101" pitchFamily="2" charset="-122"/>
                <a:ea typeface="宋体" panose="02010600030101010101" pitchFamily="2" charset="-122"/>
              </a:rPr>
              <a:t> “</a:t>
            </a:r>
            <a:r>
              <a:rPr lang="zh-CN" altLang="x-none" sz="2600" b="1" dirty="0">
                <a:solidFill>
                  <a:srgbClr val="FF0000"/>
                </a:solidFill>
                <a:latin typeface="宋体" panose="02010600030101010101" pitchFamily="2" charset="-122"/>
                <a:ea typeface="宋体" panose="02010600030101010101" pitchFamily="2" charset="-122"/>
              </a:rPr>
              <a:t>非股权支付</a:t>
            </a:r>
            <a:r>
              <a:rPr lang="zh-CN" altLang="x-none" sz="2600" b="1" dirty="0">
                <a:latin typeface="宋体" panose="02010600030101010101" pitchFamily="2" charset="-122"/>
                <a:ea typeface="宋体" panose="02010600030101010101" pitchFamily="2" charset="-122"/>
              </a:rPr>
              <a:t>”，指以本企业的现金、银行存款、应收款项、本企业或其控股企业股权和股份以外的有价证券、存货、固定资产、其他资产以及</a:t>
            </a:r>
            <a:r>
              <a:rPr lang="zh-CN" altLang="x-none" sz="2600" b="1" dirty="0">
                <a:solidFill>
                  <a:schemeClr val="hlink"/>
                </a:solidFill>
                <a:latin typeface="宋体" panose="02010600030101010101" pitchFamily="2" charset="-122"/>
                <a:ea typeface="宋体" panose="02010600030101010101" pitchFamily="2" charset="-122"/>
              </a:rPr>
              <a:t>承担债务</a:t>
            </a:r>
            <a:r>
              <a:rPr lang="zh-CN" altLang="x-none" sz="2600" b="1" dirty="0">
                <a:latin typeface="宋体" panose="02010600030101010101" pitchFamily="2" charset="-122"/>
                <a:ea typeface="宋体" panose="02010600030101010101" pitchFamily="2" charset="-122"/>
              </a:rPr>
              <a:t>等作为支付的形式。</a:t>
            </a:r>
            <a:endParaRPr lang="zh-CN" altLang="x-none" sz="2600" b="1" dirty="0">
              <a:latin typeface="宋体" panose="02010600030101010101" pitchFamily="2" charset="-122"/>
              <a:ea typeface="宋体" panose="02010600030101010101" pitchFamily="2" charset="-122"/>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2"/>
          <p:cNvSpPr>
            <a:spLocks noGrp="1"/>
          </p:cNvSpPr>
          <p:nvPr>
            <p:ph type="title"/>
          </p:nvPr>
        </p:nvSpPr>
        <p:spPr>
          <a:xfrm>
            <a:off x="457200" y="357188"/>
            <a:ext cx="8229600" cy="795337"/>
          </a:xfrm>
        </p:spPr>
        <p:txBody>
          <a:bodyPr vert="horz" wrap="square" lIns="0" tIns="0" rIns="0" bIns="0" anchor="t" anchorCtr="0"/>
          <a:p>
            <a:r>
              <a:rPr lang="zh-CN" altLang="en-US" dirty="0">
                <a:ea typeface="宋体" panose="02010600030101010101" pitchFamily="2" charset="-122"/>
              </a:rPr>
              <a:t>（八）损失</a:t>
            </a:r>
            <a:endParaRPr lang="zh-CN" altLang="en-US" dirty="0">
              <a:ea typeface="宋体" panose="02010600030101010101" pitchFamily="2" charset="-122"/>
            </a:endParaRPr>
          </a:p>
        </p:txBody>
      </p:sp>
      <p:sp>
        <p:nvSpPr>
          <p:cNvPr id="165891" name="Rectangle 3"/>
          <p:cNvSpPr>
            <a:spLocks noGrp="1"/>
          </p:cNvSpPr>
          <p:nvPr>
            <p:ph idx="1"/>
          </p:nvPr>
        </p:nvSpPr>
        <p:spPr>
          <a:xfrm>
            <a:off x="457200" y="1412875"/>
            <a:ext cx="8229600" cy="4454525"/>
          </a:xfrm>
        </p:spPr>
        <p:txBody>
          <a:bodyPr vert="horz" wrap="square" lIns="0" tIns="0" rIns="0" bIns="0" anchor="t" anchorCtr="0"/>
          <a:p>
            <a:pPr>
              <a:lnSpc>
                <a:spcPct val="80000"/>
              </a:lnSpc>
            </a:pPr>
            <a:r>
              <a:rPr lang="zh-CN" altLang="en-US" sz="2400" b="1" dirty="0">
                <a:latin typeface="宋体" panose="02010600030101010101" pitchFamily="2" charset="-122"/>
                <a:ea typeface="宋体" panose="02010600030101010101" pitchFamily="2" charset="-122"/>
              </a:rPr>
              <a:t>实施条例第三十二条：企业所得税法第八条所称损失，是指企业在生产经营活动中发生的固定资产和存货的盘亏、毁损、报废损失，转让财产损失，呆账损失，坏账损失，自然灾害等不可抗力因素造成的损失以及其他损失。</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企业发生的损失，减除责任人赔偿和保险赔款后的余额，依照国务院财政、税务主管部门的规定扣除。</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企业已经作为损失处理的资产，在以后纳税年度又全部收回或者部分收回时，应当计入当期收入。</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法规：</a:t>
            </a:r>
            <a:endParaRPr lang="zh-CN" altLang="en-US" sz="2400" b="1" dirty="0">
              <a:latin typeface="宋体" panose="02010600030101010101" pitchFamily="2" charset="-122"/>
              <a:ea typeface="宋体" panose="02010600030101010101" pitchFamily="2" charset="-122"/>
            </a:endParaRPr>
          </a:p>
          <a:p>
            <a:pPr lvl="1">
              <a:lnSpc>
                <a:spcPct val="80000"/>
              </a:lnSpc>
            </a:pPr>
            <a:r>
              <a:rPr lang="zh-CN" altLang="en-US" sz="2400" b="1" dirty="0">
                <a:latin typeface="宋体" panose="02010600030101010101" pitchFamily="2" charset="-122"/>
                <a:ea typeface="宋体" panose="02010600030101010101" pitchFamily="2" charset="-122"/>
              </a:rPr>
              <a:t>《财政部国家税务总局关于企业资产损失税前扣除政策的通知》（财税〔2009〕57号）</a:t>
            </a:r>
            <a:endParaRPr lang="zh-CN" altLang="en-US" sz="2400" b="1" dirty="0">
              <a:latin typeface="宋体" panose="02010600030101010101" pitchFamily="2" charset="-122"/>
              <a:ea typeface="宋体" panose="02010600030101010101" pitchFamily="2" charset="-122"/>
            </a:endParaRPr>
          </a:p>
          <a:p>
            <a:pPr lvl="1">
              <a:lnSpc>
                <a:spcPct val="80000"/>
              </a:lnSpc>
            </a:pPr>
            <a:r>
              <a:rPr lang="zh-CN" altLang="en-US" sz="2400" b="1" dirty="0">
                <a:latin typeface="宋体" panose="02010600030101010101" pitchFamily="2" charset="-122"/>
                <a:ea typeface="宋体" panose="02010600030101010101" pitchFamily="2" charset="-122"/>
              </a:rPr>
              <a:t>《国家税务总局关于发布&lt;企业资产损失所得税税前扣除管理办法&gt;的公告》（2011年第25号）</a:t>
            </a:r>
            <a:endParaRPr lang="zh-CN" altLang="en-US" sz="2400" dirty="0">
              <a:ea typeface="宋体" panose="02010600030101010101" pitchFamily="2" charset="-122"/>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2"/>
          <p:cNvSpPr>
            <a:spLocks noGrp="1"/>
          </p:cNvSpPr>
          <p:nvPr>
            <p:ph type="title"/>
          </p:nvPr>
        </p:nvSpPr>
        <p:spPr>
          <a:xfrm>
            <a:off x="457200" y="357188"/>
            <a:ext cx="8229600" cy="127000"/>
          </a:xfrm>
        </p:spPr>
        <p:txBody>
          <a:bodyPr vert="horz" wrap="square" lIns="0" tIns="0" rIns="0" bIns="0" anchor="t" anchorCtr="0"/>
          <a:p>
            <a:endParaRPr lang="zh-CN" altLang="zh-CN" dirty="0">
              <a:ea typeface="宋体" panose="02010600030101010101" pitchFamily="2" charset="-122"/>
            </a:endParaRPr>
          </a:p>
        </p:txBody>
      </p:sp>
      <p:sp>
        <p:nvSpPr>
          <p:cNvPr id="166915" name="Rectangle 3"/>
          <p:cNvSpPr>
            <a:spLocks noGrp="1"/>
          </p:cNvSpPr>
          <p:nvPr>
            <p:ph idx="1"/>
          </p:nvPr>
        </p:nvSpPr>
        <p:spPr>
          <a:xfrm>
            <a:off x="457200" y="766763"/>
            <a:ext cx="8229600" cy="5614987"/>
          </a:xfrm>
        </p:spPr>
        <p:txBody>
          <a:bodyPr vert="horz" wrap="square" lIns="0" tIns="0" rIns="0" bIns="0" anchor="t" anchorCtr="0"/>
          <a:p>
            <a:pPr>
              <a:lnSpc>
                <a:spcPct val="90000"/>
              </a:lnSpc>
            </a:pPr>
            <a:r>
              <a:rPr lang="zh-CN" altLang="x-none" sz="2400" b="1" dirty="0">
                <a:ea typeface="宋体" panose="02010600030101010101" pitchFamily="2" charset="-122"/>
              </a:rPr>
              <a:t>清单申报</a:t>
            </a:r>
            <a:endParaRPr lang="zh-CN" altLang="x-none" sz="2400" b="1" dirty="0">
              <a:ea typeface="宋体" panose="02010600030101010101" pitchFamily="2" charset="-122"/>
            </a:endParaRPr>
          </a:p>
          <a:p>
            <a:pPr lvl="1">
              <a:lnSpc>
                <a:spcPct val="90000"/>
              </a:lnSpc>
            </a:pPr>
            <a:r>
              <a:rPr lang="zh-CN" altLang="x-none" sz="2400" b="1" dirty="0">
                <a:ea typeface="宋体" panose="02010600030101010101" pitchFamily="2" charset="-122"/>
              </a:rPr>
              <a:t>企业在正常经营管理活动中，按照公允价格销售、转让、变卖非货币资产的损失；</a:t>
            </a:r>
            <a:endParaRPr lang="zh-CN" altLang="x-none" sz="2400" b="1" dirty="0">
              <a:ea typeface="宋体" panose="02010600030101010101" pitchFamily="2" charset="-122"/>
            </a:endParaRPr>
          </a:p>
          <a:p>
            <a:pPr lvl="1">
              <a:lnSpc>
                <a:spcPct val="90000"/>
              </a:lnSpc>
            </a:pPr>
            <a:r>
              <a:rPr lang="zh-CN" altLang="x-none" sz="2400" b="1" dirty="0">
                <a:ea typeface="宋体" panose="02010600030101010101" pitchFamily="2" charset="-122"/>
              </a:rPr>
              <a:t>企业各项存货发生的正常损耗；</a:t>
            </a:r>
            <a:endParaRPr lang="zh-CN" altLang="x-none" sz="2400" b="1" dirty="0">
              <a:ea typeface="宋体" panose="02010600030101010101" pitchFamily="2" charset="-122"/>
            </a:endParaRPr>
          </a:p>
          <a:p>
            <a:pPr lvl="1">
              <a:lnSpc>
                <a:spcPct val="90000"/>
              </a:lnSpc>
            </a:pPr>
            <a:r>
              <a:rPr lang="zh-CN" altLang="x-none" sz="2400" b="1" dirty="0">
                <a:ea typeface="宋体" panose="02010600030101010101" pitchFamily="2" charset="-122"/>
              </a:rPr>
              <a:t>企业固定资产达到或超过使用年限而正常报废清理的损失；</a:t>
            </a:r>
            <a:endParaRPr lang="zh-CN" altLang="x-none" sz="2400" b="1" dirty="0">
              <a:ea typeface="宋体" panose="02010600030101010101" pitchFamily="2" charset="-122"/>
            </a:endParaRPr>
          </a:p>
          <a:p>
            <a:pPr lvl="1">
              <a:lnSpc>
                <a:spcPct val="90000"/>
              </a:lnSpc>
            </a:pPr>
            <a:r>
              <a:rPr lang="zh-CN" altLang="x-none" sz="2400" b="1" dirty="0">
                <a:ea typeface="宋体" panose="02010600030101010101" pitchFamily="2" charset="-122"/>
              </a:rPr>
              <a:t>企业生产性生物资产达到或超过使用年限而正常死亡发生的资产损失；</a:t>
            </a:r>
            <a:endParaRPr lang="zh-CN" altLang="x-none" sz="2400" b="1" dirty="0">
              <a:ea typeface="宋体" panose="02010600030101010101" pitchFamily="2" charset="-122"/>
            </a:endParaRPr>
          </a:p>
          <a:p>
            <a:pPr lvl="1">
              <a:lnSpc>
                <a:spcPct val="90000"/>
              </a:lnSpc>
            </a:pPr>
            <a:r>
              <a:rPr lang="zh-CN" altLang="x-none" sz="2400" b="1" dirty="0">
                <a:ea typeface="宋体" panose="02010600030101010101" pitchFamily="2" charset="-122"/>
              </a:rPr>
              <a:t>企业按照市场公平交易原则，通过各种交易场所、市场等买卖债券、股票、期货、基金以及金融衍生产品等发生的损失。</a:t>
            </a:r>
            <a:endParaRPr lang="zh-CN" altLang="x-none" sz="2400" b="1" dirty="0">
              <a:ea typeface="宋体" panose="02010600030101010101" pitchFamily="2" charset="-122"/>
            </a:endParaRPr>
          </a:p>
          <a:p>
            <a:pPr>
              <a:lnSpc>
                <a:spcPct val="90000"/>
              </a:lnSpc>
            </a:pPr>
            <a:r>
              <a:rPr lang="zh-CN" altLang="x-none" sz="2400" b="1" dirty="0">
                <a:ea typeface="宋体" panose="02010600030101010101" pitchFamily="2" charset="-122"/>
              </a:rPr>
              <a:t>专项申报</a:t>
            </a:r>
            <a:endParaRPr lang="zh-CN" altLang="x-none" sz="2400" b="1" dirty="0">
              <a:ea typeface="宋体" panose="02010600030101010101" pitchFamily="2" charset="-122"/>
            </a:endParaRPr>
          </a:p>
          <a:p>
            <a:pPr lvl="1">
              <a:lnSpc>
                <a:spcPct val="90000"/>
              </a:lnSpc>
            </a:pPr>
            <a:r>
              <a:rPr lang="zh-CN" altLang="x-none" sz="2400" b="1" dirty="0">
                <a:ea typeface="宋体" panose="02010600030101010101" pitchFamily="2" charset="-122"/>
              </a:rPr>
              <a:t>前条以外的资产损失，应以专项申报的方式向税务机关申报扣除。企业无法准确判别是否属于清单申报扣除的资产损失，可以采取专项申报的形式申报扣除。</a:t>
            </a:r>
            <a:endParaRPr lang="zh-CN" altLang="x-none" sz="2400" b="1"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（实际联系）</a:t>
            </a:r>
            <a:endParaRPr lang="zh-CN" altLang="x-none" dirty="0">
              <a:latin typeface="宋体" panose="02010600030101010101" pitchFamily="2" charset="-122"/>
              <a:ea typeface="宋体" panose="02010600030101010101" pitchFamily="2" charset="-122"/>
            </a:endParaRPr>
          </a:p>
        </p:txBody>
      </p:sp>
      <p:sp>
        <p:nvSpPr>
          <p:cNvPr id="20483" name="Rectangle 3"/>
          <p:cNvSpPr>
            <a:spLocks noGrp="1"/>
          </p:cNvSpPr>
          <p:nvPr>
            <p:ph idx="1"/>
          </p:nvPr>
        </p:nvSpPr>
        <p:spPr/>
        <p:txBody>
          <a:bodyPr vert="horz" wrap="square" lIns="0" tIns="0" rIns="0" bIns="0" anchor="t" anchorCtr="0"/>
          <a:p>
            <a:r>
              <a:rPr lang="zh-CN" altLang="x-none" sz="3200" b="1" dirty="0">
                <a:latin typeface="宋体" panose="02010600030101010101" pitchFamily="2" charset="-122"/>
                <a:ea typeface="宋体" panose="02010600030101010101" pitchFamily="2" charset="-122"/>
              </a:rPr>
              <a:t>实际联系，是指非居民企业在中国境内设立的机构、场所拥有据以取得所得的股权、债权，以及拥有、管理、控制据以取得所得的财产等。 </a:t>
            </a:r>
            <a:endParaRPr lang="zh-CN" altLang="x-none" sz="3200" b="1" dirty="0">
              <a:latin typeface="宋体" panose="02010600030101010101" pitchFamily="2" charset="-122"/>
              <a:ea typeface="宋体" panose="02010600030101010101" pitchFamily="2"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四，应纳税额</a:t>
            </a:r>
            <a:endParaRPr lang="zh-CN" altLang="x-none" dirty="0">
              <a:ea typeface="宋体" panose="02010600030101010101" pitchFamily="2" charset="-122"/>
            </a:endParaRPr>
          </a:p>
        </p:txBody>
      </p:sp>
      <p:sp>
        <p:nvSpPr>
          <p:cNvPr id="167939" name="Rectangle 3"/>
          <p:cNvSpPr>
            <a:spLocks noGrp="1"/>
          </p:cNvSpPr>
          <p:nvPr>
            <p:ph idx="1"/>
          </p:nvPr>
        </p:nvSpPr>
        <p:spPr/>
        <p:txBody>
          <a:bodyPr vert="horz" wrap="square" lIns="0" tIns="0" rIns="0" bIns="0" anchor="t" anchorCtr="0"/>
          <a:p>
            <a:r>
              <a:rPr lang="zh-CN" altLang="x-none" sz="2800" b="1" dirty="0">
                <a:ea typeface="宋体" panose="02010600030101010101" pitchFamily="2" charset="-122"/>
              </a:rPr>
              <a:t>（一）应纳税额的计算</a:t>
            </a:r>
            <a:endParaRPr lang="zh-CN" altLang="x-none" sz="2800" b="1" dirty="0">
              <a:ea typeface="宋体" panose="02010600030101010101" pitchFamily="2" charset="-122"/>
            </a:endParaRPr>
          </a:p>
          <a:p>
            <a:r>
              <a:rPr lang="zh-CN" altLang="x-none" sz="2800" b="1" dirty="0">
                <a:ea typeface="宋体" panose="02010600030101010101" pitchFamily="2" charset="-122"/>
              </a:rPr>
              <a:t>（二）境外税收扣除</a:t>
            </a:r>
            <a:endParaRPr lang="zh-CN" altLang="x-none" sz="2800" b="1" dirty="0">
              <a:ea typeface="宋体" panose="02010600030101010101" pitchFamily="2" charset="-122"/>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2"/>
          <p:cNvSpPr>
            <a:spLocks noGrp="1"/>
          </p:cNvSpPr>
          <p:nvPr>
            <p:ph type="title"/>
          </p:nvPr>
        </p:nvSpPr>
        <p:spPr/>
        <p:txBody>
          <a:bodyPr vert="horz" wrap="square" lIns="0" tIns="0" rIns="0" bIns="0" anchor="t" anchorCtr="0"/>
          <a:p>
            <a:r>
              <a:rPr lang="zh-CN" altLang="x-none" sz="4000" dirty="0">
                <a:ea typeface="宋体" panose="02010600030101010101" pitchFamily="2" charset="-122"/>
              </a:rPr>
              <a:t>（一）应纳税额的计算</a:t>
            </a:r>
            <a:br>
              <a:rPr lang="zh-CN" altLang="x-none" sz="4000" dirty="0">
                <a:ea typeface="宋体" panose="02010600030101010101" pitchFamily="2" charset="-122"/>
              </a:rPr>
            </a:br>
            <a:endParaRPr lang="zh-CN" altLang="x-none" sz="4000" dirty="0">
              <a:ea typeface="宋体" panose="02010600030101010101" pitchFamily="2" charset="-122"/>
            </a:endParaRPr>
          </a:p>
        </p:txBody>
      </p:sp>
      <p:sp>
        <p:nvSpPr>
          <p:cNvPr id="168963" name="Rectangle 3"/>
          <p:cNvSpPr>
            <a:spLocks noGrp="1"/>
          </p:cNvSpPr>
          <p:nvPr>
            <p:ph idx="1"/>
          </p:nvPr>
        </p:nvSpPr>
        <p:spPr/>
        <p:txBody>
          <a:bodyPr vert="horz" wrap="square" lIns="0" tIns="0" rIns="0" bIns="0" anchor="t" anchorCtr="0"/>
          <a:p>
            <a:pPr>
              <a:lnSpc>
                <a:spcPct val="110000"/>
              </a:lnSpc>
            </a:pPr>
            <a:r>
              <a:rPr lang="zh-CN" altLang="x-none" sz="2400" b="1" dirty="0">
                <a:ea typeface="宋体" panose="02010600030101010101" pitchFamily="2" charset="-122"/>
              </a:rPr>
              <a:t>企业的应纳税所得额乘以适用税率，减除依照本法关于税收优惠的规定减免和抵免的税额后的余额，为应纳税额。应纳税额的计算公式为：</a:t>
            </a:r>
            <a:br>
              <a:rPr lang="zh-CN" altLang="x-none" sz="2400" b="1" dirty="0">
                <a:ea typeface="宋体" panose="02010600030101010101" pitchFamily="2" charset="-122"/>
              </a:rPr>
            </a:br>
            <a:r>
              <a:rPr lang="zh-CN" altLang="x-none" sz="2400" b="1" dirty="0">
                <a:ea typeface="宋体" panose="02010600030101010101" pitchFamily="2" charset="-122"/>
              </a:rPr>
              <a:t>　　应纳税额＝应纳税所得额</a:t>
            </a:r>
            <a:r>
              <a:rPr lang="zh-CN" altLang="zh-CN" sz="2400" b="1" dirty="0">
                <a:ea typeface="宋体" panose="02010600030101010101" pitchFamily="2" charset="-122"/>
              </a:rPr>
              <a:t>×</a:t>
            </a:r>
            <a:r>
              <a:rPr lang="zh-CN" altLang="x-none" sz="2400" b="1" dirty="0">
                <a:ea typeface="宋体" panose="02010600030101010101" pitchFamily="2" charset="-122"/>
              </a:rPr>
              <a:t>适用税率－减免税额－抵免税额</a:t>
            </a:r>
            <a:br>
              <a:rPr lang="zh-CN" altLang="x-none" sz="2400" b="1" dirty="0">
                <a:ea typeface="宋体" panose="02010600030101010101" pitchFamily="2" charset="-122"/>
              </a:rPr>
            </a:br>
            <a:endParaRPr lang="zh-CN" altLang="x-none" sz="2400" b="1" dirty="0">
              <a:ea typeface="宋体" panose="02010600030101010101" pitchFamily="2" charset="-122"/>
            </a:endParaRPr>
          </a:p>
          <a:p>
            <a:pPr>
              <a:lnSpc>
                <a:spcPct val="110000"/>
              </a:lnSpc>
            </a:pPr>
            <a:r>
              <a:rPr lang="zh-CN" altLang="x-none" sz="2400" b="1" dirty="0">
                <a:ea typeface="宋体" panose="02010600030101010101" pitchFamily="2" charset="-122"/>
              </a:rPr>
              <a:t>公式中的减免税额和抵免税额，是指依照企业所得税法和国务院的税收优惠规定减征、免征和抵免的应纳税额。</a:t>
            </a:r>
            <a:endParaRPr lang="zh-CN" altLang="x-none" sz="2400" b="1" dirty="0">
              <a:ea typeface="宋体" panose="02010600030101010101" pitchFamily="2" charset="-122"/>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2"/>
          <p:cNvSpPr>
            <a:spLocks noGrp="1"/>
          </p:cNvSpPr>
          <p:nvPr>
            <p:ph type="title"/>
          </p:nvPr>
        </p:nvSpPr>
        <p:spPr>
          <a:xfrm>
            <a:off x="457200" y="357188"/>
            <a:ext cx="8229600" cy="684212"/>
          </a:xfrm>
        </p:spPr>
        <p:txBody>
          <a:bodyPr vert="horz" wrap="square" lIns="0" tIns="0" rIns="0" bIns="0" anchor="t" anchorCtr="0"/>
          <a:p>
            <a:r>
              <a:rPr lang="zh-CN" altLang="x-none" dirty="0">
                <a:ea typeface="宋体" panose="02010600030101010101" pitchFamily="2" charset="-122"/>
              </a:rPr>
              <a:t>（二）境外税收扣除</a:t>
            </a:r>
            <a:endParaRPr lang="zh-CN" altLang="x-none" dirty="0">
              <a:ea typeface="宋体" panose="02010600030101010101" pitchFamily="2" charset="-122"/>
            </a:endParaRPr>
          </a:p>
        </p:txBody>
      </p:sp>
      <p:sp>
        <p:nvSpPr>
          <p:cNvPr id="169987" name="Rectangle 3"/>
          <p:cNvSpPr>
            <a:spLocks noGrp="1"/>
          </p:cNvSpPr>
          <p:nvPr>
            <p:ph idx="1"/>
          </p:nvPr>
        </p:nvSpPr>
        <p:spPr>
          <a:xfrm>
            <a:off x="457200" y="1557338"/>
            <a:ext cx="8229600" cy="4751387"/>
          </a:xfrm>
        </p:spPr>
        <p:txBody>
          <a:bodyPr vert="horz" wrap="square" lIns="0" tIns="0" rIns="0" bIns="0" anchor="t" anchorCtr="0"/>
          <a:p>
            <a:r>
              <a:rPr lang="zh-CN" altLang="x-none" b="1" dirty="0">
                <a:latin typeface="宋体" panose="02010600030101010101" pitchFamily="2" charset="-122"/>
                <a:ea typeface="宋体" panose="02010600030101010101" pitchFamily="2" charset="-122"/>
              </a:rPr>
              <a:t>法规：</a:t>
            </a:r>
            <a:endParaRPr lang="zh-CN" altLang="x-none" b="1" dirty="0">
              <a:latin typeface="宋体" panose="02010600030101010101" pitchFamily="2" charset="-122"/>
              <a:ea typeface="宋体" panose="02010600030101010101" pitchFamily="2" charset="-122"/>
            </a:endParaRPr>
          </a:p>
          <a:p>
            <a:pPr lvl="1"/>
            <a:r>
              <a:rPr lang="zh-CN" altLang="x-none" b="1" dirty="0">
                <a:latin typeface="宋体" panose="02010600030101010101" pitchFamily="2" charset="-122"/>
                <a:ea typeface="宋体" panose="02010600030101010101" pitchFamily="2" charset="-122"/>
              </a:rPr>
              <a:t>企业所得税法及企业所得税实施条例</a:t>
            </a:r>
            <a:endParaRPr lang="zh-CN" altLang="x-none" b="1" dirty="0">
              <a:latin typeface="宋体" panose="02010600030101010101" pitchFamily="2" charset="-122"/>
              <a:ea typeface="宋体" panose="02010600030101010101" pitchFamily="2" charset="-122"/>
            </a:endParaRPr>
          </a:p>
          <a:p>
            <a:pPr lvl="1"/>
            <a:r>
              <a:rPr lang="zh-CN" altLang="x-none" b="1" dirty="0">
                <a:latin typeface="宋体" panose="02010600030101010101" pitchFamily="2" charset="-122"/>
                <a:ea typeface="宋体" panose="02010600030101010101" pitchFamily="2" charset="-122"/>
              </a:rPr>
              <a:t>国家税务总局</a:t>
            </a:r>
            <a:r>
              <a:rPr lang="zh-CN" altLang="zh-CN" b="1" dirty="0">
                <a:latin typeface="宋体" panose="02010600030101010101" pitchFamily="2" charset="-122"/>
                <a:ea typeface="宋体" panose="02010600030101010101" pitchFamily="2" charset="-122"/>
              </a:rPr>
              <a:t>2010</a:t>
            </a:r>
            <a:r>
              <a:rPr lang="zh-CN" altLang="x-none" b="1" dirty="0">
                <a:latin typeface="宋体" panose="02010600030101010101" pitchFamily="2" charset="-122"/>
                <a:ea typeface="宋体" panose="02010600030101010101" pitchFamily="2" charset="-122"/>
              </a:rPr>
              <a:t>年第</a:t>
            </a:r>
            <a:r>
              <a:rPr lang="zh-CN" altLang="zh-CN" b="1" dirty="0">
                <a:latin typeface="宋体" panose="02010600030101010101" pitchFamily="2" charset="-122"/>
                <a:ea typeface="宋体" panose="02010600030101010101" pitchFamily="2" charset="-122"/>
              </a:rPr>
              <a:t>1</a:t>
            </a:r>
            <a:r>
              <a:rPr lang="zh-CN" altLang="x-none" b="1" dirty="0">
                <a:latin typeface="宋体" panose="02010600030101010101" pitchFamily="2" charset="-122"/>
                <a:ea typeface="宋体" panose="02010600030101010101" pitchFamily="2" charset="-122"/>
              </a:rPr>
              <a:t>号公告</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国家税务总局关于发布</a:t>
            </a:r>
            <a:r>
              <a:rPr lang="zh-CN" altLang="zh-CN" b="1" dirty="0">
                <a:latin typeface="宋体" panose="02010600030101010101" pitchFamily="2" charset="-122"/>
                <a:ea typeface="宋体" panose="02010600030101010101" pitchFamily="2" charset="-122"/>
              </a:rPr>
              <a:t>&lt;</a:t>
            </a:r>
            <a:r>
              <a:rPr lang="zh-CN" altLang="x-none" b="1" dirty="0">
                <a:ea typeface="宋体" panose="02010600030101010101" pitchFamily="2" charset="-122"/>
              </a:rPr>
              <a:t>企业境外所得税收抵免操作指南</a:t>
            </a:r>
            <a:r>
              <a:rPr lang="zh-CN" altLang="x-none" dirty="0">
                <a:ea typeface="宋体" panose="02010600030101010101" pitchFamily="2" charset="-122"/>
              </a:rPr>
              <a:t> </a:t>
            </a:r>
            <a:r>
              <a:rPr lang="zh-CN" altLang="zh-CN" b="1" dirty="0">
                <a:latin typeface="宋体" panose="02010600030101010101" pitchFamily="2" charset="-122"/>
                <a:ea typeface="宋体" panose="02010600030101010101" pitchFamily="2" charset="-122"/>
              </a:rPr>
              <a:t>&gt;</a:t>
            </a:r>
            <a:r>
              <a:rPr lang="zh-CN" altLang="x-none" b="1" dirty="0">
                <a:latin typeface="宋体" panose="02010600030101010101" pitchFamily="2" charset="-122"/>
                <a:ea typeface="宋体" panose="02010600030101010101" pitchFamily="2" charset="-122"/>
              </a:rPr>
              <a:t>的公告</a:t>
            </a:r>
            <a:r>
              <a:rPr lang="zh-CN" altLang="zh-CN" b="1" dirty="0">
                <a:latin typeface="宋体" panose="02010600030101010101" pitchFamily="2" charset="-122"/>
                <a:ea typeface="宋体" panose="02010600030101010101" pitchFamily="2" charset="-122"/>
              </a:rPr>
              <a:t>》</a:t>
            </a:r>
            <a:endParaRPr lang="zh-CN" altLang="zh-CN" b="1" dirty="0">
              <a:latin typeface="宋体" panose="02010600030101010101" pitchFamily="2" charset="-122"/>
              <a:ea typeface="宋体" panose="02010600030101010101" pitchFamily="2" charset="-122"/>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2"/>
          <p:cNvSpPr>
            <a:spLocks noGrp="1"/>
          </p:cNvSpPr>
          <p:nvPr>
            <p:ph type="title"/>
          </p:nvPr>
        </p:nvSpPr>
        <p:spPr>
          <a:xfrm>
            <a:off x="457200" y="357188"/>
            <a:ext cx="8229600" cy="517525"/>
          </a:xfrm>
        </p:spPr>
        <p:txBody>
          <a:bodyPr vert="horz" wrap="square" lIns="0" tIns="0" rIns="0" bIns="0" anchor="t" anchorCtr="0"/>
          <a:p>
            <a:r>
              <a:rPr lang="zh-CN" altLang="zh-CN" sz="4000" dirty="0">
                <a:latin typeface="宋体" panose="02010600030101010101" pitchFamily="2" charset="-122"/>
                <a:ea typeface="宋体" panose="02010600030101010101" pitchFamily="2" charset="-122"/>
              </a:rPr>
              <a:t>1</a:t>
            </a:r>
            <a:r>
              <a:rPr lang="zh-CN" altLang="x-none" sz="4000" dirty="0">
                <a:latin typeface="宋体" panose="02010600030101010101" pitchFamily="2" charset="-122"/>
                <a:ea typeface="宋体" panose="02010600030101010101" pitchFamily="2" charset="-122"/>
              </a:rPr>
              <a:t>、适用范围</a:t>
            </a:r>
            <a:endParaRPr lang="zh-CN" altLang="x-none" sz="4000" dirty="0">
              <a:latin typeface="宋体" panose="02010600030101010101" pitchFamily="2" charset="-122"/>
              <a:ea typeface="宋体" panose="02010600030101010101" pitchFamily="2" charset="-122"/>
            </a:endParaRPr>
          </a:p>
        </p:txBody>
      </p:sp>
      <p:sp>
        <p:nvSpPr>
          <p:cNvPr id="171011" name="Rectangle 3"/>
          <p:cNvSpPr>
            <a:spLocks noGrp="1"/>
          </p:cNvSpPr>
          <p:nvPr>
            <p:ph idx="1"/>
          </p:nvPr>
        </p:nvSpPr>
        <p:spPr>
          <a:xfrm>
            <a:off x="457200" y="1484313"/>
            <a:ext cx="8229600" cy="4752975"/>
          </a:xfrm>
        </p:spPr>
        <p:txBody>
          <a:bodyPr vert="horz" wrap="square" lIns="0" tIns="0" rIns="0" bIns="0" anchor="t" anchorCtr="0"/>
          <a:p>
            <a:pPr>
              <a:lnSpc>
                <a:spcPct val="80000"/>
              </a:lnSpc>
            </a:pPr>
            <a:r>
              <a:rPr lang="zh-CN" altLang="x-none" sz="2800" b="1" dirty="0">
                <a:latin typeface="宋体" panose="02010600030101010101" pitchFamily="2" charset="-122"/>
                <a:ea typeface="宋体" panose="02010600030101010101" pitchFamily="2" charset="-122"/>
              </a:rPr>
              <a:t>境外税收抵免的企业范围</a:t>
            </a:r>
            <a:endParaRPr lang="zh-CN" altLang="x-none" sz="2800" b="1" dirty="0">
              <a:latin typeface="宋体" panose="02010600030101010101" pitchFamily="2" charset="-122"/>
              <a:ea typeface="宋体" panose="02010600030101010101" pitchFamily="2" charset="-122"/>
            </a:endParaRPr>
          </a:p>
          <a:p>
            <a:pPr>
              <a:lnSpc>
                <a:spcPct val="80000"/>
              </a:lnSpc>
            </a:pPr>
            <a:endParaRPr lang="zh-CN" altLang="zh-CN" sz="2800" b="1" dirty="0">
              <a:latin typeface="宋体" panose="02010600030101010101" pitchFamily="2" charset="-122"/>
              <a:ea typeface="宋体" panose="02010600030101010101" pitchFamily="2" charset="-122"/>
            </a:endParaRPr>
          </a:p>
          <a:p>
            <a:pPr>
              <a:lnSpc>
                <a:spcPct val="80000"/>
              </a:lnSpc>
            </a:pPr>
            <a:r>
              <a:rPr lang="zh-CN" altLang="x-none" sz="2800" b="1" dirty="0">
                <a:latin typeface="宋体" panose="02010600030101010101" pitchFamily="2" charset="-122"/>
                <a:ea typeface="宋体" panose="02010600030101010101" pitchFamily="2" charset="-122"/>
              </a:rPr>
              <a:t>企业取得的下列所得已在境外缴纳的所得税税额，可以从其当期应纳税额中抵免，抵免限额为该项所得依照本法规定计算的应纳税额；超过抵免限额的部分，可以在以后五个年度内，用每年度抵免限额抵免当年应抵税额后的余额进行抵补：</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（一）居民企业来源于中国境外的应税所得；</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（二）非居民企业在中国境内设立机构、场所，取得发生在中国境外但与该机构、场所有实际联系的应税所得。</a:t>
            </a:r>
            <a:endParaRPr lang="zh-CN" altLang="x-none" sz="2800" dirty="0">
              <a:ea typeface="宋体" panose="02010600030101010101" pitchFamily="2"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172035" name="Rectangle 3"/>
          <p:cNvSpPr>
            <a:spLocks noGrp="1"/>
          </p:cNvSpPr>
          <p:nvPr>
            <p:ph idx="1"/>
          </p:nvPr>
        </p:nvSpPr>
        <p:spPr/>
        <p:txBody>
          <a:bodyPr vert="horz" wrap="square" lIns="0" tIns="0" rIns="0" bIns="0" anchor="t" anchorCtr="0"/>
          <a:p>
            <a:r>
              <a:rPr lang="zh-CN" altLang="x-none" b="1" dirty="0">
                <a:ea typeface="宋体" panose="02010600030101010101" pitchFamily="2" charset="-122"/>
              </a:rPr>
              <a:t>为缓解由于国家间对所得来源地判定标准的重叠而产生的国际重复征税，我国税法对非居民企业在中国境内分支机构取得的发生于境外的所得所缴纳的境外税额，给予了与居民企业类似的税额抵免待遇。</a:t>
            </a:r>
            <a:r>
              <a:rPr lang="zh-CN" altLang="x-none" b="1" dirty="0">
                <a:solidFill>
                  <a:srgbClr val="FF0000"/>
                </a:solidFill>
                <a:ea typeface="宋体" panose="02010600030101010101" pitchFamily="2" charset="-122"/>
              </a:rPr>
              <a:t>对此类非居民给予的境外税额抵免仅涉及直接抵免。</a:t>
            </a:r>
            <a:endParaRPr lang="zh-CN" altLang="x-none" b="1" dirty="0">
              <a:solidFill>
                <a:srgbClr val="FF0000"/>
              </a:solidFill>
              <a:ea typeface="宋体" panose="02010600030101010101" pitchFamily="2"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173059" name="Rectangle 3"/>
          <p:cNvSpPr>
            <a:spLocks noGrp="1"/>
          </p:cNvSpPr>
          <p:nvPr>
            <p:ph idx="1"/>
          </p:nvPr>
        </p:nvSpPr>
        <p:spPr/>
        <p:txBody>
          <a:bodyPr vert="horz" wrap="square" lIns="0" tIns="0" rIns="0" bIns="0" anchor="t" anchorCtr="0"/>
          <a:p>
            <a:r>
              <a:rPr lang="zh-CN" altLang="x-none" sz="2800" b="1" dirty="0">
                <a:ea typeface="宋体" panose="02010600030101010101" pitchFamily="2" charset="-122"/>
              </a:rPr>
              <a:t>境外税额抵免分为直接抵免和间接抵免。</a:t>
            </a:r>
            <a:endParaRPr lang="zh-CN" altLang="x-none" sz="2800" b="1" dirty="0">
              <a:ea typeface="宋体" panose="02010600030101010101" pitchFamily="2" charset="-122"/>
            </a:endParaRPr>
          </a:p>
          <a:p>
            <a:r>
              <a:rPr lang="zh-CN" altLang="x-none" sz="2800" b="1" dirty="0">
                <a:ea typeface="宋体" panose="02010600030101010101" pitchFamily="2" charset="-122"/>
              </a:rPr>
              <a:t>直接抵免是指，企业直接作为纳税人就其境外所得在境外缴纳的所得税额在我国应纳税额中抵免。</a:t>
            </a:r>
            <a:endParaRPr lang="zh-CN" altLang="x-none" sz="2800" b="1" dirty="0">
              <a:ea typeface="宋体" panose="02010600030101010101" pitchFamily="2" charset="-122"/>
            </a:endParaRPr>
          </a:p>
          <a:p>
            <a:pPr lvl="1"/>
            <a:r>
              <a:rPr lang="zh-CN" altLang="x-none" sz="2400" b="1" dirty="0">
                <a:ea typeface="宋体" panose="02010600030101010101" pitchFamily="2" charset="-122"/>
              </a:rPr>
              <a:t>直接抵免主要适用于企业就来源于境外的</a:t>
            </a:r>
            <a:r>
              <a:rPr lang="zh-CN" altLang="x-none" sz="2400" b="1" dirty="0">
                <a:solidFill>
                  <a:srgbClr val="FF0000"/>
                </a:solidFill>
                <a:ea typeface="宋体" panose="02010600030101010101" pitchFamily="2" charset="-122"/>
              </a:rPr>
              <a:t>营业利润</a:t>
            </a:r>
            <a:r>
              <a:rPr lang="zh-CN" altLang="x-none" sz="2400" b="1" dirty="0">
                <a:ea typeface="宋体" panose="02010600030101010101" pitchFamily="2" charset="-122"/>
              </a:rPr>
              <a:t>所得在境外所缴纳的</a:t>
            </a:r>
            <a:r>
              <a:rPr lang="zh-CN" altLang="x-none" sz="2400" b="1" dirty="0">
                <a:solidFill>
                  <a:srgbClr val="FF0000"/>
                </a:solidFill>
                <a:ea typeface="宋体" panose="02010600030101010101" pitchFamily="2" charset="-122"/>
              </a:rPr>
              <a:t>企业所得税</a:t>
            </a:r>
            <a:r>
              <a:rPr lang="zh-CN" altLang="x-none" sz="2400" b="1" dirty="0">
                <a:ea typeface="宋体" panose="02010600030101010101" pitchFamily="2" charset="-122"/>
              </a:rPr>
              <a:t>，以及就来源于或发生于境外的股息、红利等权益性投资所得、利息、租金、特许权使用费、财产转让等所得在境外被源泉扣缴的预提所得税。</a:t>
            </a:r>
            <a:endParaRPr lang="zh-CN" altLang="x-none" sz="2400" b="1" dirty="0">
              <a:ea typeface="宋体" panose="02010600030101010101" pitchFamily="2" charset="-122"/>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Rectangle 2"/>
          <p:cNvSpPr>
            <a:spLocks noGrp="1"/>
          </p:cNvSpPr>
          <p:nvPr>
            <p:ph type="title"/>
          </p:nvPr>
        </p:nvSpPr>
        <p:spPr>
          <a:xfrm>
            <a:off x="457200" y="357188"/>
            <a:ext cx="8229600" cy="182562"/>
          </a:xfrm>
        </p:spPr>
        <p:txBody>
          <a:bodyPr vert="horz" wrap="square" lIns="0" tIns="0" rIns="0" bIns="0" anchor="t" anchorCtr="0"/>
          <a:p>
            <a:endParaRPr lang="zh-CN" altLang="zh-CN" sz="4000" dirty="0">
              <a:ea typeface="宋体" panose="02010600030101010101" pitchFamily="2" charset="-122"/>
            </a:endParaRPr>
          </a:p>
        </p:txBody>
      </p:sp>
      <p:sp>
        <p:nvSpPr>
          <p:cNvPr id="174083" name="Rectangle 3"/>
          <p:cNvSpPr>
            <a:spLocks noGrp="1"/>
          </p:cNvSpPr>
          <p:nvPr>
            <p:ph idx="1"/>
          </p:nvPr>
        </p:nvSpPr>
        <p:spPr>
          <a:xfrm>
            <a:off x="457200" y="1052513"/>
            <a:ext cx="8229600" cy="5184775"/>
          </a:xfrm>
        </p:spPr>
        <p:txBody>
          <a:bodyPr vert="horz" wrap="square" lIns="0" tIns="0" rIns="0" bIns="0" anchor="t" anchorCtr="0"/>
          <a:p>
            <a:r>
              <a:rPr lang="zh-CN" altLang="x-none" sz="2800" b="1" dirty="0">
                <a:ea typeface="宋体" panose="02010600030101010101" pitchFamily="2" charset="-122"/>
              </a:rPr>
              <a:t>间接抵免是指，境外企业就分配股息前的利润缴纳的外国所得税额中由我国居民企业就该项分得的</a:t>
            </a:r>
            <a:r>
              <a:rPr lang="zh-CN" altLang="x-none" sz="2800" b="1" dirty="0">
                <a:solidFill>
                  <a:srgbClr val="FF0000"/>
                </a:solidFill>
                <a:ea typeface="宋体" panose="02010600030101010101" pitchFamily="2" charset="-122"/>
              </a:rPr>
              <a:t>股息</a:t>
            </a:r>
            <a:r>
              <a:rPr lang="zh-CN" altLang="x-none" sz="2800" b="1" dirty="0">
                <a:ea typeface="宋体" panose="02010600030101010101" pitchFamily="2" charset="-122"/>
              </a:rPr>
              <a:t>性质的所得</a:t>
            </a:r>
            <a:r>
              <a:rPr lang="zh-CN" altLang="x-none" sz="2800" b="1" dirty="0">
                <a:solidFill>
                  <a:srgbClr val="FF0000"/>
                </a:solidFill>
                <a:ea typeface="宋体" panose="02010600030101010101" pitchFamily="2" charset="-122"/>
              </a:rPr>
              <a:t>间接负担</a:t>
            </a:r>
            <a:r>
              <a:rPr lang="zh-CN" altLang="x-none" sz="2800" b="1" dirty="0">
                <a:ea typeface="宋体" panose="02010600030101010101" pitchFamily="2" charset="-122"/>
              </a:rPr>
              <a:t>的部分，在我国的应纳税额中抵免。</a:t>
            </a:r>
            <a:endParaRPr lang="zh-CN" altLang="x-none" sz="2800" b="1" dirty="0">
              <a:ea typeface="宋体" panose="02010600030101010101" pitchFamily="2" charset="-122"/>
            </a:endParaRPr>
          </a:p>
          <a:p>
            <a:pPr lvl="1"/>
            <a:r>
              <a:rPr lang="zh-CN" altLang="x-none" sz="2400" b="1" dirty="0">
                <a:ea typeface="宋体" panose="02010600030101010101" pitchFamily="2" charset="-122"/>
              </a:rPr>
              <a:t>例如我国居民企业（母公司）的境外子公司在所在国（地区）缴纳企业所得税后，将税后利润的一部分作为股息、红利分配给该母公司，子公司在境外就其应税所得实际缴纳的企业所得税税额中按母公司所得股息占全部税后利润之比的部分即属于该母公司间接负担的境外企业所得税额。</a:t>
            </a:r>
            <a:endParaRPr lang="zh-CN" altLang="x-none" sz="2400" b="1" dirty="0">
              <a:ea typeface="宋体" panose="02010600030101010101" pitchFamily="2" charset="-122"/>
            </a:endParaRPr>
          </a:p>
          <a:p>
            <a:pPr lvl="1"/>
            <a:r>
              <a:rPr lang="zh-CN" altLang="x-none" sz="2400" b="1" dirty="0">
                <a:ea typeface="宋体" panose="02010600030101010101" pitchFamily="2" charset="-122"/>
              </a:rPr>
              <a:t>间接抵免的适用范围为居民企业从其符合规定的境外子公司取得的股息、红利等权益性投资收益所得。</a:t>
            </a:r>
            <a:endParaRPr lang="zh-CN" altLang="x-none" sz="2400" dirty="0">
              <a:ea typeface="宋体" panose="02010600030101010101" pitchFamily="2" charset="-12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2"/>
          <p:cNvSpPr>
            <a:spLocks noGrp="1"/>
          </p:cNvSpPr>
          <p:nvPr>
            <p:ph type="title"/>
          </p:nvPr>
        </p:nvSpPr>
        <p:spPr>
          <a:xfrm>
            <a:off x="457200" y="357188"/>
            <a:ext cx="8229600" cy="850900"/>
          </a:xfrm>
        </p:spPr>
        <p:txBody>
          <a:bodyPr vert="horz" wrap="square" lIns="0" tIns="0" rIns="0" bIns="0" anchor="t" anchorCtr="0"/>
          <a:p>
            <a:r>
              <a:rPr lang="zh-CN" altLang="zh-CN" sz="3600" dirty="0">
                <a:latin typeface="宋体" panose="02010600030101010101" pitchFamily="2" charset="-122"/>
                <a:ea typeface="宋体" panose="02010600030101010101" pitchFamily="2" charset="-122"/>
              </a:rPr>
              <a:t>2</a:t>
            </a:r>
            <a:r>
              <a:rPr lang="zh-CN" altLang="x-none" sz="3600" dirty="0">
                <a:latin typeface="宋体" panose="02010600030101010101" pitchFamily="2" charset="-122"/>
                <a:ea typeface="宋体" panose="02010600030101010101" pitchFamily="2" charset="-122"/>
              </a:rPr>
              <a:t>、境外所得税额抵免计算的基本项目</a:t>
            </a:r>
            <a:r>
              <a:rPr lang="zh-CN" altLang="x-none" dirty="0">
                <a:ea typeface="宋体" panose="02010600030101010101" pitchFamily="2" charset="-122"/>
              </a:rPr>
              <a:t> </a:t>
            </a:r>
            <a:endParaRPr lang="zh-CN" altLang="x-none" dirty="0">
              <a:ea typeface="宋体" panose="02010600030101010101" pitchFamily="2" charset="-122"/>
            </a:endParaRPr>
          </a:p>
        </p:txBody>
      </p:sp>
      <p:sp>
        <p:nvSpPr>
          <p:cNvPr id="175107" name="Rectangle 3"/>
          <p:cNvSpPr>
            <a:spLocks noGrp="1"/>
          </p:cNvSpPr>
          <p:nvPr>
            <p:ph idx="1"/>
          </p:nvPr>
        </p:nvSpPr>
        <p:spPr>
          <a:xfrm>
            <a:off x="457200" y="1700213"/>
            <a:ext cx="8229600" cy="4392612"/>
          </a:xfrm>
        </p:spPr>
        <p:txBody>
          <a:bodyPr vert="horz" wrap="square" lIns="0" tIns="0" rIns="0" bIns="0" anchor="t" anchorCtr="0"/>
          <a:p>
            <a:pPr>
              <a:lnSpc>
                <a:spcPct val="80000"/>
              </a:lnSpc>
            </a:pPr>
            <a:r>
              <a:rPr lang="zh-CN" altLang="x-none" sz="2400" b="1" dirty="0">
                <a:ea typeface="宋体" panose="02010600030101010101" pitchFamily="2" charset="-122"/>
              </a:rPr>
              <a:t>境外所得税抵免的原则：分国不分项</a:t>
            </a:r>
            <a:endParaRPr lang="zh-CN" altLang="x-none" sz="2400" b="1" dirty="0">
              <a:ea typeface="宋体" panose="02010600030101010101" pitchFamily="2" charset="-122"/>
            </a:endParaRPr>
          </a:p>
          <a:p>
            <a:pPr>
              <a:lnSpc>
                <a:spcPct val="80000"/>
              </a:lnSpc>
            </a:pPr>
            <a:endParaRPr lang="zh-CN" altLang="zh-CN"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境外所得税额抵免计算的基本项目</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ea typeface="宋体" panose="02010600030101010101" pitchFamily="2" charset="-122"/>
              </a:rPr>
              <a:t>分国（地区）别的境外所得的应纳税所得额（以下称境外应纳税所得额）；</a:t>
            </a:r>
            <a:endParaRPr lang="zh-CN" altLang="x-none" sz="2400" b="1" dirty="0">
              <a:ea typeface="宋体" panose="02010600030101010101" pitchFamily="2" charset="-122"/>
            </a:endParaRPr>
          </a:p>
          <a:p>
            <a:pPr lvl="1">
              <a:lnSpc>
                <a:spcPct val="80000"/>
              </a:lnSpc>
            </a:pPr>
            <a:r>
              <a:rPr lang="zh-CN" altLang="x-none" sz="2400" b="1" dirty="0">
                <a:ea typeface="宋体" panose="02010600030101010101" pitchFamily="2" charset="-122"/>
              </a:rPr>
              <a:t>分国（地区）别的可抵免境外所得税税额；</a:t>
            </a:r>
            <a:endParaRPr lang="zh-CN" altLang="x-none" sz="2400" b="1" dirty="0">
              <a:ea typeface="宋体" panose="02010600030101010101" pitchFamily="2" charset="-122"/>
            </a:endParaRPr>
          </a:p>
          <a:p>
            <a:pPr lvl="1">
              <a:lnSpc>
                <a:spcPct val="80000"/>
              </a:lnSpc>
            </a:pPr>
            <a:r>
              <a:rPr lang="zh-CN" altLang="x-none" sz="2400" b="1" dirty="0">
                <a:ea typeface="宋体" panose="02010600030101010101" pitchFamily="2" charset="-122"/>
              </a:rPr>
              <a:t>分国（地区）别的境外所得税的抵免限额。</a:t>
            </a:r>
            <a:endParaRPr lang="zh-CN" altLang="x-none" sz="2400" b="1" dirty="0">
              <a:ea typeface="宋体" panose="02010600030101010101" pitchFamily="2" charset="-122"/>
            </a:endParaRPr>
          </a:p>
          <a:p>
            <a:pPr>
              <a:lnSpc>
                <a:spcPct val="80000"/>
              </a:lnSpc>
            </a:pPr>
            <a:endParaRPr lang="zh-CN" altLang="zh-CN" sz="2400" b="1" dirty="0">
              <a:ea typeface="宋体" panose="02010600030101010101" pitchFamily="2" charset="-122"/>
            </a:endParaRPr>
          </a:p>
          <a:p>
            <a:pPr>
              <a:lnSpc>
                <a:spcPct val="80000"/>
              </a:lnSpc>
            </a:pPr>
            <a:r>
              <a:rPr lang="zh-CN" altLang="x-none" sz="2400" b="1" dirty="0">
                <a:ea typeface="宋体" panose="02010600030101010101" pitchFamily="2" charset="-122"/>
              </a:rPr>
              <a:t>企业不能准确计算上述项目实际可抵免分国（地区）别的境外所得税税额的，在相应国家（地区）缴纳的税收均不得在该企业当期应纳税额中抵免，也不得结转以后年度抵免。</a:t>
            </a:r>
            <a:endParaRPr lang="zh-CN" altLang="x-none" sz="2400" b="1" dirty="0">
              <a:ea typeface="宋体" panose="02010600030101010101" pitchFamily="2" charset="-122"/>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Rectangle 2"/>
          <p:cNvSpPr>
            <a:spLocks noGrp="1"/>
          </p:cNvSpPr>
          <p:nvPr>
            <p:ph type="title"/>
          </p:nvPr>
        </p:nvSpPr>
        <p:spPr>
          <a:xfrm>
            <a:off x="457200" y="357188"/>
            <a:ext cx="8229600" cy="850900"/>
          </a:xfrm>
        </p:spPr>
        <p:txBody>
          <a:bodyPr vert="horz" wrap="square" lIns="0" tIns="0" rIns="0" bIns="0" anchor="t" anchorCtr="0"/>
          <a:p>
            <a:r>
              <a:rPr lang="zh-CN" altLang="zh-CN" sz="3600" dirty="0">
                <a:latin typeface="宋体" panose="02010600030101010101" pitchFamily="2" charset="-122"/>
                <a:ea typeface="宋体" panose="02010600030101010101" pitchFamily="2" charset="-122"/>
              </a:rPr>
              <a:t>3</a:t>
            </a:r>
            <a:r>
              <a:rPr lang="zh-CN" altLang="x-none" sz="3600" dirty="0">
                <a:latin typeface="宋体" panose="02010600030101010101" pitchFamily="2" charset="-122"/>
                <a:ea typeface="宋体" panose="02010600030101010101" pitchFamily="2" charset="-122"/>
              </a:rPr>
              <a:t>、境外应纳税所得额的计算</a:t>
            </a:r>
            <a:r>
              <a:rPr lang="zh-CN" altLang="x-none" dirty="0">
                <a:ea typeface="宋体" panose="02010600030101010101" pitchFamily="2" charset="-122"/>
              </a:rPr>
              <a:t> </a:t>
            </a:r>
            <a:endParaRPr lang="zh-CN" altLang="x-none" dirty="0">
              <a:ea typeface="宋体" panose="02010600030101010101" pitchFamily="2" charset="-122"/>
            </a:endParaRPr>
          </a:p>
        </p:txBody>
      </p:sp>
      <p:sp>
        <p:nvSpPr>
          <p:cNvPr id="176131" name="Rectangle 3"/>
          <p:cNvSpPr>
            <a:spLocks noGrp="1"/>
          </p:cNvSpPr>
          <p:nvPr>
            <p:ph idx="1"/>
          </p:nvPr>
        </p:nvSpPr>
        <p:spPr>
          <a:xfrm>
            <a:off x="457200" y="1773238"/>
            <a:ext cx="8229600" cy="4392612"/>
          </a:xfrm>
        </p:spPr>
        <p:txBody>
          <a:bodyPr vert="horz" wrap="square" lIns="0" tIns="0" rIns="0" bIns="0" anchor="t" anchorCtr="0"/>
          <a:p>
            <a:r>
              <a:rPr lang="zh-CN" altLang="x-none" sz="2800" b="1" dirty="0">
                <a:ea typeface="宋体" panose="02010600030101010101" pitchFamily="2" charset="-122"/>
              </a:rPr>
              <a:t>（</a:t>
            </a:r>
            <a:r>
              <a:rPr lang="zh-CN" altLang="zh-CN" sz="2800" b="1" dirty="0">
                <a:ea typeface="宋体" panose="02010600030101010101" pitchFamily="2" charset="-122"/>
              </a:rPr>
              <a:t>1</a:t>
            </a:r>
            <a:r>
              <a:rPr lang="zh-CN" altLang="x-none" sz="2800" b="1" dirty="0">
                <a:ea typeface="宋体" panose="02010600030101010101" pitchFamily="2" charset="-122"/>
              </a:rPr>
              <a:t>）境外所得在计算适用境外税额直接抵免的应纳税所得额时，应为将该项境外所得直接缴纳的境外所得税额还原计算后的境外税前所得；</a:t>
            </a:r>
            <a:endParaRPr lang="zh-CN" altLang="x-none" sz="2800" b="1" dirty="0">
              <a:ea typeface="宋体" panose="02010600030101010101" pitchFamily="2" charset="-122"/>
            </a:endParaRPr>
          </a:p>
          <a:p>
            <a:r>
              <a:rPr lang="zh-CN" altLang="x-none" sz="2800" b="1" dirty="0">
                <a:ea typeface="宋体" panose="02010600030101010101" pitchFamily="2" charset="-122"/>
              </a:rPr>
              <a:t>（</a:t>
            </a:r>
            <a:r>
              <a:rPr lang="zh-CN" altLang="zh-CN" sz="2800" b="1" dirty="0">
                <a:ea typeface="宋体" panose="02010600030101010101" pitchFamily="2" charset="-122"/>
              </a:rPr>
              <a:t>2</a:t>
            </a:r>
            <a:r>
              <a:rPr lang="zh-CN" altLang="x-none" sz="2800" b="1" dirty="0">
                <a:ea typeface="宋体" panose="02010600030101010101" pitchFamily="2" charset="-122"/>
              </a:rPr>
              <a:t>）上述直接缴纳税额还原后的所得中属于股息、红利所得的，在计算适用境外税额间接抵免的境外所得时，应再将该项境外所得间接负担的税额还原计算，即该境外股息、红利所得应为境外股息、红利税后净所得与就该项所得直接缴纳和间接负担的税额之和。</a:t>
            </a:r>
            <a:endParaRPr lang="zh-CN" altLang="x-none" sz="2800" b="1" dirty="0">
              <a:ea typeface="宋体" panose="02010600030101010101" pitchFamily="2" charset="-122"/>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2"/>
          <p:cNvSpPr>
            <a:spLocks noGrp="1"/>
          </p:cNvSpPr>
          <p:nvPr>
            <p:ph type="title"/>
          </p:nvPr>
        </p:nvSpPr>
        <p:spPr>
          <a:xfrm>
            <a:off x="457200" y="357188"/>
            <a:ext cx="8229600" cy="739775"/>
          </a:xfrm>
        </p:spPr>
        <p:txBody>
          <a:bodyPr vert="horz" wrap="square" lIns="0" tIns="0" rIns="0" bIns="0" anchor="t" anchorCtr="0"/>
          <a:p>
            <a:r>
              <a:rPr lang="zh-CN" altLang="x-none" dirty="0">
                <a:ea typeface="宋体" panose="02010600030101010101" pitchFamily="2" charset="-122"/>
              </a:rPr>
              <a:t>案例</a:t>
            </a:r>
            <a:endParaRPr lang="zh-CN" altLang="x-none" dirty="0">
              <a:ea typeface="宋体" panose="02010600030101010101" pitchFamily="2" charset="-122"/>
            </a:endParaRPr>
          </a:p>
        </p:txBody>
      </p:sp>
      <p:sp>
        <p:nvSpPr>
          <p:cNvPr id="183299" name="Rectangle 3"/>
          <p:cNvSpPr>
            <a:spLocks noGrp="1"/>
          </p:cNvSpPr>
          <p:nvPr>
            <p:ph idx="1"/>
          </p:nvPr>
        </p:nvSpPr>
        <p:spPr>
          <a:xfrm>
            <a:off x="457200" y="1628775"/>
            <a:ext cx="8229600" cy="4238625"/>
          </a:xfrm>
        </p:spPr>
        <p:txBody>
          <a:bodyPr vert="horz" wrap="square" lIns="0" tIns="0" rIns="0" bIns="0" anchor="t" anchorCtr="0"/>
          <a:p>
            <a:pPr>
              <a:lnSpc>
                <a:spcPct val="80000"/>
              </a:lnSpc>
            </a:pPr>
            <a:r>
              <a:rPr lang="zh-CN" altLang="x-none" sz="2400" b="1" dirty="0">
                <a:latin typeface="宋体" panose="02010600030101010101" pitchFamily="2" charset="-122"/>
                <a:ea typeface="宋体" panose="02010600030101010101" pitchFamily="2" charset="-122"/>
              </a:rPr>
              <a:t>甲公司拥有设于</a:t>
            </a:r>
            <a:r>
              <a:rPr lang="zh-CN" altLang="zh-CN" sz="2400" b="1" dirty="0">
                <a:latin typeface="宋体" panose="02010600030101010101" pitchFamily="2" charset="-122"/>
                <a:ea typeface="宋体" panose="02010600030101010101" pitchFamily="2" charset="-122"/>
              </a:rPr>
              <a:t>C</a:t>
            </a:r>
            <a:r>
              <a:rPr lang="zh-CN" altLang="x-none" sz="2400" b="1" dirty="0">
                <a:latin typeface="宋体" panose="02010600030101010101" pitchFamily="2" charset="-122"/>
                <a:ea typeface="宋体" panose="02010600030101010101" pitchFamily="2" charset="-122"/>
              </a:rPr>
              <a:t>国子公司</a:t>
            </a:r>
            <a:r>
              <a:rPr lang="zh-CN" altLang="zh-CN" sz="2400" b="1" dirty="0">
                <a:latin typeface="宋体" panose="02010600030101010101" pitchFamily="2" charset="-122"/>
                <a:ea typeface="宋体" panose="02010600030101010101" pitchFamily="2" charset="-122"/>
              </a:rPr>
              <a:t>20%</a:t>
            </a:r>
            <a:r>
              <a:rPr lang="zh-CN" altLang="x-none" sz="2400" b="1" dirty="0">
                <a:latin typeface="宋体" panose="02010600030101010101" pitchFamily="2" charset="-122"/>
                <a:ea typeface="宋体" panose="02010600030101010101" pitchFamily="2" charset="-122"/>
              </a:rPr>
              <a:t>的股份， </a:t>
            </a:r>
            <a:r>
              <a:rPr lang="zh-CN" altLang="zh-CN" sz="2400" b="1" dirty="0">
                <a:latin typeface="宋体" panose="02010600030101010101" pitchFamily="2" charset="-122"/>
                <a:ea typeface="宋体" panose="02010600030101010101" pitchFamily="2" charset="-122"/>
              </a:rPr>
              <a:t>C</a:t>
            </a:r>
            <a:r>
              <a:rPr lang="zh-CN" altLang="x-none" sz="2400" b="1" dirty="0">
                <a:latin typeface="宋体" panose="02010600030101010101" pitchFamily="2" charset="-122"/>
                <a:ea typeface="宋体" panose="02010600030101010101" pitchFamily="2" charset="-122"/>
              </a:rPr>
              <a:t>国公司所得税率为</a:t>
            </a:r>
            <a:r>
              <a:rPr lang="zh-CN" altLang="zh-CN" sz="2400" b="1" dirty="0">
                <a:latin typeface="宋体" panose="02010600030101010101" pitchFamily="2" charset="-122"/>
                <a:ea typeface="宋体" panose="02010600030101010101" pitchFamily="2" charset="-122"/>
              </a:rPr>
              <a:t>25%</a:t>
            </a:r>
            <a:r>
              <a:rPr lang="zh-CN" altLang="x-none" sz="2400" b="1" dirty="0">
                <a:latin typeface="宋体" panose="02010600030101010101" pitchFamily="2" charset="-122"/>
                <a:ea typeface="宋体" panose="02010600030101010101" pitchFamily="2" charset="-122"/>
              </a:rPr>
              <a:t>。按照与</a:t>
            </a:r>
            <a:r>
              <a:rPr lang="zh-CN" altLang="zh-CN" sz="2400" b="1" dirty="0">
                <a:latin typeface="宋体" panose="02010600030101010101" pitchFamily="2" charset="-122"/>
                <a:ea typeface="宋体" panose="02010600030101010101" pitchFamily="2" charset="-122"/>
              </a:rPr>
              <a:t>C</a:t>
            </a:r>
            <a:r>
              <a:rPr lang="zh-CN" altLang="x-none" sz="2400" b="1" dirty="0">
                <a:latin typeface="宋体" panose="02010600030101010101" pitchFamily="2" charset="-122"/>
                <a:ea typeface="宋体" panose="02010600030101010101" pitchFamily="2" charset="-122"/>
              </a:rPr>
              <a:t>国税收协定的规定，对股息预提税的限制税率为</a:t>
            </a:r>
            <a:r>
              <a:rPr lang="zh-CN" altLang="zh-CN" sz="2400" b="1" dirty="0">
                <a:latin typeface="宋体" panose="02010600030101010101" pitchFamily="2" charset="-122"/>
                <a:ea typeface="宋体" panose="02010600030101010101" pitchFamily="2" charset="-122"/>
              </a:rPr>
              <a:t>10%</a:t>
            </a:r>
            <a:r>
              <a:rPr lang="zh-CN" altLang="x-none" sz="2400" b="1" dirty="0">
                <a:latin typeface="宋体" panose="02010600030101010101" pitchFamily="2" charset="-122"/>
                <a:ea typeface="宋体" panose="02010600030101010101" pitchFamily="2" charset="-122"/>
              </a:rPr>
              <a:t>，甲公司</a:t>
            </a:r>
            <a:r>
              <a:rPr lang="zh-CN" altLang="zh-CN" sz="2400" b="1" dirty="0">
                <a:latin typeface="宋体" panose="02010600030101010101" pitchFamily="2" charset="-122"/>
                <a:ea typeface="宋体" panose="02010600030101010101" pitchFamily="2" charset="-122"/>
              </a:rPr>
              <a:t>2010</a:t>
            </a:r>
            <a:r>
              <a:rPr lang="zh-CN" altLang="x-none" sz="2400" b="1" dirty="0">
                <a:latin typeface="宋体" panose="02010600030101010101" pitchFamily="2" charset="-122"/>
                <a:ea typeface="宋体" panose="02010600030101010101" pitchFamily="2" charset="-122"/>
              </a:rPr>
              <a:t>年取得从</a:t>
            </a:r>
            <a:r>
              <a:rPr lang="zh-CN" altLang="zh-CN" sz="2400" b="1" dirty="0">
                <a:latin typeface="宋体" panose="02010600030101010101" pitchFamily="2" charset="-122"/>
                <a:ea typeface="宋体" panose="02010600030101010101" pitchFamily="2" charset="-122"/>
              </a:rPr>
              <a:t>C</a:t>
            </a:r>
            <a:r>
              <a:rPr lang="zh-CN" altLang="x-none" sz="2400" b="1" dirty="0">
                <a:latin typeface="宋体" panose="02010600030101010101" pitchFamily="2" charset="-122"/>
                <a:ea typeface="宋体" panose="02010600030101010101" pitchFamily="2" charset="-122"/>
              </a:rPr>
              <a:t>国子公司汇回的股息</a:t>
            </a:r>
            <a:r>
              <a:rPr lang="zh-CN" altLang="zh-CN" sz="2400" b="1" dirty="0">
                <a:latin typeface="宋体" panose="02010600030101010101" pitchFamily="2" charset="-122"/>
                <a:ea typeface="宋体" panose="02010600030101010101" pitchFamily="2" charset="-122"/>
              </a:rPr>
              <a:t>67.5</a:t>
            </a:r>
            <a:r>
              <a:rPr lang="zh-CN" altLang="x-none" sz="2400" b="1" dirty="0">
                <a:latin typeface="宋体" panose="02010600030101010101" pitchFamily="2" charset="-122"/>
                <a:ea typeface="宋体" panose="02010600030101010101" pitchFamily="2" charset="-122"/>
              </a:rPr>
              <a:t>万元，来源于</a:t>
            </a:r>
            <a:r>
              <a:rPr lang="zh-CN" altLang="zh-CN" sz="2400" b="1" dirty="0">
                <a:latin typeface="宋体" panose="02010600030101010101" pitchFamily="2" charset="-122"/>
                <a:ea typeface="宋体" panose="02010600030101010101" pitchFamily="2" charset="-122"/>
              </a:rPr>
              <a:t>C</a:t>
            </a:r>
            <a:r>
              <a:rPr lang="zh-CN" altLang="x-none" sz="2400" b="1" dirty="0">
                <a:latin typeface="宋体" panose="02010600030101010101" pitchFamily="2" charset="-122"/>
                <a:ea typeface="宋体" panose="02010600030101010101" pitchFamily="2" charset="-122"/>
              </a:rPr>
              <a:t>国的所得是多少？</a:t>
            </a:r>
            <a:endParaRPr lang="zh-CN" altLang="x-none" sz="2400" b="1" dirty="0">
              <a:latin typeface="宋体" panose="02010600030101010101" pitchFamily="2" charset="-122"/>
              <a:ea typeface="宋体" panose="02010600030101010101" pitchFamily="2" charset="-122"/>
            </a:endParaRPr>
          </a:p>
          <a:p>
            <a:pPr>
              <a:lnSpc>
                <a:spcPct val="80000"/>
              </a:lnSpc>
            </a:pPr>
            <a:endParaRPr lang="zh-CN" altLang="zh-CN"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来源于</a:t>
            </a:r>
            <a:r>
              <a:rPr lang="zh-CN" altLang="zh-CN" sz="2400" b="1" dirty="0">
                <a:latin typeface="宋体" panose="02010600030101010101" pitchFamily="2" charset="-122"/>
                <a:ea typeface="宋体" panose="02010600030101010101" pitchFamily="2" charset="-122"/>
              </a:rPr>
              <a:t>C</a:t>
            </a:r>
            <a:r>
              <a:rPr lang="zh-CN" altLang="x-none" sz="2400" b="1" dirty="0">
                <a:latin typeface="宋体" panose="02010600030101010101" pitchFamily="2" charset="-122"/>
                <a:ea typeface="宋体" panose="02010600030101010101" pitchFamily="2" charset="-122"/>
              </a:rPr>
              <a:t>国子公司的股息</a:t>
            </a:r>
            <a:r>
              <a:rPr lang="zh-CN" altLang="zh-CN" sz="2400" b="1" dirty="0">
                <a:latin typeface="宋体" panose="02010600030101010101" pitchFamily="2" charset="-122"/>
                <a:ea typeface="宋体" panose="02010600030101010101" pitchFamily="2" charset="-122"/>
              </a:rPr>
              <a:t>=67.5 ÷</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10</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=75</a:t>
            </a:r>
            <a:r>
              <a:rPr lang="zh-CN" altLang="x-none" sz="2400" b="1" dirty="0">
                <a:latin typeface="宋体" panose="02010600030101010101" pitchFamily="2" charset="-122"/>
                <a:ea typeface="宋体" panose="02010600030101010101" pitchFamily="2" charset="-122"/>
              </a:rPr>
              <a:t>（万元）</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甲公司在</a:t>
            </a:r>
            <a:r>
              <a:rPr lang="zh-CN" altLang="zh-CN" sz="2400" b="1" dirty="0">
                <a:latin typeface="宋体" panose="02010600030101010101" pitchFamily="2" charset="-122"/>
                <a:ea typeface="宋体" panose="02010600030101010101" pitchFamily="2" charset="-122"/>
              </a:rPr>
              <a:t>C</a:t>
            </a:r>
            <a:r>
              <a:rPr lang="zh-CN" altLang="x-none" sz="2400" b="1" dirty="0">
                <a:latin typeface="宋体" panose="02010600030101010101" pitchFamily="2" charset="-122"/>
                <a:ea typeface="宋体" panose="02010600030101010101" pitchFamily="2" charset="-122"/>
              </a:rPr>
              <a:t>国子公司的公司税前利润额</a:t>
            </a:r>
            <a:r>
              <a:rPr lang="zh-CN" altLang="zh-CN" sz="2400" b="1" dirty="0">
                <a:latin typeface="宋体" panose="02010600030101010101" pitchFamily="2" charset="-122"/>
                <a:ea typeface="宋体" panose="02010600030101010101" pitchFamily="2" charset="-122"/>
              </a:rPr>
              <a:t>=75÷</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25</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÷20/100</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500</a:t>
            </a:r>
            <a:r>
              <a:rPr lang="zh-CN" altLang="x-none" sz="2400" b="1" dirty="0">
                <a:latin typeface="宋体" panose="02010600030101010101" pitchFamily="2" charset="-122"/>
                <a:ea typeface="宋体" panose="02010600030101010101" pitchFamily="2" charset="-122"/>
              </a:rPr>
              <a:t>（万元）</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甲公司在</a:t>
            </a:r>
            <a:r>
              <a:rPr lang="zh-CN" altLang="zh-CN" sz="2400" b="1" dirty="0">
                <a:latin typeface="宋体" panose="02010600030101010101" pitchFamily="2" charset="-122"/>
                <a:ea typeface="宋体" panose="02010600030101010101" pitchFamily="2" charset="-122"/>
              </a:rPr>
              <a:t>C</a:t>
            </a:r>
            <a:r>
              <a:rPr lang="zh-CN" altLang="x-none" sz="2400" b="1" dirty="0">
                <a:latin typeface="宋体" panose="02010600030101010101" pitchFamily="2" charset="-122"/>
                <a:ea typeface="宋体" panose="02010600030101010101" pitchFamily="2" charset="-122"/>
              </a:rPr>
              <a:t>国子公司应在</a:t>
            </a:r>
            <a:r>
              <a:rPr lang="zh-CN" altLang="zh-CN" sz="2400" b="1" dirty="0">
                <a:latin typeface="宋体" panose="02010600030101010101" pitchFamily="2" charset="-122"/>
                <a:ea typeface="宋体" panose="02010600030101010101" pitchFamily="2" charset="-122"/>
              </a:rPr>
              <a:t>C</a:t>
            </a:r>
            <a:r>
              <a:rPr lang="zh-CN" altLang="x-none" sz="2400" b="1" dirty="0">
                <a:latin typeface="宋体" panose="02010600030101010101" pitchFamily="2" charset="-122"/>
                <a:ea typeface="宋体" panose="02010600030101010101" pitchFamily="2" charset="-122"/>
              </a:rPr>
              <a:t>国缴纳税款金额</a:t>
            </a:r>
            <a:r>
              <a:rPr lang="zh-CN" altLang="zh-CN" sz="2400" b="1" dirty="0">
                <a:latin typeface="宋体" panose="02010600030101010101" pitchFamily="2" charset="-122"/>
                <a:ea typeface="宋体" panose="02010600030101010101" pitchFamily="2" charset="-122"/>
              </a:rPr>
              <a:t>=500×25%</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125</a:t>
            </a:r>
            <a:r>
              <a:rPr lang="zh-CN" altLang="x-none" sz="2400" b="1" dirty="0">
                <a:latin typeface="宋体" panose="02010600030101010101" pitchFamily="2" charset="-122"/>
                <a:ea typeface="宋体" panose="02010600030101010101" pitchFamily="2" charset="-122"/>
              </a:rPr>
              <a:t>（万元），该项股息分担</a:t>
            </a:r>
            <a:r>
              <a:rPr lang="zh-CN" altLang="zh-CN" sz="2400" b="1" dirty="0">
                <a:latin typeface="宋体" panose="02010600030101010101" pitchFamily="2" charset="-122"/>
                <a:ea typeface="宋体" panose="02010600030101010101" pitchFamily="2" charset="-122"/>
              </a:rPr>
              <a:t>C</a:t>
            </a:r>
            <a:r>
              <a:rPr lang="zh-CN" altLang="x-none" sz="2400" b="1" dirty="0">
                <a:latin typeface="宋体" panose="02010600030101010101" pitchFamily="2" charset="-122"/>
                <a:ea typeface="宋体" panose="02010600030101010101" pitchFamily="2" charset="-122"/>
              </a:rPr>
              <a:t>国子公司所得税额</a:t>
            </a:r>
            <a:r>
              <a:rPr lang="zh-CN" altLang="zh-CN" sz="2400" b="1" dirty="0">
                <a:latin typeface="宋体" panose="02010600030101010101" pitchFamily="2" charset="-122"/>
                <a:ea typeface="宋体" panose="02010600030101010101" pitchFamily="2" charset="-122"/>
              </a:rPr>
              <a:t>=125×75/</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500</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125</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=25</a:t>
            </a:r>
            <a:r>
              <a:rPr lang="zh-CN" altLang="x-none" sz="2400" b="1" dirty="0">
                <a:latin typeface="宋体" panose="02010600030101010101" pitchFamily="2" charset="-122"/>
                <a:ea typeface="宋体" panose="02010600030101010101" pitchFamily="2" charset="-122"/>
              </a:rPr>
              <a:t>（万元）</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甲公司由</a:t>
            </a:r>
            <a:r>
              <a:rPr lang="zh-CN" altLang="zh-CN" sz="2400" b="1" dirty="0">
                <a:latin typeface="宋体" panose="02010600030101010101" pitchFamily="2" charset="-122"/>
                <a:ea typeface="宋体" panose="02010600030101010101" pitchFamily="2" charset="-122"/>
              </a:rPr>
              <a:t>C</a:t>
            </a:r>
            <a:r>
              <a:rPr lang="zh-CN" altLang="x-none" sz="2400" b="1" dirty="0">
                <a:latin typeface="宋体" panose="02010600030101010101" pitchFamily="2" charset="-122"/>
                <a:ea typeface="宋体" panose="02010600030101010101" pitchFamily="2" charset="-122"/>
              </a:rPr>
              <a:t>国子公司获取的所得额</a:t>
            </a:r>
            <a:r>
              <a:rPr lang="zh-CN" altLang="zh-CN" sz="2400" b="1" dirty="0">
                <a:latin typeface="宋体" panose="02010600030101010101" pitchFamily="2" charset="-122"/>
                <a:ea typeface="宋体" panose="02010600030101010101" pitchFamily="2" charset="-122"/>
              </a:rPr>
              <a:t>=75+25=100</a:t>
            </a:r>
            <a:r>
              <a:rPr lang="zh-CN" altLang="x-none" sz="2400" b="1" dirty="0">
                <a:latin typeface="宋体" panose="02010600030101010101" pitchFamily="2" charset="-122"/>
                <a:ea typeface="宋体" panose="02010600030101010101" pitchFamily="2" charset="-122"/>
              </a:rPr>
              <a:t>（万元）</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fade">
                                      <p:cBhvr>
                                        <p:cTn id="7" dur="2000"/>
                                        <p:tgtEl>
                                          <p:spTgt spid="1832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3299">
                                            <p:txEl>
                                              <p:charRg st="0" end="103"/>
                                            </p:txEl>
                                          </p:spTgt>
                                        </p:tgtEl>
                                        <p:attrNameLst>
                                          <p:attrName>style.visibility</p:attrName>
                                        </p:attrNameLst>
                                      </p:cBhvr>
                                      <p:to>
                                        <p:strVal val="visible"/>
                                      </p:to>
                                    </p:set>
                                    <p:animEffect transition="in" filter="fade">
                                      <p:cBhvr>
                                        <p:cTn id="12" dur="2000"/>
                                        <p:tgtEl>
                                          <p:spTgt spid="183299">
                                            <p:txEl>
                                              <p:charRg st="0" end="10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3299">
                                            <p:txEl>
                                              <p:charRg st="104" end="137"/>
                                            </p:txEl>
                                          </p:spTgt>
                                        </p:tgtEl>
                                        <p:attrNameLst>
                                          <p:attrName>style.visibility</p:attrName>
                                        </p:attrNameLst>
                                      </p:cBhvr>
                                      <p:to>
                                        <p:strVal val="visible"/>
                                      </p:to>
                                    </p:set>
                                    <p:animEffect transition="in" filter="fade">
                                      <p:cBhvr>
                                        <p:cTn id="17" dur="2000"/>
                                        <p:tgtEl>
                                          <p:spTgt spid="183299">
                                            <p:txEl>
                                              <p:charRg st="104" end="1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3299">
                                            <p:txEl>
                                              <p:charRg st="137" end="181"/>
                                            </p:txEl>
                                          </p:spTgt>
                                        </p:tgtEl>
                                        <p:attrNameLst>
                                          <p:attrName>style.visibility</p:attrName>
                                        </p:attrNameLst>
                                      </p:cBhvr>
                                      <p:to>
                                        <p:strVal val="visible"/>
                                      </p:to>
                                    </p:set>
                                    <p:animEffect transition="in" filter="fade">
                                      <p:cBhvr>
                                        <p:cTn id="22" dur="2000"/>
                                        <p:tgtEl>
                                          <p:spTgt spid="183299">
                                            <p:txEl>
                                              <p:charRg st="137" end="18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3299">
                                            <p:txEl>
                                              <p:charRg st="181" end="257"/>
                                            </p:txEl>
                                          </p:spTgt>
                                        </p:tgtEl>
                                        <p:attrNameLst>
                                          <p:attrName>style.visibility</p:attrName>
                                        </p:attrNameLst>
                                      </p:cBhvr>
                                      <p:to>
                                        <p:strVal val="visible"/>
                                      </p:to>
                                    </p:set>
                                    <p:animEffect transition="in" filter="fade">
                                      <p:cBhvr>
                                        <p:cTn id="27" dur="2000"/>
                                        <p:tgtEl>
                                          <p:spTgt spid="183299">
                                            <p:txEl>
                                              <p:charRg st="181" end="25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3299">
                                            <p:txEl>
                                              <p:charRg st="257" end="287"/>
                                            </p:txEl>
                                          </p:spTgt>
                                        </p:tgtEl>
                                        <p:attrNameLst>
                                          <p:attrName>style.visibility</p:attrName>
                                        </p:attrNameLst>
                                      </p:cBhvr>
                                      <p:to>
                                        <p:strVal val="visible"/>
                                      </p:to>
                                    </p:set>
                                    <p:animEffect transition="in" filter="fade">
                                      <p:cBhvr>
                                        <p:cTn id="32" dur="2000"/>
                                        <p:tgtEl>
                                          <p:spTgt spid="183299">
                                            <p:txEl>
                                              <p:charRg st="257" end="2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p:bldP spid="1832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AutoShape 2"/>
          <p:cNvSpPr>
            <a:spLocks noGrp="1"/>
          </p:cNvSpPr>
          <p:nvPr>
            <p:ph type="title"/>
          </p:nvPr>
        </p:nvSpPr>
        <p:spPr>
          <a:prstGeom prst="roundRect">
            <a:avLst>
              <a:gd name="adj" fmla="val 16667"/>
            </a:avLst>
          </a:prstGeom>
        </p:spPr>
        <p:txBody>
          <a:bodyPr vert="horz" wrap="square" lIns="0" tIns="0" rIns="0" bIns="0" anchor="t" anchorCtr="0"/>
          <a:p>
            <a:r>
              <a:rPr lang="zh-CN" altLang="x-none" dirty="0">
                <a:latin typeface="宋体" panose="02010600030101010101" pitchFamily="2" charset="-122"/>
                <a:ea typeface="宋体" panose="02010600030101010101" pitchFamily="2" charset="-122"/>
              </a:rPr>
              <a:t>二、税率</a:t>
            </a:r>
            <a:endParaRPr lang="zh-CN" altLang="x-none" dirty="0">
              <a:latin typeface="宋体" panose="02010600030101010101" pitchFamily="2" charset="-122"/>
              <a:ea typeface="宋体" panose="02010600030101010101" pitchFamily="2" charset="-122"/>
            </a:endParaRPr>
          </a:p>
        </p:txBody>
      </p:sp>
      <p:sp>
        <p:nvSpPr>
          <p:cNvPr id="21507" name="Rectangle 3"/>
          <p:cNvSpPr>
            <a:spLocks noGrp="1"/>
          </p:cNvSpPr>
          <p:nvPr>
            <p:ph idx="1"/>
          </p:nvPr>
        </p:nvSpPr>
        <p:spPr/>
        <p:txBody>
          <a:bodyPr vert="horz" wrap="square" lIns="0" tIns="0" rIns="0" bIns="0" anchor="t" anchorCtr="0"/>
          <a:p>
            <a:pPr>
              <a:lnSpc>
                <a:spcPct val="80000"/>
              </a:lnSpc>
            </a:pPr>
            <a:r>
              <a:rPr lang="zh-CN" altLang="en-US" sz="2400" b="1" dirty="0">
                <a:latin typeface="宋体" panose="02010600030101010101" pitchFamily="2" charset="-122"/>
                <a:ea typeface="宋体" panose="02010600030101010101" pitchFamily="2" charset="-122"/>
              </a:rPr>
              <a:t>企业所得税的税率为25%。</a:t>
            </a:r>
            <a:br>
              <a:rPr lang="zh-CN" altLang="en-US" sz="2400" b="1" dirty="0">
                <a:latin typeface="宋体" panose="02010600030101010101" pitchFamily="2" charset="-122"/>
                <a:ea typeface="宋体" panose="02010600030101010101" pitchFamily="2" charset="-122"/>
              </a:rPr>
            </a:b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非居民企业取得本法第三条第三款规定的所得，适用税率为20%。（现减按10%征收）</a:t>
            </a:r>
            <a:endParaRPr lang="zh-CN" altLang="en-US" sz="2400" b="1" dirty="0">
              <a:latin typeface="宋体" panose="02010600030101010101" pitchFamily="2" charset="-122"/>
              <a:ea typeface="宋体" panose="02010600030101010101" pitchFamily="2" charset="-122"/>
            </a:endParaRPr>
          </a:p>
          <a:p>
            <a:pPr lvl="1">
              <a:lnSpc>
                <a:spcPct val="80000"/>
              </a:lnSpc>
            </a:pPr>
            <a:r>
              <a:rPr lang="zh-CN" altLang="en-US" sz="2100" b="1" dirty="0">
                <a:latin typeface="宋体" panose="02010600030101010101" pitchFamily="2" charset="-122"/>
                <a:ea typeface="宋体" panose="02010600030101010101" pitchFamily="2" charset="-122"/>
              </a:rPr>
              <a:t>本法第三条第三款规定的所得，非居民企业在中国境内未设立机构、场所的，或者虽设立机构、场所但取得的所得与其所设机构、场所没有实际联系的，应当就其来源于中国境内的所得缴纳企业所得税。</a:t>
            </a:r>
            <a:endParaRPr lang="zh-CN" altLang="en-US" sz="21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第二十八条 符合条件的小型微利企业，减按20%的税率征收企业所得税。 </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国家需要重点扶持的高新技术企业，减按15％的税率征收企业所得税。</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2"/>
          <p:cNvSpPr>
            <a:spLocks noGrp="1"/>
          </p:cNvSpPr>
          <p:nvPr>
            <p:ph type="title"/>
          </p:nvPr>
        </p:nvSpPr>
        <p:spPr>
          <a:xfrm>
            <a:off x="457200" y="357188"/>
            <a:ext cx="8229600" cy="517525"/>
          </a:xfrm>
        </p:spPr>
        <p:txBody>
          <a:bodyPr vert="horz" wrap="square" lIns="0" tIns="0" rIns="0" bIns="0" anchor="t" anchorCtr="0"/>
          <a:p>
            <a:r>
              <a:rPr lang="zh-CN" altLang="zh-CN" sz="3600" dirty="0">
                <a:latin typeface="宋体" panose="02010600030101010101" pitchFamily="2" charset="-122"/>
                <a:ea typeface="宋体" panose="02010600030101010101" pitchFamily="2" charset="-122"/>
              </a:rPr>
              <a:t>4</a:t>
            </a:r>
            <a:r>
              <a:rPr lang="zh-CN" altLang="x-none" sz="3600" dirty="0">
                <a:latin typeface="宋体" panose="02010600030101010101" pitchFamily="2" charset="-122"/>
                <a:ea typeface="宋体" panose="02010600030101010101" pitchFamily="2" charset="-122"/>
              </a:rPr>
              <a:t>、可予抵免境外所得税额的确认</a:t>
            </a:r>
            <a:r>
              <a:rPr lang="zh-CN" altLang="x-none" sz="4000" dirty="0">
                <a:ea typeface="宋体" panose="02010600030101010101" pitchFamily="2" charset="-122"/>
              </a:rPr>
              <a:t> </a:t>
            </a:r>
            <a:endParaRPr lang="zh-CN" altLang="x-none" sz="4000" dirty="0">
              <a:ea typeface="宋体" panose="02010600030101010101" pitchFamily="2" charset="-122"/>
            </a:endParaRPr>
          </a:p>
        </p:txBody>
      </p:sp>
      <p:sp>
        <p:nvSpPr>
          <p:cNvPr id="178179" name="Rectangle 3"/>
          <p:cNvSpPr>
            <a:spLocks noGrp="1"/>
          </p:cNvSpPr>
          <p:nvPr>
            <p:ph idx="1"/>
          </p:nvPr>
        </p:nvSpPr>
        <p:spPr>
          <a:xfrm>
            <a:off x="457200" y="1412875"/>
            <a:ext cx="8229600" cy="4895850"/>
          </a:xfrm>
        </p:spPr>
        <p:txBody>
          <a:bodyPr vert="horz" wrap="square" lIns="0" tIns="0" rIns="0" bIns="0" anchor="t" anchorCtr="0"/>
          <a:p>
            <a:pPr>
              <a:lnSpc>
                <a:spcPct val="90000"/>
              </a:lnSpc>
            </a:pPr>
            <a:r>
              <a:rPr lang="zh-CN" altLang="x-none" b="1" dirty="0">
                <a:ea typeface="宋体" panose="02010600030101010101" pitchFamily="2" charset="-122"/>
              </a:rPr>
              <a:t>可抵免境外所得税税额，是指企业来源于中国境外的所得依照中国境外税收法律以及相关规定</a:t>
            </a:r>
            <a:r>
              <a:rPr lang="zh-CN" altLang="x-none" b="1" dirty="0">
                <a:solidFill>
                  <a:srgbClr val="FF0000"/>
                </a:solidFill>
                <a:ea typeface="宋体" panose="02010600030101010101" pitchFamily="2" charset="-122"/>
              </a:rPr>
              <a:t>应当缴纳</a:t>
            </a:r>
            <a:r>
              <a:rPr lang="zh-CN" altLang="x-none" b="1" dirty="0">
                <a:ea typeface="宋体" panose="02010600030101010101" pitchFamily="2" charset="-122"/>
              </a:rPr>
              <a:t>并已</a:t>
            </a:r>
            <a:r>
              <a:rPr lang="zh-CN" altLang="x-none" b="1" dirty="0">
                <a:solidFill>
                  <a:srgbClr val="FF0000"/>
                </a:solidFill>
                <a:ea typeface="宋体" panose="02010600030101010101" pitchFamily="2" charset="-122"/>
              </a:rPr>
              <a:t>实际缴纳</a:t>
            </a:r>
            <a:r>
              <a:rPr lang="zh-CN" altLang="x-none" b="1" dirty="0">
                <a:ea typeface="宋体" panose="02010600030101010101" pitchFamily="2" charset="-122"/>
              </a:rPr>
              <a:t>的企业所得税性质的税款。但不包括：</a:t>
            </a:r>
            <a:endParaRPr lang="zh-CN" altLang="x-none" b="1" dirty="0">
              <a:ea typeface="宋体" panose="02010600030101010101" pitchFamily="2" charset="-122"/>
            </a:endParaRPr>
          </a:p>
          <a:p>
            <a:pPr lvl="1">
              <a:lnSpc>
                <a:spcPct val="90000"/>
              </a:lnSpc>
            </a:pPr>
            <a:r>
              <a:rPr lang="zh-CN" altLang="x-none" sz="2200" b="1" dirty="0">
                <a:ea typeface="宋体" panose="02010600030101010101" pitchFamily="2" charset="-122"/>
              </a:rPr>
              <a:t>（一）按照境外所得税法律及相关规定属于错缴或错征的境外所得税税款；</a:t>
            </a:r>
            <a:endParaRPr lang="zh-CN" altLang="x-none" sz="2200" b="1" dirty="0">
              <a:ea typeface="宋体" panose="02010600030101010101" pitchFamily="2" charset="-122"/>
            </a:endParaRPr>
          </a:p>
          <a:p>
            <a:pPr lvl="1">
              <a:lnSpc>
                <a:spcPct val="90000"/>
              </a:lnSpc>
            </a:pPr>
            <a:r>
              <a:rPr lang="zh-CN" altLang="x-none" sz="2200" b="1" dirty="0">
                <a:ea typeface="宋体" panose="02010600030101010101" pitchFamily="2" charset="-122"/>
              </a:rPr>
              <a:t>（二）按照税收协定规定不应征收的境外所得税税款；</a:t>
            </a:r>
            <a:endParaRPr lang="zh-CN" altLang="x-none" sz="2200" b="1" dirty="0">
              <a:ea typeface="宋体" panose="02010600030101010101" pitchFamily="2" charset="-122"/>
            </a:endParaRPr>
          </a:p>
          <a:p>
            <a:pPr lvl="1">
              <a:lnSpc>
                <a:spcPct val="90000"/>
              </a:lnSpc>
            </a:pPr>
            <a:r>
              <a:rPr lang="zh-CN" altLang="x-none" sz="2200" b="1" dirty="0">
                <a:ea typeface="宋体" panose="02010600030101010101" pitchFamily="2" charset="-122"/>
              </a:rPr>
              <a:t>（三）因少缴或迟缴境外所得税而追加的利息、滞纳金或罚款；</a:t>
            </a:r>
            <a:endParaRPr lang="zh-CN" altLang="x-none" sz="2200" b="1" dirty="0">
              <a:ea typeface="宋体" panose="02010600030101010101" pitchFamily="2" charset="-122"/>
            </a:endParaRPr>
          </a:p>
          <a:p>
            <a:pPr lvl="1">
              <a:lnSpc>
                <a:spcPct val="90000"/>
              </a:lnSpc>
            </a:pPr>
            <a:r>
              <a:rPr lang="zh-CN" altLang="x-none" sz="2200" b="1" dirty="0">
                <a:ea typeface="宋体" panose="02010600030101010101" pitchFamily="2" charset="-122"/>
              </a:rPr>
              <a:t>（四）境外所得税纳税人或者其利害关系人从境外征税主体得到实际返还或补偿的境外所得税税款；</a:t>
            </a:r>
            <a:endParaRPr lang="zh-CN" altLang="x-none" sz="2200" b="1" dirty="0">
              <a:ea typeface="宋体" panose="02010600030101010101" pitchFamily="2" charset="-122"/>
            </a:endParaRPr>
          </a:p>
          <a:p>
            <a:pPr lvl="1">
              <a:lnSpc>
                <a:spcPct val="90000"/>
              </a:lnSpc>
            </a:pPr>
            <a:r>
              <a:rPr lang="zh-CN" altLang="x-none" sz="2200" b="1" dirty="0">
                <a:ea typeface="宋体" panose="02010600030101010101" pitchFamily="2" charset="-122"/>
              </a:rPr>
              <a:t>（五）按照我国企业所得税法及其实施条例规定，已经免征我国企业所得税的境外所得负担的境外所得税税款；</a:t>
            </a:r>
            <a:endParaRPr lang="zh-CN" altLang="x-none" sz="2200" b="1" dirty="0">
              <a:ea typeface="宋体" panose="02010600030101010101" pitchFamily="2" charset="-122"/>
            </a:endParaRPr>
          </a:p>
          <a:p>
            <a:pPr lvl="1">
              <a:lnSpc>
                <a:spcPct val="90000"/>
              </a:lnSpc>
            </a:pPr>
            <a:r>
              <a:rPr lang="zh-CN" altLang="x-none" sz="2200" b="1" dirty="0">
                <a:ea typeface="宋体" panose="02010600030101010101" pitchFamily="2" charset="-122"/>
              </a:rPr>
              <a:t>（六）按照国务院财政、税务主管部门有关规定已经从企业境外应纳税所得额中扣除的境外所得税税款。</a:t>
            </a:r>
            <a:endParaRPr lang="zh-CN" altLang="x-none" sz="2200" b="1" dirty="0">
              <a:ea typeface="宋体" panose="02010600030101010101" pitchFamily="2" charset="-122"/>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2"/>
          <p:cNvSpPr>
            <a:spLocks noGrp="1"/>
          </p:cNvSpPr>
          <p:nvPr>
            <p:ph type="title"/>
          </p:nvPr>
        </p:nvSpPr>
        <p:spPr>
          <a:xfrm>
            <a:off x="457200" y="357188"/>
            <a:ext cx="8229600" cy="627062"/>
          </a:xfrm>
        </p:spPr>
        <p:txBody>
          <a:bodyPr vert="horz" wrap="square" lIns="0" tIns="0" rIns="0" bIns="0" anchor="t" anchorCtr="0"/>
          <a:p>
            <a:r>
              <a:rPr lang="zh-CN" altLang="en-US" sz="3600" dirty="0">
                <a:latin typeface="宋体" panose="02010600030101010101" pitchFamily="2" charset="-122"/>
                <a:ea typeface="宋体" panose="02010600030101010101" pitchFamily="2" charset="-122"/>
              </a:rPr>
              <a:t>5、抵免限额的计算</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179203" name="Rectangle 3"/>
          <p:cNvSpPr>
            <a:spLocks noGrp="1"/>
          </p:cNvSpPr>
          <p:nvPr>
            <p:ph idx="1"/>
          </p:nvPr>
        </p:nvSpPr>
        <p:spPr>
          <a:xfrm>
            <a:off x="457200" y="1412875"/>
            <a:ext cx="8229600" cy="4454525"/>
          </a:xfrm>
        </p:spPr>
        <p:txBody>
          <a:bodyPr vert="horz" wrap="square" lIns="0" tIns="0" rIns="0" bIns="0" anchor="t" anchorCtr="0"/>
          <a:p>
            <a:pPr>
              <a:lnSpc>
                <a:spcPct val="80000"/>
              </a:lnSpc>
            </a:pPr>
            <a:r>
              <a:rPr lang="zh-CN" altLang="x-none" sz="2400" b="1" dirty="0">
                <a:ea typeface="宋体" panose="02010600030101010101" pitchFamily="2" charset="-122"/>
              </a:rPr>
              <a:t>某国（地区）所得税抵免限额＝中国境内、境外所得依照企业所得税法及实施条例的规定计算的应纳税总额</a:t>
            </a:r>
            <a:r>
              <a:rPr lang="zh-CN" altLang="zh-CN" sz="2400" b="1" dirty="0">
                <a:ea typeface="宋体" panose="02010600030101010101" pitchFamily="2" charset="-122"/>
              </a:rPr>
              <a:t>×</a:t>
            </a:r>
            <a:r>
              <a:rPr lang="zh-CN" altLang="x-none" sz="2400" b="1" dirty="0">
                <a:ea typeface="宋体" panose="02010600030101010101" pitchFamily="2" charset="-122"/>
              </a:rPr>
              <a:t>来源于某国</a:t>
            </a:r>
            <a:r>
              <a:rPr lang="zh-CN" altLang="zh-CN" sz="2400" b="1" dirty="0">
                <a:ea typeface="宋体" panose="02010600030101010101" pitchFamily="2" charset="-122"/>
              </a:rPr>
              <a:t>(</a:t>
            </a:r>
            <a:r>
              <a:rPr lang="zh-CN" altLang="x-none" sz="2400" b="1" dirty="0">
                <a:ea typeface="宋体" panose="02010600030101010101" pitchFamily="2" charset="-122"/>
              </a:rPr>
              <a:t>地区</a:t>
            </a:r>
            <a:r>
              <a:rPr lang="zh-CN" altLang="zh-CN" sz="2400" b="1" dirty="0">
                <a:ea typeface="宋体" panose="02010600030101010101" pitchFamily="2" charset="-122"/>
              </a:rPr>
              <a:t>)</a:t>
            </a:r>
            <a:r>
              <a:rPr lang="zh-CN" altLang="x-none" sz="2400" b="1" dirty="0">
                <a:ea typeface="宋体" panose="02010600030101010101" pitchFamily="2" charset="-122"/>
              </a:rPr>
              <a:t>的应纳税所得额</a:t>
            </a:r>
            <a:r>
              <a:rPr lang="zh-CN" altLang="zh-CN" sz="2400" b="1" dirty="0">
                <a:ea typeface="宋体" panose="02010600030101010101" pitchFamily="2" charset="-122"/>
              </a:rPr>
              <a:t>÷</a:t>
            </a:r>
            <a:r>
              <a:rPr lang="zh-CN" altLang="x-none" sz="2400" b="1" dirty="0">
                <a:ea typeface="宋体" panose="02010600030101010101" pitchFamily="2" charset="-122"/>
              </a:rPr>
              <a:t>中国境内、境外应纳税所得总额。</a:t>
            </a:r>
            <a:endParaRPr lang="zh-CN" altLang="x-none" sz="2400" b="1" dirty="0">
              <a:ea typeface="宋体" panose="02010600030101010101" pitchFamily="2" charset="-122"/>
            </a:endParaRPr>
          </a:p>
          <a:p>
            <a:pPr lvl="1">
              <a:lnSpc>
                <a:spcPct val="80000"/>
              </a:lnSpc>
            </a:pPr>
            <a:r>
              <a:rPr lang="zh-CN" altLang="x-none" sz="2400" b="1" dirty="0">
                <a:ea typeface="宋体" panose="02010600030101010101" pitchFamily="2" charset="-122"/>
              </a:rPr>
              <a:t>简便计算，也可以按该境外应纳税所得额直接乘以其实际适用的税率或税收负担率得出抵免限额</a:t>
            </a:r>
            <a:r>
              <a:rPr lang="zh-CN" altLang="x-none" sz="2400" dirty="0">
                <a:ea typeface="宋体" panose="02010600030101010101" pitchFamily="2" charset="-122"/>
              </a:rPr>
              <a:t> 。</a:t>
            </a:r>
            <a:r>
              <a:rPr lang="zh-CN" altLang="x-none" sz="2400" b="1" dirty="0">
                <a:ea typeface="宋体" panose="02010600030101010101" pitchFamily="2" charset="-122"/>
              </a:rPr>
              <a:t>                       </a:t>
            </a:r>
            <a:endParaRPr lang="zh-CN" altLang="x-none" sz="2400" b="1" dirty="0">
              <a:ea typeface="宋体" panose="02010600030101010101" pitchFamily="2" charset="-122"/>
            </a:endParaRPr>
          </a:p>
          <a:p>
            <a:pPr>
              <a:lnSpc>
                <a:spcPct val="80000"/>
              </a:lnSpc>
            </a:pPr>
            <a:r>
              <a:rPr lang="zh-CN" altLang="x-none" sz="2400" b="1" dirty="0">
                <a:ea typeface="宋体" panose="02010600030101010101" pitchFamily="2" charset="-122"/>
              </a:rPr>
              <a:t>据以计算上述公式中“中国境内、境外所得依照企业所得税法及实施条例的规定计算的应纳税总额”的税率，除国务院财政、税务主管部门另有规定外，应为企业所得税法第四条第一款规定的税率。</a:t>
            </a:r>
            <a:endParaRPr lang="zh-CN" altLang="x-none" sz="2400" b="1" dirty="0">
              <a:ea typeface="宋体" panose="02010600030101010101" pitchFamily="2" charset="-122"/>
            </a:endParaRPr>
          </a:p>
          <a:p>
            <a:pPr>
              <a:lnSpc>
                <a:spcPct val="80000"/>
              </a:lnSpc>
            </a:pPr>
            <a:r>
              <a:rPr lang="zh-CN" altLang="x-none" sz="2400" b="1" dirty="0">
                <a:ea typeface="宋体" panose="02010600030101010101" pitchFamily="2" charset="-122"/>
              </a:rPr>
              <a:t>企业按照企业所得税法及其实施条例和本通知的有关规定计算的当期境内、境外应纳税所得总额小于零的，应以零计算当期境内、境外应纳税所得总额，其当期境外所得税的抵免限额也为零。</a:t>
            </a:r>
            <a:endParaRPr lang="zh-CN" altLang="x-none" sz="2400" b="1" dirty="0">
              <a:ea typeface="宋体" panose="02010600030101010101" pitchFamily="2" charset="-122"/>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Rectangle 2"/>
          <p:cNvSpPr>
            <a:spLocks noGrp="1"/>
          </p:cNvSpPr>
          <p:nvPr>
            <p:ph type="title"/>
          </p:nvPr>
        </p:nvSpPr>
        <p:spPr>
          <a:xfrm>
            <a:off x="457200" y="357188"/>
            <a:ext cx="8229600" cy="684212"/>
          </a:xfrm>
        </p:spPr>
        <p:txBody>
          <a:bodyPr vert="horz" wrap="square" lIns="0" tIns="0" rIns="0" bIns="0" anchor="t" anchorCtr="0"/>
          <a:p>
            <a:r>
              <a:rPr lang="zh-CN" altLang="x-none" dirty="0">
                <a:ea typeface="宋体" panose="02010600030101010101" pitchFamily="2" charset="-122"/>
              </a:rPr>
              <a:t>案例</a:t>
            </a:r>
            <a:endParaRPr lang="zh-CN" altLang="x-none" dirty="0">
              <a:ea typeface="宋体" panose="02010600030101010101" pitchFamily="2" charset="-122"/>
            </a:endParaRPr>
          </a:p>
        </p:txBody>
      </p:sp>
      <p:sp>
        <p:nvSpPr>
          <p:cNvPr id="186371" name="Rectangle 3"/>
          <p:cNvSpPr>
            <a:spLocks noGrp="1"/>
          </p:cNvSpPr>
          <p:nvPr>
            <p:ph idx="1"/>
          </p:nvPr>
        </p:nvSpPr>
        <p:spPr>
          <a:xfrm>
            <a:off x="457200" y="1628775"/>
            <a:ext cx="8229600" cy="4238625"/>
          </a:xfrm>
        </p:spPr>
        <p:txBody>
          <a:bodyPr vert="horz" wrap="square" lIns="0" tIns="0" rIns="0" bIns="0" anchor="t" anchorCtr="0"/>
          <a:p>
            <a:pPr>
              <a:lnSpc>
                <a:spcPct val="90000"/>
              </a:lnSpc>
            </a:pPr>
            <a:r>
              <a:rPr lang="zh-CN" altLang="en-US" sz="2400" b="1" dirty="0">
                <a:latin typeface="宋体" panose="02010600030101010101" pitchFamily="2" charset="-122"/>
                <a:ea typeface="宋体" panose="02010600030101010101" pitchFamily="2" charset="-122"/>
              </a:rPr>
              <a:t>某公司是中国居民企业，该公司在美国和日本设立了机构。2013年度，该公司来源于美国的所得为1000万元，来源于日本的所得是800万元。该公司在美国缴纳了300万元的所得税，在日本缴纳了160万元的所得税。该公司2013年度的境内应纳税所得额为2000万元。该公司2013年度境外所得抵免限额是多少？</a:t>
            </a:r>
            <a:endParaRPr lang="zh-CN" altLang="en-US" sz="2400" b="1" dirty="0">
              <a:latin typeface="宋体" panose="02010600030101010101" pitchFamily="2" charset="-122"/>
              <a:ea typeface="宋体" panose="02010600030101010101" pitchFamily="2" charset="-122"/>
            </a:endParaRPr>
          </a:p>
          <a:p>
            <a:pPr>
              <a:lnSpc>
                <a:spcPct val="90000"/>
              </a:lnSpc>
            </a:pPr>
            <a:endParaRPr lang="zh-CN" altLang="en-US" sz="2400" b="1" dirty="0">
              <a:latin typeface="宋体" panose="02010600030101010101" pitchFamily="2" charset="-122"/>
              <a:ea typeface="宋体" panose="02010600030101010101" pitchFamily="2" charset="-122"/>
            </a:endParaRPr>
          </a:p>
          <a:p>
            <a:pPr>
              <a:lnSpc>
                <a:spcPct val="90000"/>
              </a:lnSpc>
            </a:pPr>
            <a:r>
              <a:rPr lang="zh-CN" altLang="en-US" sz="2400" b="1" dirty="0">
                <a:latin typeface="宋体" panose="02010600030101010101" pitchFamily="2" charset="-122"/>
                <a:ea typeface="宋体" panose="02010600030101010101" pitchFamily="2" charset="-122"/>
              </a:rPr>
              <a:t>美国的抵免限额＝（2000+1000+800）×25%×1000/3800=250万元</a:t>
            </a:r>
            <a:endParaRPr lang="zh-CN" altLang="en-US" sz="2400" b="1" dirty="0">
              <a:latin typeface="宋体" panose="02010600030101010101" pitchFamily="2" charset="-122"/>
              <a:ea typeface="宋体" panose="02010600030101010101" pitchFamily="2" charset="-122"/>
            </a:endParaRPr>
          </a:p>
          <a:p>
            <a:pPr>
              <a:lnSpc>
                <a:spcPct val="90000"/>
              </a:lnSpc>
            </a:pPr>
            <a:r>
              <a:rPr lang="zh-CN" altLang="en-US" sz="2400" b="1" dirty="0">
                <a:latin typeface="宋体" panose="02010600030101010101" pitchFamily="2" charset="-122"/>
                <a:ea typeface="宋体" panose="02010600030101010101" pitchFamily="2" charset="-122"/>
              </a:rPr>
              <a:t>日本的抵免限额＝ （2000+1000+800）×25%×800/3800=200万元</a:t>
            </a:r>
            <a:endParaRPr lang="zh-CN" altLang="en-US" sz="2400" b="1" dirty="0">
              <a:latin typeface="宋体" panose="02010600030101010101" pitchFamily="2" charset="-122"/>
              <a:ea typeface="宋体" panose="02010600030101010101" pitchFamily="2" charset="-122"/>
            </a:endParaRPr>
          </a:p>
          <a:p>
            <a:pPr>
              <a:lnSpc>
                <a:spcPct val="90000"/>
              </a:lnSpc>
            </a:pPr>
            <a:endParaRPr lang="zh-CN" altLang="en-US" sz="24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fade">
                                      <p:cBhvr>
                                        <p:cTn id="7" dur="2000"/>
                                        <p:tgtEl>
                                          <p:spTgt spid="1863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6371">
                                            <p:txEl>
                                              <p:charRg st="0" end="150"/>
                                            </p:txEl>
                                          </p:spTgt>
                                        </p:tgtEl>
                                        <p:attrNameLst>
                                          <p:attrName>style.visibility</p:attrName>
                                        </p:attrNameLst>
                                      </p:cBhvr>
                                      <p:to>
                                        <p:strVal val="visible"/>
                                      </p:to>
                                    </p:set>
                                    <p:animEffect transition="in" filter="fade">
                                      <p:cBhvr>
                                        <p:cTn id="12" dur="2000"/>
                                        <p:tgtEl>
                                          <p:spTgt spid="186371">
                                            <p:txEl>
                                              <p:charRg st="0" end="1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6371">
                                            <p:txEl>
                                              <p:charRg st="151" end="195"/>
                                            </p:txEl>
                                          </p:spTgt>
                                        </p:tgtEl>
                                        <p:attrNameLst>
                                          <p:attrName>style.visibility</p:attrName>
                                        </p:attrNameLst>
                                      </p:cBhvr>
                                      <p:to>
                                        <p:strVal val="visible"/>
                                      </p:to>
                                    </p:set>
                                    <p:animEffect transition="in" filter="fade">
                                      <p:cBhvr>
                                        <p:cTn id="17" dur="2000"/>
                                        <p:tgtEl>
                                          <p:spTgt spid="186371">
                                            <p:txEl>
                                              <p:charRg st="151" end="1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6371">
                                            <p:txEl>
                                              <p:charRg st="195" end="239"/>
                                            </p:txEl>
                                          </p:spTgt>
                                        </p:tgtEl>
                                        <p:attrNameLst>
                                          <p:attrName>style.visibility</p:attrName>
                                        </p:attrNameLst>
                                      </p:cBhvr>
                                      <p:to>
                                        <p:strVal val="visible"/>
                                      </p:to>
                                    </p:set>
                                    <p:animEffect transition="in" filter="fade">
                                      <p:cBhvr>
                                        <p:cTn id="22" dur="2000"/>
                                        <p:tgtEl>
                                          <p:spTgt spid="186371">
                                            <p:txEl>
                                              <p:charRg st="195" end="2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p:bldP spid="186371"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a:spLocks noGrp="1"/>
          </p:cNvSpPr>
          <p:nvPr>
            <p:ph type="title"/>
          </p:nvPr>
        </p:nvSpPr>
        <p:spPr>
          <a:xfrm>
            <a:off x="457200" y="357188"/>
            <a:ext cx="8229600" cy="684212"/>
          </a:xfrm>
        </p:spPr>
        <p:txBody>
          <a:bodyPr vert="horz" wrap="square" lIns="0" tIns="0" rIns="0" bIns="0" anchor="t" anchorCtr="0"/>
          <a:p>
            <a:r>
              <a:rPr lang="zh-CN" altLang="zh-CN" sz="3600" dirty="0">
                <a:latin typeface="宋体" panose="02010600030101010101" pitchFamily="2" charset="-122"/>
                <a:ea typeface="宋体" panose="02010600030101010101" pitchFamily="2" charset="-122"/>
              </a:rPr>
              <a:t>7</a:t>
            </a:r>
            <a:r>
              <a:rPr lang="zh-CN" altLang="x-none" sz="3600" dirty="0">
                <a:latin typeface="宋体" panose="02010600030101010101" pitchFamily="2" charset="-122"/>
                <a:ea typeface="宋体" panose="02010600030101010101" pitchFamily="2" charset="-122"/>
              </a:rPr>
              <a:t>、实际抵免境外税额的计算</a:t>
            </a:r>
            <a:r>
              <a:rPr lang="zh-CN" altLang="x-none" dirty="0">
                <a:ea typeface="宋体" panose="02010600030101010101" pitchFamily="2" charset="-122"/>
              </a:rPr>
              <a:t> </a:t>
            </a:r>
            <a:endParaRPr lang="zh-CN" altLang="x-none" dirty="0">
              <a:ea typeface="宋体" panose="02010600030101010101" pitchFamily="2" charset="-122"/>
            </a:endParaRPr>
          </a:p>
        </p:txBody>
      </p:sp>
      <p:sp>
        <p:nvSpPr>
          <p:cNvPr id="181251" name="Rectangle 3"/>
          <p:cNvSpPr>
            <a:spLocks noGrp="1"/>
          </p:cNvSpPr>
          <p:nvPr>
            <p:ph idx="1"/>
          </p:nvPr>
        </p:nvSpPr>
        <p:spPr>
          <a:xfrm>
            <a:off x="457200" y="1557338"/>
            <a:ext cx="8229600" cy="4310062"/>
          </a:xfrm>
        </p:spPr>
        <p:txBody>
          <a:bodyPr vert="horz" wrap="square" lIns="0" tIns="0" rIns="0" bIns="0" anchor="t" anchorCtr="0"/>
          <a:p>
            <a:pPr>
              <a:lnSpc>
                <a:spcPct val="90000"/>
              </a:lnSpc>
            </a:pPr>
            <a:r>
              <a:rPr lang="zh-CN" altLang="x-none" sz="2800" b="1" dirty="0">
                <a:ea typeface="宋体" panose="02010600030101010101" pitchFamily="2" charset="-122"/>
              </a:rPr>
              <a:t>在计算实际应抵免的境外已缴纳和间接负担的所得税税额时，企业在境外一国（地区）当年缴纳和间接负担的符合规定的所得税税额低于所计算的该国（地区）抵免限额的，应以该项税额作为境外所得税抵免额从企业应纳税总额中</a:t>
            </a:r>
            <a:r>
              <a:rPr lang="zh-CN" altLang="x-none" sz="2800" b="1" dirty="0">
                <a:solidFill>
                  <a:srgbClr val="FF0000"/>
                </a:solidFill>
                <a:ea typeface="宋体" panose="02010600030101010101" pitchFamily="2" charset="-122"/>
              </a:rPr>
              <a:t>据实抵免</a:t>
            </a:r>
            <a:r>
              <a:rPr lang="zh-CN" altLang="x-none" sz="2800" b="1" dirty="0">
                <a:ea typeface="宋体" panose="02010600030101010101" pitchFamily="2" charset="-122"/>
              </a:rPr>
              <a:t>；</a:t>
            </a:r>
            <a:endParaRPr lang="zh-CN" altLang="x-none" sz="2800" b="1" dirty="0">
              <a:ea typeface="宋体" panose="02010600030101010101" pitchFamily="2" charset="-122"/>
            </a:endParaRPr>
          </a:p>
          <a:p>
            <a:pPr>
              <a:lnSpc>
                <a:spcPct val="90000"/>
              </a:lnSpc>
            </a:pPr>
            <a:r>
              <a:rPr lang="zh-CN" altLang="x-none" sz="2800" b="1" dirty="0">
                <a:ea typeface="宋体" panose="02010600030101010101" pitchFamily="2" charset="-122"/>
              </a:rPr>
              <a:t>超过抵免限额的，当年应以抵免限额作为境外所得税抵免额进行抵免，超过抵免限额的余额允许从次年起在连续五个纳税年度内，用每年度抵免限额抵免当年应抵税额后的余额进行抵补。</a:t>
            </a:r>
            <a:endParaRPr lang="zh-CN" altLang="x-none" sz="2800" b="1" dirty="0">
              <a:ea typeface="宋体" panose="02010600030101010101" pitchFamily="2" charset="-122"/>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五、税收优惠</a:t>
            </a:r>
            <a:endParaRPr lang="zh-CN" altLang="x-none" dirty="0">
              <a:ea typeface="宋体" panose="02010600030101010101" pitchFamily="2" charset="-122"/>
            </a:endParaRPr>
          </a:p>
        </p:txBody>
      </p:sp>
      <p:sp>
        <p:nvSpPr>
          <p:cNvPr id="182275" name="Rectangle 3"/>
          <p:cNvSpPr>
            <a:spLocks noGrp="1"/>
          </p:cNvSpPr>
          <p:nvPr>
            <p:ph idx="1"/>
          </p:nvPr>
        </p:nvSpPr>
        <p:spPr/>
        <p:txBody>
          <a:bodyPr vert="horz" wrap="square" lIns="0" tIns="0" rIns="0" bIns="0" anchor="t" anchorCtr="0"/>
          <a:p>
            <a:r>
              <a:rPr lang="zh-CN" altLang="x-none" sz="2800" b="1" dirty="0">
                <a:ea typeface="宋体" panose="02010600030101010101" pitchFamily="2" charset="-122"/>
              </a:rPr>
              <a:t>企业所得税税收优惠适用原则</a:t>
            </a:r>
            <a:endParaRPr lang="zh-CN" altLang="x-none" sz="2800" b="1" dirty="0">
              <a:ea typeface="宋体" panose="02010600030101010101" pitchFamily="2" charset="-122"/>
            </a:endParaRPr>
          </a:p>
          <a:p>
            <a:pPr lvl="1"/>
            <a:r>
              <a:rPr lang="zh-CN" altLang="x-none" sz="2800" b="1" dirty="0">
                <a:ea typeface="宋体" panose="02010600030101010101" pitchFamily="2" charset="-122"/>
              </a:rPr>
              <a:t>国家对重点扶持和鼓励发展的产业和项目，给予企业所得税优惠。</a:t>
            </a:r>
            <a:endParaRPr lang="zh-CN" altLang="x-none" sz="2800" b="1" dirty="0">
              <a:ea typeface="宋体" panose="02010600030101010101" pitchFamily="2" charset="-122"/>
            </a:endParaRPr>
          </a:p>
          <a:p>
            <a:pPr lvl="1"/>
            <a:r>
              <a:rPr lang="zh-CN" altLang="x-none" sz="2800" b="1" dirty="0">
                <a:ea typeface="宋体" panose="02010600030101010101" pitchFamily="2" charset="-122"/>
              </a:rPr>
              <a:t>企业同时从事适用不同企业所得税待遇的项目的，其优惠项目应当单独计算所得，并合理分摊企业的期间费用；没有单独计算的，不得享受企业所得税优惠。</a:t>
            </a:r>
            <a:endParaRPr lang="zh-CN" altLang="x-none" sz="2800" b="1" dirty="0">
              <a:ea typeface="宋体" panose="02010600030101010101" pitchFamily="2" charset="-122"/>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2"/>
          <p:cNvSpPr>
            <a:spLocks noGrp="1"/>
          </p:cNvSpPr>
          <p:nvPr>
            <p:ph type="title"/>
          </p:nvPr>
        </p:nvSpPr>
        <p:spPr>
          <a:xfrm>
            <a:off x="457200" y="357188"/>
            <a:ext cx="8229600" cy="739775"/>
          </a:xfrm>
        </p:spPr>
        <p:txBody>
          <a:bodyPr vert="horz" wrap="square" lIns="0" tIns="0" rIns="0" bIns="0" anchor="t" anchorCtr="0"/>
          <a:p>
            <a:r>
              <a:rPr lang="zh-CN" altLang="x-none" dirty="0">
                <a:ea typeface="宋体" panose="02010600030101010101" pitchFamily="2" charset="-122"/>
              </a:rPr>
              <a:t>税收优惠的方式</a:t>
            </a:r>
            <a:endParaRPr lang="zh-CN" altLang="x-none" dirty="0">
              <a:ea typeface="宋体" panose="02010600030101010101" pitchFamily="2" charset="-122"/>
            </a:endParaRPr>
          </a:p>
        </p:txBody>
      </p:sp>
      <p:sp>
        <p:nvSpPr>
          <p:cNvPr id="183299" name="Rectangle 3"/>
          <p:cNvSpPr>
            <a:spLocks noGrp="1"/>
          </p:cNvSpPr>
          <p:nvPr>
            <p:ph idx="1"/>
          </p:nvPr>
        </p:nvSpPr>
        <p:spPr>
          <a:xfrm>
            <a:off x="457200" y="1700213"/>
            <a:ext cx="8229600" cy="4465637"/>
          </a:xfrm>
        </p:spPr>
        <p:txBody>
          <a:bodyPr vert="horz" wrap="square" lIns="0" tIns="0" rIns="0" bIns="0" anchor="t" anchorCtr="0"/>
          <a:p>
            <a:pPr>
              <a:lnSpc>
                <a:spcPct val="90000"/>
              </a:lnSpc>
            </a:pPr>
            <a:r>
              <a:rPr lang="zh-CN" altLang="x-none" sz="2800" b="1" dirty="0">
                <a:latin typeface="宋体" panose="02010600030101010101" pitchFamily="2" charset="-122"/>
                <a:ea typeface="宋体" panose="02010600030101010101" pitchFamily="2" charset="-122"/>
              </a:rPr>
              <a:t>免税收入 </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免征、减征</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降低税率</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加计扣除</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投资额抵扣应纳税所得额</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缩短折旧年限或加速折旧</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减计收入</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投资额税额抵免</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专项税收优惠政策</a:t>
            </a:r>
            <a:endParaRPr lang="zh-CN" altLang="x-none" sz="2800" b="1" dirty="0">
              <a:latin typeface="宋体" panose="02010600030101010101" pitchFamily="2" charset="-122"/>
              <a:ea typeface="宋体" panose="02010600030101010101" pitchFamily="2" charset="-122"/>
            </a:endParaRPr>
          </a:p>
          <a:p>
            <a:pPr>
              <a:lnSpc>
                <a:spcPct val="90000"/>
              </a:lnSpc>
            </a:pPr>
            <a:endParaRPr lang="zh-CN" altLang="zh-CN" sz="2800" b="1" dirty="0">
              <a:latin typeface="宋体" panose="02010600030101010101" pitchFamily="2" charset="-122"/>
              <a:ea typeface="宋体" panose="02010600030101010101" pitchFamily="2" charset="-122"/>
            </a:endParaRPr>
          </a:p>
          <a:p>
            <a:pPr>
              <a:lnSpc>
                <a:spcPct val="90000"/>
              </a:lnSpc>
            </a:pPr>
            <a:endParaRPr lang="zh-CN" altLang="zh-CN" sz="2800" dirty="0">
              <a:ea typeface="宋体" panose="02010600030101010101" pitchFamily="2" charset="-122"/>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2"/>
          <p:cNvSpPr>
            <a:spLocks noGrp="1"/>
          </p:cNvSpPr>
          <p:nvPr>
            <p:ph type="title"/>
          </p:nvPr>
        </p:nvSpPr>
        <p:spPr>
          <a:xfrm>
            <a:off x="539750" y="476250"/>
            <a:ext cx="8229600" cy="792163"/>
          </a:xfrm>
        </p:spPr>
        <p:txBody>
          <a:bodyPr vert="horz" wrap="square" lIns="0" tIns="0" rIns="0" bIns="0" anchor="t" anchorCtr="0"/>
          <a:p>
            <a:r>
              <a:rPr lang="zh-CN" altLang="x-none" dirty="0">
                <a:ea typeface="宋体" panose="02010600030101010101" pitchFamily="2" charset="-122"/>
              </a:rPr>
              <a:t>税收优惠的具体内容</a:t>
            </a:r>
            <a:endParaRPr lang="zh-CN" altLang="x-none" dirty="0">
              <a:ea typeface="宋体" panose="02010600030101010101" pitchFamily="2" charset="-122"/>
            </a:endParaRPr>
          </a:p>
        </p:txBody>
      </p:sp>
      <p:sp>
        <p:nvSpPr>
          <p:cNvPr id="184323" name="Rectangle 3"/>
          <p:cNvSpPr>
            <a:spLocks noGrp="1"/>
          </p:cNvSpPr>
          <p:nvPr>
            <p:ph idx="1"/>
          </p:nvPr>
        </p:nvSpPr>
        <p:spPr>
          <a:xfrm>
            <a:off x="457200" y="1700213"/>
            <a:ext cx="8229600" cy="4167187"/>
          </a:xfrm>
        </p:spPr>
        <p:txBody>
          <a:bodyPr vert="horz" wrap="square" lIns="0" tIns="0" rIns="0" bIns="0" anchor="t" anchorCtr="0"/>
          <a:p>
            <a:r>
              <a:rPr lang="zh-CN" altLang="x-none" sz="2800" b="1" dirty="0">
                <a:ea typeface="宋体" panose="02010600030101010101" pitchFamily="2" charset="-122"/>
              </a:rPr>
              <a:t>免税收入</a:t>
            </a:r>
            <a:endParaRPr lang="zh-CN" altLang="x-none" sz="2800" b="1" dirty="0">
              <a:ea typeface="宋体" panose="02010600030101010101" pitchFamily="2" charset="-122"/>
            </a:endParaRPr>
          </a:p>
          <a:p>
            <a:pPr lvl="1"/>
            <a:r>
              <a:rPr lang="zh-CN" altLang="zh-CN" b="1" dirty="0">
                <a:ea typeface="宋体" panose="02010600030101010101" pitchFamily="2" charset="-122"/>
              </a:rPr>
              <a:t>《</a:t>
            </a:r>
            <a:r>
              <a:rPr lang="zh-CN" altLang="x-none" b="1" dirty="0">
                <a:ea typeface="宋体" panose="02010600030101010101" pitchFamily="2" charset="-122"/>
              </a:rPr>
              <a:t>税法</a:t>
            </a:r>
            <a:r>
              <a:rPr lang="zh-CN" altLang="zh-CN" b="1" dirty="0">
                <a:ea typeface="宋体" panose="02010600030101010101" pitchFamily="2" charset="-122"/>
              </a:rPr>
              <a:t>》</a:t>
            </a:r>
            <a:r>
              <a:rPr lang="zh-CN" altLang="x-none" b="1" dirty="0">
                <a:ea typeface="宋体" panose="02010600030101010101" pitchFamily="2" charset="-122"/>
              </a:rPr>
              <a:t>第二十六条，企业的下列收入为免税收入：</a:t>
            </a:r>
            <a:br>
              <a:rPr lang="zh-CN" altLang="x-none" b="1" dirty="0">
                <a:ea typeface="宋体" panose="02010600030101010101" pitchFamily="2" charset="-122"/>
              </a:rPr>
            </a:br>
            <a:r>
              <a:rPr lang="zh-CN" altLang="x-none" b="1" dirty="0">
                <a:ea typeface="宋体" panose="02010600030101010101" pitchFamily="2" charset="-122"/>
              </a:rPr>
              <a:t>　　（一）国债利息收入；</a:t>
            </a:r>
            <a:br>
              <a:rPr lang="zh-CN" altLang="x-none" b="1" dirty="0">
                <a:ea typeface="宋体" panose="02010600030101010101" pitchFamily="2" charset="-122"/>
              </a:rPr>
            </a:br>
            <a:r>
              <a:rPr lang="zh-CN" altLang="x-none" b="1" dirty="0">
                <a:ea typeface="宋体" panose="02010600030101010101" pitchFamily="2" charset="-122"/>
              </a:rPr>
              <a:t>　　（二）符合条件的居民企业之间的股息、红利等权益性投资收益；</a:t>
            </a:r>
            <a:br>
              <a:rPr lang="zh-CN" altLang="x-none" b="1" dirty="0">
                <a:ea typeface="宋体" panose="02010600030101010101" pitchFamily="2" charset="-122"/>
              </a:rPr>
            </a:br>
            <a:r>
              <a:rPr lang="zh-CN" altLang="x-none" b="1" dirty="0">
                <a:ea typeface="宋体" panose="02010600030101010101" pitchFamily="2" charset="-122"/>
              </a:rPr>
              <a:t>　　（三）在中国境内设立机构、场所的非居民企业从居民企业取得与该机构、场所有实际联系的股息、红利等权益性投资收益；</a:t>
            </a:r>
            <a:br>
              <a:rPr lang="zh-CN" altLang="x-none" b="1" dirty="0">
                <a:ea typeface="宋体" panose="02010600030101010101" pitchFamily="2" charset="-122"/>
              </a:rPr>
            </a:br>
            <a:r>
              <a:rPr lang="zh-CN" altLang="x-none" b="1" dirty="0">
                <a:ea typeface="宋体" panose="02010600030101010101" pitchFamily="2" charset="-122"/>
              </a:rPr>
              <a:t>　　（四）符合条件的非营利组织的收入。</a:t>
            </a:r>
            <a:endParaRPr lang="zh-CN" altLang="x-none" b="1" dirty="0">
              <a:ea typeface="宋体" panose="02010600030101010101" pitchFamily="2" charset="-122"/>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2"/>
          <p:cNvSpPr>
            <a:spLocks noGrp="1"/>
          </p:cNvSpPr>
          <p:nvPr>
            <p:ph type="title"/>
          </p:nvPr>
        </p:nvSpPr>
        <p:spPr>
          <a:xfrm>
            <a:off x="457200" y="357188"/>
            <a:ext cx="8229600" cy="684212"/>
          </a:xfrm>
        </p:spPr>
        <p:txBody>
          <a:bodyPr vert="horz" wrap="square" lIns="0" tIns="0" rIns="0" bIns="0" anchor="t" anchorCtr="0"/>
          <a:p>
            <a:r>
              <a:rPr lang="zh-CN" altLang="x-none" dirty="0">
                <a:ea typeface="宋体" panose="02010600030101010101" pitchFamily="2" charset="-122"/>
              </a:rPr>
              <a:t>免征、减征企业所得税 </a:t>
            </a:r>
            <a:endParaRPr lang="zh-CN" altLang="x-none" dirty="0">
              <a:ea typeface="宋体" panose="02010600030101010101" pitchFamily="2" charset="-122"/>
            </a:endParaRPr>
          </a:p>
        </p:txBody>
      </p:sp>
      <p:sp>
        <p:nvSpPr>
          <p:cNvPr id="185347" name="Rectangle 3"/>
          <p:cNvSpPr>
            <a:spLocks noGrp="1"/>
          </p:cNvSpPr>
          <p:nvPr>
            <p:ph idx="1"/>
          </p:nvPr>
        </p:nvSpPr>
        <p:spPr>
          <a:xfrm>
            <a:off x="457200" y="1628775"/>
            <a:ext cx="8229600" cy="4608513"/>
          </a:xfrm>
        </p:spPr>
        <p:txBody>
          <a:bodyPr vert="horz" wrap="square" lIns="0" tIns="0" rIns="0" bIns="0" anchor="t" anchorCtr="0"/>
          <a:p>
            <a:r>
              <a:rPr lang="zh-CN" altLang="x-none" sz="2400" b="1" dirty="0">
                <a:latin typeface="宋体" panose="02010600030101010101" pitchFamily="2" charset="-122"/>
                <a:ea typeface="宋体" panose="02010600030101010101" pitchFamily="2" charset="-122"/>
              </a:rPr>
              <a:t>税法第二十七条，企业的下列所得，可以免征、减征企业所得税：</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（一）从事农、林、牧、渔业项目的所得；</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（二）从事国家重点扶持的公共基础设施项目投资经营的所得；</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（三）从事符合条件的环境保护、节能节水项目的所得；</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（四）符合条件的技术转让所得；</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（五）非居民企业在中国境内未设立机构、场所的，或者虽设立机构、场所但取得的所得与其所设机构、场所没有实际联系的，应当就其来源于中国境内的所得缴纳企业所得税。</a:t>
            </a:r>
            <a:endParaRPr lang="zh-CN" altLang="x-none" sz="2400" b="1" dirty="0">
              <a:latin typeface="宋体" panose="02010600030101010101" pitchFamily="2" charset="-122"/>
              <a:ea typeface="宋体" panose="02010600030101010101" pitchFamily="2" charset="-122"/>
            </a:endParaRPr>
          </a:p>
          <a:p>
            <a:pPr>
              <a:lnSpc>
                <a:spcPct val="80000"/>
              </a:lnSpc>
            </a:pPr>
            <a:endParaRPr lang="zh-CN" altLang="zh-CN" sz="2400" b="1" dirty="0">
              <a:latin typeface="宋体" panose="02010600030101010101" pitchFamily="2" charset="-122"/>
              <a:ea typeface="宋体" panose="02010600030101010101" pitchFamily="2" charset="-122"/>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186371" name="Rectangle 3"/>
          <p:cNvSpPr>
            <a:spLocks noGrp="1"/>
          </p:cNvSpPr>
          <p:nvPr>
            <p:ph idx="1"/>
          </p:nvPr>
        </p:nvSpPr>
        <p:spPr/>
        <p:txBody>
          <a:bodyPr vert="horz" wrap="square" lIns="0" tIns="0" rIns="0" bIns="0" anchor="t" anchorCtr="0"/>
          <a:p>
            <a:pPr>
              <a:lnSpc>
                <a:spcPct val="80000"/>
              </a:lnSpc>
            </a:pPr>
            <a:r>
              <a:rPr lang="zh-CN" altLang="x-none" sz="2400" b="1" dirty="0">
                <a:latin typeface="宋体" panose="02010600030101010101" pitchFamily="2" charset="-122"/>
                <a:ea typeface="宋体" panose="02010600030101010101" pitchFamily="2" charset="-122"/>
              </a:rPr>
              <a:t>但，企业从事国家限制和禁止发展的项目，不得享受本条规定的企业所得税优惠。</a:t>
            </a:r>
            <a:endParaRPr lang="zh-CN" altLang="x-none" sz="2400" b="1" dirty="0">
              <a:latin typeface="宋体" panose="02010600030101010101" pitchFamily="2" charset="-122"/>
              <a:ea typeface="宋体" panose="02010600030101010101" pitchFamily="2" charset="-122"/>
            </a:endParaRPr>
          </a:p>
          <a:p>
            <a:pPr>
              <a:lnSpc>
                <a:spcPct val="80000"/>
              </a:lnSpc>
            </a:pPr>
            <a:endParaRPr lang="zh-CN" altLang="zh-CN"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民族自治地方的自治机关对本民族自治地方的企业应缴纳的企业所得税中属于地方分享的部分，可以决定减征或者免征。自治州、自治县决定减征或者免征的，须报省、自治区、直辖市人民政府批准。但，对民族自治地方内国家限制和禁止行业的企业，不得减征或者免征企业所得税。</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a:t>
            </a:r>
            <a:br>
              <a:rPr lang="zh-CN" altLang="x-none" sz="2400" b="1" dirty="0">
                <a:latin typeface="宋体" panose="02010600030101010101" pitchFamily="2" charset="-122"/>
                <a:ea typeface="宋体" panose="02010600030101010101" pitchFamily="2" charset="-122"/>
              </a:rPr>
            </a:b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2"/>
          <p:cNvSpPr>
            <a:spLocks noGrp="1"/>
          </p:cNvSpPr>
          <p:nvPr>
            <p:ph type="title"/>
          </p:nvPr>
        </p:nvSpPr>
        <p:spPr>
          <a:xfrm>
            <a:off x="457200" y="357188"/>
            <a:ext cx="8229600" cy="71437"/>
          </a:xfrm>
        </p:spPr>
        <p:txBody>
          <a:bodyPr vert="horz" wrap="square" lIns="0" tIns="0" rIns="0" bIns="0" anchor="t" anchorCtr="0"/>
          <a:p>
            <a:endParaRPr lang="zh-CN" altLang="zh-CN" sz="4000" dirty="0">
              <a:ea typeface="宋体" panose="02010600030101010101" pitchFamily="2" charset="-122"/>
            </a:endParaRPr>
          </a:p>
        </p:txBody>
      </p:sp>
      <p:sp>
        <p:nvSpPr>
          <p:cNvPr id="187395" name="Rectangle 3"/>
          <p:cNvSpPr>
            <a:spLocks noGrp="1"/>
          </p:cNvSpPr>
          <p:nvPr>
            <p:ph idx="1"/>
          </p:nvPr>
        </p:nvSpPr>
        <p:spPr>
          <a:xfrm>
            <a:off x="442913" y="1530350"/>
            <a:ext cx="8229600" cy="5327650"/>
          </a:xfrm>
        </p:spPr>
        <p:txBody>
          <a:bodyPr vert="horz" wrap="square" lIns="0" tIns="0" rIns="0" bIns="0" anchor="t" anchorCtr="0"/>
          <a:p>
            <a:pPr>
              <a:lnSpc>
                <a:spcPct val="80000"/>
              </a:lnSpc>
            </a:pPr>
            <a:r>
              <a:rPr lang="zh-CN" altLang="x-none" sz="2000" b="1" dirty="0">
                <a:latin typeface="宋体" panose="02010600030101010101" pitchFamily="2" charset="-122"/>
                <a:ea typeface="宋体" panose="02010600030101010101" pitchFamily="2" charset="-122"/>
              </a:rPr>
              <a:t>第八十六条　企业所得税法第二十七条第（一）项规定的企业从事农、林、牧、渔业项目的所得，可以免征、减征企业所得税，是指：</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（一）企业从事下列项目的所得，</a:t>
            </a:r>
            <a:r>
              <a:rPr lang="zh-CN" altLang="x-none" sz="2000" b="1" dirty="0">
                <a:solidFill>
                  <a:srgbClr val="FF0000"/>
                </a:solidFill>
                <a:latin typeface="宋体" panose="02010600030101010101" pitchFamily="2" charset="-122"/>
                <a:ea typeface="宋体" panose="02010600030101010101" pitchFamily="2" charset="-122"/>
              </a:rPr>
              <a:t>免征</a:t>
            </a:r>
            <a:r>
              <a:rPr lang="zh-CN" altLang="x-none" sz="2000" b="1" dirty="0">
                <a:latin typeface="宋体" panose="02010600030101010101" pitchFamily="2" charset="-122"/>
                <a:ea typeface="宋体" panose="02010600030101010101" pitchFamily="2" charset="-122"/>
              </a:rPr>
              <a:t>企业所得税：</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1</a:t>
            </a:r>
            <a:r>
              <a:rPr lang="zh-CN" altLang="x-none" sz="2000" b="1" dirty="0">
                <a:latin typeface="宋体" panose="02010600030101010101" pitchFamily="2" charset="-122"/>
                <a:ea typeface="宋体" panose="02010600030101010101" pitchFamily="2" charset="-122"/>
              </a:rPr>
              <a:t>．蔬菜、谷物、薯类、油料、豆类、棉花、麻类、糖料、水果、坚果的种植；</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2</a:t>
            </a:r>
            <a:r>
              <a:rPr lang="zh-CN" altLang="x-none" sz="2000" b="1" dirty="0">
                <a:latin typeface="宋体" panose="02010600030101010101" pitchFamily="2" charset="-122"/>
                <a:ea typeface="宋体" panose="02010600030101010101" pitchFamily="2" charset="-122"/>
              </a:rPr>
              <a:t>．农作物新品种的选育；</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3</a:t>
            </a:r>
            <a:r>
              <a:rPr lang="zh-CN" altLang="x-none" sz="2000" b="1" dirty="0">
                <a:latin typeface="宋体" panose="02010600030101010101" pitchFamily="2" charset="-122"/>
                <a:ea typeface="宋体" panose="02010600030101010101" pitchFamily="2" charset="-122"/>
              </a:rPr>
              <a:t>．中药材的种植；</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4</a:t>
            </a:r>
            <a:r>
              <a:rPr lang="zh-CN" altLang="x-none" sz="2000" b="1" dirty="0">
                <a:latin typeface="宋体" panose="02010600030101010101" pitchFamily="2" charset="-122"/>
                <a:ea typeface="宋体" panose="02010600030101010101" pitchFamily="2" charset="-122"/>
              </a:rPr>
              <a:t>．林木的培育和种植；</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5</a:t>
            </a:r>
            <a:r>
              <a:rPr lang="zh-CN" altLang="x-none" sz="2000" b="1" dirty="0">
                <a:latin typeface="宋体" panose="02010600030101010101" pitchFamily="2" charset="-122"/>
                <a:ea typeface="宋体" panose="02010600030101010101" pitchFamily="2" charset="-122"/>
              </a:rPr>
              <a:t>．牲畜、家禽的饲养；</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6</a:t>
            </a:r>
            <a:r>
              <a:rPr lang="zh-CN" altLang="x-none" sz="2000" b="1" dirty="0">
                <a:latin typeface="宋体" panose="02010600030101010101" pitchFamily="2" charset="-122"/>
                <a:ea typeface="宋体" panose="02010600030101010101" pitchFamily="2" charset="-122"/>
              </a:rPr>
              <a:t>．林产品的采集；</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7</a:t>
            </a:r>
            <a:r>
              <a:rPr lang="zh-CN" altLang="x-none" sz="2000" b="1" dirty="0">
                <a:latin typeface="宋体" panose="02010600030101010101" pitchFamily="2" charset="-122"/>
                <a:ea typeface="宋体" panose="02010600030101010101" pitchFamily="2" charset="-122"/>
              </a:rPr>
              <a:t>．灌溉、农产品初加工、兽医、农技推广、农机作业和维修等农、林、牧、渔服务业项目；</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8</a:t>
            </a:r>
            <a:r>
              <a:rPr lang="zh-CN" altLang="x-none" sz="2000" b="1" dirty="0">
                <a:latin typeface="宋体" panose="02010600030101010101" pitchFamily="2" charset="-122"/>
                <a:ea typeface="宋体" panose="02010600030101010101" pitchFamily="2" charset="-122"/>
              </a:rPr>
              <a:t>．远洋捕捞。</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（二）企业从事下列项目的所得，</a:t>
            </a:r>
            <a:r>
              <a:rPr lang="zh-CN" altLang="x-none" sz="2000" b="1" dirty="0">
                <a:solidFill>
                  <a:srgbClr val="FF0000"/>
                </a:solidFill>
                <a:latin typeface="宋体" panose="02010600030101010101" pitchFamily="2" charset="-122"/>
                <a:ea typeface="宋体" panose="02010600030101010101" pitchFamily="2" charset="-122"/>
              </a:rPr>
              <a:t>减半</a:t>
            </a:r>
            <a:r>
              <a:rPr lang="zh-CN" altLang="x-none" sz="2000" b="1" dirty="0">
                <a:latin typeface="宋体" panose="02010600030101010101" pitchFamily="2" charset="-122"/>
                <a:ea typeface="宋体" panose="02010600030101010101" pitchFamily="2" charset="-122"/>
              </a:rPr>
              <a:t>征收企业所得税：</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1</a:t>
            </a:r>
            <a:r>
              <a:rPr lang="zh-CN" altLang="x-none" sz="2000" b="1" dirty="0">
                <a:latin typeface="宋体" panose="02010600030101010101" pitchFamily="2" charset="-122"/>
                <a:ea typeface="宋体" panose="02010600030101010101" pitchFamily="2" charset="-122"/>
              </a:rPr>
              <a:t>．花卉、茶以及其他饮料作物和香料作物的种植；</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2</a:t>
            </a:r>
            <a:r>
              <a:rPr lang="zh-CN" altLang="x-none" sz="2000" b="1" dirty="0">
                <a:latin typeface="宋体" panose="02010600030101010101" pitchFamily="2" charset="-122"/>
                <a:ea typeface="宋体" panose="02010600030101010101" pitchFamily="2" charset="-122"/>
              </a:rPr>
              <a:t>．海水养殖、内陆养殖。</a:t>
            </a:r>
            <a:br>
              <a:rPr lang="zh-CN" altLang="x-none" sz="2000" b="1" dirty="0">
                <a:latin typeface="宋体" panose="02010600030101010101" pitchFamily="2" charset="-122"/>
                <a:ea typeface="宋体" panose="02010600030101010101" pitchFamily="2" charset="-122"/>
              </a:rPr>
            </a:br>
            <a:r>
              <a:rPr lang="zh-CN" altLang="x-none" sz="2000" b="1" dirty="0">
                <a:latin typeface="宋体" panose="02010600030101010101" pitchFamily="2" charset="-122"/>
                <a:ea typeface="宋体" panose="02010600030101010101" pitchFamily="2" charset="-122"/>
              </a:rPr>
              <a:t>　　企业从事国家限制和禁止发展的项目，不得享受本条规定的企业所得税优惠 </a:t>
            </a:r>
            <a:endParaRPr lang="zh-CN" altLang="x-none" sz="2000" b="1"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企业所得税法第二十八条第一款所称符合条件的小型微利企业</a:t>
            </a:r>
            <a:endParaRPr lang="zh-CN" altLang="x-none" dirty="0">
              <a:latin typeface="宋体" panose="02010600030101010101" pitchFamily="2" charset="-122"/>
              <a:ea typeface="宋体" panose="02010600030101010101" pitchFamily="2" charset="-122"/>
            </a:endParaRPr>
          </a:p>
        </p:txBody>
      </p:sp>
      <p:sp>
        <p:nvSpPr>
          <p:cNvPr id="22531" name="Rectangle 3"/>
          <p:cNvSpPr>
            <a:spLocks noGrp="1"/>
          </p:cNvSpPr>
          <p:nvPr>
            <p:ph idx="1"/>
          </p:nvPr>
        </p:nvSpPr>
        <p:spPr/>
        <p:txBody>
          <a:bodyPr vert="horz" wrap="square" lIns="0" tIns="0" rIns="0" bIns="0" anchor="t" anchorCtr="0"/>
          <a:p>
            <a:pPr>
              <a:lnSpc>
                <a:spcPct val="80000"/>
              </a:lnSpc>
            </a:pPr>
            <a:r>
              <a:rPr lang="zh-CN" altLang="x-none" sz="2800" b="1" dirty="0">
                <a:latin typeface="宋体" panose="02010600030101010101" pitchFamily="2" charset="-122"/>
                <a:ea typeface="宋体" panose="02010600030101010101" pitchFamily="2" charset="-122"/>
              </a:rPr>
              <a:t>是指从事国家非限制和禁止行业，并符合下列条件的企业：</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（一）工业企业，年度应纳税所得额不超过</a:t>
            </a:r>
            <a:r>
              <a:rPr lang="zh-CN" altLang="zh-CN" sz="2800" b="1" dirty="0">
                <a:latin typeface="宋体" panose="02010600030101010101" pitchFamily="2" charset="-122"/>
                <a:ea typeface="宋体" panose="02010600030101010101" pitchFamily="2" charset="-122"/>
              </a:rPr>
              <a:t>30</a:t>
            </a:r>
            <a:r>
              <a:rPr lang="zh-CN" altLang="x-none" sz="2800" b="1" dirty="0">
                <a:latin typeface="宋体" panose="02010600030101010101" pitchFamily="2" charset="-122"/>
                <a:ea typeface="宋体" panose="02010600030101010101" pitchFamily="2" charset="-122"/>
              </a:rPr>
              <a:t>万元，从业人数不超过</a:t>
            </a:r>
            <a:r>
              <a:rPr lang="zh-CN" altLang="zh-CN" sz="2800" b="1" dirty="0">
                <a:latin typeface="宋体" panose="02010600030101010101" pitchFamily="2" charset="-122"/>
                <a:ea typeface="宋体" panose="02010600030101010101" pitchFamily="2" charset="-122"/>
              </a:rPr>
              <a:t>100</a:t>
            </a:r>
            <a:r>
              <a:rPr lang="zh-CN" altLang="x-none" sz="2800" b="1" dirty="0">
                <a:latin typeface="宋体" panose="02010600030101010101" pitchFamily="2" charset="-122"/>
                <a:ea typeface="宋体" panose="02010600030101010101" pitchFamily="2" charset="-122"/>
              </a:rPr>
              <a:t>人，资产总额不超过</a:t>
            </a:r>
            <a:r>
              <a:rPr lang="zh-CN" altLang="zh-CN" sz="2800" b="1" dirty="0">
                <a:latin typeface="宋体" panose="02010600030101010101" pitchFamily="2" charset="-122"/>
                <a:ea typeface="宋体" panose="02010600030101010101" pitchFamily="2" charset="-122"/>
              </a:rPr>
              <a:t>3000</a:t>
            </a:r>
            <a:r>
              <a:rPr lang="zh-CN" altLang="x-none" sz="2800" b="1" dirty="0">
                <a:latin typeface="宋体" panose="02010600030101010101" pitchFamily="2" charset="-122"/>
                <a:ea typeface="宋体" panose="02010600030101010101" pitchFamily="2" charset="-122"/>
              </a:rPr>
              <a:t>万元；</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（二）其他企业，年度应纳税所得额不超过</a:t>
            </a:r>
            <a:r>
              <a:rPr lang="zh-CN" altLang="zh-CN" sz="2800" b="1" dirty="0">
                <a:latin typeface="宋体" panose="02010600030101010101" pitchFamily="2" charset="-122"/>
                <a:ea typeface="宋体" panose="02010600030101010101" pitchFamily="2" charset="-122"/>
              </a:rPr>
              <a:t>30</a:t>
            </a:r>
            <a:r>
              <a:rPr lang="zh-CN" altLang="x-none" sz="2800" b="1" dirty="0">
                <a:latin typeface="宋体" panose="02010600030101010101" pitchFamily="2" charset="-122"/>
                <a:ea typeface="宋体" panose="02010600030101010101" pitchFamily="2" charset="-122"/>
              </a:rPr>
              <a:t>万元，从业人数不超过</a:t>
            </a:r>
            <a:r>
              <a:rPr lang="zh-CN" altLang="zh-CN" sz="2800" b="1" dirty="0">
                <a:latin typeface="宋体" panose="02010600030101010101" pitchFamily="2" charset="-122"/>
                <a:ea typeface="宋体" panose="02010600030101010101" pitchFamily="2" charset="-122"/>
              </a:rPr>
              <a:t>80</a:t>
            </a:r>
            <a:r>
              <a:rPr lang="zh-CN" altLang="x-none" sz="2800" b="1" dirty="0">
                <a:latin typeface="宋体" panose="02010600030101010101" pitchFamily="2" charset="-122"/>
                <a:ea typeface="宋体" panose="02010600030101010101" pitchFamily="2" charset="-122"/>
              </a:rPr>
              <a:t>人，资产总额不超过</a:t>
            </a:r>
            <a:r>
              <a:rPr lang="zh-CN" altLang="zh-CN" sz="2800" b="1" dirty="0">
                <a:latin typeface="宋体" panose="02010600030101010101" pitchFamily="2" charset="-122"/>
                <a:ea typeface="宋体" panose="02010600030101010101" pitchFamily="2" charset="-122"/>
              </a:rPr>
              <a:t>1000</a:t>
            </a:r>
            <a:r>
              <a:rPr lang="zh-CN" altLang="x-none" sz="2800" b="1" dirty="0">
                <a:latin typeface="宋体" panose="02010600030101010101" pitchFamily="2" charset="-122"/>
                <a:ea typeface="宋体" panose="02010600030101010101" pitchFamily="2" charset="-122"/>
              </a:rPr>
              <a:t>万元。</a:t>
            </a:r>
            <a:br>
              <a:rPr lang="zh-CN" altLang="x-none" sz="2800" b="1" dirty="0">
                <a:latin typeface="宋体" panose="02010600030101010101" pitchFamily="2" charset="-122"/>
                <a:ea typeface="宋体" panose="02010600030101010101" pitchFamily="2" charset="-122"/>
              </a:rPr>
            </a:br>
            <a:br>
              <a:rPr lang="zh-CN" altLang="x-none" sz="2800" b="1" dirty="0">
                <a:latin typeface="宋体" panose="02010600030101010101" pitchFamily="2" charset="-122"/>
                <a:ea typeface="宋体" panose="02010600030101010101" pitchFamily="2" charset="-122"/>
              </a:rPr>
            </a:b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Rectangle 2"/>
          <p:cNvSpPr>
            <a:spLocks noGrp="1"/>
          </p:cNvSpPr>
          <p:nvPr>
            <p:ph type="title"/>
          </p:nvPr>
        </p:nvSpPr>
        <p:spPr>
          <a:xfrm>
            <a:off x="457200" y="357188"/>
            <a:ext cx="8229600" cy="182562"/>
          </a:xfrm>
        </p:spPr>
        <p:txBody>
          <a:bodyPr vert="horz" wrap="square" lIns="0" tIns="0" rIns="0" bIns="0" anchor="t" anchorCtr="0"/>
          <a:p>
            <a:endParaRPr lang="zh-CN" altLang="zh-CN" sz="4000" dirty="0">
              <a:ea typeface="宋体" panose="02010600030101010101" pitchFamily="2" charset="-122"/>
            </a:endParaRPr>
          </a:p>
        </p:txBody>
      </p:sp>
      <p:sp>
        <p:nvSpPr>
          <p:cNvPr id="188419" name="Rectangle 3"/>
          <p:cNvSpPr>
            <a:spLocks noGrp="1"/>
          </p:cNvSpPr>
          <p:nvPr>
            <p:ph idx="1"/>
          </p:nvPr>
        </p:nvSpPr>
        <p:spPr>
          <a:xfrm>
            <a:off x="457200" y="1125538"/>
            <a:ext cx="8229600" cy="4741862"/>
          </a:xfrm>
        </p:spPr>
        <p:txBody>
          <a:bodyPr vert="horz" wrap="square" lIns="0" tIns="0" rIns="0" bIns="0" anchor="t" anchorCtr="0"/>
          <a:p>
            <a:pPr>
              <a:lnSpc>
                <a:spcPct val="110000"/>
              </a:lnSpc>
            </a:pPr>
            <a:r>
              <a:rPr lang="zh-CN" altLang="x-none" sz="2400" b="1" dirty="0">
                <a:ea typeface="宋体" panose="02010600030101010101" pitchFamily="2" charset="-122"/>
              </a:rPr>
              <a:t>第八十七条　企业所得税法第二十七条第（二）项所称国家重点扶持的公共基础设施项目，是指</a:t>
            </a:r>
            <a:r>
              <a:rPr lang="zh-CN" altLang="zh-CN" sz="2400" b="1" dirty="0">
                <a:ea typeface="宋体" panose="02010600030101010101" pitchFamily="2" charset="-122"/>
              </a:rPr>
              <a:t>《</a:t>
            </a:r>
            <a:r>
              <a:rPr lang="zh-CN" altLang="x-none" sz="2400" b="1" dirty="0">
                <a:ea typeface="宋体" panose="02010600030101010101" pitchFamily="2" charset="-122"/>
              </a:rPr>
              <a:t>公共基础设施项目企业所得税优惠目录</a:t>
            </a:r>
            <a:r>
              <a:rPr lang="zh-CN" altLang="zh-CN" sz="2400" b="1" dirty="0">
                <a:ea typeface="宋体" panose="02010600030101010101" pitchFamily="2" charset="-122"/>
              </a:rPr>
              <a:t>》</a:t>
            </a:r>
            <a:r>
              <a:rPr lang="zh-CN" altLang="x-none" sz="2400" b="1" dirty="0">
                <a:ea typeface="宋体" panose="02010600030101010101" pitchFamily="2" charset="-122"/>
              </a:rPr>
              <a:t>规定的港口码头、机场、铁路、公路、城市公共交通、电力、水利等项目。</a:t>
            </a:r>
            <a:br>
              <a:rPr lang="zh-CN" altLang="x-none" sz="2400" b="1" dirty="0">
                <a:ea typeface="宋体" panose="02010600030101010101" pitchFamily="2" charset="-122"/>
              </a:rPr>
            </a:br>
            <a:r>
              <a:rPr lang="zh-CN" altLang="x-none" sz="2400" b="1" dirty="0">
                <a:ea typeface="宋体" panose="02010600030101010101" pitchFamily="2" charset="-122"/>
              </a:rPr>
              <a:t>　　企业从事前款规定的国家重点扶持的公共基础设施项目的投资经营的所得，</a:t>
            </a:r>
            <a:r>
              <a:rPr lang="zh-CN" altLang="x-none" sz="2400" b="1" dirty="0">
                <a:solidFill>
                  <a:srgbClr val="FF0000"/>
                </a:solidFill>
                <a:ea typeface="宋体" panose="02010600030101010101" pitchFamily="2" charset="-122"/>
              </a:rPr>
              <a:t>自项目取得第一笔生产经营收入所属纳税年度起，第一年至第三年免征企业所得税，第四年至第六年减半征收企业所得税</a:t>
            </a:r>
            <a:r>
              <a:rPr lang="zh-CN" altLang="x-none" sz="2400" b="1" dirty="0">
                <a:ea typeface="宋体" panose="02010600030101010101" pitchFamily="2" charset="-122"/>
              </a:rPr>
              <a:t>。</a:t>
            </a:r>
            <a:br>
              <a:rPr lang="zh-CN" altLang="x-none" sz="2400" b="1" dirty="0">
                <a:ea typeface="宋体" panose="02010600030101010101" pitchFamily="2" charset="-122"/>
              </a:rPr>
            </a:br>
            <a:r>
              <a:rPr lang="zh-CN" altLang="x-none" sz="2400" b="1" dirty="0">
                <a:ea typeface="宋体" panose="02010600030101010101" pitchFamily="2" charset="-122"/>
              </a:rPr>
              <a:t>　　企业承包经营、承包建设和内部自建自用本条规定的项目，不得享受本条规定的企业所得税优惠。</a:t>
            </a:r>
            <a:endParaRPr lang="zh-CN" altLang="x-none" sz="2400" b="1" dirty="0">
              <a:ea typeface="宋体" panose="02010600030101010101" pitchFamily="2" charset="-122"/>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Rectangle 2"/>
          <p:cNvSpPr>
            <a:spLocks noGrp="1"/>
          </p:cNvSpPr>
          <p:nvPr>
            <p:ph type="title"/>
          </p:nvPr>
        </p:nvSpPr>
        <p:spPr>
          <a:xfrm>
            <a:off x="457200" y="357188"/>
            <a:ext cx="8229600" cy="293687"/>
          </a:xfrm>
        </p:spPr>
        <p:txBody>
          <a:bodyPr vert="horz" wrap="square" lIns="0" tIns="0" rIns="0" bIns="0" anchor="t" anchorCtr="0"/>
          <a:p>
            <a:endParaRPr lang="zh-CN" altLang="zh-CN" sz="4000" dirty="0">
              <a:ea typeface="宋体" panose="02010600030101010101" pitchFamily="2" charset="-122"/>
            </a:endParaRPr>
          </a:p>
        </p:txBody>
      </p:sp>
      <p:sp>
        <p:nvSpPr>
          <p:cNvPr id="189443" name="Rectangle 3"/>
          <p:cNvSpPr>
            <a:spLocks noGrp="1"/>
          </p:cNvSpPr>
          <p:nvPr>
            <p:ph idx="1"/>
          </p:nvPr>
        </p:nvSpPr>
        <p:spPr>
          <a:xfrm>
            <a:off x="457200" y="1125538"/>
            <a:ext cx="8229600" cy="4741862"/>
          </a:xfrm>
        </p:spPr>
        <p:txBody>
          <a:bodyPr vert="horz" wrap="square" lIns="0" tIns="0" rIns="0" bIns="0" anchor="t" anchorCtr="0"/>
          <a:p>
            <a:pPr>
              <a:lnSpc>
                <a:spcPct val="130000"/>
              </a:lnSpc>
            </a:pPr>
            <a:r>
              <a:rPr lang="zh-CN" altLang="x-none" sz="2400" b="1" dirty="0">
                <a:latin typeface="宋体" panose="02010600030101010101" pitchFamily="2" charset="-122"/>
                <a:ea typeface="宋体" panose="02010600030101010101" pitchFamily="2" charset="-122"/>
              </a:rPr>
              <a:t>企业所得税法第二十七条第（三）项所称符合条件的环境保护、节能节水项目，包括公共污水处理、公共垃圾处理、沼气综合开发利用、节能减排技术改造、海水淡化等。项目的具体条件和范围由国务院财政、税务主管部门商国务院有关部门制订，报国务院批准后公布施行。</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企业从事前款规定的符合条件的环境保护、节能节水项目的所得，</a:t>
            </a:r>
            <a:r>
              <a:rPr lang="zh-CN" altLang="x-none" sz="2400" b="1" dirty="0">
                <a:solidFill>
                  <a:srgbClr val="FF0000"/>
                </a:solidFill>
                <a:latin typeface="宋体" panose="02010600030101010101" pitchFamily="2" charset="-122"/>
                <a:ea typeface="宋体" panose="02010600030101010101" pitchFamily="2" charset="-122"/>
              </a:rPr>
              <a:t>自项目取得第一笔生产经营收入所属纳税年度起，第一年至第三年免征企业所得税，第四年至第六年减半征收企业所得税 。</a:t>
            </a:r>
            <a:endParaRPr lang="zh-CN" altLang="x-none" sz="2400" b="1"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Rectangle 2"/>
          <p:cNvSpPr>
            <a:spLocks noGrp="1"/>
          </p:cNvSpPr>
          <p:nvPr>
            <p:ph type="title"/>
          </p:nvPr>
        </p:nvSpPr>
        <p:spPr>
          <a:xfrm>
            <a:off x="457200" y="357188"/>
            <a:ext cx="8229600" cy="238125"/>
          </a:xfrm>
        </p:spPr>
        <p:txBody>
          <a:bodyPr vert="horz" wrap="square" lIns="0" tIns="0" rIns="0" bIns="0" anchor="t" anchorCtr="0"/>
          <a:p>
            <a:endParaRPr lang="zh-CN" altLang="zh-CN" sz="4000" dirty="0">
              <a:ea typeface="宋体" panose="02010600030101010101" pitchFamily="2" charset="-122"/>
            </a:endParaRPr>
          </a:p>
        </p:txBody>
      </p:sp>
      <p:sp>
        <p:nvSpPr>
          <p:cNvPr id="190467" name="Rectangle 3"/>
          <p:cNvSpPr>
            <a:spLocks noGrp="1"/>
          </p:cNvSpPr>
          <p:nvPr>
            <p:ph idx="1"/>
          </p:nvPr>
        </p:nvSpPr>
        <p:spPr>
          <a:xfrm>
            <a:off x="457200" y="836613"/>
            <a:ext cx="8229600" cy="5030787"/>
          </a:xfrm>
        </p:spPr>
        <p:txBody>
          <a:bodyPr vert="horz" wrap="square" lIns="0" tIns="0" rIns="0" bIns="0" anchor="t" anchorCtr="0"/>
          <a:p>
            <a:pPr>
              <a:lnSpc>
                <a:spcPct val="140000"/>
              </a:lnSpc>
            </a:pPr>
            <a:r>
              <a:rPr lang="zh-CN" altLang="x-none" sz="2400" b="1" dirty="0">
                <a:latin typeface="宋体" panose="02010600030101010101" pitchFamily="2" charset="-122"/>
                <a:ea typeface="宋体" panose="02010600030101010101" pitchFamily="2" charset="-122"/>
              </a:rPr>
              <a:t>第八十九条　依照本条例第八十七条和第八十八条规定享受减免税优惠的项目，在减免税期限内转让的，受让方自受让之日起，可以在剩余期限内享受规定的减免税优惠；减免税期限届满后转让的，受让方不得就该项目重复享受减免税优惠。</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第九十条　企业所得税法第二十七条第（四）项所称</a:t>
            </a:r>
            <a:r>
              <a:rPr lang="zh-CN" altLang="x-none" sz="2400" b="1" dirty="0">
                <a:solidFill>
                  <a:srgbClr val="FF0000"/>
                </a:solidFill>
                <a:latin typeface="宋体" panose="02010600030101010101" pitchFamily="2" charset="-122"/>
                <a:ea typeface="宋体" panose="02010600030101010101" pitchFamily="2" charset="-122"/>
              </a:rPr>
              <a:t>符合条件的技术转让所得免征、减征企业所得税，是指一个纳税年度内，居民企业技术转让所得不超过</a:t>
            </a:r>
            <a:r>
              <a:rPr lang="zh-CN" altLang="zh-CN" sz="2400" b="1" dirty="0">
                <a:solidFill>
                  <a:srgbClr val="FF0000"/>
                </a:solidFill>
                <a:latin typeface="宋体" panose="02010600030101010101" pitchFamily="2" charset="-122"/>
                <a:ea typeface="宋体" panose="02010600030101010101" pitchFamily="2" charset="-122"/>
              </a:rPr>
              <a:t>500</a:t>
            </a:r>
            <a:r>
              <a:rPr lang="zh-CN" altLang="x-none" sz="2400" b="1" dirty="0">
                <a:solidFill>
                  <a:srgbClr val="FF0000"/>
                </a:solidFill>
                <a:latin typeface="宋体" panose="02010600030101010101" pitchFamily="2" charset="-122"/>
                <a:ea typeface="宋体" panose="02010600030101010101" pitchFamily="2" charset="-122"/>
              </a:rPr>
              <a:t>万元的部分，免征企业所得税；超过</a:t>
            </a:r>
            <a:r>
              <a:rPr lang="zh-CN" altLang="zh-CN" sz="2400" b="1" dirty="0">
                <a:solidFill>
                  <a:srgbClr val="FF0000"/>
                </a:solidFill>
                <a:latin typeface="宋体" panose="02010600030101010101" pitchFamily="2" charset="-122"/>
                <a:ea typeface="宋体" panose="02010600030101010101" pitchFamily="2" charset="-122"/>
              </a:rPr>
              <a:t>500</a:t>
            </a:r>
            <a:r>
              <a:rPr lang="zh-CN" altLang="x-none" sz="2400" b="1" dirty="0">
                <a:solidFill>
                  <a:srgbClr val="FF0000"/>
                </a:solidFill>
                <a:latin typeface="宋体" panose="02010600030101010101" pitchFamily="2" charset="-122"/>
                <a:ea typeface="宋体" panose="02010600030101010101" pitchFamily="2" charset="-122"/>
              </a:rPr>
              <a:t>万元的部分，减半征收企业所得税。</a:t>
            </a:r>
            <a:endParaRPr lang="zh-CN" altLang="x-none" sz="2400" b="1"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Rectangle 2"/>
          <p:cNvSpPr>
            <a:spLocks noGrp="1"/>
          </p:cNvSpPr>
          <p:nvPr>
            <p:ph type="title"/>
          </p:nvPr>
        </p:nvSpPr>
        <p:spPr>
          <a:xfrm>
            <a:off x="457200" y="357188"/>
            <a:ext cx="8229600" cy="795337"/>
          </a:xfrm>
        </p:spPr>
        <p:txBody>
          <a:bodyPr vert="horz" wrap="square" lIns="0" tIns="0" rIns="0" bIns="0" anchor="t" anchorCtr="0"/>
          <a:p>
            <a:r>
              <a:rPr lang="zh-CN" altLang="x-none" dirty="0">
                <a:ea typeface="宋体" panose="02010600030101010101" pitchFamily="2" charset="-122"/>
              </a:rPr>
              <a:t>下列所得可以免征企业所得税</a:t>
            </a:r>
            <a:endParaRPr lang="zh-CN" altLang="x-none" dirty="0">
              <a:ea typeface="宋体" panose="02010600030101010101" pitchFamily="2" charset="-122"/>
            </a:endParaRPr>
          </a:p>
        </p:txBody>
      </p:sp>
      <p:sp>
        <p:nvSpPr>
          <p:cNvPr id="191491" name="Rectangle 3"/>
          <p:cNvSpPr>
            <a:spLocks noGrp="1"/>
          </p:cNvSpPr>
          <p:nvPr>
            <p:ph idx="1"/>
          </p:nvPr>
        </p:nvSpPr>
        <p:spPr/>
        <p:txBody>
          <a:bodyPr vert="horz" wrap="square" lIns="0" tIns="0" rIns="0" bIns="0" anchor="t" anchorCtr="0"/>
          <a:p>
            <a:pPr>
              <a:lnSpc>
                <a:spcPct val="120000"/>
              </a:lnSpc>
            </a:pPr>
            <a:r>
              <a:rPr lang="zh-CN" altLang="x-none" b="1" dirty="0">
                <a:latin typeface="宋体" panose="02010600030101010101" pitchFamily="2" charset="-122"/>
                <a:ea typeface="宋体" panose="02010600030101010101" pitchFamily="2" charset="-122"/>
              </a:rPr>
              <a:t>　　（一）外国政府向中国政府提供贷款取得的利息所得；</a:t>
            </a:r>
            <a:br>
              <a:rPr lang="zh-CN" altLang="x-none" b="1" dirty="0">
                <a:latin typeface="宋体" panose="02010600030101010101" pitchFamily="2" charset="-122"/>
                <a:ea typeface="宋体" panose="02010600030101010101" pitchFamily="2" charset="-122"/>
              </a:rPr>
            </a:br>
            <a:r>
              <a:rPr lang="zh-CN" altLang="x-none" b="1" dirty="0">
                <a:latin typeface="宋体" panose="02010600030101010101" pitchFamily="2" charset="-122"/>
                <a:ea typeface="宋体" panose="02010600030101010101" pitchFamily="2" charset="-122"/>
              </a:rPr>
              <a:t>　　（二）国际金融组织向中国政府和居民企业提供优惠贷款取得的利息所得；</a:t>
            </a:r>
            <a:br>
              <a:rPr lang="zh-CN" altLang="x-none" b="1" dirty="0">
                <a:latin typeface="宋体" panose="02010600030101010101" pitchFamily="2" charset="-122"/>
                <a:ea typeface="宋体" panose="02010600030101010101" pitchFamily="2" charset="-122"/>
              </a:rPr>
            </a:br>
            <a:r>
              <a:rPr lang="zh-CN" altLang="x-none" b="1" dirty="0">
                <a:latin typeface="宋体" panose="02010600030101010101" pitchFamily="2" charset="-122"/>
                <a:ea typeface="宋体" panose="02010600030101010101" pitchFamily="2" charset="-122"/>
              </a:rPr>
              <a:t>　　（三）经国务院批准的其他所得。 </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降低税率</a:t>
            </a:r>
            <a:endParaRPr lang="zh-CN" altLang="x-none" dirty="0">
              <a:ea typeface="宋体" panose="02010600030101010101" pitchFamily="2" charset="-122"/>
            </a:endParaRPr>
          </a:p>
        </p:txBody>
      </p:sp>
      <p:sp>
        <p:nvSpPr>
          <p:cNvPr id="192515" name="Rectangle 3"/>
          <p:cNvSpPr>
            <a:spLocks noGrp="1"/>
          </p:cNvSpPr>
          <p:nvPr>
            <p:ph idx="1"/>
          </p:nvPr>
        </p:nvSpPr>
        <p:spPr/>
        <p:txBody>
          <a:bodyPr vert="horz" wrap="square" lIns="0" tIns="0" rIns="0" bIns="0" anchor="t" anchorCtr="0"/>
          <a:p>
            <a:pPr>
              <a:lnSpc>
                <a:spcPct val="90000"/>
              </a:lnSpc>
            </a:pPr>
            <a:r>
              <a:rPr lang="zh-CN" altLang="x-none" sz="2400" b="1" dirty="0">
                <a:latin typeface="宋体" panose="02010600030101010101" pitchFamily="2" charset="-122"/>
                <a:ea typeface="宋体" panose="02010600030101010101" pitchFamily="2" charset="-122"/>
              </a:rPr>
              <a:t>符合条件的小型微利企业，减按</a:t>
            </a:r>
            <a:r>
              <a:rPr lang="zh-CN" altLang="zh-CN" sz="2400" b="1" dirty="0">
                <a:latin typeface="宋体" panose="02010600030101010101" pitchFamily="2" charset="-122"/>
                <a:ea typeface="宋体" panose="02010600030101010101" pitchFamily="2" charset="-122"/>
              </a:rPr>
              <a:t>20%</a:t>
            </a:r>
            <a:r>
              <a:rPr lang="zh-CN" altLang="x-none" sz="2400" b="1" dirty="0">
                <a:latin typeface="宋体" panose="02010600030101010101" pitchFamily="2" charset="-122"/>
                <a:ea typeface="宋体" panose="02010600030101010101" pitchFamily="2" charset="-122"/>
              </a:rPr>
              <a:t>的税率征收企业所得税。</a:t>
            </a:r>
            <a:br>
              <a:rPr lang="zh-CN" altLang="x-none" sz="2400" b="1" dirty="0">
                <a:latin typeface="宋体" panose="02010600030101010101" pitchFamily="2" charset="-122"/>
                <a:ea typeface="宋体" panose="02010600030101010101" pitchFamily="2" charset="-122"/>
              </a:rPr>
            </a:b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国家需要重点扶持的高新技术企业，减按</a:t>
            </a:r>
            <a:r>
              <a:rPr lang="zh-CN" altLang="zh-CN" sz="2400" b="1" dirty="0">
                <a:latin typeface="宋体" panose="02010600030101010101" pitchFamily="2" charset="-122"/>
                <a:ea typeface="宋体" panose="02010600030101010101" pitchFamily="2" charset="-122"/>
              </a:rPr>
              <a:t>15%</a:t>
            </a:r>
            <a:r>
              <a:rPr lang="zh-CN" altLang="x-none" sz="2400" b="1" dirty="0">
                <a:latin typeface="宋体" panose="02010600030101010101" pitchFamily="2" charset="-122"/>
                <a:ea typeface="宋体" panose="02010600030101010101" pitchFamily="2" charset="-122"/>
              </a:rPr>
              <a:t>的税率征收企业所得税。</a:t>
            </a:r>
            <a:endParaRPr lang="zh-CN" altLang="x-none" sz="2400" b="1" dirty="0">
              <a:latin typeface="宋体" panose="02010600030101010101" pitchFamily="2" charset="-122"/>
              <a:ea typeface="宋体" panose="02010600030101010101" pitchFamily="2" charset="-122"/>
            </a:endParaRPr>
          </a:p>
          <a:p>
            <a:pPr>
              <a:lnSpc>
                <a:spcPct val="90000"/>
              </a:lnSpc>
            </a:pPr>
            <a:endParaRPr lang="zh-CN" altLang="zh-CN"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非居民企业在中国境内未设立机构、场所的，或者虽设立机构、场所但取得的所得与其所设机构、场所没有实际联系的，应当就其来源于中国境内的所得缴纳企业所得税，减按</a:t>
            </a:r>
            <a:r>
              <a:rPr lang="zh-CN" altLang="zh-CN" sz="2400" b="1" dirty="0">
                <a:latin typeface="宋体" panose="02010600030101010101" pitchFamily="2" charset="-122"/>
                <a:ea typeface="宋体" panose="02010600030101010101" pitchFamily="2" charset="-122"/>
              </a:rPr>
              <a:t>10%</a:t>
            </a:r>
            <a:r>
              <a:rPr lang="zh-CN" altLang="x-none" sz="2400" b="1" dirty="0">
                <a:latin typeface="宋体" panose="02010600030101010101" pitchFamily="2" charset="-122"/>
                <a:ea typeface="宋体" panose="02010600030101010101" pitchFamily="2" charset="-122"/>
              </a:rPr>
              <a:t>的税率征收企业所得税。</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Rectangle 2"/>
          <p:cNvSpPr>
            <a:spLocks noGrp="1" noRot="1"/>
          </p:cNvSpPr>
          <p:nvPr>
            <p:ph idx="1"/>
          </p:nvPr>
        </p:nvSpPr>
        <p:spPr>
          <a:xfrm>
            <a:off x="228600" y="1625600"/>
            <a:ext cx="8540750" cy="3668713"/>
          </a:xfrm>
        </p:spPr>
        <p:txBody>
          <a:bodyPr vert="horz" wrap="square" lIns="0" tIns="0" rIns="0" bIns="0" anchor="t" anchorCtr="0"/>
          <a:p>
            <a:pPr>
              <a:lnSpc>
                <a:spcPct val="90000"/>
              </a:lnSpc>
            </a:pPr>
            <a:r>
              <a:rPr lang="zh-CN" altLang="en-US" b="1" dirty="0">
                <a:latin typeface="宋体" panose="02010600030101010101" pitchFamily="2" charset="-122"/>
                <a:ea typeface="宋体" panose="02010600030101010101" pitchFamily="2" charset="-122"/>
              </a:rPr>
              <a:t>《财政部 国家税务总局关于继续实施小型微利企业所得税优惠政策的通知》(财税【2011】第4号）</a:t>
            </a:r>
            <a:endParaRPr lang="zh-CN" altLang="en-US" b="1" dirty="0">
              <a:latin typeface="宋体" panose="02010600030101010101" pitchFamily="2" charset="-122"/>
              <a:ea typeface="宋体" panose="02010600030101010101" pitchFamily="2" charset="-122"/>
            </a:endParaRPr>
          </a:p>
          <a:p>
            <a:pPr lvl="1">
              <a:lnSpc>
                <a:spcPct val="90000"/>
              </a:lnSpc>
            </a:pPr>
            <a:r>
              <a:rPr lang="zh-CN" altLang="en-US" b="1" dirty="0">
                <a:latin typeface="宋体" panose="02010600030101010101" pitchFamily="2" charset="-122"/>
                <a:ea typeface="宋体" panose="02010600030101010101" pitchFamily="2" charset="-122"/>
              </a:rPr>
              <a:t>自2011年1月1日至2011年12月31日，对年应纳税所得额低于3万元（含3万元）的小型微利企业，其所得减按50%计入应纳税所得额，按20%的税率缴纳企业所得税。</a:t>
            </a:r>
            <a:endParaRPr lang="zh-CN" altLang="en-US" b="1" dirty="0">
              <a:latin typeface="宋体" panose="02010600030101010101" pitchFamily="2" charset="-122"/>
              <a:ea typeface="宋体" panose="02010600030101010101" pitchFamily="2" charset="-122"/>
            </a:endParaRPr>
          </a:p>
          <a:p>
            <a:pPr>
              <a:lnSpc>
                <a:spcPct val="90000"/>
              </a:lnSpc>
            </a:pPr>
            <a:r>
              <a:rPr lang="zh-CN" altLang="en-US" b="1" dirty="0">
                <a:latin typeface="宋体" panose="02010600030101010101" pitchFamily="2" charset="-122"/>
                <a:ea typeface="宋体" panose="02010600030101010101" pitchFamily="2" charset="-122"/>
              </a:rPr>
              <a:t>《关于小型微利企业所得税优惠政策有关问题的通知》（财税【2011】第117号）</a:t>
            </a:r>
            <a:endParaRPr lang="zh-CN" altLang="en-US" b="1" dirty="0">
              <a:latin typeface="宋体" panose="02010600030101010101" pitchFamily="2" charset="-122"/>
              <a:ea typeface="宋体" panose="02010600030101010101" pitchFamily="2" charset="-122"/>
            </a:endParaRPr>
          </a:p>
          <a:p>
            <a:pPr lvl="1">
              <a:lnSpc>
                <a:spcPct val="90000"/>
              </a:lnSpc>
            </a:pPr>
            <a:r>
              <a:rPr lang="zh-CN" altLang="en-US" b="1" dirty="0">
                <a:latin typeface="宋体" panose="02010600030101010101" pitchFamily="2" charset="-122"/>
                <a:ea typeface="宋体" panose="02010600030101010101" pitchFamily="2" charset="-122"/>
              </a:rPr>
              <a:t>自2012年1月1日至2015年12月31日，对年应纳税所得额低于6万元（含6万元）的小型微利企业，其所得减按50%计入应纳税所得额，按20%的税率缴纳企业所得税。 </a:t>
            </a:r>
            <a:endParaRPr lang="zh-CN" altLang="en-US"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682">
                                            <p:txEl>
                                              <p:charRg st="0" end="48"/>
                                            </p:txEl>
                                          </p:spTgt>
                                        </p:tgtEl>
                                        <p:attrNameLst>
                                          <p:attrName>style.visibility</p:attrName>
                                        </p:attrNameLst>
                                      </p:cBhvr>
                                      <p:to>
                                        <p:strVal val="visible"/>
                                      </p:to>
                                    </p:set>
                                    <p:animEffect transition="in" filter="fade">
                                      <p:cBhvr>
                                        <p:cTn id="7" dur="2000"/>
                                        <p:tgtEl>
                                          <p:spTgt spid="199682">
                                            <p:txEl>
                                              <p:charRg st="0" end="48"/>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9682">
                                            <p:txEl>
                                              <p:charRg st="48" end="131"/>
                                            </p:txEl>
                                          </p:spTgt>
                                        </p:tgtEl>
                                        <p:attrNameLst>
                                          <p:attrName>style.visibility</p:attrName>
                                        </p:attrNameLst>
                                      </p:cBhvr>
                                      <p:to>
                                        <p:strVal val="visible"/>
                                      </p:to>
                                    </p:set>
                                    <p:animEffect transition="in" filter="fade">
                                      <p:cBhvr>
                                        <p:cTn id="10" dur="2000"/>
                                        <p:tgtEl>
                                          <p:spTgt spid="199682">
                                            <p:txEl>
                                              <p:charRg st="48" end="13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9682">
                                            <p:txEl>
                                              <p:charRg st="131" end="171"/>
                                            </p:txEl>
                                          </p:spTgt>
                                        </p:tgtEl>
                                        <p:attrNameLst>
                                          <p:attrName>style.visibility</p:attrName>
                                        </p:attrNameLst>
                                      </p:cBhvr>
                                      <p:to>
                                        <p:strVal val="visible"/>
                                      </p:to>
                                    </p:set>
                                    <p:animEffect transition="in" filter="fade">
                                      <p:cBhvr>
                                        <p:cTn id="15" dur="2000"/>
                                        <p:tgtEl>
                                          <p:spTgt spid="199682">
                                            <p:txEl>
                                              <p:charRg st="131" end="17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9682">
                                            <p:txEl>
                                              <p:charRg st="171" end="255"/>
                                            </p:txEl>
                                          </p:spTgt>
                                        </p:tgtEl>
                                        <p:attrNameLst>
                                          <p:attrName>style.visibility</p:attrName>
                                        </p:attrNameLst>
                                      </p:cBhvr>
                                      <p:to>
                                        <p:strVal val="visible"/>
                                      </p:to>
                                    </p:set>
                                    <p:animEffect transition="in" filter="fade">
                                      <p:cBhvr>
                                        <p:cTn id="18" dur="2000"/>
                                        <p:tgtEl>
                                          <p:spTgt spid="199682">
                                            <p:txEl>
                                              <p:charRg st="171" end="2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Rectangle 2"/>
          <p:cNvSpPr>
            <a:spLocks noGrp="1"/>
          </p:cNvSpPr>
          <p:nvPr>
            <p:ph type="title"/>
          </p:nvPr>
        </p:nvSpPr>
        <p:spPr>
          <a:xfrm>
            <a:off x="457200" y="357188"/>
            <a:ext cx="8229600" cy="517525"/>
          </a:xfrm>
        </p:spPr>
        <p:txBody>
          <a:bodyPr vert="horz" wrap="square" lIns="0" tIns="0" rIns="0" bIns="0" anchor="t" anchorCtr="0"/>
          <a:p>
            <a:r>
              <a:rPr lang="zh-CN" altLang="x-none" sz="4000" dirty="0">
                <a:ea typeface="宋体" panose="02010600030101010101" pitchFamily="2" charset="-122"/>
              </a:rPr>
              <a:t>加计扣除</a:t>
            </a:r>
            <a:endParaRPr lang="zh-CN" altLang="x-none" sz="4000" dirty="0">
              <a:ea typeface="宋体" panose="02010600030101010101" pitchFamily="2" charset="-122"/>
            </a:endParaRPr>
          </a:p>
        </p:txBody>
      </p:sp>
      <p:sp>
        <p:nvSpPr>
          <p:cNvPr id="194563" name="Rectangle 3"/>
          <p:cNvSpPr>
            <a:spLocks noGrp="1"/>
          </p:cNvSpPr>
          <p:nvPr>
            <p:ph idx="1"/>
          </p:nvPr>
        </p:nvSpPr>
        <p:spPr>
          <a:xfrm>
            <a:off x="457200" y="1700213"/>
            <a:ext cx="8229600" cy="4167187"/>
          </a:xfrm>
        </p:spPr>
        <p:txBody>
          <a:bodyPr vert="horz" wrap="square" lIns="0" tIns="0" rIns="0" bIns="0" anchor="t" anchorCtr="0"/>
          <a:p>
            <a:r>
              <a:rPr lang="zh-CN" altLang="x-none" b="1" dirty="0">
                <a:ea typeface="宋体" panose="02010600030101010101" pitchFamily="2" charset="-122"/>
              </a:rPr>
              <a:t>企业的下列支出，可以在计算应纳税所得额时加计扣除：</a:t>
            </a:r>
            <a:br>
              <a:rPr lang="zh-CN" altLang="x-none" b="1" dirty="0">
                <a:ea typeface="宋体" panose="02010600030101010101" pitchFamily="2" charset="-122"/>
              </a:rPr>
            </a:br>
            <a:r>
              <a:rPr lang="zh-CN" altLang="x-none" b="1" dirty="0">
                <a:ea typeface="宋体" panose="02010600030101010101" pitchFamily="2" charset="-122"/>
              </a:rPr>
              <a:t>　　（一）开发新技术、新产品、新工艺发生的研究开发费用；</a:t>
            </a:r>
            <a:br>
              <a:rPr lang="zh-CN" altLang="x-none" b="1" dirty="0">
                <a:ea typeface="宋体" panose="02010600030101010101" pitchFamily="2" charset="-122"/>
              </a:rPr>
            </a:br>
            <a:r>
              <a:rPr lang="zh-CN" altLang="x-none" b="1" dirty="0">
                <a:ea typeface="宋体" panose="02010600030101010101" pitchFamily="2" charset="-122"/>
              </a:rPr>
              <a:t>　　（二）安置残疾人员及国家鼓励安置的其他就业人员所支付的工资。</a:t>
            </a:r>
            <a:endParaRPr lang="zh-CN" altLang="x-none" b="1" dirty="0">
              <a:ea typeface="宋体" panose="02010600030101010101" pitchFamily="2" charset="-122"/>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研究开发费用的加计扣除</a:t>
            </a:r>
            <a:endParaRPr lang="zh-CN" altLang="x-none" dirty="0">
              <a:ea typeface="宋体" panose="02010600030101010101" pitchFamily="2" charset="-122"/>
            </a:endParaRPr>
          </a:p>
        </p:txBody>
      </p:sp>
      <p:sp>
        <p:nvSpPr>
          <p:cNvPr id="195587" name="Rectangle 3"/>
          <p:cNvSpPr>
            <a:spLocks noGrp="1"/>
          </p:cNvSpPr>
          <p:nvPr>
            <p:ph idx="1"/>
          </p:nvPr>
        </p:nvSpPr>
        <p:spPr/>
        <p:txBody>
          <a:bodyPr vert="horz" wrap="square" lIns="0" tIns="0" rIns="0" bIns="0" anchor="t" anchorCtr="0"/>
          <a:p>
            <a:r>
              <a:rPr lang="zh-CN" altLang="en-US" sz="2800" b="1" dirty="0">
                <a:latin typeface="宋体" panose="02010600030101010101" pitchFamily="2" charset="-122"/>
                <a:ea typeface="宋体" panose="02010600030101010101" pitchFamily="2" charset="-122"/>
              </a:rPr>
              <a:t>研究开发费用的加计扣除是指企业为开发新技术、新产品、新工艺发生的研究开发费用，未形成无形资产计入当期损益的，在按照规定据实扣除的基础上，按照研究开发费用的50%加计扣除；形成无形资产的，按照无形资产成本的150%摊销。</a:t>
            </a:r>
            <a:endParaRPr lang="zh-CN" altLang="en-US"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法规：《国家税务总局关于印发〈企业研究开发费用税前扣除管理办法（试行）〉的通知》（国税发[2008]116号）</a:t>
            </a:r>
            <a:endParaRPr lang="zh-CN" altLang="en-US" dirty="0">
              <a:ea typeface="宋体" panose="02010600030101010101" pitchFamily="2" charset="-122"/>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Rectangle 2"/>
          <p:cNvSpPr>
            <a:spLocks noGrp="1"/>
          </p:cNvSpPr>
          <p:nvPr>
            <p:ph type="title"/>
          </p:nvPr>
        </p:nvSpPr>
        <p:spPr>
          <a:xfrm>
            <a:off x="457200" y="357188"/>
            <a:ext cx="8229600" cy="628650"/>
          </a:xfrm>
        </p:spPr>
        <p:txBody>
          <a:bodyPr vert="horz" wrap="square" lIns="0" tIns="0" rIns="0" bIns="0" anchor="t" anchorCtr="0"/>
          <a:p>
            <a:r>
              <a:rPr lang="zh-CN" altLang="x-none" sz="3600" dirty="0">
                <a:latin typeface="宋体" panose="02010600030101010101" pitchFamily="2" charset="-122"/>
                <a:ea typeface="宋体" panose="02010600030101010101" pitchFamily="2" charset="-122"/>
              </a:rPr>
              <a:t>国税发</a:t>
            </a:r>
            <a:r>
              <a:rPr lang="zh-CN" altLang="zh-CN" sz="3600" dirty="0">
                <a:latin typeface="宋体" panose="02010600030101010101" pitchFamily="2" charset="-122"/>
                <a:ea typeface="宋体" panose="02010600030101010101" pitchFamily="2" charset="-122"/>
              </a:rPr>
              <a:t>[2008]116</a:t>
            </a:r>
            <a:r>
              <a:rPr lang="zh-CN" altLang="x-none" sz="3600" dirty="0">
                <a:latin typeface="宋体" panose="02010600030101010101" pitchFamily="2" charset="-122"/>
                <a:ea typeface="宋体" panose="02010600030101010101" pitchFamily="2" charset="-122"/>
              </a:rPr>
              <a:t>号注意事项：</a:t>
            </a:r>
            <a:endParaRPr lang="zh-CN" altLang="x-none" sz="3600" dirty="0">
              <a:latin typeface="宋体" panose="02010600030101010101" pitchFamily="2" charset="-122"/>
              <a:ea typeface="宋体" panose="02010600030101010101" pitchFamily="2" charset="-122"/>
            </a:endParaRPr>
          </a:p>
        </p:txBody>
      </p:sp>
      <p:sp>
        <p:nvSpPr>
          <p:cNvPr id="202755" name="Rectangle 3"/>
          <p:cNvSpPr>
            <a:spLocks noGrp="1"/>
          </p:cNvSpPr>
          <p:nvPr>
            <p:ph idx="1"/>
          </p:nvPr>
        </p:nvSpPr>
        <p:spPr>
          <a:xfrm>
            <a:off x="250825" y="1412875"/>
            <a:ext cx="8426450" cy="5113338"/>
          </a:xfrm>
        </p:spPr>
        <p:txBody>
          <a:bodyPr vert="horz" wrap="square" lIns="0" tIns="0" rIns="0" bIns="0" anchor="t" anchorCtr="0"/>
          <a:p>
            <a:pPr>
              <a:lnSpc>
                <a:spcPct val="80000"/>
              </a:lnSpc>
            </a:pPr>
            <a:r>
              <a:rPr lang="zh-CN" altLang="zh-CN" sz="2600" b="1" dirty="0">
                <a:latin typeface="宋体" panose="02010600030101010101" pitchFamily="2" charset="-122"/>
                <a:ea typeface="宋体" panose="02010600030101010101" pitchFamily="2" charset="-122"/>
              </a:rPr>
              <a:t>1</a:t>
            </a:r>
            <a:r>
              <a:rPr lang="zh-CN" altLang="x-none" sz="2600" b="1" dirty="0">
                <a:latin typeface="宋体" panose="02010600030101010101" pitchFamily="2" charset="-122"/>
                <a:ea typeface="宋体" panose="02010600030101010101" pitchFamily="2" charset="-122"/>
              </a:rPr>
              <a:t>、不是所有企业都能享受研发费用加计扣除。 </a:t>
            </a:r>
            <a:endParaRPr lang="zh-CN" altLang="x-none" sz="2600" b="1" dirty="0">
              <a:latin typeface="宋体" panose="02010600030101010101" pitchFamily="2" charset="-122"/>
              <a:ea typeface="宋体" panose="02010600030101010101" pitchFamily="2" charset="-122"/>
            </a:endParaRPr>
          </a:p>
          <a:p>
            <a:pPr>
              <a:lnSpc>
                <a:spcPct val="80000"/>
              </a:lnSpc>
            </a:pPr>
            <a:r>
              <a:rPr lang="zh-CN" altLang="zh-CN" sz="2600" b="1" dirty="0">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通知</a:t>
            </a:r>
            <a:r>
              <a:rPr lang="zh-CN" altLang="zh-CN" sz="2600" b="1" dirty="0">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指出，研发费用加计扣除适用于财务核算健全并能准确归集研究开发费用的居民企业。以下企业则不能享受：（</a:t>
            </a:r>
            <a:r>
              <a:rPr lang="zh-CN" altLang="zh-CN" sz="2600" b="1" dirty="0">
                <a:latin typeface="宋体" panose="02010600030101010101" pitchFamily="2" charset="-122"/>
                <a:ea typeface="宋体" panose="02010600030101010101" pitchFamily="2" charset="-122"/>
              </a:rPr>
              <a:t>1</a:t>
            </a:r>
            <a:r>
              <a:rPr lang="zh-CN" altLang="x-none" sz="2600" b="1" dirty="0">
                <a:latin typeface="宋体" panose="02010600030101010101" pitchFamily="2" charset="-122"/>
                <a:ea typeface="宋体" panose="02010600030101010101" pitchFamily="2" charset="-122"/>
              </a:rPr>
              <a:t>）非居民企业；（</a:t>
            </a:r>
            <a:r>
              <a:rPr lang="zh-CN" altLang="zh-CN" sz="2600" b="1" dirty="0">
                <a:latin typeface="宋体" panose="02010600030101010101" pitchFamily="2" charset="-122"/>
                <a:ea typeface="宋体" panose="02010600030101010101" pitchFamily="2" charset="-122"/>
              </a:rPr>
              <a:t>2</a:t>
            </a:r>
            <a:r>
              <a:rPr lang="zh-CN" altLang="x-none" sz="2600" b="1" dirty="0">
                <a:latin typeface="宋体" panose="02010600030101010101" pitchFamily="2" charset="-122"/>
                <a:ea typeface="宋体" panose="02010600030101010101" pitchFamily="2" charset="-122"/>
              </a:rPr>
              <a:t>）核定征收企业；（</a:t>
            </a:r>
            <a:r>
              <a:rPr lang="zh-CN" altLang="zh-CN" sz="2600" b="1" dirty="0">
                <a:latin typeface="宋体" panose="02010600030101010101" pitchFamily="2" charset="-122"/>
                <a:ea typeface="宋体" panose="02010600030101010101" pitchFamily="2" charset="-122"/>
              </a:rPr>
              <a:t>3</a:t>
            </a:r>
            <a:r>
              <a:rPr lang="zh-CN" altLang="x-none" sz="2600" b="1" dirty="0">
                <a:latin typeface="宋体" panose="02010600030101010101" pitchFamily="2" charset="-122"/>
                <a:ea typeface="宋体" panose="02010600030101010101" pitchFamily="2" charset="-122"/>
              </a:rPr>
              <a:t>）财务核算健全但不能准确归集研究开发费用的企业 </a:t>
            </a:r>
            <a:endParaRPr lang="zh-CN" altLang="x-none" sz="2600" b="1" dirty="0">
              <a:latin typeface="宋体" panose="02010600030101010101" pitchFamily="2" charset="-122"/>
              <a:ea typeface="宋体" panose="02010600030101010101" pitchFamily="2" charset="-122"/>
            </a:endParaRPr>
          </a:p>
          <a:p>
            <a:pPr>
              <a:lnSpc>
                <a:spcPct val="80000"/>
              </a:lnSpc>
            </a:pPr>
            <a:r>
              <a:rPr lang="zh-CN" altLang="zh-CN" sz="2600" b="1" dirty="0">
                <a:latin typeface="宋体" panose="02010600030101010101" pitchFamily="2" charset="-122"/>
                <a:ea typeface="宋体" panose="02010600030101010101" pitchFamily="2" charset="-122"/>
              </a:rPr>
              <a:t>2</a:t>
            </a:r>
            <a:r>
              <a:rPr lang="zh-CN" altLang="x-none" sz="2600" b="1" dirty="0">
                <a:latin typeface="宋体" panose="02010600030101010101" pitchFamily="2" charset="-122"/>
                <a:ea typeface="宋体" panose="02010600030101010101" pitchFamily="2" charset="-122"/>
              </a:rPr>
              <a:t>、不是所有研发活动的费用都可以加计扣除。 </a:t>
            </a:r>
            <a:endParaRPr lang="zh-CN" altLang="x-none" sz="2600" b="1" dirty="0">
              <a:latin typeface="宋体" panose="02010600030101010101" pitchFamily="2" charset="-122"/>
              <a:ea typeface="宋体" panose="02010600030101010101" pitchFamily="2" charset="-122"/>
            </a:endParaRPr>
          </a:p>
          <a:p>
            <a:pPr>
              <a:lnSpc>
                <a:spcPct val="80000"/>
              </a:lnSpc>
            </a:pPr>
            <a:r>
              <a:rPr lang="zh-CN" altLang="x-none" sz="2600" b="1" dirty="0">
                <a:latin typeface="宋体" panose="02010600030101010101" pitchFamily="2" charset="-122"/>
                <a:ea typeface="宋体" panose="02010600030101010101" pitchFamily="2" charset="-122"/>
              </a:rPr>
              <a:t>研究开发活动并不是指企业所有的研究开发活动，是有特定范围的。人文、社会科学类的研究开发，如科学史研究、行业发展研究、单纯的科学理论探讨发生的技术图书资料费、资料翻译费则不属于可以加计扣除的研发费用。另外，外购技术专利直接应用也不属于，而购进技术专利后在此基础上再进行的二次开发则属于。 </a:t>
            </a:r>
            <a:endParaRPr lang="zh-CN" altLang="x-none" sz="26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5">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755">
                                            <p:txEl>
                                              <p:charRg st="23" end="1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755">
                                            <p:txEl>
                                              <p:charRg st="121" end="14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55">
                                            <p:txEl>
                                              <p:charRg st="144" end="2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Rectangle 2"/>
          <p:cNvSpPr>
            <a:spLocks noGrp="1"/>
          </p:cNvSpPr>
          <p:nvPr>
            <p:ph type="title"/>
          </p:nvPr>
        </p:nvSpPr>
        <p:spPr>
          <a:xfrm>
            <a:off x="457200" y="357188"/>
            <a:ext cx="8229600" cy="182562"/>
          </a:xfrm>
        </p:spPr>
        <p:txBody>
          <a:bodyPr vert="horz" wrap="square" lIns="0" tIns="0" rIns="0" bIns="0" anchor="t" anchorCtr="0"/>
          <a:p>
            <a:endParaRPr lang="zh-CN" altLang="zh-CN" dirty="0">
              <a:ea typeface="宋体" panose="02010600030101010101" pitchFamily="2" charset="-122"/>
            </a:endParaRPr>
          </a:p>
        </p:txBody>
      </p:sp>
      <p:sp>
        <p:nvSpPr>
          <p:cNvPr id="197635" name="Rectangle 3"/>
          <p:cNvSpPr>
            <a:spLocks noGrp="1"/>
          </p:cNvSpPr>
          <p:nvPr>
            <p:ph idx="1"/>
          </p:nvPr>
        </p:nvSpPr>
        <p:spPr>
          <a:xfrm>
            <a:off x="457200" y="1125538"/>
            <a:ext cx="8229600" cy="4741862"/>
          </a:xfrm>
        </p:spPr>
        <p:txBody>
          <a:bodyPr vert="horz" wrap="square" lIns="0" tIns="0" rIns="0" bIns="0" anchor="t" anchorCtr="0"/>
          <a:p>
            <a:pPr>
              <a:lnSpc>
                <a:spcPct val="80000"/>
              </a:lnSpc>
            </a:pPr>
            <a:r>
              <a:rPr lang="zh-CN" altLang="en-US" sz="2400" b="1" dirty="0">
                <a:latin typeface="宋体" panose="02010600030101010101" pitchFamily="2" charset="-122"/>
                <a:ea typeface="宋体" panose="02010600030101010101" pitchFamily="2" charset="-122"/>
              </a:rPr>
              <a:t>允许加计扣除的费用： </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（一）新产品设计费、新工艺规程制定费以及与研发活动直接相关的技术图书资料费、资料翻译费。 </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（二）从事研发活动直接消耗的材料、燃料和动力费用。 </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（三）在职直接从事研发活动人员的工资、薪金、奖金、津贴、补贴。 </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（四）专门用于研发活动的仪器、设备的折旧费或租赁费。 </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（五）专门用于研发活动的软件、专利权、非专利技术等无形资产的摊销费用。 </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（六）专门用于中间试验和产品试制的模具、工艺装备开发及制造费。 </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（七）勘探开发技术的现场试验费。 </a:t>
            </a:r>
            <a:endParaRPr lang="zh-CN" altLang="en-US" sz="2400" b="1" dirty="0">
              <a:latin typeface="宋体" panose="02010600030101010101" pitchFamily="2" charset="-122"/>
              <a:ea typeface="宋体" panose="02010600030101010101" pitchFamily="2" charset="-122"/>
            </a:endParaRPr>
          </a:p>
          <a:p>
            <a:pPr>
              <a:lnSpc>
                <a:spcPct val="80000"/>
              </a:lnSpc>
            </a:pPr>
            <a:r>
              <a:rPr lang="zh-CN" altLang="en-US" sz="2400" b="1" dirty="0">
                <a:latin typeface="宋体" panose="02010600030101010101" pitchFamily="2" charset="-122"/>
                <a:ea typeface="宋体" panose="02010600030101010101" pitchFamily="2" charset="-122"/>
              </a:rPr>
              <a:t>（八）研发成果的论证、评审、验收费用。 </a:t>
            </a:r>
            <a:endParaRPr lang="zh-CN" altLang="en-US"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973138" y="71438"/>
            <a:ext cx="7721600" cy="841375"/>
          </a:xfrm>
        </p:spPr>
        <p:txBody>
          <a:bodyPr vert="horz" wrap="square" lIns="0" tIns="0" rIns="0" bIns="0" anchor="t" anchorCtr="0"/>
          <a:p>
            <a:r>
              <a:rPr lang="zh-CN" altLang="en-US" sz="3600" dirty="0">
                <a:ea typeface="宋体" panose="02010600030101010101" pitchFamily="2" charset="-122"/>
              </a:rPr>
              <a:t>关于小型微利企业所得税优惠政策有关问题的通知（财税[2011]117号）</a:t>
            </a:r>
            <a:endParaRPr lang="zh-CN" altLang="en-US" sz="3600" dirty="0">
              <a:ea typeface="宋体" panose="02010600030101010101" pitchFamily="2" charset="-122"/>
            </a:endParaRPr>
          </a:p>
        </p:txBody>
      </p:sp>
      <p:sp>
        <p:nvSpPr>
          <p:cNvPr id="23555" name="Rectangle 3"/>
          <p:cNvSpPr>
            <a:spLocks noGrp="1"/>
          </p:cNvSpPr>
          <p:nvPr>
            <p:ph idx="1"/>
          </p:nvPr>
        </p:nvSpPr>
        <p:spPr>
          <a:xfrm>
            <a:off x="457200" y="1981200"/>
            <a:ext cx="8229600" cy="4184650"/>
          </a:xfrm>
        </p:spPr>
        <p:txBody>
          <a:bodyPr vert="horz" wrap="square" lIns="0" tIns="0" rIns="0" bIns="0" anchor="t" anchorCtr="0"/>
          <a:p>
            <a:r>
              <a:rPr lang="zh-CN" altLang="x-none" sz="2400" b="1" dirty="0">
                <a:latin typeface="宋体" panose="02010600030101010101" pitchFamily="2" charset="-122"/>
                <a:ea typeface="宋体" panose="02010600030101010101" pitchFamily="2" charset="-122"/>
              </a:rPr>
              <a:t>为了进一步支持小型微利企业发展，经国务院批准，现就小型微利企业所得税政策通知如下：</a:t>
            </a:r>
            <a:endParaRPr lang="zh-CN" altLang="x-none" sz="2400" b="1" dirty="0">
              <a:latin typeface="宋体" panose="02010600030101010101" pitchFamily="2" charset="-122"/>
              <a:ea typeface="宋体" panose="02010600030101010101" pitchFamily="2" charset="-122"/>
            </a:endParaRPr>
          </a:p>
          <a:p>
            <a:r>
              <a:rPr lang="zh-CN" altLang="x-none" sz="2400" b="1" dirty="0">
                <a:latin typeface="宋体" panose="02010600030101010101" pitchFamily="2" charset="-122"/>
                <a:ea typeface="宋体" panose="02010600030101010101" pitchFamily="2" charset="-122"/>
              </a:rPr>
              <a:t>一、自</a:t>
            </a:r>
            <a:r>
              <a:rPr lang="zh-CN" altLang="zh-CN" sz="2400" b="1" dirty="0">
                <a:latin typeface="宋体" panose="02010600030101010101" pitchFamily="2" charset="-122"/>
                <a:ea typeface="宋体" panose="02010600030101010101" pitchFamily="2" charset="-122"/>
              </a:rPr>
              <a:t>2012</a:t>
            </a:r>
            <a:r>
              <a:rPr lang="zh-CN" altLang="x-none" sz="2400" b="1" dirty="0">
                <a:latin typeface="宋体" panose="02010600030101010101" pitchFamily="2" charset="-122"/>
                <a:ea typeface="宋体" panose="02010600030101010101" pitchFamily="2" charset="-122"/>
              </a:rPr>
              <a:t>年</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月</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日至</a:t>
            </a:r>
            <a:r>
              <a:rPr lang="zh-CN" altLang="zh-CN" sz="2400" b="1" dirty="0">
                <a:latin typeface="宋体" panose="02010600030101010101" pitchFamily="2" charset="-122"/>
                <a:ea typeface="宋体" panose="02010600030101010101" pitchFamily="2" charset="-122"/>
              </a:rPr>
              <a:t>2015</a:t>
            </a:r>
            <a:r>
              <a:rPr lang="zh-CN" altLang="x-none" sz="2400" b="1" dirty="0">
                <a:latin typeface="宋体" panose="02010600030101010101" pitchFamily="2" charset="-122"/>
                <a:ea typeface="宋体" panose="02010600030101010101" pitchFamily="2" charset="-122"/>
              </a:rPr>
              <a:t>年</a:t>
            </a:r>
            <a:r>
              <a:rPr lang="zh-CN" altLang="zh-CN" sz="2400" b="1" dirty="0">
                <a:latin typeface="宋体" panose="02010600030101010101" pitchFamily="2" charset="-122"/>
                <a:ea typeface="宋体" panose="02010600030101010101" pitchFamily="2" charset="-122"/>
              </a:rPr>
              <a:t>12</a:t>
            </a:r>
            <a:r>
              <a:rPr lang="zh-CN" altLang="x-none" sz="2400" b="1" dirty="0">
                <a:latin typeface="宋体" panose="02010600030101010101" pitchFamily="2" charset="-122"/>
                <a:ea typeface="宋体" panose="02010600030101010101" pitchFamily="2" charset="-122"/>
              </a:rPr>
              <a:t>月</a:t>
            </a:r>
            <a:r>
              <a:rPr lang="zh-CN" altLang="zh-CN" sz="2400" b="1" dirty="0">
                <a:latin typeface="宋体" panose="02010600030101010101" pitchFamily="2" charset="-122"/>
                <a:ea typeface="宋体" panose="02010600030101010101" pitchFamily="2" charset="-122"/>
              </a:rPr>
              <a:t>31</a:t>
            </a:r>
            <a:r>
              <a:rPr lang="zh-CN" altLang="x-none" sz="2400" b="1" dirty="0">
                <a:latin typeface="宋体" panose="02010600030101010101" pitchFamily="2" charset="-122"/>
                <a:ea typeface="宋体" panose="02010600030101010101" pitchFamily="2" charset="-122"/>
              </a:rPr>
              <a:t>日，对年应纳税所得额低于</a:t>
            </a:r>
            <a:r>
              <a:rPr lang="zh-CN" altLang="zh-CN" sz="2400" b="1" dirty="0">
                <a:latin typeface="宋体" panose="02010600030101010101" pitchFamily="2" charset="-122"/>
                <a:ea typeface="宋体" panose="02010600030101010101" pitchFamily="2" charset="-122"/>
              </a:rPr>
              <a:t>6</a:t>
            </a:r>
            <a:r>
              <a:rPr lang="zh-CN" altLang="x-none" sz="2400" b="1" dirty="0">
                <a:latin typeface="宋体" panose="02010600030101010101" pitchFamily="2" charset="-122"/>
                <a:ea typeface="宋体" panose="02010600030101010101" pitchFamily="2" charset="-122"/>
              </a:rPr>
              <a:t>万元（含</a:t>
            </a:r>
            <a:r>
              <a:rPr lang="zh-CN" altLang="zh-CN" sz="2400" b="1" dirty="0">
                <a:latin typeface="宋体" panose="02010600030101010101" pitchFamily="2" charset="-122"/>
                <a:ea typeface="宋体" panose="02010600030101010101" pitchFamily="2" charset="-122"/>
              </a:rPr>
              <a:t>6</a:t>
            </a:r>
            <a:r>
              <a:rPr lang="zh-CN" altLang="x-none" sz="2400" b="1" dirty="0">
                <a:latin typeface="宋体" panose="02010600030101010101" pitchFamily="2" charset="-122"/>
                <a:ea typeface="宋体" panose="02010600030101010101" pitchFamily="2" charset="-122"/>
              </a:rPr>
              <a:t>万元）的小型微利企业，其所得减按</a:t>
            </a:r>
            <a:r>
              <a:rPr lang="zh-CN" altLang="zh-CN" sz="2400" b="1" dirty="0">
                <a:latin typeface="宋体" panose="02010600030101010101" pitchFamily="2" charset="-122"/>
                <a:ea typeface="宋体" panose="02010600030101010101" pitchFamily="2" charset="-122"/>
              </a:rPr>
              <a:t>50%</a:t>
            </a:r>
            <a:r>
              <a:rPr lang="zh-CN" altLang="x-none" sz="2400" b="1" dirty="0">
                <a:latin typeface="宋体" panose="02010600030101010101" pitchFamily="2" charset="-122"/>
                <a:ea typeface="宋体" panose="02010600030101010101" pitchFamily="2" charset="-122"/>
              </a:rPr>
              <a:t>计入应纳税所得额，按</a:t>
            </a:r>
            <a:r>
              <a:rPr lang="zh-CN" altLang="zh-CN" sz="2400" b="1" dirty="0">
                <a:latin typeface="宋体" panose="02010600030101010101" pitchFamily="2" charset="-122"/>
                <a:ea typeface="宋体" panose="02010600030101010101" pitchFamily="2" charset="-122"/>
              </a:rPr>
              <a:t>20%</a:t>
            </a:r>
            <a:r>
              <a:rPr lang="zh-CN" altLang="x-none" sz="2400" b="1" dirty="0">
                <a:latin typeface="宋体" panose="02010600030101010101" pitchFamily="2" charset="-122"/>
                <a:ea typeface="宋体" panose="02010600030101010101" pitchFamily="2" charset="-122"/>
              </a:rPr>
              <a:t>的税率缴纳企业所得税。</a:t>
            </a:r>
            <a:endParaRPr lang="zh-CN" altLang="x-none" sz="2400" b="1" dirty="0">
              <a:latin typeface="宋体" panose="02010600030101010101" pitchFamily="2" charset="-122"/>
              <a:ea typeface="宋体" panose="02010600030101010101" pitchFamily="2" charset="-122"/>
            </a:endParaRPr>
          </a:p>
          <a:p>
            <a:r>
              <a:rPr lang="zh-CN" altLang="x-none" sz="2400" b="1" dirty="0">
                <a:latin typeface="宋体" panose="02010600030101010101" pitchFamily="2" charset="-122"/>
                <a:ea typeface="宋体" panose="02010600030101010101" pitchFamily="2" charset="-122"/>
              </a:rPr>
              <a:t>二、本通知所称小型微利企业，是指符合</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中华人民共和国企业所得税法</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及其实施条例，以及相关税收政策规定的小型微利企业。</a:t>
            </a:r>
            <a:endParaRPr lang="zh-CN" altLang="x-none" sz="2400" b="1" dirty="0">
              <a:latin typeface="宋体" panose="02010600030101010101" pitchFamily="2" charset="-122"/>
              <a:ea typeface="宋体" panose="02010600030101010101" pitchFamily="2" charset="-122"/>
            </a:endParaRPr>
          </a:p>
          <a:p>
            <a:r>
              <a:rPr lang="zh-CN" altLang="x-none" sz="2400" b="1" dirty="0">
                <a:latin typeface="宋体" panose="02010600030101010101" pitchFamily="2" charset="-122"/>
                <a:ea typeface="宋体" panose="02010600030101010101" pitchFamily="2" charset="-122"/>
              </a:rPr>
              <a:t>　　　　　　　　　　　　　财政部　 国家税务总局</a:t>
            </a:r>
            <a:endParaRPr lang="zh-CN" altLang="x-none" sz="2400" b="1" dirty="0">
              <a:latin typeface="宋体" panose="02010600030101010101" pitchFamily="2" charset="-122"/>
              <a:ea typeface="宋体" panose="02010600030101010101" pitchFamily="2" charset="-122"/>
            </a:endParaRPr>
          </a:p>
          <a:p>
            <a:r>
              <a:rPr lang="zh-CN" altLang="x-none" sz="2400" b="1" dirty="0">
                <a:latin typeface="宋体" panose="02010600030101010101" pitchFamily="2" charset="-122"/>
                <a:ea typeface="宋体" panose="02010600030101010101" pitchFamily="2" charset="-122"/>
              </a:rPr>
              <a:t>　　　　　　　　　　　 二○一一年十一月二十九日</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Rectangle 2"/>
          <p:cNvSpPr>
            <a:spLocks noGrp="1"/>
          </p:cNvSpPr>
          <p:nvPr>
            <p:ph idx="1"/>
          </p:nvPr>
        </p:nvSpPr>
        <p:spPr>
          <a:xfrm>
            <a:off x="539750" y="990600"/>
            <a:ext cx="8281988" cy="5562600"/>
          </a:xfrm>
        </p:spPr>
        <p:txBody>
          <a:bodyPr vert="horz" wrap="square" lIns="0" tIns="0" rIns="0" bIns="0" anchor="t" anchorCtr="0"/>
          <a:p>
            <a:pPr>
              <a:lnSpc>
                <a:spcPct val="90000"/>
              </a:lnSpc>
            </a:pPr>
            <a:r>
              <a:rPr lang="zh-CN" altLang="zh-CN" sz="2800" b="1" dirty="0">
                <a:latin typeface="宋体" panose="02010600030101010101" pitchFamily="2" charset="-122"/>
                <a:ea typeface="宋体" panose="02010600030101010101" pitchFamily="2" charset="-122"/>
              </a:rPr>
              <a:t>3</a:t>
            </a:r>
            <a:r>
              <a:rPr lang="zh-CN" altLang="x-none" sz="2800" b="1" dirty="0">
                <a:latin typeface="宋体" panose="02010600030101010101" pitchFamily="2" charset="-122"/>
                <a:ea typeface="宋体" panose="02010600030101010101" pitchFamily="2" charset="-122"/>
              </a:rPr>
              <a:t>、不是符合规定项目的研发费用都可以加计扣除。 </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通知</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规定，只有八种符合规定项目的研究开发费用才可以加计扣除。凡不在范围内的费用项目，不得计入加计扣除的范围，因此</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与研发活动直接相关的差旅费等其他费用不可以加计扣除。</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zh-CN" sz="2800" b="1" dirty="0">
                <a:latin typeface="宋体" panose="02010600030101010101" pitchFamily="2" charset="-122"/>
                <a:ea typeface="宋体" panose="02010600030101010101" pitchFamily="2" charset="-122"/>
              </a:rPr>
              <a:t>4</a:t>
            </a:r>
            <a:r>
              <a:rPr lang="zh-CN" altLang="x-none" sz="2800" b="1" dirty="0">
                <a:latin typeface="宋体" panose="02010600030101010101" pitchFamily="2" charset="-122"/>
                <a:ea typeface="宋体" panose="02010600030101010101" pitchFamily="2" charset="-122"/>
              </a:rPr>
              <a:t>、不是研发费用都可以在当期加计扣除；</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实施条例</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规定，研发费用计入当期损益未形成无形资产的，允许再按其当年研发费用实际发生额的</a:t>
            </a:r>
            <a:r>
              <a:rPr lang="zh-CN" altLang="zh-CN" sz="2800" b="1" dirty="0">
                <a:latin typeface="宋体" panose="02010600030101010101" pitchFamily="2" charset="-122"/>
                <a:ea typeface="宋体" panose="02010600030101010101" pitchFamily="2" charset="-122"/>
              </a:rPr>
              <a:t>50%</a:t>
            </a:r>
            <a:r>
              <a:rPr lang="zh-CN" altLang="x-none" sz="2800" b="1" dirty="0">
                <a:latin typeface="宋体" panose="02010600030101010101" pitchFamily="2" charset="-122"/>
                <a:ea typeface="宋体" panose="02010600030101010101" pitchFamily="2" charset="-122"/>
              </a:rPr>
              <a:t>，直接抵扣当年的应纳税所得额。研发费用形成无形资产的，按照该无形资产成本的</a:t>
            </a:r>
            <a:r>
              <a:rPr lang="zh-CN" altLang="zh-CN" sz="2800" b="1" dirty="0">
                <a:latin typeface="宋体" panose="02010600030101010101" pitchFamily="2" charset="-122"/>
                <a:ea typeface="宋体" panose="02010600030101010101" pitchFamily="2" charset="-122"/>
              </a:rPr>
              <a:t>150%</a:t>
            </a:r>
            <a:r>
              <a:rPr lang="zh-CN" altLang="x-none" sz="2800" b="1" dirty="0">
                <a:latin typeface="宋体" panose="02010600030101010101" pitchFamily="2" charset="-122"/>
                <a:ea typeface="宋体" panose="02010600030101010101" pitchFamily="2" charset="-122"/>
              </a:rPr>
              <a:t>在税前摊销。除法律另有规定外，摊销年限不得低于</a:t>
            </a:r>
            <a:r>
              <a:rPr lang="zh-CN" altLang="zh-CN" sz="2800" b="1" dirty="0">
                <a:latin typeface="宋体" panose="02010600030101010101" pitchFamily="2" charset="-122"/>
                <a:ea typeface="宋体" panose="02010600030101010101" pitchFamily="2" charset="-122"/>
              </a:rPr>
              <a:t>10</a:t>
            </a:r>
            <a:r>
              <a:rPr lang="zh-CN" altLang="x-none" sz="2800" b="1" dirty="0">
                <a:latin typeface="宋体" panose="02010600030101010101" pitchFamily="2" charset="-122"/>
                <a:ea typeface="宋体" panose="02010600030101010101" pitchFamily="2" charset="-122"/>
              </a:rPr>
              <a:t>年。</a:t>
            </a:r>
            <a:r>
              <a:rPr lang="zh-CN" altLang="x-none" sz="2800" dirty="0">
                <a:latin typeface="黑体" panose="02010609060101010101" pitchFamily="49" charset="-122"/>
                <a:ea typeface="黑体" panose="02010609060101010101" pitchFamily="49" charset="-122"/>
              </a:rPr>
              <a:t> </a:t>
            </a:r>
            <a:endParaRPr lang="zh-CN" altLang="x-none"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02">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02">
                                            <p:txEl>
                                              <p:charRg st="25" end="1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02">
                                            <p:txEl>
                                              <p:charRg st="111" end="13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02">
                                            <p:txEl>
                                              <p:charRg st="131" end="24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Rectangle 2"/>
          <p:cNvSpPr>
            <a:spLocks noGrp="1"/>
          </p:cNvSpPr>
          <p:nvPr>
            <p:ph type="title"/>
          </p:nvPr>
        </p:nvSpPr>
        <p:spPr>
          <a:xfrm>
            <a:off x="457200" y="357188"/>
            <a:ext cx="8229600" cy="293687"/>
          </a:xfrm>
        </p:spPr>
        <p:txBody>
          <a:bodyPr vert="horz" wrap="square" lIns="0" tIns="0" rIns="0" bIns="0" anchor="t" anchorCtr="0"/>
          <a:p>
            <a:endParaRPr lang="zh-CN" altLang="zh-CN" dirty="0">
              <a:latin typeface="黑体" panose="02010609060101010101" pitchFamily="49" charset="-122"/>
              <a:ea typeface="黑体" panose="02010609060101010101" pitchFamily="49" charset="-122"/>
            </a:endParaRPr>
          </a:p>
        </p:txBody>
      </p:sp>
      <p:sp>
        <p:nvSpPr>
          <p:cNvPr id="205827" name="Rectangle 3"/>
          <p:cNvSpPr>
            <a:spLocks noGrp="1"/>
          </p:cNvSpPr>
          <p:nvPr>
            <p:ph idx="1"/>
          </p:nvPr>
        </p:nvSpPr>
        <p:spPr>
          <a:xfrm>
            <a:off x="457200" y="981075"/>
            <a:ext cx="7931150" cy="4886325"/>
          </a:xfrm>
        </p:spPr>
        <p:txBody>
          <a:bodyPr vert="horz" wrap="square" lIns="0" tIns="0" rIns="0" bIns="0" anchor="t" anchorCtr="0"/>
          <a:p>
            <a:pPr>
              <a:lnSpc>
                <a:spcPct val="105000"/>
              </a:lnSpc>
            </a:pPr>
            <a:r>
              <a:rPr lang="zh-CN" altLang="zh-CN" sz="2600" b="1" dirty="0">
                <a:latin typeface="宋体" panose="02010600030101010101" pitchFamily="2" charset="-122"/>
                <a:ea typeface="宋体" panose="02010600030101010101" pitchFamily="2" charset="-122"/>
              </a:rPr>
              <a:t>5</a:t>
            </a:r>
            <a:r>
              <a:rPr lang="zh-CN" altLang="x-none" sz="2600" b="1" dirty="0">
                <a:latin typeface="宋体" panose="02010600030101010101" pitchFamily="2" charset="-122"/>
                <a:ea typeface="宋体" panose="02010600030101010101" pitchFamily="2" charset="-122"/>
              </a:rPr>
              <a:t>、预缴所得税时不可以加计扣除研发费用。 </a:t>
            </a:r>
            <a:endParaRPr lang="zh-CN" altLang="x-none" sz="2600" b="1" dirty="0">
              <a:latin typeface="宋体" panose="02010600030101010101" pitchFamily="2" charset="-122"/>
              <a:ea typeface="宋体" panose="02010600030101010101" pitchFamily="2" charset="-122"/>
            </a:endParaRPr>
          </a:p>
          <a:p>
            <a:pPr>
              <a:lnSpc>
                <a:spcPct val="105000"/>
              </a:lnSpc>
            </a:pPr>
            <a:r>
              <a:rPr lang="zh-CN" altLang="zh-CN" sz="2600" b="1" dirty="0">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通知</a:t>
            </a:r>
            <a:r>
              <a:rPr lang="zh-CN" altLang="zh-CN" sz="2600" b="1" dirty="0">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规定，企业实际发生的研究开发费，在年度中间预缴所得税时，允许据实计算扣除，在年度终了进行所得税年度申报和汇算清缴时，再依照本办法的规定计算加计扣除。</a:t>
            </a:r>
            <a:endParaRPr lang="zh-CN" altLang="x-none" sz="2600" b="1" dirty="0">
              <a:latin typeface="宋体" panose="02010600030101010101" pitchFamily="2" charset="-122"/>
              <a:ea typeface="宋体" panose="02010600030101010101" pitchFamily="2" charset="-122"/>
            </a:endParaRPr>
          </a:p>
          <a:p>
            <a:pPr>
              <a:lnSpc>
                <a:spcPct val="105000"/>
              </a:lnSpc>
            </a:pPr>
            <a:r>
              <a:rPr lang="zh-CN" altLang="x-none" sz="2600" b="1" dirty="0">
                <a:latin typeface="宋体" panose="02010600030101010101" pitchFamily="2" charset="-122"/>
                <a:ea typeface="宋体" panose="02010600030101010101" pitchFamily="2" charset="-122"/>
              </a:rPr>
              <a:t>另外，对企业共同合作开发的项目，凡符合条件的，由合作各方就自身承担的研发费用分别按照规定计算加计扣除；对企业委托给外单位进行开发的研发费用，凡符合上述条件的，由委托方按照规定计算加计扣除，受托方不得再进行加计扣除。</a:t>
            </a:r>
            <a:endParaRPr lang="zh-CN" altLang="x-none" sz="2600" b="1" dirty="0">
              <a:latin typeface="宋体" panose="02010600030101010101" pitchFamily="2" charset="-122"/>
              <a:ea typeface="宋体" panose="02010600030101010101" pitchFamily="2" charset="-122"/>
            </a:endParaRPr>
          </a:p>
          <a:p>
            <a:pPr>
              <a:buFontTx/>
            </a:pPr>
            <a:endParaRPr lang="zh-CN" altLang="zh-CN" sz="26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27">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827">
                                            <p:txEl>
                                              <p:charRg st="22" end="10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827">
                                            <p:txEl>
                                              <p:charRg st="101" end="20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Rectangle 2"/>
          <p:cNvSpPr>
            <a:spLocks noGrp="1"/>
          </p:cNvSpPr>
          <p:nvPr>
            <p:ph type="title"/>
          </p:nvPr>
        </p:nvSpPr>
        <p:spPr/>
        <p:txBody>
          <a:bodyPr vert="horz" wrap="square" lIns="0" tIns="0" rIns="0" bIns="0" anchor="t" anchorCtr="0"/>
          <a:p>
            <a:r>
              <a:rPr lang="zh-CN" altLang="x-none" sz="4000" dirty="0">
                <a:ea typeface="宋体" panose="02010600030101010101" pitchFamily="2" charset="-122"/>
              </a:rPr>
              <a:t>企业安置残疾人员所支付的工资的加计扣除</a:t>
            </a:r>
            <a:endParaRPr lang="zh-CN" altLang="x-none" sz="4000" dirty="0">
              <a:ea typeface="宋体" panose="02010600030101010101" pitchFamily="2" charset="-122"/>
            </a:endParaRPr>
          </a:p>
        </p:txBody>
      </p:sp>
      <p:sp>
        <p:nvSpPr>
          <p:cNvPr id="200707" name="Rectangle 3"/>
          <p:cNvSpPr>
            <a:spLocks noGrp="1"/>
          </p:cNvSpPr>
          <p:nvPr>
            <p:ph idx="1"/>
          </p:nvPr>
        </p:nvSpPr>
        <p:spPr/>
        <p:txBody>
          <a:bodyPr vert="horz" wrap="square" lIns="0" tIns="0" rIns="0" bIns="0" anchor="t" anchorCtr="0"/>
          <a:p>
            <a:r>
              <a:rPr lang="zh-CN" altLang="x-none" b="1" dirty="0">
                <a:latin typeface="宋体" panose="02010600030101010101" pitchFamily="2" charset="-122"/>
                <a:ea typeface="宋体" panose="02010600030101010101" pitchFamily="2" charset="-122"/>
              </a:rPr>
              <a:t>是指企业安置残疾人员的，在按照支付给残疾职工工资据实扣除的基础上，按照支付给残疾职工工资的</a:t>
            </a:r>
            <a:r>
              <a:rPr lang="zh-CN" altLang="zh-CN" b="1" dirty="0">
                <a:latin typeface="宋体" panose="02010600030101010101" pitchFamily="2" charset="-122"/>
                <a:ea typeface="宋体" panose="02010600030101010101" pitchFamily="2" charset="-122"/>
              </a:rPr>
              <a:t>100%</a:t>
            </a:r>
            <a:r>
              <a:rPr lang="zh-CN" altLang="x-none" b="1" dirty="0">
                <a:latin typeface="宋体" panose="02010600030101010101" pitchFamily="2" charset="-122"/>
                <a:ea typeface="宋体" panose="02010600030101010101" pitchFamily="2" charset="-122"/>
              </a:rPr>
              <a:t>加计扣除。残疾人员的范围适用</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中华人民共和国残疾人保障法</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的有关规定。</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抵扣应纳税所得额</a:t>
            </a:r>
            <a:endParaRPr lang="zh-CN" altLang="x-none" dirty="0">
              <a:ea typeface="宋体" panose="02010600030101010101" pitchFamily="2" charset="-122"/>
            </a:endParaRPr>
          </a:p>
        </p:txBody>
      </p:sp>
      <p:sp>
        <p:nvSpPr>
          <p:cNvPr id="201731" name="Rectangle 3"/>
          <p:cNvSpPr>
            <a:spLocks noGrp="1"/>
          </p:cNvSpPr>
          <p:nvPr>
            <p:ph idx="1"/>
          </p:nvPr>
        </p:nvSpPr>
        <p:spPr>
          <a:xfrm>
            <a:off x="457200" y="1981200"/>
            <a:ext cx="8229600" cy="4256088"/>
          </a:xfrm>
        </p:spPr>
        <p:txBody>
          <a:bodyPr vert="horz" wrap="square" lIns="0" tIns="0" rIns="0" bIns="0" anchor="t" anchorCtr="0"/>
          <a:p>
            <a:pPr>
              <a:lnSpc>
                <a:spcPct val="110000"/>
              </a:lnSpc>
            </a:pPr>
            <a:r>
              <a:rPr lang="zh-CN" altLang="x-none" sz="2800" b="1" dirty="0">
                <a:latin typeface="宋体" panose="02010600030101010101" pitchFamily="2" charset="-122"/>
                <a:ea typeface="宋体" panose="02010600030101010101" pitchFamily="2" charset="-122"/>
              </a:rPr>
              <a:t>创业投资企业从事国家需要重点扶持和鼓励的创业投资，可以按投资额的一定比例抵扣应纳税所得额。</a:t>
            </a:r>
            <a:endParaRPr lang="zh-CN" altLang="x-none" sz="2800" b="1" dirty="0">
              <a:latin typeface="宋体" panose="02010600030101010101" pitchFamily="2" charset="-122"/>
              <a:ea typeface="宋体" panose="02010600030101010101" pitchFamily="2" charset="-122"/>
            </a:endParaRPr>
          </a:p>
          <a:p>
            <a:pPr>
              <a:lnSpc>
                <a:spcPct val="110000"/>
              </a:lnSpc>
            </a:pPr>
            <a:r>
              <a:rPr lang="zh-CN" altLang="x-none" sz="2800" b="1" dirty="0">
                <a:latin typeface="宋体" panose="02010600030101010101" pitchFamily="2" charset="-122"/>
                <a:ea typeface="宋体" panose="02010600030101010101" pitchFamily="2" charset="-122"/>
              </a:rPr>
              <a:t>抵扣应纳税所得额，是指创业投资企业采取股权投资方式投资于未上市的中小高新技术企业</a:t>
            </a:r>
            <a:r>
              <a:rPr lang="zh-CN" altLang="zh-CN" sz="2800" b="1" dirty="0">
                <a:latin typeface="宋体" panose="02010600030101010101" pitchFamily="2" charset="-122"/>
                <a:ea typeface="宋体" panose="02010600030101010101" pitchFamily="2" charset="-122"/>
              </a:rPr>
              <a:t>2</a:t>
            </a:r>
            <a:r>
              <a:rPr lang="zh-CN" altLang="x-none" sz="2800" b="1" dirty="0">
                <a:latin typeface="宋体" panose="02010600030101010101" pitchFamily="2" charset="-122"/>
                <a:ea typeface="宋体" panose="02010600030101010101" pitchFamily="2" charset="-122"/>
              </a:rPr>
              <a:t>年以上的，可以按照其投资额的</a:t>
            </a:r>
            <a:r>
              <a:rPr lang="zh-CN" altLang="zh-CN" sz="2800" b="1" dirty="0">
                <a:solidFill>
                  <a:srgbClr val="FF0000"/>
                </a:solidFill>
                <a:latin typeface="宋体" panose="02010600030101010101" pitchFamily="2" charset="-122"/>
                <a:ea typeface="宋体" panose="02010600030101010101" pitchFamily="2" charset="-122"/>
              </a:rPr>
              <a:t>70%</a:t>
            </a:r>
            <a:r>
              <a:rPr lang="zh-CN" altLang="x-none" sz="2800" b="1" dirty="0">
                <a:latin typeface="宋体" panose="02010600030101010101" pitchFamily="2" charset="-122"/>
                <a:ea typeface="宋体" panose="02010600030101010101" pitchFamily="2" charset="-122"/>
              </a:rPr>
              <a:t>在股权持有</a:t>
            </a:r>
            <a:r>
              <a:rPr lang="zh-CN" altLang="x-none" sz="2800" b="1" dirty="0">
                <a:solidFill>
                  <a:srgbClr val="FF0000"/>
                </a:solidFill>
                <a:latin typeface="宋体" panose="02010600030101010101" pitchFamily="2" charset="-122"/>
                <a:ea typeface="宋体" panose="02010600030101010101" pitchFamily="2" charset="-122"/>
              </a:rPr>
              <a:t>满</a:t>
            </a:r>
            <a:r>
              <a:rPr lang="zh-CN" altLang="zh-CN" sz="2800" b="1" dirty="0">
                <a:solidFill>
                  <a:srgbClr val="FF0000"/>
                </a:solidFill>
                <a:latin typeface="宋体" panose="02010600030101010101" pitchFamily="2" charset="-122"/>
                <a:ea typeface="宋体" panose="02010600030101010101" pitchFamily="2" charset="-122"/>
              </a:rPr>
              <a:t>2</a:t>
            </a:r>
            <a:r>
              <a:rPr lang="zh-CN" altLang="x-none" sz="2800" b="1" dirty="0">
                <a:solidFill>
                  <a:srgbClr val="FF0000"/>
                </a:solidFill>
                <a:latin typeface="宋体" panose="02010600030101010101" pitchFamily="2" charset="-122"/>
                <a:ea typeface="宋体" panose="02010600030101010101" pitchFamily="2" charset="-122"/>
              </a:rPr>
              <a:t>年</a:t>
            </a:r>
            <a:r>
              <a:rPr lang="zh-CN" altLang="x-none" sz="2800" b="1" dirty="0">
                <a:latin typeface="宋体" panose="02010600030101010101" pitchFamily="2" charset="-122"/>
                <a:ea typeface="宋体" panose="02010600030101010101" pitchFamily="2" charset="-122"/>
              </a:rPr>
              <a:t>的当年抵扣该创业投资企业的应纳税所得额；当年不足抵扣的，可以在以后纳税年度结转抵扣。</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Rectangle 2"/>
          <p:cNvSpPr>
            <a:spLocks noGrp="1"/>
          </p:cNvSpPr>
          <p:nvPr>
            <p:ph type="title"/>
          </p:nvPr>
        </p:nvSpPr>
        <p:spPr>
          <a:xfrm>
            <a:off x="457200" y="357188"/>
            <a:ext cx="8229600" cy="684212"/>
          </a:xfrm>
        </p:spPr>
        <p:txBody>
          <a:bodyPr vert="horz" wrap="square" lIns="0" tIns="0" rIns="0" bIns="0" anchor="t" anchorCtr="0"/>
          <a:p>
            <a:r>
              <a:rPr lang="zh-CN" altLang="x-none" dirty="0">
                <a:ea typeface="宋体" panose="02010600030101010101" pitchFamily="2" charset="-122"/>
              </a:rPr>
              <a:t>缩短折旧年限或加速折旧</a:t>
            </a:r>
            <a:endParaRPr lang="zh-CN" altLang="x-none" dirty="0">
              <a:ea typeface="宋体" panose="02010600030101010101" pitchFamily="2" charset="-122"/>
            </a:endParaRPr>
          </a:p>
        </p:txBody>
      </p:sp>
      <p:sp>
        <p:nvSpPr>
          <p:cNvPr id="202755" name="Rectangle 3"/>
          <p:cNvSpPr>
            <a:spLocks noGrp="1"/>
          </p:cNvSpPr>
          <p:nvPr>
            <p:ph idx="1"/>
          </p:nvPr>
        </p:nvSpPr>
        <p:spPr>
          <a:xfrm>
            <a:off x="457200" y="1557338"/>
            <a:ext cx="8229600" cy="4679950"/>
          </a:xfrm>
        </p:spPr>
        <p:txBody>
          <a:bodyPr vert="horz" wrap="square" lIns="0" tIns="0" rIns="0" bIns="0" anchor="t" anchorCtr="0"/>
          <a:p>
            <a:pPr>
              <a:lnSpc>
                <a:spcPct val="90000"/>
              </a:lnSpc>
            </a:pPr>
            <a:r>
              <a:rPr lang="zh-CN" altLang="x-none" sz="2400" b="1" dirty="0">
                <a:latin typeface="宋体" panose="02010600030101010101" pitchFamily="2" charset="-122"/>
                <a:ea typeface="宋体" panose="02010600030101010101" pitchFamily="2" charset="-122"/>
              </a:rPr>
              <a:t>企业的固定资产由于技术进步等原因，确需加速折旧的，可以缩短折旧年限或者采取加速折旧的方法。</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采取缩短折旧年限或者采取加速折旧的方法的固定资产，包括：</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（一）由于技术进步，产品更新换代较快的固定资产；</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（二）常年处于强震动、高腐蚀状态的固定资产。</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采取缩短折旧年限方法的，最低折旧年限不得低于本法规定折旧年限的</a:t>
            </a:r>
            <a:r>
              <a:rPr lang="zh-CN" altLang="zh-CN" sz="2400" b="1" dirty="0">
                <a:latin typeface="宋体" panose="02010600030101010101" pitchFamily="2" charset="-122"/>
                <a:ea typeface="宋体" panose="02010600030101010101" pitchFamily="2" charset="-122"/>
              </a:rPr>
              <a:t>60%</a:t>
            </a:r>
            <a:r>
              <a:rPr lang="zh-CN" altLang="x-none" sz="2400" b="1" dirty="0">
                <a:latin typeface="宋体" panose="02010600030101010101" pitchFamily="2" charset="-122"/>
                <a:ea typeface="宋体" panose="02010600030101010101" pitchFamily="2" charset="-122"/>
              </a:rPr>
              <a:t>；采取加速折旧方法的，可以采取双倍余额递减法或者年数总和法。</a:t>
            </a:r>
            <a:br>
              <a:rPr lang="zh-CN" altLang="x-none" sz="2400" b="1" dirty="0">
                <a:latin typeface="宋体" panose="02010600030101010101" pitchFamily="2" charset="-122"/>
                <a:ea typeface="宋体" panose="02010600030101010101" pitchFamily="2" charset="-122"/>
              </a:rPr>
            </a:b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Rectangle 2"/>
          <p:cNvSpPr>
            <a:spLocks noGrp="1"/>
          </p:cNvSpPr>
          <p:nvPr>
            <p:ph type="title"/>
          </p:nvPr>
        </p:nvSpPr>
        <p:spPr>
          <a:xfrm>
            <a:off x="457200" y="357188"/>
            <a:ext cx="8229600" cy="795337"/>
          </a:xfrm>
        </p:spPr>
        <p:txBody>
          <a:bodyPr vert="horz" wrap="square" lIns="0" tIns="0" rIns="0" bIns="0" anchor="t" anchorCtr="0"/>
          <a:p>
            <a:r>
              <a:rPr lang="zh-CN" altLang="x-none" dirty="0">
                <a:ea typeface="宋体" panose="02010600030101010101" pitchFamily="2" charset="-122"/>
              </a:rPr>
              <a:t>减计收入</a:t>
            </a:r>
            <a:endParaRPr lang="zh-CN" altLang="x-none" dirty="0">
              <a:ea typeface="宋体" panose="02010600030101010101" pitchFamily="2" charset="-122"/>
            </a:endParaRPr>
          </a:p>
        </p:txBody>
      </p:sp>
      <p:sp>
        <p:nvSpPr>
          <p:cNvPr id="203779" name="Rectangle 3"/>
          <p:cNvSpPr>
            <a:spLocks noGrp="1"/>
          </p:cNvSpPr>
          <p:nvPr>
            <p:ph idx="1"/>
          </p:nvPr>
        </p:nvSpPr>
        <p:spPr>
          <a:xfrm>
            <a:off x="457200" y="1628775"/>
            <a:ext cx="8229600" cy="4608513"/>
          </a:xfrm>
        </p:spPr>
        <p:txBody>
          <a:bodyPr vert="horz" wrap="square" lIns="0" tIns="0" rIns="0" bIns="0" anchor="t" anchorCtr="0"/>
          <a:p>
            <a:pPr>
              <a:lnSpc>
                <a:spcPct val="90000"/>
              </a:lnSpc>
            </a:pPr>
            <a:r>
              <a:rPr lang="zh-CN" altLang="x-none" sz="2800" b="1" dirty="0">
                <a:latin typeface="宋体" panose="02010600030101010101" pitchFamily="2" charset="-122"/>
                <a:ea typeface="宋体" panose="02010600030101010101" pitchFamily="2" charset="-122"/>
              </a:rPr>
              <a:t>企业综合利用资源，生产符合国家产业政策规定的产品所取得的收入，可以在计算应纳税所得额时减计收入。</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减计收入，是指企业以</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资源综合利用企业所得税优惠目录</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规定的资源作为主要原材料，生产国家非限制和禁止并符合国家和行业相关标准的产品取得的收入，减按</a:t>
            </a:r>
            <a:r>
              <a:rPr lang="zh-CN" altLang="zh-CN" sz="2800" b="1" dirty="0">
                <a:solidFill>
                  <a:srgbClr val="FF0000"/>
                </a:solidFill>
                <a:latin typeface="宋体" panose="02010600030101010101" pitchFamily="2" charset="-122"/>
                <a:ea typeface="宋体" panose="02010600030101010101" pitchFamily="2" charset="-122"/>
              </a:rPr>
              <a:t>90%</a:t>
            </a:r>
            <a:r>
              <a:rPr lang="zh-CN" altLang="x-none" sz="2800" b="1" dirty="0">
                <a:latin typeface="宋体" panose="02010600030101010101" pitchFamily="2" charset="-122"/>
                <a:ea typeface="宋体" panose="02010600030101010101" pitchFamily="2" charset="-122"/>
              </a:rPr>
              <a:t>计入收入总额。</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主要材料是指原材料占生产产品材料的比例不得低于</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资源综合利用企业所得税优惠目录</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规定的标准。</a:t>
            </a:r>
            <a:br>
              <a:rPr lang="zh-CN" altLang="x-none" sz="2800" b="1" dirty="0">
                <a:latin typeface="宋体" panose="02010600030101010101" pitchFamily="2" charset="-122"/>
                <a:ea typeface="宋体" panose="02010600030101010101" pitchFamily="2" charset="-122"/>
              </a:rPr>
            </a:b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Rectangle 2"/>
          <p:cNvSpPr>
            <a:spLocks noGrp="1"/>
          </p:cNvSpPr>
          <p:nvPr>
            <p:ph type="title"/>
          </p:nvPr>
        </p:nvSpPr>
        <p:spPr>
          <a:xfrm>
            <a:off x="457200" y="357188"/>
            <a:ext cx="8229600" cy="517525"/>
          </a:xfrm>
        </p:spPr>
        <p:txBody>
          <a:bodyPr vert="horz" wrap="square" lIns="0" tIns="0" rIns="0" bIns="0" anchor="t" anchorCtr="0"/>
          <a:p>
            <a:r>
              <a:rPr lang="zh-CN" altLang="x-none" sz="4000" dirty="0">
                <a:ea typeface="宋体" panose="02010600030101010101" pitchFamily="2" charset="-122"/>
              </a:rPr>
              <a:t>税额抵免</a:t>
            </a:r>
            <a:endParaRPr lang="zh-CN" altLang="x-none" sz="4000" dirty="0">
              <a:ea typeface="宋体" panose="02010600030101010101" pitchFamily="2" charset="-122"/>
            </a:endParaRPr>
          </a:p>
        </p:txBody>
      </p:sp>
      <p:sp>
        <p:nvSpPr>
          <p:cNvPr id="204803" name="Rectangle 3"/>
          <p:cNvSpPr>
            <a:spLocks noGrp="1"/>
          </p:cNvSpPr>
          <p:nvPr>
            <p:ph idx="1"/>
          </p:nvPr>
        </p:nvSpPr>
        <p:spPr>
          <a:xfrm>
            <a:off x="457200" y="1484313"/>
            <a:ext cx="8362950" cy="4681537"/>
          </a:xfrm>
        </p:spPr>
        <p:txBody>
          <a:bodyPr vert="horz" wrap="square" lIns="0" tIns="0" rIns="0" bIns="0" anchor="t" anchorCtr="0"/>
          <a:p>
            <a:pPr>
              <a:lnSpc>
                <a:spcPct val="80000"/>
              </a:lnSpc>
            </a:pPr>
            <a:r>
              <a:rPr lang="zh-CN" altLang="x-none" sz="2400" b="1" dirty="0">
                <a:latin typeface="宋体" panose="02010600030101010101" pitchFamily="2" charset="-122"/>
                <a:ea typeface="宋体" panose="02010600030101010101" pitchFamily="2" charset="-122"/>
              </a:rPr>
              <a:t>企业购置用于环境保护、节能节水、安全生产等专用设备的投资额，可以按一定比例实行税额抵免。</a:t>
            </a:r>
            <a:endParaRPr lang="zh-CN" altLang="x-none" sz="2400" b="1" dirty="0">
              <a:latin typeface="宋体" panose="02010600030101010101" pitchFamily="2" charset="-122"/>
              <a:ea typeface="宋体" panose="02010600030101010101" pitchFamily="2" charset="-122"/>
            </a:endParaRPr>
          </a:p>
          <a:p>
            <a:pPr>
              <a:lnSpc>
                <a:spcPct val="80000"/>
              </a:lnSpc>
            </a:pPr>
            <a:endParaRPr lang="zh-CN" altLang="zh-CN"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税额抵免，是指企业购置并实际使用</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环境保护专用设备企业所得税优惠目录</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节能节水专用设备企业所得税优惠目录</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和</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安全生产专用设备企业所得税优惠目录</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规定的环境保护、节能节水、安全生产等专用设备的，该专用设备的投资额的</a:t>
            </a:r>
            <a:r>
              <a:rPr lang="zh-CN" altLang="zh-CN" sz="2400" b="1" dirty="0">
                <a:solidFill>
                  <a:srgbClr val="FF0000"/>
                </a:solidFill>
                <a:latin typeface="宋体" panose="02010600030101010101" pitchFamily="2" charset="-122"/>
                <a:ea typeface="宋体" panose="02010600030101010101" pitchFamily="2" charset="-122"/>
              </a:rPr>
              <a:t>10%</a:t>
            </a:r>
            <a:r>
              <a:rPr lang="zh-CN" altLang="x-none" sz="2400" b="1" dirty="0">
                <a:latin typeface="宋体" panose="02010600030101010101" pitchFamily="2" charset="-122"/>
                <a:ea typeface="宋体" panose="02010600030101010101" pitchFamily="2" charset="-122"/>
              </a:rPr>
              <a:t>可以从企业当年的应纳税额中抵免；当年不足抵免的，可以在以后</a:t>
            </a:r>
            <a:r>
              <a:rPr lang="zh-CN" altLang="zh-CN" sz="2400" b="1" dirty="0">
                <a:solidFill>
                  <a:srgbClr val="FF0000"/>
                </a:solidFill>
                <a:latin typeface="宋体" panose="02010600030101010101" pitchFamily="2" charset="-122"/>
                <a:ea typeface="宋体" panose="02010600030101010101" pitchFamily="2" charset="-122"/>
              </a:rPr>
              <a:t>5</a:t>
            </a:r>
            <a:r>
              <a:rPr lang="zh-CN" altLang="x-none" sz="2400" b="1" dirty="0">
                <a:solidFill>
                  <a:srgbClr val="FF0000"/>
                </a:solidFill>
                <a:latin typeface="宋体" panose="02010600030101010101" pitchFamily="2" charset="-122"/>
                <a:ea typeface="宋体" panose="02010600030101010101" pitchFamily="2" charset="-122"/>
              </a:rPr>
              <a:t>个</a:t>
            </a:r>
            <a:r>
              <a:rPr lang="zh-CN" altLang="x-none" sz="2400" b="1" dirty="0">
                <a:latin typeface="宋体" panose="02010600030101010101" pitchFamily="2" charset="-122"/>
                <a:ea typeface="宋体" panose="02010600030101010101" pitchFamily="2" charset="-122"/>
              </a:rPr>
              <a:t>纳税年度结转抵免。</a:t>
            </a:r>
            <a:endParaRPr lang="zh-CN" altLang="x-none" sz="2400" b="1" dirty="0">
              <a:latin typeface="宋体" panose="02010600030101010101" pitchFamily="2" charset="-122"/>
              <a:ea typeface="宋体" panose="02010600030101010101" pitchFamily="2" charset="-122"/>
            </a:endParaRPr>
          </a:p>
          <a:p>
            <a:pPr>
              <a:lnSpc>
                <a:spcPct val="80000"/>
              </a:lnSpc>
            </a:pP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享受该规定的企业所得税优惠的企业，应当实际购置并自身实际投入使用该规定的专用设备；企业购置上述专用设备在</a:t>
            </a:r>
            <a:r>
              <a:rPr lang="zh-CN" altLang="zh-CN" sz="2400" b="1" dirty="0">
                <a:solidFill>
                  <a:srgbClr val="FF0000"/>
                </a:solidFill>
                <a:latin typeface="宋体" panose="02010600030101010101" pitchFamily="2" charset="-122"/>
                <a:ea typeface="宋体" panose="02010600030101010101" pitchFamily="2" charset="-122"/>
              </a:rPr>
              <a:t>5</a:t>
            </a:r>
            <a:r>
              <a:rPr lang="zh-CN" altLang="x-none" sz="2400" b="1" dirty="0">
                <a:solidFill>
                  <a:srgbClr val="FF0000"/>
                </a:solidFill>
                <a:latin typeface="宋体" panose="02010600030101010101" pitchFamily="2" charset="-122"/>
                <a:ea typeface="宋体" panose="02010600030101010101" pitchFamily="2" charset="-122"/>
              </a:rPr>
              <a:t>年内转让、出租</a:t>
            </a:r>
            <a:r>
              <a:rPr lang="zh-CN" altLang="x-none" sz="2400" b="1" dirty="0">
                <a:latin typeface="宋体" panose="02010600030101010101" pitchFamily="2" charset="-122"/>
                <a:ea typeface="宋体" panose="02010600030101010101" pitchFamily="2" charset="-122"/>
              </a:rPr>
              <a:t>的，应当停止享受企业所得税优惠，并补缴已经抵免的企业所得税税款。</a:t>
            </a:r>
            <a:endParaRPr lang="zh-CN" altLang="x-none" sz="2000" dirty="0">
              <a:ea typeface="宋体" panose="02010600030101010101" pitchFamily="2" charset="-122"/>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Rectangle 2"/>
          <p:cNvSpPr>
            <a:spLocks noGrp="1"/>
          </p:cNvSpPr>
          <p:nvPr>
            <p:ph type="title"/>
          </p:nvPr>
        </p:nvSpPr>
        <p:spPr>
          <a:xfrm>
            <a:off x="457200" y="357188"/>
            <a:ext cx="8229600" cy="906462"/>
          </a:xfrm>
        </p:spPr>
        <p:txBody>
          <a:bodyPr vert="horz" wrap="square" lIns="0" tIns="0" rIns="0" bIns="0" anchor="t" anchorCtr="0"/>
          <a:p>
            <a:r>
              <a:rPr lang="zh-CN" altLang="x-none" dirty="0">
                <a:ea typeface="宋体" panose="02010600030101010101" pitchFamily="2" charset="-122"/>
              </a:rPr>
              <a:t>专项税收优惠政策</a:t>
            </a:r>
            <a:endParaRPr lang="zh-CN" altLang="x-none" dirty="0">
              <a:ea typeface="宋体" panose="02010600030101010101" pitchFamily="2" charset="-122"/>
            </a:endParaRPr>
          </a:p>
        </p:txBody>
      </p:sp>
      <p:sp>
        <p:nvSpPr>
          <p:cNvPr id="205827" name="Rectangle 3"/>
          <p:cNvSpPr>
            <a:spLocks noGrp="1"/>
          </p:cNvSpPr>
          <p:nvPr>
            <p:ph idx="1"/>
          </p:nvPr>
        </p:nvSpPr>
        <p:spPr/>
        <p:txBody>
          <a:bodyPr vert="horz" wrap="square" lIns="0" tIns="0" rIns="0" bIns="0" anchor="t" anchorCtr="0"/>
          <a:p>
            <a:r>
              <a:rPr lang="zh-CN" altLang="x-none" b="1" dirty="0">
                <a:latin typeface="宋体" panose="02010600030101010101" pitchFamily="2" charset="-122"/>
                <a:ea typeface="宋体" panose="02010600030101010101" pitchFamily="2" charset="-122"/>
              </a:rPr>
              <a:t>根据国民经济和社会发展的需要，或者由于突发事件等原因对企业经营活动产生重大影响的，国务院可以制定企业所得税专项优惠政策，报全国人民代表大会常务委员会备案。 </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六、特别纳税调整</a:t>
            </a:r>
            <a:endParaRPr lang="zh-CN" altLang="x-none" dirty="0">
              <a:ea typeface="宋体" panose="02010600030101010101" pitchFamily="2" charset="-122"/>
            </a:endParaRPr>
          </a:p>
        </p:txBody>
      </p:sp>
      <p:sp>
        <p:nvSpPr>
          <p:cNvPr id="206851" name="Rectangle 3"/>
          <p:cNvSpPr>
            <a:spLocks noGrp="1"/>
          </p:cNvSpPr>
          <p:nvPr>
            <p:ph idx="1"/>
          </p:nvPr>
        </p:nvSpPr>
        <p:spPr/>
        <p:txBody>
          <a:bodyPr vert="horz" wrap="square" lIns="0" tIns="0" rIns="0" bIns="0" anchor="t" anchorCtr="0"/>
          <a:p>
            <a:r>
              <a:rPr lang="zh-CN" altLang="x-none" b="1" dirty="0">
                <a:latin typeface="宋体" panose="02010600030101010101" pitchFamily="2" charset="-122"/>
                <a:ea typeface="宋体" panose="02010600030101010101" pitchFamily="2" charset="-122"/>
              </a:rPr>
              <a:t>（一）关联交易的纳税调整</a:t>
            </a:r>
            <a:endParaRPr lang="zh-CN" altLang="x-none" b="1" dirty="0">
              <a:latin typeface="宋体" panose="02010600030101010101" pitchFamily="2" charset="-122"/>
              <a:ea typeface="宋体" panose="02010600030101010101" pitchFamily="2" charset="-122"/>
            </a:endParaRPr>
          </a:p>
          <a:p>
            <a:r>
              <a:rPr lang="zh-CN" altLang="x-none" b="1" dirty="0">
                <a:latin typeface="宋体" panose="02010600030101010101" pitchFamily="2" charset="-122"/>
                <a:ea typeface="宋体" panose="02010600030101010101" pitchFamily="2" charset="-122"/>
              </a:rPr>
              <a:t>（二）受控外国企业的纳税调整</a:t>
            </a:r>
            <a:endParaRPr lang="zh-CN" altLang="x-none" b="1" dirty="0">
              <a:latin typeface="宋体" panose="02010600030101010101" pitchFamily="2" charset="-122"/>
              <a:ea typeface="宋体" panose="02010600030101010101" pitchFamily="2" charset="-122"/>
            </a:endParaRPr>
          </a:p>
          <a:p>
            <a:r>
              <a:rPr lang="zh-CN" altLang="x-none" b="1" dirty="0">
                <a:latin typeface="宋体" panose="02010600030101010101" pitchFamily="2" charset="-122"/>
                <a:ea typeface="宋体" panose="02010600030101010101" pitchFamily="2" charset="-122"/>
              </a:rPr>
              <a:t>（三）资本弱化的纳税调整</a:t>
            </a:r>
            <a:endParaRPr lang="zh-CN" altLang="x-none" b="1" dirty="0">
              <a:latin typeface="宋体" panose="02010600030101010101" pitchFamily="2" charset="-122"/>
              <a:ea typeface="宋体" panose="02010600030101010101" pitchFamily="2" charset="-122"/>
            </a:endParaRPr>
          </a:p>
          <a:p>
            <a:r>
              <a:rPr lang="zh-CN" altLang="x-none" b="1" dirty="0">
                <a:latin typeface="宋体" panose="02010600030101010101" pitchFamily="2" charset="-122"/>
                <a:ea typeface="宋体" panose="02010600030101010101" pitchFamily="2" charset="-122"/>
              </a:rPr>
              <a:t>（四）一般反避税管理 </a:t>
            </a:r>
            <a:endParaRPr lang="zh-CN" altLang="x-none" b="1" dirty="0">
              <a:latin typeface="宋体" panose="02010600030101010101" pitchFamily="2" charset="-122"/>
              <a:ea typeface="宋体" panose="02010600030101010101" pitchFamily="2" charset="-122"/>
            </a:endParaRPr>
          </a:p>
          <a:p>
            <a:r>
              <a:rPr lang="zh-CN" altLang="x-none" b="1" dirty="0">
                <a:latin typeface="宋体" panose="02010600030101010101" pitchFamily="2" charset="-122"/>
                <a:ea typeface="宋体" panose="02010600030101010101" pitchFamily="2" charset="-122"/>
              </a:rPr>
              <a:t>（五）特别纳税调整处理</a:t>
            </a:r>
            <a:endParaRPr lang="zh-CN" altLang="x-none" b="1" dirty="0">
              <a:latin typeface="宋体" panose="02010600030101010101" pitchFamily="2" charset="-122"/>
              <a:ea typeface="宋体" panose="02010600030101010101" pitchFamily="2" charset="-122"/>
            </a:endParaRPr>
          </a:p>
          <a:p>
            <a:endParaRPr lang="zh-CN" altLang="zh-CN" b="1" dirty="0">
              <a:latin typeface="宋体" panose="02010600030101010101" pitchFamily="2" charset="-122"/>
              <a:ea typeface="宋体" panose="02010600030101010101" pitchFamily="2" charset="-122"/>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Rectangle 2"/>
          <p:cNvSpPr>
            <a:spLocks noGrp="1"/>
          </p:cNvSpPr>
          <p:nvPr>
            <p:ph type="title"/>
          </p:nvPr>
        </p:nvSpPr>
        <p:spPr/>
        <p:txBody>
          <a:bodyPr vert="horz" wrap="square" lIns="0" tIns="0" rIns="0" bIns="0" anchor="t" anchorCtr="0"/>
          <a:p>
            <a:r>
              <a:rPr lang="zh-CN" altLang="x-none" sz="3600" dirty="0">
                <a:ea typeface="宋体" panose="02010600030101010101" pitchFamily="2" charset="-122"/>
              </a:rPr>
              <a:t>（一）关联交易的纳税调整（原则）</a:t>
            </a:r>
            <a:endParaRPr lang="zh-CN" altLang="x-none" sz="3600" dirty="0">
              <a:ea typeface="宋体" panose="02010600030101010101" pitchFamily="2" charset="-122"/>
            </a:endParaRPr>
          </a:p>
        </p:txBody>
      </p:sp>
      <p:sp>
        <p:nvSpPr>
          <p:cNvPr id="207875" name="Rectangle 3"/>
          <p:cNvSpPr>
            <a:spLocks noGrp="1"/>
          </p:cNvSpPr>
          <p:nvPr>
            <p:ph idx="1"/>
          </p:nvPr>
        </p:nvSpPr>
        <p:spPr/>
        <p:txBody>
          <a:bodyPr vert="horz" wrap="square" lIns="0" tIns="0" rIns="0" bIns="0" anchor="t" anchorCtr="0"/>
          <a:p>
            <a:r>
              <a:rPr lang="zh-CN" altLang="zh-CN" sz="2800" b="1" dirty="0">
                <a:latin typeface="宋体" panose="02010600030101010101" pitchFamily="2" charset="-122"/>
                <a:ea typeface="宋体" panose="02010600030101010101" pitchFamily="2" charset="-122"/>
              </a:rPr>
              <a:t>1</a:t>
            </a:r>
            <a:r>
              <a:rPr lang="zh-CN" altLang="x-none" sz="2800" b="1" dirty="0">
                <a:latin typeface="宋体" panose="02010600030101010101" pitchFamily="2" charset="-122"/>
                <a:ea typeface="宋体" panose="02010600030101010101" pitchFamily="2" charset="-122"/>
              </a:rPr>
              <a:t>、关联交易的纳税调整的原则</a:t>
            </a:r>
            <a:endParaRPr lang="zh-CN" altLang="x-none" sz="2800" b="1" dirty="0">
              <a:latin typeface="宋体" panose="02010600030101010101" pitchFamily="2" charset="-122"/>
              <a:ea typeface="宋体" panose="02010600030101010101" pitchFamily="2" charset="-122"/>
            </a:endParaRPr>
          </a:p>
          <a:p>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税法</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第四十一条 企业与其关联方之间的业务往来，不符合独立交易原则而减少企业或者其关联方应纳税收入或者所得额的，税务机关有权按照合理方法调整。 </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企业与其关联方共同开发、受让无形资产，或者共同提供、接受劳务发生的成本，在计算应纳税所得额时应当按照独立交易原则进行分摊。</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AutoShape 2"/>
          <p:cNvSpPr>
            <a:spLocks noGrp="1"/>
          </p:cNvSpPr>
          <p:nvPr>
            <p:ph type="title"/>
          </p:nvPr>
        </p:nvSpPr>
        <p:spPr>
          <a:xfrm>
            <a:off x="1263650" y="307975"/>
            <a:ext cx="5557838" cy="841375"/>
          </a:xfrm>
          <a:prstGeom prst="roundRect">
            <a:avLst>
              <a:gd name="adj" fmla="val 16667"/>
            </a:avLst>
          </a:prstGeom>
        </p:spPr>
        <p:txBody>
          <a:bodyPr vert="horz" wrap="square" lIns="0" tIns="0" rIns="0" bIns="0" anchor="t" anchorCtr="0"/>
          <a:p>
            <a:r>
              <a:rPr lang="zh-CN" altLang="x-none" dirty="0">
                <a:latin typeface="宋体" panose="02010600030101010101" pitchFamily="2" charset="-122"/>
                <a:ea typeface="宋体" panose="02010600030101010101" pitchFamily="2" charset="-122"/>
              </a:rPr>
              <a:t>一、纳税人和课税对象 </a:t>
            </a:r>
            <a:endParaRPr lang="zh-CN" altLang="x-none" dirty="0">
              <a:latin typeface="宋体" panose="02010600030101010101" pitchFamily="2" charset="-122"/>
              <a:ea typeface="宋体" panose="02010600030101010101" pitchFamily="2" charset="-122"/>
            </a:endParaRPr>
          </a:p>
        </p:txBody>
      </p:sp>
      <p:sp>
        <p:nvSpPr>
          <p:cNvPr id="5123" name="Rectangle 3"/>
          <p:cNvSpPr>
            <a:spLocks noGrp="1"/>
          </p:cNvSpPr>
          <p:nvPr>
            <p:ph idx="1"/>
          </p:nvPr>
        </p:nvSpPr>
        <p:spPr/>
        <p:txBody>
          <a:bodyPr vert="horz" wrap="square" lIns="0" tIns="0" rIns="0" bIns="0" anchor="t" anchorCtr="0"/>
          <a:p>
            <a:pPr>
              <a:lnSpc>
                <a:spcPct val="80000"/>
              </a:lnSpc>
            </a:pPr>
            <a:r>
              <a:rPr lang="zh-CN" altLang="x-none" sz="2800" b="1" dirty="0">
                <a:latin typeface="宋体" panose="02010600030101010101" pitchFamily="2" charset="-122"/>
                <a:ea typeface="宋体" panose="02010600030101010101" pitchFamily="2" charset="-122"/>
              </a:rPr>
              <a:t>在中华人民共和国境内，企业和其他取得收入的组织（以下统称企业）为企业所得税的纳税人，依照本法的规定缴纳企业所得税。</a:t>
            </a:r>
            <a:endParaRPr lang="zh-CN" altLang="x-none" sz="2800" b="1" dirty="0">
              <a:latin typeface="宋体" panose="02010600030101010101" pitchFamily="2" charset="-122"/>
              <a:ea typeface="宋体" panose="02010600030101010101" pitchFamily="2" charset="-122"/>
            </a:endParaRPr>
          </a:p>
          <a:p>
            <a:pPr>
              <a:lnSpc>
                <a:spcPct val="80000"/>
              </a:lnSpc>
            </a:pPr>
            <a:endParaRPr lang="zh-CN" altLang="zh-CN" sz="2800" b="1" dirty="0">
              <a:latin typeface="宋体" panose="02010600030101010101" pitchFamily="2" charset="-122"/>
              <a:ea typeface="宋体" panose="02010600030101010101" pitchFamily="2" charset="-122"/>
            </a:endParaRPr>
          </a:p>
          <a:p>
            <a:pPr>
              <a:lnSpc>
                <a:spcPct val="80000"/>
              </a:lnSpc>
            </a:pPr>
            <a:r>
              <a:rPr lang="zh-CN" altLang="x-none" sz="2800" b="1" dirty="0">
                <a:latin typeface="宋体" panose="02010600030101010101" pitchFamily="2" charset="-122"/>
                <a:ea typeface="宋体" panose="02010600030101010101" pitchFamily="2" charset="-122"/>
              </a:rPr>
              <a:t>第五十条：居民企业在中国境内设立不具有法人资格的营业机构的，应当汇总计算并缴纳企业所得税。</a:t>
            </a:r>
            <a:endParaRPr lang="zh-CN" altLang="x-none" sz="2800" b="1" dirty="0">
              <a:latin typeface="宋体" panose="02010600030101010101" pitchFamily="2" charset="-122"/>
              <a:ea typeface="宋体" panose="02010600030101010101" pitchFamily="2" charset="-122"/>
            </a:endParaRPr>
          </a:p>
          <a:p>
            <a:pPr>
              <a:lnSpc>
                <a:spcPct val="80000"/>
              </a:lnSpc>
            </a:pPr>
            <a:r>
              <a:rPr lang="zh-CN" altLang="x-none" sz="2800" b="1" dirty="0">
                <a:latin typeface="宋体" panose="02010600030101010101" pitchFamily="2" charset="-122"/>
                <a:ea typeface="宋体" panose="02010600030101010101" pitchFamily="2" charset="-122"/>
              </a:rPr>
              <a:t>第五十二条：除国务院另有规定外，企业之间不得合并缴纳企业所得税。</a:t>
            </a:r>
            <a:endParaRPr lang="zh-CN" altLang="x-none" sz="2800" b="1" dirty="0">
              <a:latin typeface="宋体" panose="02010600030101010101" pitchFamily="2" charset="-122"/>
              <a:ea typeface="宋体" panose="02010600030101010101" pitchFamily="2" charset="-122"/>
            </a:endParaRPr>
          </a:p>
          <a:p>
            <a:pPr>
              <a:lnSpc>
                <a:spcPct val="80000"/>
              </a:lnSpc>
            </a:pPr>
            <a:endParaRPr lang="zh-CN" altLang="zh-CN"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charRg st="0" end="58"/>
                                            </p:txEl>
                                          </p:spTgt>
                                        </p:tgtEl>
                                        <p:attrNameLst>
                                          <p:attrName>style.visibility</p:attrName>
                                        </p:attrNameLst>
                                      </p:cBhvr>
                                      <p:to>
                                        <p:strVal val="visible"/>
                                      </p:to>
                                    </p:set>
                                    <p:animEffect transition="in" filter="fade">
                                      <p:cBhvr>
                                        <p:cTn id="12" dur="2000"/>
                                        <p:tgtEl>
                                          <p:spTgt spid="5123">
                                            <p:txEl>
                                              <p:charRg st="0"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charRg st="59" end="105"/>
                                            </p:txEl>
                                          </p:spTgt>
                                        </p:tgtEl>
                                        <p:attrNameLst>
                                          <p:attrName>style.visibility</p:attrName>
                                        </p:attrNameLst>
                                      </p:cBhvr>
                                      <p:to>
                                        <p:strVal val="visible"/>
                                      </p:to>
                                    </p:set>
                                    <p:animEffect transition="in" filter="fade">
                                      <p:cBhvr>
                                        <p:cTn id="17" dur="2000"/>
                                        <p:tgtEl>
                                          <p:spTgt spid="5123">
                                            <p:txEl>
                                              <p:charRg st="59" end="10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charRg st="105" end="138"/>
                                            </p:txEl>
                                          </p:spTgt>
                                        </p:tgtEl>
                                        <p:attrNameLst>
                                          <p:attrName>style.visibility</p:attrName>
                                        </p:attrNameLst>
                                      </p:cBhvr>
                                      <p:to>
                                        <p:strVal val="visible"/>
                                      </p:to>
                                    </p:set>
                                    <p:animEffect transition="in" filter="fade">
                                      <p:cBhvr>
                                        <p:cTn id="22" dur="2000"/>
                                        <p:tgtEl>
                                          <p:spTgt spid="5123">
                                            <p:txEl>
                                              <p:charRg st="105"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2536825" y="71438"/>
            <a:ext cx="6157913" cy="841375"/>
          </a:xfrm>
        </p:spPr>
        <p:txBody>
          <a:bodyPr vert="horz" wrap="square" lIns="0" tIns="0" rIns="0" bIns="0" anchor="t" anchorCtr="0"/>
          <a:p>
            <a:r>
              <a:rPr lang="zh-CN" altLang="x-none" dirty="0">
                <a:latin typeface="宋体" panose="02010600030101010101" pitchFamily="2" charset="-122"/>
                <a:ea typeface="宋体" panose="02010600030101010101" pitchFamily="2" charset="-122"/>
              </a:rPr>
              <a:t>企业所得税法第二十八条第二款所称国家需要重点扶持的高新技术企业</a:t>
            </a:r>
            <a:endParaRPr lang="zh-CN" altLang="x-none" dirty="0">
              <a:latin typeface="宋体" panose="02010600030101010101" pitchFamily="2" charset="-122"/>
              <a:ea typeface="宋体" panose="02010600030101010101" pitchFamily="2" charset="-122"/>
            </a:endParaRPr>
          </a:p>
        </p:txBody>
      </p:sp>
      <p:sp>
        <p:nvSpPr>
          <p:cNvPr id="24579" name="Rectangle 3"/>
          <p:cNvSpPr>
            <a:spLocks noGrp="1"/>
          </p:cNvSpPr>
          <p:nvPr>
            <p:ph idx="1"/>
          </p:nvPr>
        </p:nvSpPr>
        <p:spPr>
          <a:xfrm>
            <a:off x="457200" y="1981200"/>
            <a:ext cx="8229600" cy="4257675"/>
          </a:xfrm>
        </p:spPr>
        <p:txBody>
          <a:bodyPr vert="horz" wrap="square" lIns="0" tIns="0" rIns="0" bIns="0" anchor="t" anchorCtr="0"/>
          <a:p>
            <a:pPr>
              <a:lnSpc>
                <a:spcPct val="90000"/>
              </a:lnSpc>
            </a:pPr>
            <a:r>
              <a:rPr lang="zh-CN" altLang="x-none" sz="2400" b="1" dirty="0">
                <a:latin typeface="宋体" panose="02010600030101010101" pitchFamily="2" charset="-122"/>
                <a:ea typeface="宋体" panose="02010600030101010101" pitchFamily="2" charset="-122"/>
              </a:rPr>
              <a:t>是指拥有核心自主知识产权，并同时符合下列条件的企业：</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（一）产品（服务）属于</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国家重点支持的高新技术领域</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规定的范围；</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（二）</a:t>
            </a:r>
            <a:r>
              <a:rPr lang="zh-CN" altLang="x-none" sz="2400" b="1" dirty="0">
                <a:solidFill>
                  <a:srgbClr val="010000"/>
                </a:solidFill>
                <a:latin typeface="宋体" panose="02010600030101010101" pitchFamily="2" charset="-122"/>
                <a:ea typeface="宋体" panose="02010600030101010101" pitchFamily="2" charset="-122"/>
              </a:rPr>
              <a:t>研究开发费用占销售收入的比例不低于</a:t>
            </a:r>
            <a:r>
              <a:rPr lang="zh-CN" altLang="zh-CN" sz="2400" b="1" dirty="0">
                <a:solidFill>
                  <a:srgbClr val="010000"/>
                </a:solidFill>
                <a:latin typeface="宋体" panose="02010600030101010101" pitchFamily="2" charset="-122"/>
                <a:ea typeface="宋体" panose="02010600030101010101" pitchFamily="2" charset="-122"/>
              </a:rPr>
              <a:t>3</a:t>
            </a:r>
            <a:r>
              <a:rPr lang="zh-CN" altLang="x-none" sz="2400" b="1" dirty="0">
                <a:solidFill>
                  <a:srgbClr val="010000"/>
                </a:solidFill>
                <a:latin typeface="宋体" panose="02010600030101010101" pitchFamily="2" charset="-122"/>
                <a:ea typeface="宋体" panose="02010600030101010101" pitchFamily="2" charset="-122"/>
              </a:rPr>
              <a:t>％；</a:t>
            </a:r>
            <a:br>
              <a:rPr lang="zh-CN" altLang="x-none" sz="2400" b="1" dirty="0">
                <a:solidFill>
                  <a:srgbClr val="010000"/>
                </a:solidFill>
                <a:latin typeface="宋体" panose="02010600030101010101" pitchFamily="2" charset="-122"/>
                <a:ea typeface="宋体" panose="02010600030101010101" pitchFamily="2" charset="-122"/>
              </a:rPr>
            </a:br>
            <a:r>
              <a:rPr lang="zh-CN" altLang="x-none" sz="2400" b="1" dirty="0">
                <a:solidFill>
                  <a:srgbClr val="010000"/>
                </a:solidFill>
                <a:latin typeface="宋体" panose="02010600030101010101" pitchFamily="2" charset="-122"/>
                <a:ea typeface="宋体" panose="02010600030101010101" pitchFamily="2" charset="-122"/>
              </a:rPr>
              <a:t>　　（三）高新技术产品（服务）收入占企业总收入的比例不低于</a:t>
            </a:r>
            <a:r>
              <a:rPr lang="zh-CN" altLang="zh-CN" sz="2400" b="1" dirty="0">
                <a:solidFill>
                  <a:srgbClr val="010000"/>
                </a:solidFill>
                <a:latin typeface="宋体" panose="02010600030101010101" pitchFamily="2" charset="-122"/>
                <a:ea typeface="宋体" panose="02010600030101010101" pitchFamily="2" charset="-122"/>
              </a:rPr>
              <a:t>60</a:t>
            </a:r>
            <a:r>
              <a:rPr lang="zh-CN" altLang="x-none" sz="2400" b="1" dirty="0">
                <a:solidFill>
                  <a:srgbClr val="010000"/>
                </a:solidFill>
                <a:latin typeface="宋体" panose="02010600030101010101" pitchFamily="2" charset="-122"/>
                <a:ea typeface="宋体" panose="02010600030101010101" pitchFamily="2" charset="-122"/>
              </a:rPr>
              <a:t>％；</a:t>
            </a:r>
            <a:br>
              <a:rPr lang="zh-CN" altLang="x-none" sz="2400" b="1" dirty="0">
                <a:solidFill>
                  <a:srgbClr val="010000"/>
                </a:solidFill>
                <a:latin typeface="宋体" panose="02010600030101010101" pitchFamily="2" charset="-122"/>
                <a:ea typeface="宋体" panose="02010600030101010101" pitchFamily="2" charset="-122"/>
              </a:rPr>
            </a:br>
            <a:r>
              <a:rPr lang="zh-CN" altLang="x-none" sz="2400" b="1" dirty="0">
                <a:solidFill>
                  <a:srgbClr val="010000"/>
                </a:solidFill>
                <a:latin typeface="宋体" panose="02010600030101010101" pitchFamily="2" charset="-122"/>
                <a:ea typeface="宋体" panose="02010600030101010101" pitchFamily="2" charset="-122"/>
              </a:rPr>
              <a:t>　　（四）科技人员占企业职工总数的比例不低于</a:t>
            </a:r>
            <a:r>
              <a:rPr lang="zh-CN" altLang="zh-CN" sz="2400" b="1" dirty="0">
                <a:solidFill>
                  <a:srgbClr val="010000"/>
                </a:solidFill>
                <a:latin typeface="宋体" panose="02010600030101010101" pitchFamily="2" charset="-122"/>
                <a:ea typeface="宋体" panose="02010600030101010101" pitchFamily="2" charset="-122"/>
              </a:rPr>
              <a:t>20</a:t>
            </a:r>
            <a:r>
              <a:rPr lang="zh-CN" altLang="x-none" sz="2400" b="1" dirty="0">
                <a:solidFill>
                  <a:srgbClr val="010000"/>
                </a:solidFill>
                <a:latin typeface="宋体" panose="02010600030101010101" pitchFamily="2" charset="-122"/>
                <a:ea typeface="宋体" panose="02010600030101010101" pitchFamily="2" charset="-122"/>
              </a:rPr>
              <a:t>％；</a:t>
            </a:r>
            <a:br>
              <a:rPr lang="zh-CN" altLang="x-none" sz="2400" b="1" dirty="0">
                <a:solidFill>
                  <a:srgbClr val="010000"/>
                </a:solidFill>
                <a:latin typeface="宋体" panose="02010600030101010101" pitchFamily="2" charset="-122"/>
                <a:ea typeface="宋体" panose="02010600030101010101" pitchFamily="2" charset="-122"/>
              </a:rPr>
            </a:br>
            <a:r>
              <a:rPr lang="zh-CN" altLang="x-none" sz="2400" b="1" dirty="0">
                <a:solidFill>
                  <a:srgbClr val="010000"/>
                </a:solidFill>
                <a:latin typeface="宋体" panose="02010600030101010101" pitchFamily="2" charset="-122"/>
                <a:ea typeface="宋体" panose="02010600030101010101" pitchFamily="2" charset="-122"/>
              </a:rPr>
              <a:t>　　</a:t>
            </a:r>
            <a:r>
              <a:rPr lang="zh-CN" altLang="x-none" sz="2400" b="1" dirty="0">
                <a:latin typeface="宋体" panose="02010600030101010101" pitchFamily="2" charset="-122"/>
                <a:ea typeface="宋体" panose="02010600030101010101" pitchFamily="2" charset="-122"/>
              </a:rPr>
              <a:t>（五）高新技术企业认定管理办法规定的其他条件。</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国家重点支持的高新技术领域</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和高新技术企业认定管理办法由国务院科技、财政、税务主管部门商国务院有关部门制订，报国务院批准后公布施行。</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2"/>
          <p:cNvSpPr>
            <a:spLocks noGrp="1"/>
          </p:cNvSpPr>
          <p:nvPr>
            <p:ph type="title"/>
          </p:nvPr>
        </p:nvSpPr>
        <p:spPr>
          <a:xfrm>
            <a:off x="457200" y="357188"/>
            <a:ext cx="8229600" cy="739775"/>
          </a:xfrm>
        </p:spPr>
        <p:txBody>
          <a:bodyPr vert="horz" wrap="square" lIns="0" tIns="0" rIns="0" bIns="0" anchor="t" anchorCtr="0"/>
          <a:p>
            <a:r>
              <a:rPr lang="zh-CN" altLang="zh-CN" sz="3600" dirty="0">
                <a:latin typeface="宋体" panose="02010600030101010101" pitchFamily="2" charset="-122"/>
                <a:ea typeface="宋体" panose="02010600030101010101" pitchFamily="2" charset="-122"/>
              </a:rPr>
              <a:t>2</a:t>
            </a:r>
            <a:r>
              <a:rPr lang="zh-CN" altLang="x-none" sz="3600" dirty="0">
                <a:latin typeface="宋体" panose="02010600030101010101" pitchFamily="2" charset="-122"/>
                <a:ea typeface="宋体" panose="02010600030101010101" pitchFamily="2" charset="-122"/>
              </a:rPr>
              <a:t>、关联方的确定</a:t>
            </a:r>
            <a:endParaRPr lang="zh-CN" altLang="x-none" sz="3600" dirty="0">
              <a:latin typeface="宋体" panose="02010600030101010101" pitchFamily="2" charset="-122"/>
              <a:ea typeface="宋体" panose="02010600030101010101" pitchFamily="2" charset="-122"/>
            </a:endParaRPr>
          </a:p>
        </p:txBody>
      </p:sp>
      <p:sp>
        <p:nvSpPr>
          <p:cNvPr id="208899" name="Rectangle 3"/>
          <p:cNvSpPr>
            <a:spLocks noGrp="1"/>
          </p:cNvSpPr>
          <p:nvPr>
            <p:ph idx="1"/>
          </p:nvPr>
        </p:nvSpPr>
        <p:spPr>
          <a:xfrm>
            <a:off x="457200" y="1773238"/>
            <a:ext cx="8229600" cy="3816350"/>
          </a:xfrm>
        </p:spPr>
        <p:txBody>
          <a:bodyPr vert="horz" wrap="square" lIns="0" tIns="0" rIns="0" bIns="0" anchor="t" anchorCtr="0"/>
          <a:p>
            <a:r>
              <a:rPr lang="zh-CN" altLang="zh-CN" sz="2800" b="1" dirty="0">
                <a:ea typeface="宋体" panose="02010600030101010101" pitchFamily="2" charset="-122"/>
              </a:rPr>
              <a:t>《</a:t>
            </a:r>
            <a:r>
              <a:rPr lang="zh-CN" altLang="x-none" sz="2800" b="1" dirty="0">
                <a:ea typeface="宋体" panose="02010600030101010101" pitchFamily="2" charset="-122"/>
              </a:rPr>
              <a:t>条例</a:t>
            </a:r>
            <a:r>
              <a:rPr lang="zh-CN" altLang="zh-CN" sz="2800" b="1" dirty="0">
                <a:ea typeface="宋体" panose="02010600030101010101" pitchFamily="2" charset="-122"/>
              </a:rPr>
              <a:t>》</a:t>
            </a:r>
            <a:r>
              <a:rPr lang="zh-CN" altLang="x-none" sz="2800" b="1" dirty="0">
                <a:ea typeface="宋体" panose="02010600030101010101" pitchFamily="2" charset="-122"/>
              </a:rPr>
              <a:t>第一百零九条　企业所得税法第四十一条所称关联方是指与企业有下列关联关系之一的企业、其他组织或者个人：</a:t>
            </a:r>
            <a:br>
              <a:rPr lang="zh-CN" altLang="x-none" sz="2800" b="1" dirty="0">
                <a:ea typeface="宋体" panose="02010600030101010101" pitchFamily="2" charset="-122"/>
              </a:rPr>
            </a:br>
            <a:r>
              <a:rPr lang="zh-CN" altLang="x-none" sz="2800" b="1" dirty="0">
                <a:ea typeface="宋体" panose="02010600030101010101" pitchFamily="2" charset="-122"/>
              </a:rPr>
              <a:t>　　（一）在资金、经营、购销等方面存在直接或者间接的控制关系；</a:t>
            </a:r>
            <a:br>
              <a:rPr lang="zh-CN" altLang="x-none" sz="2800" b="1" dirty="0">
                <a:ea typeface="宋体" panose="02010600030101010101" pitchFamily="2" charset="-122"/>
              </a:rPr>
            </a:br>
            <a:r>
              <a:rPr lang="zh-CN" altLang="x-none" sz="2800" b="1" dirty="0">
                <a:ea typeface="宋体" panose="02010600030101010101" pitchFamily="2" charset="-122"/>
              </a:rPr>
              <a:t>　　（二）直接或者间接地同为第三者控制；</a:t>
            </a:r>
            <a:br>
              <a:rPr lang="zh-CN" altLang="x-none" sz="2800" b="1" dirty="0">
                <a:ea typeface="宋体" panose="02010600030101010101" pitchFamily="2" charset="-122"/>
              </a:rPr>
            </a:br>
            <a:r>
              <a:rPr lang="zh-CN" altLang="x-none" sz="2800" b="1" dirty="0">
                <a:ea typeface="宋体" panose="02010600030101010101" pitchFamily="2" charset="-122"/>
              </a:rPr>
              <a:t>　　（三）在利益上具有相关联的其他关系。</a:t>
            </a:r>
            <a:endParaRPr lang="zh-CN" altLang="x-none" sz="2800" b="1" dirty="0">
              <a:ea typeface="宋体" panose="02010600030101010101" pitchFamily="2" charset="-122"/>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2" name="Rectangle 2"/>
          <p:cNvSpPr>
            <a:spLocks noGrp="1"/>
          </p:cNvSpPr>
          <p:nvPr>
            <p:ph type="title"/>
          </p:nvPr>
        </p:nvSpPr>
        <p:spPr>
          <a:xfrm>
            <a:off x="468313" y="371475"/>
            <a:ext cx="8229600" cy="795338"/>
          </a:xfrm>
        </p:spPr>
        <p:txBody>
          <a:bodyPr vert="horz" wrap="square" lIns="0" tIns="0" rIns="0" bIns="0" anchor="t" anchorCtr="0"/>
          <a:p>
            <a:r>
              <a:rPr lang="zh-CN" altLang="x-none" sz="3200" dirty="0">
                <a:latin typeface="宋体" panose="02010600030101010101" pitchFamily="2" charset="-122"/>
                <a:ea typeface="宋体" panose="02010600030101010101" pitchFamily="2" charset="-122"/>
              </a:rPr>
              <a:t>国家税务总局关于印发</a:t>
            </a:r>
            <a:r>
              <a:rPr lang="zh-CN" altLang="zh-CN" sz="3200" dirty="0">
                <a:latin typeface="宋体" panose="02010600030101010101" pitchFamily="2" charset="-122"/>
                <a:ea typeface="宋体" panose="02010600030101010101" pitchFamily="2" charset="-122"/>
              </a:rPr>
              <a:t>《</a:t>
            </a:r>
            <a:r>
              <a:rPr lang="zh-CN" altLang="x-none" sz="3200" dirty="0">
                <a:latin typeface="宋体" panose="02010600030101010101" pitchFamily="2" charset="-122"/>
                <a:ea typeface="宋体" panose="02010600030101010101" pitchFamily="2" charset="-122"/>
              </a:rPr>
              <a:t>特别纳税调整实施办法</a:t>
            </a:r>
            <a:r>
              <a:rPr lang="zh-CN" altLang="zh-CN" sz="3200" dirty="0">
                <a:latin typeface="宋体" panose="02010600030101010101" pitchFamily="2" charset="-122"/>
                <a:ea typeface="宋体" panose="02010600030101010101" pitchFamily="2" charset="-122"/>
              </a:rPr>
              <a:t>[</a:t>
            </a:r>
            <a:r>
              <a:rPr lang="zh-CN" altLang="x-none" sz="3200" dirty="0">
                <a:latin typeface="宋体" panose="02010600030101010101" pitchFamily="2" charset="-122"/>
                <a:ea typeface="宋体" panose="02010600030101010101" pitchFamily="2" charset="-122"/>
              </a:rPr>
              <a:t>试行</a:t>
            </a:r>
            <a:r>
              <a:rPr lang="zh-CN" altLang="zh-CN" sz="3200" dirty="0">
                <a:latin typeface="宋体" panose="02010600030101010101" pitchFamily="2" charset="-122"/>
                <a:ea typeface="宋体" panose="02010600030101010101" pitchFamily="2" charset="-122"/>
              </a:rPr>
              <a:t>]》</a:t>
            </a:r>
            <a:r>
              <a:rPr lang="zh-CN" altLang="x-none" sz="3200" dirty="0">
                <a:latin typeface="宋体" panose="02010600030101010101" pitchFamily="2" charset="-122"/>
                <a:ea typeface="宋体" panose="02010600030101010101" pitchFamily="2" charset="-122"/>
              </a:rPr>
              <a:t>的通知（国税发</a:t>
            </a:r>
            <a:r>
              <a:rPr lang="zh-CN" altLang="zh-CN" sz="3200" dirty="0">
                <a:latin typeface="宋体" panose="02010600030101010101" pitchFamily="2" charset="-122"/>
                <a:ea typeface="宋体" panose="02010600030101010101" pitchFamily="2" charset="-122"/>
              </a:rPr>
              <a:t>〔2009〕2</a:t>
            </a:r>
            <a:r>
              <a:rPr lang="zh-CN" altLang="x-none" sz="3200" dirty="0">
                <a:latin typeface="宋体" panose="02010600030101010101" pitchFamily="2" charset="-122"/>
                <a:ea typeface="宋体" panose="02010600030101010101" pitchFamily="2" charset="-122"/>
              </a:rPr>
              <a:t>号）</a:t>
            </a:r>
            <a:endParaRPr lang="zh-CN" altLang="x-none" sz="3200" dirty="0">
              <a:latin typeface="宋体" panose="02010600030101010101" pitchFamily="2" charset="-122"/>
              <a:ea typeface="宋体" panose="02010600030101010101" pitchFamily="2" charset="-122"/>
            </a:endParaRPr>
          </a:p>
        </p:txBody>
      </p:sp>
      <p:sp>
        <p:nvSpPr>
          <p:cNvPr id="209923" name="Rectangle 3"/>
          <p:cNvSpPr>
            <a:spLocks noGrp="1"/>
          </p:cNvSpPr>
          <p:nvPr>
            <p:ph idx="1"/>
          </p:nvPr>
        </p:nvSpPr>
        <p:spPr>
          <a:xfrm>
            <a:off x="457200" y="1773238"/>
            <a:ext cx="8435975" cy="4824412"/>
          </a:xfrm>
        </p:spPr>
        <p:txBody>
          <a:bodyPr vert="horz" wrap="square" lIns="0" tIns="0" rIns="0" bIns="0" anchor="t" anchorCtr="0"/>
          <a:p>
            <a:pPr>
              <a:lnSpc>
                <a:spcPct val="80000"/>
              </a:lnSpc>
            </a:pPr>
            <a:r>
              <a:rPr lang="zh-CN" altLang="x-none" sz="2600" b="1" dirty="0">
                <a:ea typeface="宋体" panose="02010600030101010101" pitchFamily="2" charset="-122"/>
              </a:rPr>
              <a:t>第九条　所得税法实施条例第一百零九条及征管法实施细则第五十一条所称关联关系，主要是指企业与其他企业、组织或个人具有下列之一关系： </a:t>
            </a:r>
            <a:endParaRPr lang="zh-CN" altLang="x-none" sz="2600" b="1" dirty="0">
              <a:ea typeface="宋体" panose="02010600030101010101" pitchFamily="2" charset="-122"/>
            </a:endParaRPr>
          </a:p>
          <a:p>
            <a:pPr>
              <a:lnSpc>
                <a:spcPct val="80000"/>
              </a:lnSpc>
            </a:pPr>
            <a:r>
              <a:rPr lang="zh-CN" altLang="x-none" sz="2600" b="1" dirty="0">
                <a:ea typeface="宋体" panose="02010600030101010101" pitchFamily="2" charset="-122"/>
              </a:rPr>
              <a:t>（一）一方直接或间接持有另一方的股份总和达到</a:t>
            </a:r>
            <a:r>
              <a:rPr lang="zh-CN" altLang="zh-CN" sz="2600" b="1" dirty="0">
                <a:ea typeface="宋体" panose="02010600030101010101" pitchFamily="2" charset="-122"/>
              </a:rPr>
              <a:t>25%</a:t>
            </a:r>
            <a:r>
              <a:rPr lang="zh-CN" altLang="x-none" sz="2600" b="1" dirty="0">
                <a:ea typeface="宋体" panose="02010600030101010101" pitchFamily="2" charset="-122"/>
              </a:rPr>
              <a:t>以上，或者双方直接或间接同为第三方所持有的股份达到</a:t>
            </a:r>
            <a:r>
              <a:rPr lang="zh-CN" altLang="zh-CN" sz="2600" b="1" dirty="0">
                <a:ea typeface="宋体" panose="02010600030101010101" pitchFamily="2" charset="-122"/>
              </a:rPr>
              <a:t>25%</a:t>
            </a:r>
            <a:r>
              <a:rPr lang="zh-CN" altLang="x-none" sz="2600" b="1" dirty="0">
                <a:ea typeface="宋体" panose="02010600030101010101" pitchFamily="2" charset="-122"/>
              </a:rPr>
              <a:t>以上。若一方通过中间方对另一方间接持有股份，只要一方对中间方持股比例达到</a:t>
            </a:r>
            <a:r>
              <a:rPr lang="zh-CN" altLang="zh-CN" sz="2600" b="1" dirty="0">
                <a:ea typeface="宋体" panose="02010600030101010101" pitchFamily="2" charset="-122"/>
              </a:rPr>
              <a:t>25%</a:t>
            </a:r>
            <a:r>
              <a:rPr lang="zh-CN" altLang="x-none" sz="2600" b="1" dirty="0">
                <a:ea typeface="宋体" panose="02010600030101010101" pitchFamily="2" charset="-122"/>
              </a:rPr>
              <a:t>以上，则一方对另一方的持股比例按照中间方对另一方的持股比例计算。 </a:t>
            </a:r>
            <a:endParaRPr lang="zh-CN" altLang="x-none" sz="2600" b="1" dirty="0">
              <a:ea typeface="宋体" panose="02010600030101010101" pitchFamily="2" charset="-122"/>
            </a:endParaRPr>
          </a:p>
          <a:p>
            <a:pPr>
              <a:lnSpc>
                <a:spcPct val="80000"/>
              </a:lnSpc>
            </a:pPr>
            <a:r>
              <a:rPr lang="zh-CN" altLang="x-none" sz="2600" b="1" dirty="0">
                <a:ea typeface="宋体" panose="02010600030101010101" pitchFamily="2" charset="-122"/>
              </a:rPr>
              <a:t>（二）一方与另一方（独立金融机构除外）之间借贷资金占一方实收资本</a:t>
            </a:r>
            <a:r>
              <a:rPr lang="zh-CN" altLang="zh-CN" sz="2600" b="1" dirty="0">
                <a:ea typeface="宋体" panose="02010600030101010101" pitchFamily="2" charset="-122"/>
              </a:rPr>
              <a:t>50%</a:t>
            </a:r>
            <a:r>
              <a:rPr lang="zh-CN" altLang="x-none" sz="2600" b="1" dirty="0">
                <a:ea typeface="宋体" panose="02010600030101010101" pitchFamily="2" charset="-122"/>
              </a:rPr>
              <a:t>以上，或者一方借贷资金总额的</a:t>
            </a:r>
            <a:r>
              <a:rPr lang="zh-CN" altLang="zh-CN" sz="2600" b="1" dirty="0">
                <a:ea typeface="宋体" panose="02010600030101010101" pitchFamily="2" charset="-122"/>
              </a:rPr>
              <a:t>10%</a:t>
            </a:r>
            <a:r>
              <a:rPr lang="zh-CN" altLang="x-none" sz="2600" b="1" dirty="0">
                <a:ea typeface="宋体" panose="02010600030101010101" pitchFamily="2" charset="-122"/>
              </a:rPr>
              <a:t>以上是由另一方（独立金融机构除外）担保。 </a:t>
            </a:r>
            <a:endParaRPr lang="zh-CN" altLang="x-none" sz="2600" b="1" dirty="0">
              <a:ea typeface="宋体" panose="02010600030101010101" pitchFamily="2" charset="-122"/>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Rectangle 2"/>
          <p:cNvSpPr>
            <a:spLocks noGrp="1"/>
          </p:cNvSpPr>
          <p:nvPr>
            <p:ph type="title"/>
          </p:nvPr>
        </p:nvSpPr>
        <p:spPr>
          <a:xfrm>
            <a:off x="457200" y="357188"/>
            <a:ext cx="8229600" cy="127000"/>
          </a:xfrm>
        </p:spPr>
        <p:txBody>
          <a:bodyPr vert="horz" wrap="square" lIns="0" tIns="0" rIns="0" bIns="0" anchor="t" anchorCtr="0"/>
          <a:p>
            <a:endParaRPr lang="zh-CN" altLang="zh-CN" sz="4000" dirty="0">
              <a:ea typeface="宋体" panose="02010600030101010101" pitchFamily="2" charset="-122"/>
            </a:endParaRPr>
          </a:p>
        </p:txBody>
      </p:sp>
      <p:sp>
        <p:nvSpPr>
          <p:cNvPr id="210947" name="Rectangle 3"/>
          <p:cNvSpPr>
            <a:spLocks noGrp="1"/>
          </p:cNvSpPr>
          <p:nvPr>
            <p:ph idx="1"/>
          </p:nvPr>
        </p:nvSpPr>
        <p:spPr>
          <a:xfrm>
            <a:off x="457200" y="692150"/>
            <a:ext cx="8229600" cy="5689600"/>
          </a:xfrm>
        </p:spPr>
        <p:txBody>
          <a:bodyPr vert="horz" wrap="square" lIns="0" tIns="0" rIns="0" bIns="0" anchor="t" anchorCtr="0"/>
          <a:p>
            <a:pPr>
              <a:lnSpc>
                <a:spcPct val="80000"/>
              </a:lnSpc>
            </a:pPr>
            <a:r>
              <a:rPr lang="zh-CN" altLang="x-none" sz="2600" b="1" dirty="0">
                <a:ea typeface="宋体" panose="02010600030101010101" pitchFamily="2" charset="-122"/>
              </a:rPr>
              <a:t>（三）一方半数以上的高级管理人员（包括董事会成员和经理）或至少一名可以控制董事会的董事会高级成员是由另一方委派，或者双方半数以上的高级管理人员（包括董事会成员和经理）或至少一名可以控制董事会的董事会高级成员同为第三方委派。  </a:t>
            </a:r>
            <a:endParaRPr lang="zh-CN" altLang="x-none" sz="2600" b="1" dirty="0">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四）一方半数以上的高级管理人员（包括董事会成员和经理）同时担任另一方的高级管理人员（包括董事会成员和经理），或者一方至少一名可以控制董事会的董事会高级成员同时担任另一方的董事会高级成员。   </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（五）一方的生产经营活动必须由另一方提供的工业产权、专有技术等特许权才能正常进行。   </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（六）一方的购买或销售活动主要由另一方控制。   </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（七）一方接受或提供劳务主要由另一方控制。   </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zh-CN" sz="2400" b="1" dirty="0">
                <a:latin typeface="宋体" panose="02010600030101010101" pitchFamily="2" charset="-122"/>
                <a:ea typeface="宋体" panose="02010600030101010101" pitchFamily="2" charset="-122"/>
              </a:rPr>
              <a:t> </a:t>
            </a:r>
            <a:r>
              <a:rPr lang="zh-CN" altLang="x-none" sz="2400" b="1" dirty="0">
                <a:latin typeface="宋体" panose="02010600030101010101" pitchFamily="2" charset="-122"/>
                <a:ea typeface="宋体" panose="02010600030101010101" pitchFamily="2" charset="-122"/>
              </a:rPr>
              <a:t>（八）一方对另一方的生产经营、交易具有实质控制，或者双方在利益上具有相关联的其他关系，包括虽未达到本条第（一）项持股比例，但一方与另一方的主要持股方享受基本相同的经济利益，以及家族、亲属关系等。</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Rectangle 2"/>
          <p:cNvSpPr>
            <a:spLocks noGrp="1"/>
          </p:cNvSpPr>
          <p:nvPr>
            <p:ph type="title"/>
          </p:nvPr>
        </p:nvSpPr>
        <p:spPr/>
        <p:txBody>
          <a:bodyPr vert="horz" wrap="square" lIns="0" tIns="0" rIns="0" bIns="0" anchor="t" anchorCtr="0"/>
          <a:p>
            <a:r>
              <a:rPr lang="zh-CN" altLang="zh-CN" dirty="0">
                <a:latin typeface="宋体" panose="02010600030101010101" pitchFamily="2" charset="-122"/>
                <a:ea typeface="宋体" panose="02010600030101010101" pitchFamily="2" charset="-122"/>
              </a:rPr>
              <a:t>2</a:t>
            </a:r>
            <a:r>
              <a:rPr lang="zh-CN" altLang="x-none" dirty="0">
                <a:latin typeface="宋体" panose="02010600030101010101" pitchFamily="2" charset="-122"/>
                <a:ea typeface="宋体" panose="02010600030101010101" pitchFamily="2" charset="-122"/>
              </a:rPr>
              <a:t>、独立交易原则</a:t>
            </a:r>
            <a:endParaRPr lang="zh-CN" altLang="x-none" dirty="0">
              <a:latin typeface="宋体" panose="02010600030101010101" pitchFamily="2" charset="-122"/>
              <a:ea typeface="宋体" panose="02010600030101010101" pitchFamily="2" charset="-122"/>
            </a:endParaRPr>
          </a:p>
        </p:txBody>
      </p:sp>
      <p:sp>
        <p:nvSpPr>
          <p:cNvPr id="211971" name="Rectangle 3"/>
          <p:cNvSpPr>
            <a:spLocks noGrp="1"/>
          </p:cNvSpPr>
          <p:nvPr>
            <p:ph idx="1"/>
          </p:nvPr>
        </p:nvSpPr>
        <p:spPr/>
        <p:txBody>
          <a:bodyPr vert="horz" wrap="square" lIns="0" tIns="0" rIns="0" bIns="0" anchor="t" anchorCtr="0"/>
          <a:p>
            <a:r>
              <a:rPr lang="zh-CN" altLang="x-none" b="1" dirty="0">
                <a:latin typeface="宋体" panose="02010600030101010101" pitchFamily="2" charset="-122"/>
                <a:ea typeface="宋体" panose="02010600030101010101" pitchFamily="2" charset="-122"/>
              </a:rPr>
              <a:t>实施条例第一百一十条：是指没有关联关系的交易各方，按照公平成交价格和营业常规进行业务往来遵循的原则 </a:t>
            </a:r>
            <a:endParaRPr lang="zh-CN" altLang="x-none" b="1" dirty="0">
              <a:latin typeface="宋体" panose="02010600030101010101" pitchFamily="2" charset="-122"/>
              <a:ea typeface="宋体" panose="02010600030101010101" pitchFamily="2" charset="-122"/>
            </a:endParaRPr>
          </a:p>
          <a:p>
            <a:endParaRPr lang="zh-CN" altLang="zh-CN" b="1" dirty="0">
              <a:latin typeface="宋体" panose="02010600030101010101" pitchFamily="2" charset="-122"/>
              <a:ea typeface="宋体" panose="02010600030101010101" pitchFamily="2" charset="-122"/>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Rectangle 2"/>
          <p:cNvSpPr>
            <a:spLocks noGrp="1"/>
          </p:cNvSpPr>
          <p:nvPr>
            <p:ph type="title"/>
          </p:nvPr>
        </p:nvSpPr>
        <p:spPr>
          <a:xfrm>
            <a:off x="457200" y="357188"/>
            <a:ext cx="8229600" cy="573087"/>
          </a:xfrm>
        </p:spPr>
        <p:txBody>
          <a:bodyPr vert="horz" wrap="square" lIns="0" tIns="0" rIns="0" bIns="0" anchor="t" anchorCtr="0"/>
          <a:p>
            <a:r>
              <a:rPr lang="zh-CN" altLang="zh-CN" sz="4000" dirty="0">
                <a:latin typeface="宋体" panose="02010600030101010101" pitchFamily="2" charset="-122"/>
                <a:ea typeface="宋体" panose="02010600030101010101" pitchFamily="2" charset="-122"/>
              </a:rPr>
              <a:t>3</a:t>
            </a:r>
            <a:r>
              <a:rPr lang="zh-CN" altLang="x-none" sz="4000" dirty="0">
                <a:latin typeface="宋体" panose="02010600030101010101" pitchFamily="2" charset="-122"/>
                <a:ea typeface="宋体" panose="02010600030101010101" pitchFamily="2" charset="-122"/>
              </a:rPr>
              <a:t>、转让定价调整的合理方法</a:t>
            </a:r>
            <a:endParaRPr lang="zh-CN" altLang="x-none" sz="4000" dirty="0">
              <a:latin typeface="宋体" panose="02010600030101010101" pitchFamily="2" charset="-122"/>
              <a:ea typeface="宋体" panose="02010600030101010101" pitchFamily="2" charset="-122"/>
            </a:endParaRPr>
          </a:p>
        </p:txBody>
      </p:sp>
      <p:sp>
        <p:nvSpPr>
          <p:cNvPr id="212995" name="Rectangle 3"/>
          <p:cNvSpPr>
            <a:spLocks noGrp="1"/>
          </p:cNvSpPr>
          <p:nvPr>
            <p:ph idx="1"/>
          </p:nvPr>
        </p:nvSpPr>
        <p:spPr>
          <a:xfrm>
            <a:off x="457200" y="1341438"/>
            <a:ext cx="8229600" cy="4967287"/>
          </a:xfrm>
        </p:spPr>
        <p:txBody>
          <a:bodyPr vert="horz" wrap="square" lIns="0" tIns="0" rIns="0" bIns="0" anchor="t" anchorCtr="0"/>
          <a:p>
            <a:pPr>
              <a:lnSpc>
                <a:spcPct val="80000"/>
              </a:lnSpc>
            </a:pPr>
            <a:r>
              <a:rPr lang="zh-CN" altLang="x-none" sz="2400" b="1" dirty="0">
                <a:ea typeface="宋体" panose="02010600030101010101" pitchFamily="2" charset="-122"/>
              </a:rPr>
              <a:t>实施条例第一百一十一条：</a:t>
            </a:r>
            <a:endParaRPr lang="zh-CN" altLang="x-none" sz="2400" b="1" dirty="0">
              <a:ea typeface="宋体" panose="02010600030101010101" pitchFamily="2" charset="-122"/>
            </a:endParaRPr>
          </a:p>
          <a:p>
            <a:pPr>
              <a:lnSpc>
                <a:spcPct val="80000"/>
              </a:lnSpc>
            </a:pPr>
            <a:r>
              <a:rPr lang="zh-CN" altLang="x-none" sz="2400" b="1" dirty="0">
                <a:ea typeface="宋体" panose="02010600030101010101" pitchFamily="2" charset="-122"/>
              </a:rPr>
              <a:t>（一）可比非受控价格法，是指按照没有关联关系的交易各方进行相同或者类似业务往来的价格进行定价的方法；</a:t>
            </a:r>
            <a:endParaRPr lang="zh-CN" altLang="x-none" sz="2400" b="1" dirty="0">
              <a:ea typeface="宋体" panose="02010600030101010101" pitchFamily="2" charset="-122"/>
            </a:endParaRPr>
          </a:p>
          <a:p>
            <a:pPr>
              <a:lnSpc>
                <a:spcPct val="80000"/>
              </a:lnSpc>
            </a:pPr>
            <a:r>
              <a:rPr lang="zh-CN" altLang="x-none" sz="2400" b="1" dirty="0">
                <a:ea typeface="宋体" panose="02010600030101010101" pitchFamily="2" charset="-122"/>
              </a:rPr>
              <a:t>（二）再销售价格法，是指按照从关联方购进商品再销售给没有关联关系的交易方的价格，减除相同或者类似业务的销售毛利进行定价的方法；</a:t>
            </a:r>
            <a:endParaRPr lang="zh-CN" altLang="x-none" sz="2400" b="1" dirty="0">
              <a:ea typeface="宋体" panose="02010600030101010101" pitchFamily="2" charset="-122"/>
            </a:endParaRPr>
          </a:p>
          <a:p>
            <a:pPr>
              <a:lnSpc>
                <a:spcPct val="80000"/>
              </a:lnSpc>
            </a:pPr>
            <a:r>
              <a:rPr lang="zh-CN" altLang="x-none" sz="2400" b="1" dirty="0">
                <a:ea typeface="宋体" panose="02010600030101010101" pitchFamily="2" charset="-122"/>
              </a:rPr>
              <a:t>（三）成本加成法，是指按照成本加合理的费用和利润进行定价的方法；</a:t>
            </a:r>
            <a:endParaRPr lang="zh-CN" altLang="x-none" sz="2400" b="1" dirty="0">
              <a:ea typeface="宋体" panose="02010600030101010101" pitchFamily="2" charset="-122"/>
            </a:endParaRPr>
          </a:p>
          <a:p>
            <a:pPr>
              <a:lnSpc>
                <a:spcPct val="80000"/>
              </a:lnSpc>
            </a:pPr>
            <a:r>
              <a:rPr lang="zh-CN" altLang="x-none" sz="2400" b="1" dirty="0">
                <a:ea typeface="宋体" panose="02010600030101010101" pitchFamily="2" charset="-122"/>
              </a:rPr>
              <a:t>（四）交易净利润法，是指按照没有关联关系的交易各方进行相同或者类似业务往来取得的净利润水平确定利润的方法；</a:t>
            </a:r>
            <a:endParaRPr lang="zh-CN" altLang="x-none" sz="2400" b="1" dirty="0">
              <a:ea typeface="宋体" panose="02010600030101010101" pitchFamily="2" charset="-122"/>
            </a:endParaRPr>
          </a:p>
          <a:p>
            <a:pPr>
              <a:lnSpc>
                <a:spcPct val="80000"/>
              </a:lnSpc>
            </a:pPr>
            <a:r>
              <a:rPr lang="zh-CN" altLang="x-none" sz="2400" b="1" dirty="0">
                <a:ea typeface="宋体" panose="02010600030101010101" pitchFamily="2" charset="-122"/>
              </a:rPr>
              <a:t>（五）利润分割法，是指将企业与其关联方的合并利润或者亏损在各方之间采用合理标准进行分配的方法；</a:t>
            </a:r>
            <a:endParaRPr lang="zh-CN" altLang="x-none" sz="2400" b="1" dirty="0">
              <a:ea typeface="宋体" panose="02010600030101010101" pitchFamily="2" charset="-122"/>
            </a:endParaRPr>
          </a:p>
          <a:p>
            <a:pPr>
              <a:lnSpc>
                <a:spcPct val="80000"/>
              </a:lnSpc>
            </a:pPr>
            <a:r>
              <a:rPr lang="zh-CN" altLang="x-none" sz="2400" b="1" dirty="0">
                <a:ea typeface="宋体" panose="02010600030101010101" pitchFamily="2" charset="-122"/>
              </a:rPr>
              <a:t>（六）其他符合独立交易原则的方法。</a:t>
            </a:r>
            <a:br>
              <a:rPr lang="zh-CN" altLang="x-none" sz="2400" b="1" dirty="0">
                <a:ea typeface="宋体" panose="02010600030101010101" pitchFamily="2" charset="-122"/>
              </a:rPr>
            </a:br>
            <a:endParaRPr lang="zh-CN" altLang="x-none" sz="2400" b="1" dirty="0">
              <a:ea typeface="宋体" panose="02010600030101010101" pitchFamily="2" charset="-122"/>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Rectangle 2"/>
          <p:cNvSpPr>
            <a:spLocks noGrp="1"/>
          </p:cNvSpPr>
          <p:nvPr>
            <p:ph type="title"/>
          </p:nvPr>
        </p:nvSpPr>
        <p:spPr>
          <a:xfrm>
            <a:off x="457200" y="357188"/>
            <a:ext cx="8229600" cy="627062"/>
          </a:xfrm>
        </p:spPr>
        <p:txBody>
          <a:bodyPr vert="horz" wrap="square" lIns="0" tIns="0" rIns="0" bIns="0" anchor="t" anchorCtr="0"/>
          <a:p>
            <a:r>
              <a:rPr lang="zh-CN" altLang="zh-CN" dirty="0">
                <a:latin typeface="宋体" panose="02010600030101010101" pitchFamily="2" charset="-122"/>
                <a:ea typeface="宋体" panose="02010600030101010101" pitchFamily="2" charset="-122"/>
              </a:rPr>
              <a:t>4</a:t>
            </a:r>
            <a:r>
              <a:rPr lang="zh-CN" altLang="x-none" dirty="0">
                <a:latin typeface="宋体" panose="02010600030101010101" pitchFamily="2" charset="-122"/>
                <a:ea typeface="宋体" panose="02010600030101010101" pitchFamily="2" charset="-122"/>
              </a:rPr>
              <a:t>、成本分摊原则</a:t>
            </a:r>
            <a:endParaRPr lang="zh-CN" altLang="x-none" dirty="0">
              <a:latin typeface="宋体" panose="02010600030101010101" pitchFamily="2" charset="-122"/>
              <a:ea typeface="宋体" panose="02010600030101010101" pitchFamily="2" charset="-122"/>
            </a:endParaRPr>
          </a:p>
        </p:txBody>
      </p:sp>
      <p:sp>
        <p:nvSpPr>
          <p:cNvPr id="214019" name="Rectangle 3"/>
          <p:cNvSpPr>
            <a:spLocks noGrp="1"/>
          </p:cNvSpPr>
          <p:nvPr>
            <p:ph idx="1"/>
          </p:nvPr>
        </p:nvSpPr>
        <p:spPr>
          <a:xfrm>
            <a:off x="457200" y="1628775"/>
            <a:ext cx="8229600" cy="4238625"/>
          </a:xfrm>
        </p:spPr>
        <p:txBody>
          <a:bodyPr vert="horz" wrap="square" lIns="0" tIns="0" rIns="0" bIns="0" anchor="t" anchorCtr="0"/>
          <a:p>
            <a:pPr>
              <a:lnSpc>
                <a:spcPct val="90000"/>
              </a:lnSpc>
            </a:pPr>
            <a:r>
              <a:rPr lang="zh-CN" altLang="x-none" sz="2800" b="1" dirty="0">
                <a:ea typeface="宋体" panose="02010600030101010101" pitchFamily="2" charset="-122"/>
              </a:rPr>
              <a:t>企业可以依照企业所得税法的规定，按照独立交易原则与其关联方分摊共同发生的成本，达成成本分摊协议。</a:t>
            </a:r>
            <a:endParaRPr lang="zh-CN" altLang="x-none" sz="2800" b="1" dirty="0">
              <a:ea typeface="宋体" panose="02010600030101010101" pitchFamily="2" charset="-122"/>
            </a:endParaRPr>
          </a:p>
          <a:p>
            <a:pPr>
              <a:lnSpc>
                <a:spcPct val="90000"/>
              </a:lnSpc>
            </a:pPr>
            <a:r>
              <a:rPr lang="zh-CN" altLang="x-none" sz="2800" b="1" dirty="0">
                <a:ea typeface="宋体" panose="02010600030101010101" pitchFamily="2" charset="-122"/>
              </a:rPr>
              <a:t>企业与其关联方分摊成本时，应当按照成本与预期收益相配比的原则进行分摊，并在税务机关规定的期限内，按照税务机关的要求报送有关资料。</a:t>
            </a:r>
            <a:endParaRPr lang="zh-CN" altLang="x-none" sz="2800" b="1" dirty="0">
              <a:ea typeface="宋体" panose="02010600030101010101" pitchFamily="2" charset="-122"/>
            </a:endParaRPr>
          </a:p>
          <a:p>
            <a:pPr>
              <a:lnSpc>
                <a:spcPct val="90000"/>
              </a:lnSpc>
            </a:pPr>
            <a:r>
              <a:rPr lang="zh-CN" altLang="x-none" sz="2800" b="1" dirty="0">
                <a:ea typeface="宋体" panose="02010600030101010101" pitchFamily="2" charset="-122"/>
              </a:rPr>
              <a:t>企业与其关联方分摊成本时违反税法规定的，其自行分摊的成本不得在计算应纳税所得额时扣除。</a:t>
            </a:r>
            <a:endParaRPr lang="zh-CN" altLang="x-none" sz="2800" b="1" dirty="0">
              <a:ea typeface="宋体" panose="02010600030101010101" pitchFamily="2" charset="-122"/>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p:cNvSpPr>
          <p:nvPr>
            <p:ph type="title"/>
          </p:nvPr>
        </p:nvSpPr>
        <p:spPr/>
        <p:txBody>
          <a:bodyPr vert="horz" wrap="square" lIns="0" tIns="0" rIns="0" bIns="0" anchor="t" anchorCtr="0"/>
          <a:p>
            <a:r>
              <a:rPr lang="zh-CN" altLang="x-none" sz="3200" dirty="0">
                <a:latin typeface="宋体" panose="02010600030101010101" pitchFamily="2" charset="-122"/>
                <a:ea typeface="宋体" panose="02010600030101010101" pitchFamily="2" charset="-122"/>
              </a:rPr>
              <a:t>国家税务总局关于印发</a:t>
            </a:r>
            <a:r>
              <a:rPr lang="zh-CN" altLang="zh-CN" sz="3200" dirty="0">
                <a:latin typeface="宋体" panose="02010600030101010101" pitchFamily="2" charset="-122"/>
                <a:ea typeface="宋体" panose="02010600030101010101" pitchFamily="2" charset="-122"/>
              </a:rPr>
              <a:t>《</a:t>
            </a:r>
            <a:r>
              <a:rPr lang="zh-CN" altLang="x-none" sz="3200" dirty="0">
                <a:latin typeface="宋体" panose="02010600030101010101" pitchFamily="2" charset="-122"/>
                <a:ea typeface="宋体" panose="02010600030101010101" pitchFamily="2" charset="-122"/>
              </a:rPr>
              <a:t>特别纳税调整实施办法</a:t>
            </a:r>
            <a:r>
              <a:rPr lang="zh-CN" altLang="zh-CN" sz="3200" dirty="0">
                <a:latin typeface="宋体" panose="02010600030101010101" pitchFamily="2" charset="-122"/>
                <a:ea typeface="宋体" panose="02010600030101010101" pitchFamily="2" charset="-122"/>
              </a:rPr>
              <a:t>[</a:t>
            </a:r>
            <a:r>
              <a:rPr lang="zh-CN" altLang="x-none" sz="3200" dirty="0">
                <a:latin typeface="宋体" panose="02010600030101010101" pitchFamily="2" charset="-122"/>
                <a:ea typeface="宋体" panose="02010600030101010101" pitchFamily="2" charset="-122"/>
              </a:rPr>
              <a:t>试行</a:t>
            </a:r>
            <a:r>
              <a:rPr lang="zh-CN" altLang="zh-CN" sz="3200" dirty="0">
                <a:latin typeface="宋体" panose="02010600030101010101" pitchFamily="2" charset="-122"/>
                <a:ea typeface="宋体" panose="02010600030101010101" pitchFamily="2" charset="-122"/>
              </a:rPr>
              <a:t>]》</a:t>
            </a:r>
            <a:r>
              <a:rPr lang="zh-CN" altLang="x-none" sz="3200" dirty="0">
                <a:latin typeface="宋体" panose="02010600030101010101" pitchFamily="2" charset="-122"/>
                <a:ea typeface="宋体" panose="02010600030101010101" pitchFamily="2" charset="-122"/>
              </a:rPr>
              <a:t>的通知（国税发</a:t>
            </a:r>
            <a:r>
              <a:rPr lang="zh-CN" altLang="zh-CN" sz="3200" dirty="0">
                <a:latin typeface="宋体" panose="02010600030101010101" pitchFamily="2" charset="-122"/>
                <a:ea typeface="宋体" panose="02010600030101010101" pitchFamily="2" charset="-122"/>
              </a:rPr>
              <a:t>〔2009〕2</a:t>
            </a:r>
            <a:r>
              <a:rPr lang="zh-CN" altLang="x-none" sz="3200" dirty="0">
                <a:latin typeface="宋体" panose="02010600030101010101" pitchFamily="2" charset="-122"/>
                <a:ea typeface="宋体" panose="02010600030101010101" pitchFamily="2" charset="-122"/>
              </a:rPr>
              <a:t>号）</a:t>
            </a:r>
            <a:endParaRPr lang="zh-CN" altLang="x-none" sz="3200" dirty="0">
              <a:latin typeface="宋体" panose="02010600030101010101" pitchFamily="2" charset="-122"/>
              <a:ea typeface="宋体" panose="02010600030101010101" pitchFamily="2" charset="-122"/>
            </a:endParaRPr>
          </a:p>
        </p:txBody>
      </p:sp>
      <p:sp>
        <p:nvSpPr>
          <p:cNvPr id="215043" name="Rectangle 3"/>
          <p:cNvSpPr>
            <a:spLocks noGrp="1"/>
          </p:cNvSpPr>
          <p:nvPr>
            <p:ph idx="1"/>
          </p:nvPr>
        </p:nvSpPr>
        <p:spPr>
          <a:xfrm>
            <a:off x="457200" y="1981200"/>
            <a:ext cx="8229600" cy="4256088"/>
          </a:xfrm>
        </p:spPr>
        <p:txBody>
          <a:bodyPr vert="horz" wrap="square" lIns="0" tIns="0" rIns="0" bIns="0" anchor="t" anchorCtr="0"/>
          <a:p>
            <a:pPr>
              <a:lnSpc>
                <a:spcPct val="80000"/>
              </a:lnSpc>
            </a:pPr>
            <a:r>
              <a:rPr lang="zh-CN" altLang="x-none" sz="2800" b="1" dirty="0">
                <a:latin typeface="宋体" panose="02010600030101010101" pitchFamily="2" charset="-122"/>
                <a:ea typeface="宋体" panose="02010600030101010101" pitchFamily="2" charset="-122"/>
              </a:rPr>
              <a:t>第七十五条　企业与其关联方签署成本分摊协议，有下列情形之一的，其自行分摊的成本不得税前扣除： </a:t>
            </a:r>
            <a:endParaRPr lang="zh-CN" altLang="x-none" sz="2800" b="1" dirty="0">
              <a:latin typeface="宋体" panose="02010600030101010101" pitchFamily="2" charset="-122"/>
              <a:ea typeface="宋体" panose="02010600030101010101" pitchFamily="2" charset="-122"/>
            </a:endParaRPr>
          </a:p>
          <a:p>
            <a:pPr>
              <a:lnSpc>
                <a:spcPct val="80000"/>
              </a:lnSpc>
            </a:pPr>
            <a:r>
              <a:rPr lang="zh-CN" altLang="zh-CN" sz="2800" b="1" dirty="0">
                <a:latin typeface="宋体" panose="02010600030101010101" pitchFamily="2" charset="-122"/>
                <a:ea typeface="宋体" panose="02010600030101010101" pitchFamily="2" charset="-122"/>
              </a:rPr>
              <a:t> </a:t>
            </a:r>
            <a:r>
              <a:rPr lang="zh-CN" altLang="x-none" sz="2800" b="1" dirty="0">
                <a:latin typeface="宋体" panose="02010600030101010101" pitchFamily="2" charset="-122"/>
                <a:ea typeface="宋体" panose="02010600030101010101" pitchFamily="2" charset="-122"/>
              </a:rPr>
              <a:t>（一）不具有合理商业目的和经济实质； </a:t>
            </a:r>
            <a:endParaRPr lang="zh-CN" altLang="x-none" sz="2800" b="1" dirty="0">
              <a:latin typeface="宋体" panose="02010600030101010101" pitchFamily="2" charset="-122"/>
              <a:ea typeface="宋体" panose="02010600030101010101" pitchFamily="2" charset="-122"/>
            </a:endParaRPr>
          </a:p>
          <a:p>
            <a:pPr>
              <a:lnSpc>
                <a:spcPct val="80000"/>
              </a:lnSpc>
            </a:pPr>
            <a:r>
              <a:rPr lang="zh-CN" altLang="zh-CN" sz="2800" b="1" dirty="0">
                <a:latin typeface="宋体" panose="02010600030101010101" pitchFamily="2" charset="-122"/>
                <a:ea typeface="宋体" panose="02010600030101010101" pitchFamily="2" charset="-122"/>
              </a:rPr>
              <a:t> </a:t>
            </a:r>
            <a:r>
              <a:rPr lang="zh-CN" altLang="x-none" sz="2800" b="1" dirty="0">
                <a:latin typeface="宋体" panose="02010600030101010101" pitchFamily="2" charset="-122"/>
                <a:ea typeface="宋体" panose="02010600030101010101" pitchFamily="2" charset="-122"/>
              </a:rPr>
              <a:t>（二）不符合独立交易原则； </a:t>
            </a:r>
            <a:endParaRPr lang="zh-CN" altLang="x-none" sz="2800" b="1" dirty="0">
              <a:latin typeface="宋体" panose="02010600030101010101" pitchFamily="2" charset="-122"/>
              <a:ea typeface="宋体" panose="02010600030101010101" pitchFamily="2" charset="-122"/>
            </a:endParaRPr>
          </a:p>
          <a:p>
            <a:pPr>
              <a:lnSpc>
                <a:spcPct val="80000"/>
              </a:lnSpc>
            </a:pPr>
            <a:r>
              <a:rPr lang="zh-CN" altLang="zh-CN" sz="2800" b="1" dirty="0">
                <a:latin typeface="宋体" panose="02010600030101010101" pitchFamily="2" charset="-122"/>
                <a:ea typeface="宋体" panose="02010600030101010101" pitchFamily="2" charset="-122"/>
              </a:rPr>
              <a:t> </a:t>
            </a:r>
            <a:r>
              <a:rPr lang="zh-CN" altLang="x-none" sz="2800" b="1" dirty="0">
                <a:latin typeface="宋体" panose="02010600030101010101" pitchFamily="2" charset="-122"/>
                <a:ea typeface="宋体" panose="02010600030101010101" pitchFamily="2" charset="-122"/>
              </a:rPr>
              <a:t>（三）没有遵循成本与收益配比原则； </a:t>
            </a:r>
            <a:endParaRPr lang="zh-CN" altLang="x-none" sz="2800" b="1" dirty="0">
              <a:latin typeface="宋体" panose="02010600030101010101" pitchFamily="2" charset="-122"/>
              <a:ea typeface="宋体" panose="02010600030101010101" pitchFamily="2" charset="-122"/>
            </a:endParaRPr>
          </a:p>
          <a:p>
            <a:pPr>
              <a:lnSpc>
                <a:spcPct val="80000"/>
              </a:lnSpc>
            </a:pPr>
            <a:r>
              <a:rPr lang="zh-CN" altLang="zh-CN" sz="2800" b="1" dirty="0">
                <a:latin typeface="宋体" panose="02010600030101010101" pitchFamily="2" charset="-122"/>
                <a:ea typeface="宋体" panose="02010600030101010101" pitchFamily="2" charset="-122"/>
              </a:rPr>
              <a:t> </a:t>
            </a:r>
            <a:r>
              <a:rPr lang="zh-CN" altLang="x-none" sz="2800" b="1" dirty="0">
                <a:latin typeface="宋体" panose="02010600030101010101" pitchFamily="2" charset="-122"/>
                <a:ea typeface="宋体" panose="02010600030101010101" pitchFamily="2" charset="-122"/>
              </a:rPr>
              <a:t>（四）未按本办法有关规定备案或准备、保存和提供有关成本分摊协议的同期资料； </a:t>
            </a:r>
            <a:endParaRPr lang="zh-CN" altLang="x-none" sz="2800" b="1" dirty="0">
              <a:latin typeface="宋体" panose="02010600030101010101" pitchFamily="2" charset="-122"/>
              <a:ea typeface="宋体" panose="02010600030101010101" pitchFamily="2" charset="-122"/>
            </a:endParaRPr>
          </a:p>
          <a:p>
            <a:pPr>
              <a:lnSpc>
                <a:spcPct val="80000"/>
              </a:lnSpc>
            </a:pPr>
            <a:r>
              <a:rPr lang="zh-CN" altLang="zh-CN" sz="2800" b="1" dirty="0">
                <a:latin typeface="宋体" panose="02010600030101010101" pitchFamily="2" charset="-122"/>
                <a:ea typeface="宋体" panose="02010600030101010101" pitchFamily="2" charset="-122"/>
              </a:rPr>
              <a:t> </a:t>
            </a:r>
            <a:r>
              <a:rPr lang="zh-CN" altLang="x-none" sz="2800" b="1" dirty="0">
                <a:latin typeface="宋体" panose="02010600030101010101" pitchFamily="2" charset="-122"/>
                <a:ea typeface="宋体" panose="02010600030101010101" pitchFamily="2" charset="-122"/>
              </a:rPr>
              <a:t>（五）自签署成本分摊协议之日起经营期限少于</a:t>
            </a:r>
            <a:r>
              <a:rPr lang="zh-CN" altLang="zh-CN" sz="2800" b="1" dirty="0">
                <a:latin typeface="宋体" panose="02010600030101010101" pitchFamily="2" charset="-122"/>
                <a:ea typeface="宋体" panose="02010600030101010101" pitchFamily="2" charset="-122"/>
              </a:rPr>
              <a:t>20</a:t>
            </a:r>
            <a:r>
              <a:rPr lang="zh-CN" altLang="x-none" sz="2800" b="1" dirty="0">
                <a:latin typeface="宋体" panose="02010600030101010101" pitchFamily="2" charset="-122"/>
                <a:ea typeface="宋体" panose="02010600030101010101" pitchFamily="2" charset="-122"/>
              </a:rPr>
              <a:t>年。 </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Rectangle 2"/>
          <p:cNvSpPr>
            <a:spLocks noGrp="1"/>
          </p:cNvSpPr>
          <p:nvPr>
            <p:ph type="title"/>
          </p:nvPr>
        </p:nvSpPr>
        <p:spPr/>
        <p:txBody>
          <a:bodyPr vert="horz" wrap="square" lIns="0" tIns="0" rIns="0" bIns="0" anchor="t" anchorCtr="0"/>
          <a:p>
            <a:r>
              <a:rPr lang="zh-CN" altLang="zh-CN" dirty="0">
                <a:latin typeface="宋体" panose="02010600030101010101" pitchFamily="2" charset="-122"/>
                <a:ea typeface="宋体" panose="02010600030101010101" pitchFamily="2" charset="-122"/>
              </a:rPr>
              <a:t>5</a:t>
            </a:r>
            <a:r>
              <a:rPr lang="zh-CN" altLang="x-none" dirty="0">
                <a:latin typeface="宋体" panose="02010600030101010101" pitchFamily="2" charset="-122"/>
                <a:ea typeface="宋体" panose="02010600030101010101" pitchFamily="2" charset="-122"/>
              </a:rPr>
              <a:t>、预约定价安排</a:t>
            </a:r>
            <a:endParaRPr lang="zh-CN" altLang="x-none" dirty="0">
              <a:latin typeface="宋体" panose="02010600030101010101" pitchFamily="2" charset="-122"/>
              <a:ea typeface="宋体" panose="02010600030101010101" pitchFamily="2" charset="-122"/>
            </a:endParaRPr>
          </a:p>
        </p:txBody>
      </p:sp>
      <p:sp>
        <p:nvSpPr>
          <p:cNvPr id="216067" name="Rectangle 3"/>
          <p:cNvSpPr>
            <a:spLocks noGrp="1"/>
          </p:cNvSpPr>
          <p:nvPr>
            <p:ph idx="1"/>
          </p:nvPr>
        </p:nvSpPr>
        <p:spPr/>
        <p:txBody>
          <a:bodyPr vert="horz" wrap="square" lIns="0" tIns="0" rIns="0" bIns="0" anchor="t" anchorCtr="0"/>
          <a:p>
            <a:pPr>
              <a:lnSpc>
                <a:spcPct val="90000"/>
              </a:lnSpc>
            </a:pP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税法</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第四十二条：企业可以向税务机关提出与其关联方之间业务往来的定价原则和计算方法，税务机关与企业协商、确认后，达成预约定价安排。</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条例</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第一百一十三条：企业所得税法第四十二条所称预约定价安排，是指企业就其未来年度关联交易的定价原则和计算方法，向税务机关提出申请，与税务机关按照独立交易原则协商、确认后达成的协议。</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0" name="Rectangle 2"/>
          <p:cNvSpPr>
            <a:spLocks noGrp="1"/>
          </p:cNvSpPr>
          <p:nvPr>
            <p:ph type="title"/>
          </p:nvPr>
        </p:nvSpPr>
        <p:spPr>
          <a:xfrm>
            <a:off x="457200" y="357188"/>
            <a:ext cx="8229600" cy="906462"/>
          </a:xfrm>
        </p:spPr>
        <p:txBody>
          <a:bodyPr vert="horz" wrap="square" lIns="0" tIns="0" rIns="0" bIns="0" anchor="t" anchorCtr="0"/>
          <a:p>
            <a:r>
              <a:rPr lang="zh-CN" altLang="zh-CN" dirty="0">
                <a:latin typeface="宋体" panose="02010600030101010101" pitchFamily="2" charset="-122"/>
                <a:ea typeface="宋体" panose="02010600030101010101" pitchFamily="2" charset="-122"/>
              </a:rPr>
              <a:t>6</a:t>
            </a:r>
            <a:r>
              <a:rPr lang="zh-CN" altLang="x-none" dirty="0">
                <a:latin typeface="宋体" panose="02010600030101010101" pitchFamily="2" charset="-122"/>
                <a:ea typeface="宋体" panose="02010600030101010101" pitchFamily="2" charset="-122"/>
              </a:rPr>
              <a:t>、资料报送的规定</a:t>
            </a:r>
            <a:endParaRPr lang="zh-CN" altLang="x-none" dirty="0">
              <a:latin typeface="宋体" panose="02010600030101010101" pitchFamily="2" charset="-122"/>
              <a:ea typeface="宋体" panose="02010600030101010101" pitchFamily="2" charset="-122"/>
            </a:endParaRPr>
          </a:p>
        </p:txBody>
      </p:sp>
      <p:sp>
        <p:nvSpPr>
          <p:cNvPr id="217091" name="Rectangle 3"/>
          <p:cNvSpPr>
            <a:spLocks noGrp="1"/>
          </p:cNvSpPr>
          <p:nvPr>
            <p:ph idx="1"/>
          </p:nvPr>
        </p:nvSpPr>
        <p:spPr/>
        <p:txBody>
          <a:bodyPr vert="horz" wrap="square" lIns="0" tIns="0" rIns="0" bIns="0" anchor="t" anchorCtr="0"/>
          <a:p>
            <a:pPr>
              <a:lnSpc>
                <a:spcPct val="90000"/>
              </a:lnSpc>
            </a:pP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税法</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第四十三条  企业向税务机关报送年度企业所得税纳税申报表时，应当就其与关联方之间的业务往来，附送年度关联业务往来报告表。</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税务机关在进行关联业务调查时，企业及其关联方，以及与关联业务调查有关的其他企业，应当按照规定提供相关资料。</a:t>
            </a:r>
            <a:br>
              <a:rPr lang="zh-CN" altLang="x-none" sz="2400" b="1" dirty="0">
                <a:latin typeface="宋体" panose="02010600030101010101" pitchFamily="2" charset="-122"/>
                <a:ea typeface="宋体" panose="02010600030101010101" pitchFamily="2" charset="-122"/>
              </a:rPr>
            </a:br>
            <a:endParaRPr lang="zh-CN" altLang="x-none" sz="2400" b="1" dirty="0">
              <a:latin typeface="宋体" panose="02010600030101010101" pitchFamily="2" charset="-122"/>
              <a:ea typeface="宋体" panose="02010600030101010101" pitchFamily="2" charset="-122"/>
            </a:endParaRPr>
          </a:p>
          <a:p>
            <a:pPr>
              <a:lnSpc>
                <a:spcPct val="90000"/>
              </a:lnSpc>
            </a:pP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税法</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第四十四条 企业不提供与其关联方之间业务往来资料，或者提供虚假、不完整资料，未能真实反映其关联业务往来情况的，税务机关有权依法核定其应纳税所得额。 </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Rectangle 2"/>
          <p:cNvSpPr>
            <a:spLocks noGrp="1"/>
          </p:cNvSpPr>
          <p:nvPr>
            <p:ph type="title"/>
          </p:nvPr>
        </p:nvSpPr>
        <p:spPr>
          <a:xfrm>
            <a:off x="457200" y="357188"/>
            <a:ext cx="8229600" cy="627062"/>
          </a:xfrm>
        </p:spPr>
        <p:txBody>
          <a:bodyPr vert="horz" wrap="square" lIns="0" tIns="0" rIns="0" bIns="0" anchor="t" anchorCtr="0"/>
          <a:p>
            <a:r>
              <a:rPr lang="zh-CN" altLang="x-none" dirty="0">
                <a:ea typeface="宋体" panose="02010600030101010101" pitchFamily="2" charset="-122"/>
              </a:rPr>
              <a:t>报送资料内容</a:t>
            </a:r>
            <a:endParaRPr lang="zh-CN" altLang="x-none" dirty="0">
              <a:ea typeface="宋体" panose="02010600030101010101" pitchFamily="2" charset="-122"/>
            </a:endParaRPr>
          </a:p>
        </p:txBody>
      </p:sp>
      <p:sp>
        <p:nvSpPr>
          <p:cNvPr id="218115" name="Rectangle 3"/>
          <p:cNvSpPr>
            <a:spLocks noGrp="1"/>
          </p:cNvSpPr>
          <p:nvPr>
            <p:ph idx="1"/>
          </p:nvPr>
        </p:nvSpPr>
        <p:spPr>
          <a:xfrm>
            <a:off x="457200" y="1484313"/>
            <a:ext cx="8229600" cy="4824412"/>
          </a:xfrm>
        </p:spPr>
        <p:txBody>
          <a:bodyPr vert="horz" wrap="square" lIns="0" tIns="0" rIns="0" bIns="0" anchor="t" anchorCtr="0"/>
          <a:p>
            <a:pPr>
              <a:lnSpc>
                <a:spcPct val="110000"/>
              </a:lnSpc>
            </a:pPr>
            <a:r>
              <a:rPr lang="zh-CN" altLang="x-none" sz="2400" b="1" dirty="0">
                <a:ea typeface="宋体" panose="02010600030101010101" pitchFamily="2" charset="-122"/>
              </a:rPr>
              <a:t>相关资料，包括：</a:t>
            </a:r>
            <a:endParaRPr lang="zh-CN" altLang="x-none" sz="2400" b="1" dirty="0">
              <a:ea typeface="宋体" panose="02010600030101010101" pitchFamily="2" charset="-122"/>
            </a:endParaRPr>
          </a:p>
          <a:p>
            <a:pPr lvl="1">
              <a:lnSpc>
                <a:spcPct val="110000"/>
              </a:lnSpc>
            </a:pPr>
            <a:r>
              <a:rPr lang="zh-CN" altLang="x-none" sz="2400" b="1" dirty="0">
                <a:ea typeface="宋体" panose="02010600030101010101" pitchFamily="2" charset="-122"/>
              </a:rPr>
              <a:t>（一）与关联业务往来有关的价格、费用的制定标准、计算方法和说明等同期资料；</a:t>
            </a:r>
            <a:endParaRPr lang="zh-CN" altLang="x-none" sz="2400" b="1" dirty="0">
              <a:ea typeface="宋体" panose="02010600030101010101" pitchFamily="2" charset="-122"/>
            </a:endParaRPr>
          </a:p>
          <a:p>
            <a:pPr lvl="1">
              <a:lnSpc>
                <a:spcPct val="110000"/>
              </a:lnSpc>
            </a:pPr>
            <a:r>
              <a:rPr lang="zh-CN" altLang="x-none" sz="2400" b="1" dirty="0">
                <a:ea typeface="宋体" panose="02010600030101010101" pitchFamily="2" charset="-122"/>
              </a:rPr>
              <a:t>（二）关联业务往来所涉及的财产、财产使用权、劳务等的再销售（转让）价格或者最终销售（转让）价格的相关资料；</a:t>
            </a:r>
            <a:endParaRPr lang="zh-CN" altLang="x-none" sz="2400" b="1" dirty="0">
              <a:ea typeface="宋体" panose="02010600030101010101" pitchFamily="2" charset="-122"/>
            </a:endParaRPr>
          </a:p>
          <a:p>
            <a:pPr lvl="1">
              <a:lnSpc>
                <a:spcPct val="110000"/>
              </a:lnSpc>
            </a:pPr>
            <a:r>
              <a:rPr lang="zh-CN" altLang="x-none" sz="2400" b="1" dirty="0">
                <a:ea typeface="宋体" panose="02010600030101010101" pitchFamily="2" charset="-122"/>
              </a:rPr>
              <a:t>（三）与关联业务调查有关的其他企业应当提供的与被调查企业可比的产品价格、定价方式以及利润水平等资料；</a:t>
            </a:r>
            <a:endParaRPr lang="zh-CN" altLang="x-none" sz="2400" b="1" dirty="0">
              <a:ea typeface="宋体" panose="02010600030101010101" pitchFamily="2" charset="-122"/>
            </a:endParaRPr>
          </a:p>
          <a:p>
            <a:pPr lvl="1">
              <a:lnSpc>
                <a:spcPct val="110000"/>
              </a:lnSpc>
            </a:pPr>
            <a:r>
              <a:rPr lang="zh-CN" altLang="x-none" sz="2400" b="1" dirty="0">
                <a:ea typeface="宋体" panose="02010600030101010101" pitchFamily="2" charset="-122"/>
              </a:rPr>
              <a:t>（四）其他与关联业务往来有关的资料。</a:t>
            </a:r>
            <a:br>
              <a:rPr lang="zh-CN" altLang="x-none" sz="2400" b="1" dirty="0">
                <a:ea typeface="宋体" panose="02010600030101010101" pitchFamily="2" charset="-122"/>
              </a:rPr>
            </a:br>
            <a:r>
              <a:rPr lang="zh-CN" altLang="x-none" sz="2400" b="1" dirty="0">
                <a:ea typeface="宋体" panose="02010600030101010101" pitchFamily="2" charset="-122"/>
              </a:rPr>
              <a:t>　　</a:t>
            </a:r>
            <a:endParaRPr lang="zh-CN" altLang="x-none" sz="2400" b="1"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457200" y="357188"/>
            <a:ext cx="8229600" cy="293687"/>
          </a:xfrm>
        </p:spPr>
        <p:txBody>
          <a:bodyPr vert="horz" wrap="square" lIns="0" tIns="0" rIns="0" bIns="0" anchor="t" anchorCtr="0"/>
          <a:p>
            <a:endParaRPr lang="zh-CN" altLang="zh-CN" sz="4000" dirty="0">
              <a:solidFill>
                <a:srgbClr val="010000"/>
              </a:solidFill>
              <a:latin typeface="宋体" panose="02010600030101010101" pitchFamily="2" charset="-122"/>
              <a:ea typeface="宋体" panose="02010600030101010101" pitchFamily="2" charset="-122"/>
            </a:endParaRPr>
          </a:p>
        </p:txBody>
      </p:sp>
      <p:sp>
        <p:nvSpPr>
          <p:cNvPr id="25603" name="Rectangle 3"/>
          <p:cNvSpPr>
            <a:spLocks noGrp="1"/>
          </p:cNvSpPr>
          <p:nvPr>
            <p:ph idx="1"/>
          </p:nvPr>
        </p:nvSpPr>
        <p:spPr>
          <a:xfrm>
            <a:off x="250825" y="836613"/>
            <a:ext cx="8642350" cy="5761037"/>
          </a:xfrm>
        </p:spPr>
        <p:txBody>
          <a:bodyPr vert="horz" wrap="square" lIns="0" tIns="0" rIns="0" bIns="0" anchor="t" anchorCtr="0"/>
          <a:p>
            <a:r>
              <a:rPr lang="zh-CN" altLang="en-US" sz="2800" b="1" dirty="0">
                <a:solidFill>
                  <a:srgbClr val="010000"/>
                </a:solidFill>
                <a:latin typeface="宋体" panose="02010600030101010101" pitchFamily="2" charset="-122"/>
                <a:ea typeface="宋体" panose="02010600030101010101" pitchFamily="2" charset="-122"/>
              </a:rPr>
              <a:t>甲企业是一家海外公司，在中国内地设有办事机构2013年取得如下收入：</a:t>
            </a:r>
            <a:endParaRPr lang="zh-CN" altLang="en-US" sz="2800" b="1" dirty="0">
              <a:solidFill>
                <a:srgbClr val="010000"/>
              </a:solidFill>
              <a:latin typeface="宋体" panose="02010600030101010101" pitchFamily="2" charset="-122"/>
              <a:ea typeface="宋体" panose="02010600030101010101" pitchFamily="2" charset="-122"/>
            </a:endParaRPr>
          </a:p>
          <a:p>
            <a:r>
              <a:rPr lang="zh-CN" altLang="en-US" sz="2800" b="1" dirty="0">
                <a:solidFill>
                  <a:srgbClr val="010000"/>
                </a:solidFill>
                <a:latin typeface="宋体" panose="02010600030101010101" pitchFamily="2" charset="-122"/>
                <a:ea typeface="宋体" panose="02010600030101010101" pitchFamily="2" charset="-122"/>
              </a:rPr>
              <a:t>1、从其投资的一家北京外商投资企业取得股息收益70万元；</a:t>
            </a:r>
            <a:endParaRPr lang="zh-CN" altLang="en-US" sz="2800" b="1" dirty="0">
              <a:solidFill>
                <a:srgbClr val="010000"/>
              </a:solidFill>
              <a:latin typeface="宋体" panose="02010600030101010101" pitchFamily="2" charset="-122"/>
              <a:ea typeface="宋体" panose="02010600030101010101" pitchFamily="2" charset="-122"/>
            </a:endParaRPr>
          </a:p>
          <a:p>
            <a:r>
              <a:rPr lang="zh-CN" altLang="en-US" sz="2800" b="1" dirty="0">
                <a:solidFill>
                  <a:srgbClr val="010000"/>
                </a:solidFill>
                <a:latin typeface="宋体" panose="02010600030101010101" pitchFamily="2" charset="-122"/>
                <a:ea typeface="宋体" panose="02010600030101010101" pitchFamily="2" charset="-122"/>
              </a:rPr>
              <a:t>2、其在北京设立的办事处取得国内乙企业的投资分红收益30万元；</a:t>
            </a:r>
            <a:endParaRPr lang="zh-CN" altLang="en-US" sz="2800" b="1" dirty="0">
              <a:solidFill>
                <a:srgbClr val="010000"/>
              </a:solidFill>
              <a:latin typeface="宋体" panose="02010600030101010101" pitchFamily="2" charset="-122"/>
              <a:ea typeface="宋体" panose="02010600030101010101" pitchFamily="2" charset="-122"/>
            </a:endParaRPr>
          </a:p>
          <a:p>
            <a:r>
              <a:rPr lang="zh-CN" altLang="en-US" sz="2800" b="1" dirty="0">
                <a:solidFill>
                  <a:srgbClr val="010000"/>
                </a:solidFill>
                <a:latin typeface="宋体" panose="02010600030101010101" pitchFamily="2" charset="-122"/>
                <a:ea typeface="宋体" panose="02010600030101010101" pitchFamily="2" charset="-122"/>
              </a:rPr>
              <a:t>3、其在北京设立的办事处取得销售货物收入20万元，特许权使用费收入10万元；</a:t>
            </a:r>
            <a:endParaRPr lang="zh-CN" altLang="en-US" sz="2800" b="1" dirty="0">
              <a:solidFill>
                <a:srgbClr val="010000"/>
              </a:solidFill>
              <a:latin typeface="宋体" panose="02010600030101010101" pitchFamily="2" charset="-122"/>
              <a:ea typeface="宋体" panose="02010600030101010101" pitchFamily="2" charset="-122"/>
            </a:endParaRPr>
          </a:p>
          <a:p>
            <a:r>
              <a:rPr lang="zh-CN" altLang="en-US" sz="2800" b="1" dirty="0">
                <a:solidFill>
                  <a:srgbClr val="010000"/>
                </a:solidFill>
                <a:latin typeface="宋体" panose="02010600030101010101" pitchFamily="2" charset="-122"/>
                <a:ea typeface="宋体" panose="02010600030101010101" pitchFamily="2" charset="-122"/>
              </a:rPr>
              <a:t>4、在境外取得与北京办事处有实际联系的收入20万元；</a:t>
            </a:r>
            <a:endParaRPr lang="zh-CN" altLang="en-US" sz="2800" b="1" dirty="0">
              <a:solidFill>
                <a:srgbClr val="010000"/>
              </a:solidFill>
              <a:latin typeface="宋体" panose="02010600030101010101" pitchFamily="2" charset="-122"/>
              <a:ea typeface="宋体" panose="02010600030101010101" pitchFamily="2" charset="-122"/>
            </a:endParaRPr>
          </a:p>
          <a:p>
            <a:r>
              <a:rPr lang="zh-CN" altLang="en-US" sz="2800" b="1" dirty="0">
                <a:solidFill>
                  <a:srgbClr val="010000"/>
                </a:solidFill>
                <a:latin typeface="宋体" panose="02010600030101010101" pitchFamily="2" charset="-122"/>
                <a:ea typeface="宋体" panose="02010600030101010101" pitchFamily="2" charset="-122"/>
              </a:rPr>
              <a:t>请问，如何申报纳税？</a:t>
            </a:r>
            <a:endParaRPr lang="zh-CN" altLang="en-US" sz="2800" b="1" dirty="0">
              <a:solidFill>
                <a:srgbClr val="010000"/>
              </a:solidFill>
              <a:latin typeface="宋体" panose="02010600030101010101" pitchFamily="2" charset="-122"/>
              <a:ea typeface="宋体" panose="02010600030101010101" pitchFamily="2" charset="-122"/>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219139" name="Rectangle 3"/>
          <p:cNvSpPr>
            <a:spLocks noGrp="1"/>
          </p:cNvSpPr>
          <p:nvPr>
            <p:ph idx="1"/>
          </p:nvPr>
        </p:nvSpPr>
        <p:spPr/>
        <p:txBody>
          <a:bodyPr vert="horz" wrap="square" lIns="0" tIns="0" rIns="0" bIns="0" anchor="t" anchorCtr="0"/>
          <a:p>
            <a:r>
              <a:rPr lang="zh-CN" altLang="x-none" sz="2800" b="1" dirty="0">
                <a:ea typeface="宋体" panose="02010600030101010101" pitchFamily="2" charset="-122"/>
              </a:rPr>
              <a:t>企业所得税法第四十三条所称与关联业务调查有关的其他企业，是指与被调查企业在生产经营内容和方式上相类似的企业。</a:t>
            </a:r>
            <a:endParaRPr lang="zh-CN" altLang="x-none" sz="2800" b="1" dirty="0">
              <a:ea typeface="宋体" panose="02010600030101010101" pitchFamily="2" charset="-122"/>
            </a:endParaRPr>
          </a:p>
          <a:p>
            <a:r>
              <a:rPr lang="zh-CN" altLang="x-none" sz="2800" b="1" dirty="0">
                <a:ea typeface="宋体" panose="02010600030101010101" pitchFamily="2" charset="-122"/>
              </a:rPr>
              <a:t>企业应当在税务机关规定的期限内提供与关联业务往来有关的价格、费用的制定标准、计算方法和说明等资料。关联方以及与关联业务调查有关的其他企业应当在税务机关与其约定的期限内提供相关资料。</a:t>
            </a:r>
            <a:endParaRPr lang="zh-CN" altLang="x-none" sz="2800" dirty="0">
              <a:ea typeface="宋体" panose="02010600030101010101" pitchFamily="2" charset="-122"/>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2" name="Rectangle 2"/>
          <p:cNvSpPr>
            <a:spLocks noGrp="1"/>
          </p:cNvSpPr>
          <p:nvPr>
            <p:ph type="title"/>
          </p:nvPr>
        </p:nvSpPr>
        <p:spPr>
          <a:xfrm>
            <a:off x="457200" y="357188"/>
            <a:ext cx="8229600" cy="684212"/>
          </a:xfrm>
        </p:spPr>
        <p:txBody>
          <a:bodyPr vert="horz" wrap="square" lIns="0" tIns="0" rIns="0" bIns="0" anchor="t" anchorCtr="0"/>
          <a:p>
            <a:r>
              <a:rPr lang="zh-CN" altLang="x-none" sz="4000" dirty="0">
                <a:ea typeface="宋体" panose="02010600030101010101" pitchFamily="2" charset="-122"/>
              </a:rPr>
              <a:t>税务机关核定应纳税所得额的方法 </a:t>
            </a:r>
            <a:endParaRPr lang="zh-CN" altLang="x-none" sz="4000" dirty="0">
              <a:ea typeface="宋体" panose="02010600030101010101" pitchFamily="2" charset="-122"/>
            </a:endParaRPr>
          </a:p>
        </p:txBody>
      </p:sp>
      <p:sp>
        <p:nvSpPr>
          <p:cNvPr id="220163" name="Rectangle 3"/>
          <p:cNvSpPr>
            <a:spLocks noGrp="1"/>
          </p:cNvSpPr>
          <p:nvPr>
            <p:ph idx="1"/>
          </p:nvPr>
        </p:nvSpPr>
        <p:spPr>
          <a:xfrm>
            <a:off x="179388" y="1628775"/>
            <a:ext cx="8713787" cy="4608513"/>
          </a:xfrm>
        </p:spPr>
        <p:txBody>
          <a:bodyPr vert="horz" wrap="square" lIns="0" tIns="0" rIns="0" bIns="0" anchor="t" anchorCtr="0"/>
          <a:p>
            <a:pPr>
              <a:lnSpc>
                <a:spcPct val="110000"/>
              </a:lnSpc>
            </a:pPr>
            <a:r>
              <a:rPr lang="zh-CN" altLang="x-none" sz="2600" b="1" dirty="0">
                <a:ea typeface="宋体" panose="02010600030101010101" pitchFamily="2" charset="-122"/>
              </a:rPr>
              <a:t>税务机关依照规定核定企业的应纳税所得额时，可以采用下列方法：</a:t>
            </a:r>
            <a:br>
              <a:rPr lang="zh-CN" altLang="x-none" sz="2600" b="1" dirty="0">
                <a:ea typeface="宋体" panose="02010600030101010101" pitchFamily="2" charset="-122"/>
              </a:rPr>
            </a:br>
            <a:r>
              <a:rPr lang="zh-CN" altLang="x-none" sz="2600" b="1" dirty="0">
                <a:ea typeface="宋体" panose="02010600030101010101" pitchFamily="2" charset="-122"/>
              </a:rPr>
              <a:t>（一）参照同类或者类似企业的利润率水平核定；</a:t>
            </a:r>
            <a:br>
              <a:rPr lang="zh-CN" altLang="x-none" sz="2600" b="1" dirty="0">
                <a:ea typeface="宋体" panose="02010600030101010101" pitchFamily="2" charset="-122"/>
              </a:rPr>
            </a:br>
            <a:r>
              <a:rPr lang="zh-CN" altLang="x-none" sz="2600" b="1" dirty="0">
                <a:ea typeface="宋体" panose="02010600030101010101" pitchFamily="2" charset="-122"/>
              </a:rPr>
              <a:t>（二）按照企业成本加合理的费用和利润的方法核定；</a:t>
            </a:r>
            <a:br>
              <a:rPr lang="zh-CN" altLang="x-none" sz="2600" b="1" dirty="0">
                <a:ea typeface="宋体" panose="02010600030101010101" pitchFamily="2" charset="-122"/>
              </a:rPr>
            </a:br>
            <a:r>
              <a:rPr lang="zh-CN" altLang="x-none" sz="2600" b="1" dirty="0">
                <a:ea typeface="宋体" panose="02010600030101010101" pitchFamily="2" charset="-122"/>
              </a:rPr>
              <a:t>（三）按照关联企业集团整体利润的合理比例核定；</a:t>
            </a:r>
            <a:br>
              <a:rPr lang="zh-CN" altLang="x-none" sz="2600" b="1" dirty="0">
                <a:ea typeface="宋体" panose="02010600030101010101" pitchFamily="2" charset="-122"/>
              </a:rPr>
            </a:br>
            <a:r>
              <a:rPr lang="zh-CN" altLang="x-none" sz="2600" b="1" dirty="0">
                <a:ea typeface="宋体" panose="02010600030101010101" pitchFamily="2" charset="-122"/>
              </a:rPr>
              <a:t>（四）按照其他合理方法核定。</a:t>
            </a:r>
            <a:endParaRPr lang="zh-CN" altLang="x-none" sz="2600" b="1" dirty="0">
              <a:ea typeface="宋体" panose="02010600030101010101" pitchFamily="2" charset="-122"/>
            </a:endParaRPr>
          </a:p>
          <a:p>
            <a:pPr>
              <a:lnSpc>
                <a:spcPct val="110000"/>
              </a:lnSpc>
            </a:pPr>
            <a:r>
              <a:rPr lang="zh-CN" altLang="x-none" sz="2600" b="1" dirty="0">
                <a:ea typeface="宋体" panose="02010600030101010101" pitchFamily="2" charset="-122"/>
              </a:rPr>
              <a:t>企业对税务机关按照前款规定的方法核定的应纳税所得额有异议的，应当提供相关证据，经税务机关认定后，调整核定的应纳税所得额。</a:t>
            </a:r>
            <a:br>
              <a:rPr lang="zh-CN" altLang="x-none" sz="2600" b="1" dirty="0">
                <a:ea typeface="宋体" panose="02010600030101010101" pitchFamily="2" charset="-122"/>
              </a:rPr>
            </a:br>
            <a:endParaRPr lang="zh-CN" altLang="x-none" sz="2600" b="1" dirty="0">
              <a:ea typeface="宋体" panose="02010600030101010101" pitchFamily="2" charset="-122"/>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（二）受控外国企业的纳税调整</a:t>
            </a:r>
            <a:endParaRPr lang="zh-CN" altLang="x-none" dirty="0">
              <a:latin typeface="宋体" panose="02010600030101010101" pitchFamily="2" charset="-122"/>
              <a:ea typeface="宋体" panose="02010600030101010101" pitchFamily="2" charset="-122"/>
            </a:endParaRPr>
          </a:p>
        </p:txBody>
      </p:sp>
      <p:sp>
        <p:nvSpPr>
          <p:cNvPr id="221187" name="Rectangle 3"/>
          <p:cNvSpPr>
            <a:spLocks noGrp="1"/>
          </p:cNvSpPr>
          <p:nvPr>
            <p:ph idx="1"/>
          </p:nvPr>
        </p:nvSpPr>
        <p:spPr/>
        <p:txBody>
          <a:bodyPr vert="horz" wrap="square" lIns="0" tIns="0" rIns="0" bIns="0" anchor="t" anchorCtr="0"/>
          <a:p>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税法</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第四十五条：由居民企业，或者由居民企业和中国居民控制的设立在实际税负明显低于我国企业所得税法法规定税率的国家（地区）的企业（即低于</a:t>
            </a:r>
            <a:r>
              <a:rPr lang="zh-CN" altLang="zh-CN" sz="2800" b="1" dirty="0">
                <a:latin typeface="宋体" panose="02010600030101010101" pitchFamily="2" charset="-122"/>
                <a:ea typeface="宋体" panose="02010600030101010101" pitchFamily="2" charset="-122"/>
              </a:rPr>
              <a:t>25%</a:t>
            </a:r>
            <a:r>
              <a:rPr lang="zh-CN" altLang="x-none" sz="2800" b="1" dirty="0">
                <a:latin typeface="宋体" panose="02010600030101010101" pitchFamily="2" charset="-122"/>
                <a:ea typeface="宋体" panose="02010600030101010101" pitchFamily="2" charset="-122"/>
              </a:rPr>
              <a:t>的</a:t>
            </a:r>
            <a:r>
              <a:rPr lang="zh-CN" altLang="zh-CN" sz="2800" b="1" dirty="0">
                <a:latin typeface="宋体" panose="02010600030101010101" pitchFamily="2" charset="-122"/>
                <a:ea typeface="宋体" panose="02010600030101010101" pitchFamily="2" charset="-122"/>
              </a:rPr>
              <a:t>50%</a:t>
            </a:r>
            <a:r>
              <a:rPr lang="zh-CN" altLang="x-none" sz="2800" b="1" dirty="0">
                <a:latin typeface="宋体" panose="02010600030101010101" pitchFamily="2" charset="-122"/>
                <a:ea typeface="宋体" panose="02010600030101010101" pitchFamily="2" charset="-122"/>
              </a:rPr>
              <a:t>），并非由于合理的经营需要而对利润不作分配或者减少分配的，上述利润中应归属于该居民企业的部分，应当计入该居民企业的当期收入。</a:t>
            </a:r>
            <a:endParaRPr lang="zh-CN" altLang="x-none" sz="2800" b="1" dirty="0">
              <a:latin typeface="宋体" panose="02010600030101010101" pitchFamily="2" charset="-122"/>
              <a:ea typeface="宋体" panose="02010600030101010101" pitchFamily="2" charset="-122"/>
            </a:endParaRPr>
          </a:p>
          <a:p>
            <a:endParaRPr lang="zh-CN" altLang="zh-CN" sz="2800" b="1" dirty="0">
              <a:latin typeface="宋体" panose="02010600030101010101" pitchFamily="2" charset="-122"/>
              <a:ea typeface="宋体" panose="02010600030101010101" pitchFamily="2" charset="-122"/>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0" name="Rectangle 2"/>
          <p:cNvSpPr>
            <a:spLocks noGrp="1"/>
          </p:cNvSpPr>
          <p:nvPr>
            <p:ph type="title"/>
          </p:nvPr>
        </p:nvSpPr>
        <p:spPr>
          <a:xfrm>
            <a:off x="457200" y="357188"/>
            <a:ext cx="8229600" cy="460375"/>
          </a:xfrm>
        </p:spPr>
        <p:txBody>
          <a:bodyPr vert="horz" wrap="square" lIns="0" tIns="0" rIns="0" bIns="0" anchor="t" anchorCtr="0"/>
          <a:p>
            <a:endParaRPr lang="zh-CN" altLang="zh-CN" sz="4000" dirty="0">
              <a:ea typeface="宋体" panose="02010600030101010101" pitchFamily="2" charset="-122"/>
            </a:endParaRPr>
          </a:p>
        </p:txBody>
      </p:sp>
      <p:sp>
        <p:nvSpPr>
          <p:cNvPr id="222211" name="Rectangle 3"/>
          <p:cNvSpPr>
            <a:spLocks noGrp="1"/>
          </p:cNvSpPr>
          <p:nvPr>
            <p:ph idx="1"/>
          </p:nvPr>
        </p:nvSpPr>
        <p:spPr>
          <a:xfrm>
            <a:off x="457200" y="1484313"/>
            <a:ext cx="8229600" cy="4383087"/>
          </a:xfrm>
        </p:spPr>
        <p:txBody>
          <a:bodyPr vert="horz" wrap="square" lIns="0" tIns="0" rIns="0" bIns="0" anchor="t" anchorCtr="0"/>
          <a:p>
            <a:pPr lvl="1"/>
            <a:r>
              <a:rPr lang="zh-CN" altLang="x-none" sz="2400" b="1" dirty="0">
                <a:latin typeface="宋体" panose="02010600030101010101" pitchFamily="2" charset="-122"/>
                <a:ea typeface="宋体" panose="02010600030101010101" pitchFamily="2" charset="-122"/>
              </a:rPr>
              <a:t>中国居民，是指根据</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中华人民共和国个人所得税法</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的规定，就其从中国境内、境外取得的所得在中国缴纳个人所得税的个人。</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企业所得税法第四十五条所称控制，包括：</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（一）居民企业或者中国居民直接或者间接单一持有外国企业</a:t>
            </a:r>
            <a:r>
              <a:rPr lang="zh-CN" altLang="zh-CN" sz="2400" b="1" dirty="0">
                <a:latin typeface="宋体" panose="02010600030101010101" pitchFamily="2" charset="-122"/>
                <a:ea typeface="宋体" panose="02010600030101010101" pitchFamily="2" charset="-122"/>
              </a:rPr>
              <a:t>10%</a:t>
            </a:r>
            <a:r>
              <a:rPr lang="zh-CN" altLang="x-none" sz="2400" b="1" dirty="0">
                <a:latin typeface="宋体" panose="02010600030101010101" pitchFamily="2" charset="-122"/>
                <a:ea typeface="宋体" panose="02010600030101010101" pitchFamily="2" charset="-122"/>
              </a:rPr>
              <a:t>以上有表决权股份，且由其共同持有该外国企业</a:t>
            </a:r>
            <a:r>
              <a:rPr lang="zh-CN" altLang="zh-CN" sz="2400" b="1" dirty="0">
                <a:latin typeface="宋体" panose="02010600030101010101" pitchFamily="2" charset="-122"/>
                <a:ea typeface="宋体" panose="02010600030101010101" pitchFamily="2" charset="-122"/>
              </a:rPr>
              <a:t>50%</a:t>
            </a:r>
            <a:r>
              <a:rPr lang="zh-CN" altLang="x-none" sz="2400" b="1" dirty="0">
                <a:latin typeface="宋体" panose="02010600030101010101" pitchFamily="2" charset="-122"/>
                <a:ea typeface="宋体" panose="02010600030101010101" pitchFamily="2" charset="-122"/>
              </a:rPr>
              <a:t>以上股份；</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（二）居民企业，或者居民企业和中国居民持股比例没有达到第（一）项规定的标准，但在股份、资金、经营、购销等方面对该外国企业构成实质控制。</a:t>
            </a:r>
            <a:br>
              <a:rPr lang="zh-CN" altLang="x-none" sz="2400" dirty="0">
                <a:ea typeface="宋体" panose="02010600030101010101" pitchFamily="2" charset="-122"/>
              </a:rPr>
            </a:br>
            <a:endParaRPr lang="zh-CN" altLang="x-none" sz="2400" dirty="0">
              <a:ea typeface="宋体" panose="02010600030101010101" pitchFamily="2" charset="-122"/>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4"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（三）资本弱化的纳税调整</a:t>
            </a:r>
            <a:endParaRPr lang="zh-CN" altLang="x-none" dirty="0">
              <a:latin typeface="宋体" panose="02010600030101010101" pitchFamily="2" charset="-122"/>
              <a:ea typeface="宋体" panose="02010600030101010101" pitchFamily="2" charset="-122"/>
            </a:endParaRPr>
          </a:p>
        </p:txBody>
      </p:sp>
      <p:sp>
        <p:nvSpPr>
          <p:cNvPr id="223235" name="Rectangle 3"/>
          <p:cNvSpPr>
            <a:spLocks noGrp="1"/>
          </p:cNvSpPr>
          <p:nvPr>
            <p:ph idx="1"/>
          </p:nvPr>
        </p:nvSpPr>
        <p:spPr/>
        <p:txBody>
          <a:bodyPr vert="horz" wrap="square" lIns="0" tIns="0" rIns="0" bIns="0" anchor="t" anchorCtr="0"/>
          <a:p>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税法</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第四十六条  企业从其关联方接受的债权性投资与权益性投资的比例超过规定标准而发生的利息支出，不得在计算应纳税所得额时扣除 。</a:t>
            </a:r>
            <a:endParaRPr lang="zh-CN" altLang="x-none" b="1" dirty="0">
              <a:latin typeface="宋体" panose="02010600030101010101" pitchFamily="2" charset="-122"/>
              <a:ea typeface="宋体" panose="02010600030101010101" pitchFamily="2" charset="-122"/>
            </a:endParaRPr>
          </a:p>
          <a:p>
            <a:endParaRPr lang="zh-CN" altLang="zh-CN" b="1" dirty="0">
              <a:latin typeface="宋体" panose="02010600030101010101" pitchFamily="2" charset="-122"/>
              <a:ea typeface="宋体" panose="02010600030101010101" pitchFamily="2" charset="-122"/>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8" name="Rectangle 2"/>
          <p:cNvSpPr>
            <a:spLocks noGrp="1"/>
          </p:cNvSpPr>
          <p:nvPr>
            <p:ph type="title"/>
          </p:nvPr>
        </p:nvSpPr>
        <p:spPr>
          <a:xfrm>
            <a:off x="457200" y="357188"/>
            <a:ext cx="8229600" cy="573087"/>
          </a:xfrm>
        </p:spPr>
        <p:txBody>
          <a:bodyPr vert="horz" wrap="square" lIns="0" tIns="0" rIns="0" bIns="0" anchor="t" anchorCtr="0"/>
          <a:p>
            <a:r>
              <a:rPr lang="zh-CN" altLang="x-none" sz="4000" dirty="0">
                <a:ea typeface="宋体" panose="02010600030101010101" pitchFamily="2" charset="-122"/>
              </a:rPr>
              <a:t>债权性投资与权益性投资</a:t>
            </a:r>
            <a:endParaRPr lang="zh-CN" altLang="x-none" sz="4000" dirty="0">
              <a:ea typeface="宋体" panose="02010600030101010101" pitchFamily="2" charset="-122"/>
            </a:endParaRPr>
          </a:p>
        </p:txBody>
      </p:sp>
      <p:sp>
        <p:nvSpPr>
          <p:cNvPr id="224259" name="Rectangle 3"/>
          <p:cNvSpPr>
            <a:spLocks noGrp="1"/>
          </p:cNvSpPr>
          <p:nvPr>
            <p:ph idx="1"/>
          </p:nvPr>
        </p:nvSpPr>
        <p:spPr>
          <a:xfrm>
            <a:off x="457200" y="1412875"/>
            <a:ext cx="8507413" cy="4752975"/>
          </a:xfrm>
        </p:spPr>
        <p:txBody>
          <a:bodyPr vert="horz" wrap="square" lIns="0" tIns="0" rIns="0" bIns="0" anchor="t" anchorCtr="0"/>
          <a:p>
            <a:r>
              <a:rPr lang="zh-CN" altLang="x-none" sz="2400" b="1" dirty="0">
                <a:ea typeface="宋体" panose="02010600030101010101" pitchFamily="2" charset="-122"/>
              </a:rPr>
              <a:t>债权性投资是指企业直接或者间接从关联方获得的，需要偿还本金和支付利息或者需要以其他具有支付利息性质的方式予以补偿的融资。</a:t>
            </a:r>
            <a:endParaRPr lang="zh-CN" altLang="x-none" sz="2400" b="1" dirty="0">
              <a:ea typeface="宋体" panose="02010600030101010101" pitchFamily="2" charset="-122"/>
            </a:endParaRPr>
          </a:p>
          <a:p>
            <a:pPr lvl="1"/>
            <a:r>
              <a:rPr lang="zh-CN" altLang="x-none" sz="2400" b="1" dirty="0">
                <a:ea typeface="宋体" panose="02010600030101010101" pitchFamily="2" charset="-122"/>
              </a:rPr>
              <a:t>企业间接从关联方获得的债权性投资，包括：</a:t>
            </a:r>
            <a:endParaRPr lang="zh-CN" altLang="x-none" sz="2400" b="1" dirty="0">
              <a:ea typeface="宋体" panose="02010600030101010101" pitchFamily="2" charset="-122"/>
            </a:endParaRPr>
          </a:p>
          <a:p>
            <a:pPr lvl="2"/>
            <a:r>
              <a:rPr lang="zh-CN" altLang="x-none" b="1" dirty="0">
                <a:ea typeface="宋体" panose="02010600030101010101" pitchFamily="2" charset="-122"/>
              </a:rPr>
              <a:t>（一）关联方通过无关联第三方提供的债权性投资；</a:t>
            </a:r>
            <a:endParaRPr lang="zh-CN" altLang="x-none" b="1" dirty="0">
              <a:ea typeface="宋体" panose="02010600030101010101" pitchFamily="2" charset="-122"/>
            </a:endParaRPr>
          </a:p>
          <a:p>
            <a:pPr lvl="2"/>
            <a:r>
              <a:rPr lang="zh-CN" altLang="x-none" b="1" dirty="0">
                <a:ea typeface="宋体" panose="02010600030101010101" pitchFamily="2" charset="-122"/>
              </a:rPr>
              <a:t>（二）无关联第三方提供的、由关联方担保且负有连带责任的债权性投资；</a:t>
            </a:r>
            <a:endParaRPr lang="zh-CN" altLang="x-none" b="1" dirty="0">
              <a:ea typeface="宋体" panose="02010600030101010101" pitchFamily="2" charset="-122"/>
            </a:endParaRPr>
          </a:p>
          <a:p>
            <a:pPr lvl="2"/>
            <a:r>
              <a:rPr lang="zh-CN" altLang="x-none" b="1" dirty="0">
                <a:ea typeface="宋体" panose="02010600030101010101" pitchFamily="2" charset="-122"/>
              </a:rPr>
              <a:t>（三）其他间接从关联方获得的具有负债实质的债权性投资。</a:t>
            </a:r>
            <a:endParaRPr lang="zh-CN" altLang="x-none" b="1" dirty="0">
              <a:ea typeface="宋体" panose="02010600030101010101" pitchFamily="2" charset="-122"/>
            </a:endParaRPr>
          </a:p>
          <a:p>
            <a:r>
              <a:rPr lang="zh-CN" altLang="x-none" sz="2400" b="1" dirty="0">
                <a:ea typeface="宋体" panose="02010600030101010101" pitchFamily="2" charset="-122"/>
              </a:rPr>
              <a:t>权益性投资是指企业接受的不需要偿还本金和支付利息，投资人对企业净资产拥有所有权的投资。</a:t>
            </a:r>
            <a:endParaRPr lang="zh-CN" altLang="x-none" sz="2400" b="1" dirty="0">
              <a:ea typeface="宋体" panose="02010600030101010101" pitchFamily="2" charset="-122"/>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2" name="Rectangle 2"/>
          <p:cNvSpPr>
            <a:spLocks noGrp="1"/>
          </p:cNvSpPr>
          <p:nvPr>
            <p:ph type="title"/>
          </p:nvPr>
        </p:nvSpPr>
        <p:spPr>
          <a:xfrm>
            <a:off x="457200" y="357188"/>
            <a:ext cx="8229600" cy="739775"/>
          </a:xfrm>
        </p:spPr>
        <p:txBody>
          <a:bodyPr vert="horz" wrap="square" lIns="0" tIns="0" rIns="0" bIns="0" anchor="t" anchorCtr="0"/>
          <a:p>
            <a:r>
              <a:rPr lang="zh-CN" altLang="x-none" dirty="0">
                <a:ea typeface="宋体" panose="02010600030101010101" pitchFamily="2" charset="-122"/>
              </a:rPr>
              <a:t>利息调整规定</a:t>
            </a:r>
            <a:endParaRPr lang="zh-CN" altLang="x-none" dirty="0">
              <a:ea typeface="宋体" panose="02010600030101010101" pitchFamily="2" charset="-122"/>
            </a:endParaRPr>
          </a:p>
        </p:txBody>
      </p:sp>
      <p:sp>
        <p:nvSpPr>
          <p:cNvPr id="225283" name="Rectangle 3"/>
          <p:cNvSpPr>
            <a:spLocks noGrp="1"/>
          </p:cNvSpPr>
          <p:nvPr>
            <p:ph idx="1"/>
          </p:nvPr>
        </p:nvSpPr>
        <p:spPr>
          <a:xfrm>
            <a:off x="457200" y="1628775"/>
            <a:ext cx="8229600" cy="4679950"/>
          </a:xfrm>
        </p:spPr>
        <p:txBody>
          <a:bodyPr vert="horz" wrap="square" lIns="0" tIns="0" rIns="0" bIns="0" anchor="t" anchorCtr="0"/>
          <a:p>
            <a:pPr>
              <a:lnSpc>
                <a:spcPct val="90000"/>
              </a:lnSpc>
            </a:pPr>
            <a:r>
              <a:rPr lang="zh-CN" altLang="zh-CN" sz="2600" b="1" dirty="0">
                <a:ea typeface="宋体" panose="02010600030101010101" pitchFamily="2" charset="-122"/>
              </a:rPr>
              <a:t>《</a:t>
            </a:r>
            <a:r>
              <a:rPr lang="zh-CN" altLang="x-none" sz="2600" b="1" dirty="0">
                <a:ea typeface="宋体" panose="02010600030101010101" pitchFamily="2" charset="-122"/>
              </a:rPr>
              <a:t>财政部、国家税务总局关于企业关联方利息支出税前扣除标准有关税收政策问题的通知</a:t>
            </a:r>
            <a:r>
              <a:rPr lang="zh-CN" altLang="zh-CN" sz="2600" b="1" dirty="0">
                <a:ea typeface="宋体" panose="02010600030101010101" pitchFamily="2" charset="-122"/>
              </a:rPr>
              <a:t>》</a:t>
            </a:r>
            <a:r>
              <a:rPr lang="zh-CN" altLang="x-none" sz="2600" b="1" dirty="0">
                <a:ea typeface="宋体" panose="02010600030101010101" pitchFamily="2" charset="-122"/>
              </a:rPr>
              <a:t>（财税</a:t>
            </a:r>
            <a:r>
              <a:rPr lang="zh-CN" altLang="zh-CN" sz="2600" b="1" dirty="0">
                <a:ea typeface="宋体" panose="02010600030101010101" pitchFamily="2" charset="-122"/>
              </a:rPr>
              <a:t>〔2008〕121</a:t>
            </a:r>
            <a:r>
              <a:rPr lang="zh-CN" altLang="x-none" sz="2600" b="1" dirty="0">
                <a:ea typeface="宋体" panose="02010600030101010101" pitchFamily="2" charset="-122"/>
              </a:rPr>
              <a:t>号）</a:t>
            </a:r>
            <a:endParaRPr lang="zh-CN" altLang="x-none" sz="2600" b="1" dirty="0">
              <a:ea typeface="宋体" panose="02010600030101010101" pitchFamily="2" charset="-122"/>
            </a:endParaRPr>
          </a:p>
          <a:p>
            <a:pPr>
              <a:lnSpc>
                <a:spcPct val="90000"/>
              </a:lnSpc>
            </a:pPr>
            <a:r>
              <a:rPr lang="zh-CN" altLang="x-none" sz="2600" b="1" dirty="0">
                <a:ea typeface="宋体" panose="02010600030101010101" pitchFamily="2" charset="-122"/>
              </a:rPr>
              <a:t>在计算应纳税所得额时，企业实际支付给关联方的利息支出，不超过以下规定比例和税法及其实施条例有关规定计算的部分，准予扣除，超过的部分不得在发生当期和以后年度扣除。     　　企业实际支付给关联方的利息支出，符合本通知第二条规定外，其接受关联方债权性投资与其权益性投资比例为：   </a:t>
            </a:r>
            <a:endParaRPr lang="zh-CN" altLang="x-none" sz="2600" b="1" dirty="0">
              <a:ea typeface="宋体" panose="02010600030101010101" pitchFamily="2" charset="-122"/>
            </a:endParaRPr>
          </a:p>
          <a:p>
            <a:pPr lvl="1">
              <a:lnSpc>
                <a:spcPct val="90000"/>
              </a:lnSpc>
            </a:pPr>
            <a:r>
              <a:rPr lang="zh-CN" altLang="zh-CN" sz="2600" b="1" dirty="0">
                <a:ea typeface="宋体" panose="02010600030101010101" pitchFamily="2" charset="-122"/>
              </a:rPr>
              <a:t> </a:t>
            </a:r>
            <a:r>
              <a:rPr lang="zh-CN" altLang="x-none" sz="2600" b="1" dirty="0">
                <a:ea typeface="宋体" panose="02010600030101010101" pitchFamily="2" charset="-122"/>
              </a:rPr>
              <a:t>（一）金融企业，为</a:t>
            </a:r>
            <a:r>
              <a:rPr lang="zh-CN" altLang="zh-CN" sz="2600" b="1" dirty="0">
                <a:ea typeface="宋体" panose="02010600030101010101" pitchFamily="2" charset="-122"/>
              </a:rPr>
              <a:t>5</a:t>
            </a:r>
            <a:r>
              <a:rPr lang="zh-CN" altLang="x-none" sz="2600" b="1" dirty="0">
                <a:ea typeface="宋体" panose="02010600030101010101" pitchFamily="2" charset="-122"/>
              </a:rPr>
              <a:t>：</a:t>
            </a:r>
            <a:r>
              <a:rPr lang="zh-CN" altLang="zh-CN" sz="2600" b="1" dirty="0">
                <a:ea typeface="宋体" panose="02010600030101010101" pitchFamily="2" charset="-122"/>
              </a:rPr>
              <a:t>1; </a:t>
            </a:r>
            <a:endParaRPr lang="zh-CN" altLang="zh-CN" sz="2600" b="1" dirty="0">
              <a:ea typeface="宋体" panose="02010600030101010101" pitchFamily="2" charset="-122"/>
            </a:endParaRPr>
          </a:p>
          <a:p>
            <a:pPr lvl="1">
              <a:lnSpc>
                <a:spcPct val="90000"/>
              </a:lnSpc>
            </a:pPr>
            <a:r>
              <a:rPr lang="zh-CN" altLang="zh-CN" sz="2600" b="1" dirty="0">
                <a:ea typeface="宋体" panose="02010600030101010101" pitchFamily="2" charset="-122"/>
              </a:rPr>
              <a:t> </a:t>
            </a:r>
            <a:r>
              <a:rPr lang="zh-CN" altLang="x-none" sz="2600" b="1" dirty="0">
                <a:ea typeface="宋体" panose="02010600030101010101" pitchFamily="2" charset="-122"/>
              </a:rPr>
              <a:t>（二）其他企业，为</a:t>
            </a:r>
            <a:r>
              <a:rPr lang="zh-CN" altLang="zh-CN" sz="2600" b="1" dirty="0">
                <a:ea typeface="宋体" panose="02010600030101010101" pitchFamily="2" charset="-122"/>
              </a:rPr>
              <a:t>2</a:t>
            </a:r>
            <a:r>
              <a:rPr lang="zh-CN" altLang="x-none" sz="2600" b="1" dirty="0">
                <a:ea typeface="宋体" panose="02010600030101010101" pitchFamily="2" charset="-122"/>
              </a:rPr>
              <a:t>：</a:t>
            </a:r>
            <a:r>
              <a:rPr lang="zh-CN" altLang="zh-CN" sz="2600" b="1" dirty="0">
                <a:ea typeface="宋体" panose="02010600030101010101" pitchFamily="2" charset="-122"/>
              </a:rPr>
              <a:t>1</a:t>
            </a:r>
            <a:r>
              <a:rPr lang="zh-CN" altLang="x-none" sz="2600" b="1" dirty="0">
                <a:ea typeface="宋体" panose="02010600030101010101" pitchFamily="2" charset="-122"/>
              </a:rPr>
              <a:t>； </a:t>
            </a:r>
            <a:endParaRPr lang="zh-CN" altLang="x-none" sz="2600" b="1" dirty="0">
              <a:ea typeface="宋体" panose="02010600030101010101" pitchFamily="2" charset="-122"/>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6" name="Rectangle 2"/>
          <p:cNvSpPr>
            <a:spLocks noGrp="1"/>
          </p:cNvSpPr>
          <p:nvPr>
            <p:ph type="title"/>
          </p:nvPr>
        </p:nvSpPr>
        <p:spPr>
          <a:xfrm>
            <a:off x="457200" y="357188"/>
            <a:ext cx="8229600" cy="238125"/>
          </a:xfrm>
        </p:spPr>
        <p:txBody>
          <a:bodyPr vert="horz" wrap="square" lIns="0" tIns="0" rIns="0" bIns="0" anchor="t" anchorCtr="0"/>
          <a:p>
            <a:endParaRPr lang="zh-CN" altLang="zh-CN" sz="4000" dirty="0">
              <a:ea typeface="宋体" panose="02010600030101010101" pitchFamily="2" charset="-122"/>
            </a:endParaRPr>
          </a:p>
        </p:txBody>
      </p:sp>
      <p:sp>
        <p:nvSpPr>
          <p:cNvPr id="226307" name="Rectangle 3"/>
          <p:cNvSpPr>
            <a:spLocks noGrp="1"/>
          </p:cNvSpPr>
          <p:nvPr>
            <p:ph idx="1"/>
          </p:nvPr>
        </p:nvSpPr>
        <p:spPr>
          <a:xfrm>
            <a:off x="457200" y="765175"/>
            <a:ext cx="8229600" cy="5759450"/>
          </a:xfrm>
        </p:spPr>
        <p:txBody>
          <a:bodyPr vert="horz" wrap="square" lIns="0" tIns="0" rIns="0" bIns="0" anchor="t" anchorCtr="0"/>
          <a:p>
            <a:r>
              <a:rPr lang="zh-CN" altLang="x-none" b="1" dirty="0">
                <a:latin typeface="宋体" panose="02010600030101010101" pitchFamily="2" charset="-122"/>
                <a:ea typeface="宋体" panose="02010600030101010101" pitchFamily="2" charset="-122"/>
              </a:rPr>
              <a:t>企业如果能够按照税法及其实施条例的有关规定提供相关资料，并证明相关交易活动符合独立交易原则的；或者该企业的实际税负不高于境内关联方的，其实际支付给境内关联方的利息支出，在计算应纳税所得额时准予扣除。 </a:t>
            </a:r>
            <a:endParaRPr lang="zh-CN" altLang="x-none" b="1" dirty="0">
              <a:latin typeface="宋体" panose="02010600030101010101" pitchFamily="2" charset="-122"/>
              <a:ea typeface="宋体" panose="02010600030101010101" pitchFamily="2" charset="-122"/>
            </a:endParaRPr>
          </a:p>
          <a:p>
            <a:r>
              <a:rPr lang="zh-CN" altLang="x-none" b="1" dirty="0">
                <a:latin typeface="宋体" panose="02010600030101010101" pitchFamily="2" charset="-122"/>
                <a:ea typeface="宋体" panose="02010600030101010101" pitchFamily="2" charset="-122"/>
              </a:rPr>
              <a:t>企业同时从事金融业务和非金融业务，其实际支付给关联方的利息支出，应按照合理方法分开计算；没有按照合理方法分开计算的，一律按本通知第一条有关其他企业的比例计算准予税前扣除的利息支出。</a:t>
            </a:r>
            <a:endParaRPr lang="zh-CN" altLang="x-none" dirty="0">
              <a:latin typeface="宋体" panose="02010600030101010101" pitchFamily="2" charset="-122"/>
              <a:ea typeface="宋体" panose="02010600030101010101" pitchFamily="2" charset="-122"/>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30" name="Rectangle 2"/>
          <p:cNvSpPr>
            <a:spLocks noGrp="1"/>
          </p:cNvSpPr>
          <p:nvPr>
            <p:ph type="title"/>
          </p:nvPr>
        </p:nvSpPr>
        <p:spPr>
          <a:xfrm>
            <a:off x="457200" y="357188"/>
            <a:ext cx="8229600" cy="517525"/>
          </a:xfrm>
        </p:spPr>
        <p:txBody>
          <a:bodyPr vert="horz" wrap="square" lIns="0" tIns="0" rIns="0" bIns="0" anchor="t" anchorCtr="0"/>
          <a:p>
            <a:r>
              <a:rPr lang="zh-CN" altLang="x-none" sz="3200" dirty="0">
                <a:ea typeface="宋体" panose="02010600030101010101" pitchFamily="2" charset="-122"/>
              </a:rPr>
              <a:t>（四）一般反避税管理</a:t>
            </a:r>
            <a:r>
              <a:rPr lang="zh-CN" altLang="x-none" sz="4000" dirty="0">
                <a:ea typeface="宋体" panose="02010600030101010101" pitchFamily="2" charset="-122"/>
              </a:rPr>
              <a:t> </a:t>
            </a:r>
            <a:endParaRPr lang="zh-CN" altLang="x-none" sz="4000" dirty="0">
              <a:ea typeface="宋体" panose="02010600030101010101" pitchFamily="2" charset="-122"/>
            </a:endParaRPr>
          </a:p>
        </p:txBody>
      </p:sp>
      <p:sp>
        <p:nvSpPr>
          <p:cNvPr id="227331" name="Rectangle 3"/>
          <p:cNvSpPr>
            <a:spLocks noGrp="1"/>
          </p:cNvSpPr>
          <p:nvPr>
            <p:ph idx="1"/>
          </p:nvPr>
        </p:nvSpPr>
        <p:spPr>
          <a:xfrm>
            <a:off x="457200" y="1484313"/>
            <a:ext cx="8229600" cy="4383087"/>
          </a:xfrm>
        </p:spPr>
        <p:txBody>
          <a:bodyPr vert="horz" wrap="square" lIns="0" tIns="0" rIns="0" bIns="0" anchor="t" anchorCtr="0"/>
          <a:p>
            <a:pPr>
              <a:lnSpc>
                <a:spcPct val="80000"/>
              </a:lnSpc>
            </a:pPr>
            <a:r>
              <a:rPr lang="zh-CN" altLang="x-none" sz="2400" b="1" dirty="0">
                <a:latin typeface="宋体" panose="02010600030101010101" pitchFamily="2" charset="-122"/>
                <a:ea typeface="宋体" panose="02010600030101010101" pitchFamily="2" charset="-122"/>
              </a:rPr>
              <a:t>国家税务总局关于印发</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特别纳税调整实施办法</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试行</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的通知（国税发</a:t>
            </a:r>
            <a:r>
              <a:rPr lang="zh-CN" altLang="zh-CN" sz="2400" b="1" dirty="0">
                <a:latin typeface="宋体" panose="02010600030101010101" pitchFamily="2" charset="-122"/>
                <a:ea typeface="宋体" panose="02010600030101010101" pitchFamily="2" charset="-122"/>
              </a:rPr>
              <a:t>〔2009〕2</a:t>
            </a:r>
            <a:r>
              <a:rPr lang="zh-CN" altLang="x-none" sz="2400" b="1" dirty="0">
                <a:latin typeface="宋体" panose="02010600030101010101" pitchFamily="2" charset="-122"/>
                <a:ea typeface="宋体" panose="02010600030101010101" pitchFamily="2" charset="-122"/>
              </a:rPr>
              <a:t>号）第九十二条　税务机关可依据所得税法第四十七条及所得税法实施条例第一百二十条的规定对存在以下避税安排的企业，启动一般反避税调查：  </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（一）滥用税收优惠；</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（二）滥用税收协定；</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（三）滥用公司组织形式；</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（四）利用避税港避税；</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（五）其他不具有合理商业目的的安排。  </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第九十四条 税务机关应按照经济实质对企业的避税安排重新定性，取消企业从避税安排获得的税收利益。对于没有经济实质的企业，特别是设在避税港并导致其关联方或非关联方避税的企业，可在税收上否定该企业的存在。</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非商业目的的税务安排</a:t>
            </a:r>
            <a:endParaRPr lang="zh-CN" altLang="x-none" dirty="0">
              <a:ea typeface="宋体" panose="02010600030101010101" pitchFamily="2" charset="-122"/>
            </a:endParaRPr>
          </a:p>
        </p:txBody>
      </p:sp>
      <p:sp>
        <p:nvSpPr>
          <p:cNvPr id="228355" name="Rectangle 3"/>
          <p:cNvSpPr>
            <a:spLocks noGrp="1"/>
          </p:cNvSpPr>
          <p:nvPr>
            <p:ph idx="1"/>
          </p:nvPr>
        </p:nvSpPr>
        <p:spPr/>
        <p:txBody>
          <a:bodyPr vert="horz" wrap="square" lIns="0" tIns="0" rIns="0" bIns="0" anchor="t" anchorCtr="0"/>
          <a:p>
            <a:r>
              <a:rPr lang="zh-CN" altLang="zh-CN" b="1" dirty="0">
                <a:ea typeface="宋体" panose="02010600030101010101" pitchFamily="2" charset="-122"/>
              </a:rPr>
              <a:t>《</a:t>
            </a:r>
            <a:r>
              <a:rPr lang="zh-CN" altLang="x-none" b="1" dirty="0">
                <a:ea typeface="宋体" panose="02010600030101010101" pitchFamily="2" charset="-122"/>
              </a:rPr>
              <a:t>税法</a:t>
            </a:r>
            <a:r>
              <a:rPr lang="zh-CN" altLang="zh-CN" b="1" dirty="0">
                <a:ea typeface="宋体" panose="02010600030101010101" pitchFamily="2" charset="-122"/>
              </a:rPr>
              <a:t>》</a:t>
            </a:r>
            <a:r>
              <a:rPr lang="zh-CN" altLang="x-none" b="1" dirty="0">
                <a:ea typeface="宋体" panose="02010600030101010101" pitchFamily="2" charset="-122"/>
              </a:rPr>
              <a:t>第四十七条  企业实施其他不具有合理商业目的的安排而减少其应纳税收入或者所得额的，税务机关有权按照合理方法调整。 </a:t>
            </a:r>
            <a:endParaRPr lang="zh-CN" altLang="x-none" b="1" dirty="0">
              <a:ea typeface="宋体" panose="02010600030101010101" pitchFamily="2" charset="-122"/>
            </a:endParaRPr>
          </a:p>
          <a:p>
            <a:r>
              <a:rPr lang="zh-CN" altLang="zh-CN" b="1" dirty="0">
                <a:ea typeface="宋体" panose="02010600030101010101" pitchFamily="2" charset="-122"/>
              </a:rPr>
              <a:t>《</a:t>
            </a:r>
            <a:r>
              <a:rPr lang="zh-CN" altLang="x-none" b="1" dirty="0">
                <a:ea typeface="宋体" panose="02010600030101010101" pitchFamily="2" charset="-122"/>
              </a:rPr>
              <a:t>实施细则</a:t>
            </a:r>
            <a:r>
              <a:rPr lang="zh-CN" altLang="zh-CN" b="1" dirty="0">
                <a:ea typeface="宋体" panose="02010600030101010101" pitchFamily="2" charset="-122"/>
              </a:rPr>
              <a:t>》</a:t>
            </a:r>
            <a:r>
              <a:rPr lang="zh-CN" altLang="x-none" b="1" dirty="0">
                <a:ea typeface="宋体" panose="02010600030101010101" pitchFamily="2" charset="-122"/>
              </a:rPr>
              <a:t>第一百二十条  不具有合理商业目的，是指以减少、免除或者推迟缴纳税款为主要目的。</a:t>
            </a:r>
            <a:endParaRPr lang="zh-CN" altLang="x-none" b="1"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flipV="1">
            <a:off x="457200" y="387350"/>
            <a:ext cx="8229600" cy="69850"/>
          </a:xfrm>
        </p:spPr>
        <p:txBody>
          <a:bodyPr vert="horz" wrap="square" lIns="0" tIns="0" rIns="0" bIns="0" anchor="t" anchorCtr="0"/>
          <a:p>
            <a:endParaRPr lang="zh-CN" altLang="zh-CN" sz="4000" dirty="0">
              <a:solidFill>
                <a:srgbClr val="010000"/>
              </a:solidFill>
              <a:latin typeface="宋体" panose="02010600030101010101" pitchFamily="2" charset="-122"/>
              <a:ea typeface="宋体" panose="02010600030101010101" pitchFamily="2" charset="-122"/>
            </a:endParaRPr>
          </a:p>
        </p:txBody>
      </p:sp>
      <p:sp>
        <p:nvSpPr>
          <p:cNvPr id="27651" name="Rectangle 3"/>
          <p:cNvSpPr>
            <a:spLocks noGrp="1"/>
          </p:cNvSpPr>
          <p:nvPr>
            <p:ph idx="1"/>
          </p:nvPr>
        </p:nvSpPr>
        <p:spPr>
          <a:xfrm>
            <a:off x="838200" y="609600"/>
            <a:ext cx="7772400" cy="5772150"/>
          </a:xfrm>
        </p:spPr>
        <p:txBody>
          <a:bodyPr vert="horz" wrap="square" lIns="0" tIns="0" rIns="0" bIns="0" anchor="t" anchorCtr="0"/>
          <a:p>
            <a:pPr>
              <a:lnSpc>
                <a:spcPct val="90000"/>
              </a:lnSpc>
            </a:pPr>
            <a:r>
              <a:rPr lang="zh-CN" altLang="en-US" sz="2400" b="1" dirty="0">
                <a:solidFill>
                  <a:srgbClr val="010000"/>
                </a:solidFill>
                <a:latin typeface="宋体" panose="02010600030101010101" pitchFamily="2" charset="-122"/>
                <a:ea typeface="宋体" panose="02010600030101010101" pitchFamily="2" charset="-122"/>
              </a:rPr>
              <a:t>1、属于企业所得税法第三条第三款规定的，非居民企业虽设立机构、场所但取得的所得与其所设机构、场所没有实际联系，那么按照第四条的规定，非居民企业取得本法第三条第三款规定的所得，适用税率为20%，减半征收。 </a:t>
            </a:r>
            <a:endParaRPr lang="zh-CN" altLang="en-US" sz="2400" b="1" dirty="0">
              <a:solidFill>
                <a:srgbClr val="010000"/>
              </a:solidFill>
              <a:latin typeface="宋体" panose="02010600030101010101" pitchFamily="2" charset="-122"/>
              <a:ea typeface="宋体" panose="02010600030101010101" pitchFamily="2" charset="-122"/>
            </a:endParaRPr>
          </a:p>
          <a:p>
            <a:pPr>
              <a:lnSpc>
                <a:spcPct val="90000"/>
              </a:lnSpc>
            </a:pPr>
            <a:r>
              <a:rPr lang="zh-CN" altLang="en-US" sz="2400" b="1" dirty="0">
                <a:solidFill>
                  <a:srgbClr val="010000"/>
                </a:solidFill>
                <a:latin typeface="宋体" panose="02010600030101010101" pitchFamily="2" charset="-122"/>
                <a:ea typeface="宋体" panose="02010600030101010101" pitchFamily="2" charset="-122"/>
              </a:rPr>
              <a:t>2、属于企业所得税法第二十六条第三款规定的，在中国境内设立机构、场所的非居民企业从居民企业取得与该机构、场所有实际联系的股息、红利等权益性投资收益，该收益是免税的</a:t>
            </a:r>
            <a:endParaRPr lang="zh-CN" altLang="en-US" sz="2400" b="1" dirty="0">
              <a:solidFill>
                <a:srgbClr val="010000"/>
              </a:solidFill>
              <a:latin typeface="宋体" panose="02010600030101010101" pitchFamily="2" charset="-122"/>
              <a:ea typeface="宋体" panose="02010600030101010101" pitchFamily="2" charset="-122"/>
            </a:endParaRPr>
          </a:p>
          <a:p>
            <a:pPr>
              <a:lnSpc>
                <a:spcPct val="90000"/>
              </a:lnSpc>
            </a:pPr>
            <a:r>
              <a:rPr lang="zh-CN" altLang="en-US" sz="2400" b="1" dirty="0">
                <a:solidFill>
                  <a:srgbClr val="010000"/>
                </a:solidFill>
                <a:latin typeface="宋体" panose="02010600030101010101" pitchFamily="2" charset="-122"/>
                <a:ea typeface="宋体" panose="02010600030101010101" pitchFamily="2" charset="-122"/>
              </a:rPr>
              <a:t>3、属于企业所得税法第三条第二款规定的，非居民企业在中国境内设立机构、场所的，应当就其所设机构、场所取得的来源于中国境内的所得，显然这类所得适用25%税率</a:t>
            </a:r>
            <a:endParaRPr lang="zh-CN" altLang="en-US" sz="2400" b="1" dirty="0">
              <a:solidFill>
                <a:srgbClr val="010000"/>
              </a:solidFill>
              <a:latin typeface="宋体" panose="02010600030101010101" pitchFamily="2" charset="-122"/>
              <a:ea typeface="宋体" panose="02010600030101010101" pitchFamily="2" charset="-122"/>
            </a:endParaRPr>
          </a:p>
          <a:p>
            <a:pPr>
              <a:lnSpc>
                <a:spcPct val="90000"/>
              </a:lnSpc>
            </a:pPr>
            <a:r>
              <a:rPr lang="zh-CN" altLang="en-US" sz="2400" b="1" dirty="0">
                <a:solidFill>
                  <a:srgbClr val="010000"/>
                </a:solidFill>
                <a:latin typeface="宋体" panose="02010600030101010101" pitchFamily="2" charset="-122"/>
                <a:ea typeface="宋体" panose="02010600030101010101" pitchFamily="2" charset="-122"/>
              </a:rPr>
              <a:t>4、属于企业所得税法第三条第二款规定的，发生在中国境外但与其所设机构、场所有实际联系的所得，显然也适用25%税率</a:t>
            </a:r>
            <a:endParaRPr lang="zh-CN" altLang="en-US" sz="2400" b="1" dirty="0">
              <a:solidFill>
                <a:srgbClr val="01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20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charRg st="0" end="103"/>
                                            </p:txEl>
                                          </p:spTgt>
                                        </p:tgtEl>
                                        <p:attrNameLst>
                                          <p:attrName>style.visibility</p:attrName>
                                        </p:attrNameLst>
                                      </p:cBhvr>
                                      <p:to>
                                        <p:strVal val="visible"/>
                                      </p:to>
                                    </p:set>
                                    <p:animEffect transition="in" filter="fade">
                                      <p:cBhvr>
                                        <p:cTn id="12" dur="2000"/>
                                        <p:tgtEl>
                                          <p:spTgt spid="27651">
                                            <p:txEl>
                                              <p:charRg st="0" end="10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1">
                                            <p:txEl>
                                              <p:charRg st="103" end="185"/>
                                            </p:txEl>
                                          </p:spTgt>
                                        </p:tgtEl>
                                        <p:attrNameLst>
                                          <p:attrName>style.visibility</p:attrName>
                                        </p:attrNameLst>
                                      </p:cBhvr>
                                      <p:to>
                                        <p:strVal val="visible"/>
                                      </p:to>
                                    </p:set>
                                    <p:animEffect transition="in" filter="fade">
                                      <p:cBhvr>
                                        <p:cTn id="17" dur="2000"/>
                                        <p:tgtEl>
                                          <p:spTgt spid="27651">
                                            <p:txEl>
                                              <p:charRg st="103" end="1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51">
                                            <p:txEl>
                                              <p:charRg st="185" end="263"/>
                                            </p:txEl>
                                          </p:spTgt>
                                        </p:tgtEl>
                                        <p:attrNameLst>
                                          <p:attrName>style.visibility</p:attrName>
                                        </p:attrNameLst>
                                      </p:cBhvr>
                                      <p:to>
                                        <p:strVal val="visible"/>
                                      </p:to>
                                    </p:set>
                                    <p:animEffect transition="in" filter="fade">
                                      <p:cBhvr>
                                        <p:cTn id="22" dur="2000"/>
                                        <p:tgtEl>
                                          <p:spTgt spid="27651">
                                            <p:txEl>
                                              <p:charRg st="185" end="26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651">
                                            <p:txEl>
                                              <p:charRg st="263" end="320"/>
                                            </p:txEl>
                                          </p:spTgt>
                                        </p:tgtEl>
                                        <p:attrNameLst>
                                          <p:attrName>style.visibility</p:attrName>
                                        </p:attrNameLst>
                                      </p:cBhvr>
                                      <p:to>
                                        <p:strVal val="visible"/>
                                      </p:to>
                                    </p:set>
                                    <p:animEffect transition="in" filter="fade">
                                      <p:cBhvr>
                                        <p:cTn id="27" dur="2000"/>
                                        <p:tgtEl>
                                          <p:spTgt spid="27651">
                                            <p:txEl>
                                              <p:charRg st="263" end="3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p:bldP spid="27651" grpId="0" build="p"/>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Rectangle 2"/>
          <p:cNvSpPr>
            <a:spLocks noGrp="1"/>
          </p:cNvSpPr>
          <p:nvPr>
            <p:ph type="title"/>
          </p:nvPr>
        </p:nvSpPr>
        <p:spPr>
          <a:xfrm>
            <a:off x="457200" y="357188"/>
            <a:ext cx="8229600" cy="517525"/>
          </a:xfrm>
        </p:spPr>
        <p:txBody>
          <a:bodyPr vert="horz" wrap="square" lIns="0" tIns="0" rIns="0" bIns="0" anchor="t" anchorCtr="0"/>
          <a:p>
            <a:r>
              <a:rPr lang="zh-CN" altLang="x-none" sz="3600" dirty="0">
                <a:ea typeface="宋体" panose="02010600030101010101" pitchFamily="2" charset="-122"/>
              </a:rPr>
              <a:t>（五）特别纳税调整处理</a:t>
            </a:r>
            <a:endParaRPr lang="zh-CN" altLang="x-none" sz="3600" dirty="0">
              <a:ea typeface="宋体" panose="02010600030101010101" pitchFamily="2" charset="-122"/>
            </a:endParaRPr>
          </a:p>
        </p:txBody>
      </p:sp>
      <p:sp>
        <p:nvSpPr>
          <p:cNvPr id="229379" name="Rectangle 3"/>
          <p:cNvSpPr>
            <a:spLocks noGrp="1"/>
          </p:cNvSpPr>
          <p:nvPr>
            <p:ph idx="1"/>
          </p:nvPr>
        </p:nvSpPr>
        <p:spPr>
          <a:xfrm>
            <a:off x="457200" y="1484313"/>
            <a:ext cx="8229600" cy="4752975"/>
          </a:xfrm>
        </p:spPr>
        <p:txBody>
          <a:bodyPr vert="horz" wrap="square" lIns="0" tIns="0" rIns="0" bIns="0" anchor="t" anchorCtr="0"/>
          <a:p>
            <a:pPr>
              <a:lnSpc>
                <a:spcPct val="80000"/>
              </a:lnSpc>
            </a:pP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税法</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第四十八条：税务机关依照本章规定作出纳税调整，需要补征税款的，应当补征税款，并按照国务院规定加收利息 ；</a:t>
            </a:r>
            <a:endParaRPr lang="zh-CN" altLang="x-none" b="1" dirty="0">
              <a:latin typeface="宋体" panose="02010600030101010101" pitchFamily="2" charset="-122"/>
              <a:ea typeface="宋体" panose="02010600030101010101" pitchFamily="2" charset="-122"/>
            </a:endParaRPr>
          </a:p>
          <a:p>
            <a:pPr>
              <a:lnSpc>
                <a:spcPct val="80000"/>
              </a:lnSpc>
            </a:pP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条例</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第一百二十一条：税务机关根据税收法律、行政法规的规定，对企业作出特别纳税调整的，应当对补征的税款，自税款所属纳税年度的次年</a:t>
            </a:r>
            <a:r>
              <a:rPr lang="zh-CN" altLang="zh-CN" b="1" dirty="0">
                <a:latin typeface="宋体" panose="02010600030101010101" pitchFamily="2" charset="-122"/>
                <a:ea typeface="宋体" panose="02010600030101010101" pitchFamily="2" charset="-122"/>
              </a:rPr>
              <a:t>6</a:t>
            </a:r>
            <a:r>
              <a:rPr lang="zh-CN" altLang="x-none" b="1" dirty="0">
                <a:latin typeface="宋体" panose="02010600030101010101" pitchFamily="2" charset="-122"/>
                <a:ea typeface="宋体" panose="02010600030101010101" pitchFamily="2" charset="-122"/>
              </a:rPr>
              <a:t>月</a:t>
            </a:r>
            <a:r>
              <a:rPr lang="zh-CN" altLang="zh-CN" b="1" dirty="0">
                <a:latin typeface="宋体" panose="02010600030101010101" pitchFamily="2" charset="-122"/>
                <a:ea typeface="宋体" panose="02010600030101010101" pitchFamily="2" charset="-122"/>
              </a:rPr>
              <a:t>1</a:t>
            </a:r>
            <a:r>
              <a:rPr lang="zh-CN" altLang="x-none" b="1" dirty="0">
                <a:latin typeface="宋体" panose="02010600030101010101" pitchFamily="2" charset="-122"/>
                <a:ea typeface="宋体" panose="02010600030101010101" pitchFamily="2" charset="-122"/>
              </a:rPr>
              <a:t>日起至补缴税款之日止的期间，按日加收利息。</a:t>
            </a:r>
            <a:endParaRPr lang="zh-CN" altLang="x-none" b="1" dirty="0">
              <a:latin typeface="宋体" panose="02010600030101010101" pitchFamily="2" charset="-122"/>
              <a:ea typeface="宋体" panose="02010600030101010101" pitchFamily="2" charset="-122"/>
            </a:endParaRPr>
          </a:p>
          <a:p>
            <a:pPr lvl="1">
              <a:lnSpc>
                <a:spcPct val="80000"/>
              </a:lnSpc>
            </a:pPr>
            <a:r>
              <a:rPr lang="zh-CN" altLang="x-none" sz="2200" b="1" dirty="0">
                <a:latin typeface="宋体" panose="02010600030101010101" pitchFamily="2" charset="-122"/>
                <a:ea typeface="宋体" panose="02010600030101010101" pitchFamily="2" charset="-122"/>
              </a:rPr>
              <a:t>利息，应当按照税款所属纳税年度中国人民银行公布的与补税期间同期的人民币贷款基准利率加</a:t>
            </a:r>
            <a:r>
              <a:rPr lang="zh-CN" altLang="zh-CN" sz="2200" b="1" dirty="0">
                <a:latin typeface="宋体" panose="02010600030101010101" pitchFamily="2" charset="-122"/>
                <a:ea typeface="宋体" panose="02010600030101010101" pitchFamily="2" charset="-122"/>
              </a:rPr>
              <a:t>5</a:t>
            </a:r>
            <a:r>
              <a:rPr lang="zh-CN" altLang="x-none" sz="2200" b="1" dirty="0">
                <a:latin typeface="宋体" panose="02010600030101010101" pitchFamily="2" charset="-122"/>
                <a:ea typeface="宋体" panose="02010600030101010101" pitchFamily="2" charset="-122"/>
              </a:rPr>
              <a:t>个百分点计算。</a:t>
            </a:r>
            <a:endParaRPr lang="zh-CN" altLang="x-none" sz="2200" b="1" dirty="0">
              <a:latin typeface="宋体" panose="02010600030101010101" pitchFamily="2" charset="-122"/>
              <a:ea typeface="宋体" panose="02010600030101010101" pitchFamily="2" charset="-122"/>
            </a:endParaRPr>
          </a:p>
          <a:p>
            <a:pPr lvl="1">
              <a:lnSpc>
                <a:spcPct val="80000"/>
              </a:lnSpc>
            </a:pPr>
            <a:r>
              <a:rPr lang="zh-CN" altLang="x-none" sz="2200" b="1" dirty="0">
                <a:latin typeface="宋体" panose="02010600030101010101" pitchFamily="2" charset="-122"/>
                <a:ea typeface="宋体" panose="02010600030101010101" pitchFamily="2" charset="-122"/>
              </a:rPr>
              <a:t>企业依照企业所得税法第四十三条和本条例的规定提供有关资料的，可以只按前款规定的人民币贷款基准利率计算利息。</a:t>
            </a:r>
            <a:r>
              <a:rPr lang="zh-CN" altLang="x-none" sz="2200" dirty="0">
                <a:latin typeface="宋体" panose="02010600030101010101" pitchFamily="2" charset="-122"/>
                <a:ea typeface="宋体" panose="02010600030101010101" pitchFamily="2" charset="-122"/>
              </a:rPr>
              <a:t> </a:t>
            </a:r>
            <a:endParaRPr lang="zh-CN" altLang="x-none" sz="2200" b="1" dirty="0">
              <a:latin typeface="宋体" panose="02010600030101010101" pitchFamily="2" charset="-122"/>
              <a:ea typeface="宋体" panose="02010600030101010101" pitchFamily="2" charset="-122"/>
            </a:endParaRPr>
          </a:p>
          <a:p>
            <a:pPr lvl="1">
              <a:lnSpc>
                <a:spcPct val="80000"/>
              </a:lnSpc>
            </a:pPr>
            <a:r>
              <a:rPr lang="zh-CN" altLang="x-none" sz="2200" b="1" dirty="0">
                <a:latin typeface="宋体" panose="02010600030101010101" pitchFamily="2" charset="-122"/>
                <a:ea typeface="宋体" panose="02010600030101010101" pitchFamily="2" charset="-122"/>
              </a:rPr>
              <a:t>前款规定加收的利息，不得在计算应纳税所得额时扣除。 </a:t>
            </a:r>
            <a:endParaRPr lang="zh-CN" altLang="x-none" sz="2200" b="1" dirty="0">
              <a:latin typeface="宋体" panose="02010600030101010101" pitchFamily="2" charset="-122"/>
              <a:ea typeface="宋体" panose="02010600030101010101" pitchFamily="2" charset="-122"/>
            </a:endParaRPr>
          </a:p>
          <a:p>
            <a:pPr>
              <a:lnSpc>
                <a:spcPct val="80000"/>
              </a:lnSpc>
            </a:pPr>
            <a:r>
              <a:rPr lang="zh-CN" altLang="x-none" b="1" dirty="0">
                <a:latin typeface="宋体" panose="02010600030101010101" pitchFamily="2" charset="-122"/>
                <a:ea typeface="宋体" panose="02010600030101010101" pitchFamily="2" charset="-122"/>
              </a:rPr>
              <a:t>企业与其关联方之间的业务往来，不符合独立交易原则，或者企业实施其他不具有合理商业目的安排的，税务机关有权在该业务发生的纳税年度起</a:t>
            </a:r>
            <a:r>
              <a:rPr lang="zh-CN" altLang="zh-CN" b="1" dirty="0">
                <a:latin typeface="宋体" panose="02010600030101010101" pitchFamily="2" charset="-122"/>
                <a:ea typeface="宋体" panose="02010600030101010101" pitchFamily="2" charset="-122"/>
              </a:rPr>
              <a:t>10</a:t>
            </a:r>
            <a:r>
              <a:rPr lang="zh-CN" altLang="x-none" b="1" dirty="0">
                <a:latin typeface="宋体" panose="02010600030101010101" pitchFamily="2" charset="-122"/>
                <a:ea typeface="宋体" panose="02010600030101010101" pitchFamily="2" charset="-122"/>
              </a:rPr>
              <a:t>年内，进行纳税调整。</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2"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七、征收管理</a:t>
            </a:r>
            <a:endParaRPr lang="zh-CN" altLang="x-none" dirty="0">
              <a:ea typeface="宋体" panose="02010600030101010101" pitchFamily="2" charset="-122"/>
            </a:endParaRPr>
          </a:p>
        </p:txBody>
      </p:sp>
      <p:sp>
        <p:nvSpPr>
          <p:cNvPr id="230403" name="Rectangle 3"/>
          <p:cNvSpPr>
            <a:spLocks noGrp="1"/>
          </p:cNvSpPr>
          <p:nvPr>
            <p:ph idx="1"/>
          </p:nvPr>
        </p:nvSpPr>
        <p:spPr/>
        <p:txBody>
          <a:bodyPr vert="horz" wrap="square" lIns="0" tIns="0" rIns="0" bIns="0" anchor="t" anchorCtr="0"/>
          <a:p>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税法</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第四十九条 企业所得税的征收管理除本法规定外，依照</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中华人民共和国税收征收管理法</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的规定执行。 </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6" name="Rectangle 2"/>
          <p:cNvSpPr>
            <a:spLocks noGrp="1"/>
          </p:cNvSpPr>
          <p:nvPr>
            <p:ph type="title"/>
          </p:nvPr>
        </p:nvSpPr>
        <p:spPr/>
        <p:txBody>
          <a:bodyPr vert="horz" wrap="square" lIns="0" tIns="0" rIns="0" bIns="0" anchor="t" anchorCtr="0"/>
          <a:p>
            <a:r>
              <a:rPr lang="zh-CN" altLang="zh-CN" dirty="0">
                <a:latin typeface="宋体" panose="02010600030101010101" pitchFamily="2" charset="-122"/>
                <a:ea typeface="宋体" panose="02010600030101010101" pitchFamily="2" charset="-122"/>
              </a:rPr>
              <a:t>1</a:t>
            </a:r>
            <a:r>
              <a:rPr lang="zh-CN" altLang="x-none" dirty="0">
                <a:latin typeface="宋体" panose="02010600030101010101" pitchFamily="2" charset="-122"/>
                <a:ea typeface="宋体" panose="02010600030101010101" pitchFamily="2" charset="-122"/>
              </a:rPr>
              <a:t>、纳税地点</a:t>
            </a:r>
            <a:endParaRPr lang="zh-CN" altLang="x-none" dirty="0">
              <a:latin typeface="宋体" panose="02010600030101010101" pitchFamily="2" charset="-122"/>
              <a:ea typeface="宋体" panose="02010600030101010101" pitchFamily="2" charset="-122"/>
            </a:endParaRPr>
          </a:p>
        </p:txBody>
      </p:sp>
      <p:sp>
        <p:nvSpPr>
          <p:cNvPr id="231427" name="Rectangle 3"/>
          <p:cNvSpPr>
            <a:spLocks noGrp="1"/>
          </p:cNvSpPr>
          <p:nvPr>
            <p:ph idx="1"/>
          </p:nvPr>
        </p:nvSpPr>
        <p:spPr>
          <a:xfrm>
            <a:off x="457200" y="1628775"/>
            <a:ext cx="8229600" cy="4537075"/>
          </a:xfrm>
        </p:spPr>
        <p:txBody>
          <a:bodyPr vert="horz" wrap="square" lIns="0" tIns="0" rIns="0" bIns="0" anchor="t" anchorCtr="0"/>
          <a:p>
            <a:pPr>
              <a:lnSpc>
                <a:spcPct val="90000"/>
              </a:lnSpc>
            </a:pP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税法</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第五十条  除税收法律、行政法规另有规定外，居民企业以企业登记注册地为纳税地点；但登记注册地在境外的，以实际管理机构所在地为纳税地点。</a:t>
            </a:r>
            <a:endParaRPr lang="zh-CN" altLang="x-none" sz="2800" b="1" dirty="0">
              <a:latin typeface="宋体" panose="02010600030101010101" pitchFamily="2" charset="-122"/>
              <a:ea typeface="宋体" panose="02010600030101010101" pitchFamily="2" charset="-122"/>
            </a:endParaRPr>
          </a:p>
          <a:p>
            <a:pPr lvl="1">
              <a:lnSpc>
                <a:spcPct val="90000"/>
              </a:lnSpc>
            </a:pPr>
            <a:r>
              <a:rPr lang="zh-CN" altLang="x-none" b="1" dirty="0">
                <a:ea typeface="宋体" panose="02010600030101010101" pitchFamily="2" charset="-122"/>
              </a:rPr>
              <a:t>企业登记注册地，是指企业依照国家有关规定登记注册的住所地。</a:t>
            </a:r>
            <a:endParaRPr lang="zh-CN" altLang="x-none" b="1" dirty="0">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居民企业在中国境内设立不具有法人资格的营业机构的，应当汇总计算并缴纳企业所得税。</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ea typeface="宋体" panose="02010600030101010101" pitchFamily="2" charset="-122"/>
              </a:rPr>
              <a:t>除国务院另有规定外，企业之间不得合并缴纳企业所得税。</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0" name="Rectangle 2"/>
          <p:cNvSpPr>
            <a:spLocks noGrp="1"/>
          </p:cNvSpPr>
          <p:nvPr>
            <p:ph type="title"/>
          </p:nvPr>
        </p:nvSpPr>
        <p:spPr>
          <a:xfrm>
            <a:off x="457200" y="115888"/>
            <a:ext cx="7715250" cy="1484312"/>
          </a:xfrm>
        </p:spPr>
        <p:txBody>
          <a:bodyPr vert="horz" wrap="square" lIns="0" tIns="0" rIns="0" bIns="0" anchor="t" anchorCtr="0"/>
          <a:p>
            <a:r>
              <a:rPr lang="zh-CN" altLang="x-none" sz="3600" dirty="0">
                <a:latin typeface="宋体" panose="02010600030101010101" pitchFamily="2" charset="-122"/>
                <a:ea typeface="宋体" panose="02010600030101010101" pitchFamily="2" charset="-122"/>
              </a:rPr>
              <a:t>跨地区经营汇总纳税企业所得税</a:t>
            </a:r>
            <a:br>
              <a:rPr lang="zh-CN" altLang="x-none" sz="3600" dirty="0">
                <a:latin typeface="宋体" panose="02010600030101010101" pitchFamily="2" charset="-122"/>
                <a:ea typeface="宋体" panose="02010600030101010101" pitchFamily="2" charset="-122"/>
              </a:rPr>
            </a:br>
            <a:r>
              <a:rPr lang="zh-CN" altLang="x-none" sz="3600" dirty="0">
                <a:latin typeface="宋体" panose="02010600030101010101" pitchFamily="2" charset="-122"/>
                <a:ea typeface="宋体" panose="02010600030101010101" pitchFamily="2" charset="-122"/>
              </a:rPr>
              <a:t>征收管理办法（国税发</a:t>
            </a:r>
            <a:r>
              <a:rPr lang="zh-CN" altLang="zh-CN" sz="3600" dirty="0">
                <a:latin typeface="宋体" panose="02010600030101010101" pitchFamily="2" charset="-122"/>
                <a:ea typeface="宋体" panose="02010600030101010101" pitchFamily="2" charset="-122"/>
              </a:rPr>
              <a:t>[2008]28</a:t>
            </a:r>
            <a:r>
              <a:rPr lang="zh-CN" altLang="x-none" sz="3600" dirty="0">
                <a:latin typeface="宋体" panose="02010600030101010101" pitchFamily="2" charset="-122"/>
                <a:ea typeface="宋体" panose="02010600030101010101" pitchFamily="2" charset="-122"/>
              </a:rPr>
              <a:t>号）</a:t>
            </a:r>
            <a:endParaRPr lang="zh-CN" altLang="x-none" sz="3600" dirty="0">
              <a:latin typeface="宋体" panose="02010600030101010101" pitchFamily="2" charset="-122"/>
              <a:ea typeface="宋体" panose="02010600030101010101" pitchFamily="2" charset="-122"/>
            </a:endParaRPr>
          </a:p>
        </p:txBody>
      </p:sp>
      <p:sp>
        <p:nvSpPr>
          <p:cNvPr id="232451" name="Rectangle 3"/>
          <p:cNvSpPr>
            <a:spLocks noGrp="1"/>
          </p:cNvSpPr>
          <p:nvPr>
            <p:ph idx="1"/>
          </p:nvPr>
        </p:nvSpPr>
        <p:spPr>
          <a:xfrm>
            <a:off x="457200" y="1844675"/>
            <a:ext cx="8229600" cy="4022725"/>
          </a:xfrm>
        </p:spPr>
        <p:txBody>
          <a:bodyPr vert="horz" wrap="square" lIns="0" tIns="0" rIns="0" bIns="0" anchor="t" anchorCtr="0"/>
          <a:p>
            <a:r>
              <a:rPr lang="zh-CN" altLang="x-none" sz="2600" b="1" dirty="0">
                <a:latin typeface="宋体" panose="02010600030101010101" pitchFamily="2" charset="-122"/>
                <a:ea typeface="宋体" panose="02010600030101010101" pitchFamily="2" charset="-122"/>
              </a:rPr>
              <a:t>铁路运输企业（包括广铁集团和大秦铁路公司）、国有邮政企业、</a:t>
            </a:r>
            <a:r>
              <a:rPr lang="zh-CN" altLang="x-none" sz="2600" b="1" dirty="0">
                <a:solidFill>
                  <a:srgbClr val="FF3300"/>
                </a:solidFill>
                <a:latin typeface="宋体" panose="02010600030101010101" pitchFamily="2" charset="-122"/>
                <a:ea typeface="宋体" panose="02010600030101010101" pitchFamily="2" charset="-122"/>
              </a:rPr>
              <a:t>中国工商银行股份有限公司、中国农业银行、中国银行股份有限公司、国家开发银行、中国农业发展银行、中国进出口银行、中央汇金投资有限责任公司、中国建设银行股份有限公司、中国建银投资有限责任公司</a:t>
            </a:r>
            <a:r>
              <a:rPr lang="zh-CN" altLang="x-none" sz="2600" b="1" dirty="0">
                <a:latin typeface="宋体" panose="02010600030101010101" pitchFamily="2" charset="-122"/>
                <a:ea typeface="宋体" panose="02010600030101010101" pitchFamily="2" charset="-122"/>
              </a:rPr>
              <a:t>、中国石油天然气股份有限公司、中国石油化工股份有限公司以及海洋石油天然气企业（包括港澳台和外商投资、外国海上石油天然气企业）等缴纳所得税未纳入中央和地方分享范围的企业，不适用上述办法。</a:t>
            </a:r>
            <a:endParaRPr lang="zh-CN" altLang="x-none" sz="2600" b="1" dirty="0">
              <a:ea typeface="宋体" panose="02010600030101010101" pitchFamily="2" charset="-122"/>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p:cNvSpPr>
            <a:spLocks noGrp="1"/>
          </p:cNvSpPr>
          <p:nvPr>
            <p:ph type="title"/>
          </p:nvPr>
        </p:nvSpPr>
        <p:spPr>
          <a:xfrm>
            <a:off x="457200" y="357188"/>
            <a:ext cx="8229600" cy="739775"/>
          </a:xfrm>
        </p:spPr>
        <p:txBody>
          <a:bodyPr vert="horz" wrap="square" lIns="0" tIns="0" rIns="0" bIns="0" anchor="t" anchorCtr="0"/>
          <a:p>
            <a:r>
              <a:rPr lang="zh-CN" altLang="x-none" sz="3600" dirty="0">
                <a:latin typeface="宋体" panose="02010600030101010101" pitchFamily="2" charset="-122"/>
                <a:ea typeface="宋体" panose="02010600030101010101" pitchFamily="2" charset="-122"/>
              </a:rPr>
              <a:t>跨地区经营汇总纳税的原则</a:t>
            </a:r>
            <a:endParaRPr lang="zh-CN" altLang="x-none" sz="3600" dirty="0">
              <a:latin typeface="宋体" panose="02010600030101010101" pitchFamily="2" charset="-122"/>
              <a:ea typeface="宋体" panose="02010600030101010101" pitchFamily="2" charset="-122"/>
            </a:endParaRPr>
          </a:p>
        </p:txBody>
      </p:sp>
      <p:sp>
        <p:nvSpPr>
          <p:cNvPr id="233475" name="Rectangle 3"/>
          <p:cNvSpPr>
            <a:spLocks noGrp="1"/>
          </p:cNvSpPr>
          <p:nvPr>
            <p:ph idx="1"/>
          </p:nvPr>
        </p:nvSpPr>
        <p:spPr>
          <a:xfrm>
            <a:off x="457200" y="1557338"/>
            <a:ext cx="8229600" cy="4310062"/>
          </a:xfrm>
        </p:spPr>
        <p:txBody>
          <a:bodyPr vert="horz" wrap="square" lIns="0" tIns="0" rIns="0" bIns="0" anchor="t" anchorCtr="0"/>
          <a:p>
            <a:pPr>
              <a:lnSpc>
                <a:spcPct val="90000"/>
              </a:lnSpc>
            </a:pPr>
            <a:r>
              <a:rPr lang="zh-CN" altLang="x-none" sz="2400" b="1" dirty="0">
                <a:latin typeface="黑体" panose="02010609060101010101" pitchFamily="49" charset="-122"/>
                <a:ea typeface="黑体" panose="02010609060101010101" pitchFamily="49" charset="-122"/>
              </a:rPr>
              <a:t>统一计算，是指企业总机构统一计算包括企业所属各个不具有法人资格的营业机构、场所在内的全部应纳税所得额、应纳税额。</a:t>
            </a:r>
            <a:endParaRPr lang="zh-CN" altLang="x-none" sz="2400" b="1" dirty="0">
              <a:latin typeface="黑体" panose="02010609060101010101" pitchFamily="49" charset="-122"/>
              <a:ea typeface="黑体" panose="02010609060101010101" pitchFamily="49" charset="-122"/>
            </a:endParaRPr>
          </a:p>
          <a:p>
            <a:pPr>
              <a:lnSpc>
                <a:spcPct val="90000"/>
              </a:lnSpc>
            </a:pPr>
            <a:r>
              <a:rPr lang="zh-CN" altLang="x-none" sz="2400" b="1" dirty="0">
                <a:latin typeface="黑体" panose="02010609060101010101" pitchFamily="49" charset="-122"/>
                <a:ea typeface="黑体" panose="02010609060101010101" pitchFamily="49" charset="-122"/>
              </a:rPr>
              <a:t>分级管理，是指总机构、分支机构所在地的主管税务机关都有对当地机构进行企业所得税管理的责任，总机构和分支机构应分别接受机构所在地主管税务机关的管理。</a:t>
            </a:r>
            <a:endParaRPr lang="zh-CN" altLang="x-none" sz="2400" b="1" dirty="0">
              <a:latin typeface="黑体" panose="02010609060101010101" pitchFamily="49" charset="-122"/>
              <a:ea typeface="黑体" panose="02010609060101010101" pitchFamily="49" charset="-122"/>
            </a:endParaRPr>
          </a:p>
          <a:p>
            <a:pPr>
              <a:lnSpc>
                <a:spcPct val="90000"/>
              </a:lnSpc>
            </a:pPr>
            <a:r>
              <a:rPr lang="zh-CN" altLang="x-none" sz="2400" b="1" dirty="0">
                <a:latin typeface="黑体" panose="02010609060101010101" pitchFamily="49" charset="-122"/>
                <a:ea typeface="黑体" panose="02010609060101010101" pitchFamily="49" charset="-122"/>
              </a:rPr>
              <a:t>就地预缴，是指总机构、分支机构应按本办法的规定，分月或分季分别向所在地主管税务机关申报预缴企业所得税。</a:t>
            </a:r>
            <a:endParaRPr lang="zh-CN" altLang="x-none" sz="2400" b="1" dirty="0">
              <a:latin typeface="黑体" panose="02010609060101010101" pitchFamily="49" charset="-122"/>
              <a:ea typeface="黑体" panose="02010609060101010101" pitchFamily="49" charset="-122"/>
            </a:endParaRPr>
          </a:p>
          <a:p>
            <a:pPr>
              <a:lnSpc>
                <a:spcPct val="90000"/>
              </a:lnSpc>
            </a:pPr>
            <a:r>
              <a:rPr lang="zh-CN" altLang="x-none" sz="2400" b="1" dirty="0">
                <a:latin typeface="黑体" panose="02010609060101010101" pitchFamily="49" charset="-122"/>
                <a:ea typeface="黑体" panose="02010609060101010101" pitchFamily="49" charset="-122"/>
              </a:rPr>
              <a:t>汇总清算，是指在年度终了后，总机构负责进行企业所得税的年度汇算清缴，统一计算企业的年度应纳所得税额，抵减总机构、分支机构当年已就地分期预缴的企业所得税款后，多退少补税款。</a:t>
            </a:r>
            <a:endParaRPr lang="zh-CN" altLang="x-none" sz="2400" b="1" dirty="0">
              <a:latin typeface="黑体" panose="02010609060101010101" pitchFamily="49" charset="-122"/>
              <a:ea typeface="黑体" panose="02010609060101010101" pitchFamily="49" charset="-122"/>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8" name="Rectangle 2"/>
          <p:cNvSpPr>
            <a:spLocks noGrp="1"/>
          </p:cNvSpPr>
          <p:nvPr>
            <p:ph type="title"/>
          </p:nvPr>
        </p:nvSpPr>
        <p:spPr>
          <a:xfrm>
            <a:off x="457200" y="357188"/>
            <a:ext cx="8229600" cy="876300"/>
          </a:xfrm>
        </p:spPr>
        <p:txBody>
          <a:bodyPr vert="horz" wrap="square" lIns="0" tIns="0" rIns="0" bIns="0" anchor="t" anchorCtr="0"/>
          <a:p>
            <a:r>
              <a:rPr lang="zh-CN" altLang="x-none" dirty="0">
                <a:latin typeface="宋体" panose="02010600030101010101" pitchFamily="2" charset="-122"/>
                <a:ea typeface="宋体" panose="02010600030101010101" pitchFamily="2" charset="-122"/>
              </a:rPr>
              <a:t>税款预缴和汇算清缴</a:t>
            </a:r>
            <a:r>
              <a:rPr lang="zh-CN" altLang="x-none" dirty="0">
                <a:ea typeface="宋体" panose="02010600030101010101" pitchFamily="2" charset="-122"/>
              </a:rPr>
              <a:t> </a:t>
            </a:r>
            <a:endParaRPr lang="zh-CN" altLang="x-none" dirty="0">
              <a:ea typeface="宋体" panose="02010600030101010101" pitchFamily="2" charset="-122"/>
            </a:endParaRPr>
          </a:p>
        </p:txBody>
      </p:sp>
      <p:sp>
        <p:nvSpPr>
          <p:cNvPr id="234499" name="Rectangle 3"/>
          <p:cNvSpPr>
            <a:spLocks noGrp="1"/>
          </p:cNvSpPr>
          <p:nvPr>
            <p:ph idx="1"/>
          </p:nvPr>
        </p:nvSpPr>
        <p:spPr>
          <a:xfrm>
            <a:off x="457200" y="1628775"/>
            <a:ext cx="8229600" cy="4262438"/>
          </a:xfrm>
        </p:spPr>
        <p:txBody>
          <a:bodyPr vert="horz" wrap="square" lIns="0" tIns="0" rIns="0" bIns="0" anchor="t" anchorCtr="0"/>
          <a:p>
            <a:pPr algn="just">
              <a:lnSpc>
                <a:spcPct val="90000"/>
              </a:lnSpc>
              <a:buNone/>
            </a:pPr>
            <a:r>
              <a:rPr lang="zh-CN" altLang="x-none" sz="2800" b="1" dirty="0">
                <a:latin typeface="宋体" panose="02010600030101010101" pitchFamily="2" charset="-122"/>
                <a:ea typeface="宋体" panose="02010600030101010101" pitchFamily="2" charset="-122"/>
              </a:rPr>
              <a:t>总机构和分支机构应分期预缴的企业所得税，</a:t>
            </a:r>
            <a:r>
              <a:rPr lang="zh-CN" altLang="zh-CN" sz="2800" b="1" dirty="0">
                <a:latin typeface="宋体" panose="02010600030101010101" pitchFamily="2" charset="-122"/>
                <a:ea typeface="宋体" panose="02010600030101010101" pitchFamily="2" charset="-122"/>
              </a:rPr>
              <a:t>50%</a:t>
            </a:r>
            <a:r>
              <a:rPr lang="zh-CN" altLang="x-none" sz="2800" b="1" dirty="0">
                <a:latin typeface="宋体" panose="02010600030101010101" pitchFamily="2" charset="-122"/>
                <a:ea typeface="宋体" panose="02010600030101010101" pitchFamily="2" charset="-122"/>
              </a:rPr>
              <a:t>在各分支机构间分摊预缴，</a:t>
            </a:r>
            <a:r>
              <a:rPr lang="zh-CN" altLang="zh-CN" sz="2800" b="1" dirty="0">
                <a:latin typeface="宋体" panose="02010600030101010101" pitchFamily="2" charset="-122"/>
                <a:ea typeface="宋体" panose="02010600030101010101" pitchFamily="2" charset="-122"/>
              </a:rPr>
              <a:t>50%</a:t>
            </a:r>
            <a:r>
              <a:rPr lang="zh-CN" altLang="x-none" sz="2800" b="1" dirty="0">
                <a:latin typeface="宋体" panose="02010600030101010101" pitchFamily="2" charset="-122"/>
                <a:ea typeface="宋体" panose="02010600030101010101" pitchFamily="2" charset="-122"/>
              </a:rPr>
              <a:t>由总机构预缴。总机构预缴的部分，其中</a:t>
            </a:r>
            <a:r>
              <a:rPr lang="zh-CN" altLang="zh-CN" sz="2800" b="1" dirty="0">
                <a:latin typeface="宋体" panose="02010600030101010101" pitchFamily="2" charset="-122"/>
                <a:ea typeface="宋体" panose="02010600030101010101" pitchFamily="2" charset="-122"/>
              </a:rPr>
              <a:t>25%</a:t>
            </a:r>
            <a:r>
              <a:rPr lang="zh-CN" altLang="x-none" sz="2800" b="1" dirty="0">
                <a:latin typeface="宋体" panose="02010600030101010101" pitchFamily="2" charset="-122"/>
                <a:ea typeface="宋体" panose="02010600030101010101" pitchFamily="2" charset="-122"/>
              </a:rPr>
              <a:t>就地入库，</a:t>
            </a:r>
            <a:r>
              <a:rPr lang="zh-CN" altLang="zh-CN" sz="2800" b="1" dirty="0">
                <a:latin typeface="宋体" panose="02010600030101010101" pitchFamily="2" charset="-122"/>
                <a:ea typeface="宋体" panose="02010600030101010101" pitchFamily="2" charset="-122"/>
              </a:rPr>
              <a:t>25%</a:t>
            </a:r>
            <a:r>
              <a:rPr lang="zh-CN" altLang="x-none" sz="2800" b="1" dirty="0">
                <a:latin typeface="宋体" panose="02010600030101010101" pitchFamily="2" charset="-122"/>
                <a:ea typeface="宋体" panose="02010600030101010101" pitchFamily="2" charset="-122"/>
              </a:rPr>
              <a:t>预缴入中央国库</a:t>
            </a:r>
            <a:endParaRPr lang="zh-CN" altLang="x-none" sz="2800" b="1" dirty="0">
              <a:latin typeface="宋体" panose="02010600030101010101" pitchFamily="2" charset="-122"/>
              <a:ea typeface="宋体" panose="02010600030101010101" pitchFamily="2" charset="-122"/>
            </a:endParaRPr>
          </a:p>
          <a:p>
            <a:pPr algn="just">
              <a:lnSpc>
                <a:spcPct val="90000"/>
              </a:lnSpc>
              <a:buNone/>
            </a:pPr>
            <a:r>
              <a:rPr lang="zh-CN" altLang="x-none" sz="2800" b="1" dirty="0">
                <a:latin typeface="宋体" panose="02010600030101010101" pitchFamily="2" charset="-122"/>
                <a:ea typeface="宋体" panose="02010600030101010101" pitchFamily="2" charset="-122"/>
              </a:rPr>
              <a:t>分支机构应分摊的预缴数</a:t>
            </a:r>
            <a:endParaRPr lang="zh-CN" altLang="x-none" sz="2800" b="1" dirty="0">
              <a:latin typeface="宋体" panose="02010600030101010101" pitchFamily="2" charset="-122"/>
              <a:ea typeface="宋体" panose="02010600030101010101" pitchFamily="2" charset="-122"/>
            </a:endParaRPr>
          </a:p>
          <a:p>
            <a:pPr algn="just">
              <a:lnSpc>
                <a:spcPct val="90000"/>
              </a:lnSpc>
              <a:buNone/>
            </a:pPr>
            <a:r>
              <a:rPr lang="zh-CN" altLang="x-none" sz="2800" b="1" dirty="0">
                <a:latin typeface="宋体" panose="02010600030101010101" pitchFamily="2" charset="-122"/>
                <a:ea typeface="宋体" panose="02010600030101010101" pitchFamily="2" charset="-122"/>
              </a:rPr>
              <a:t>总机构根据统一计算的企业当期实际应纳所得税额，在每月或季度终了后</a:t>
            </a:r>
            <a:r>
              <a:rPr lang="zh-CN" altLang="zh-CN" sz="2800" b="1" dirty="0">
                <a:latin typeface="宋体" panose="02010600030101010101" pitchFamily="2" charset="-122"/>
                <a:ea typeface="宋体" panose="02010600030101010101" pitchFamily="2" charset="-122"/>
              </a:rPr>
              <a:t>10</a:t>
            </a:r>
            <a:r>
              <a:rPr lang="zh-CN" altLang="x-none" sz="2800" b="1" dirty="0">
                <a:latin typeface="宋体" panose="02010600030101010101" pitchFamily="2" charset="-122"/>
                <a:ea typeface="宋体" panose="02010600030101010101" pitchFamily="2" charset="-122"/>
              </a:rPr>
              <a:t>日内，按照各分支机构应分摊的比例，将本期企业全部应纳所得税额的</a:t>
            </a:r>
            <a:r>
              <a:rPr lang="zh-CN" altLang="zh-CN" sz="2800" b="1" dirty="0">
                <a:latin typeface="宋体" panose="02010600030101010101" pitchFamily="2" charset="-122"/>
                <a:ea typeface="宋体" panose="02010600030101010101" pitchFamily="2" charset="-122"/>
              </a:rPr>
              <a:t>50%</a:t>
            </a:r>
            <a:r>
              <a:rPr lang="zh-CN" altLang="x-none" sz="2800" b="1" dirty="0">
                <a:latin typeface="宋体" panose="02010600030101010101" pitchFamily="2" charset="-122"/>
                <a:ea typeface="宋体" panose="02010600030101010101" pitchFamily="2" charset="-122"/>
              </a:rPr>
              <a:t>在各分支机构之间进行分摊并通知到各分支机构；各分支机构应在每月或季度终了之日起</a:t>
            </a:r>
            <a:r>
              <a:rPr lang="zh-CN" altLang="zh-CN" sz="2800" b="1" dirty="0">
                <a:latin typeface="宋体" panose="02010600030101010101" pitchFamily="2" charset="-122"/>
                <a:ea typeface="宋体" panose="02010600030101010101" pitchFamily="2" charset="-122"/>
              </a:rPr>
              <a:t>15</a:t>
            </a:r>
            <a:r>
              <a:rPr lang="zh-CN" altLang="x-none" sz="2800" b="1" dirty="0">
                <a:latin typeface="宋体" panose="02010600030101010101" pitchFamily="2" charset="-122"/>
                <a:ea typeface="宋体" panose="02010600030101010101" pitchFamily="2" charset="-122"/>
              </a:rPr>
              <a:t>日内，就其分摊的所得税额向所在地主管税务机关申报预缴。</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Rectangle 2"/>
          <p:cNvSpPr>
            <a:spLocks noGrp="1"/>
          </p:cNvSpPr>
          <p:nvPr>
            <p:ph type="title"/>
          </p:nvPr>
        </p:nvSpPr>
        <p:spPr>
          <a:xfrm>
            <a:off x="457200" y="357188"/>
            <a:ext cx="8229600" cy="460375"/>
          </a:xfrm>
        </p:spPr>
        <p:txBody>
          <a:bodyPr vert="horz" wrap="square" lIns="0" tIns="0" rIns="0" bIns="0" anchor="t" anchorCtr="0"/>
          <a:p>
            <a:endParaRPr lang="zh-CN" altLang="zh-CN" sz="4000" dirty="0">
              <a:ea typeface="宋体" panose="02010600030101010101" pitchFamily="2" charset="-122"/>
            </a:endParaRPr>
          </a:p>
        </p:txBody>
      </p:sp>
      <p:sp>
        <p:nvSpPr>
          <p:cNvPr id="235523" name="Rectangle 3"/>
          <p:cNvSpPr>
            <a:spLocks noGrp="1"/>
          </p:cNvSpPr>
          <p:nvPr>
            <p:ph idx="1"/>
          </p:nvPr>
        </p:nvSpPr>
        <p:spPr>
          <a:xfrm>
            <a:off x="457200" y="1125538"/>
            <a:ext cx="8229600" cy="4741862"/>
          </a:xfrm>
        </p:spPr>
        <p:txBody>
          <a:bodyPr vert="horz" wrap="square" lIns="0" tIns="0" rIns="0" bIns="0" anchor="t" anchorCtr="0"/>
          <a:p>
            <a:pPr>
              <a:buNone/>
            </a:pPr>
            <a:r>
              <a:rPr lang="zh-CN" altLang="x-none" b="1" dirty="0">
                <a:latin typeface="宋体" panose="02010600030101010101" pitchFamily="2" charset="-122"/>
                <a:ea typeface="宋体" panose="02010600030101010101" pitchFamily="2" charset="-122"/>
              </a:rPr>
              <a:t>总机构在年度终了后</a:t>
            </a:r>
            <a:r>
              <a:rPr lang="zh-CN" altLang="zh-CN" b="1" dirty="0">
                <a:latin typeface="宋体" panose="02010600030101010101" pitchFamily="2" charset="-122"/>
                <a:ea typeface="宋体" panose="02010600030101010101" pitchFamily="2" charset="-122"/>
              </a:rPr>
              <a:t>5</a:t>
            </a:r>
            <a:r>
              <a:rPr lang="zh-CN" altLang="x-none" b="1" dirty="0">
                <a:latin typeface="宋体" panose="02010600030101010101" pitchFamily="2" charset="-122"/>
                <a:ea typeface="宋体" panose="02010600030101010101" pitchFamily="2" charset="-122"/>
              </a:rPr>
              <a:t>个月内，应依照法律、法规和其他有关规定进行汇总纳税企业的所得税年度汇算清缴。各分支机构不进行企业所得税汇算清缴。</a:t>
            </a:r>
            <a:endParaRPr lang="zh-CN" altLang="x-none" b="1" dirty="0">
              <a:latin typeface="宋体" panose="02010600030101010101" pitchFamily="2" charset="-122"/>
              <a:ea typeface="宋体" panose="02010600030101010101" pitchFamily="2" charset="-122"/>
            </a:endParaRPr>
          </a:p>
          <a:p>
            <a:pPr>
              <a:buNone/>
            </a:pPr>
            <a:r>
              <a:rPr lang="zh-CN" altLang="x-none" b="1" dirty="0">
                <a:latin typeface="宋体" panose="02010600030101010101" pitchFamily="2" charset="-122"/>
                <a:ea typeface="宋体" panose="02010600030101010101" pitchFamily="2" charset="-122"/>
              </a:rPr>
              <a:t>当年应补缴的所得税款，由总机构缴入中央国库。当年多缴的所得税款，由总机构所在地主管税务机关开具</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税收收入退还书</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等凭证，按规定程序从中央国库办理退库。 </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Rectangle 2"/>
          <p:cNvSpPr>
            <a:spLocks noGrp="1"/>
          </p:cNvSpPr>
          <p:nvPr>
            <p:ph type="title"/>
          </p:nvPr>
        </p:nvSpPr>
        <p:spPr>
          <a:xfrm>
            <a:off x="685800" y="411163"/>
            <a:ext cx="7620000" cy="425450"/>
          </a:xfrm>
        </p:spPr>
        <p:txBody>
          <a:bodyPr vert="horz" wrap="square" lIns="0" tIns="0" rIns="0" bIns="0" anchor="t" anchorCtr="0"/>
          <a:p>
            <a:r>
              <a:rPr lang="zh-CN" altLang="x-none" sz="3600" dirty="0">
                <a:latin typeface="宋体" panose="02010600030101010101" pitchFamily="2" charset="-122"/>
                <a:ea typeface="宋体" panose="02010600030101010101" pitchFamily="2" charset="-122"/>
              </a:rPr>
              <a:t>分支机构分摊税款比例</a:t>
            </a:r>
            <a:r>
              <a:rPr lang="zh-CN" altLang="x-none" dirty="0">
                <a:ea typeface="宋体" panose="02010600030101010101" pitchFamily="2" charset="-122"/>
              </a:rPr>
              <a:t> </a:t>
            </a:r>
            <a:endParaRPr lang="zh-CN" altLang="x-none" dirty="0">
              <a:ea typeface="宋体" panose="02010600030101010101" pitchFamily="2" charset="-122"/>
            </a:endParaRPr>
          </a:p>
        </p:txBody>
      </p:sp>
      <p:sp>
        <p:nvSpPr>
          <p:cNvPr id="236547" name="Rectangle 3"/>
          <p:cNvSpPr>
            <a:spLocks noGrp="1"/>
          </p:cNvSpPr>
          <p:nvPr>
            <p:ph idx="1"/>
          </p:nvPr>
        </p:nvSpPr>
        <p:spPr>
          <a:xfrm>
            <a:off x="457200" y="1196975"/>
            <a:ext cx="8229600" cy="4694238"/>
          </a:xfrm>
        </p:spPr>
        <p:txBody>
          <a:bodyPr vert="horz" wrap="square" lIns="0" tIns="0" rIns="0" bIns="0" anchor="t" anchorCtr="0"/>
          <a:p>
            <a:pPr algn="just">
              <a:lnSpc>
                <a:spcPct val="90000"/>
              </a:lnSpc>
              <a:buNone/>
            </a:pPr>
            <a:r>
              <a:rPr lang="zh-CN" altLang="x-none" sz="2800" b="1" dirty="0">
                <a:latin typeface="宋体" panose="02010600030101010101" pitchFamily="2" charset="-122"/>
                <a:ea typeface="宋体" panose="02010600030101010101" pitchFamily="2" charset="-122"/>
              </a:rPr>
              <a:t>总机构应按照以前年度（</a:t>
            </a:r>
            <a:r>
              <a:rPr lang="zh-CN" altLang="zh-CN" sz="2800" b="1" dirty="0">
                <a:latin typeface="宋体" panose="02010600030101010101" pitchFamily="2" charset="-122"/>
                <a:ea typeface="宋体" panose="02010600030101010101" pitchFamily="2" charset="-122"/>
              </a:rPr>
              <a:t>1-6</a:t>
            </a:r>
            <a:r>
              <a:rPr lang="zh-CN" altLang="x-none" sz="2800" b="1" dirty="0">
                <a:latin typeface="宋体" panose="02010600030101010101" pitchFamily="2" charset="-122"/>
                <a:ea typeface="宋体" panose="02010600030101010101" pitchFamily="2" charset="-122"/>
              </a:rPr>
              <a:t>月份按上上年度，</a:t>
            </a:r>
            <a:r>
              <a:rPr lang="zh-CN" altLang="zh-CN" sz="2800" b="1" dirty="0">
                <a:latin typeface="宋体" panose="02010600030101010101" pitchFamily="2" charset="-122"/>
                <a:ea typeface="宋体" panose="02010600030101010101" pitchFamily="2" charset="-122"/>
              </a:rPr>
              <a:t>7-12</a:t>
            </a:r>
            <a:r>
              <a:rPr lang="zh-CN" altLang="x-none" sz="2800" b="1" dirty="0">
                <a:latin typeface="宋体" panose="02010600030101010101" pitchFamily="2" charset="-122"/>
                <a:ea typeface="宋体" panose="02010600030101010101" pitchFamily="2" charset="-122"/>
              </a:rPr>
              <a:t>月份按上年度）分支机构的经营收入、职工工资和资产总额三个因素计算各分支机构应分摊所得税款的比例，三因素的权重依次为</a:t>
            </a:r>
            <a:r>
              <a:rPr lang="zh-CN" altLang="zh-CN" sz="2800" b="1" dirty="0">
                <a:latin typeface="宋体" panose="02010600030101010101" pitchFamily="2" charset="-122"/>
                <a:ea typeface="宋体" panose="02010600030101010101" pitchFamily="2" charset="-122"/>
              </a:rPr>
              <a:t>0.35</a:t>
            </a:r>
            <a:r>
              <a:rPr lang="zh-CN" altLang="x-none" sz="2800" b="1" dirty="0">
                <a:latin typeface="宋体" panose="02010600030101010101" pitchFamily="2" charset="-122"/>
                <a:ea typeface="宋体" panose="02010600030101010101" pitchFamily="2" charset="-122"/>
              </a:rPr>
              <a:t>、</a:t>
            </a:r>
            <a:r>
              <a:rPr lang="zh-CN" altLang="zh-CN" sz="2800" b="1" dirty="0">
                <a:latin typeface="宋体" panose="02010600030101010101" pitchFamily="2" charset="-122"/>
                <a:ea typeface="宋体" panose="02010600030101010101" pitchFamily="2" charset="-122"/>
              </a:rPr>
              <a:t>0.35</a:t>
            </a:r>
            <a:r>
              <a:rPr lang="zh-CN" altLang="x-none" sz="2800" b="1" dirty="0">
                <a:latin typeface="宋体" panose="02010600030101010101" pitchFamily="2" charset="-122"/>
                <a:ea typeface="宋体" panose="02010600030101010101" pitchFamily="2" charset="-122"/>
              </a:rPr>
              <a:t>、</a:t>
            </a:r>
            <a:r>
              <a:rPr lang="zh-CN" altLang="zh-CN" sz="2800" b="1" dirty="0">
                <a:latin typeface="宋体" panose="02010600030101010101" pitchFamily="2" charset="-122"/>
                <a:ea typeface="宋体" panose="02010600030101010101" pitchFamily="2" charset="-122"/>
              </a:rPr>
              <a:t>0.30.</a:t>
            </a:r>
            <a:r>
              <a:rPr lang="zh-CN" altLang="x-none" sz="2800" b="1" dirty="0">
                <a:latin typeface="宋体" panose="02010600030101010101" pitchFamily="2" charset="-122"/>
                <a:ea typeface="宋体" panose="02010600030101010101" pitchFamily="2" charset="-122"/>
              </a:rPr>
              <a:t>计算公式如下：</a:t>
            </a:r>
            <a:endParaRPr lang="zh-CN" altLang="x-none" sz="2800" b="1" dirty="0">
              <a:latin typeface="宋体" panose="02010600030101010101" pitchFamily="2" charset="-122"/>
              <a:ea typeface="宋体" panose="02010600030101010101" pitchFamily="2" charset="-122"/>
            </a:endParaRPr>
          </a:p>
          <a:p>
            <a:pPr algn="just">
              <a:lnSpc>
                <a:spcPct val="90000"/>
              </a:lnSpc>
              <a:buNone/>
            </a:pPr>
            <a:r>
              <a:rPr lang="zh-CN" altLang="x-none" sz="2800" b="1" dirty="0">
                <a:latin typeface="宋体" panose="02010600030101010101" pitchFamily="2" charset="-122"/>
                <a:ea typeface="宋体" panose="02010600030101010101" pitchFamily="2" charset="-122"/>
              </a:rPr>
              <a:t>某分支机构分摊比例＝</a:t>
            </a:r>
            <a:r>
              <a:rPr lang="zh-CN" altLang="zh-CN" sz="2800" b="1" dirty="0">
                <a:latin typeface="宋体" panose="02010600030101010101" pitchFamily="2" charset="-122"/>
                <a:ea typeface="宋体" panose="02010600030101010101" pitchFamily="2" charset="-122"/>
              </a:rPr>
              <a:t>0.35×</a:t>
            </a:r>
            <a:r>
              <a:rPr lang="zh-CN" altLang="x-none" sz="2800" b="1" dirty="0">
                <a:latin typeface="宋体" panose="02010600030101010101" pitchFamily="2" charset="-122"/>
                <a:ea typeface="宋体" panose="02010600030101010101" pitchFamily="2" charset="-122"/>
              </a:rPr>
              <a:t>（该分支机构营业收入</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各分支机构营业收入之和）＋</a:t>
            </a:r>
            <a:r>
              <a:rPr lang="zh-CN" altLang="zh-CN" sz="2800" b="1" dirty="0">
                <a:latin typeface="宋体" panose="02010600030101010101" pitchFamily="2" charset="-122"/>
                <a:ea typeface="宋体" panose="02010600030101010101" pitchFamily="2" charset="-122"/>
              </a:rPr>
              <a:t>0.35×</a:t>
            </a:r>
            <a:r>
              <a:rPr lang="zh-CN" altLang="x-none" sz="2800" b="1" dirty="0">
                <a:latin typeface="宋体" panose="02010600030101010101" pitchFamily="2" charset="-122"/>
                <a:ea typeface="宋体" panose="02010600030101010101" pitchFamily="2" charset="-122"/>
              </a:rPr>
              <a:t>（该分支机构工资总额</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各分支机构工资总额之和）＋</a:t>
            </a:r>
            <a:r>
              <a:rPr lang="zh-CN" altLang="zh-CN" sz="2800" b="1" dirty="0">
                <a:latin typeface="宋体" panose="02010600030101010101" pitchFamily="2" charset="-122"/>
                <a:ea typeface="宋体" panose="02010600030101010101" pitchFamily="2" charset="-122"/>
              </a:rPr>
              <a:t>0.30×</a:t>
            </a:r>
            <a:r>
              <a:rPr lang="zh-CN" altLang="x-none" sz="2800" b="1" dirty="0">
                <a:latin typeface="宋体" panose="02010600030101010101" pitchFamily="2" charset="-122"/>
                <a:ea typeface="宋体" panose="02010600030101010101" pitchFamily="2" charset="-122"/>
              </a:rPr>
              <a:t>（该分支机构资产总额</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各分支机构资产总额之和）</a:t>
            </a:r>
            <a:endParaRPr lang="zh-CN" altLang="x-none" sz="2800" b="1" dirty="0">
              <a:latin typeface="宋体" panose="02010600030101010101" pitchFamily="2" charset="-122"/>
              <a:ea typeface="宋体" panose="02010600030101010101" pitchFamily="2" charset="-122"/>
            </a:endParaRPr>
          </a:p>
          <a:p>
            <a:pPr algn="just">
              <a:lnSpc>
                <a:spcPct val="90000"/>
              </a:lnSpc>
              <a:buNone/>
            </a:pPr>
            <a:r>
              <a:rPr lang="zh-CN" altLang="x-none" sz="2800" b="1" dirty="0">
                <a:latin typeface="宋体" panose="02010600030101010101" pitchFamily="2" charset="-122"/>
                <a:ea typeface="宋体" panose="02010600030101010101" pitchFamily="2" charset="-122"/>
              </a:rPr>
              <a:t>以上公式中分支机构仅指需要就地预缴的分支机构，该税款分摊比例按上述方法一经确定后，当年不作调整。</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70" name="Rectangle 2"/>
          <p:cNvSpPr>
            <a:spLocks noGrp="1"/>
          </p:cNvSpPr>
          <p:nvPr>
            <p:ph type="title"/>
          </p:nvPr>
        </p:nvSpPr>
        <p:spPr>
          <a:xfrm>
            <a:off x="457200" y="228600"/>
            <a:ext cx="8229600" cy="762000"/>
          </a:xfrm>
        </p:spPr>
        <p:txBody>
          <a:bodyPr vert="horz" wrap="square" lIns="0" tIns="0" rIns="0" bIns="0" anchor="t" anchorCtr="0"/>
          <a:p>
            <a:r>
              <a:rPr lang="zh-CN" altLang="x-none" sz="3600" dirty="0">
                <a:latin typeface="黑体" panose="02010609060101010101" pitchFamily="49" charset="-122"/>
                <a:ea typeface="黑体" panose="02010609060101010101" pitchFamily="49" charset="-122"/>
              </a:rPr>
              <a:t>跨地区经营汇总纳税征收管理</a:t>
            </a:r>
            <a:r>
              <a:rPr lang="zh-CN" altLang="x-none" dirty="0">
                <a:ea typeface="宋体" panose="02010600030101010101" pitchFamily="2" charset="-122"/>
              </a:rPr>
              <a:t> </a:t>
            </a:r>
            <a:endParaRPr lang="zh-CN" altLang="x-none" dirty="0">
              <a:ea typeface="宋体" panose="02010600030101010101" pitchFamily="2" charset="-122"/>
            </a:endParaRPr>
          </a:p>
        </p:txBody>
      </p:sp>
      <p:sp>
        <p:nvSpPr>
          <p:cNvPr id="237571" name="Rectangle 3"/>
          <p:cNvSpPr>
            <a:spLocks noGrp="1"/>
          </p:cNvSpPr>
          <p:nvPr>
            <p:ph idx="1"/>
          </p:nvPr>
        </p:nvSpPr>
        <p:spPr>
          <a:xfrm>
            <a:off x="152400" y="1295400"/>
            <a:ext cx="8534400" cy="4572000"/>
          </a:xfrm>
        </p:spPr>
        <p:txBody>
          <a:bodyPr vert="horz" wrap="square" lIns="0" tIns="0" rIns="0" bIns="0" anchor="t" anchorCtr="0"/>
          <a:p>
            <a:pPr algn="just">
              <a:lnSpc>
                <a:spcPct val="90000"/>
              </a:lnSpc>
              <a:buNone/>
            </a:pPr>
            <a:r>
              <a:rPr lang="zh-CN" altLang="x-none" sz="2400" b="1" dirty="0">
                <a:latin typeface="宋体" panose="02010600030101010101" pitchFamily="2" charset="-122"/>
                <a:ea typeface="宋体" panose="02010600030101010101" pitchFamily="2" charset="-122"/>
              </a:rPr>
              <a:t>总机构和分支机构均应依法办理税务登记，接受所在地税务机关的监督和管理。</a:t>
            </a:r>
            <a:endParaRPr lang="zh-CN" altLang="x-none" sz="2400" b="1" dirty="0">
              <a:latin typeface="宋体" panose="02010600030101010101" pitchFamily="2" charset="-122"/>
              <a:ea typeface="宋体" panose="02010600030101010101" pitchFamily="2" charset="-122"/>
            </a:endParaRPr>
          </a:p>
          <a:p>
            <a:pPr algn="just">
              <a:lnSpc>
                <a:spcPct val="90000"/>
              </a:lnSpc>
              <a:buNone/>
            </a:pPr>
            <a:r>
              <a:rPr lang="zh-CN" altLang="x-none" sz="2400" b="1" dirty="0">
                <a:latin typeface="宋体" panose="02010600030101010101" pitchFamily="2" charset="-122"/>
                <a:ea typeface="宋体" panose="02010600030101010101" pitchFamily="2" charset="-122"/>
              </a:rPr>
              <a:t>总机构应在每年</a:t>
            </a:r>
            <a:r>
              <a:rPr lang="zh-CN" altLang="zh-CN" sz="2400" b="1" dirty="0">
                <a:latin typeface="宋体" panose="02010600030101010101" pitchFamily="2" charset="-122"/>
                <a:ea typeface="宋体" panose="02010600030101010101" pitchFamily="2" charset="-122"/>
              </a:rPr>
              <a:t>6</a:t>
            </a:r>
            <a:r>
              <a:rPr lang="zh-CN" altLang="x-none" sz="2400" b="1" dirty="0">
                <a:latin typeface="宋体" panose="02010600030101010101" pitchFamily="2" charset="-122"/>
                <a:ea typeface="宋体" panose="02010600030101010101" pitchFamily="2" charset="-122"/>
              </a:rPr>
              <a:t>月</a:t>
            </a:r>
            <a:r>
              <a:rPr lang="zh-CN" altLang="zh-CN" sz="2400" b="1" dirty="0">
                <a:latin typeface="宋体" panose="02010600030101010101" pitchFamily="2" charset="-122"/>
                <a:ea typeface="宋体" panose="02010600030101010101" pitchFamily="2" charset="-122"/>
              </a:rPr>
              <a:t>20</a:t>
            </a:r>
            <a:r>
              <a:rPr lang="zh-CN" altLang="x-none" sz="2400" b="1" dirty="0">
                <a:latin typeface="宋体" panose="02010600030101010101" pitchFamily="2" charset="-122"/>
                <a:ea typeface="宋体" panose="02010600030101010101" pitchFamily="2" charset="-122"/>
              </a:rPr>
              <a:t>日前，将依照规定方法计算确定的各分支机构当年应分摊税款的比例，填入</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中华人民共和国企业所得税汇总纳税分支机构分配表</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，报送总机构所在地主管税务机关，同时下发各分支机构。</a:t>
            </a:r>
            <a:endParaRPr lang="zh-CN" altLang="x-none" sz="2400" b="1" dirty="0">
              <a:latin typeface="宋体" panose="02010600030101010101" pitchFamily="2" charset="-122"/>
              <a:ea typeface="宋体" panose="02010600030101010101" pitchFamily="2" charset="-122"/>
            </a:endParaRPr>
          </a:p>
          <a:p>
            <a:pPr algn="just">
              <a:lnSpc>
                <a:spcPct val="90000"/>
              </a:lnSpc>
              <a:buNone/>
            </a:pPr>
            <a:r>
              <a:rPr lang="zh-CN" altLang="x-none" sz="2400" b="1" dirty="0">
                <a:latin typeface="宋体" panose="02010600030101010101" pitchFamily="2" charset="-122"/>
                <a:ea typeface="宋体" panose="02010600030101010101" pitchFamily="2" charset="-122"/>
              </a:rPr>
              <a:t>总机构所在地主管税务机关收到总机构报送的</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分配表</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后</a:t>
            </a:r>
            <a:r>
              <a:rPr lang="zh-CN" altLang="zh-CN" sz="2400" b="1" dirty="0">
                <a:latin typeface="宋体" panose="02010600030101010101" pitchFamily="2" charset="-122"/>
                <a:ea typeface="宋体" panose="02010600030101010101" pitchFamily="2" charset="-122"/>
              </a:rPr>
              <a:t>10</a:t>
            </a:r>
            <a:r>
              <a:rPr lang="zh-CN" altLang="x-none" sz="2400" b="1" dirty="0">
                <a:latin typeface="宋体" panose="02010600030101010101" pitchFamily="2" charset="-122"/>
                <a:ea typeface="宋体" panose="02010600030101010101" pitchFamily="2" charset="-122"/>
              </a:rPr>
              <a:t>日内，应通过国家税务总局跨地区经营汇总纳税企业信息交换平台或邮寄等方式，及时传送给各分支机构所在地主管税务机关。</a:t>
            </a:r>
            <a:endParaRPr lang="zh-CN" altLang="x-none" sz="2400" b="1" dirty="0">
              <a:latin typeface="宋体" panose="02010600030101010101" pitchFamily="2" charset="-122"/>
              <a:ea typeface="宋体" panose="02010600030101010101" pitchFamily="2" charset="-122"/>
            </a:endParaRPr>
          </a:p>
          <a:p>
            <a:pPr algn="just">
              <a:lnSpc>
                <a:spcPct val="90000"/>
              </a:lnSpc>
              <a:buNone/>
            </a:pPr>
            <a:r>
              <a:rPr lang="zh-CN" altLang="x-none" sz="2400" b="1" dirty="0">
                <a:latin typeface="宋体" panose="02010600030101010101" pitchFamily="2" charset="-122"/>
                <a:ea typeface="宋体" panose="02010600030101010101" pitchFamily="2" charset="-122"/>
              </a:rPr>
              <a:t>分支机构的各项财产损失，应由分支机构所在地主管税务机关审核并出具证明后，再由总机构向所在地主管税务机关申报扣除。</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4"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238595" name="Rectangle 3"/>
          <p:cNvSpPr>
            <a:spLocks noGrp="1"/>
          </p:cNvSpPr>
          <p:nvPr>
            <p:ph idx="1"/>
          </p:nvPr>
        </p:nvSpPr>
        <p:spPr/>
        <p:txBody>
          <a:bodyPr vert="horz" wrap="square" lIns="0" tIns="0" rIns="0" bIns="0" anchor="t" anchorCtr="0"/>
          <a:p>
            <a:pPr>
              <a:lnSpc>
                <a:spcPct val="90000"/>
              </a:lnSpc>
            </a:pPr>
            <a:r>
              <a:rPr lang="zh-CN" altLang="x-none" sz="2400" b="1" dirty="0">
                <a:latin typeface="宋体" panose="02010600030101010101" pitchFamily="2" charset="-122"/>
                <a:ea typeface="宋体" panose="02010600030101010101" pitchFamily="2" charset="-122"/>
              </a:rPr>
              <a:t>企业在规定期限内按实际利润额预缴有困难的，经</a:t>
            </a:r>
            <a:r>
              <a:rPr lang="zh-CN" altLang="x-none" sz="2400" b="1" dirty="0">
                <a:solidFill>
                  <a:srgbClr val="FF0000"/>
                </a:solidFill>
                <a:latin typeface="宋体" panose="02010600030101010101" pitchFamily="2" charset="-122"/>
                <a:ea typeface="宋体" panose="02010600030101010101" pitchFamily="2" charset="-122"/>
              </a:rPr>
              <a:t>总机构所在地主管税务机关</a:t>
            </a:r>
            <a:r>
              <a:rPr lang="zh-CN" altLang="x-none" sz="2400" b="1" dirty="0">
                <a:latin typeface="宋体" panose="02010600030101010101" pitchFamily="2" charset="-122"/>
                <a:ea typeface="宋体" panose="02010600030101010101" pitchFamily="2" charset="-122"/>
              </a:rPr>
              <a:t>认可，可以按照上一年度应纳税所得额的</a:t>
            </a:r>
            <a:r>
              <a:rPr lang="zh-CN" altLang="zh-CN" sz="2400" b="1" dirty="0">
                <a:latin typeface="宋体" panose="02010600030101010101" pitchFamily="2" charset="-122"/>
                <a:ea typeface="宋体" panose="02010600030101010101" pitchFamily="2" charset="-122"/>
              </a:rPr>
              <a:t>1/12</a:t>
            </a:r>
            <a:r>
              <a:rPr lang="zh-CN" altLang="x-none" sz="2400" b="1" dirty="0">
                <a:latin typeface="宋体" panose="02010600030101010101" pitchFamily="2" charset="-122"/>
                <a:ea typeface="宋体" panose="02010600030101010101" pitchFamily="2" charset="-122"/>
              </a:rPr>
              <a:t>或</a:t>
            </a:r>
            <a:r>
              <a:rPr lang="zh-CN" altLang="zh-CN" sz="2400" b="1" dirty="0">
                <a:latin typeface="宋体" panose="02010600030101010101" pitchFamily="2" charset="-122"/>
                <a:ea typeface="宋体" panose="02010600030101010101" pitchFamily="2" charset="-122"/>
              </a:rPr>
              <a:t>1/4</a:t>
            </a:r>
            <a:r>
              <a:rPr lang="zh-CN" altLang="x-none" sz="2400" b="1" dirty="0">
                <a:latin typeface="宋体" panose="02010600030101010101" pitchFamily="2" charset="-122"/>
                <a:ea typeface="宋体" panose="02010600030101010101" pitchFamily="2" charset="-122"/>
              </a:rPr>
              <a:t>，由总机构、分支机构就地预缴企业所得税。预缴方式一经确定，当年度不得变更。</a:t>
            </a:r>
            <a:endParaRPr lang="zh-CN" altLang="x-none" sz="2400" b="1" dirty="0">
              <a:latin typeface="宋体" panose="02010600030101010101" pitchFamily="2" charset="-122"/>
              <a:ea typeface="宋体" panose="02010600030101010101" pitchFamily="2" charset="-122"/>
            </a:endParaRPr>
          </a:p>
          <a:p>
            <a:pPr lvl="1">
              <a:lnSpc>
                <a:spcPct val="90000"/>
              </a:lnSpc>
            </a:pPr>
            <a:r>
              <a:rPr lang="zh-CN" altLang="x-none" sz="2400" b="1" dirty="0">
                <a:latin typeface="宋体" panose="02010600030101010101" pitchFamily="2" charset="-122"/>
                <a:ea typeface="宋体" panose="02010600030101010101" pitchFamily="2" charset="-122"/>
              </a:rPr>
              <a:t>总机构根据上年汇算清缴统一计算应缴纳所得税额的</a:t>
            </a:r>
            <a:r>
              <a:rPr lang="zh-CN" altLang="zh-CN" sz="2400" b="1" dirty="0">
                <a:latin typeface="宋体" panose="02010600030101010101" pitchFamily="2" charset="-122"/>
                <a:ea typeface="宋体" panose="02010600030101010101" pitchFamily="2" charset="-122"/>
              </a:rPr>
              <a:t>1/12</a:t>
            </a:r>
            <a:r>
              <a:rPr lang="zh-CN" altLang="x-none" sz="2400" b="1" dirty="0">
                <a:latin typeface="宋体" panose="02010600030101010101" pitchFamily="2" charset="-122"/>
                <a:ea typeface="宋体" panose="02010600030101010101" pitchFamily="2" charset="-122"/>
              </a:rPr>
              <a:t>或</a:t>
            </a:r>
            <a:r>
              <a:rPr lang="zh-CN" altLang="zh-CN" sz="2400" b="1" dirty="0">
                <a:latin typeface="宋体" panose="02010600030101010101" pitchFamily="2" charset="-122"/>
                <a:ea typeface="宋体" panose="02010600030101010101" pitchFamily="2" charset="-122"/>
              </a:rPr>
              <a:t>1/4</a:t>
            </a:r>
            <a:r>
              <a:rPr lang="zh-CN" altLang="x-none" sz="2400" b="1" dirty="0">
                <a:latin typeface="宋体" panose="02010600030101010101" pitchFamily="2" charset="-122"/>
                <a:ea typeface="宋体" panose="02010600030101010101" pitchFamily="2" charset="-122"/>
              </a:rPr>
              <a:t>，在每月或季度终了之日起</a:t>
            </a:r>
            <a:r>
              <a:rPr lang="zh-CN" altLang="zh-CN" sz="2400" b="1" dirty="0">
                <a:latin typeface="宋体" panose="02010600030101010101" pitchFamily="2" charset="-122"/>
                <a:ea typeface="宋体" panose="02010600030101010101" pitchFamily="2" charset="-122"/>
              </a:rPr>
              <a:t>10</a:t>
            </a:r>
            <a:r>
              <a:rPr lang="zh-CN" altLang="x-none" sz="2400" b="1" dirty="0">
                <a:latin typeface="宋体" panose="02010600030101010101" pitchFamily="2" charset="-122"/>
                <a:ea typeface="宋体" panose="02010600030101010101" pitchFamily="2" charset="-122"/>
              </a:rPr>
              <a:t>日内，按照各分支机构应分摊的比例，将本期企业全部应纳所得税额的</a:t>
            </a:r>
            <a:r>
              <a:rPr lang="zh-CN" altLang="zh-CN" sz="2400" b="1" dirty="0">
                <a:latin typeface="宋体" panose="02010600030101010101" pitchFamily="2" charset="-122"/>
                <a:ea typeface="宋体" panose="02010600030101010101" pitchFamily="2" charset="-122"/>
              </a:rPr>
              <a:t>50%</a:t>
            </a:r>
            <a:r>
              <a:rPr lang="zh-CN" altLang="x-none" sz="2400" b="1" dirty="0">
                <a:latin typeface="宋体" panose="02010600030101010101" pitchFamily="2" charset="-122"/>
                <a:ea typeface="宋体" panose="02010600030101010101" pitchFamily="2" charset="-122"/>
              </a:rPr>
              <a:t>在各分支机构之间进行分摊并通知到各分支机构；各分支机构应在每月或季度终了之日起</a:t>
            </a:r>
            <a:r>
              <a:rPr lang="zh-CN" altLang="zh-CN" sz="2400" b="1" dirty="0">
                <a:latin typeface="宋体" panose="02010600030101010101" pitchFamily="2" charset="-122"/>
                <a:ea typeface="宋体" panose="02010600030101010101" pitchFamily="2" charset="-122"/>
              </a:rPr>
              <a:t>15</a:t>
            </a:r>
            <a:r>
              <a:rPr lang="zh-CN" altLang="x-none" sz="2400" b="1" dirty="0">
                <a:latin typeface="宋体" panose="02010600030101010101" pitchFamily="2" charset="-122"/>
                <a:ea typeface="宋体" panose="02010600030101010101" pitchFamily="2" charset="-122"/>
              </a:rPr>
              <a:t>日内，就其分摊的所得税额向所在地主管税务机关申报预缴。  </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AutoShape 2"/>
          <p:cNvSpPr>
            <a:spLocks noGrp="1"/>
          </p:cNvSpPr>
          <p:nvPr>
            <p:ph type="title"/>
          </p:nvPr>
        </p:nvSpPr>
        <p:spPr>
          <a:prstGeom prst="roundRect">
            <a:avLst>
              <a:gd name="adj" fmla="val 16667"/>
            </a:avLst>
          </a:prstGeom>
        </p:spPr>
        <p:txBody>
          <a:bodyPr vert="horz" wrap="square" lIns="0" tIns="0" rIns="0" bIns="0" anchor="t" anchorCtr="0"/>
          <a:p>
            <a:r>
              <a:rPr lang="zh-CN" altLang="x-none" dirty="0">
                <a:latin typeface="宋体" panose="02010600030101010101" pitchFamily="2" charset="-122"/>
                <a:ea typeface="宋体" panose="02010600030101010101" pitchFamily="2" charset="-122"/>
              </a:rPr>
              <a:t>三，应纳税所得额</a:t>
            </a:r>
            <a:endParaRPr lang="zh-CN" altLang="x-none" dirty="0">
              <a:latin typeface="宋体" panose="02010600030101010101" pitchFamily="2" charset="-122"/>
              <a:ea typeface="宋体" panose="02010600030101010101" pitchFamily="2" charset="-122"/>
            </a:endParaRPr>
          </a:p>
        </p:txBody>
      </p:sp>
      <p:sp>
        <p:nvSpPr>
          <p:cNvPr id="27651" name="Rectangle 3"/>
          <p:cNvSpPr>
            <a:spLocks noGrp="1"/>
          </p:cNvSpPr>
          <p:nvPr>
            <p:ph idx="1"/>
          </p:nvPr>
        </p:nvSpPr>
        <p:spPr>
          <a:xfrm>
            <a:off x="457200" y="1981200"/>
            <a:ext cx="8229600" cy="4329113"/>
          </a:xfrm>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企业每一纳税年度的收入总额，减除不征税收入、免税收入、各项扣除以及允许弥补的以前年度亏损后的余额，为应纳税所得额 </a:t>
            </a:r>
            <a:endParaRPr lang="zh-CN" altLang="x-none" sz="28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应纳税所得额 ＝收入总额－不征税收入－免税收入－各项扣除以及允许妳补的以前年度亏损</a:t>
            </a:r>
            <a:endParaRPr lang="zh-CN" altLang="x-none" sz="24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实践中，应纳税所得额的计算通常用会计利润进行纳税调整后得出：</a:t>
            </a:r>
            <a:endParaRPr lang="zh-CN" altLang="x-none" sz="28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应纳税所得额</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会计收入－会计支出</a:t>
            </a:r>
            <a:r>
              <a:rPr lang="zh-CN" altLang="x-none" sz="2400" b="1" dirty="0">
                <a:solidFill>
                  <a:srgbClr val="FF3300"/>
                </a:solidFill>
                <a:latin typeface="宋体" panose="02010600030101010101" pitchFamily="2" charset="-122"/>
                <a:ea typeface="宋体" panose="02010600030101010101" pitchFamily="2" charset="-122"/>
              </a:rPr>
              <a:t>－不征税收入－免税收入</a:t>
            </a:r>
            <a:r>
              <a:rPr lang="zh-CN" altLang="x-none" sz="2400" b="1" dirty="0">
                <a:latin typeface="宋体" panose="02010600030101010101" pitchFamily="2" charset="-122"/>
                <a:ea typeface="宋体" panose="02010600030101010101" pitchFamily="2" charset="-122"/>
              </a:rPr>
              <a:t>＋纳税调增－纳税调减－弥补以前年度亏损－加计扣除</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8" name="Rectangle 2"/>
          <p:cNvSpPr>
            <a:spLocks noGrp="1"/>
          </p:cNvSpPr>
          <p:nvPr>
            <p:ph type="title"/>
          </p:nvPr>
        </p:nvSpPr>
        <p:spPr>
          <a:xfrm>
            <a:off x="457200" y="357188"/>
            <a:ext cx="8229600" cy="739775"/>
          </a:xfrm>
        </p:spPr>
        <p:txBody>
          <a:bodyPr vert="horz" wrap="square" lIns="0" tIns="0" rIns="0" bIns="0" anchor="t" anchorCtr="0"/>
          <a:p>
            <a:r>
              <a:rPr lang="zh-CN" altLang="x-none" dirty="0">
                <a:ea typeface="宋体" panose="02010600030101010101" pitchFamily="2" charset="-122"/>
              </a:rPr>
              <a:t>非居民企业的纳税地点</a:t>
            </a:r>
            <a:endParaRPr lang="zh-CN" altLang="x-none" dirty="0">
              <a:ea typeface="宋体" panose="02010600030101010101" pitchFamily="2" charset="-122"/>
            </a:endParaRPr>
          </a:p>
        </p:txBody>
      </p:sp>
      <p:sp>
        <p:nvSpPr>
          <p:cNvPr id="239619" name="Rectangle 3"/>
          <p:cNvSpPr>
            <a:spLocks noGrp="1"/>
          </p:cNvSpPr>
          <p:nvPr>
            <p:ph idx="1"/>
          </p:nvPr>
        </p:nvSpPr>
        <p:spPr>
          <a:xfrm>
            <a:off x="457200" y="1557338"/>
            <a:ext cx="8229600" cy="4751387"/>
          </a:xfrm>
        </p:spPr>
        <p:txBody>
          <a:bodyPr vert="horz" wrap="square" lIns="0" tIns="0" rIns="0" bIns="0" anchor="t" anchorCtr="0"/>
          <a:p>
            <a:pPr>
              <a:lnSpc>
                <a:spcPct val="90000"/>
              </a:lnSpc>
            </a:pPr>
            <a:r>
              <a:rPr lang="zh-CN" altLang="x-none" sz="2600" b="1" dirty="0">
                <a:ea typeface="宋体" panose="02010600030101010101" pitchFamily="2" charset="-122"/>
              </a:rPr>
              <a:t>非居民企业在中国境内设立机构、场所的，应当就其所设机构、场所取得的来源于中国境内的所得，以及发生在中国境外但与其所设机构、场所有实际联系的所得，缴纳企业所得税，并以机构、场所所在地为纳税地点。</a:t>
            </a:r>
            <a:endParaRPr lang="zh-CN" altLang="x-none" sz="2600" b="1" dirty="0">
              <a:ea typeface="宋体" panose="02010600030101010101" pitchFamily="2" charset="-122"/>
            </a:endParaRPr>
          </a:p>
          <a:p>
            <a:pPr>
              <a:lnSpc>
                <a:spcPct val="90000"/>
              </a:lnSpc>
            </a:pPr>
            <a:r>
              <a:rPr lang="zh-CN" altLang="x-none" sz="2600" b="1" dirty="0">
                <a:ea typeface="宋体" panose="02010600030101010101" pitchFamily="2" charset="-122"/>
              </a:rPr>
              <a:t>非居民企业在中国境内设立两个或者两个以上机构、场所的，经税务机关审核批准，可以选择由其主要机构、场所汇总缴纳企业所得税。</a:t>
            </a:r>
            <a:endParaRPr lang="zh-CN" altLang="x-none" sz="2600" b="1" dirty="0">
              <a:ea typeface="宋体" panose="02010600030101010101" pitchFamily="2" charset="-122"/>
            </a:endParaRPr>
          </a:p>
          <a:p>
            <a:pPr>
              <a:lnSpc>
                <a:spcPct val="90000"/>
              </a:lnSpc>
            </a:pPr>
            <a:r>
              <a:rPr lang="zh-CN" altLang="x-none" sz="2600" b="1" dirty="0">
                <a:ea typeface="宋体" panose="02010600030101010101" pitchFamily="2" charset="-122"/>
              </a:rPr>
              <a:t>非居民企业在中国境内未设立机构、场所的，或者虽设立机构、场所但取得的所得与其所设机构、场所没有实际联系的，其来源于中国境内的所得，以扣缴义务人所在地为纳税地点。</a:t>
            </a:r>
            <a:endParaRPr lang="zh-CN" altLang="x-none" sz="2600" b="1" dirty="0">
              <a:ea typeface="宋体" panose="02010600030101010101" pitchFamily="2" charset="-122"/>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Rectangle 2"/>
          <p:cNvSpPr>
            <a:spLocks noGrp="1"/>
          </p:cNvSpPr>
          <p:nvPr>
            <p:ph type="title"/>
          </p:nvPr>
        </p:nvSpPr>
        <p:spPr>
          <a:xfrm>
            <a:off x="457200" y="357188"/>
            <a:ext cx="8229600" cy="795337"/>
          </a:xfrm>
        </p:spPr>
        <p:txBody>
          <a:bodyPr vert="horz" wrap="square" lIns="0" tIns="0" rIns="0" bIns="0" anchor="t" anchorCtr="0"/>
          <a:p>
            <a:r>
              <a:rPr lang="zh-CN" altLang="zh-CN" dirty="0">
                <a:latin typeface="宋体" panose="02010600030101010101" pitchFamily="2" charset="-122"/>
                <a:ea typeface="宋体" panose="02010600030101010101" pitchFamily="2" charset="-122"/>
              </a:rPr>
              <a:t>2</a:t>
            </a:r>
            <a:r>
              <a:rPr lang="zh-CN" altLang="x-none" dirty="0">
                <a:latin typeface="宋体" panose="02010600030101010101" pitchFamily="2" charset="-122"/>
                <a:ea typeface="宋体" panose="02010600030101010101" pitchFamily="2" charset="-122"/>
              </a:rPr>
              <a:t>、纳税期限</a:t>
            </a:r>
            <a:endParaRPr lang="zh-CN" altLang="x-none" dirty="0">
              <a:latin typeface="宋体" panose="02010600030101010101" pitchFamily="2" charset="-122"/>
              <a:ea typeface="宋体" panose="02010600030101010101" pitchFamily="2" charset="-122"/>
            </a:endParaRPr>
          </a:p>
        </p:txBody>
      </p:sp>
      <p:sp>
        <p:nvSpPr>
          <p:cNvPr id="240643" name="Rectangle 3"/>
          <p:cNvSpPr>
            <a:spLocks noGrp="1"/>
          </p:cNvSpPr>
          <p:nvPr>
            <p:ph idx="1"/>
          </p:nvPr>
        </p:nvSpPr>
        <p:spPr>
          <a:xfrm>
            <a:off x="457200" y="1628775"/>
            <a:ext cx="8229600" cy="4238625"/>
          </a:xfrm>
        </p:spPr>
        <p:txBody>
          <a:bodyPr vert="horz" wrap="square" lIns="0" tIns="0" rIns="0" bIns="0" anchor="t" anchorCtr="0"/>
          <a:p>
            <a:r>
              <a:rPr lang="zh-CN" altLang="x-none" b="1" dirty="0">
                <a:latin typeface="宋体" panose="02010600030101010101" pitchFamily="2" charset="-122"/>
                <a:ea typeface="宋体" panose="02010600030101010101" pitchFamily="2" charset="-122"/>
              </a:rPr>
              <a:t>企业所得税按纳税年度计算。纳税年度自公历</a:t>
            </a:r>
            <a:r>
              <a:rPr lang="zh-CN" altLang="zh-CN" b="1" dirty="0">
                <a:latin typeface="宋体" panose="02010600030101010101" pitchFamily="2" charset="-122"/>
                <a:ea typeface="宋体" panose="02010600030101010101" pitchFamily="2" charset="-122"/>
              </a:rPr>
              <a:t>1</a:t>
            </a:r>
            <a:r>
              <a:rPr lang="zh-CN" altLang="x-none" b="1" dirty="0">
                <a:latin typeface="宋体" panose="02010600030101010101" pitchFamily="2" charset="-122"/>
                <a:ea typeface="宋体" panose="02010600030101010101" pitchFamily="2" charset="-122"/>
              </a:rPr>
              <a:t>月</a:t>
            </a:r>
            <a:r>
              <a:rPr lang="zh-CN" altLang="zh-CN" b="1" dirty="0">
                <a:latin typeface="宋体" panose="02010600030101010101" pitchFamily="2" charset="-122"/>
                <a:ea typeface="宋体" panose="02010600030101010101" pitchFamily="2" charset="-122"/>
              </a:rPr>
              <a:t>1</a:t>
            </a:r>
            <a:r>
              <a:rPr lang="zh-CN" altLang="x-none" b="1" dirty="0">
                <a:latin typeface="宋体" panose="02010600030101010101" pitchFamily="2" charset="-122"/>
                <a:ea typeface="宋体" panose="02010600030101010101" pitchFamily="2" charset="-122"/>
              </a:rPr>
              <a:t>日起至</a:t>
            </a:r>
            <a:r>
              <a:rPr lang="zh-CN" altLang="zh-CN" b="1" dirty="0">
                <a:latin typeface="宋体" panose="02010600030101010101" pitchFamily="2" charset="-122"/>
                <a:ea typeface="宋体" panose="02010600030101010101" pitchFamily="2" charset="-122"/>
              </a:rPr>
              <a:t>12</a:t>
            </a:r>
            <a:r>
              <a:rPr lang="zh-CN" altLang="x-none" b="1" dirty="0">
                <a:latin typeface="宋体" panose="02010600030101010101" pitchFamily="2" charset="-122"/>
                <a:ea typeface="宋体" panose="02010600030101010101" pitchFamily="2" charset="-122"/>
              </a:rPr>
              <a:t>月</a:t>
            </a:r>
            <a:r>
              <a:rPr lang="zh-CN" altLang="zh-CN" b="1" dirty="0">
                <a:latin typeface="宋体" panose="02010600030101010101" pitchFamily="2" charset="-122"/>
                <a:ea typeface="宋体" panose="02010600030101010101" pitchFamily="2" charset="-122"/>
              </a:rPr>
              <a:t>31</a:t>
            </a:r>
            <a:r>
              <a:rPr lang="zh-CN" altLang="x-none" b="1" dirty="0">
                <a:latin typeface="宋体" panose="02010600030101010101" pitchFamily="2" charset="-122"/>
                <a:ea typeface="宋体" panose="02010600030101010101" pitchFamily="2" charset="-122"/>
              </a:rPr>
              <a:t>日止。</a:t>
            </a:r>
            <a:endParaRPr lang="zh-CN" altLang="x-none" b="1" dirty="0">
              <a:latin typeface="宋体" panose="02010600030101010101" pitchFamily="2" charset="-122"/>
              <a:ea typeface="宋体" panose="02010600030101010101" pitchFamily="2" charset="-122"/>
            </a:endParaRPr>
          </a:p>
          <a:p>
            <a:r>
              <a:rPr lang="zh-CN" altLang="x-none" b="1" dirty="0">
                <a:latin typeface="宋体" panose="02010600030101010101" pitchFamily="2" charset="-122"/>
                <a:ea typeface="宋体" panose="02010600030101010101" pitchFamily="2" charset="-122"/>
              </a:rPr>
              <a:t>企业在一个纳税年度中间开业，或者终止经营活动，使该纳税年度的实际经营期不足十二个月的，应当以其实际经营期为一个纳税年度。</a:t>
            </a:r>
            <a:endParaRPr lang="zh-CN" altLang="x-none" b="1" dirty="0">
              <a:latin typeface="宋体" panose="02010600030101010101" pitchFamily="2" charset="-122"/>
              <a:ea typeface="宋体" panose="02010600030101010101" pitchFamily="2" charset="-122"/>
            </a:endParaRPr>
          </a:p>
          <a:p>
            <a:r>
              <a:rPr lang="zh-CN" altLang="x-none" b="1" dirty="0">
                <a:latin typeface="宋体" panose="02010600030101010101" pitchFamily="2" charset="-122"/>
                <a:ea typeface="宋体" panose="02010600030101010101" pitchFamily="2" charset="-122"/>
              </a:rPr>
              <a:t>企业依法清算时，应当以清算期间作为一个纳税年度。</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Rectangle 2"/>
          <p:cNvSpPr>
            <a:spLocks noGrp="1"/>
          </p:cNvSpPr>
          <p:nvPr>
            <p:ph type="title"/>
          </p:nvPr>
        </p:nvSpPr>
        <p:spPr>
          <a:xfrm>
            <a:off x="457200" y="357188"/>
            <a:ext cx="8229600" cy="850900"/>
          </a:xfrm>
        </p:spPr>
        <p:txBody>
          <a:bodyPr vert="horz" wrap="square" lIns="0" tIns="0" rIns="0" bIns="0" anchor="t" anchorCtr="0"/>
          <a:p>
            <a:r>
              <a:rPr lang="zh-CN" altLang="zh-CN" sz="4000" dirty="0">
                <a:latin typeface="宋体" panose="02010600030101010101" pitchFamily="2" charset="-122"/>
                <a:ea typeface="宋体" panose="02010600030101010101" pitchFamily="2" charset="-122"/>
              </a:rPr>
              <a:t>3</a:t>
            </a:r>
            <a:r>
              <a:rPr lang="zh-CN" altLang="x-none" sz="4000" dirty="0">
                <a:latin typeface="宋体" panose="02010600030101010101" pitchFamily="2" charset="-122"/>
                <a:ea typeface="宋体" panose="02010600030101010101" pitchFamily="2" charset="-122"/>
              </a:rPr>
              <a:t>、税款缴纳</a:t>
            </a:r>
            <a:endParaRPr lang="zh-CN" altLang="x-none" sz="4000" dirty="0">
              <a:latin typeface="宋体" panose="02010600030101010101" pitchFamily="2" charset="-122"/>
              <a:ea typeface="宋体" panose="02010600030101010101" pitchFamily="2" charset="-122"/>
            </a:endParaRPr>
          </a:p>
        </p:txBody>
      </p:sp>
      <p:sp>
        <p:nvSpPr>
          <p:cNvPr id="241667" name="Rectangle 3"/>
          <p:cNvSpPr>
            <a:spLocks noGrp="1"/>
          </p:cNvSpPr>
          <p:nvPr>
            <p:ph idx="1"/>
          </p:nvPr>
        </p:nvSpPr>
        <p:spPr>
          <a:xfrm>
            <a:off x="457200" y="1628775"/>
            <a:ext cx="8229600" cy="4537075"/>
          </a:xfrm>
        </p:spPr>
        <p:txBody>
          <a:bodyPr vert="horz" wrap="square" lIns="0" tIns="0" rIns="0" bIns="0" anchor="t" anchorCtr="0"/>
          <a:p>
            <a:pPr>
              <a:lnSpc>
                <a:spcPct val="80000"/>
              </a:lnSpc>
            </a:pPr>
            <a:r>
              <a:rPr lang="zh-CN" altLang="x-none" sz="2600" b="1" dirty="0">
                <a:latin typeface="宋体" panose="02010600030101010101" pitchFamily="2" charset="-122"/>
                <a:ea typeface="宋体" panose="02010600030101010101" pitchFamily="2" charset="-122"/>
              </a:rPr>
              <a:t>企业所得税分月或者分季预缴。</a:t>
            </a:r>
            <a:endParaRPr lang="zh-CN" altLang="x-none" sz="2600" b="1" dirty="0">
              <a:latin typeface="宋体" panose="02010600030101010101" pitchFamily="2" charset="-122"/>
              <a:ea typeface="宋体" panose="02010600030101010101" pitchFamily="2" charset="-122"/>
            </a:endParaRPr>
          </a:p>
          <a:p>
            <a:pPr>
              <a:lnSpc>
                <a:spcPct val="80000"/>
              </a:lnSpc>
            </a:pPr>
            <a:r>
              <a:rPr lang="zh-CN" altLang="x-none" sz="2600" b="1" dirty="0">
                <a:latin typeface="宋体" panose="02010600030101010101" pitchFamily="2" charset="-122"/>
                <a:ea typeface="宋体" panose="02010600030101010101" pitchFamily="2" charset="-122"/>
              </a:rPr>
              <a:t>企业所得税分月或者分季预缴，由税务机关具体核定。</a:t>
            </a:r>
            <a:br>
              <a:rPr lang="zh-CN" altLang="x-none" sz="2600" b="1" dirty="0">
                <a:latin typeface="宋体" panose="02010600030101010101" pitchFamily="2" charset="-122"/>
                <a:ea typeface="宋体" panose="02010600030101010101" pitchFamily="2" charset="-122"/>
              </a:rPr>
            </a:br>
            <a:endParaRPr lang="zh-CN" altLang="x-none" sz="2600" b="1" dirty="0">
              <a:latin typeface="宋体" panose="02010600030101010101" pitchFamily="2" charset="-122"/>
              <a:ea typeface="宋体" panose="02010600030101010101" pitchFamily="2" charset="-122"/>
            </a:endParaRPr>
          </a:p>
          <a:p>
            <a:pPr>
              <a:lnSpc>
                <a:spcPct val="80000"/>
              </a:lnSpc>
            </a:pPr>
            <a:r>
              <a:rPr lang="zh-CN" altLang="x-none" sz="2600" b="1" dirty="0">
                <a:latin typeface="宋体" panose="02010600030101010101" pitchFamily="2" charset="-122"/>
                <a:ea typeface="宋体" panose="02010600030101010101" pitchFamily="2" charset="-122"/>
              </a:rPr>
              <a:t>分月或者分季预缴企业所得税时，应当按照月度或者季度的实际利润额预缴；按照月度或者季度的实际利润额预缴有困难的，可以按照上一纳税年度应纳税所得额的月度或者季度平均额预缴，或者按照经税务机关认可的其他方法预缴。</a:t>
            </a:r>
            <a:br>
              <a:rPr lang="zh-CN" altLang="x-none" sz="2600" b="1" dirty="0">
                <a:latin typeface="宋体" panose="02010600030101010101" pitchFamily="2" charset="-122"/>
                <a:ea typeface="宋体" panose="02010600030101010101" pitchFamily="2" charset="-122"/>
              </a:rPr>
            </a:br>
            <a:endParaRPr lang="zh-CN" altLang="x-none" sz="2600" b="1" dirty="0">
              <a:latin typeface="宋体" panose="02010600030101010101" pitchFamily="2" charset="-122"/>
              <a:ea typeface="宋体" panose="02010600030101010101" pitchFamily="2" charset="-122"/>
            </a:endParaRPr>
          </a:p>
          <a:p>
            <a:pPr>
              <a:lnSpc>
                <a:spcPct val="80000"/>
              </a:lnSpc>
            </a:pPr>
            <a:r>
              <a:rPr lang="zh-CN" altLang="x-none" sz="2600" b="1" dirty="0">
                <a:latin typeface="宋体" panose="02010600030101010101" pitchFamily="2" charset="-122"/>
                <a:ea typeface="宋体" panose="02010600030101010101" pitchFamily="2" charset="-122"/>
              </a:rPr>
              <a:t>预缴方法一经确定，该纳税年度内不得随意变更。</a:t>
            </a:r>
            <a:r>
              <a:rPr lang="zh-CN" altLang="x-none" sz="2400" b="1" dirty="0">
                <a:latin typeface="宋体" panose="02010600030101010101" pitchFamily="2" charset="-122"/>
                <a:ea typeface="宋体" panose="02010600030101010101" pitchFamily="2" charset="-122"/>
              </a:rPr>
              <a:t> </a:t>
            </a:r>
            <a:br>
              <a:rPr lang="zh-CN" altLang="x-none" sz="2400" b="1" dirty="0">
                <a:latin typeface="宋体" panose="02010600030101010101" pitchFamily="2" charset="-122"/>
                <a:ea typeface="宋体" panose="02010600030101010101" pitchFamily="2" charset="-122"/>
              </a:rPr>
            </a:br>
            <a:r>
              <a:rPr lang="zh-CN" altLang="x-none" sz="2400" dirty="0">
                <a:ea typeface="宋体" panose="02010600030101010101" pitchFamily="2" charset="-122"/>
              </a:rPr>
              <a:t>　　</a:t>
            </a:r>
            <a:endParaRPr lang="zh-CN" altLang="x-none" sz="2400" dirty="0">
              <a:ea typeface="宋体" panose="02010600030101010101" pitchFamily="2" charset="-122"/>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0" name="Rectangle 2"/>
          <p:cNvSpPr>
            <a:spLocks noGrp="1"/>
          </p:cNvSpPr>
          <p:nvPr>
            <p:ph type="title"/>
          </p:nvPr>
        </p:nvSpPr>
        <p:spPr>
          <a:xfrm>
            <a:off x="457200" y="357188"/>
            <a:ext cx="8229600" cy="573087"/>
          </a:xfrm>
        </p:spPr>
        <p:txBody>
          <a:bodyPr vert="horz" wrap="square" lIns="0" tIns="0" rIns="0" bIns="0" anchor="t" anchorCtr="0"/>
          <a:p>
            <a:r>
              <a:rPr lang="zh-CN" altLang="zh-CN" sz="3600" dirty="0">
                <a:latin typeface="宋体" panose="02010600030101010101" pitchFamily="2" charset="-122"/>
                <a:ea typeface="宋体" panose="02010600030101010101" pitchFamily="2" charset="-122"/>
              </a:rPr>
              <a:t>4</a:t>
            </a:r>
            <a:r>
              <a:rPr lang="zh-CN" altLang="x-none" sz="3600" dirty="0">
                <a:latin typeface="宋体" panose="02010600030101010101" pitchFamily="2" charset="-122"/>
                <a:ea typeface="宋体" panose="02010600030101010101" pitchFamily="2" charset="-122"/>
              </a:rPr>
              <a:t>、报表报送与税款结清</a:t>
            </a:r>
            <a:endParaRPr lang="zh-CN" altLang="x-none" sz="3600" dirty="0">
              <a:latin typeface="宋体" panose="02010600030101010101" pitchFamily="2" charset="-122"/>
              <a:ea typeface="宋体" panose="02010600030101010101" pitchFamily="2" charset="-122"/>
            </a:endParaRPr>
          </a:p>
        </p:txBody>
      </p:sp>
      <p:sp>
        <p:nvSpPr>
          <p:cNvPr id="242691" name="Rectangle 3"/>
          <p:cNvSpPr>
            <a:spLocks noGrp="1"/>
          </p:cNvSpPr>
          <p:nvPr>
            <p:ph idx="1"/>
          </p:nvPr>
        </p:nvSpPr>
        <p:spPr>
          <a:xfrm>
            <a:off x="323850" y="1484313"/>
            <a:ext cx="8569325" cy="4681537"/>
          </a:xfrm>
        </p:spPr>
        <p:txBody>
          <a:bodyPr vert="horz" wrap="square" lIns="0" tIns="0" rIns="0" bIns="0" anchor="t" anchorCtr="0"/>
          <a:p>
            <a:pPr>
              <a:lnSpc>
                <a:spcPct val="90000"/>
              </a:lnSpc>
            </a:pPr>
            <a:r>
              <a:rPr lang="zh-CN" altLang="x-none" b="1" dirty="0">
                <a:latin typeface="宋体" panose="02010600030101010101" pitchFamily="2" charset="-122"/>
                <a:ea typeface="宋体" panose="02010600030101010101" pitchFamily="2" charset="-122"/>
              </a:rPr>
              <a:t>企业应当自月份或者季度终了之日起十五日内，向税务机关报送预缴企业所得税纳税申报表，预缴税款。</a:t>
            </a:r>
            <a:endParaRPr lang="zh-CN" altLang="x-none" b="1" dirty="0">
              <a:latin typeface="宋体" panose="02010600030101010101" pitchFamily="2" charset="-122"/>
              <a:ea typeface="宋体" panose="02010600030101010101" pitchFamily="2" charset="-122"/>
            </a:endParaRPr>
          </a:p>
          <a:p>
            <a:pPr>
              <a:lnSpc>
                <a:spcPct val="90000"/>
              </a:lnSpc>
            </a:pPr>
            <a:r>
              <a:rPr lang="zh-CN" altLang="x-none" b="1" dirty="0">
                <a:latin typeface="宋体" panose="02010600030101010101" pitchFamily="2" charset="-122"/>
                <a:ea typeface="宋体" panose="02010600030101010101" pitchFamily="2" charset="-122"/>
              </a:rPr>
              <a:t>企业应当自年度终了之日起五个月内，向税务机关报送年度企业所得税纳税申报表，并汇算清缴，结清应缴应退税款。</a:t>
            </a:r>
            <a:endParaRPr lang="zh-CN" altLang="x-none" b="1" dirty="0">
              <a:latin typeface="宋体" panose="02010600030101010101" pitchFamily="2" charset="-122"/>
              <a:ea typeface="宋体" panose="02010600030101010101" pitchFamily="2" charset="-122"/>
            </a:endParaRPr>
          </a:p>
          <a:p>
            <a:pPr>
              <a:lnSpc>
                <a:spcPct val="90000"/>
              </a:lnSpc>
            </a:pPr>
            <a:r>
              <a:rPr lang="zh-CN" altLang="x-none" b="1" dirty="0">
                <a:latin typeface="宋体" panose="02010600030101010101" pitchFamily="2" charset="-122"/>
                <a:ea typeface="宋体" panose="02010600030101010101" pitchFamily="2" charset="-122"/>
              </a:rPr>
              <a:t>企业在纳税年度内无论盈利或者亏损，都应当依照企业所得税法第五十四条规定的期限，向税务机关报送预缴企业所得税纳税申报表、年度企业所得税纳税申报表、财务会计报告和税务机关规定应当报送的其他有关资料 </a:t>
            </a:r>
            <a:br>
              <a:rPr lang="zh-CN" altLang="x-none" b="1" dirty="0">
                <a:latin typeface="宋体" panose="02010600030101010101" pitchFamily="2" charset="-122"/>
                <a:ea typeface="宋体" panose="02010600030101010101" pitchFamily="2" charset="-122"/>
              </a:rPr>
            </a:br>
            <a:r>
              <a:rPr lang="zh-CN" altLang="x-none" b="1" dirty="0">
                <a:latin typeface="宋体" panose="02010600030101010101" pitchFamily="2" charset="-122"/>
                <a:ea typeface="宋体" panose="02010600030101010101" pitchFamily="2" charset="-122"/>
              </a:rPr>
              <a:t>　　企业在报送企业所得税纳税申报表时，应当按照规定附送财务会计报告和其他有关资料。</a:t>
            </a:r>
            <a:endParaRPr lang="zh-CN" altLang="x-none" b="1" dirty="0">
              <a:latin typeface="宋体" panose="02010600030101010101" pitchFamily="2" charset="-122"/>
              <a:ea typeface="宋体" panose="02010600030101010101" pitchFamily="2" charset="-122"/>
            </a:endParaRPr>
          </a:p>
          <a:p>
            <a:pPr>
              <a:lnSpc>
                <a:spcPct val="90000"/>
              </a:lnSpc>
            </a:pPr>
            <a:r>
              <a:rPr lang="zh-CN" altLang="x-none" b="1" dirty="0">
                <a:latin typeface="宋体" panose="02010600030101010101" pitchFamily="2" charset="-122"/>
                <a:ea typeface="宋体" panose="02010600030101010101" pitchFamily="2" charset="-122"/>
              </a:rPr>
              <a:t>企业在年度中间终止经营活动的，应当自实际经营终止之日起六十日内，向税务机关办理当期企业所得税汇算清缴。</a:t>
            </a:r>
            <a:endParaRPr lang="zh-CN" altLang="x-none" b="1" dirty="0">
              <a:latin typeface="宋体" panose="02010600030101010101" pitchFamily="2" charset="-122"/>
              <a:ea typeface="宋体" panose="02010600030101010101" pitchFamily="2" charset="-122"/>
            </a:endParaRPr>
          </a:p>
          <a:p>
            <a:pPr>
              <a:lnSpc>
                <a:spcPct val="90000"/>
              </a:lnSpc>
            </a:pPr>
            <a:r>
              <a:rPr lang="zh-CN" altLang="x-none" b="1" dirty="0">
                <a:latin typeface="宋体" panose="02010600030101010101" pitchFamily="2" charset="-122"/>
                <a:ea typeface="宋体" panose="02010600030101010101" pitchFamily="2" charset="-122"/>
              </a:rPr>
              <a:t>企业应当在办理注销登记前，就其清算所得向税务机关申报并依法缴纳企业所得税。</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4" name="Rectangle 2"/>
          <p:cNvSpPr>
            <a:spLocks noGrp="1"/>
          </p:cNvSpPr>
          <p:nvPr>
            <p:ph type="title"/>
          </p:nvPr>
        </p:nvSpPr>
        <p:spPr>
          <a:xfrm>
            <a:off x="457200" y="357188"/>
            <a:ext cx="8229600" cy="684212"/>
          </a:xfrm>
        </p:spPr>
        <p:txBody>
          <a:bodyPr vert="horz" wrap="square" lIns="0" tIns="0" rIns="0" bIns="0" anchor="t" anchorCtr="0"/>
          <a:p>
            <a:r>
              <a:rPr lang="zh-CN" altLang="zh-CN" sz="3600" dirty="0">
                <a:latin typeface="宋体" panose="02010600030101010101" pitchFamily="2" charset="-122"/>
                <a:ea typeface="宋体" panose="02010600030101010101" pitchFamily="2" charset="-122"/>
              </a:rPr>
              <a:t>5</a:t>
            </a:r>
            <a:r>
              <a:rPr lang="zh-CN" altLang="x-none" sz="3600" dirty="0">
                <a:latin typeface="宋体" panose="02010600030101010101" pitchFamily="2" charset="-122"/>
                <a:ea typeface="宋体" panose="02010600030101010101" pitchFamily="2" charset="-122"/>
              </a:rPr>
              <a:t>、纳税形式</a:t>
            </a:r>
            <a:endParaRPr lang="zh-CN" altLang="x-none" sz="3600" dirty="0">
              <a:latin typeface="宋体" panose="02010600030101010101" pitchFamily="2" charset="-122"/>
              <a:ea typeface="宋体" panose="02010600030101010101" pitchFamily="2" charset="-122"/>
            </a:endParaRPr>
          </a:p>
        </p:txBody>
      </p:sp>
      <p:sp>
        <p:nvSpPr>
          <p:cNvPr id="243715" name="Rectangle 3"/>
          <p:cNvSpPr>
            <a:spLocks noGrp="1"/>
          </p:cNvSpPr>
          <p:nvPr>
            <p:ph idx="1"/>
          </p:nvPr>
        </p:nvSpPr>
        <p:spPr>
          <a:xfrm>
            <a:off x="457200" y="1628775"/>
            <a:ext cx="8229600" cy="4238625"/>
          </a:xfrm>
        </p:spPr>
        <p:txBody>
          <a:bodyPr vert="horz" wrap="square" lIns="0" tIns="0" rIns="0" bIns="0" anchor="t" anchorCtr="0"/>
          <a:p>
            <a:pPr>
              <a:lnSpc>
                <a:spcPct val="80000"/>
              </a:lnSpc>
            </a:pPr>
            <a:r>
              <a:rPr lang="zh-CN" altLang="x-none" sz="2400" b="1" dirty="0">
                <a:latin typeface="宋体" panose="02010600030101010101" pitchFamily="2" charset="-122"/>
                <a:ea typeface="宋体" panose="02010600030101010101" pitchFamily="2" charset="-122"/>
              </a:rPr>
              <a:t>依照本法缴纳的企业所得税，以人民币计算。所得以人民币以外的货币计算的，应当折合成人民币计算并缴纳税款。</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企业所得以人民币以外的货币计算的，预缴企业所得税时，应当按照月度或者季度最后一日的人民币汇率中间价，折合成人民币计算应纳税所得额。年度终了汇算清缴时，对已经按照月度或者季度预缴税款的，不再重新折合计算，只就该纳税年度内未缴纳企业所得税的部分，按照纳税年度最后一日的人民币汇率中间价，折合成人民币计算应纳税所得额。</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经税务机关检查确认，企业少计或者多计前款规定的所得的，应当按照检查确认补税或者退税时的上一个月最后一日的人民币汇率中间价，将少计或者多计的所得折合成人民币计算应纳税所得额，再计算应补缴或者应退的税款。  </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（一）应纳税所得额确认的原则</a:t>
            </a:r>
            <a:endParaRPr lang="zh-CN" altLang="x-none" dirty="0">
              <a:latin typeface="宋体" panose="02010600030101010101" pitchFamily="2" charset="-122"/>
              <a:ea typeface="宋体" panose="02010600030101010101" pitchFamily="2" charset="-122"/>
            </a:endParaRPr>
          </a:p>
        </p:txBody>
      </p:sp>
      <p:sp>
        <p:nvSpPr>
          <p:cNvPr id="28675" name="Rectangle 3"/>
          <p:cNvSpPr>
            <a:spLocks noGrp="1"/>
          </p:cNvSpPr>
          <p:nvPr>
            <p:ph idx="1"/>
          </p:nvPr>
        </p:nvSpPr>
        <p:spPr/>
        <p:txBody>
          <a:bodyPr vert="horz" wrap="square" lIns="0" tIns="0" rIns="0" bIns="0" anchor="t" anchorCtr="0"/>
          <a:p>
            <a:pPr>
              <a:lnSpc>
                <a:spcPct val="90000"/>
              </a:lnSpc>
            </a:pPr>
            <a:r>
              <a:rPr lang="zh-CN" altLang="x-none" sz="2800" b="1" dirty="0">
                <a:latin typeface="宋体" panose="02010600030101010101" pitchFamily="2" charset="-122"/>
                <a:ea typeface="宋体" panose="02010600030101010101" pitchFamily="2" charset="-122"/>
              </a:rPr>
              <a:t>企业应纳税所得额的计算，以权责发生制为原则，属于当期的收入和费用，不论款项是否收付，均作为当期的收入和费用；不属于当期的收入和费用，即使款项已经在当期收付，均不作为当期的收入和费用。</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本条例和国务院财政、税务主管部门另有规定的除外。</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29699" name="Rectangle 3"/>
          <p:cNvSpPr>
            <a:spLocks noGrp="1"/>
          </p:cNvSpPr>
          <p:nvPr>
            <p:ph idx="1"/>
          </p:nvPr>
        </p:nvSpPr>
        <p:spPr/>
        <p:txBody>
          <a:bodyPr vert="horz" wrap="square" lIns="0" tIns="0" rIns="0" bIns="0" anchor="t" anchorCtr="0"/>
          <a:p>
            <a:pPr>
              <a:buNone/>
            </a:pPr>
            <a:r>
              <a:rPr lang="zh-CN" altLang="x-none" sz="2800" b="1" dirty="0">
                <a:latin typeface="宋体" panose="02010600030101010101" pitchFamily="2" charset="-122"/>
                <a:ea typeface="宋体" panose="02010600030101010101" pitchFamily="2" charset="-122"/>
              </a:rPr>
              <a:t>但是对于因为权责发生制原则所带来的大量会计估计，如某些“职业判断”，税法则持保留态度。当其不利于税收保全时，税法则不得不采取防范措施。</a:t>
            </a:r>
            <a:endParaRPr lang="zh-CN" altLang="x-none" sz="2800" b="1" dirty="0">
              <a:latin typeface="宋体" panose="02010600030101010101" pitchFamily="2" charset="-122"/>
              <a:ea typeface="宋体" panose="02010600030101010101" pitchFamily="2" charset="-122"/>
            </a:endParaRPr>
          </a:p>
          <a:p>
            <a:pPr>
              <a:lnSpc>
                <a:spcPct val="130000"/>
              </a:lnSpc>
              <a:buNone/>
            </a:pPr>
            <a:r>
              <a:rPr lang="zh-CN" altLang="x-none" sz="2800" b="1" dirty="0">
                <a:latin typeface="宋体" panose="02010600030101010101" pitchFamily="2" charset="-122"/>
                <a:ea typeface="宋体" panose="02010600030101010101" pitchFamily="2" charset="-122"/>
              </a:rPr>
              <a:t>税法偶尔也采用收付实现制</a:t>
            </a:r>
            <a:endParaRPr lang="zh-CN" altLang="x-none" sz="2800" b="1" dirty="0">
              <a:latin typeface="宋体" panose="02010600030101010101" pitchFamily="2" charset="-122"/>
              <a:ea typeface="宋体" panose="02010600030101010101" pitchFamily="2" charset="-122"/>
            </a:endParaRPr>
          </a:p>
          <a:p>
            <a:pPr>
              <a:lnSpc>
                <a:spcPct val="130000"/>
              </a:lnSpc>
              <a:buNone/>
            </a:pPr>
            <a:r>
              <a:rPr lang="zh-CN" altLang="x-none" sz="2800" b="1" dirty="0">
                <a:latin typeface="宋体" panose="02010600030101010101" pitchFamily="2" charset="-122"/>
                <a:ea typeface="宋体" panose="02010600030101010101" pitchFamily="2" charset="-122"/>
              </a:rPr>
              <a:t>例如对政府补助的征税、资产盘盈等。</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p:txBody>
          <a:bodyPr vert="horz" wrap="square" lIns="0" tIns="0" rIns="0" bIns="0" anchor="t" anchorCtr="0"/>
          <a:p>
            <a:r>
              <a:rPr lang="zh-CN" altLang="x-none" sz="4000" dirty="0">
                <a:latin typeface="宋体" panose="02010600030101010101" pitchFamily="2" charset="-122"/>
                <a:ea typeface="宋体" panose="02010600030101010101" pitchFamily="2" charset="-122"/>
              </a:rPr>
              <a:t>企业应纳税所得额计算的其他原则</a:t>
            </a:r>
            <a:endParaRPr lang="zh-CN" altLang="x-none" sz="4000" dirty="0">
              <a:latin typeface="宋体" panose="02010600030101010101" pitchFamily="2" charset="-122"/>
              <a:ea typeface="宋体" panose="02010600030101010101" pitchFamily="2" charset="-122"/>
            </a:endParaRPr>
          </a:p>
        </p:txBody>
      </p:sp>
      <p:sp>
        <p:nvSpPr>
          <p:cNvPr id="30723" name="Rectangle 3"/>
          <p:cNvSpPr>
            <a:spLocks noGrp="1"/>
          </p:cNvSpPr>
          <p:nvPr>
            <p:ph idx="1"/>
          </p:nvPr>
        </p:nvSpPr>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除税收法规另有规定者外，税前扣除的确认</a:t>
            </a:r>
            <a:r>
              <a:rPr lang="zh-CN" altLang="x-none" sz="2800" b="1" dirty="0">
                <a:solidFill>
                  <a:srgbClr val="FF0000"/>
                </a:solidFill>
                <a:latin typeface="宋体" panose="02010600030101010101" pitchFamily="2" charset="-122"/>
                <a:ea typeface="宋体" panose="02010600030101010101" pitchFamily="2" charset="-122"/>
              </a:rPr>
              <a:t>一般</a:t>
            </a:r>
            <a:r>
              <a:rPr lang="zh-CN" altLang="x-none" sz="2800" b="1" dirty="0">
                <a:latin typeface="宋体" panose="02010600030101010101" pitchFamily="2" charset="-122"/>
                <a:ea typeface="宋体" panose="02010600030101010101" pitchFamily="2" charset="-122"/>
              </a:rPr>
              <a:t>应遵循以下原则：</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（一）权责发生制原则。即纳税人应在费用发生时而不是实际支付时确认扣除。</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（二）配比原则。即纳税人发生的费用应在费用应配比或应分配的当期申报扣除。</a:t>
            </a:r>
            <a:endParaRPr lang="zh-CN" altLang="x-none" sz="2800" b="1" dirty="0">
              <a:latin typeface="宋体" panose="02010600030101010101" pitchFamily="2" charset="-122"/>
              <a:ea typeface="宋体" panose="02010600030101010101" pitchFamily="2" charset="-122"/>
            </a:endParaRPr>
          </a:p>
          <a:p>
            <a:pPr lvl="1"/>
            <a:r>
              <a:rPr lang="zh-CN" altLang="x-none" b="1" dirty="0">
                <a:latin typeface="宋体" panose="02010600030101010101" pitchFamily="2" charset="-122"/>
                <a:ea typeface="宋体" panose="02010600030101010101" pitchFamily="2" charset="-122"/>
              </a:rPr>
              <a:t>纳税人某一纳税年度应申报的可扣除费用不得提前或滞后申报扣除。</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457200" y="357188"/>
            <a:ext cx="8229600" cy="127000"/>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32771" name="Rectangle 3"/>
          <p:cNvSpPr>
            <a:spLocks noGrp="1"/>
          </p:cNvSpPr>
          <p:nvPr>
            <p:ph idx="1"/>
          </p:nvPr>
        </p:nvSpPr>
        <p:spPr>
          <a:xfrm>
            <a:off x="368300" y="1539875"/>
            <a:ext cx="8229600" cy="5318125"/>
          </a:xfrm>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（三）相关性原则。即纳税人可扣除的费用从</a:t>
            </a:r>
            <a:r>
              <a:rPr lang="zh-CN" altLang="x-none" sz="2800" b="1" dirty="0">
                <a:solidFill>
                  <a:srgbClr val="FF0000"/>
                </a:solidFill>
                <a:latin typeface="宋体" panose="02010600030101010101" pitchFamily="2" charset="-122"/>
                <a:ea typeface="宋体" panose="02010600030101010101" pitchFamily="2" charset="-122"/>
              </a:rPr>
              <a:t>性质和根源</a:t>
            </a:r>
            <a:r>
              <a:rPr lang="zh-CN" altLang="x-none" sz="2800" b="1" dirty="0">
                <a:latin typeface="宋体" panose="02010600030101010101" pitchFamily="2" charset="-122"/>
                <a:ea typeface="宋体" panose="02010600030101010101" pitchFamily="2" charset="-122"/>
              </a:rPr>
              <a:t>上必须与取得应税收入相关。</a:t>
            </a:r>
            <a:endParaRPr lang="zh-CN" altLang="x-none" sz="2800" b="1" dirty="0">
              <a:latin typeface="宋体" panose="02010600030101010101" pitchFamily="2" charset="-122"/>
              <a:ea typeface="宋体" panose="02010600030101010101" pitchFamily="2" charset="-122"/>
            </a:endParaRPr>
          </a:p>
          <a:p>
            <a:pPr lvl="1"/>
            <a:r>
              <a:rPr lang="zh-CN" altLang="x-none" b="1" dirty="0">
                <a:latin typeface="黑体" panose="02010609060101010101" pitchFamily="49" charset="-122"/>
                <a:ea typeface="宋体" panose="02010600030101010101" pitchFamily="2" charset="-122"/>
              </a:rPr>
              <a:t>不具有相关性的支出不得于税前扣除；</a:t>
            </a:r>
            <a:endParaRPr lang="zh-CN" altLang="x-none" b="1" dirty="0">
              <a:latin typeface="黑体" panose="02010609060101010101" pitchFamily="49" charset="-122"/>
              <a:ea typeface="宋体" panose="02010600030101010101" pitchFamily="2" charset="-122"/>
            </a:endParaRPr>
          </a:p>
          <a:p>
            <a:pPr lvl="1"/>
            <a:r>
              <a:rPr lang="zh-CN" altLang="x-none" b="1" dirty="0">
                <a:latin typeface="黑体" panose="02010609060101010101" pitchFamily="49" charset="-122"/>
                <a:ea typeface="宋体" panose="02010600030101010101" pitchFamily="2" charset="-122"/>
              </a:rPr>
              <a:t>对相关性的具体判断一般是从支出发生的</a:t>
            </a:r>
            <a:r>
              <a:rPr lang="zh-CN" altLang="x-none" b="1" dirty="0">
                <a:solidFill>
                  <a:srgbClr val="FF0000"/>
                </a:solidFill>
                <a:latin typeface="黑体" panose="02010609060101010101" pitchFamily="49" charset="-122"/>
                <a:ea typeface="宋体" panose="02010600030101010101" pitchFamily="2" charset="-122"/>
              </a:rPr>
              <a:t>根源</a:t>
            </a:r>
            <a:r>
              <a:rPr lang="zh-CN" altLang="x-none" b="1" dirty="0">
                <a:latin typeface="黑体" panose="02010609060101010101" pitchFamily="49" charset="-122"/>
                <a:ea typeface="宋体" panose="02010600030101010101" pitchFamily="2" charset="-122"/>
              </a:rPr>
              <a:t>和</a:t>
            </a:r>
            <a:r>
              <a:rPr lang="zh-CN" altLang="x-none" b="1" dirty="0">
                <a:solidFill>
                  <a:srgbClr val="FF0000"/>
                </a:solidFill>
                <a:latin typeface="黑体" panose="02010609060101010101" pitchFamily="49" charset="-122"/>
                <a:ea typeface="宋体" panose="02010600030101010101" pitchFamily="2" charset="-122"/>
              </a:rPr>
              <a:t>性质</a:t>
            </a:r>
            <a:r>
              <a:rPr lang="zh-CN" altLang="x-none" b="1" dirty="0">
                <a:latin typeface="黑体" panose="02010609060101010101" pitchFamily="49" charset="-122"/>
                <a:ea typeface="宋体" panose="02010600030101010101" pitchFamily="2" charset="-122"/>
              </a:rPr>
              <a:t>方面进行分析，而</a:t>
            </a:r>
            <a:r>
              <a:rPr lang="zh-CN" altLang="x-none" b="1" dirty="0">
                <a:solidFill>
                  <a:srgbClr val="FF0000"/>
                </a:solidFill>
                <a:latin typeface="黑体" panose="02010609060101010101" pitchFamily="49" charset="-122"/>
                <a:ea typeface="宋体" panose="02010600030101010101" pitchFamily="2" charset="-122"/>
              </a:rPr>
              <a:t>不是</a:t>
            </a:r>
            <a:r>
              <a:rPr lang="zh-CN" altLang="x-none" b="1" dirty="0">
                <a:latin typeface="黑体" panose="02010609060101010101" pitchFamily="49" charset="-122"/>
                <a:ea typeface="宋体" panose="02010600030101010101" pitchFamily="2" charset="-122"/>
              </a:rPr>
              <a:t>看费用支出的</a:t>
            </a:r>
            <a:r>
              <a:rPr lang="zh-CN" altLang="x-none" b="1" dirty="0">
                <a:solidFill>
                  <a:srgbClr val="FF0000"/>
                </a:solidFill>
                <a:latin typeface="黑体" panose="02010609060101010101" pitchFamily="49" charset="-122"/>
                <a:ea typeface="宋体" panose="02010600030101010101" pitchFamily="2" charset="-122"/>
              </a:rPr>
              <a:t>结果</a:t>
            </a:r>
            <a:r>
              <a:rPr lang="zh-CN" altLang="x-none" b="1" dirty="0">
                <a:latin typeface="黑体" panose="02010609060101010101" pitchFamily="49" charset="-122"/>
                <a:ea typeface="宋体" panose="02010600030101010101" pitchFamily="2" charset="-122"/>
              </a:rPr>
              <a:t>。</a:t>
            </a:r>
            <a:endParaRPr lang="zh-CN" altLang="x-none" b="1" dirty="0">
              <a:latin typeface="黑体" panose="02010609060101010101" pitchFamily="49"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问：违反经济合同支付违约金的能否税前扣除？</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答：企业签订经济合同一般是由于经济业务给其带来经济利益的流入或者可预期经济利益的流入，企业违反买卖合同、借款合同等而支付的违约金、罚款、诉讼费也是与取得应税收入相关的支出，因此可以从税前扣除。</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20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1">
                                            <p:txEl>
                                              <p:charRg st="0" end="39"/>
                                            </p:txEl>
                                          </p:spTgt>
                                        </p:tgtEl>
                                        <p:attrNameLst>
                                          <p:attrName>style.visibility</p:attrName>
                                        </p:attrNameLst>
                                      </p:cBhvr>
                                      <p:to>
                                        <p:strVal val="visible"/>
                                      </p:to>
                                    </p:set>
                                    <p:animEffect transition="in" filter="fade">
                                      <p:cBhvr>
                                        <p:cTn id="12" dur="2000"/>
                                        <p:tgtEl>
                                          <p:spTgt spid="32771">
                                            <p:txEl>
                                              <p:charRg st="0"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771">
                                            <p:txEl>
                                              <p:charRg st="39" end="57"/>
                                            </p:txEl>
                                          </p:spTgt>
                                        </p:tgtEl>
                                        <p:attrNameLst>
                                          <p:attrName>style.visibility</p:attrName>
                                        </p:attrNameLst>
                                      </p:cBhvr>
                                      <p:to>
                                        <p:strVal val="visible"/>
                                      </p:to>
                                    </p:set>
                                    <p:animEffect transition="in" filter="fade">
                                      <p:cBhvr>
                                        <p:cTn id="17" dur="2000"/>
                                        <p:tgtEl>
                                          <p:spTgt spid="32771">
                                            <p:txEl>
                                              <p:charRg st="39" end="57"/>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771">
                                            <p:txEl>
                                              <p:charRg st="57" end="100"/>
                                            </p:txEl>
                                          </p:spTgt>
                                        </p:tgtEl>
                                        <p:attrNameLst>
                                          <p:attrName>style.visibility</p:attrName>
                                        </p:attrNameLst>
                                      </p:cBhvr>
                                      <p:to>
                                        <p:strVal val="visible"/>
                                      </p:to>
                                    </p:set>
                                    <p:animEffect transition="in" filter="fade">
                                      <p:cBhvr>
                                        <p:cTn id="20" dur="2000"/>
                                        <p:tgtEl>
                                          <p:spTgt spid="32771">
                                            <p:txEl>
                                              <p:charRg st="57" end="10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2771">
                                            <p:txEl>
                                              <p:charRg st="100" end="122"/>
                                            </p:txEl>
                                          </p:spTgt>
                                        </p:tgtEl>
                                        <p:attrNameLst>
                                          <p:attrName>style.visibility</p:attrName>
                                        </p:attrNameLst>
                                      </p:cBhvr>
                                      <p:to>
                                        <p:strVal val="visible"/>
                                      </p:to>
                                    </p:set>
                                    <p:animEffect transition="in" filter="fade">
                                      <p:cBhvr>
                                        <p:cTn id="25" dur="2000"/>
                                        <p:tgtEl>
                                          <p:spTgt spid="32771">
                                            <p:txEl>
                                              <p:charRg st="100" end="12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2771">
                                            <p:txEl>
                                              <p:charRg st="122" end="219"/>
                                            </p:txEl>
                                          </p:spTgt>
                                        </p:tgtEl>
                                        <p:attrNameLst>
                                          <p:attrName>style.visibility</p:attrName>
                                        </p:attrNameLst>
                                      </p:cBhvr>
                                      <p:to>
                                        <p:strVal val="visible"/>
                                      </p:to>
                                    </p:set>
                                    <p:animEffect transition="in" filter="fade">
                                      <p:cBhvr>
                                        <p:cTn id="30" dur="2000"/>
                                        <p:tgtEl>
                                          <p:spTgt spid="32771">
                                            <p:txEl>
                                              <p:charRg st="122"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ldLvl="0"/>
      <p:bldP spid="327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457200" y="357188"/>
            <a:ext cx="8229600" cy="182562"/>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32771" name="Rectangle 3"/>
          <p:cNvSpPr>
            <a:spLocks noGrp="1"/>
          </p:cNvSpPr>
          <p:nvPr>
            <p:ph idx="1"/>
          </p:nvPr>
        </p:nvSpPr>
        <p:spPr>
          <a:xfrm>
            <a:off x="457200" y="1565275"/>
            <a:ext cx="8229600" cy="4010025"/>
          </a:xfrm>
        </p:spPr>
        <p:txBody>
          <a:bodyPr vert="horz" wrap="square" lIns="0" tIns="0" rIns="0" bIns="0" anchor="t" anchorCtr="0"/>
          <a:p>
            <a:r>
              <a:rPr lang="zh-CN" altLang="x-none" b="1" dirty="0">
                <a:latin typeface="宋体" panose="02010600030101010101" pitchFamily="2" charset="-122"/>
                <a:ea typeface="宋体" panose="02010600030101010101" pitchFamily="2" charset="-122"/>
              </a:rPr>
              <a:t>（四）</a:t>
            </a:r>
            <a:r>
              <a:rPr lang="zh-CN" altLang="x-none" b="1" dirty="0">
                <a:latin typeface="黑体" panose="02010609060101010101" pitchFamily="49" charset="-122"/>
                <a:ea typeface="宋体" panose="02010600030101010101" pitchFamily="2" charset="-122"/>
              </a:rPr>
              <a:t>确定性原则和真实性原则：</a:t>
            </a:r>
            <a:endParaRPr lang="zh-CN" altLang="x-none" b="1" dirty="0">
              <a:latin typeface="黑体" panose="02010609060101010101" pitchFamily="49" charset="-122"/>
              <a:ea typeface="宋体" panose="02010600030101010101" pitchFamily="2" charset="-122"/>
            </a:endParaRPr>
          </a:p>
          <a:p>
            <a:r>
              <a:rPr lang="zh-CN" altLang="x-none" b="1" dirty="0">
                <a:latin typeface="黑体" panose="02010609060101010101" pitchFamily="49" charset="-122"/>
                <a:ea typeface="宋体" panose="02010600030101010101" pitchFamily="2" charset="-122"/>
              </a:rPr>
              <a:t>确定性原则是指纳税人可扣除的费用不论何时支付，其金额必须是确定的。</a:t>
            </a:r>
            <a:endParaRPr lang="zh-CN" altLang="x-none" b="1" dirty="0">
              <a:latin typeface="黑体" panose="02010609060101010101" pitchFamily="49" charset="-122"/>
              <a:ea typeface="宋体" panose="02010600030101010101" pitchFamily="2" charset="-122"/>
            </a:endParaRPr>
          </a:p>
          <a:p>
            <a:pPr lvl="1">
              <a:lnSpc>
                <a:spcPct val="110000"/>
              </a:lnSpc>
            </a:pPr>
            <a:r>
              <a:rPr lang="zh-CN" altLang="x-none" sz="3200" b="1" dirty="0">
                <a:latin typeface="黑体" panose="02010609060101010101" pitchFamily="49" charset="-122"/>
                <a:ea typeface="宋体" panose="02010600030101010101" pitchFamily="2" charset="-122"/>
              </a:rPr>
              <a:t>较大部分的预提项目不允许税前扣除。</a:t>
            </a:r>
            <a:endParaRPr lang="zh-CN" altLang="x-none" sz="3200" b="1" dirty="0">
              <a:latin typeface="黑体" panose="02010609060101010101" pitchFamily="49" charset="-122"/>
              <a:ea typeface="宋体" panose="02010600030101010101" pitchFamily="2" charset="-122"/>
            </a:endParaRPr>
          </a:p>
          <a:p>
            <a:pPr>
              <a:lnSpc>
                <a:spcPct val="110000"/>
              </a:lnSpc>
            </a:pPr>
            <a:r>
              <a:rPr lang="zh-CN" altLang="x-none" b="1" dirty="0">
                <a:latin typeface="黑体" panose="02010609060101010101" pitchFamily="49" charset="-122"/>
                <a:ea typeface="宋体" panose="02010600030101010101" pitchFamily="2" charset="-122"/>
              </a:rPr>
              <a:t>真实性原则是指要以真实的交易为基础，实际发生的支出才允许扣除。</a:t>
            </a:r>
            <a:endParaRPr lang="zh-CN" altLang="x-none" b="1" dirty="0">
              <a:latin typeface="黑体" panose="02010609060101010101" pitchFamily="49" charset="-122"/>
              <a:ea typeface="宋体" panose="02010600030101010101" pitchFamily="2" charset="-122"/>
            </a:endParaRPr>
          </a:p>
          <a:p>
            <a:pPr lvl="1">
              <a:lnSpc>
                <a:spcPct val="110000"/>
              </a:lnSpc>
            </a:pPr>
            <a:r>
              <a:rPr lang="zh-CN" altLang="x-none" sz="3200" b="1" dirty="0">
                <a:latin typeface="黑体" panose="02010609060101010101" pitchFamily="49" charset="-122"/>
                <a:ea typeface="宋体" panose="02010600030101010101" pitchFamily="2" charset="-122"/>
              </a:rPr>
              <a:t>税法不承认谨慎性原则，未经核定的准备金支出不允许在税前扣除。</a:t>
            </a:r>
            <a:endParaRPr lang="zh-CN" altLang="x-none" sz="3200" b="1" dirty="0">
              <a:latin typeface="黑体" panose="02010609060101010101" pitchFamily="49" charset="-122"/>
              <a:ea typeface="宋体" panose="02010600030101010101" pitchFamily="2" charset="-122"/>
            </a:endParaRPr>
          </a:p>
          <a:p>
            <a:pPr>
              <a:lnSpc>
                <a:spcPct val="110000"/>
              </a:lnSpc>
            </a:pPr>
            <a:endParaRPr lang="zh-CN" altLang="x-none"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457200" y="357188"/>
            <a:ext cx="8229600" cy="182562"/>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33795" name="Rectangle 3"/>
          <p:cNvSpPr>
            <a:spLocks noGrp="1"/>
          </p:cNvSpPr>
          <p:nvPr>
            <p:ph idx="1"/>
          </p:nvPr>
        </p:nvSpPr>
        <p:spPr>
          <a:xfrm>
            <a:off x="442913" y="1487488"/>
            <a:ext cx="8229600" cy="5903912"/>
          </a:xfrm>
        </p:spPr>
        <p:txBody>
          <a:bodyPr vert="horz" wrap="square" lIns="0" tIns="0" rIns="0" bIns="0" anchor="t" anchorCtr="0"/>
          <a:p>
            <a:pPr>
              <a:buNone/>
            </a:pPr>
            <a:r>
              <a:rPr lang="zh-CN" altLang="x-none" sz="2800" b="1" dirty="0">
                <a:latin typeface="宋体" panose="02010600030101010101" pitchFamily="2" charset="-122"/>
                <a:ea typeface="宋体" panose="02010600030101010101" pitchFamily="2" charset="-122"/>
              </a:rPr>
              <a:t>（五）合理性原则。即纳税人可扣除费用的计算和分配方法应符合一般的经营常规和会计惯例。</a:t>
            </a:r>
            <a:endParaRPr lang="zh-CN" altLang="x-none" sz="2800" b="1" dirty="0">
              <a:latin typeface="宋体" panose="02010600030101010101" pitchFamily="2" charset="-122"/>
              <a:ea typeface="宋体" panose="02010600030101010101" pitchFamily="2" charset="-122"/>
            </a:endParaRPr>
          </a:p>
          <a:p>
            <a:pPr lvl="1">
              <a:lnSpc>
                <a:spcPct val="110000"/>
              </a:lnSpc>
            </a:pPr>
            <a:r>
              <a:rPr lang="zh-CN" altLang="x-none" sz="2400" b="1" dirty="0">
                <a:latin typeface="宋体" panose="02010600030101010101" pitchFamily="2" charset="-122"/>
                <a:ea typeface="宋体" panose="02010600030101010101" pitchFamily="2" charset="-122"/>
              </a:rPr>
              <a:t>构成合理的支出的四个要件：</a:t>
            </a:r>
            <a:endParaRPr lang="zh-CN" altLang="x-none" sz="2400" b="1" dirty="0">
              <a:latin typeface="宋体" panose="02010600030101010101" pitchFamily="2" charset="-122"/>
              <a:ea typeface="宋体" panose="02010600030101010101" pitchFamily="2" charset="-122"/>
            </a:endParaRPr>
          </a:p>
          <a:p>
            <a:pPr lvl="2">
              <a:lnSpc>
                <a:spcPct val="110000"/>
              </a:lnSpc>
            </a:pPr>
            <a:r>
              <a:rPr lang="zh-CN" altLang="x-none" b="1" dirty="0">
                <a:latin typeface="宋体" panose="02010600030101010101" pitchFamily="2" charset="-122"/>
                <a:ea typeface="宋体" panose="02010600030101010101" pitchFamily="2" charset="-122"/>
              </a:rPr>
              <a:t>第一，符合经济活动常规，即其他从事同类经营活动的绝大多数主体也会有此类支出；</a:t>
            </a:r>
            <a:endParaRPr lang="zh-CN" altLang="x-none" b="1" dirty="0">
              <a:latin typeface="宋体" panose="02010600030101010101" pitchFamily="2" charset="-122"/>
              <a:ea typeface="宋体" panose="02010600030101010101" pitchFamily="2" charset="-122"/>
            </a:endParaRPr>
          </a:p>
          <a:p>
            <a:pPr lvl="2">
              <a:lnSpc>
                <a:spcPct val="110000"/>
              </a:lnSpc>
            </a:pPr>
            <a:r>
              <a:rPr lang="zh-CN" altLang="x-none" b="1" dirty="0">
                <a:latin typeface="宋体" panose="02010600030101010101" pitchFamily="2" charset="-122"/>
                <a:ea typeface="宋体" panose="02010600030101010101" pitchFamily="2" charset="-122"/>
              </a:rPr>
              <a:t>第二，应当计入当期损益或者有关资本成本；</a:t>
            </a:r>
            <a:endParaRPr lang="zh-CN" altLang="x-none" b="1" dirty="0">
              <a:latin typeface="宋体" panose="02010600030101010101" pitchFamily="2" charset="-122"/>
              <a:ea typeface="宋体" panose="02010600030101010101" pitchFamily="2" charset="-122"/>
            </a:endParaRPr>
          </a:p>
          <a:p>
            <a:pPr lvl="2">
              <a:lnSpc>
                <a:spcPct val="110000"/>
              </a:lnSpc>
            </a:pPr>
            <a:r>
              <a:rPr lang="zh-CN" altLang="x-none" b="1" dirty="0">
                <a:latin typeface="宋体" panose="02010600030101010101" pitchFamily="2" charset="-122"/>
                <a:ea typeface="宋体" panose="02010600030101010101" pitchFamily="2" charset="-122"/>
              </a:rPr>
              <a:t>第三，是必要的支出，即必须进行的支出；</a:t>
            </a:r>
            <a:endParaRPr lang="zh-CN" altLang="x-none" b="1" dirty="0">
              <a:latin typeface="宋体" panose="02010600030101010101" pitchFamily="2" charset="-122"/>
              <a:ea typeface="宋体" panose="02010600030101010101" pitchFamily="2" charset="-122"/>
            </a:endParaRPr>
          </a:p>
          <a:p>
            <a:pPr lvl="2">
              <a:lnSpc>
                <a:spcPct val="110000"/>
              </a:lnSpc>
            </a:pPr>
            <a:r>
              <a:rPr lang="zh-CN" altLang="x-none" b="1" dirty="0">
                <a:latin typeface="宋体" panose="02010600030101010101" pitchFamily="2" charset="-122"/>
                <a:ea typeface="宋体" panose="02010600030101010101" pitchFamily="2" charset="-122"/>
              </a:rPr>
              <a:t>第四，是正常的支出。</a:t>
            </a:r>
            <a:endParaRPr lang="zh-CN" altLang="x-none" b="1" dirty="0">
              <a:latin typeface="宋体" panose="02010600030101010101" pitchFamily="2" charset="-122"/>
              <a:ea typeface="宋体" panose="02010600030101010101" pitchFamily="2" charset="-122"/>
            </a:endParaRPr>
          </a:p>
          <a:p>
            <a:pPr lvl="1">
              <a:lnSpc>
                <a:spcPct val="110000"/>
              </a:lnSpc>
            </a:pPr>
            <a:r>
              <a:rPr lang="zh-CN" altLang="x-none" sz="2400" b="1" dirty="0">
                <a:latin typeface="宋体" panose="02010600030101010101" pitchFamily="2" charset="-122"/>
                <a:ea typeface="宋体" panose="02010600030101010101" pitchFamily="2" charset="-122"/>
              </a:rPr>
              <a:t>例如：条例</a:t>
            </a:r>
            <a:r>
              <a:rPr lang="zh-CN" altLang="zh-CN" sz="2400" b="1" dirty="0">
                <a:latin typeface="宋体" panose="02010600030101010101" pitchFamily="2" charset="-122"/>
                <a:ea typeface="宋体" panose="02010600030101010101" pitchFamily="2" charset="-122"/>
              </a:rPr>
              <a:t>34</a:t>
            </a:r>
            <a:r>
              <a:rPr lang="zh-CN" altLang="x-none" sz="2400" b="1" dirty="0">
                <a:latin typeface="宋体" panose="02010600030101010101" pitchFamily="2" charset="-122"/>
                <a:ea typeface="宋体" panose="02010600030101010101" pitchFamily="2" charset="-122"/>
              </a:rPr>
              <a:t>条，合理的工资薪金支出可税前扣除，但是如果对于一些国有垄断行业，支付过分不合理的职工薪酬 ，仍然要接受税务机关的调整。</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企业的定义</a:t>
            </a:r>
            <a:endParaRPr lang="zh-CN" altLang="x-none" dirty="0">
              <a:latin typeface="宋体" panose="02010600030101010101" pitchFamily="2" charset="-122"/>
              <a:ea typeface="宋体" panose="02010600030101010101" pitchFamily="2" charset="-122"/>
            </a:endParaRPr>
          </a:p>
        </p:txBody>
      </p:sp>
      <p:sp>
        <p:nvSpPr>
          <p:cNvPr id="7171" name="Rectangle 3"/>
          <p:cNvSpPr>
            <a:spLocks noGrp="1"/>
          </p:cNvSpPr>
          <p:nvPr>
            <p:ph idx="1"/>
          </p:nvPr>
        </p:nvSpPr>
        <p:spPr/>
        <p:txBody>
          <a:bodyPr vert="horz" wrap="square" lIns="0" tIns="0" rIns="0" bIns="0" anchor="t" anchorCtr="0"/>
          <a:p>
            <a:pPr>
              <a:lnSpc>
                <a:spcPct val="90000"/>
              </a:lnSpc>
            </a:pPr>
            <a:r>
              <a:rPr lang="zh-CN" altLang="x-none" sz="2800" b="1" dirty="0">
                <a:latin typeface="宋体" panose="02010600030101010101" pitchFamily="2" charset="-122"/>
                <a:ea typeface="宋体" panose="02010600030101010101" pitchFamily="2" charset="-122"/>
              </a:rPr>
              <a:t>依法在中国境内成立的企业，包括依照中国法律、行政法规在中国境内成立的企业、事业单位、社会团体以及其他取得收入的组织 </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个人独资企业、合伙企业，是指依照中国法律、行政法规成立的个人独资企业、合伙企业。</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个人独资企业、合伙企业不适用本法（个人独资企业、合伙企业，是指依照中国法律、行政法规成立的个人独资企业、合伙企业） 。</a:t>
            </a:r>
            <a:br>
              <a:rPr lang="zh-CN" altLang="x-none" sz="2800" b="1" dirty="0">
                <a:latin typeface="宋体" panose="02010600030101010101" pitchFamily="2" charset="-122"/>
                <a:ea typeface="宋体" panose="02010600030101010101" pitchFamily="2" charset="-122"/>
              </a:rPr>
            </a:b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AutoShape 2"/>
          <p:cNvSpPr>
            <a:spLocks noGrp="1"/>
          </p:cNvSpPr>
          <p:nvPr>
            <p:ph type="title"/>
          </p:nvPr>
        </p:nvSpPr>
        <p:spPr>
          <a:xfrm>
            <a:off x="457200" y="357188"/>
            <a:ext cx="8229600" cy="628650"/>
          </a:xfrm>
          <a:prstGeom prst="roundRect">
            <a:avLst>
              <a:gd name="adj" fmla="val 16667"/>
            </a:avLst>
          </a:prstGeom>
        </p:spPr>
        <p:txBody>
          <a:bodyPr vert="horz" wrap="square" lIns="0" tIns="0" rIns="0" bIns="0" anchor="t" anchorCtr="0"/>
          <a:p>
            <a:r>
              <a:rPr lang="zh-CN" altLang="x-none" sz="4000" dirty="0">
                <a:latin typeface="宋体" panose="02010600030101010101" pitchFamily="2" charset="-122"/>
                <a:ea typeface="宋体" panose="02010600030101010101" pitchFamily="2" charset="-122"/>
              </a:rPr>
              <a:t>（二）收入总额</a:t>
            </a:r>
            <a:endParaRPr lang="zh-CN" altLang="x-none" sz="4000" dirty="0">
              <a:latin typeface="宋体" panose="02010600030101010101" pitchFamily="2" charset="-122"/>
              <a:ea typeface="宋体" panose="02010600030101010101" pitchFamily="2" charset="-122"/>
            </a:endParaRPr>
          </a:p>
        </p:txBody>
      </p:sp>
      <p:sp>
        <p:nvSpPr>
          <p:cNvPr id="34819" name="Rectangle 3"/>
          <p:cNvSpPr>
            <a:spLocks noGrp="1"/>
          </p:cNvSpPr>
          <p:nvPr>
            <p:ph idx="1"/>
          </p:nvPr>
        </p:nvSpPr>
        <p:spPr>
          <a:xfrm>
            <a:off x="457200" y="1557338"/>
            <a:ext cx="8229600" cy="4608512"/>
          </a:xfrm>
        </p:spPr>
        <p:txBody>
          <a:bodyPr vert="horz" wrap="square" lIns="0" tIns="0" rIns="0" bIns="0" anchor="t" anchorCtr="0"/>
          <a:p>
            <a:pPr>
              <a:lnSpc>
                <a:spcPct val="90000"/>
              </a:lnSpc>
            </a:pPr>
            <a:r>
              <a:rPr lang="zh-CN" altLang="x-none" sz="2800" b="1" dirty="0">
                <a:latin typeface="宋体" panose="02010600030101010101" pitchFamily="2" charset="-122"/>
                <a:ea typeface="宋体" panose="02010600030101010101" pitchFamily="2" charset="-122"/>
              </a:rPr>
              <a:t>税法第六条：企业以货币形式和非货币形式从各种来源取得的收入，为收入总额。包括：</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（一）销售货物收入；</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（二）提供劳务收入；</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（三）转让财产收入；</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（四）股息、红利等权益性投资收益；</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（五）利息收入；</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（六）租金收入；</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（七）特许权使用费收入；</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（八）接受捐赠收入；</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（九）其他收入。</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（销售货物收入）</a:t>
            </a:r>
            <a:endParaRPr lang="zh-CN" altLang="x-none" dirty="0">
              <a:latin typeface="宋体" panose="02010600030101010101" pitchFamily="2" charset="-122"/>
              <a:ea typeface="宋体" panose="02010600030101010101" pitchFamily="2" charset="-122"/>
            </a:endParaRPr>
          </a:p>
        </p:txBody>
      </p:sp>
      <p:sp>
        <p:nvSpPr>
          <p:cNvPr id="35843" name="Rectangle 3"/>
          <p:cNvSpPr>
            <a:spLocks noGrp="1"/>
          </p:cNvSpPr>
          <p:nvPr>
            <p:ph idx="1"/>
          </p:nvPr>
        </p:nvSpPr>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是指企业销售商品、产品、原材料、包装物、低值易耗品以及其他存货取得的收入。</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税法及国税函</a:t>
            </a:r>
            <a:r>
              <a:rPr lang="zh-CN" altLang="zh-CN" sz="2800" b="1" dirty="0">
                <a:latin typeface="宋体" panose="02010600030101010101" pitchFamily="2" charset="-122"/>
                <a:ea typeface="宋体" panose="02010600030101010101" pitchFamily="2" charset="-122"/>
              </a:rPr>
              <a:t>〔2008〕875</a:t>
            </a:r>
            <a:r>
              <a:rPr lang="zh-CN" altLang="x-none" sz="2800" b="1" dirty="0">
                <a:latin typeface="宋体" panose="02010600030101010101" pitchFamily="2" charset="-122"/>
                <a:ea typeface="宋体" panose="02010600030101010101" pitchFamily="2" charset="-122"/>
              </a:rPr>
              <a:t>号</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关于确认企业所得税收入若干问题的通知</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等规定：</a:t>
            </a:r>
            <a:endParaRPr lang="zh-CN" altLang="x-none" sz="2800" b="1" dirty="0">
              <a:latin typeface="宋体" panose="02010600030101010101" pitchFamily="2" charset="-122"/>
              <a:ea typeface="宋体" panose="02010600030101010101" pitchFamily="2" charset="-122"/>
            </a:endParaRPr>
          </a:p>
          <a:p>
            <a:r>
              <a:rPr lang="zh-CN" altLang="zh-CN" sz="2800" b="1" dirty="0">
                <a:solidFill>
                  <a:srgbClr val="000000"/>
                </a:solidFill>
                <a:latin typeface="宋体" panose="02010600030101010101" pitchFamily="2" charset="-122"/>
                <a:ea typeface="宋体" panose="02010600030101010101" pitchFamily="2" charset="-122"/>
              </a:rPr>
              <a:t>1</a:t>
            </a:r>
            <a:r>
              <a:rPr lang="zh-CN" altLang="x-none" sz="2800" b="1" dirty="0">
                <a:solidFill>
                  <a:srgbClr val="000000"/>
                </a:solidFill>
                <a:latin typeface="宋体" panose="02010600030101010101" pitchFamily="2" charset="-122"/>
                <a:ea typeface="宋体" panose="02010600030101010101" pitchFamily="2" charset="-122"/>
              </a:rPr>
              <a:t>、除企业所得税法及实施条例另有规定外，企业销售收入的确认，必须遵循权责发生制原则和实质重于形式原则。</a:t>
            </a:r>
            <a:br>
              <a:rPr lang="zh-CN" altLang="x-none" sz="2800" b="1" dirty="0">
                <a:latin typeface="宋体" panose="02010600030101010101" pitchFamily="2" charset="-122"/>
                <a:ea typeface="宋体" panose="02010600030101010101" pitchFamily="2" charset="-122"/>
              </a:rPr>
            </a:b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457200" y="357188"/>
            <a:ext cx="8229600" cy="182562"/>
          </a:xfrm>
        </p:spPr>
        <p:txBody>
          <a:bodyPr vert="horz" wrap="square" lIns="0" tIns="0" rIns="0" bIns="0" anchor="t" anchorCtr="0"/>
          <a:p>
            <a:endParaRPr lang="zh-CN" altLang="zh-CN" dirty="0">
              <a:latin typeface="宋体" panose="02010600030101010101" pitchFamily="2" charset="-122"/>
              <a:ea typeface="宋体" panose="02010600030101010101" pitchFamily="2" charset="-122"/>
            </a:endParaRPr>
          </a:p>
        </p:txBody>
      </p:sp>
      <p:sp>
        <p:nvSpPr>
          <p:cNvPr id="36867" name="Rectangle 3"/>
          <p:cNvSpPr>
            <a:spLocks noGrp="1"/>
          </p:cNvSpPr>
          <p:nvPr>
            <p:ph idx="1"/>
          </p:nvPr>
        </p:nvSpPr>
        <p:spPr>
          <a:xfrm>
            <a:off x="427038" y="1528763"/>
            <a:ext cx="8229600" cy="5329237"/>
          </a:xfrm>
        </p:spPr>
        <p:txBody>
          <a:bodyPr vert="horz" wrap="square" lIns="0" tIns="0" rIns="0" bIns="0" anchor="t" anchorCtr="0"/>
          <a:p>
            <a:pPr>
              <a:lnSpc>
                <a:spcPct val="120000"/>
              </a:lnSpc>
              <a:buNone/>
            </a:pPr>
            <a:r>
              <a:rPr lang="zh-CN" altLang="zh-CN" sz="2800" b="1" dirty="0">
                <a:solidFill>
                  <a:srgbClr val="000000"/>
                </a:solidFill>
                <a:latin typeface="宋体" panose="02010600030101010101" pitchFamily="2" charset="-122"/>
                <a:ea typeface="宋体" panose="02010600030101010101" pitchFamily="2" charset="-122"/>
              </a:rPr>
              <a:t>2</a:t>
            </a:r>
            <a:r>
              <a:rPr lang="zh-CN" altLang="x-none" sz="2800" b="1" dirty="0">
                <a:solidFill>
                  <a:srgbClr val="000000"/>
                </a:solidFill>
                <a:latin typeface="宋体" panose="02010600030101010101" pitchFamily="2" charset="-122"/>
                <a:ea typeface="宋体" panose="02010600030101010101" pitchFamily="2" charset="-122"/>
              </a:rPr>
              <a:t>、企业销售商品同时满足下列条件的，应确认收入的实现：</a:t>
            </a:r>
            <a:endParaRPr lang="zh-CN" altLang="x-none" sz="2800" b="1" dirty="0">
              <a:solidFill>
                <a:srgbClr val="000000"/>
              </a:solidFill>
              <a:latin typeface="宋体" panose="02010600030101010101" pitchFamily="2" charset="-122"/>
              <a:ea typeface="宋体" panose="02010600030101010101" pitchFamily="2" charset="-122"/>
            </a:endParaRPr>
          </a:p>
          <a:p>
            <a:pPr lvl="1">
              <a:lnSpc>
                <a:spcPct val="120000"/>
              </a:lnSpc>
            </a:pPr>
            <a:r>
              <a:rPr lang="zh-CN" altLang="x-none" b="1" dirty="0">
                <a:solidFill>
                  <a:srgbClr val="000000"/>
                </a:solidFill>
                <a:latin typeface="宋体" panose="02010600030101010101" pitchFamily="2" charset="-122"/>
                <a:ea typeface="宋体" panose="02010600030101010101" pitchFamily="2" charset="-122"/>
              </a:rPr>
              <a:t>商品销售合同已经签订，企业已将商品所有权相关的主要风险和报酬转移给购货方；</a:t>
            </a:r>
            <a:endParaRPr lang="zh-CN" altLang="x-none" b="1" dirty="0">
              <a:solidFill>
                <a:srgbClr val="000000"/>
              </a:solidFill>
              <a:latin typeface="宋体" panose="02010600030101010101" pitchFamily="2" charset="-122"/>
              <a:ea typeface="宋体" panose="02010600030101010101" pitchFamily="2" charset="-122"/>
            </a:endParaRPr>
          </a:p>
          <a:p>
            <a:pPr lvl="1">
              <a:lnSpc>
                <a:spcPct val="120000"/>
              </a:lnSpc>
            </a:pPr>
            <a:r>
              <a:rPr lang="zh-CN" altLang="x-none" b="1" dirty="0">
                <a:solidFill>
                  <a:srgbClr val="000000"/>
                </a:solidFill>
                <a:latin typeface="宋体" panose="02010600030101010101" pitchFamily="2" charset="-122"/>
                <a:ea typeface="宋体" panose="02010600030101010101" pitchFamily="2" charset="-122"/>
              </a:rPr>
              <a:t>企业对已售出的商品既没有保留通常与所有权相联系的继续管理权，也没有实施有效控制；</a:t>
            </a:r>
            <a:endParaRPr lang="zh-CN" altLang="x-none" b="1" dirty="0">
              <a:solidFill>
                <a:srgbClr val="000000"/>
              </a:solidFill>
              <a:latin typeface="宋体" panose="02010600030101010101" pitchFamily="2" charset="-122"/>
              <a:ea typeface="宋体" panose="02010600030101010101" pitchFamily="2" charset="-122"/>
            </a:endParaRPr>
          </a:p>
          <a:p>
            <a:pPr lvl="1">
              <a:lnSpc>
                <a:spcPct val="120000"/>
              </a:lnSpc>
            </a:pPr>
            <a:r>
              <a:rPr lang="zh-CN" altLang="x-none" b="1" dirty="0">
                <a:solidFill>
                  <a:srgbClr val="FF0000"/>
                </a:solidFill>
                <a:latin typeface="宋体" panose="02010600030101010101" pitchFamily="2" charset="-122"/>
                <a:ea typeface="宋体" panose="02010600030101010101" pitchFamily="2" charset="-122"/>
              </a:rPr>
              <a:t>收入的金额能够可靠地计量</a:t>
            </a:r>
            <a:r>
              <a:rPr lang="zh-CN" altLang="x-none" b="1" dirty="0">
                <a:solidFill>
                  <a:srgbClr val="000000"/>
                </a:solidFill>
                <a:latin typeface="宋体" panose="02010600030101010101" pitchFamily="2" charset="-122"/>
                <a:ea typeface="宋体" panose="02010600030101010101" pitchFamily="2" charset="-122"/>
              </a:rPr>
              <a:t>；</a:t>
            </a:r>
            <a:endParaRPr lang="zh-CN" altLang="x-none" b="1" dirty="0">
              <a:solidFill>
                <a:srgbClr val="000000"/>
              </a:solidFill>
              <a:latin typeface="宋体" panose="02010600030101010101" pitchFamily="2" charset="-122"/>
              <a:ea typeface="宋体" panose="02010600030101010101" pitchFamily="2" charset="-122"/>
            </a:endParaRPr>
          </a:p>
          <a:p>
            <a:pPr lvl="1">
              <a:lnSpc>
                <a:spcPct val="120000"/>
              </a:lnSpc>
            </a:pPr>
            <a:r>
              <a:rPr lang="zh-CN" altLang="x-none" b="1" dirty="0">
                <a:solidFill>
                  <a:srgbClr val="000000"/>
                </a:solidFill>
                <a:latin typeface="宋体" panose="02010600030101010101" pitchFamily="2" charset="-122"/>
                <a:ea typeface="宋体" panose="02010600030101010101" pitchFamily="2" charset="-122"/>
              </a:rPr>
              <a:t>已发生或</a:t>
            </a:r>
            <a:r>
              <a:rPr lang="zh-CN" altLang="x-none" b="1" dirty="0">
                <a:solidFill>
                  <a:srgbClr val="FF0000"/>
                </a:solidFill>
                <a:latin typeface="宋体" panose="02010600030101010101" pitchFamily="2" charset="-122"/>
                <a:ea typeface="宋体" panose="02010600030101010101" pitchFamily="2" charset="-122"/>
              </a:rPr>
              <a:t>将发生的</a:t>
            </a:r>
            <a:r>
              <a:rPr lang="zh-CN" altLang="x-none" b="1" dirty="0">
                <a:solidFill>
                  <a:srgbClr val="000000"/>
                </a:solidFill>
                <a:latin typeface="宋体" panose="02010600030101010101" pitchFamily="2" charset="-122"/>
                <a:ea typeface="宋体" panose="02010600030101010101" pitchFamily="2" charset="-122"/>
              </a:rPr>
              <a:t>销售方的成本能够可靠地核算。</a:t>
            </a:r>
            <a:endParaRPr lang="zh-CN" altLang="x-none" b="1"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案例</a:t>
            </a:r>
            <a:endParaRPr lang="zh-CN" altLang="x-none" dirty="0">
              <a:latin typeface="宋体" panose="02010600030101010101" pitchFamily="2" charset="-122"/>
              <a:ea typeface="宋体" panose="02010600030101010101" pitchFamily="2" charset="-122"/>
            </a:endParaRPr>
          </a:p>
        </p:txBody>
      </p:sp>
      <p:sp>
        <p:nvSpPr>
          <p:cNvPr id="37891" name="Rectangle 3"/>
          <p:cNvSpPr>
            <a:spLocks noGrp="1"/>
          </p:cNvSpPr>
          <p:nvPr>
            <p:ph idx="1"/>
          </p:nvPr>
        </p:nvSpPr>
        <p:spPr/>
        <p:txBody>
          <a:bodyPr vert="horz" wrap="square" lIns="0" tIns="0" rIns="0" bIns="0" anchor="t" anchorCtr="0"/>
          <a:p>
            <a:pPr>
              <a:lnSpc>
                <a:spcPct val="90000"/>
              </a:lnSpc>
            </a:pPr>
            <a:r>
              <a:rPr lang="zh-CN" altLang="en-US" b="1" dirty="0">
                <a:latin typeface="宋体" panose="02010600030101010101" pitchFamily="2" charset="-122"/>
                <a:ea typeface="宋体" panose="02010600030101010101" pitchFamily="2" charset="-122"/>
              </a:rPr>
              <a:t>甲企业2013年12月10日发出商品给乙企业，市价1000万元，成本800万元，合同规定发货当天付款，如果乙企业2011年12月10日发生火灾，损失严重程度甲企业不得而知，可以判断在近半年无法收回货款，根据企业会计准则规定可以暂时不确认收入，会计分录如下： </a:t>
            </a:r>
            <a:endParaRPr lang="zh-CN" altLang="en-US" b="1" dirty="0">
              <a:latin typeface="宋体" panose="02010600030101010101" pitchFamily="2" charset="-122"/>
              <a:ea typeface="宋体" panose="02010600030101010101" pitchFamily="2" charset="-122"/>
            </a:endParaRPr>
          </a:p>
          <a:p>
            <a:pPr>
              <a:lnSpc>
                <a:spcPct val="90000"/>
              </a:lnSpc>
            </a:pPr>
            <a:r>
              <a:rPr lang="zh-CN" altLang="en-US" b="1" dirty="0">
                <a:latin typeface="宋体" panose="02010600030101010101" pitchFamily="2" charset="-122"/>
                <a:ea typeface="宋体" panose="02010600030101010101" pitchFamily="2" charset="-122"/>
              </a:rPr>
              <a:t>借：发出商品   800 </a:t>
            </a:r>
            <a:endParaRPr lang="zh-CN" altLang="en-US" b="1" dirty="0">
              <a:latin typeface="宋体" panose="02010600030101010101" pitchFamily="2" charset="-122"/>
              <a:ea typeface="宋体" panose="02010600030101010101" pitchFamily="2" charset="-122"/>
            </a:endParaRPr>
          </a:p>
          <a:p>
            <a:pPr>
              <a:lnSpc>
                <a:spcPct val="90000"/>
              </a:lnSpc>
            </a:pPr>
            <a:r>
              <a:rPr lang="zh-CN" altLang="en-US" b="1" dirty="0">
                <a:latin typeface="宋体" panose="02010600030101010101" pitchFamily="2" charset="-122"/>
                <a:ea typeface="宋体" panose="02010600030101010101" pitchFamily="2" charset="-122"/>
              </a:rPr>
              <a:t>　贷：库存商品      800 </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p:txBody>
          <a:bodyPr vert="horz" wrap="square" lIns="0" tIns="0" rIns="0" bIns="0" anchor="t" anchorCtr="0"/>
          <a:p>
            <a:endParaRPr lang="zh-CN" altLang="zh-CN" dirty="0">
              <a:latin typeface="宋体" panose="02010600030101010101" pitchFamily="2" charset="-122"/>
              <a:ea typeface="宋体" panose="02010600030101010101" pitchFamily="2" charset="-122"/>
            </a:endParaRPr>
          </a:p>
        </p:txBody>
      </p:sp>
      <p:sp>
        <p:nvSpPr>
          <p:cNvPr id="38915" name="Rectangle 3"/>
          <p:cNvSpPr>
            <a:spLocks noGrp="1"/>
          </p:cNvSpPr>
          <p:nvPr>
            <p:ph idx="1"/>
          </p:nvPr>
        </p:nvSpPr>
        <p:spPr>
          <a:xfrm>
            <a:off x="457200" y="1600200"/>
            <a:ext cx="8147050" cy="4276725"/>
          </a:xfrm>
        </p:spPr>
        <p:txBody>
          <a:bodyPr vert="horz" wrap="square" lIns="0" tIns="0" rIns="0" bIns="0" anchor="t" anchorCtr="0"/>
          <a:p>
            <a:pPr>
              <a:lnSpc>
                <a:spcPct val="120000"/>
              </a:lnSpc>
            </a:pPr>
            <a:r>
              <a:rPr lang="zh-CN" altLang="en-US" sz="3000" b="1" dirty="0">
                <a:latin typeface="宋体" panose="02010600030101010101" pitchFamily="2" charset="-122"/>
                <a:ea typeface="宋体" panose="02010600030101010101" pitchFamily="2" charset="-122"/>
              </a:rPr>
              <a:t>但是在申报2013年度企业所得税申报表时根据《国家税务总局关于确认企业所得税收入若干问题的通知》（国税函[2008]875号）规定应确认商品销售收入1000万元，同时确认商品销售成本800万元，应调增200万元企业应纳税所得额。</a:t>
            </a:r>
            <a:endParaRPr lang="zh-CN" altLang="en-US" sz="3000" b="1" dirty="0">
              <a:latin typeface="宋体" panose="02010600030101010101" pitchFamily="2" charset="-122"/>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457200" y="357188"/>
            <a:ext cx="8229600" cy="71437"/>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39939" name="Rectangle 3"/>
          <p:cNvSpPr>
            <a:spLocks noGrp="1"/>
          </p:cNvSpPr>
          <p:nvPr>
            <p:ph idx="1"/>
          </p:nvPr>
        </p:nvSpPr>
        <p:spPr>
          <a:xfrm>
            <a:off x="457200" y="765175"/>
            <a:ext cx="8229600" cy="5616575"/>
          </a:xfrm>
        </p:spPr>
        <p:txBody>
          <a:bodyPr vert="horz" wrap="square" lIns="0" tIns="0" rIns="0" bIns="0" anchor="t" anchorCtr="0"/>
          <a:p>
            <a:r>
              <a:rPr lang="zh-CN" altLang="zh-CN" sz="2800" b="1" dirty="0">
                <a:solidFill>
                  <a:srgbClr val="000000"/>
                </a:solidFill>
                <a:latin typeface="宋体" panose="02010600030101010101" pitchFamily="2" charset="-122"/>
                <a:ea typeface="宋体" panose="02010600030101010101" pitchFamily="2" charset="-122"/>
              </a:rPr>
              <a:t>3</a:t>
            </a:r>
            <a:r>
              <a:rPr lang="zh-CN" altLang="x-none" sz="2800" b="1" dirty="0">
                <a:solidFill>
                  <a:srgbClr val="000000"/>
                </a:solidFill>
                <a:latin typeface="宋体" panose="02010600030101010101" pitchFamily="2" charset="-122"/>
                <a:ea typeface="宋体" panose="02010600030101010101" pitchFamily="2" charset="-122"/>
              </a:rPr>
              <a:t>、符合上款收入确认条件，采取下列商品销售方式的，应按以下规定确认收入实现时间：</a:t>
            </a:r>
            <a:endParaRPr lang="zh-CN" altLang="x-none" sz="2800" b="1" dirty="0">
              <a:solidFill>
                <a:srgbClr val="000000"/>
              </a:solidFill>
              <a:latin typeface="宋体" panose="02010600030101010101" pitchFamily="2" charset="-122"/>
              <a:ea typeface="宋体" panose="02010600030101010101" pitchFamily="2" charset="-122"/>
            </a:endParaRPr>
          </a:p>
          <a:p>
            <a:pPr lvl="1"/>
            <a:r>
              <a:rPr lang="zh-CN" altLang="x-none" sz="2400" b="1" dirty="0">
                <a:solidFill>
                  <a:srgbClr val="000000"/>
                </a:solidFill>
                <a:latin typeface="宋体" panose="02010600030101010101" pitchFamily="2" charset="-122"/>
                <a:ea typeface="宋体" panose="02010600030101010101" pitchFamily="2" charset="-122"/>
              </a:rPr>
              <a:t>以分期收款方式销售货物的，按照合同约定的收款日期确认收入的实现；</a:t>
            </a:r>
            <a:endParaRPr lang="zh-CN" altLang="x-none" sz="2400" b="1" dirty="0">
              <a:solidFill>
                <a:srgbClr val="000000"/>
              </a:solidFill>
              <a:latin typeface="宋体" panose="02010600030101010101" pitchFamily="2" charset="-122"/>
              <a:ea typeface="宋体" panose="02010600030101010101" pitchFamily="2" charset="-122"/>
            </a:endParaRPr>
          </a:p>
          <a:p>
            <a:pPr lvl="1"/>
            <a:r>
              <a:rPr lang="zh-CN" altLang="x-none" sz="2400" b="1" dirty="0">
                <a:solidFill>
                  <a:srgbClr val="000000"/>
                </a:solidFill>
                <a:latin typeface="宋体" panose="02010600030101010101" pitchFamily="2" charset="-122"/>
                <a:ea typeface="宋体" panose="02010600030101010101" pitchFamily="2" charset="-122"/>
              </a:rPr>
              <a:t>销售商品采用托收承付方式的，在办妥托收手续时确认收入。</a:t>
            </a:r>
            <a:endParaRPr lang="zh-CN" altLang="x-none" sz="2400" b="1" dirty="0">
              <a:solidFill>
                <a:srgbClr val="000000"/>
              </a:solidFill>
              <a:latin typeface="宋体" panose="02010600030101010101" pitchFamily="2" charset="-122"/>
              <a:ea typeface="宋体" panose="02010600030101010101" pitchFamily="2" charset="-122"/>
            </a:endParaRPr>
          </a:p>
          <a:p>
            <a:pPr lvl="1"/>
            <a:r>
              <a:rPr lang="zh-CN" altLang="x-none" sz="2400" b="1" dirty="0">
                <a:solidFill>
                  <a:srgbClr val="000000"/>
                </a:solidFill>
                <a:latin typeface="宋体" panose="02010600030101010101" pitchFamily="2" charset="-122"/>
                <a:ea typeface="宋体" panose="02010600030101010101" pitchFamily="2" charset="-122"/>
              </a:rPr>
              <a:t>销售商品采取预收款方式的，在发出商品时确认收入。</a:t>
            </a:r>
            <a:endParaRPr lang="zh-CN" altLang="x-none" sz="2400" b="1" dirty="0">
              <a:solidFill>
                <a:srgbClr val="000000"/>
              </a:solidFill>
              <a:latin typeface="宋体" panose="02010600030101010101" pitchFamily="2" charset="-122"/>
              <a:ea typeface="宋体" panose="02010600030101010101" pitchFamily="2" charset="-122"/>
            </a:endParaRPr>
          </a:p>
          <a:p>
            <a:pPr lvl="1"/>
            <a:r>
              <a:rPr lang="zh-CN" altLang="x-none" sz="2400" b="1" dirty="0">
                <a:solidFill>
                  <a:srgbClr val="000000"/>
                </a:solidFill>
                <a:latin typeface="宋体" panose="02010600030101010101" pitchFamily="2" charset="-122"/>
                <a:ea typeface="宋体" panose="02010600030101010101" pitchFamily="2" charset="-122"/>
              </a:rPr>
              <a:t>销售商品需要安装和检验的，在购买方接受商品以及安装和检验完毕时确认收入。如果安装程序比较简单，可在发出商品时确认收入。</a:t>
            </a:r>
            <a:endParaRPr lang="zh-CN" altLang="x-none" sz="2400" b="1" dirty="0">
              <a:solidFill>
                <a:srgbClr val="000000"/>
              </a:solidFill>
              <a:latin typeface="宋体" panose="02010600030101010101" pitchFamily="2" charset="-122"/>
              <a:ea typeface="宋体" panose="02010600030101010101" pitchFamily="2" charset="-122"/>
            </a:endParaRPr>
          </a:p>
          <a:p>
            <a:pPr lvl="1"/>
            <a:r>
              <a:rPr lang="zh-CN" altLang="x-none" sz="2400" b="1" dirty="0">
                <a:solidFill>
                  <a:srgbClr val="000000"/>
                </a:solidFill>
                <a:latin typeface="宋体" panose="02010600030101010101" pitchFamily="2" charset="-122"/>
                <a:ea typeface="宋体" panose="02010600030101010101" pitchFamily="2" charset="-122"/>
              </a:rPr>
              <a:t>销售商品采用支付手续费方式委托代销的，在收到代销清单时确认收入。</a:t>
            </a:r>
            <a:endParaRPr lang="zh-CN" altLang="x-none" sz="2400" b="1"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457200" y="357188"/>
            <a:ext cx="8229600" cy="182562"/>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40963" name="Rectangle 3"/>
          <p:cNvSpPr>
            <a:spLocks noGrp="1"/>
          </p:cNvSpPr>
          <p:nvPr>
            <p:ph idx="1"/>
          </p:nvPr>
        </p:nvSpPr>
        <p:spPr>
          <a:xfrm>
            <a:off x="323850" y="1484313"/>
            <a:ext cx="8496300" cy="5040312"/>
          </a:xfrm>
        </p:spPr>
        <p:txBody>
          <a:bodyPr vert="horz" wrap="square" lIns="0" tIns="0" rIns="0" bIns="0" anchor="t" anchorCtr="0"/>
          <a:p>
            <a:r>
              <a:rPr lang="zh-CN" altLang="zh-CN" sz="2800" b="1" dirty="0">
                <a:solidFill>
                  <a:srgbClr val="000000"/>
                </a:solidFill>
                <a:latin typeface="宋体" panose="02010600030101010101" pitchFamily="2" charset="-122"/>
                <a:ea typeface="宋体" panose="02010600030101010101" pitchFamily="2" charset="-122"/>
              </a:rPr>
              <a:t>4</a:t>
            </a:r>
            <a:r>
              <a:rPr lang="zh-CN" altLang="x-none" sz="2800" b="1" dirty="0">
                <a:solidFill>
                  <a:srgbClr val="000000"/>
                </a:solidFill>
                <a:latin typeface="宋体" panose="02010600030101010101" pitchFamily="2" charset="-122"/>
                <a:ea typeface="宋体" panose="02010600030101010101" pitchFamily="2" charset="-122"/>
              </a:rPr>
              <a:t>、采用售后回购方式销售商品的，销售的商品按售价确认收入，回购的商品作为购进商品处理。有证据表明不符合销售收入确认条件的，如以销售商品方式进行融资，收到的款项应确认为负债，回购价格大于原售价的，差额应在回购期间确认为利息费用。</a:t>
            </a:r>
            <a:endParaRPr lang="zh-CN" altLang="x-none" sz="2800" b="1" dirty="0">
              <a:solidFill>
                <a:srgbClr val="000000"/>
              </a:solidFill>
              <a:latin typeface="宋体" panose="02010600030101010101" pitchFamily="2" charset="-122"/>
              <a:ea typeface="宋体" panose="02010600030101010101" pitchFamily="2" charset="-122"/>
            </a:endParaRPr>
          </a:p>
          <a:p>
            <a:r>
              <a:rPr lang="zh-CN" altLang="zh-CN" sz="2800" b="1" dirty="0">
                <a:solidFill>
                  <a:srgbClr val="000000"/>
                </a:solidFill>
                <a:latin typeface="宋体" panose="02010600030101010101" pitchFamily="2" charset="-122"/>
                <a:ea typeface="宋体" panose="02010600030101010101" pitchFamily="2" charset="-122"/>
              </a:rPr>
              <a:t>5</a:t>
            </a:r>
            <a:r>
              <a:rPr lang="zh-CN" altLang="x-none" sz="2800" b="1" dirty="0">
                <a:solidFill>
                  <a:srgbClr val="000000"/>
                </a:solidFill>
                <a:latin typeface="宋体" panose="02010600030101010101" pitchFamily="2" charset="-122"/>
                <a:ea typeface="宋体" panose="02010600030101010101" pitchFamily="2" charset="-122"/>
              </a:rPr>
              <a:t>、销售商品以旧换新的，销售商品应当按照销售商品收入确认条件确认收入，回收的商品作为购进商品处理。</a:t>
            </a:r>
            <a:endParaRPr lang="zh-CN" altLang="x-none" sz="2800" b="1"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xfrm>
            <a:off x="457200" y="357188"/>
            <a:ext cx="8229600" cy="127000"/>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41987" name="Rectangle 3"/>
          <p:cNvSpPr>
            <a:spLocks noGrp="1"/>
          </p:cNvSpPr>
          <p:nvPr>
            <p:ph idx="1"/>
          </p:nvPr>
        </p:nvSpPr>
        <p:spPr>
          <a:xfrm>
            <a:off x="457200" y="1600200"/>
            <a:ext cx="8229600" cy="5257800"/>
          </a:xfrm>
        </p:spPr>
        <p:txBody>
          <a:bodyPr vert="horz" wrap="square" lIns="0" tIns="0" rIns="0" bIns="0" anchor="t" anchorCtr="0"/>
          <a:p>
            <a:pPr>
              <a:buNone/>
            </a:pPr>
            <a:r>
              <a:rPr lang="zh-CN" altLang="zh-CN" sz="2800" b="1" dirty="0">
                <a:solidFill>
                  <a:srgbClr val="000000"/>
                </a:solidFill>
                <a:latin typeface="宋体" panose="02010600030101010101" pitchFamily="2" charset="-122"/>
                <a:ea typeface="宋体" panose="02010600030101010101" pitchFamily="2" charset="-122"/>
              </a:rPr>
              <a:t>6</a:t>
            </a:r>
            <a:r>
              <a:rPr lang="zh-CN" altLang="x-none" sz="2800" b="1" dirty="0">
                <a:solidFill>
                  <a:srgbClr val="000000"/>
                </a:solidFill>
                <a:latin typeface="宋体" panose="02010600030101010101" pitchFamily="2" charset="-122"/>
                <a:ea typeface="宋体" panose="02010600030101010101" pitchFamily="2" charset="-122"/>
              </a:rPr>
              <a:t>、售后租回，因</a:t>
            </a:r>
            <a:r>
              <a:rPr lang="zh-CN" altLang="x-none" sz="2800" b="1" dirty="0">
                <a:latin typeface="宋体" panose="02010600030101010101" pitchFamily="2" charset="-122"/>
                <a:ea typeface="宋体" panose="02010600030101010101" pitchFamily="2" charset="-122"/>
              </a:rPr>
              <a:t>资产所有权上的风险和报酬已经转移 ，应当属于销售行为。</a:t>
            </a:r>
            <a:endParaRPr lang="zh-CN" altLang="x-none" sz="2800" b="1" dirty="0">
              <a:latin typeface="宋体" panose="02010600030101010101" pitchFamily="2" charset="-122"/>
              <a:ea typeface="宋体" panose="02010600030101010101" pitchFamily="2" charset="-122"/>
            </a:endParaRPr>
          </a:p>
          <a:p>
            <a:pPr lvl="1"/>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国家税务总局关于融资性售后回租业务中承租方出售资产行为有关税收问题的公告</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（国家税务总局公告</a:t>
            </a:r>
            <a:r>
              <a:rPr lang="zh-CN" altLang="zh-CN" b="1" dirty="0">
                <a:latin typeface="宋体" panose="02010600030101010101" pitchFamily="2" charset="-122"/>
                <a:ea typeface="宋体" panose="02010600030101010101" pitchFamily="2" charset="-122"/>
              </a:rPr>
              <a:t>2010</a:t>
            </a:r>
            <a:r>
              <a:rPr lang="zh-CN" altLang="x-none" b="1" dirty="0">
                <a:latin typeface="宋体" panose="02010600030101010101" pitchFamily="2" charset="-122"/>
                <a:ea typeface="宋体" panose="02010600030101010101" pitchFamily="2" charset="-122"/>
              </a:rPr>
              <a:t>年第</a:t>
            </a:r>
            <a:r>
              <a:rPr lang="zh-CN" altLang="zh-CN" b="1" dirty="0">
                <a:latin typeface="宋体" panose="02010600030101010101" pitchFamily="2" charset="-122"/>
                <a:ea typeface="宋体" panose="02010600030101010101" pitchFamily="2" charset="-122"/>
              </a:rPr>
              <a:t>13</a:t>
            </a:r>
            <a:r>
              <a:rPr lang="zh-CN" altLang="x-none" b="1" dirty="0">
                <a:latin typeface="宋体" panose="02010600030101010101" pitchFamily="2" charset="-122"/>
                <a:ea typeface="宋体" panose="02010600030101010101" pitchFamily="2" charset="-122"/>
              </a:rPr>
              <a:t>号 ）规定：融资性售后回租业务中，承租人出售资产的行为，不确认为销售收入，对融资性租赁的资产，仍按承租人出售前原账面价值作为计税基础计提折旧。租赁期间，承租人支付的属于融资利息的部分，作为企业财务费用在税前扣除。  </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457200" y="357188"/>
            <a:ext cx="8229600" cy="71437"/>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43011" name="Rectangle 3"/>
          <p:cNvSpPr>
            <a:spLocks noGrp="1"/>
          </p:cNvSpPr>
          <p:nvPr>
            <p:ph idx="1"/>
          </p:nvPr>
        </p:nvSpPr>
        <p:spPr>
          <a:xfrm>
            <a:off x="457200" y="620713"/>
            <a:ext cx="8229600" cy="5688012"/>
          </a:xfrm>
        </p:spPr>
        <p:txBody>
          <a:bodyPr vert="horz" wrap="square" lIns="0" tIns="0" rIns="0" bIns="0" anchor="t" anchorCtr="0"/>
          <a:p>
            <a:pPr>
              <a:buNone/>
            </a:pPr>
            <a:r>
              <a:rPr lang="zh-CN" altLang="zh-CN" sz="2800" b="1" dirty="0">
                <a:solidFill>
                  <a:srgbClr val="000000"/>
                </a:solidFill>
                <a:latin typeface="宋体" panose="02010600030101010101" pitchFamily="2" charset="-122"/>
                <a:ea typeface="宋体" panose="02010600030101010101" pitchFamily="2" charset="-122"/>
              </a:rPr>
              <a:t>7</a:t>
            </a:r>
            <a:r>
              <a:rPr lang="zh-CN" altLang="x-none" sz="2800" b="1" dirty="0">
                <a:solidFill>
                  <a:srgbClr val="000000"/>
                </a:solidFill>
                <a:latin typeface="宋体" panose="02010600030101010101" pitchFamily="2" charset="-122"/>
                <a:ea typeface="宋体" panose="02010600030101010101" pitchFamily="2" charset="-122"/>
              </a:rPr>
              <a:t>、折扣、折让的规定：</a:t>
            </a:r>
            <a:endParaRPr lang="zh-CN" altLang="x-none" sz="2800" b="1" dirty="0">
              <a:solidFill>
                <a:srgbClr val="000000"/>
              </a:solidFill>
              <a:latin typeface="宋体" panose="02010600030101010101" pitchFamily="2" charset="-122"/>
              <a:ea typeface="宋体" panose="02010600030101010101" pitchFamily="2" charset="-122"/>
            </a:endParaRPr>
          </a:p>
          <a:p>
            <a:pPr lvl="1"/>
            <a:r>
              <a:rPr lang="zh-CN" altLang="x-none" sz="2400" b="1" dirty="0">
                <a:solidFill>
                  <a:srgbClr val="000000"/>
                </a:solidFill>
                <a:latin typeface="宋体" panose="02010600030101010101" pitchFamily="2" charset="-122"/>
                <a:ea typeface="宋体" panose="02010600030101010101" pitchFamily="2" charset="-122"/>
              </a:rPr>
              <a:t>企业为促进商品销售而在商品价格上给予的价格扣除属于商业折扣，商品销售涉及商业折扣的，应当按照扣除商业折扣后的金额确定销售商品收入金额。</a:t>
            </a:r>
            <a:endParaRPr lang="zh-CN" altLang="x-none" sz="2400" b="1" dirty="0">
              <a:solidFill>
                <a:srgbClr val="000000"/>
              </a:solidFill>
              <a:latin typeface="宋体" panose="02010600030101010101" pitchFamily="2" charset="-122"/>
              <a:ea typeface="宋体" panose="02010600030101010101" pitchFamily="2" charset="-122"/>
            </a:endParaRPr>
          </a:p>
          <a:p>
            <a:pPr lvl="1"/>
            <a:r>
              <a:rPr lang="zh-CN" altLang="x-none" sz="2400" b="1" dirty="0">
                <a:solidFill>
                  <a:srgbClr val="000000"/>
                </a:solidFill>
                <a:latin typeface="宋体" panose="02010600030101010101" pitchFamily="2" charset="-122"/>
                <a:ea typeface="宋体" panose="02010600030101010101" pitchFamily="2" charset="-122"/>
              </a:rPr>
              <a:t>债权人为鼓励债务人在规定的期限内付款而向债务人提供的债务扣除属于现金折扣，销售商品涉及现金折扣的，应当按扣除现金折扣前的金额确定销售商品收入金额，现金折扣在实际发生时作为财务费用扣除。</a:t>
            </a:r>
            <a:endParaRPr lang="zh-CN" altLang="x-none" sz="2400" b="1" dirty="0">
              <a:solidFill>
                <a:srgbClr val="000000"/>
              </a:solidFill>
              <a:latin typeface="宋体" panose="02010600030101010101" pitchFamily="2" charset="-122"/>
              <a:ea typeface="宋体" panose="02010600030101010101" pitchFamily="2" charset="-122"/>
            </a:endParaRPr>
          </a:p>
          <a:p>
            <a:pPr lvl="1"/>
            <a:r>
              <a:rPr lang="zh-CN" altLang="x-none" sz="2400" b="1" dirty="0">
                <a:solidFill>
                  <a:srgbClr val="000000"/>
                </a:solidFill>
                <a:latin typeface="宋体" panose="02010600030101010101" pitchFamily="2" charset="-122"/>
                <a:ea typeface="宋体" panose="02010600030101010101" pitchFamily="2" charset="-122"/>
              </a:rPr>
              <a:t>企业因售出商品的质量不合格等原因而在售价上给的减让属于销售折让；企业因售出商品质量、品种不符合要求等原因而发生的退货属于销售退回。企业已经确认销售收入的售出商品发生销售折让和销售退回，应当在发生当期冲减当期销售商品收入。</a:t>
            </a:r>
            <a:br>
              <a:rPr lang="zh-CN" altLang="x-none" sz="2400" b="1" dirty="0">
                <a:solidFill>
                  <a:srgbClr val="000000"/>
                </a:solidFill>
                <a:latin typeface="宋体" panose="02010600030101010101" pitchFamily="2" charset="-122"/>
                <a:ea typeface="宋体" panose="02010600030101010101" pitchFamily="2" charset="-122"/>
              </a:rPr>
            </a:br>
            <a:endParaRPr lang="zh-CN" altLang="x-none" sz="2400" b="1"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457200" y="357188"/>
            <a:ext cx="8229600" cy="127000"/>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44035" name="Rectangle 3"/>
          <p:cNvSpPr>
            <a:spLocks noGrp="1"/>
          </p:cNvSpPr>
          <p:nvPr>
            <p:ph idx="1"/>
          </p:nvPr>
        </p:nvSpPr>
        <p:spPr>
          <a:xfrm>
            <a:off x="457200" y="1546225"/>
            <a:ext cx="8229600" cy="5102225"/>
          </a:xfrm>
        </p:spPr>
        <p:txBody>
          <a:bodyPr vert="horz" wrap="square" lIns="0" tIns="0" rIns="0" bIns="0" anchor="t" anchorCtr="0"/>
          <a:p>
            <a:pPr>
              <a:lnSpc>
                <a:spcPct val="80000"/>
              </a:lnSpc>
            </a:pPr>
            <a:r>
              <a:rPr lang="zh-CN" altLang="zh-CN" sz="2800" b="1" dirty="0">
                <a:latin typeface="宋体" panose="02010600030101010101" pitchFamily="2" charset="-122"/>
                <a:ea typeface="宋体" panose="02010600030101010101" pitchFamily="2" charset="-122"/>
              </a:rPr>
              <a:t>8</a:t>
            </a:r>
            <a:r>
              <a:rPr lang="zh-CN" altLang="x-none" sz="2800" b="1" dirty="0">
                <a:latin typeface="宋体" panose="02010600030101010101" pitchFamily="2" charset="-122"/>
                <a:ea typeface="宋体" panose="02010600030101010101" pitchFamily="2" charset="-122"/>
              </a:rPr>
              <a:t>、视同销售的规定</a:t>
            </a:r>
            <a:endParaRPr lang="zh-CN" altLang="x-none" sz="2800" b="1" dirty="0">
              <a:latin typeface="宋体" panose="02010600030101010101" pitchFamily="2" charset="-122"/>
              <a:ea typeface="宋体" panose="02010600030101010101" pitchFamily="2" charset="-122"/>
            </a:endParaRPr>
          </a:p>
          <a:p>
            <a:pPr>
              <a:lnSpc>
                <a:spcPct val="80000"/>
              </a:lnSpc>
            </a:pPr>
            <a:r>
              <a:rPr lang="zh-CN" altLang="x-none" sz="2800" b="1" dirty="0">
                <a:latin typeface="宋体" panose="02010600030101010101" pitchFamily="2" charset="-122"/>
                <a:ea typeface="宋体" panose="02010600030101010101" pitchFamily="2" charset="-122"/>
              </a:rPr>
              <a:t>实施条例第二十五条：企业发生非货币性资产交换，以及将货物、财产、劳务用于捐赠、偿债、赞助、集资、广告、样品、职工福利或者利润分配等用途的，应当视同销售货物、转让财产或者提供劳务，但国务院财政、税务主管部门另有规定的除外。</a:t>
            </a:r>
            <a:endParaRPr lang="zh-CN" altLang="x-none" sz="28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非货币性资产交换，是指交易双方主要以存货、固定资产、无形资产和长期股权投资等非货币性资产进行的交换。该交换不涉及或只涉及少量的货币性资产（即补价）。</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800" b="1" dirty="0">
                <a:latin typeface="宋体" panose="02010600030101010101" pitchFamily="2" charset="-122"/>
                <a:ea typeface="宋体" panose="02010600030101010101" pitchFamily="2" charset="-122"/>
              </a:rPr>
              <a:t>企业以买一赠一等方式组合销售本企业商品的，不属于捐赠，应将总的销售金额按各项商品的公允价值的比例来分摊确认各项的销售收入。</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AutoShape 2"/>
          <p:cNvSpPr>
            <a:spLocks noGrp="1"/>
          </p:cNvSpPr>
          <p:nvPr>
            <p:ph type="title"/>
          </p:nvPr>
        </p:nvSpPr>
        <p:spPr>
          <a:xfrm>
            <a:off x="252413" y="425450"/>
            <a:ext cx="8569325" cy="1060450"/>
          </a:xfrm>
          <a:prstGeom prst="roundRect">
            <a:avLst>
              <a:gd name="adj" fmla="val 16667"/>
            </a:avLst>
          </a:prstGeom>
        </p:spPr>
        <p:txBody>
          <a:bodyPr vert="horz" wrap="square" lIns="0" tIns="0" rIns="0" bIns="0" anchor="t" anchorCtr="0"/>
          <a:p>
            <a:r>
              <a:rPr lang="zh-CN" altLang="x-none" sz="3600" dirty="0">
                <a:latin typeface="宋体" panose="02010600030101010101" pitchFamily="2" charset="-122"/>
                <a:ea typeface="宋体" panose="02010600030101010101" pitchFamily="2" charset="-122"/>
              </a:rPr>
              <a:t>企业的税法性质：居民企业与非居民企业</a:t>
            </a:r>
            <a:endParaRPr lang="zh-CN" altLang="x-none" sz="3600" dirty="0">
              <a:latin typeface="宋体" panose="02010600030101010101" pitchFamily="2" charset="-122"/>
              <a:ea typeface="宋体" panose="02010600030101010101" pitchFamily="2" charset="-122"/>
            </a:endParaRPr>
          </a:p>
        </p:txBody>
      </p:sp>
      <p:sp>
        <p:nvSpPr>
          <p:cNvPr id="8195" name="Rectangle 3"/>
          <p:cNvSpPr>
            <a:spLocks noGrp="1"/>
          </p:cNvSpPr>
          <p:nvPr>
            <p:ph idx="1"/>
          </p:nvPr>
        </p:nvSpPr>
        <p:spPr>
          <a:xfrm>
            <a:off x="457200" y="2060575"/>
            <a:ext cx="8229600" cy="4065588"/>
          </a:xfrm>
        </p:spPr>
        <p:txBody>
          <a:bodyPr vert="horz" wrap="square" lIns="0" tIns="0" rIns="0" bIns="0" anchor="t" anchorCtr="0"/>
          <a:p>
            <a:r>
              <a:rPr lang="zh-CN" altLang="x-none" sz="3600" b="1" dirty="0">
                <a:latin typeface="宋体" panose="02010600030101010101" pitchFamily="2" charset="-122"/>
                <a:ea typeface="宋体" panose="02010600030101010101" pitchFamily="2" charset="-122"/>
              </a:rPr>
              <a:t>居民企业</a:t>
            </a:r>
            <a:endParaRPr lang="zh-CN" altLang="x-none" sz="3600" b="1" dirty="0">
              <a:latin typeface="宋体" panose="02010600030101010101" pitchFamily="2" charset="-122"/>
              <a:ea typeface="宋体" panose="02010600030101010101" pitchFamily="2" charset="-122"/>
            </a:endParaRPr>
          </a:p>
          <a:p>
            <a:r>
              <a:rPr lang="zh-CN" altLang="x-none" sz="3600" b="1" dirty="0">
                <a:latin typeface="宋体" panose="02010600030101010101" pitchFamily="2" charset="-122"/>
                <a:ea typeface="宋体" panose="02010600030101010101" pitchFamily="2" charset="-122"/>
              </a:rPr>
              <a:t>非居民企业</a:t>
            </a:r>
            <a:br>
              <a:rPr lang="zh-CN" altLang="x-none" sz="3600" b="1" dirty="0">
                <a:latin typeface="宋体" panose="02010600030101010101" pitchFamily="2" charset="-122"/>
                <a:ea typeface="宋体" panose="02010600030101010101" pitchFamily="2" charset="-122"/>
              </a:rPr>
            </a:br>
            <a:endParaRPr lang="zh-CN" altLang="x-none" sz="3600" b="1" dirty="0">
              <a:latin typeface="宋体" panose="02010600030101010101" pitchFamily="2" charset="-122"/>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457200" y="357188"/>
            <a:ext cx="8229600" cy="384175"/>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45059" name="Rectangle 3"/>
          <p:cNvSpPr>
            <a:spLocks noGrp="1"/>
          </p:cNvSpPr>
          <p:nvPr>
            <p:ph idx="1"/>
          </p:nvPr>
        </p:nvSpPr>
        <p:spPr>
          <a:xfrm>
            <a:off x="457200" y="908050"/>
            <a:ext cx="8229600" cy="5222875"/>
          </a:xfrm>
        </p:spPr>
        <p:txBody>
          <a:bodyPr vert="horz" wrap="square" lIns="0" tIns="0" rIns="0" bIns="0" anchor="t" anchorCtr="0"/>
          <a:p>
            <a:pPr>
              <a:lnSpc>
                <a:spcPct val="90000"/>
              </a:lnSpc>
            </a:pPr>
            <a:r>
              <a:rPr lang="zh-CN" altLang="x-none" sz="2400" b="1" dirty="0">
                <a:latin typeface="宋体" panose="02010600030101010101" pitchFamily="2" charset="-122"/>
                <a:ea typeface="宋体" panose="02010600030101010101" pitchFamily="2" charset="-122"/>
              </a:rPr>
              <a:t>关于企业处置资产所得税处理问题的通知（国税函</a:t>
            </a:r>
            <a:r>
              <a:rPr lang="zh-CN" altLang="zh-CN" sz="2400" b="1" dirty="0">
                <a:latin typeface="宋体" panose="02010600030101010101" pitchFamily="2" charset="-122"/>
                <a:ea typeface="宋体" panose="02010600030101010101" pitchFamily="2" charset="-122"/>
              </a:rPr>
              <a:t>〔2008〕828</a:t>
            </a:r>
            <a:r>
              <a:rPr lang="zh-CN" altLang="x-none" sz="2400" b="1" dirty="0">
                <a:latin typeface="宋体" panose="02010600030101010101" pitchFamily="2" charset="-122"/>
                <a:ea typeface="宋体" panose="02010600030101010101" pitchFamily="2" charset="-122"/>
              </a:rPr>
              <a:t>号 ）</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根据</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中华人民共和国企业所得税法实施条例</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第二十五条规定，现就企业处置资产的所得税处理问题通知如下：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一、企业发生下列情形的处置资产，除将资产转移至境外以外，由于资产所有权属在形式和实质上均不发生改变，可作为内部处置资产，不视同销售确认收入，</a:t>
            </a:r>
            <a:r>
              <a:rPr lang="zh-CN" altLang="x-none" sz="2400" b="1" dirty="0">
                <a:solidFill>
                  <a:srgbClr val="FF3300"/>
                </a:solidFill>
                <a:latin typeface="宋体" panose="02010600030101010101" pitchFamily="2" charset="-122"/>
                <a:ea typeface="宋体" panose="02010600030101010101" pitchFamily="2" charset="-122"/>
              </a:rPr>
              <a:t>相关资产的计税基础延续计算。 </a:t>
            </a:r>
            <a:br>
              <a:rPr lang="zh-CN" altLang="x-none" sz="2400" b="1" dirty="0">
                <a:solidFill>
                  <a:srgbClr val="FF3300"/>
                </a:solidFill>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（一）将资产用于生产、制造、加工另一产品；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（二）改变资产形状、结构或性能；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a:t>
            </a:r>
            <a:r>
              <a:rPr lang="zh-CN" altLang="x-none" sz="2400" b="1" dirty="0">
                <a:solidFill>
                  <a:srgbClr val="FF3300"/>
                </a:solidFill>
                <a:latin typeface="宋体" panose="02010600030101010101" pitchFamily="2" charset="-122"/>
                <a:ea typeface="宋体" panose="02010600030101010101" pitchFamily="2" charset="-122"/>
              </a:rPr>
              <a:t>　（三）改变资产用途（如，自建商品房转为自用或经营）； </a:t>
            </a:r>
            <a:br>
              <a:rPr lang="zh-CN" altLang="x-none" sz="2400" b="1" dirty="0">
                <a:solidFill>
                  <a:srgbClr val="FF3300"/>
                </a:solidFill>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（四）将资产在总机构及其分支机构之间转移；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（五）上述两种或两种以上情形的混合；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（六）其他不改变资产所有权属的用途。 　　</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xfrm>
            <a:off x="457200" y="357188"/>
            <a:ext cx="8229600" cy="322262"/>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46083" name="Rectangle 3"/>
          <p:cNvSpPr>
            <a:spLocks noGrp="1"/>
          </p:cNvSpPr>
          <p:nvPr>
            <p:ph idx="1"/>
          </p:nvPr>
        </p:nvSpPr>
        <p:spPr>
          <a:xfrm>
            <a:off x="323850" y="620713"/>
            <a:ext cx="8496300" cy="5397500"/>
          </a:xfrm>
        </p:spPr>
        <p:txBody>
          <a:bodyPr vert="horz" wrap="square" lIns="0" tIns="0" rIns="0" bIns="0" anchor="t" anchorCtr="0"/>
          <a:p>
            <a:r>
              <a:rPr lang="zh-CN" altLang="x-none" sz="2400" b="1" dirty="0">
                <a:latin typeface="宋体" panose="02010600030101010101" pitchFamily="2" charset="-122"/>
                <a:ea typeface="宋体" panose="02010600030101010101" pitchFamily="2" charset="-122"/>
              </a:rPr>
              <a:t>二、企业将资产移送他人的下列情形，因资产所有权属已发生改变而不属于内部处置资产，应按规定视同销售确定收入。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（一）用于市场推广或销售；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（二）用于交际应酬；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（三）用于职工奖励或福利；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（四）用于股息分配；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（五）用于对外捐赠；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（六）其他改变资产所有权属的用途。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a:t>
            </a:r>
            <a:r>
              <a:rPr lang="zh-CN" altLang="x-none" sz="2400" b="1" dirty="0">
                <a:solidFill>
                  <a:srgbClr val="FF3300"/>
                </a:solidFill>
                <a:latin typeface="宋体" panose="02010600030101010101" pitchFamily="2" charset="-122"/>
                <a:ea typeface="宋体" panose="02010600030101010101" pitchFamily="2" charset="-122"/>
              </a:rPr>
              <a:t>三、企业发生本通知第二条规定情形时，属于企业自制的资产，应按企业同类资产同期对外销售价格确定销售收入；属于外购的资产，可按购入时的价格确定销售收入。 </a:t>
            </a:r>
            <a:br>
              <a:rPr lang="zh-CN" altLang="x-none" sz="2400" b="1" dirty="0">
                <a:solidFill>
                  <a:srgbClr val="FF3300"/>
                </a:solidFill>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四、本通知自</a:t>
            </a:r>
            <a:r>
              <a:rPr lang="zh-CN" altLang="zh-CN" sz="2400" b="1" dirty="0">
                <a:latin typeface="宋体" panose="02010600030101010101" pitchFamily="2" charset="-122"/>
                <a:ea typeface="宋体" panose="02010600030101010101" pitchFamily="2" charset="-122"/>
              </a:rPr>
              <a:t>2008</a:t>
            </a:r>
            <a:r>
              <a:rPr lang="zh-CN" altLang="x-none" sz="2400" b="1" dirty="0">
                <a:latin typeface="宋体" panose="02010600030101010101" pitchFamily="2" charset="-122"/>
                <a:ea typeface="宋体" panose="02010600030101010101" pitchFamily="2" charset="-122"/>
              </a:rPr>
              <a:t>年</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月</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日起执行。对</a:t>
            </a:r>
            <a:r>
              <a:rPr lang="zh-CN" altLang="zh-CN" sz="2400" b="1" dirty="0">
                <a:latin typeface="宋体" panose="02010600030101010101" pitchFamily="2" charset="-122"/>
                <a:ea typeface="宋体" panose="02010600030101010101" pitchFamily="2" charset="-122"/>
              </a:rPr>
              <a:t>2008</a:t>
            </a:r>
            <a:r>
              <a:rPr lang="zh-CN" altLang="x-none" sz="2400" b="1" dirty="0">
                <a:latin typeface="宋体" panose="02010600030101010101" pitchFamily="2" charset="-122"/>
                <a:ea typeface="宋体" panose="02010600030101010101" pitchFamily="2" charset="-122"/>
              </a:rPr>
              <a:t>年</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月</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日以前发生的处置资产，</a:t>
            </a:r>
            <a:r>
              <a:rPr lang="zh-CN" altLang="zh-CN" sz="2400" b="1" dirty="0">
                <a:latin typeface="宋体" panose="02010600030101010101" pitchFamily="2" charset="-122"/>
                <a:ea typeface="宋体" panose="02010600030101010101" pitchFamily="2" charset="-122"/>
              </a:rPr>
              <a:t>2008</a:t>
            </a:r>
            <a:r>
              <a:rPr lang="zh-CN" altLang="x-none" sz="2400" b="1" dirty="0">
                <a:latin typeface="宋体" panose="02010600030101010101" pitchFamily="2" charset="-122"/>
                <a:ea typeface="宋体" panose="02010600030101010101" pitchFamily="2" charset="-122"/>
              </a:rPr>
              <a:t>年</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月</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日以后尚未进行税务处理的，按本通知规定执行。</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p:txBody>
          <a:bodyPr vert="horz" wrap="square" lIns="0" tIns="0" rIns="0" bIns="0" anchor="t" anchorCtr="0"/>
          <a:p>
            <a:endParaRPr lang="zh-CN" altLang="zh-CN" dirty="0">
              <a:latin typeface="宋体" panose="02010600030101010101" pitchFamily="2" charset="-122"/>
              <a:ea typeface="宋体" panose="02010600030101010101" pitchFamily="2" charset="-122"/>
            </a:endParaRPr>
          </a:p>
        </p:txBody>
      </p:sp>
      <p:sp>
        <p:nvSpPr>
          <p:cNvPr id="47107" name="Rectangle 3"/>
          <p:cNvSpPr>
            <a:spLocks noGrp="1"/>
          </p:cNvSpPr>
          <p:nvPr>
            <p:ph idx="1"/>
          </p:nvPr>
        </p:nvSpPr>
        <p:spPr/>
        <p:txBody>
          <a:bodyPr vert="horz" wrap="square" lIns="0" tIns="0" rIns="0" bIns="0" anchor="t" anchorCtr="0"/>
          <a:p>
            <a:pPr>
              <a:lnSpc>
                <a:spcPct val="90000"/>
              </a:lnSpc>
            </a:pPr>
            <a:r>
              <a:rPr lang="zh-CN" altLang="zh-CN" sz="2800" b="1" dirty="0">
                <a:latin typeface="宋体" panose="02010600030101010101" pitchFamily="2" charset="-122"/>
                <a:ea typeface="宋体" panose="02010600030101010101" pitchFamily="2" charset="-122"/>
              </a:rPr>
              <a:t>9</a:t>
            </a:r>
            <a:r>
              <a:rPr lang="zh-CN" altLang="x-none" sz="2800" b="1" dirty="0">
                <a:latin typeface="宋体" panose="02010600030101010101" pitchFamily="2" charset="-122"/>
                <a:ea typeface="宋体" panose="02010600030101010101" pitchFamily="2" charset="-122"/>
              </a:rPr>
              <a:t>、采取产品分成方式取得收入的规定：</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latin typeface="宋体" panose="02010600030101010101" pitchFamily="2" charset="-122"/>
                <a:ea typeface="宋体" panose="02010600030101010101" pitchFamily="2" charset="-122"/>
              </a:rPr>
              <a:t>采取产品分成方式取得收入的，按照</a:t>
            </a:r>
            <a:r>
              <a:rPr lang="zh-CN" altLang="x-none" sz="2800" b="1" dirty="0">
                <a:solidFill>
                  <a:srgbClr val="FF0000"/>
                </a:solidFill>
                <a:latin typeface="宋体" panose="02010600030101010101" pitchFamily="2" charset="-122"/>
                <a:ea typeface="宋体" panose="02010600030101010101" pitchFamily="2" charset="-122"/>
              </a:rPr>
              <a:t>企业分得产品的日期</a:t>
            </a:r>
            <a:r>
              <a:rPr lang="zh-CN" altLang="x-none" sz="2800" b="1" dirty="0">
                <a:latin typeface="宋体" panose="02010600030101010101" pitchFamily="2" charset="-122"/>
                <a:ea typeface="宋体" panose="02010600030101010101" pitchFamily="2" charset="-122"/>
              </a:rPr>
              <a:t>确认收入的实现，其收入额按照产品的公允价值确定。</a:t>
            </a:r>
            <a:endParaRPr lang="zh-CN" altLang="x-none" sz="2800" b="1" dirty="0">
              <a:latin typeface="宋体" panose="02010600030101010101" pitchFamily="2" charset="-122"/>
              <a:ea typeface="宋体" panose="02010600030101010101" pitchFamily="2" charset="-122"/>
            </a:endParaRPr>
          </a:p>
          <a:p>
            <a:pPr>
              <a:lnSpc>
                <a:spcPct val="90000"/>
              </a:lnSpc>
            </a:pPr>
            <a:r>
              <a:rPr lang="zh-CN" altLang="x-none" sz="2800" b="1" dirty="0">
                <a:solidFill>
                  <a:srgbClr val="FF0000"/>
                </a:solidFill>
                <a:latin typeface="宋体" panose="02010600030101010101" pitchFamily="2" charset="-122"/>
                <a:ea typeface="宋体" panose="02010600030101010101" pitchFamily="2" charset="-122"/>
              </a:rPr>
              <a:t>企业分得产品的日期</a:t>
            </a:r>
            <a:r>
              <a:rPr lang="zh-CN" altLang="x-none" sz="2800" b="1" dirty="0">
                <a:latin typeface="宋体" panose="02010600030101010101" pitchFamily="2" charset="-122"/>
                <a:ea typeface="宋体" panose="02010600030101010101" pitchFamily="2" charset="-122"/>
              </a:rPr>
              <a:t>，是指企业在法律上拥有特定产品的时间，包括两个要件：第一，哪些产品属于该企业已经确定；第二，该企业在法律上已经拥有产品的所有权，该企业可以随时拿走或处理该产品。</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（劳务收入）</a:t>
            </a:r>
            <a:endParaRPr lang="zh-CN" altLang="x-none" dirty="0">
              <a:latin typeface="宋体" panose="02010600030101010101" pitchFamily="2" charset="-122"/>
              <a:ea typeface="宋体" panose="02010600030101010101" pitchFamily="2" charset="-122"/>
            </a:endParaRPr>
          </a:p>
        </p:txBody>
      </p:sp>
      <p:sp>
        <p:nvSpPr>
          <p:cNvPr id="48131" name="Rectangle 3"/>
          <p:cNvSpPr>
            <a:spLocks noGrp="1"/>
          </p:cNvSpPr>
          <p:nvPr>
            <p:ph idx="1"/>
          </p:nvPr>
        </p:nvSpPr>
        <p:spPr/>
        <p:txBody>
          <a:bodyPr vert="horz" wrap="square" lIns="0" tIns="0" rIns="0" bIns="0" anchor="t" anchorCtr="0"/>
          <a:p>
            <a:pPr>
              <a:lnSpc>
                <a:spcPct val="80000"/>
              </a:lnSpc>
              <a:buNone/>
            </a:pPr>
            <a:r>
              <a:rPr lang="zh-CN" altLang="x-none" sz="2400" b="1" dirty="0">
                <a:latin typeface="宋体" panose="02010600030101010101" pitchFamily="2" charset="-122"/>
                <a:ea typeface="宋体" panose="02010600030101010101" pitchFamily="2" charset="-122"/>
              </a:rPr>
              <a:t>是指企业从事建筑安装、修理修配、交通运输、仓储租赁、金融保险、邮电通信、咨询经纪、文化体育、科学研究、技术服务、教育培训、餐饮住宿、中介代理、卫生保健、社区服务、旅游、娱乐、加工以及其他劳务服务活动取得的收入。</a:t>
            </a:r>
            <a:endParaRPr lang="zh-CN" altLang="x-none" sz="2400" b="1" dirty="0">
              <a:latin typeface="宋体" panose="02010600030101010101" pitchFamily="2" charset="-122"/>
              <a:ea typeface="宋体" panose="02010600030101010101" pitchFamily="2" charset="-122"/>
            </a:endParaRPr>
          </a:p>
          <a:p>
            <a:pPr>
              <a:lnSpc>
                <a:spcPct val="80000"/>
              </a:lnSpc>
              <a:buNone/>
            </a:pPr>
            <a:r>
              <a:rPr lang="zh-CN" altLang="x-none" sz="2400" b="1" dirty="0">
                <a:latin typeface="宋体" panose="02010600030101010101" pitchFamily="2" charset="-122"/>
                <a:ea typeface="宋体" panose="02010600030101010101" pitchFamily="2" charset="-122"/>
                <a:sym typeface="Wingdings" panose="05000000000000000000" pitchFamily="2" charset="2"/>
              </a:rPr>
              <a:t>实施条例第二十三条：企业受托加工制造大型机械设备、船舶、飞机，以及从事建筑、安装、装配工程业务或者提供其他劳务等，持续时间超过</a:t>
            </a:r>
            <a:r>
              <a:rPr lang="zh-CN" altLang="zh-CN" sz="2400" b="1" dirty="0">
                <a:latin typeface="宋体" panose="02010600030101010101" pitchFamily="2" charset="-122"/>
                <a:ea typeface="宋体" panose="02010600030101010101" pitchFamily="2" charset="-122"/>
                <a:sym typeface="Wingdings" panose="05000000000000000000" pitchFamily="2" charset="2"/>
              </a:rPr>
              <a:t>12</a:t>
            </a:r>
            <a:r>
              <a:rPr lang="zh-CN" altLang="x-none" sz="2400" b="1" dirty="0">
                <a:latin typeface="宋体" panose="02010600030101010101" pitchFamily="2" charset="-122"/>
                <a:ea typeface="宋体" panose="02010600030101010101" pitchFamily="2" charset="-122"/>
                <a:sym typeface="Wingdings" panose="05000000000000000000" pitchFamily="2" charset="2"/>
              </a:rPr>
              <a:t>个月的，按照纳税年度内完工进度或者完成的工作量确认收入的实现。</a:t>
            </a:r>
            <a:endParaRPr lang="zh-CN" altLang="x-none" sz="2400" b="1" dirty="0">
              <a:latin typeface="宋体" panose="02010600030101010101" pitchFamily="2" charset="-122"/>
              <a:ea typeface="宋体" panose="02010600030101010101" pitchFamily="2" charset="-122"/>
              <a:sym typeface="Wingdings" panose="05000000000000000000" pitchFamily="2" charset="2"/>
            </a:endParaRPr>
          </a:p>
          <a:p>
            <a:pPr>
              <a:lnSpc>
                <a:spcPct val="80000"/>
              </a:lnSpc>
              <a:buNone/>
            </a:pPr>
            <a:r>
              <a:rPr lang="zh-CN" altLang="x-none" sz="2400" b="1" dirty="0">
                <a:latin typeface="宋体" panose="02010600030101010101" pitchFamily="2" charset="-122"/>
                <a:ea typeface="宋体" panose="02010600030101010101" pitchFamily="2" charset="-122"/>
              </a:rPr>
              <a:t>国税函</a:t>
            </a:r>
            <a:r>
              <a:rPr lang="zh-CN" altLang="zh-CN" sz="2400" b="1" dirty="0">
                <a:latin typeface="宋体" panose="02010600030101010101" pitchFamily="2" charset="-122"/>
                <a:ea typeface="宋体" panose="02010600030101010101" pitchFamily="2" charset="-122"/>
              </a:rPr>
              <a:t>[2008]875</a:t>
            </a:r>
            <a:r>
              <a:rPr lang="zh-CN" altLang="x-none" sz="2400" b="1" dirty="0">
                <a:latin typeface="宋体" panose="02010600030101010101" pitchFamily="2" charset="-122"/>
                <a:ea typeface="宋体" panose="02010600030101010101" pitchFamily="2" charset="-122"/>
              </a:rPr>
              <a:t>号规定：企业在各个纳税期末，提供劳务交易的结果能够可靠估计的，应采用完工百分比法确认提供劳务收入。</a:t>
            </a:r>
            <a:endParaRPr lang="zh-CN" altLang="x-none" sz="2000" b="1" dirty="0">
              <a:latin typeface="宋体" panose="02010600030101010101" pitchFamily="2" charset="-122"/>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xfrm>
            <a:off x="457200" y="357188"/>
            <a:ext cx="8229600" cy="127000"/>
          </a:xfrm>
        </p:spPr>
        <p:txBody>
          <a:bodyPr vert="horz" wrap="square" lIns="0" tIns="0" rIns="0" bIns="0" anchor="t" anchorCtr="0"/>
          <a:p>
            <a:endParaRPr lang="zh-CN" altLang="zh-CN" sz="4000" dirty="0">
              <a:solidFill>
                <a:srgbClr val="000000"/>
              </a:solidFill>
              <a:latin typeface="宋体" panose="02010600030101010101" pitchFamily="2" charset="-122"/>
              <a:ea typeface="宋体" panose="02010600030101010101" pitchFamily="2" charset="-122"/>
            </a:endParaRPr>
          </a:p>
        </p:txBody>
      </p:sp>
      <p:sp>
        <p:nvSpPr>
          <p:cNvPr id="49155" name="Rectangle 3"/>
          <p:cNvSpPr>
            <a:spLocks noGrp="1"/>
          </p:cNvSpPr>
          <p:nvPr>
            <p:ph idx="1"/>
          </p:nvPr>
        </p:nvSpPr>
        <p:spPr>
          <a:xfrm>
            <a:off x="457200" y="2017713"/>
            <a:ext cx="8229600" cy="4840287"/>
          </a:xfrm>
        </p:spPr>
        <p:txBody>
          <a:bodyPr vert="horz" wrap="square" lIns="0" tIns="0" rIns="0" bIns="0" anchor="t" anchorCtr="0"/>
          <a:p>
            <a:pPr>
              <a:buNone/>
            </a:pPr>
            <a:r>
              <a:rPr lang="zh-CN" altLang="zh-CN" sz="2800" b="1" dirty="0">
                <a:latin typeface="宋体" panose="02010600030101010101" pitchFamily="2" charset="-122"/>
                <a:ea typeface="宋体" panose="02010600030101010101" pitchFamily="2" charset="-122"/>
              </a:rPr>
              <a:t>1</a:t>
            </a:r>
            <a:r>
              <a:rPr lang="zh-CN" altLang="x-none" sz="2800" b="1" dirty="0">
                <a:latin typeface="宋体" panose="02010600030101010101" pitchFamily="2" charset="-122"/>
                <a:ea typeface="宋体" panose="02010600030101010101" pitchFamily="2" charset="-122"/>
              </a:rPr>
              <a:t>、提供劳务交易的结果能够可靠估计，是指同时满足下列条件：</a:t>
            </a:r>
            <a:endParaRPr lang="zh-CN" altLang="x-none" sz="28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收入的金额能够可靠地计量；</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交易的完工进度能够可靠地确定；</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交易中已发生和将发生的成本能够可靠地核算。</a:t>
            </a:r>
            <a:endParaRPr lang="zh-CN" altLang="x-none" sz="2400" b="1" dirty="0">
              <a:latin typeface="宋体" panose="02010600030101010101" pitchFamily="2" charset="-122"/>
              <a:ea typeface="宋体" panose="02010600030101010101" pitchFamily="2" charset="-122"/>
            </a:endParaRPr>
          </a:p>
          <a:p>
            <a:pPr>
              <a:buNone/>
            </a:pPr>
            <a:r>
              <a:rPr lang="zh-CN" altLang="zh-CN" sz="2800" b="1" dirty="0">
                <a:latin typeface="宋体" panose="02010600030101010101" pitchFamily="2" charset="-122"/>
                <a:ea typeface="宋体" panose="02010600030101010101" pitchFamily="2" charset="-122"/>
              </a:rPr>
              <a:t>2</a:t>
            </a:r>
            <a:r>
              <a:rPr lang="zh-CN" altLang="x-none" sz="2800" b="1" dirty="0">
                <a:latin typeface="宋体" panose="02010600030101010101" pitchFamily="2" charset="-122"/>
                <a:ea typeface="宋体" panose="02010600030101010101" pitchFamily="2" charset="-122"/>
              </a:rPr>
              <a:t>、企业提供劳务完工进度的确定，可选用下列方法：</a:t>
            </a:r>
            <a:endParaRPr lang="zh-CN" altLang="x-none" sz="28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已完工作的测量；</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已提供劳务占劳务总量的比例；</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发生成本占总成本的比例。 </a:t>
            </a:r>
            <a:br>
              <a:rPr lang="zh-CN" altLang="x-none" sz="2400" b="1" dirty="0">
                <a:latin typeface="宋体" panose="02010600030101010101" pitchFamily="2" charset="-122"/>
                <a:ea typeface="宋体" panose="02010600030101010101" pitchFamily="2" charset="-122"/>
              </a:rPr>
            </a:br>
            <a:r>
              <a:rPr lang="zh-CN" altLang="x-none" sz="2400" b="1" dirty="0">
                <a:latin typeface="宋体" panose="02010600030101010101" pitchFamily="2" charset="-122"/>
                <a:ea typeface="宋体" panose="02010600030101010101" pitchFamily="2" charset="-122"/>
              </a:rPr>
              <a:t>　　</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xfrm>
            <a:off x="457200" y="357188"/>
            <a:ext cx="8229600" cy="182562"/>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50179" name="Rectangle 3"/>
          <p:cNvSpPr>
            <a:spLocks noGrp="1"/>
          </p:cNvSpPr>
          <p:nvPr>
            <p:ph idx="1"/>
          </p:nvPr>
        </p:nvSpPr>
        <p:spPr>
          <a:xfrm>
            <a:off x="457200" y="1712913"/>
            <a:ext cx="8229600" cy="4670425"/>
          </a:xfrm>
        </p:spPr>
        <p:txBody>
          <a:bodyPr vert="horz" wrap="square" lIns="0" tIns="0" rIns="0" bIns="0" anchor="t" anchorCtr="0"/>
          <a:p>
            <a:pPr>
              <a:lnSpc>
                <a:spcPct val="110000"/>
              </a:lnSpc>
              <a:buNone/>
            </a:pPr>
            <a:r>
              <a:rPr lang="zh-CN" altLang="zh-CN" sz="2800" b="1" dirty="0">
                <a:latin typeface="宋体" panose="02010600030101010101" pitchFamily="2" charset="-122"/>
                <a:ea typeface="宋体" panose="02010600030101010101" pitchFamily="2" charset="-122"/>
              </a:rPr>
              <a:t>3</a:t>
            </a:r>
            <a:r>
              <a:rPr lang="zh-CN" altLang="x-none" sz="2800" b="1" dirty="0">
                <a:latin typeface="宋体" panose="02010600030101010101" pitchFamily="2" charset="-122"/>
                <a:ea typeface="宋体" panose="02010600030101010101" pitchFamily="2" charset="-122"/>
              </a:rPr>
              <a:t>、劳务收入的计量：</a:t>
            </a:r>
            <a:endParaRPr lang="zh-CN" altLang="x-none" sz="2800" b="1" dirty="0">
              <a:latin typeface="宋体" panose="02010600030101010101" pitchFamily="2" charset="-122"/>
              <a:ea typeface="宋体" panose="02010600030101010101" pitchFamily="2" charset="-122"/>
            </a:endParaRPr>
          </a:p>
          <a:p>
            <a:pPr>
              <a:lnSpc>
                <a:spcPct val="110000"/>
              </a:lnSpc>
              <a:buNone/>
            </a:pPr>
            <a:r>
              <a:rPr lang="zh-CN" altLang="x-none" sz="2800" b="1" dirty="0">
                <a:latin typeface="宋体" panose="02010600030101010101" pitchFamily="2" charset="-122"/>
                <a:ea typeface="宋体" panose="02010600030101010101" pitchFamily="2" charset="-122"/>
              </a:rPr>
              <a:t>企业应按照从接受劳务方已收或应收的合同或协议价款确定劳务收入总额，根据纳税期末提供劳务收入总额乘以完工进度扣除以前纳税年度累计已确认提供劳务收入后的金额，确认为当期劳务收入；</a:t>
            </a:r>
            <a:endParaRPr lang="zh-CN" altLang="x-none" sz="2800" b="1" dirty="0">
              <a:latin typeface="宋体" panose="02010600030101010101" pitchFamily="2" charset="-122"/>
              <a:ea typeface="宋体" panose="02010600030101010101" pitchFamily="2" charset="-122"/>
            </a:endParaRPr>
          </a:p>
          <a:p>
            <a:pPr>
              <a:lnSpc>
                <a:spcPct val="110000"/>
              </a:lnSpc>
              <a:buNone/>
            </a:pPr>
            <a:r>
              <a:rPr lang="zh-CN" altLang="x-none" sz="2800" b="1" dirty="0">
                <a:latin typeface="宋体" panose="02010600030101010101" pitchFamily="2" charset="-122"/>
                <a:ea typeface="宋体" panose="02010600030101010101" pitchFamily="2" charset="-122"/>
              </a:rPr>
              <a:t>同时，按照提供劳务估计总成本乘以完工进度扣除以前纳税期间累计已确认劳务成本后的金额，结转为当期劳务成本。</a:t>
            </a:r>
            <a:br>
              <a:rPr lang="zh-CN" altLang="x-none" sz="2800" b="1" dirty="0">
                <a:latin typeface="宋体" panose="02010600030101010101" pitchFamily="2" charset="-122"/>
                <a:ea typeface="宋体" panose="02010600030101010101" pitchFamily="2" charset="-122"/>
              </a:rPr>
            </a:br>
            <a:r>
              <a:rPr lang="zh-CN" altLang="x-none" sz="2800" b="1" dirty="0">
                <a:solidFill>
                  <a:srgbClr val="000000"/>
                </a:solidFill>
                <a:latin typeface="宋体" panose="02010600030101010101" pitchFamily="2" charset="-122"/>
                <a:ea typeface="宋体" panose="02010600030101010101" pitchFamily="2" charset="-122"/>
              </a:rPr>
              <a:t>　　</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案例</a:t>
            </a:r>
            <a:endParaRPr lang="zh-CN" altLang="x-none" dirty="0">
              <a:latin typeface="宋体" panose="02010600030101010101" pitchFamily="2" charset="-122"/>
              <a:ea typeface="宋体" panose="02010600030101010101" pitchFamily="2" charset="-122"/>
            </a:endParaRPr>
          </a:p>
        </p:txBody>
      </p:sp>
      <p:sp>
        <p:nvSpPr>
          <p:cNvPr id="51203" name="Rectangle 3"/>
          <p:cNvSpPr>
            <a:spLocks noGrp="1"/>
          </p:cNvSpPr>
          <p:nvPr>
            <p:ph idx="1"/>
          </p:nvPr>
        </p:nvSpPr>
        <p:spPr/>
        <p:txBody>
          <a:bodyPr vert="horz" wrap="square" lIns="0" tIns="0" rIns="0" bIns="0" anchor="t" anchorCtr="0"/>
          <a:p>
            <a:r>
              <a:rPr lang="zh-CN" altLang="en-US" sz="2800" b="1" dirty="0">
                <a:latin typeface="宋体" panose="02010600030101010101" pitchFamily="2" charset="-122"/>
                <a:ea typeface="宋体" panose="02010600030101010101" pitchFamily="2" charset="-122"/>
              </a:rPr>
              <a:t>A公司加工制造某大型机械设备，持续时间为24个月。2013年度完成工作量的50%，该建造合同的总价款为2000万元。</a:t>
            </a:r>
            <a:endParaRPr lang="zh-CN" altLang="en-US"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A公司在2013年度应当确认多少收入。</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xfrm>
            <a:off x="457200" y="357188"/>
            <a:ext cx="8229600" cy="71437"/>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52227" name="Rectangle 3"/>
          <p:cNvSpPr>
            <a:spLocks noGrp="1"/>
          </p:cNvSpPr>
          <p:nvPr>
            <p:ph idx="1"/>
          </p:nvPr>
        </p:nvSpPr>
        <p:spPr>
          <a:xfrm>
            <a:off x="533400" y="1439863"/>
            <a:ext cx="8153400" cy="5762625"/>
          </a:xfrm>
        </p:spPr>
        <p:txBody>
          <a:bodyPr vert="horz" wrap="square" lIns="0" tIns="0" rIns="0" bIns="0" anchor="t" anchorCtr="0"/>
          <a:p>
            <a:r>
              <a:rPr lang="zh-CN" altLang="zh-CN" b="1" dirty="0">
                <a:latin typeface="宋体" panose="02010600030101010101" pitchFamily="2" charset="-122"/>
                <a:ea typeface="宋体" panose="02010600030101010101" pitchFamily="2" charset="-122"/>
              </a:rPr>
              <a:t>4</a:t>
            </a:r>
            <a:r>
              <a:rPr lang="zh-CN" altLang="x-none" b="1" dirty="0">
                <a:latin typeface="宋体" panose="02010600030101010101" pitchFamily="2" charset="-122"/>
                <a:ea typeface="宋体" panose="02010600030101010101" pitchFamily="2" charset="-122"/>
              </a:rPr>
              <a:t>、劳务收入确认的具体规定：</a:t>
            </a:r>
            <a:endParaRPr lang="zh-CN" altLang="x-none" b="1" dirty="0">
              <a:latin typeface="宋体" panose="02010600030101010101" pitchFamily="2" charset="-122"/>
              <a:ea typeface="宋体" panose="02010600030101010101" pitchFamily="2" charset="-122"/>
            </a:endParaRPr>
          </a:p>
          <a:p>
            <a:r>
              <a:rPr lang="zh-CN" altLang="x-none" b="1" dirty="0">
                <a:latin typeface="宋体" panose="02010600030101010101" pitchFamily="2" charset="-122"/>
                <a:ea typeface="宋体" panose="02010600030101010101" pitchFamily="2" charset="-122"/>
              </a:rPr>
              <a:t>下列提供劳务满足收入确认条件的，应按规定确认收入：</a:t>
            </a:r>
            <a:endParaRPr lang="zh-CN" altLang="x-none"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安装费。应根据安装完工进度确认收入。安装工作是商品销售附带条件的，安装费在确认商品销售实现时确认收入。</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宣传媒介的收费。应在相关的广告或商业行为出现于公众面前时确认收入。广告的制作费，应根据制作广告的完工进度确认收入。</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软件费。为特定客户开发软件的收费，应根据开发的完工进度确认收入。</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服务费。包含在商品售价内可区分的服务费，在提供服务的期间分期确认收入。</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xfrm>
            <a:off x="457200" y="357188"/>
            <a:ext cx="8229600" cy="71437"/>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53251" name="Rectangle 3"/>
          <p:cNvSpPr>
            <a:spLocks noGrp="1"/>
          </p:cNvSpPr>
          <p:nvPr>
            <p:ph idx="1"/>
          </p:nvPr>
        </p:nvSpPr>
        <p:spPr>
          <a:xfrm>
            <a:off x="354013" y="1379538"/>
            <a:ext cx="8229600" cy="5478462"/>
          </a:xfrm>
        </p:spPr>
        <p:txBody>
          <a:bodyPr vert="horz" wrap="square" lIns="0" tIns="0" rIns="0" bIns="0" anchor="t" anchorCtr="0"/>
          <a:p>
            <a:pPr lvl="1"/>
            <a:r>
              <a:rPr lang="zh-CN" altLang="x-none" sz="2400" b="1" dirty="0">
                <a:latin typeface="宋体" panose="02010600030101010101" pitchFamily="2" charset="-122"/>
                <a:ea typeface="宋体" panose="02010600030101010101" pitchFamily="2" charset="-122"/>
              </a:rPr>
              <a:t>艺术表演、招待宴会和其他特殊活动的收费。在相关活动发生时确认收入。收费涉及几项活动的，预收的款项应合理分配给每项活动，分别确认收入。</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会员费。申请入会或加入会员，只允许取得会籍，所有其他服务或商品都要另行收费的，在取得该会员费时确认收入。申请入会或加入会员后，会员在会员期内不再付费就可得到各种服务或商品，或者以低于非会员的价格销售商品或提供服务的，该会员费应在整个受益期内分期确认收入。</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特许权费。属于提供设备和其他有形资产的特许权费，在交付资产或转移资产所有权时确认收入；属于提供初始及后续服务的特许权费，在提供服务时确认收入。</a:t>
            </a:r>
            <a:endParaRPr lang="zh-CN" altLang="x-none" sz="2400" b="1" dirty="0">
              <a:latin typeface="宋体" panose="02010600030101010101" pitchFamily="2" charset="-122"/>
              <a:ea typeface="宋体" panose="02010600030101010101" pitchFamily="2" charset="-122"/>
            </a:endParaRPr>
          </a:p>
          <a:p>
            <a:pPr lvl="1"/>
            <a:r>
              <a:rPr lang="zh-CN" altLang="x-none" sz="2400" b="1" dirty="0">
                <a:latin typeface="宋体" panose="02010600030101010101" pitchFamily="2" charset="-122"/>
                <a:ea typeface="宋体" panose="02010600030101010101" pitchFamily="2" charset="-122"/>
              </a:rPr>
              <a:t>劳务费。长期为客户提供重复的劳务收取的劳务费，在相关劳务活动发生时确认收入。</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（转让财产收入）</a:t>
            </a:r>
            <a:endParaRPr lang="zh-CN" altLang="x-none" dirty="0">
              <a:latin typeface="宋体" panose="02010600030101010101" pitchFamily="2" charset="-122"/>
              <a:ea typeface="宋体" panose="02010600030101010101" pitchFamily="2" charset="-122"/>
            </a:endParaRPr>
          </a:p>
        </p:txBody>
      </p:sp>
      <p:sp>
        <p:nvSpPr>
          <p:cNvPr id="54275" name="Rectangle 3"/>
          <p:cNvSpPr>
            <a:spLocks noGrp="1"/>
          </p:cNvSpPr>
          <p:nvPr>
            <p:ph idx="1"/>
          </p:nvPr>
        </p:nvSpPr>
        <p:spPr/>
        <p:txBody>
          <a:bodyPr vert="horz" wrap="square" lIns="0" tIns="0" rIns="0" bIns="0" anchor="t" anchorCtr="0"/>
          <a:p>
            <a:r>
              <a:rPr lang="zh-CN" altLang="x-none" sz="3200" b="1" dirty="0">
                <a:latin typeface="宋体" panose="02010600030101010101" pitchFamily="2" charset="-122"/>
                <a:ea typeface="宋体" panose="02010600030101010101" pitchFamily="2" charset="-122"/>
              </a:rPr>
              <a:t>是指企业转让固定资产、生物资产、无形资产、股权、债权等财产取得的收入。</a:t>
            </a:r>
            <a:br>
              <a:rPr lang="zh-CN" altLang="x-none" sz="3200" b="1" dirty="0">
                <a:latin typeface="宋体" panose="02010600030101010101" pitchFamily="2" charset="-122"/>
                <a:ea typeface="宋体" panose="02010600030101010101" pitchFamily="2" charset="-122"/>
              </a:rPr>
            </a:br>
            <a:r>
              <a:rPr lang="zh-CN" altLang="x-none" sz="3200" b="1" dirty="0">
                <a:latin typeface="宋体" panose="02010600030101010101" pitchFamily="2" charset="-122"/>
                <a:ea typeface="宋体" panose="02010600030101010101" pitchFamily="2" charset="-122"/>
              </a:rPr>
              <a:t>　</a:t>
            </a:r>
            <a:endParaRPr lang="zh-CN" altLang="x-none" sz="3200" b="1"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（一）居民企业</a:t>
            </a:r>
            <a:endParaRPr lang="zh-CN" altLang="x-none" dirty="0">
              <a:latin typeface="宋体" panose="02010600030101010101" pitchFamily="2" charset="-122"/>
              <a:ea typeface="宋体" panose="02010600030101010101" pitchFamily="2" charset="-122"/>
            </a:endParaRPr>
          </a:p>
        </p:txBody>
      </p:sp>
      <p:sp>
        <p:nvSpPr>
          <p:cNvPr id="8195" name="Rectangle 3"/>
          <p:cNvSpPr>
            <a:spLocks noGrp="1"/>
          </p:cNvSpPr>
          <p:nvPr>
            <p:ph idx="1"/>
          </p:nvPr>
        </p:nvSpPr>
        <p:spPr/>
        <p:txBody>
          <a:bodyPr vert="horz" wrap="square" lIns="0" tIns="0" rIns="0" bIns="0" anchor="t" anchorCtr="0"/>
          <a:p>
            <a:r>
              <a:rPr lang="zh-CN" altLang="en-US" sz="2800" b="1" dirty="0">
                <a:latin typeface="宋体" panose="02010600030101010101" pitchFamily="2" charset="-122"/>
                <a:ea typeface="宋体" panose="02010600030101010101" pitchFamily="2" charset="-122"/>
              </a:rPr>
              <a:t>判断居民企业的标准：1,注册登记地；2,中心管理和控制地；3,公司所在地；4,实际管理机构所在地</a:t>
            </a:r>
            <a:endParaRPr lang="zh-CN" altLang="en-US" sz="2800" b="1" dirty="0">
              <a:latin typeface="宋体" panose="02010600030101010101" pitchFamily="2" charset="-122"/>
              <a:ea typeface="宋体" panose="02010600030101010101" pitchFamily="2" charset="-122"/>
            </a:endParaRPr>
          </a:p>
          <a:p>
            <a:endParaRPr lang="zh-CN" altLang="en-US"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我国的居民企业是指依法在中国境内成立，或者依照外国(地区)法律成立但实际管理机构在中国境内的企业。</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20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charRg st="0" end="49"/>
                                            </p:txEl>
                                          </p:spTgt>
                                        </p:tgtEl>
                                        <p:attrNameLst>
                                          <p:attrName>style.visibility</p:attrName>
                                        </p:attrNameLst>
                                      </p:cBhvr>
                                      <p:to>
                                        <p:strVal val="visible"/>
                                      </p:to>
                                    </p:set>
                                    <p:animEffect transition="in" filter="fade">
                                      <p:cBhvr>
                                        <p:cTn id="12" dur="2000"/>
                                        <p:tgtEl>
                                          <p:spTgt spid="8195">
                                            <p:txEl>
                                              <p:charRg st="0"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charRg st="50" end="100"/>
                                            </p:txEl>
                                          </p:spTgt>
                                        </p:tgtEl>
                                        <p:attrNameLst>
                                          <p:attrName>style.visibility</p:attrName>
                                        </p:attrNameLst>
                                      </p:cBhvr>
                                      <p:to>
                                        <p:strVal val="visible"/>
                                      </p:to>
                                    </p:set>
                                    <p:animEffect transition="in" filter="fade">
                                      <p:cBhvr>
                                        <p:cTn id="17" dur="2000"/>
                                        <p:tgtEl>
                                          <p:spTgt spid="8195">
                                            <p:txEl>
                                              <p:charRg st="50"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（股权转让所得）</a:t>
            </a:r>
            <a:endParaRPr lang="zh-CN" altLang="x-none" dirty="0">
              <a:latin typeface="宋体" panose="02010600030101010101" pitchFamily="2" charset="-122"/>
              <a:ea typeface="宋体" panose="02010600030101010101" pitchFamily="2" charset="-122"/>
            </a:endParaRPr>
          </a:p>
        </p:txBody>
      </p:sp>
      <p:sp>
        <p:nvSpPr>
          <p:cNvPr id="55299" name="Rectangle 3"/>
          <p:cNvSpPr>
            <a:spLocks noGrp="1"/>
          </p:cNvSpPr>
          <p:nvPr>
            <p:ph idx="1"/>
          </p:nvPr>
        </p:nvSpPr>
        <p:spPr/>
        <p:txBody>
          <a:bodyPr vert="horz" wrap="square" lIns="0" tIns="0" rIns="0" bIns="0" anchor="t" anchorCtr="0"/>
          <a:p>
            <a:pPr>
              <a:lnSpc>
                <a:spcPct val="90000"/>
              </a:lnSpc>
            </a:pP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关于贯彻落实企业所得税法若干税收问题的通知</a:t>
            </a:r>
            <a:r>
              <a:rPr lang="zh-CN" altLang="zh-CN" sz="2400" b="1" dirty="0">
                <a:latin typeface="宋体" panose="02010600030101010101" pitchFamily="2" charset="-122"/>
                <a:ea typeface="宋体" panose="02010600030101010101" pitchFamily="2" charset="-122"/>
              </a:rPr>
              <a:t>》 </a:t>
            </a:r>
            <a:r>
              <a:rPr lang="zh-CN" altLang="x-none" sz="2100" b="1" dirty="0">
                <a:latin typeface="宋体" panose="02010600030101010101" pitchFamily="2" charset="-122"/>
                <a:ea typeface="宋体" panose="02010600030101010101" pitchFamily="2" charset="-122"/>
              </a:rPr>
              <a:t>（国税函</a:t>
            </a:r>
            <a:r>
              <a:rPr lang="zh-CN" altLang="zh-CN" sz="2100" b="1" dirty="0">
                <a:latin typeface="宋体" panose="02010600030101010101" pitchFamily="2" charset="-122"/>
                <a:ea typeface="宋体" panose="02010600030101010101" pitchFamily="2" charset="-122"/>
              </a:rPr>
              <a:t>[2010]79</a:t>
            </a:r>
            <a:r>
              <a:rPr lang="zh-CN" altLang="x-none" sz="2100" b="1" dirty="0">
                <a:latin typeface="宋体" panose="02010600030101010101" pitchFamily="2" charset="-122"/>
                <a:ea typeface="宋体" panose="02010600030101010101" pitchFamily="2" charset="-122"/>
              </a:rPr>
              <a:t>号 ）：</a:t>
            </a:r>
            <a:endParaRPr lang="zh-CN" altLang="x-none" sz="21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转让股权收入扣除为取得该股权所发生的成本后，为股权转让所得。</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企业转让股权收入，应于转让协议生效、</a:t>
            </a:r>
            <a:r>
              <a:rPr lang="zh-CN" altLang="x-none" sz="2400" b="1" dirty="0">
                <a:solidFill>
                  <a:srgbClr val="FF0000"/>
                </a:solidFill>
                <a:latin typeface="宋体" panose="02010600030101010101" pitchFamily="2" charset="-122"/>
                <a:ea typeface="宋体" panose="02010600030101010101" pitchFamily="2" charset="-122"/>
              </a:rPr>
              <a:t>且完成股权变更手续时</a:t>
            </a:r>
            <a:r>
              <a:rPr lang="zh-CN" altLang="x-none" sz="2400" b="1" dirty="0">
                <a:latin typeface="宋体" panose="02010600030101010101" pitchFamily="2" charset="-122"/>
                <a:ea typeface="宋体" panose="02010600030101010101" pitchFamily="2" charset="-122"/>
              </a:rPr>
              <a:t>，确认收入的实现。</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企业在计算股权转让所得时，不得扣除被投资企业未分配利润等股东留存收益中按该项股权所可能分配的金额。</a:t>
            </a:r>
            <a:endParaRPr lang="zh-CN" altLang="x-none" sz="2400" b="1" dirty="0">
              <a:latin typeface="宋体" panose="02010600030101010101" pitchFamily="2" charset="-122"/>
              <a:ea typeface="宋体" panose="02010600030101010101" pitchFamily="2" charset="-122"/>
            </a:endParaRPr>
          </a:p>
          <a:p>
            <a:pPr lvl="1">
              <a:lnSpc>
                <a:spcPct val="90000"/>
              </a:lnSpc>
            </a:pPr>
            <a:r>
              <a:rPr lang="zh-CN" altLang="x-none" b="1" dirty="0">
                <a:latin typeface="宋体" panose="02010600030101010101" pitchFamily="2" charset="-122"/>
                <a:ea typeface="宋体" panose="02010600030101010101" pitchFamily="2" charset="-122"/>
              </a:rPr>
              <a:t>即：如果被投资方保留利润不分配，将投资股票价值提高，将使得本应享受免税的股息性质所得转化为股权转让所得</a:t>
            </a:r>
            <a:endParaRPr lang="zh-CN" altLang="x-none" b="1" dirty="0">
              <a:latin typeface="宋体" panose="02010600030101010101" pitchFamily="2" charset="-122"/>
              <a:ea typeface="宋体" panose="02010600030101010101" pitchFamily="2" charset="-122"/>
            </a:endParaRPr>
          </a:p>
          <a:p>
            <a:pPr>
              <a:lnSpc>
                <a:spcPct val="90000"/>
              </a:lnSpc>
            </a:pPr>
            <a:endParaRPr lang="zh-CN" altLang="zh-CN" sz="2400" b="1" dirty="0">
              <a:latin typeface="宋体" panose="02010600030101010101" pitchFamily="2" charset="-122"/>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p:cNvSpPr>
          <p:nvPr>
            <p:ph type="title"/>
          </p:nvPr>
        </p:nvSpPr>
        <p:spPr>
          <a:xfrm>
            <a:off x="457200" y="357188"/>
            <a:ext cx="8229600" cy="357187"/>
          </a:xfrm>
        </p:spPr>
        <p:txBody>
          <a:bodyPr vert="horz" wrap="square" lIns="0" tIns="0" rIns="0" bIns="0" anchor="t" anchorCtr="0"/>
          <a:p>
            <a:endParaRPr lang="zh-CN" altLang="zh-CN" dirty="0">
              <a:ea typeface="宋体" panose="02010600030101010101" pitchFamily="2" charset="-122"/>
            </a:endParaRPr>
          </a:p>
        </p:txBody>
      </p:sp>
      <p:sp>
        <p:nvSpPr>
          <p:cNvPr id="59395" name="Rectangle 3"/>
          <p:cNvSpPr>
            <a:spLocks noGrp="1" noRot="1"/>
          </p:cNvSpPr>
          <p:nvPr>
            <p:ph idx="1"/>
          </p:nvPr>
        </p:nvSpPr>
        <p:spPr>
          <a:xfrm>
            <a:off x="287338" y="1681163"/>
            <a:ext cx="8540750" cy="5616575"/>
          </a:xfrm>
        </p:spPr>
        <p:txBody>
          <a:bodyPr vert="horz" wrap="square" lIns="0" tIns="0" rIns="0" bIns="0" anchor="t" anchorCtr="0"/>
          <a:p>
            <a:r>
              <a:rPr lang="zh-CN" altLang="en-US" b="1" dirty="0">
                <a:latin typeface="宋体" panose="02010600030101010101" pitchFamily="2" charset="-122"/>
                <a:ea typeface="宋体" panose="02010600030101010101" pitchFamily="2" charset="-122"/>
              </a:rPr>
              <a:t>例外情况：</a:t>
            </a:r>
            <a:endParaRPr lang="zh-CN" altLang="en-US"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1、投资企业撤回或减少投资</a:t>
            </a:r>
            <a:endParaRPr lang="zh-CN" altLang="en-US"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《国家税务总局关于企业所得税若干问题的公告》（2011年第34号）</a:t>
            </a:r>
            <a:endParaRPr lang="zh-CN" altLang="en-US"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投资企业从被投资企业撤回或减少投资，其取得的资产中，相当于初始出资的部分，应确认为投资收回；相当于被投资企业累计未分配利润和累计盈余公积按减少实收资本比例计算的部分，应确认为股息所得；其余部分确认为投资资产转让所得。</a:t>
            </a:r>
            <a:endParaRPr lang="zh-CN" altLang="en-US"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fade">
                                      <p:cBhvr>
                                        <p:cTn id="7" dur="2000"/>
                                        <p:tgtEl>
                                          <p:spTgt spid="593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395">
                                            <p:txEl>
                                              <p:charRg st="0" end="6"/>
                                            </p:txEl>
                                          </p:spTgt>
                                        </p:tgtEl>
                                        <p:attrNameLst>
                                          <p:attrName>style.visibility</p:attrName>
                                        </p:attrNameLst>
                                      </p:cBhvr>
                                      <p:to>
                                        <p:strVal val="visible"/>
                                      </p:to>
                                    </p:set>
                                    <p:animEffect transition="in" filter="fade">
                                      <p:cBhvr>
                                        <p:cTn id="12" dur="2000"/>
                                        <p:tgtEl>
                                          <p:spTgt spid="59395">
                                            <p:txEl>
                                              <p:charRg st="0"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395">
                                            <p:txEl>
                                              <p:charRg st="6" end="20"/>
                                            </p:txEl>
                                          </p:spTgt>
                                        </p:tgtEl>
                                        <p:attrNameLst>
                                          <p:attrName>style.visibility</p:attrName>
                                        </p:attrNameLst>
                                      </p:cBhvr>
                                      <p:to>
                                        <p:strVal val="visible"/>
                                      </p:to>
                                    </p:set>
                                    <p:animEffect transition="in" filter="fade">
                                      <p:cBhvr>
                                        <p:cTn id="17" dur="2000"/>
                                        <p:tgtEl>
                                          <p:spTgt spid="59395">
                                            <p:txEl>
                                              <p:charRg st="6" end="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9395">
                                            <p:txEl>
                                              <p:charRg st="20" end="54"/>
                                            </p:txEl>
                                          </p:spTgt>
                                        </p:tgtEl>
                                        <p:attrNameLst>
                                          <p:attrName>style.visibility</p:attrName>
                                        </p:attrNameLst>
                                      </p:cBhvr>
                                      <p:to>
                                        <p:strVal val="visible"/>
                                      </p:to>
                                    </p:set>
                                    <p:animEffect transition="in" filter="fade">
                                      <p:cBhvr>
                                        <p:cTn id="22" dur="2000"/>
                                        <p:tgtEl>
                                          <p:spTgt spid="59395">
                                            <p:txEl>
                                              <p:charRg st="20" end="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9395">
                                            <p:txEl>
                                              <p:charRg st="54" end="164"/>
                                            </p:txEl>
                                          </p:spTgt>
                                        </p:tgtEl>
                                        <p:attrNameLst>
                                          <p:attrName>style.visibility</p:attrName>
                                        </p:attrNameLst>
                                      </p:cBhvr>
                                      <p:to>
                                        <p:strVal val="visible"/>
                                      </p:to>
                                    </p:set>
                                    <p:animEffect transition="in" filter="fade">
                                      <p:cBhvr>
                                        <p:cTn id="27" dur="2000"/>
                                        <p:tgtEl>
                                          <p:spTgt spid="59395">
                                            <p:txEl>
                                              <p:charRg st="54"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ldLvl="0"/>
      <p:bldP spid="5939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Rot="1"/>
          </p:cNvSpPr>
          <p:nvPr>
            <p:ph type="title"/>
          </p:nvPr>
        </p:nvSpPr>
        <p:spPr>
          <a:xfrm>
            <a:off x="471488" y="990600"/>
            <a:ext cx="8229600" cy="357188"/>
          </a:xfrm>
        </p:spPr>
        <p:txBody>
          <a:bodyPr vert="horz" wrap="square" lIns="0" tIns="0" rIns="0" bIns="0" anchor="t" anchorCtr="0"/>
          <a:p>
            <a:endParaRPr lang="zh-CN" altLang="zh-CN" dirty="0">
              <a:ea typeface="宋体" panose="02010600030101010101" pitchFamily="2" charset="-122"/>
            </a:endParaRPr>
          </a:p>
        </p:txBody>
      </p:sp>
      <p:sp>
        <p:nvSpPr>
          <p:cNvPr id="60419" name="Rectangle 3"/>
          <p:cNvSpPr>
            <a:spLocks noGrp="1" noRot="1"/>
          </p:cNvSpPr>
          <p:nvPr>
            <p:ph idx="1"/>
          </p:nvPr>
        </p:nvSpPr>
        <p:spPr>
          <a:xfrm>
            <a:off x="301625" y="1816100"/>
            <a:ext cx="8540750" cy="3021013"/>
          </a:xfrm>
        </p:spPr>
        <p:txBody>
          <a:bodyPr vert="horz" wrap="square" lIns="0" tIns="0" rIns="0" bIns="0" anchor="t" anchorCtr="0"/>
          <a:p>
            <a:pPr>
              <a:lnSpc>
                <a:spcPct val="80000"/>
              </a:lnSpc>
            </a:pPr>
            <a:r>
              <a:rPr lang="zh-CN" altLang="en-US" sz="2800" b="1" dirty="0">
                <a:latin typeface="宋体" panose="02010600030101010101" pitchFamily="2" charset="-122"/>
                <a:ea typeface="宋体" panose="02010600030101010101" pitchFamily="2" charset="-122"/>
              </a:rPr>
              <a:t>2、企业清算</a:t>
            </a:r>
            <a:endParaRPr lang="zh-CN" altLang="en-US" sz="2800" b="1" dirty="0">
              <a:latin typeface="宋体" panose="02010600030101010101" pitchFamily="2" charset="-122"/>
              <a:ea typeface="宋体" panose="02010600030101010101" pitchFamily="2" charset="-122"/>
            </a:endParaRPr>
          </a:p>
          <a:p>
            <a:pPr>
              <a:lnSpc>
                <a:spcPct val="80000"/>
              </a:lnSpc>
            </a:pPr>
            <a:r>
              <a:rPr lang="zh-CN" altLang="en-US" sz="2800" b="1" dirty="0">
                <a:latin typeface="宋体" panose="02010600030101010101" pitchFamily="2" charset="-122"/>
                <a:ea typeface="宋体" panose="02010600030101010101" pitchFamily="2" charset="-122"/>
              </a:rPr>
              <a:t>《财政部 国家税务总局关于企业清算业务企业所得税处理若干问题的通知》（财税[2009]60号）</a:t>
            </a:r>
            <a:endParaRPr lang="zh-CN" altLang="en-US" sz="2800" b="1" dirty="0">
              <a:latin typeface="宋体" panose="02010600030101010101" pitchFamily="2" charset="-122"/>
              <a:ea typeface="宋体" panose="02010600030101010101" pitchFamily="2" charset="-122"/>
            </a:endParaRPr>
          </a:p>
          <a:p>
            <a:pPr>
              <a:lnSpc>
                <a:spcPct val="80000"/>
              </a:lnSpc>
            </a:pPr>
            <a:r>
              <a:rPr lang="zh-CN" altLang="en-US" sz="2800" b="1" dirty="0">
                <a:latin typeface="宋体" panose="02010600030101010101" pitchFamily="2" charset="-122"/>
                <a:ea typeface="宋体" panose="02010600030101010101" pitchFamily="2" charset="-122"/>
              </a:rPr>
              <a:t>被清算企业的股东分得的剩余资产的金额，其中相当于被清算企业累计未分配利润和累计盈余公积中按该股东所占股份比例计算的部分，应确认为股息所得；剩余资产减除股息所得后的余额，超过或低于股东投资成本的部分，应确认为股东的投资转让所得或损失。</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20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charRg st="0" end="7"/>
                                            </p:txEl>
                                          </p:spTgt>
                                        </p:tgtEl>
                                        <p:attrNameLst>
                                          <p:attrName>style.visibility</p:attrName>
                                        </p:attrNameLst>
                                      </p:cBhvr>
                                      <p:to>
                                        <p:strVal val="visible"/>
                                      </p:to>
                                    </p:set>
                                    <p:animEffect transition="in" filter="fade">
                                      <p:cBhvr>
                                        <p:cTn id="12" dur="2000"/>
                                        <p:tgtEl>
                                          <p:spTgt spid="60419">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419">
                                            <p:txEl>
                                              <p:charRg st="7" end="55"/>
                                            </p:txEl>
                                          </p:spTgt>
                                        </p:tgtEl>
                                        <p:attrNameLst>
                                          <p:attrName>style.visibility</p:attrName>
                                        </p:attrNameLst>
                                      </p:cBhvr>
                                      <p:to>
                                        <p:strVal val="visible"/>
                                      </p:to>
                                    </p:set>
                                    <p:animEffect transition="in" filter="fade">
                                      <p:cBhvr>
                                        <p:cTn id="17" dur="2000"/>
                                        <p:tgtEl>
                                          <p:spTgt spid="60419">
                                            <p:txEl>
                                              <p:charRg st="7" end="5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419">
                                            <p:txEl>
                                              <p:charRg st="55" end="172"/>
                                            </p:txEl>
                                          </p:spTgt>
                                        </p:tgtEl>
                                        <p:attrNameLst>
                                          <p:attrName>style.visibility</p:attrName>
                                        </p:attrNameLst>
                                      </p:cBhvr>
                                      <p:to>
                                        <p:strVal val="visible"/>
                                      </p:to>
                                    </p:set>
                                    <p:animEffect transition="in" filter="fade">
                                      <p:cBhvr>
                                        <p:cTn id="22" dur="2000"/>
                                        <p:tgtEl>
                                          <p:spTgt spid="60419">
                                            <p:txEl>
                                              <p:charRg st="55"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ldLvl="0"/>
      <p:bldP spid="6041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xfrm>
            <a:off x="457200" y="357188"/>
            <a:ext cx="8229600" cy="684212"/>
          </a:xfrm>
        </p:spPr>
        <p:txBody>
          <a:bodyPr vert="horz" wrap="square" lIns="0" tIns="0" rIns="0" bIns="0" anchor="t" anchorCtr="0"/>
          <a:p>
            <a:r>
              <a:rPr lang="zh-CN" altLang="x-none" sz="4000" dirty="0">
                <a:latin typeface="宋体" panose="02010600030101010101" pitchFamily="2" charset="-122"/>
                <a:ea typeface="宋体" panose="02010600030101010101" pitchFamily="2" charset="-122"/>
              </a:rPr>
              <a:t>（股息、红利等权益性投资收益）</a:t>
            </a:r>
            <a:endParaRPr lang="zh-CN" altLang="x-none" sz="4000" dirty="0">
              <a:latin typeface="宋体" panose="02010600030101010101" pitchFamily="2" charset="-122"/>
              <a:ea typeface="宋体" panose="02010600030101010101" pitchFamily="2" charset="-122"/>
            </a:endParaRPr>
          </a:p>
        </p:txBody>
      </p:sp>
      <p:sp>
        <p:nvSpPr>
          <p:cNvPr id="58371" name="Rectangle 3"/>
          <p:cNvSpPr>
            <a:spLocks noGrp="1"/>
          </p:cNvSpPr>
          <p:nvPr>
            <p:ph idx="1"/>
          </p:nvPr>
        </p:nvSpPr>
        <p:spPr>
          <a:xfrm>
            <a:off x="468313" y="1557338"/>
            <a:ext cx="8229600" cy="4824412"/>
          </a:xfrm>
        </p:spPr>
        <p:txBody>
          <a:bodyPr vert="horz" wrap="square" lIns="0" tIns="0" rIns="0" bIns="0" anchor="t" anchorCtr="0"/>
          <a:p>
            <a:pPr>
              <a:lnSpc>
                <a:spcPct val="80000"/>
              </a:lnSpc>
            </a:pPr>
            <a:r>
              <a:rPr lang="zh-CN" altLang="x-none" b="1" dirty="0">
                <a:latin typeface="宋体" panose="02010600030101010101" pitchFamily="2" charset="-122"/>
                <a:ea typeface="宋体" panose="02010600030101010101" pitchFamily="2" charset="-122"/>
              </a:rPr>
              <a:t>是指企业因权益性投资从被投资方取得的收入。</a:t>
            </a:r>
            <a:endParaRPr lang="zh-CN" altLang="x-none" b="1" dirty="0">
              <a:latin typeface="宋体" panose="02010600030101010101" pitchFamily="2" charset="-122"/>
              <a:ea typeface="宋体" panose="02010600030101010101" pitchFamily="2" charset="-122"/>
            </a:endParaRPr>
          </a:p>
          <a:p>
            <a:pPr>
              <a:lnSpc>
                <a:spcPct val="80000"/>
              </a:lnSpc>
            </a:pPr>
            <a:r>
              <a:rPr lang="zh-CN" altLang="x-none" b="1" dirty="0">
                <a:latin typeface="宋体" panose="02010600030101010101" pitchFamily="2" charset="-122"/>
                <a:ea typeface="宋体" panose="02010600030101010101" pitchFamily="2" charset="-122"/>
              </a:rPr>
              <a:t>股息、红利等权益性投资收益，除国务院财政、税务主管部门另有规定外，按照被投资方作出利润分配决定的日期确认收入的实现。</a:t>
            </a:r>
            <a:endParaRPr lang="zh-CN" altLang="x-none" b="1" dirty="0">
              <a:latin typeface="宋体" panose="02010600030101010101" pitchFamily="2" charset="-122"/>
              <a:ea typeface="宋体" panose="02010600030101010101" pitchFamily="2" charset="-122"/>
            </a:endParaRPr>
          </a:p>
          <a:p>
            <a:pPr>
              <a:lnSpc>
                <a:spcPct val="80000"/>
              </a:lnSpc>
            </a:pP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关于贯彻落实企业所得税法若干税收问题的通知</a:t>
            </a:r>
            <a:r>
              <a:rPr lang="zh-CN" altLang="zh-CN" b="1" dirty="0">
                <a:latin typeface="宋体" panose="02010600030101010101" pitchFamily="2" charset="-122"/>
                <a:ea typeface="宋体" panose="02010600030101010101" pitchFamily="2" charset="-122"/>
              </a:rPr>
              <a:t>》 </a:t>
            </a:r>
            <a:r>
              <a:rPr lang="zh-CN" altLang="x-none" b="1" dirty="0">
                <a:latin typeface="宋体" panose="02010600030101010101" pitchFamily="2" charset="-122"/>
                <a:ea typeface="宋体" panose="02010600030101010101" pitchFamily="2" charset="-122"/>
              </a:rPr>
              <a:t>（国税函</a:t>
            </a:r>
            <a:r>
              <a:rPr lang="zh-CN" altLang="zh-CN" b="1" dirty="0">
                <a:latin typeface="宋体" panose="02010600030101010101" pitchFamily="2" charset="-122"/>
                <a:ea typeface="宋体" panose="02010600030101010101" pitchFamily="2" charset="-122"/>
              </a:rPr>
              <a:t>[2010]79</a:t>
            </a:r>
            <a:r>
              <a:rPr lang="zh-CN" altLang="x-none" b="1" dirty="0">
                <a:latin typeface="宋体" panose="02010600030101010101" pitchFamily="2" charset="-122"/>
                <a:ea typeface="宋体" panose="02010600030101010101" pitchFamily="2" charset="-122"/>
              </a:rPr>
              <a:t>号 ）：</a:t>
            </a:r>
            <a:endParaRPr lang="zh-CN" altLang="x-none" b="1" dirty="0">
              <a:latin typeface="宋体" panose="02010600030101010101" pitchFamily="2" charset="-122"/>
              <a:ea typeface="宋体" panose="02010600030101010101" pitchFamily="2" charset="-122"/>
            </a:endParaRPr>
          </a:p>
          <a:p>
            <a:pPr lvl="1">
              <a:lnSpc>
                <a:spcPct val="80000"/>
              </a:lnSpc>
            </a:pPr>
            <a:r>
              <a:rPr lang="zh-CN" altLang="x-none" sz="2200" b="1" dirty="0">
                <a:latin typeface="宋体" panose="02010600030101010101" pitchFamily="2" charset="-122"/>
                <a:ea typeface="宋体" panose="02010600030101010101" pitchFamily="2" charset="-122"/>
              </a:rPr>
              <a:t>不论企业会计账务中对投资采取何种方法核算，被投资企业应以被投资企业股东会或股东大会作出利润分配</a:t>
            </a:r>
            <a:r>
              <a:rPr lang="zh-CN" altLang="x-none" sz="2200" b="1" dirty="0">
                <a:solidFill>
                  <a:srgbClr val="FF3300"/>
                </a:solidFill>
                <a:latin typeface="宋体" panose="02010600030101010101" pitchFamily="2" charset="-122"/>
                <a:ea typeface="宋体" panose="02010600030101010101" pitchFamily="2" charset="-122"/>
              </a:rPr>
              <a:t>或转股决定</a:t>
            </a:r>
            <a:r>
              <a:rPr lang="zh-CN" altLang="x-none" sz="2200" b="1" dirty="0">
                <a:latin typeface="宋体" panose="02010600030101010101" pitchFamily="2" charset="-122"/>
                <a:ea typeface="宋体" panose="02010600030101010101" pitchFamily="2" charset="-122"/>
              </a:rPr>
              <a:t>的日期，确定股息、红利等收入的实现。</a:t>
            </a:r>
            <a:endParaRPr lang="zh-CN" altLang="x-none" sz="2200" b="1" dirty="0">
              <a:latin typeface="宋体" panose="02010600030101010101" pitchFamily="2" charset="-122"/>
              <a:ea typeface="宋体" panose="02010600030101010101" pitchFamily="2" charset="-122"/>
            </a:endParaRPr>
          </a:p>
          <a:p>
            <a:pPr lvl="1">
              <a:lnSpc>
                <a:spcPct val="80000"/>
              </a:lnSpc>
            </a:pPr>
            <a:r>
              <a:rPr lang="zh-CN" altLang="x-none" sz="2200" b="1" dirty="0">
                <a:latin typeface="宋体" panose="02010600030101010101" pitchFamily="2" charset="-122"/>
                <a:ea typeface="宋体" panose="02010600030101010101" pitchFamily="2" charset="-122"/>
              </a:rPr>
              <a:t>被投资企业将股权（票）溢价所形成的资本公积转为股本的，不作为投资方企业的股息、红利收入，投资方企业也不得增加该项长期投资的计税基础。</a:t>
            </a:r>
            <a:endParaRPr lang="zh-CN" altLang="x-none" sz="2200" b="1" dirty="0">
              <a:latin typeface="宋体" panose="02010600030101010101" pitchFamily="2" charset="-122"/>
              <a:ea typeface="宋体" panose="02010600030101010101" pitchFamily="2" charset="-122"/>
            </a:endParaRPr>
          </a:p>
          <a:p>
            <a:pPr>
              <a:lnSpc>
                <a:spcPct val="80000"/>
              </a:lnSpc>
            </a:pPr>
            <a:r>
              <a:rPr lang="zh-CN" altLang="x-none" b="1" dirty="0">
                <a:latin typeface="宋体" panose="02010600030101010101" pitchFamily="2" charset="-122"/>
                <a:ea typeface="宋体" panose="02010600030101010101" pitchFamily="2" charset="-122"/>
              </a:rPr>
              <a:t>被投资企业发生的经营亏损，由被投资企业按规定结转弥补；投资方企业不得调减其投资成本，也不得确认投资损失。　</a:t>
            </a:r>
            <a:r>
              <a:rPr lang="zh-CN" altLang="x-none" sz="1800" b="1" dirty="0">
                <a:latin typeface="宋体" panose="02010600030101010101" pitchFamily="2" charset="-122"/>
                <a:ea typeface="宋体" panose="02010600030101010101" pitchFamily="2" charset="-122"/>
              </a:rPr>
              <a:t>　</a:t>
            </a:r>
            <a:endParaRPr lang="zh-CN" altLang="x-none" sz="1800" b="1" dirty="0">
              <a:latin typeface="宋体" panose="02010600030101010101" pitchFamily="2" charset="-122"/>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（利息收入）</a:t>
            </a:r>
            <a:endParaRPr lang="zh-CN" altLang="x-none" dirty="0">
              <a:latin typeface="宋体" panose="02010600030101010101" pitchFamily="2" charset="-122"/>
              <a:ea typeface="宋体" panose="02010600030101010101" pitchFamily="2" charset="-122"/>
            </a:endParaRPr>
          </a:p>
        </p:txBody>
      </p:sp>
      <p:sp>
        <p:nvSpPr>
          <p:cNvPr id="59395" name="Rectangle 3"/>
          <p:cNvSpPr>
            <a:spLocks noGrp="1"/>
          </p:cNvSpPr>
          <p:nvPr>
            <p:ph idx="1"/>
          </p:nvPr>
        </p:nvSpPr>
        <p:spPr/>
        <p:txBody>
          <a:bodyPr vert="horz" wrap="square" lIns="0" tIns="0" rIns="0" bIns="0" anchor="t" anchorCtr="0"/>
          <a:p>
            <a:r>
              <a:rPr lang="zh-CN" altLang="en-US" sz="2800" b="1" dirty="0">
                <a:latin typeface="宋体" panose="02010600030101010101" pitchFamily="2" charset="-122"/>
                <a:ea typeface="宋体" panose="02010600030101010101" pitchFamily="2" charset="-122"/>
              </a:rPr>
              <a:t>利息收入</a:t>
            </a:r>
            <a:r>
              <a:rPr lang="zh-CN" altLang="x-none" sz="2800" b="1" dirty="0">
                <a:latin typeface="宋体" panose="02010600030101010101" pitchFamily="2" charset="-122"/>
                <a:ea typeface="宋体" panose="02010600030101010101" pitchFamily="2" charset="-122"/>
              </a:rPr>
              <a:t>是指企业将资金提供他人使用但不构成权益性投资，或者因他人占用本企业资金取得的收入，包括存款利息、贷款利息、债券利息、欠款利息等收入。</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利息收入，按照</a:t>
            </a:r>
            <a:r>
              <a:rPr lang="zh-CN" altLang="x-none" sz="2800" b="1" dirty="0">
                <a:solidFill>
                  <a:srgbClr val="FF0000"/>
                </a:solidFill>
                <a:latin typeface="宋体" panose="02010600030101010101" pitchFamily="2" charset="-122"/>
                <a:ea typeface="宋体" panose="02010600030101010101" pitchFamily="2" charset="-122"/>
              </a:rPr>
              <a:t>合同约定</a:t>
            </a:r>
            <a:r>
              <a:rPr lang="zh-CN" altLang="x-none" sz="2800" b="1" dirty="0">
                <a:latin typeface="宋体" panose="02010600030101010101" pitchFamily="2" charset="-122"/>
                <a:ea typeface="宋体" panose="02010600030101010101" pitchFamily="2" charset="-122"/>
              </a:rPr>
              <a:t>的债务人应付利息的日期确认收入的实现。</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xfrm>
            <a:off x="457200" y="357188"/>
            <a:ext cx="8229600" cy="573087"/>
          </a:xfrm>
        </p:spPr>
        <p:txBody>
          <a:bodyPr vert="horz" wrap="square" lIns="0" tIns="0" rIns="0" bIns="0" anchor="t" anchorCtr="0"/>
          <a:p>
            <a:r>
              <a:rPr lang="zh-CN" altLang="x-none" sz="4000" dirty="0">
                <a:latin typeface="宋体" panose="02010600030101010101" pitchFamily="2" charset="-122"/>
                <a:ea typeface="宋体" panose="02010600030101010101" pitchFamily="2" charset="-122"/>
              </a:rPr>
              <a:t>（租金收入）</a:t>
            </a:r>
            <a:endParaRPr lang="zh-CN" altLang="x-none" sz="4000" dirty="0">
              <a:latin typeface="宋体" panose="02010600030101010101" pitchFamily="2" charset="-122"/>
              <a:ea typeface="宋体" panose="02010600030101010101" pitchFamily="2" charset="-122"/>
            </a:endParaRPr>
          </a:p>
        </p:txBody>
      </p:sp>
      <p:sp>
        <p:nvSpPr>
          <p:cNvPr id="60419" name="Rectangle 3"/>
          <p:cNvSpPr>
            <a:spLocks noGrp="1"/>
          </p:cNvSpPr>
          <p:nvPr>
            <p:ph idx="1"/>
          </p:nvPr>
        </p:nvSpPr>
        <p:spPr>
          <a:xfrm>
            <a:off x="457200" y="1341438"/>
            <a:ext cx="8229600" cy="5040312"/>
          </a:xfrm>
        </p:spPr>
        <p:txBody>
          <a:bodyPr vert="horz" wrap="square" lIns="0" tIns="0" rIns="0" bIns="0" anchor="t" anchorCtr="0"/>
          <a:p>
            <a:pPr>
              <a:lnSpc>
                <a:spcPct val="90000"/>
              </a:lnSpc>
            </a:pPr>
            <a:r>
              <a:rPr lang="zh-CN" altLang="en-US" sz="2400" b="1" dirty="0">
                <a:latin typeface="宋体" panose="02010600030101010101" pitchFamily="2" charset="-122"/>
                <a:ea typeface="宋体" panose="02010600030101010101" pitchFamily="2" charset="-122"/>
              </a:rPr>
              <a:t>租金收入</a:t>
            </a:r>
            <a:r>
              <a:rPr lang="zh-CN" altLang="x-none" sz="2400" b="1" dirty="0">
                <a:latin typeface="宋体" panose="02010600030101010101" pitchFamily="2" charset="-122"/>
                <a:ea typeface="宋体" panose="02010600030101010101" pitchFamily="2" charset="-122"/>
              </a:rPr>
              <a:t>是指企业提供固定资产、包装物或者其他有形资产的使用权取得的收入。</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租金收入，按照合同约定的承租人应付租金的日期确认收入的实现。</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关于贯彻落实企业所得税法若干税收问题的通知</a:t>
            </a:r>
            <a:r>
              <a:rPr lang="zh-CN" altLang="zh-CN" sz="2400" b="1" dirty="0">
                <a:latin typeface="宋体" panose="02010600030101010101" pitchFamily="2" charset="-122"/>
                <a:ea typeface="宋体" panose="02010600030101010101" pitchFamily="2" charset="-122"/>
              </a:rPr>
              <a:t>》 </a:t>
            </a:r>
            <a:r>
              <a:rPr lang="zh-CN" altLang="x-none" sz="2100" b="1" dirty="0">
                <a:latin typeface="宋体" panose="02010600030101010101" pitchFamily="2" charset="-122"/>
                <a:ea typeface="宋体" panose="02010600030101010101" pitchFamily="2" charset="-122"/>
              </a:rPr>
              <a:t>（国税函</a:t>
            </a:r>
            <a:r>
              <a:rPr lang="zh-CN" altLang="zh-CN" sz="2100" b="1" dirty="0">
                <a:latin typeface="宋体" panose="02010600030101010101" pitchFamily="2" charset="-122"/>
                <a:ea typeface="宋体" panose="02010600030101010101" pitchFamily="2" charset="-122"/>
              </a:rPr>
              <a:t>[2010]79</a:t>
            </a:r>
            <a:r>
              <a:rPr lang="zh-CN" altLang="x-none" sz="2100" b="1" dirty="0">
                <a:latin typeface="宋体" panose="02010600030101010101" pitchFamily="2" charset="-122"/>
                <a:ea typeface="宋体" panose="02010600030101010101" pitchFamily="2" charset="-122"/>
              </a:rPr>
              <a:t>号 ）：</a:t>
            </a:r>
            <a:r>
              <a:rPr lang="zh-CN" altLang="x-none" sz="2400" b="1" dirty="0">
                <a:latin typeface="宋体" panose="02010600030101010101" pitchFamily="2" charset="-122"/>
                <a:ea typeface="宋体" panose="02010600030101010101" pitchFamily="2" charset="-122"/>
              </a:rPr>
              <a:t> </a:t>
            </a:r>
            <a:endParaRPr lang="zh-CN" altLang="x-none" sz="2400" b="1" dirty="0">
              <a:latin typeface="宋体" panose="02010600030101010101" pitchFamily="2" charset="-122"/>
              <a:ea typeface="宋体" panose="02010600030101010101" pitchFamily="2" charset="-122"/>
            </a:endParaRPr>
          </a:p>
          <a:p>
            <a:pPr lvl="1">
              <a:lnSpc>
                <a:spcPct val="90000"/>
              </a:lnSpc>
            </a:pPr>
            <a:r>
              <a:rPr lang="zh-CN" altLang="x-none" sz="2400" b="1" dirty="0">
                <a:latin typeface="宋体" panose="02010600030101010101" pitchFamily="2" charset="-122"/>
                <a:ea typeface="宋体" panose="02010600030101010101" pitchFamily="2" charset="-122"/>
              </a:rPr>
              <a:t>根据</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实施条例</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第十九条的规定，企业提供固定资产、包装物或者其他有形资产的使用权取得的租金收入，应按交易合同或协议规定的承租人应付租金的日期确认收入的实现。其中，如果交易合同或协议中规定租赁期限跨年度，且租金提前一次性支付的，根据</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实施条例</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第九条规定的收入与费用配比原则，出租人</a:t>
            </a:r>
            <a:r>
              <a:rPr lang="zh-CN" altLang="x-none" sz="2400" b="1" dirty="0">
                <a:solidFill>
                  <a:srgbClr val="FF0000"/>
                </a:solidFill>
                <a:latin typeface="宋体" panose="02010600030101010101" pitchFamily="2" charset="-122"/>
                <a:ea typeface="宋体" panose="02010600030101010101" pitchFamily="2" charset="-122"/>
              </a:rPr>
              <a:t>可</a:t>
            </a:r>
            <a:r>
              <a:rPr lang="zh-CN" altLang="x-none" sz="2400" b="1" dirty="0">
                <a:latin typeface="宋体" panose="02010600030101010101" pitchFamily="2" charset="-122"/>
                <a:ea typeface="宋体" panose="02010600030101010101" pitchFamily="2" charset="-122"/>
              </a:rPr>
              <a:t>对上述已确认的收入，在租赁期内，分期均匀计入相关年度收入。　</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p:txBody>
          <a:bodyPr vert="horz" wrap="square" lIns="0" tIns="0" rIns="0" bIns="0" anchor="t" anchorCtr="0"/>
          <a:p>
            <a:endParaRPr lang="zh-CN" altLang="zh-CN" dirty="0">
              <a:latin typeface="宋体" panose="02010600030101010101" pitchFamily="2" charset="-122"/>
              <a:ea typeface="宋体" panose="02010600030101010101" pitchFamily="2" charset="-122"/>
            </a:endParaRPr>
          </a:p>
        </p:txBody>
      </p:sp>
      <p:sp>
        <p:nvSpPr>
          <p:cNvPr id="64515" name="Rectangle 3"/>
          <p:cNvSpPr>
            <a:spLocks noGrp="1"/>
          </p:cNvSpPr>
          <p:nvPr>
            <p:ph idx="1"/>
          </p:nvPr>
        </p:nvSpPr>
        <p:spPr/>
        <p:txBody>
          <a:bodyPr vert="horz" wrap="square" lIns="0" tIns="0" rIns="0" bIns="0" anchor="t" anchorCtr="0"/>
          <a:p>
            <a:r>
              <a:rPr lang="zh-CN" altLang="en-US" sz="2900" b="1" dirty="0">
                <a:latin typeface="宋体" panose="02010600030101010101" pitchFamily="2" charset="-122"/>
                <a:ea typeface="宋体" panose="02010600030101010101" pitchFamily="2" charset="-122"/>
              </a:rPr>
              <a:t>例如：2011年签订租赁合同，租赁期3年，2011年一次性收取租金300万元，如何确定收入？</a:t>
            </a:r>
            <a:endParaRPr lang="zh-CN" altLang="en-US" sz="2900" b="1" dirty="0">
              <a:latin typeface="宋体" panose="02010600030101010101" pitchFamily="2" charset="-122"/>
              <a:ea typeface="宋体" panose="02010600030101010101" pitchFamily="2" charset="-122"/>
            </a:endParaRPr>
          </a:p>
          <a:p>
            <a:r>
              <a:rPr lang="zh-CN" altLang="en-US" sz="2900" b="1" dirty="0">
                <a:latin typeface="宋体" panose="02010600030101010101" pitchFamily="2" charset="-122"/>
                <a:ea typeface="宋体" panose="02010600030101010101" pitchFamily="2" charset="-122"/>
              </a:rPr>
              <a:t>可以在2011/2012/2013三年每年确认收入100万元，也可以2011年确认收入300万元。</a:t>
            </a:r>
            <a:endParaRPr lang="zh-CN" altLang="en-US" sz="2900" b="1" dirty="0">
              <a:latin typeface="宋体" panose="02010600030101010101" pitchFamily="2" charset="-122"/>
              <a:ea typeface="宋体" panose="02010600030101010101" pitchFamily="2" charset="-122"/>
            </a:endParaRPr>
          </a:p>
          <a:p>
            <a:r>
              <a:rPr lang="zh-CN" altLang="en-US" sz="2900" b="1" dirty="0">
                <a:latin typeface="宋体" panose="02010600030101010101" pitchFamily="2" charset="-122"/>
                <a:ea typeface="宋体" panose="02010600030101010101" pitchFamily="2" charset="-122"/>
              </a:rPr>
              <a:t>2013年一次性收取租金300万元？　</a:t>
            </a:r>
            <a:endParaRPr lang="zh-CN" altLang="en-US" sz="2900" b="1" dirty="0">
              <a:latin typeface="宋体" panose="02010600030101010101" pitchFamily="2" charset="-122"/>
              <a:ea typeface="宋体" panose="02010600030101010101" pitchFamily="2" charset="-122"/>
            </a:endParaRPr>
          </a:p>
          <a:p>
            <a:r>
              <a:rPr lang="zh-CN" altLang="en-US" sz="2900" b="1" dirty="0">
                <a:latin typeface="宋体" panose="02010600030101010101" pitchFamily="2" charset="-122"/>
                <a:ea typeface="宋体" panose="02010600030101010101" pitchFamily="2" charset="-122"/>
              </a:rPr>
              <a:t>税法在2013年一次性确认收入，因此2011年、2012年每年调减100万元收入，而2013年纳税调增200万元。</a:t>
            </a:r>
            <a:endParaRPr lang="zh-CN" altLang="en-US" sz="2900" b="1" dirty="0">
              <a:latin typeface="宋体" panose="02010600030101010101" pitchFamily="2" charset="-122"/>
              <a:ea typeface="宋体" panose="02010600030101010101" pitchFamily="2" charset="-122"/>
            </a:endParaRPr>
          </a:p>
          <a:p>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64514"/>
                                        </p:tgtEl>
                                        <p:attrNameLst>
                                          <p:attrName>style.visibility</p:attrName>
                                        </p:attrNameLst>
                                      </p:cBhvr>
                                      <p:to>
                                        <p:strVal val="visible"/>
                                      </p:to>
                                    </p:set>
                                    <p:animEffect transition="in" filter="fade">
                                      <p:cBhvr>
                                        <p:cTn id="7" dur="20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515">
                                            <p:txEl>
                                              <p:charRg st="0" end="47"/>
                                            </p:txEl>
                                          </p:spTgt>
                                        </p:tgtEl>
                                        <p:attrNameLst>
                                          <p:attrName>style.visibility</p:attrName>
                                        </p:attrNameLst>
                                      </p:cBhvr>
                                      <p:to>
                                        <p:strVal val="visible"/>
                                      </p:to>
                                    </p:set>
                                    <p:animEffect transition="in" filter="fade">
                                      <p:cBhvr>
                                        <p:cTn id="12" dur="2000"/>
                                        <p:tgtEl>
                                          <p:spTgt spid="64515">
                                            <p:txEl>
                                              <p:charRg st="0"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515">
                                            <p:txEl>
                                              <p:charRg st="47" end="97"/>
                                            </p:txEl>
                                          </p:spTgt>
                                        </p:tgtEl>
                                        <p:attrNameLst>
                                          <p:attrName>style.visibility</p:attrName>
                                        </p:attrNameLst>
                                      </p:cBhvr>
                                      <p:to>
                                        <p:strVal val="visible"/>
                                      </p:to>
                                    </p:set>
                                    <p:animEffect transition="in" filter="fade">
                                      <p:cBhvr>
                                        <p:cTn id="17" dur="2000"/>
                                        <p:tgtEl>
                                          <p:spTgt spid="64515">
                                            <p:txEl>
                                              <p:charRg st="47" end="9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4515">
                                            <p:txEl>
                                              <p:charRg st="97" end="117"/>
                                            </p:txEl>
                                          </p:spTgt>
                                        </p:tgtEl>
                                        <p:attrNameLst>
                                          <p:attrName>style.visibility</p:attrName>
                                        </p:attrNameLst>
                                      </p:cBhvr>
                                      <p:to>
                                        <p:strVal val="visible"/>
                                      </p:to>
                                    </p:set>
                                    <p:animEffect transition="in" filter="fade">
                                      <p:cBhvr>
                                        <p:cTn id="22" dur="2000"/>
                                        <p:tgtEl>
                                          <p:spTgt spid="64515">
                                            <p:txEl>
                                              <p:charRg st="97" end="11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4515">
                                            <p:txEl>
                                              <p:charRg st="117" end="175"/>
                                            </p:txEl>
                                          </p:spTgt>
                                        </p:tgtEl>
                                        <p:attrNameLst>
                                          <p:attrName>style.visibility</p:attrName>
                                        </p:attrNameLst>
                                      </p:cBhvr>
                                      <p:to>
                                        <p:strVal val="visible"/>
                                      </p:to>
                                    </p:set>
                                    <p:animEffect transition="in" filter="fade">
                                      <p:cBhvr>
                                        <p:cTn id="27" dur="2000"/>
                                        <p:tgtEl>
                                          <p:spTgt spid="64515">
                                            <p:txEl>
                                              <p:charRg st="117" end="1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（特许权使用费收入）</a:t>
            </a:r>
            <a:endParaRPr lang="zh-CN" altLang="x-none" dirty="0">
              <a:latin typeface="宋体" panose="02010600030101010101" pitchFamily="2" charset="-122"/>
              <a:ea typeface="宋体" panose="02010600030101010101" pitchFamily="2" charset="-122"/>
            </a:endParaRPr>
          </a:p>
        </p:txBody>
      </p:sp>
      <p:sp>
        <p:nvSpPr>
          <p:cNvPr id="62467" name="Rectangle 3"/>
          <p:cNvSpPr>
            <a:spLocks noGrp="1"/>
          </p:cNvSpPr>
          <p:nvPr>
            <p:ph idx="1"/>
          </p:nvPr>
        </p:nvSpPr>
        <p:spPr/>
        <p:txBody>
          <a:bodyPr vert="horz" wrap="square" lIns="0" tIns="0" rIns="0" bIns="0" anchor="t" anchorCtr="0"/>
          <a:p>
            <a:r>
              <a:rPr lang="zh-CN" altLang="en-US" sz="3200" b="1" dirty="0">
                <a:latin typeface="宋体" panose="02010600030101010101" pitchFamily="2" charset="-122"/>
                <a:ea typeface="宋体" panose="02010600030101010101" pitchFamily="2" charset="-122"/>
              </a:rPr>
              <a:t>特许权使用费收入</a:t>
            </a:r>
            <a:r>
              <a:rPr lang="zh-CN" altLang="x-none" sz="3200" b="1" dirty="0">
                <a:latin typeface="宋体" panose="02010600030101010101" pitchFamily="2" charset="-122"/>
                <a:ea typeface="宋体" panose="02010600030101010101" pitchFamily="2" charset="-122"/>
              </a:rPr>
              <a:t>是指企业提供专利权、非专利技术、商标权、著作权以及其他特许权的使用权取得的收入。</a:t>
            </a:r>
            <a:endParaRPr lang="zh-CN" altLang="x-none" sz="3200" b="1" dirty="0">
              <a:latin typeface="宋体" panose="02010600030101010101" pitchFamily="2" charset="-122"/>
              <a:ea typeface="宋体" panose="02010600030101010101" pitchFamily="2" charset="-122"/>
            </a:endParaRPr>
          </a:p>
          <a:p>
            <a:r>
              <a:rPr lang="zh-CN" altLang="x-none" sz="3200" b="1" dirty="0">
                <a:latin typeface="宋体" panose="02010600030101010101" pitchFamily="2" charset="-122"/>
                <a:ea typeface="宋体" panose="02010600030101010101" pitchFamily="2" charset="-122"/>
              </a:rPr>
              <a:t>特许权使用费收入，按照</a:t>
            </a:r>
            <a:r>
              <a:rPr lang="zh-CN" altLang="x-none" sz="3200" b="1" dirty="0">
                <a:solidFill>
                  <a:srgbClr val="FF0000"/>
                </a:solidFill>
                <a:latin typeface="宋体" panose="02010600030101010101" pitchFamily="2" charset="-122"/>
                <a:ea typeface="宋体" panose="02010600030101010101" pitchFamily="2" charset="-122"/>
              </a:rPr>
              <a:t>合同约定</a:t>
            </a:r>
            <a:r>
              <a:rPr lang="zh-CN" altLang="x-none" sz="3200" b="1" dirty="0">
                <a:latin typeface="宋体" panose="02010600030101010101" pitchFamily="2" charset="-122"/>
                <a:ea typeface="宋体" panose="02010600030101010101" pitchFamily="2" charset="-122"/>
              </a:rPr>
              <a:t>的特许权使用人应付特许权使用费的日期确认收入的实现。</a:t>
            </a:r>
            <a:br>
              <a:rPr lang="zh-CN" altLang="x-none" sz="3200" b="1" dirty="0">
                <a:latin typeface="宋体" panose="02010600030101010101" pitchFamily="2" charset="-122"/>
                <a:ea typeface="宋体" panose="02010600030101010101" pitchFamily="2" charset="-122"/>
              </a:rPr>
            </a:br>
            <a:r>
              <a:rPr lang="zh-CN" altLang="x-none" sz="3200" b="1" dirty="0">
                <a:latin typeface="宋体" panose="02010600030101010101" pitchFamily="2" charset="-122"/>
                <a:ea typeface="宋体" panose="02010600030101010101" pitchFamily="2" charset="-122"/>
              </a:rPr>
              <a:t>　　</a:t>
            </a:r>
            <a:endParaRPr lang="zh-CN" altLang="x-none" sz="3200" b="1" dirty="0">
              <a:latin typeface="宋体" panose="02010600030101010101" pitchFamily="2" charset="-122"/>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（接受捐赠收入）</a:t>
            </a:r>
            <a:endParaRPr lang="zh-CN" altLang="x-none" dirty="0">
              <a:latin typeface="宋体" panose="02010600030101010101" pitchFamily="2" charset="-122"/>
              <a:ea typeface="宋体" panose="02010600030101010101" pitchFamily="2" charset="-122"/>
            </a:endParaRPr>
          </a:p>
        </p:txBody>
      </p:sp>
      <p:sp>
        <p:nvSpPr>
          <p:cNvPr id="63491" name="Rectangle 3"/>
          <p:cNvSpPr>
            <a:spLocks noGrp="1"/>
          </p:cNvSpPr>
          <p:nvPr>
            <p:ph idx="1"/>
          </p:nvPr>
        </p:nvSpPr>
        <p:spPr/>
        <p:txBody>
          <a:bodyPr vert="horz" wrap="square" lIns="0" tIns="0" rIns="0" bIns="0" anchor="t" anchorCtr="0"/>
          <a:p>
            <a:r>
              <a:rPr lang="zh-CN" altLang="en-US" sz="2800" b="1" dirty="0">
                <a:latin typeface="宋体" panose="02010600030101010101" pitchFamily="2" charset="-122"/>
                <a:ea typeface="宋体" panose="02010600030101010101" pitchFamily="2" charset="-122"/>
              </a:rPr>
              <a:t>接受捐赠收入</a:t>
            </a:r>
            <a:r>
              <a:rPr lang="zh-CN" altLang="x-none" sz="2800" b="1" dirty="0">
                <a:latin typeface="宋体" panose="02010600030101010101" pitchFamily="2" charset="-122"/>
                <a:ea typeface="宋体" panose="02010600030101010101" pitchFamily="2" charset="-122"/>
              </a:rPr>
              <a:t>是指企业接受的来自其他企业、组织或者个人无偿给予的货币性资产、非货币性资产。</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接受捐赠收入，按照</a:t>
            </a:r>
            <a:r>
              <a:rPr lang="zh-CN" altLang="x-none" sz="2800" b="1" dirty="0">
                <a:solidFill>
                  <a:srgbClr val="FF0000"/>
                </a:solidFill>
                <a:latin typeface="宋体" panose="02010600030101010101" pitchFamily="2" charset="-122"/>
                <a:ea typeface="宋体" panose="02010600030101010101" pitchFamily="2" charset="-122"/>
              </a:rPr>
              <a:t>实际收到</a:t>
            </a:r>
            <a:r>
              <a:rPr lang="zh-CN" altLang="x-none" sz="2800" b="1" dirty="0">
                <a:latin typeface="宋体" panose="02010600030101010101" pitchFamily="2" charset="-122"/>
                <a:ea typeface="宋体" panose="02010600030101010101" pitchFamily="2" charset="-122"/>
              </a:rPr>
              <a:t>捐赠资产的日期确认收入的实现。</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xfrm>
            <a:off x="457200" y="357188"/>
            <a:ext cx="8229600" cy="573087"/>
          </a:xfrm>
        </p:spPr>
        <p:txBody>
          <a:bodyPr vert="horz" wrap="square" lIns="0" tIns="0" rIns="0" bIns="0" anchor="t" anchorCtr="0"/>
          <a:p>
            <a:r>
              <a:rPr lang="zh-CN" altLang="x-none" sz="4000" dirty="0">
                <a:latin typeface="宋体" panose="02010600030101010101" pitchFamily="2" charset="-122"/>
                <a:ea typeface="宋体" panose="02010600030101010101" pitchFamily="2" charset="-122"/>
              </a:rPr>
              <a:t>（其他收入）</a:t>
            </a:r>
            <a:endParaRPr lang="zh-CN" altLang="x-none" sz="4000" dirty="0">
              <a:latin typeface="宋体" panose="02010600030101010101" pitchFamily="2" charset="-122"/>
              <a:ea typeface="宋体" panose="02010600030101010101" pitchFamily="2" charset="-122"/>
            </a:endParaRPr>
          </a:p>
        </p:txBody>
      </p:sp>
      <p:sp>
        <p:nvSpPr>
          <p:cNvPr id="64515" name="Rectangle 3"/>
          <p:cNvSpPr>
            <a:spLocks noGrp="1"/>
          </p:cNvSpPr>
          <p:nvPr>
            <p:ph idx="1"/>
          </p:nvPr>
        </p:nvSpPr>
        <p:spPr>
          <a:xfrm>
            <a:off x="457200" y="1868488"/>
            <a:ext cx="8229600" cy="4383087"/>
          </a:xfrm>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是指企业取得的除企业所得税法第六条第（一）项至第（八）项规定的收入外的其他收入，包括企业资产溢余收入、逾期未退包装物押金收入、确实无法偿付的应付款项、已作坏账损失处理后又收回的应收款项、债务重组收入、补贴收入、违约金收入、汇兑收益等。</a:t>
            </a:r>
            <a:endParaRPr lang="zh-CN" altLang="x-none" sz="28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关于贯彻落实企业所得税法若干税收问题的通知</a:t>
            </a:r>
            <a:r>
              <a:rPr lang="zh-CN" altLang="zh-CN" sz="2400" b="1" dirty="0">
                <a:latin typeface="宋体" panose="02010600030101010101" pitchFamily="2" charset="-122"/>
                <a:ea typeface="宋体" panose="02010600030101010101" pitchFamily="2" charset="-122"/>
              </a:rPr>
              <a:t>》 </a:t>
            </a:r>
            <a:r>
              <a:rPr lang="zh-CN" altLang="x-none" sz="2100" b="1" dirty="0">
                <a:latin typeface="宋体" panose="02010600030101010101" pitchFamily="2" charset="-122"/>
                <a:ea typeface="宋体" panose="02010600030101010101" pitchFamily="2" charset="-122"/>
              </a:rPr>
              <a:t>（国税函</a:t>
            </a:r>
            <a:r>
              <a:rPr lang="zh-CN" altLang="zh-CN" sz="2100" b="1" dirty="0">
                <a:latin typeface="宋体" panose="02010600030101010101" pitchFamily="2" charset="-122"/>
                <a:ea typeface="宋体" panose="02010600030101010101" pitchFamily="2" charset="-122"/>
              </a:rPr>
              <a:t>[2010]79</a:t>
            </a:r>
            <a:r>
              <a:rPr lang="zh-CN" altLang="x-none" sz="2100" b="1" dirty="0">
                <a:latin typeface="宋体" panose="02010600030101010101" pitchFamily="2" charset="-122"/>
                <a:ea typeface="宋体" panose="02010600030101010101" pitchFamily="2" charset="-122"/>
              </a:rPr>
              <a:t>号 ）：</a:t>
            </a:r>
            <a:r>
              <a:rPr lang="zh-CN" altLang="x-none" sz="2400" b="1" dirty="0">
                <a:latin typeface="宋体" panose="02010600030101010101" pitchFamily="2" charset="-122"/>
                <a:ea typeface="宋体" panose="02010600030101010101" pitchFamily="2" charset="-122"/>
              </a:rPr>
              <a:t> 企业发生债务重组，应在债务重组合同或协议生效时确认收入的实现。</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p:txBody>
          <a:bodyPr vert="horz" wrap="square" lIns="0" tIns="0" rIns="0" bIns="0" anchor="t" anchorCtr="0"/>
          <a:p>
            <a:r>
              <a:rPr lang="zh-CN" altLang="zh-CN" dirty="0">
                <a:latin typeface="宋体" panose="02010600030101010101" pitchFamily="2" charset="-122"/>
                <a:ea typeface="宋体" panose="02010600030101010101" pitchFamily="2" charset="-122"/>
              </a:rPr>
              <a:t>1,</a:t>
            </a:r>
            <a:r>
              <a:rPr lang="zh-CN" altLang="x-none" dirty="0">
                <a:latin typeface="宋体" panose="02010600030101010101" pitchFamily="2" charset="-122"/>
                <a:ea typeface="宋体" panose="02010600030101010101" pitchFamily="2" charset="-122"/>
              </a:rPr>
              <a:t>注册登记地标准</a:t>
            </a:r>
            <a:endParaRPr lang="zh-CN" altLang="x-none" dirty="0">
              <a:latin typeface="宋体" panose="02010600030101010101" pitchFamily="2" charset="-122"/>
              <a:ea typeface="宋体" panose="02010600030101010101" pitchFamily="2" charset="-122"/>
            </a:endParaRPr>
          </a:p>
        </p:txBody>
      </p:sp>
      <p:sp>
        <p:nvSpPr>
          <p:cNvPr id="10243" name="Rectangle 3"/>
          <p:cNvSpPr>
            <a:spLocks noGrp="1"/>
          </p:cNvSpPr>
          <p:nvPr>
            <p:ph idx="1"/>
          </p:nvPr>
        </p:nvSpPr>
        <p:spPr/>
        <p:txBody>
          <a:bodyPr vert="horz" wrap="square" lIns="0" tIns="0" rIns="0" bIns="0" anchor="t" anchorCtr="0"/>
          <a:p>
            <a:r>
              <a:rPr lang="zh-CN" altLang="x-none" sz="3200" b="1" dirty="0">
                <a:latin typeface="宋体" panose="02010600030101010101" pitchFamily="2" charset="-122"/>
                <a:ea typeface="宋体" panose="02010600030101010101" pitchFamily="2" charset="-122"/>
              </a:rPr>
              <a:t>依法在中国境内成立的企业，包括依照中国法律、行政法规在中国境内成立的企业、事业单位、社会团体以及其他取得收入的组织。</a:t>
            </a:r>
            <a:endParaRPr lang="zh-CN" altLang="x-none" sz="3200" b="1" dirty="0">
              <a:latin typeface="宋体" panose="02010600030101010101" pitchFamily="2" charset="-122"/>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xfrm>
            <a:off x="457200" y="357188"/>
            <a:ext cx="8229600" cy="182562"/>
          </a:xfrm>
        </p:spPr>
        <p:txBody>
          <a:bodyPr vert="horz" wrap="square" lIns="0" tIns="0" rIns="0" bIns="0" anchor="t" anchorCtr="0"/>
          <a:p>
            <a:endParaRPr lang="zh-CN" altLang="zh-CN" sz="4000" dirty="0">
              <a:ea typeface="宋体" panose="02010600030101010101" pitchFamily="2" charset="-122"/>
            </a:endParaRPr>
          </a:p>
        </p:txBody>
      </p:sp>
      <p:sp>
        <p:nvSpPr>
          <p:cNvPr id="65539" name="Rectangle 3"/>
          <p:cNvSpPr>
            <a:spLocks noGrp="1"/>
          </p:cNvSpPr>
          <p:nvPr>
            <p:ph idx="1"/>
          </p:nvPr>
        </p:nvSpPr>
        <p:spPr>
          <a:xfrm>
            <a:off x="442913" y="1898650"/>
            <a:ext cx="8229600" cy="1831975"/>
          </a:xfrm>
        </p:spPr>
        <p:txBody>
          <a:bodyPr vert="horz" wrap="square" lIns="0" tIns="0" rIns="0" bIns="0" anchor="t" anchorCtr="0"/>
          <a:p>
            <a:pPr lvl="1"/>
            <a:r>
              <a:rPr lang="zh-CN" altLang="x-none" sz="2800" b="1" dirty="0">
                <a:ea typeface="宋体" panose="02010600030101010101" pitchFamily="2" charset="-122"/>
              </a:rPr>
              <a:t>补贴收入：</a:t>
            </a:r>
            <a:r>
              <a:rPr lang="zh-CN" altLang="zh-CN" sz="2800" b="1" dirty="0">
                <a:ea typeface="宋体" panose="02010600030101010101" pitchFamily="2" charset="-122"/>
              </a:rPr>
              <a:t>《</a:t>
            </a:r>
            <a:r>
              <a:rPr lang="zh-CN" altLang="x-none" sz="2800" b="1" dirty="0">
                <a:ea typeface="宋体" panose="02010600030101010101" pitchFamily="2" charset="-122"/>
              </a:rPr>
              <a:t>国家税务总局大企业税收管理司关于</a:t>
            </a:r>
            <a:r>
              <a:rPr lang="zh-CN" altLang="zh-CN" sz="2800" b="1" dirty="0">
                <a:ea typeface="宋体" panose="02010600030101010101" pitchFamily="2" charset="-122"/>
              </a:rPr>
              <a:t>2009</a:t>
            </a:r>
            <a:r>
              <a:rPr lang="zh-CN" altLang="x-none" sz="2800" b="1" dirty="0">
                <a:ea typeface="宋体" panose="02010600030101010101" pitchFamily="2" charset="-122"/>
              </a:rPr>
              <a:t>年度税收自查有关政策问题的函</a:t>
            </a:r>
            <a:r>
              <a:rPr lang="zh-CN" altLang="zh-CN" sz="2800" b="1" dirty="0">
                <a:ea typeface="宋体" panose="02010600030101010101" pitchFamily="2" charset="-122"/>
              </a:rPr>
              <a:t>》</a:t>
            </a:r>
            <a:r>
              <a:rPr lang="zh-CN" altLang="x-none" sz="2800" b="1" dirty="0">
                <a:ea typeface="宋体" panose="02010600030101010101" pitchFamily="2" charset="-122"/>
              </a:rPr>
              <a:t>（企便函</a:t>
            </a:r>
            <a:r>
              <a:rPr lang="zh-CN" altLang="zh-CN" sz="2800" b="1" dirty="0">
                <a:ea typeface="宋体" panose="02010600030101010101" pitchFamily="2" charset="-122"/>
              </a:rPr>
              <a:t>〔2009〕33</a:t>
            </a:r>
            <a:r>
              <a:rPr lang="zh-CN" altLang="x-none" sz="2800" b="1" dirty="0">
                <a:ea typeface="宋体" panose="02010600030101010101" pitchFamily="2" charset="-122"/>
              </a:rPr>
              <a:t>号）规定，不符合条件的补贴收入应作为当期收入征税。</a:t>
            </a:r>
            <a:endParaRPr lang="zh-CN" altLang="x-none" sz="2800" b="1" dirty="0">
              <a:latin typeface="宋体" panose="02010600030101010101" pitchFamily="2" charset="-122"/>
              <a:ea typeface="宋体" panose="02010600030101010101" pitchFamily="2" charset="-122"/>
            </a:endParaRPr>
          </a:p>
          <a:p>
            <a:endParaRPr lang="zh-CN" altLang="zh-CN" sz="2800" b="1" dirty="0">
              <a:latin typeface="宋体" panose="02010600030101010101" pitchFamily="2" charset="-122"/>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（三）不征税收入</a:t>
            </a:r>
            <a:endParaRPr lang="zh-CN" altLang="x-none" dirty="0">
              <a:latin typeface="宋体" panose="02010600030101010101" pitchFamily="2" charset="-122"/>
              <a:ea typeface="宋体" panose="02010600030101010101" pitchFamily="2" charset="-122"/>
            </a:endParaRPr>
          </a:p>
        </p:txBody>
      </p:sp>
      <p:sp>
        <p:nvSpPr>
          <p:cNvPr id="66563" name="Rectangle 3"/>
          <p:cNvSpPr>
            <a:spLocks noGrp="1"/>
          </p:cNvSpPr>
          <p:nvPr>
            <p:ph idx="1"/>
          </p:nvPr>
        </p:nvSpPr>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税法第七条，收入总额中的下列收入为不征税收入：</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（一）财政拨款；</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（二）依法收取并纳入财政管理的行政事业性收费、政府性基金；</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（三）国务院规定的其他不征税收入。</a:t>
            </a:r>
            <a:br>
              <a:rPr lang="zh-CN" altLang="x-none" sz="2800" b="1" dirty="0">
                <a:latin typeface="宋体" panose="02010600030101010101" pitchFamily="2" charset="-122"/>
                <a:ea typeface="宋体" panose="02010600030101010101" pitchFamily="2" charset="-122"/>
              </a:rPr>
            </a:b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实施细则第二十六条</a:t>
            </a:r>
            <a:endParaRPr lang="zh-CN" altLang="x-none" dirty="0">
              <a:latin typeface="宋体" panose="02010600030101010101" pitchFamily="2" charset="-122"/>
              <a:ea typeface="宋体" panose="02010600030101010101" pitchFamily="2" charset="-122"/>
            </a:endParaRPr>
          </a:p>
        </p:txBody>
      </p:sp>
      <p:sp>
        <p:nvSpPr>
          <p:cNvPr id="67587" name="Rectangle 3"/>
          <p:cNvSpPr>
            <a:spLocks noGrp="1"/>
          </p:cNvSpPr>
          <p:nvPr>
            <p:ph idx="1"/>
          </p:nvPr>
        </p:nvSpPr>
        <p:spPr/>
        <p:txBody>
          <a:bodyPr vert="horz" wrap="square" lIns="0" tIns="0" rIns="0" bIns="0" anchor="t" anchorCtr="0"/>
          <a:p>
            <a:pPr>
              <a:lnSpc>
                <a:spcPct val="80000"/>
              </a:lnSpc>
            </a:pPr>
            <a:r>
              <a:rPr lang="zh-CN" altLang="x-none" sz="2400" b="1" dirty="0">
                <a:latin typeface="宋体" panose="02010600030101010101" pitchFamily="2" charset="-122"/>
                <a:ea typeface="宋体" panose="02010600030101010101" pitchFamily="2" charset="-122"/>
              </a:rPr>
              <a:t>财政拨款，是指各级人民政府对纳入预算管理的事业单位、社会团体等组织拨付的财政资金，但国务院和国务院财政、税务主管部门另有规定的除外。</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行政事业性收费，是指依照法律法规等有关规定，按照国务院规定程序批准，在实施社会公共管理，以及在向公民、法人或者其他组织提供特定公共服务过程中，向特定对象收取并纳入财政管理的费用。</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政府性基金，是指企业依照法律、行政法规等有关规定，代政府收取的具有专项用途的财政资金</a:t>
            </a:r>
            <a:endParaRPr lang="zh-CN" altLang="x-none"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国务院规定的其他不征税收入，是指企业取得的，由国务院财政、税务主管部门规定专项用途并经国务院批准的财政性资金。 </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不征税收入</a:t>
            </a:r>
            <a:endParaRPr lang="zh-CN" altLang="x-none" dirty="0">
              <a:latin typeface="宋体" panose="02010600030101010101" pitchFamily="2" charset="-122"/>
              <a:ea typeface="宋体" panose="02010600030101010101" pitchFamily="2" charset="-122"/>
            </a:endParaRPr>
          </a:p>
        </p:txBody>
      </p:sp>
      <p:sp>
        <p:nvSpPr>
          <p:cNvPr id="68611" name="Rectangle 3"/>
          <p:cNvSpPr>
            <a:spLocks noGrp="1"/>
          </p:cNvSpPr>
          <p:nvPr>
            <p:ph idx="1"/>
          </p:nvPr>
        </p:nvSpPr>
        <p:spPr/>
        <p:txBody>
          <a:bodyPr vert="horz" wrap="square" lIns="0" tIns="0" rIns="0" bIns="0" anchor="t" anchorCtr="0"/>
          <a:p>
            <a:r>
              <a:rPr lang="zh-CN" altLang="x-none" sz="3200" b="1" dirty="0">
                <a:latin typeface="宋体" panose="02010600030101010101" pitchFamily="2" charset="-122"/>
                <a:ea typeface="宋体" panose="02010600030101010101" pitchFamily="2" charset="-122"/>
              </a:rPr>
              <a:t>不征税收入是指从性质和根源上不属于企业营利性活动带来的经济利益、不负有纳税义务并不作为应纳税所得额组成部分的收入。</a:t>
            </a:r>
            <a:endParaRPr lang="zh-CN" altLang="x-none" sz="3200" b="1" dirty="0">
              <a:latin typeface="宋体" panose="02010600030101010101" pitchFamily="2" charset="-122"/>
              <a:ea typeface="宋体" panose="02010600030101010101" pitchFamily="2" charset="-122"/>
            </a:endParaRPr>
          </a:p>
          <a:p>
            <a:r>
              <a:rPr lang="zh-CN" altLang="x-none" sz="3200" b="1" dirty="0">
                <a:latin typeface="宋体" panose="02010600030101010101" pitchFamily="2" charset="-122"/>
                <a:ea typeface="宋体" panose="02010600030101010101" pitchFamily="2" charset="-122"/>
              </a:rPr>
              <a:t>不征税收入具有公益性、非营利性、不可税性等特点</a:t>
            </a:r>
            <a:endParaRPr lang="zh-CN" altLang="x-none" sz="3200" b="1" dirty="0">
              <a:latin typeface="宋体" panose="02010600030101010101" pitchFamily="2" charset="-122"/>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457200" y="357188"/>
            <a:ext cx="8229600" cy="127000"/>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69635" name="Rectangle 3"/>
          <p:cNvSpPr>
            <a:spLocks noGrp="1"/>
          </p:cNvSpPr>
          <p:nvPr>
            <p:ph idx="1"/>
          </p:nvPr>
        </p:nvSpPr>
        <p:spPr>
          <a:xfrm>
            <a:off x="466725" y="1096963"/>
            <a:ext cx="8353425" cy="5186362"/>
          </a:xfrm>
        </p:spPr>
        <p:txBody>
          <a:bodyPr vert="horz" wrap="square" lIns="0" tIns="0" rIns="0" bIns="0" anchor="t" anchorCtr="0"/>
          <a:p>
            <a:pPr>
              <a:lnSpc>
                <a:spcPct val="80000"/>
              </a:lnSpc>
            </a:pPr>
            <a:r>
              <a:rPr lang="zh-CN" altLang="x-none" sz="2700" b="1" dirty="0">
                <a:latin typeface="宋体" panose="02010600030101010101" pitchFamily="2" charset="-122"/>
                <a:ea typeface="宋体" panose="02010600030101010101" pitchFamily="2" charset="-122"/>
              </a:rPr>
              <a:t>财税</a:t>
            </a:r>
            <a:r>
              <a:rPr lang="zh-CN" altLang="zh-CN" sz="2700" b="1" dirty="0">
                <a:latin typeface="宋体" panose="02010600030101010101" pitchFamily="2" charset="-122"/>
                <a:ea typeface="宋体" panose="02010600030101010101" pitchFamily="2" charset="-122"/>
              </a:rPr>
              <a:t>[2008]151</a:t>
            </a:r>
            <a:r>
              <a:rPr lang="zh-CN" altLang="x-none" sz="2700" b="1" dirty="0">
                <a:latin typeface="宋体" panose="02010600030101010101" pitchFamily="2" charset="-122"/>
                <a:ea typeface="宋体" panose="02010600030101010101" pitchFamily="2" charset="-122"/>
              </a:rPr>
              <a:t>号</a:t>
            </a:r>
            <a:r>
              <a:rPr lang="zh-CN" altLang="zh-CN" sz="27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关于财政性资金 行政事业性收费 政府性基金有关企业所得税政策问题的通知 </a:t>
            </a:r>
            <a:r>
              <a:rPr lang="zh-CN" altLang="zh-CN" sz="2700" b="1" dirty="0">
                <a:latin typeface="宋体" panose="02010600030101010101" pitchFamily="2" charset="-122"/>
                <a:ea typeface="宋体" panose="02010600030101010101" pitchFamily="2" charset="-122"/>
              </a:rPr>
              <a:t>》 </a:t>
            </a:r>
            <a:endParaRPr lang="zh-CN" altLang="zh-CN" sz="2700" b="1" dirty="0">
              <a:latin typeface="宋体" panose="02010600030101010101" pitchFamily="2" charset="-122"/>
              <a:ea typeface="宋体" panose="02010600030101010101" pitchFamily="2" charset="-122"/>
            </a:endParaRPr>
          </a:p>
          <a:p>
            <a:pPr>
              <a:lnSpc>
                <a:spcPct val="80000"/>
              </a:lnSpc>
            </a:pPr>
            <a:r>
              <a:rPr lang="zh-CN" altLang="x-none" sz="2700" b="1" dirty="0">
                <a:latin typeface="宋体" panose="02010600030101010101" pitchFamily="2" charset="-122"/>
                <a:ea typeface="宋体" panose="02010600030101010101" pitchFamily="2" charset="-122"/>
              </a:rPr>
              <a:t>一、财政性资金</a:t>
            </a:r>
            <a:endParaRPr lang="zh-CN" altLang="x-none" sz="2700" b="1" dirty="0">
              <a:latin typeface="宋体" panose="02010600030101010101" pitchFamily="2" charset="-122"/>
              <a:ea typeface="宋体" panose="02010600030101010101" pitchFamily="2" charset="-122"/>
            </a:endParaRPr>
          </a:p>
          <a:p>
            <a:pPr>
              <a:lnSpc>
                <a:spcPct val="80000"/>
              </a:lnSpc>
            </a:pPr>
            <a:r>
              <a:rPr lang="zh-CN" altLang="x-none" sz="2700" b="1" dirty="0">
                <a:latin typeface="宋体" panose="02010600030101010101" pitchFamily="2" charset="-122"/>
                <a:ea typeface="宋体" panose="02010600030101010101" pitchFamily="2" charset="-122"/>
              </a:rPr>
              <a:t>（一）企业取得的各类财政性资金，除属于国家投资和资金使用后要求归还本金的以外，均应计入企业当年收入总额。</a:t>
            </a:r>
            <a:endParaRPr lang="zh-CN" altLang="x-none" sz="2700" b="1" dirty="0">
              <a:latin typeface="宋体" panose="02010600030101010101" pitchFamily="2" charset="-122"/>
              <a:ea typeface="宋体" panose="02010600030101010101" pitchFamily="2" charset="-122"/>
            </a:endParaRPr>
          </a:p>
          <a:p>
            <a:pPr>
              <a:lnSpc>
                <a:spcPct val="80000"/>
              </a:lnSpc>
            </a:pPr>
            <a:r>
              <a:rPr lang="zh-CN" altLang="x-none" sz="2700" b="1" dirty="0">
                <a:latin typeface="宋体" panose="02010600030101010101" pitchFamily="2" charset="-122"/>
                <a:ea typeface="宋体" panose="02010600030101010101" pitchFamily="2" charset="-122"/>
              </a:rPr>
              <a:t>（二）对企业取得的由国务院财政、税务主管部门规定专项用途并经国务院批准的财政性资金，准予作为不征税收入，在计算应纳税所得额时从收入总额中减除。</a:t>
            </a:r>
            <a:endParaRPr lang="zh-CN" altLang="x-none" sz="2700" b="1" dirty="0">
              <a:latin typeface="宋体" panose="02010600030101010101" pitchFamily="2" charset="-122"/>
              <a:ea typeface="宋体" panose="02010600030101010101" pitchFamily="2" charset="-122"/>
            </a:endParaRPr>
          </a:p>
          <a:p>
            <a:pPr algn="just">
              <a:lnSpc>
                <a:spcPct val="80000"/>
              </a:lnSpc>
            </a:pPr>
            <a:r>
              <a:rPr lang="zh-CN" altLang="x-none" sz="2700" b="1" dirty="0">
                <a:latin typeface="宋体" panose="02010600030101010101" pitchFamily="2" charset="-122"/>
                <a:ea typeface="宋体" panose="02010600030101010101" pitchFamily="2" charset="-122"/>
              </a:rPr>
              <a:t>例如：</a:t>
            </a:r>
            <a:r>
              <a:rPr lang="zh-CN" altLang="zh-CN" sz="2700" b="1" dirty="0">
                <a:latin typeface="宋体" panose="02010600030101010101" pitchFamily="2" charset="-122"/>
                <a:ea typeface="宋体" panose="02010600030101010101" pitchFamily="2" charset="-122"/>
              </a:rPr>
              <a:t>《</a:t>
            </a:r>
            <a:r>
              <a:rPr lang="zh-CN" altLang="x-none" sz="2700" b="1" dirty="0">
                <a:latin typeface="宋体" panose="02010600030101010101" pitchFamily="2" charset="-122"/>
                <a:ea typeface="宋体" panose="02010600030101010101" pitchFamily="2" charset="-122"/>
              </a:rPr>
              <a:t>财政部、国家税务总局关于企业所得税若干优惠政策的通知</a:t>
            </a:r>
            <a:r>
              <a:rPr lang="zh-CN" altLang="zh-CN" sz="2700" b="1" dirty="0">
                <a:latin typeface="宋体" panose="02010600030101010101" pitchFamily="2" charset="-122"/>
                <a:ea typeface="宋体" panose="02010600030101010101" pitchFamily="2" charset="-122"/>
              </a:rPr>
              <a:t>》</a:t>
            </a:r>
            <a:r>
              <a:rPr lang="zh-CN" altLang="x-none" sz="2700" b="1" dirty="0">
                <a:latin typeface="宋体" panose="02010600030101010101" pitchFamily="2" charset="-122"/>
                <a:ea typeface="宋体" panose="02010600030101010101" pitchFamily="2" charset="-122"/>
              </a:rPr>
              <a:t>（财税</a:t>
            </a:r>
            <a:r>
              <a:rPr lang="zh-CN" altLang="zh-CN" sz="2700" b="1" dirty="0">
                <a:latin typeface="宋体" panose="02010600030101010101" pitchFamily="2" charset="-122"/>
                <a:ea typeface="宋体" panose="02010600030101010101" pitchFamily="2" charset="-122"/>
              </a:rPr>
              <a:t>[2008]1</a:t>
            </a:r>
            <a:r>
              <a:rPr lang="zh-CN" altLang="x-none" sz="2700" b="1" dirty="0">
                <a:latin typeface="宋体" panose="02010600030101010101" pitchFamily="2" charset="-122"/>
                <a:ea typeface="宋体" panose="02010600030101010101" pitchFamily="2" charset="-122"/>
              </a:rPr>
              <a:t>号）规定，软件生产企业实行增值税即征即退政策所退还的税款，由企业用于研究开发软件产品和扩大再生产，不作为企业所得税应税收入，不予征收企业所得税。</a:t>
            </a:r>
            <a:endParaRPr lang="zh-CN" altLang="x-none" sz="2700" b="1" dirty="0">
              <a:latin typeface="宋体" panose="02010600030101010101" pitchFamily="2" charset="-122"/>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xfrm>
            <a:off x="1739900" y="71438"/>
            <a:ext cx="6954838" cy="841375"/>
          </a:xfrm>
        </p:spPr>
        <p:txBody>
          <a:bodyPr vert="horz" wrap="square" lIns="0" tIns="0" rIns="0" bIns="0" anchor="t" anchorCtr="0"/>
          <a:p>
            <a:r>
              <a:rPr lang="zh-CN" altLang="x-none" sz="3100" dirty="0">
                <a:latin typeface="宋体" panose="02010600030101010101" pitchFamily="2" charset="-122"/>
                <a:ea typeface="宋体" panose="02010600030101010101" pitchFamily="2" charset="-122"/>
              </a:rPr>
              <a:t>财税</a:t>
            </a:r>
            <a:r>
              <a:rPr lang="zh-CN" altLang="zh-CN" sz="3100" dirty="0">
                <a:latin typeface="宋体" panose="02010600030101010101" pitchFamily="2" charset="-122"/>
                <a:ea typeface="宋体" panose="02010600030101010101" pitchFamily="2" charset="-122"/>
              </a:rPr>
              <a:t>〔2009〕87</a:t>
            </a:r>
            <a:r>
              <a:rPr lang="zh-CN" altLang="x-none" sz="3100" dirty="0">
                <a:latin typeface="宋体" panose="02010600030101010101" pitchFamily="2" charset="-122"/>
                <a:ea typeface="宋体" panose="02010600030101010101" pitchFamily="2" charset="-122"/>
              </a:rPr>
              <a:t>号，关于专项用途财政性资金有关企业所得税处理问题的通知</a:t>
            </a:r>
            <a:endParaRPr lang="zh-CN" altLang="x-none" sz="3100" dirty="0">
              <a:latin typeface="宋体" panose="02010600030101010101" pitchFamily="2" charset="-122"/>
              <a:ea typeface="宋体" panose="02010600030101010101" pitchFamily="2" charset="-122"/>
            </a:endParaRPr>
          </a:p>
        </p:txBody>
      </p:sp>
      <p:sp>
        <p:nvSpPr>
          <p:cNvPr id="70659" name="Rectangle 3"/>
          <p:cNvSpPr>
            <a:spLocks noGrp="1"/>
          </p:cNvSpPr>
          <p:nvPr>
            <p:ph idx="1"/>
          </p:nvPr>
        </p:nvSpPr>
        <p:spPr>
          <a:xfrm>
            <a:off x="400050" y="1728788"/>
            <a:ext cx="8012113" cy="4703762"/>
          </a:xfrm>
        </p:spPr>
        <p:txBody>
          <a:bodyPr vert="horz" wrap="square" lIns="0" tIns="0" rIns="0" bIns="0" anchor="t" anchorCtr="0"/>
          <a:p>
            <a:pPr>
              <a:lnSpc>
                <a:spcPct val="90000"/>
              </a:lnSpc>
            </a:pPr>
            <a:r>
              <a:rPr lang="zh-CN" altLang="x-none" sz="2600" b="1" dirty="0">
                <a:latin typeface="宋体" panose="02010600030101010101" pitchFamily="2" charset="-122"/>
                <a:ea typeface="宋体" panose="02010600030101010101" pitchFamily="2" charset="-122"/>
              </a:rPr>
              <a:t>一、对企业在</a:t>
            </a:r>
            <a:r>
              <a:rPr lang="zh-CN" altLang="zh-CN" sz="2600" b="1" dirty="0">
                <a:latin typeface="宋体" panose="02010600030101010101" pitchFamily="2" charset="-122"/>
                <a:ea typeface="宋体" panose="02010600030101010101" pitchFamily="2" charset="-122"/>
              </a:rPr>
              <a:t>2008</a:t>
            </a:r>
            <a:r>
              <a:rPr lang="zh-CN" altLang="x-none" sz="2600" b="1" dirty="0">
                <a:latin typeface="宋体" panose="02010600030101010101" pitchFamily="2" charset="-122"/>
                <a:ea typeface="宋体" panose="02010600030101010101" pitchFamily="2" charset="-122"/>
              </a:rPr>
              <a:t>年</a:t>
            </a:r>
            <a:r>
              <a:rPr lang="zh-CN" altLang="zh-CN" sz="2600" b="1" dirty="0">
                <a:latin typeface="宋体" panose="02010600030101010101" pitchFamily="2" charset="-122"/>
                <a:ea typeface="宋体" panose="02010600030101010101" pitchFamily="2" charset="-122"/>
              </a:rPr>
              <a:t>1</a:t>
            </a:r>
            <a:r>
              <a:rPr lang="zh-CN" altLang="x-none" sz="2600" b="1" dirty="0">
                <a:latin typeface="宋体" panose="02010600030101010101" pitchFamily="2" charset="-122"/>
                <a:ea typeface="宋体" panose="02010600030101010101" pitchFamily="2" charset="-122"/>
              </a:rPr>
              <a:t>月</a:t>
            </a:r>
            <a:r>
              <a:rPr lang="zh-CN" altLang="zh-CN" sz="2600" b="1" dirty="0">
                <a:latin typeface="宋体" panose="02010600030101010101" pitchFamily="2" charset="-122"/>
                <a:ea typeface="宋体" panose="02010600030101010101" pitchFamily="2" charset="-122"/>
              </a:rPr>
              <a:t>1</a:t>
            </a:r>
            <a:r>
              <a:rPr lang="zh-CN" altLang="x-none" sz="2600" b="1" dirty="0">
                <a:latin typeface="宋体" panose="02010600030101010101" pitchFamily="2" charset="-122"/>
                <a:ea typeface="宋体" panose="02010600030101010101" pitchFamily="2" charset="-122"/>
              </a:rPr>
              <a:t>日至</a:t>
            </a:r>
            <a:r>
              <a:rPr lang="zh-CN" altLang="zh-CN" sz="2600" b="1" dirty="0">
                <a:latin typeface="宋体" panose="02010600030101010101" pitchFamily="2" charset="-122"/>
                <a:ea typeface="宋体" panose="02010600030101010101" pitchFamily="2" charset="-122"/>
              </a:rPr>
              <a:t>2010</a:t>
            </a:r>
            <a:r>
              <a:rPr lang="zh-CN" altLang="x-none" sz="2600" b="1" dirty="0">
                <a:latin typeface="宋体" panose="02010600030101010101" pitchFamily="2" charset="-122"/>
                <a:ea typeface="宋体" panose="02010600030101010101" pitchFamily="2" charset="-122"/>
              </a:rPr>
              <a:t>年</a:t>
            </a:r>
            <a:r>
              <a:rPr lang="zh-CN" altLang="zh-CN" sz="2600" b="1" dirty="0">
                <a:latin typeface="宋体" panose="02010600030101010101" pitchFamily="2" charset="-122"/>
                <a:ea typeface="宋体" panose="02010600030101010101" pitchFamily="2" charset="-122"/>
              </a:rPr>
              <a:t>12</a:t>
            </a:r>
            <a:r>
              <a:rPr lang="zh-CN" altLang="x-none" sz="2600" b="1" dirty="0">
                <a:latin typeface="宋体" panose="02010600030101010101" pitchFamily="2" charset="-122"/>
                <a:ea typeface="宋体" panose="02010600030101010101" pitchFamily="2" charset="-122"/>
              </a:rPr>
              <a:t>月</a:t>
            </a:r>
            <a:r>
              <a:rPr lang="zh-CN" altLang="zh-CN" sz="2600" b="1" dirty="0">
                <a:latin typeface="宋体" panose="02010600030101010101" pitchFamily="2" charset="-122"/>
                <a:ea typeface="宋体" panose="02010600030101010101" pitchFamily="2" charset="-122"/>
              </a:rPr>
              <a:t>31</a:t>
            </a:r>
            <a:r>
              <a:rPr lang="zh-CN" altLang="x-none" sz="2600" b="1" dirty="0">
                <a:latin typeface="宋体" panose="02010600030101010101" pitchFamily="2" charset="-122"/>
                <a:ea typeface="宋体" panose="02010600030101010101" pitchFamily="2" charset="-122"/>
              </a:rPr>
              <a:t>日期间从县级以上各级人民政府财政部门及其他部门取得的应计入收入总额的财政性资金，凡同时符合以下条件的，可以作为不征税收入，在计算应纳税所得额时从收入总额中减除：</a:t>
            </a:r>
            <a:endParaRPr lang="zh-CN" altLang="x-none" sz="2600" b="1" dirty="0">
              <a:latin typeface="宋体" panose="02010600030101010101" pitchFamily="2" charset="-122"/>
              <a:ea typeface="宋体" panose="02010600030101010101" pitchFamily="2" charset="-122"/>
            </a:endParaRPr>
          </a:p>
          <a:p>
            <a:pPr>
              <a:lnSpc>
                <a:spcPct val="90000"/>
              </a:lnSpc>
            </a:pPr>
            <a:r>
              <a:rPr lang="zh-CN" altLang="x-none" sz="2600" b="1" dirty="0">
                <a:latin typeface="宋体" panose="02010600030101010101" pitchFamily="2" charset="-122"/>
                <a:ea typeface="宋体" panose="02010600030101010101" pitchFamily="2" charset="-122"/>
              </a:rPr>
              <a:t>（一）企业能够提供资金拨付文件，且文件中规定该资金的专项用途；</a:t>
            </a:r>
            <a:endParaRPr lang="zh-CN" altLang="x-none" sz="2600" b="1" dirty="0">
              <a:latin typeface="宋体" panose="02010600030101010101" pitchFamily="2" charset="-122"/>
              <a:ea typeface="宋体" panose="02010600030101010101" pitchFamily="2" charset="-122"/>
            </a:endParaRPr>
          </a:p>
          <a:p>
            <a:pPr>
              <a:lnSpc>
                <a:spcPct val="90000"/>
              </a:lnSpc>
            </a:pPr>
            <a:r>
              <a:rPr lang="zh-CN" altLang="x-none" sz="2600" b="1" dirty="0">
                <a:latin typeface="宋体" panose="02010600030101010101" pitchFamily="2" charset="-122"/>
                <a:ea typeface="宋体" panose="02010600030101010101" pitchFamily="2" charset="-122"/>
              </a:rPr>
              <a:t>（二）财政部门或其他拨付资金的政府部门对该资金有专门的资金管理办法或具体管理要求；</a:t>
            </a:r>
            <a:endParaRPr lang="zh-CN" altLang="x-none" sz="2600" b="1" dirty="0">
              <a:latin typeface="宋体" panose="02010600030101010101" pitchFamily="2" charset="-122"/>
              <a:ea typeface="宋体" panose="02010600030101010101" pitchFamily="2" charset="-122"/>
            </a:endParaRPr>
          </a:p>
          <a:p>
            <a:pPr>
              <a:lnSpc>
                <a:spcPct val="90000"/>
              </a:lnSpc>
            </a:pPr>
            <a:r>
              <a:rPr lang="zh-CN" altLang="x-none" sz="2600" b="1" dirty="0">
                <a:latin typeface="宋体" panose="02010600030101010101" pitchFamily="2" charset="-122"/>
                <a:ea typeface="宋体" panose="02010600030101010101" pitchFamily="2" charset="-122"/>
              </a:rPr>
              <a:t>（三）企业对该资金以及以该资金发生的支出单独进行核算。</a:t>
            </a:r>
            <a:endParaRPr lang="zh-CN" altLang="x-none" sz="2600" b="1" dirty="0">
              <a:latin typeface="宋体" panose="02010600030101010101" pitchFamily="2" charset="-122"/>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xfrm>
            <a:off x="457200" y="357188"/>
            <a:ext cx="8229600" cy="292100"/>
          </a:xfrm>
        </p:spPr>
        <p:txBody>
          <a:bodyPr vert="horz" wrap="square" lIns="0" tIns="0" rIns="0" bIns="0" anchor="t" anchorCtr="0"/>
          <a:p>
            <a:endParaRPr lang="zh-CN" altLang="zh-CN" sz="4000" dirty="0">
              <a:latin typeface="宋体" panose="02010600030101010101" pitchFamily="2" charset="-122"/>
              <a:ea typeface="宋体" panose="02010600030101010101" pitchFamily="2" charset="-122"/>
            </a:endParaRPr>
          </a:p>
        </p:txBody>
      </p:sp>
      <p:sp>
        <p:nvSpPr>
          <p:cNvPr id="71683" name="Rectangle 3"/>
          <p:cNvSpPr>
            <a:spLocks noGrp="1"/>
          </p:cNvSpPr>
          <p:nvPr>
            <p:ph idx="1"/>
          </p:nvPr>
        </p:nvSpPr>
        <p:spPr>
          <a:xfrm>
            <a:off x="427038" y="1533525"/>
            <a:ext cx="8229600" cy="4598988"/>
          </a:xfrm>
        </p:spPr>
        <p:txBody>
          <a:bodyPr vert="horz" wrap="square" lIns="0" tIns="0" rIns="0" bIns="0" anchor="t" anchorCtr="0"/>
          <a:p>
            <a:pPr>
              <a:lnSpc>
                <a:spcPct val="80000"/>
              </a:lnSpc>
            </a:pPr>
            <a:r>
              <a:rPr lang="zh-CN" altLang="x-none" sz="2800" b="1" dirty="0">
                <a:latin typeface="宋体" panose="02010600030101010101" pitchFamily="2" charset="-122"/>
                <a:ea typeface="宋体" panose="02010600030101010101" pitchFamily="2" charset="-122"/>
              </a:rPr>
              <a:t>二、上述不征税收入用于支出所形成的费用，不得在计算应纳税所得额时扣除；用于支出所形成的资产，其计算的折旧、摊销不得在计算应纳税所得额时扣除。  </a:t>
            </a:r>
            <a:endParaRPr lang="zh-CN" altLang="x-none" sz="2800" b="1" dirty="0">
              <a:latin typeface="宋体" panose="02010600030101010101" pitchFamily="2" charset="-122"/>
              <a:ea typeface="宋体" panose="02010600030101010101" pitchFamily="2" charset="-122"/>
            </a:endParaRPr>
          </a:p>
          <a:p>
            <a:pPr>
              <a:lnSpc>
                <a:spcPct val="80000"/>
              </a:lnSpc>
            </a:pPr>
            <a:r>
              <a:rPr lang="zh-CN" altLang="x-none" sz="2800" b="1" dirty="0">
                <a:latin typeface="宋体" panose="02010600030101010101" pitchFamily="2" charset="-122"/>
                <a:ea typeface="宋体" panose="02010600030101010101" pitchFamily="2" charset="-122"/>
              </a:rPr>
              <a:t>三、企业将符合规定条件的财政性资金作不征税收入处理后，在</a:t>
            </a:r>
            <a:r>
              <a:rPr lang="zh-CN" altLang="zh-CN" sz="2800" b="1" dirty="0">
                <a:latin typeface="宋体" panose="02010600030101010101" pitchFamily="2" charset="-122"/>
                <a:ea typeface="宋体" panose="02010600030101010101" pitchFamily="2" charset="-122"/>
              </a:rPr>
              <a:t>5</a:t>
            </a:r>
            <a:r>
              <a:rPr lang="zh-CN" altLang="x-none" sz="2800" b="1" dirty="0">
                <a:latin typeface="宋体" panose="02010600030101010101" pitchFamily="2" charset="-122"/>
                <a:ea typeface="宋体" panose="02010600030101010101" pitchFamily="2" charset="-122"/>
              </a:rPr>
              <a:t>年（</a:t>
            </a:r>
            <a:r>
              <a:rPr lang="zh-CN" altLang="zh-CN" sz="2800" b="1" dirty="0">
                <a:latin typeface="宋体" panose="02010600030101010101" pitchFamily="2" charset="-122"/>
                <a:ea typeface="宋体" panose="02010600030101010101" pitchFamily="2" charset="-122"/>
              </a:rPr>
              <a:t>60</a:t>
            </a:r>
            <a:r>
              <a:rPr lang="zh-CN" altLang="x-none" sz="2800" b="1" dirty="0">
                <a:latin typeface="宋体" panose="02010600030101010101" pitchFamily="2" charset="-122"/>
                <a:ea typeface="宋体" panose="02010600030101010101" pitchFamily="2" charset="-122"/>
              </a:rPr>
              <a:t>个月）内未发生支出且未缴回财政或其他拨付资金的政府部门的部分，应重新计入取得该资金第六年的收入总额；重新计入收入总额的财政性资金发生的支出，允许在计算应纳税所得额时扣除。</a:t>
            </a:r>
            <a:endParaRPr lang="zh-CN" altLang="x-none" sz="28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注意</a:t>
            </a:r>
            <a:r>
              <a:rPr lang="zh-CN" altLang="x-none" sz="2400" b="1" dirty="0">
                <a:solidFill>
                  <a:srgbClr val="FF3300"/>
                </a:solidFill>
                <a:latin typeface="宋体" panose="02010600030101010101" pitchFamily="2" charset="-122"/>
                <a:ea typeface="宋体" panose="02010600030101010101" pitchFamily="2" charset="-122"/>
              </a:rPr>
              <a:t>区分不征税收入和免税收入</a:t>
            </a:r>
            <a:r>
              <a:rPr lang="zh-CN" altLang="x-none" sz="2400" b="1" dirty="0">
                <a:latin typeface="宋体" panose="02010600030101010101" pitchFamily="2" charset="-122"/>
                <a:ea typeface="宋体" panose="02010600030101010101" pitchFamily="2" charset="-122"/>
              </a:rPr>
              <a:t>， </a:t>
            </a:r>
            <a:r>
              <a:rPr lang="zh-CN" altLang="zh-CN" sz="2400" b="1" dirty="0">
                <a:solidFill>
                  <a:srgbClr val="FF3300"/>
                </a:solidFill>
                <a:latin typeface="宋体" panose="02010600030101010101" pitchFamily="2" charset="-122"/>
                <a:ea typeface="宋体" panose="02010600030101010101" pitchFamily="2" charset="-122"/>
              </a:rPr>
              <a:t>2010</a:t>
            </a:r>
            <a:r>
              <a:rPr lang="zh-CN" altLang="x-none" sz="2400" b="1" dirty="0">
                <a:solidFill>
                  <a:srgbClr val="FF3300"/>
                </a:solidFill>
                <a:latin typeface="宋体" panose="02010600030101010101" pitchFamily="2" charset="-122"/>
                <a:ea typeface="宋体" panose="02010600030101010101" pitchFamily="2" charset="-122"/>
              </a:rPr>
              <a:t>年</a:t>
            </a:r>
            <a:r>
              <a:rPr lang="zh-CN" altLang="zh-CN" sz="2400" b="1" dirty="0">
                <a:solidFill>
                  <a:srgbClr val="FF3300"/>
                </a:solidFill>
                <a:latin typeface="宋体" panose="02010600030101010101" pitchFamily="2" charset="-122"/>
                <a:ea typeface="宋体" panose="02010600030101010101" pitchFamily="2" charset="-122"/>
              </a:rPr>
              <a:t>79</a:t>
            </a:r>
            <a:r>
              <a:rPr lang="zh-CN" altLang="x-none" sz="2400" b="1" dirty="0">
                <a:solidFill>
                  <a:srgbClr val="FF3300"/>
                </a:solidFill>
                <a:latin typeface="宋体" panose="02010600030101010101" pitchFamily="2" charset="-122"/>
                <a:ea typeface="宋体" panose="02010600030101010101" pitchFamily="2" charset="-122"/>
              </a:rPr>
              <a:t>号文规定：企业取得</a:t>
            </a:r>
            <a:r>
              <a:rPr lang="zh-CN" altLang="x-none" sz="2400" b="1" dirty="0">
                <a:latin typeface="宋体" panose="02010600030101010101" pitchFamily="2" charset="-122"/>
                <a:ea typeface="宋体" panose="02010600030101010101" pitchFamily="2" charset="-122"/>
              </a:rPr>
              <a:t>免税收入所对应的各项成本费用，除另有规定者外，可以在计算企业应纳税所得额时扣除。</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noRot="1"/>
          </p:cNvSpPr>
          <p:nvPr>
            <p:ph type="title"/>
          </p:nvPr>
        </p:nvSpPr>
        <p:spPr>
          <a:xfrm>
            <a:off x="457200" y="357188"/>
            <a:ext cx="8229600" cy="490537"/>
          </a:xfrm>
        </p:spPr>
        <p:txBody>
          <a:bodyPr vert="horz" wrap="square" lIns="0" tIns="0" rIns="0" bIns="0" anchor="t" anchorCtr="0"/>
          <a:p>
            <a:endParaRPr lang="zh-CN" altLang="zh-CN" dirty="0">
              <a:ea typeface="宋体" panose="02010600030101010101" pitchFamily="2" charset="-122"/>
            </a:endParaRPr>
          </a:p>
        </p:txBody>
      </p:sp>
      <p:sp>
        <p:nvSpPr>
          <p:cNvPr id="76803" name="Rectangle 3"/>
          <p:cNvSpPr>
            <a:spLocks noGrp="1" noRot="1"/>
          </p:cNvSpPr>
          <p:nvPr>
            <p:ph idx="1"/>
          </p:nvPr>
        </p:nvSpPr>
        <p:spPr>
          <a:xfrm>
            <a:off x="301625" y="1452563"/>
            <a:ext cx="8540750" cy="5405437"/>
          </a:xfrm>
        </p:spPr>
        <p:txBody>
          <a:bodyPr vert="horz" wrap="square" lIns="0" tIns="0" rIns="0" bIns="0" anchor="t" anchorCtr="0"/>
          <a:p>
            <a:pPr>
              <a:lnSpc>
                <a:spcPct val="90000"/>
              </a:lnSpc>
            </a:pPr>
            <a:r>
              <a:rPr lang="zh-CN" altLang="en-US" sz="2400" b="1" dirty="0">
                <a:latin typeface="宋体" panose="02010600030101010101" pitchFamily="2" charset="-122"/>
                <a:ea typeface="宋体" panose="02010600030101010101" pitchFamily="2" charset="-122"/>
              </a:rPr>
              <a:t>政策认识：</a:t>
            </a:r>
            <a:endParaRPr lang="zh-CN" altLang="en-US" sz="2400" b="1" dirty="0">
              <a:latin typeface="宋体" panose="02010600030101010101" pitchFamily="2" charset="-122"/>
              <a:ea typeface="宋体" panose="02010600030101010101" pitchFamily="2" charset="-122"/>
            </a:endParaRPr>
          </a:p>
          <a:p>
            <a:pPr>
              <a:lnSpc>
                <a:spcPct val="90000"/>
              </a:lnSpc>
            </a:pPr>
            <a:r>
              <a:rPr lang="zh-CN" altLang="en-US" sz="2400" b="1" dirty="0">
                <a:latin typeface="宋体" panose="02010600030101010101" pitchFamily="2" charset="-122"/>
                <a:ea typeface="宋体" panose="02010600030101010101" pitchFamily="2" charset="-122"/>
              </a:rPr>
              <a:t>1、根据《财政部 国家税务总局关于专项用途财政性资金企业所得税处理问题的通知》（财税〔2011〕70号），该政策得以延续（自2011年1月1日起执行）；</a:t>
            </a:r>
            <a:endParaRPr lang="zh-CN" altLang="en-US" sz="2400" b="1" dirty="0">
              <a:latin typeface="宋体" panose="02010600030101010101" pitchFamily="2" charset="-122"/>
              <a:ea typeface="宋体" panose="02010600030101010101" pitchFamily="2" charset="-122"/>
            </a:endParaRPr>
          </a:p>
          <a:p>
            <a:pPr>
              <a:lnSpc>
                <a:spcPct val="90000"/>
              </a:lnSpc>
            </a:pPr>
            <a:r>
              <a:rPr lang="zh-CN" altLang="en-US" sz="2400" b="1" dirty="0">
                <a:latin typeface="宋体" panose="02010600030101010101" pitchFamily="2" charset="-122"/>
                <a:ea typeface="宋体" panose="02010600030101010101" pitchFamily="2" charset="-122"/>
              </a:rPr>
              <a:t>2、不征税收入并非免税，因不征税收入用于支出所形成的费用，不得在计算应纳税所得额时扣除；用于支出所形成的资产，其计算的折旧、摊销不得在计算应纳税所得额时扣除。因此不征税收入的好处仅仅是递延纳税。而按照</a:t>
            </a:r>
            <a:r>
              <a:rPr lang="zh-CN" altLang="en-US" sz="2400" b="1" dirty="0">
                <a:solidFill>
                  <a:srgbClr val="FF3300"/>
                </a:solidFill>
                <a:latin typeface="宋体" panose="02010600030101010101" pitchFamily="2" charset="-122"/>
                <a:ea typeface="宋体" panose="02010600030101010101" pitchFamily="2" charset="-122"/>
              </a:rPr>
              <a:t>2010年79号文规定：企业取得免税收入的成本费用可税前列支。</a:t>
            </a:r>
            <a:endParaRPr lang="zh-CN" altLang="en-US" sz="2400" b="1" dirty="0">
              <a:solidFill>
                <a:srgbClr val="FF3300"/>
              </a:solidFill>
              <a:latin typeface="宋体" panose="02010600030101010101" pitchFamily="2" charset="-122"/>
              <a:ea typeface="宋体" panose="02010600030101010101" pitchFamily="2" charset="-122"/>
            </a:endParaRPr>
          </a:p>
          <a:p>
            <a:pPr>
              <a:lnSpc>
                <a:spcPct val="90000"/>
              </a:lnSpc>
            </a:pPr>
            <a:r>
              <a:rPr lang="zh-CN" altLang="en-US" sz="2400" b="1" dirty="0">
                <a:latin typeface="宋体" panose="02010600030101010101" pitchFamily="2" charset="-122"/>
                <a:ea typeface="宋体" panose="02010600030101010101" pitchFamily="2" charset="-122"/>
              </a:rPr>
              <a:t>3、符合条件的情况下，企业具有选择是否作为不征税收入的权利。</a:t>
            </a:r>
            <a:endParaRPr lang="zh-CN" altLang="en-US" sz="2400" b="1" dirty="0">
              <a:latin typeface="宋体" panose="02010600030101010101" pitchFamily="2" charset="-122"/>
              <a:ea typeface="宋体" panose="02010600030101010101" pitchFamily="2" charset="-122"/>
            </a:endParaRPr>
          </a:p>
          <a:p>
            <a:pPr>
              <a:lnSpc>
                <a:spcPct val="90000"/>
              </a:lnSpc>
            </a:pPr>
            <a:r>
              <a:rPr lang="zh-CN" altLang="en-US" sz="2400" b="1" dirty="0">
                <a:latin typeface="宋体" panose="02010600030101010101" pitchFamily="2" charset="-122"/>
                <a:ea typeface="宋体" panose="02010600030101010101" pitchFamily="2" charset="-122"/>
              </a:rPr>
              <a:t>4、不同时符合三个条件的政府性补贴和奖励金均不得作为不征税收入处理，在企业</a:t>
            </a:r>
            <a:r>
              <a:rPr lang="zh-CN" altLang="en-US" sz="2400" b="1" dirty="0">
                <a:solidFill>
                  <a:srgbClr val="FF0000"/>
                </a:solidFill>
                <a:latin typeface="宋体" panose="02010600030101010101" pitchFamily="2" charset="-122"/>
                <a:ea typeface="宋体" panose="02010600030101010101" pitchFamily="2" charset="-122"/>
              </a:rPr>
              <a:t>实际收到</a:t>
            </a:r>
            <a:r>
              <a:rPr lang="zh-CN" altLang="en-US" sz="2400" b="1" dirty="0">
                <a:latin typeface="宋体" panose="02010600030101010101" pitchFamily="2" charset="-122"/>
                <a:ea typeface="宋体" panose="02010600030101010101" pitchFamily="2" charset="-122"/>
              </a:rPr>
              <a:t>补助（包括收到货币资金或其他资产，但不包括应按应收金额确认的）时一次性计入应纳税所得额。</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fade">
                                      <p:cBhvr>
                                        <p:cTn id="7" dur="2000"/>
                                        <p:tgtEl>
                                          <p:spTgt spid="768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803">
                                            <p:txEl>
                                              <p:charRg st="0" end="6"/>
                                            </p:txEl>
                                          </p:spTgt>
                                        </p:tgtEl>
                                        <p:attrNameLst>
                                          <p:attrName>style.visibility</p:attrName>
                                        </p:attrNameLst>
                                      </p:cBhvr>
                                      <p:to>
                                        <p:strVal val="visible"/>
                                      </p:to>
                                    </p:set>
                                    <p:animEffect transition="in" filter="fade">
                                      <p:cBhvr>
                                        <p:cTn id="12" dur="2000"/>
                                        <p:tgtEl>
                                          <p:spTgt spid="76803">
                                            <p:txEl>
                                              <p:charRg st="0"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803">
                                            <p:txEl>
                                              <p:charRg st="6" end="83"/>
                                            </p:txEl>
                                          </p:spTgt>
                                        </p:tgtEl>
                                        <p:attrNameLst>
                                          <p:attrName>style.visibility</p:attrName>
                                        </p:attrNameLst>
                                      </p:cBhvr>
                                      <p:to>
                                        <p:strVal val="visible"/>
                                      </p:to>
                                    </p:set>
                                    <p:animEffect transition="in" filter="fade">
                                      <p:cBhvr>
                                        <p:cTn id="17" dur="2000"/>
                                        <p:tgtEl>
                                          <p:spTgt spid="76803">
                                            <p:txEl>
                                              <p:charRg st="6"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803">
                                            <p:txEl>
                                              <p:charRg st="83" end="215"/>
                                            </p:txEl>
                                          </p:spTgt>
                                        </p:tgtEl>
                                        <p:attrNameLst>
                                          <p:attrName>style.visibility</p:attrName>
                                        </p:attrNameLst>
                                      </p:cBhvr>
                                      <p:to>
                                        <p:strVal val="visible"/>
                                      </p:to>
                                    </p:set>
                                    <p:animEffect transition="in" filter="fade">
                                      <p:cBhvr>
                                        <p:cTn id="22" dur="2000"/>
                                        <p:tgtEl>
                                          <p:spTgt spid="76803">
                                            <p:txEl>
                                              <p:charRg st="83" end="2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6803">
                                            <p:txEl>
                                              <p:charRg st="215" end="246"/>
                                            </p:txEl>
                                          </p:spTgt>
                                        </p:tgtEl>
                                        <p:attrNameLst>
                                          <p:attrName>style.visibility</p:attrName>
                                        </p:attrNameLst>
                                      </p:cBhvr>
                                      <p:to>
                                        <p:strVal val="visible"/>
                                      </p:to>
                                    </p:set>
                                    <p:animEffect transition="in" filter="fade">
                                      <p:cBhvr>
                                        <p:cTn id="27" dur="2000"/>
                                        <p:tgtEl>
                                          <p:spTgt spid="76803">
                                            <p:txEl>
                                              <p:charRg st="215" end="2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6803">
                                            <p:txEl>
                                              <p:charRg st="246" end="332"/>
                                            </p:txEl>
                                          </p:spTgt>
                                        </p:tgtEl>
                                        <p:attrNameLst>
                                          <p:attrName>style.visibility</p:attrName>
                                        </p:attrNameLst>
                                      </p:cBhvr>
                                      <p:to>
                                        <p:strVal val="visible"/>
                                      </p:to>
                                    </p:set>
                                    <p:animEffect transition="in" filter="fade">
                                      <p:cBhvr>
                                        <p:cTn id="32" dur="2000"/>
                                        <p:tgtEl>
                                          <p:spTgt spid="76803">
                                            <p:txEl>
                                              <p:charRg st="246" end="3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ldLvl="0"/>
      <p:bldP spid="7680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p:txBody>
          <a:bodyPr vert="horz" wrap="square" lIns="0" tIns="0" rIns="0" bIns="0" anchor="t" anchorCtr="0"/>
          <a:p>
            <a:r>
              <a:rPr lang="zh-CN" altLang="x-none" dirty="0">
                <a:latin typeface="宋体" panose="02010600030101010101" pitchFamily="2" charset="-122"/>
                <a:ea typeface="宋体" panose="02010600030101010101" pitchFamily="2" charset="-122"/>
              </a:rPr>
              <a:t>（四）免税收入</a:t>
            </a:r>
            <a:endParaRPr lang="zh-CN" altLang="x-none" dirty="0">
              <a:latin typeface="宋体" panose="02010600030101010101" pitchFamily="2" charset="-122"/>
              <a:ea typeface="宋体" panose="02010600030101010101" pitchFamily="2" charset="-122"/>
            </a:endParaRPr>
          </a:p>
        </p:txBody>
      </p:sp>
      <p:sp>
        <p:nvSpPr>
          <p:cNvPr id="73731" name="Rectangle 3"/>
          <p:cNvSpPr>
            <a:spLocks noGrp="1"/>
          </p:cNvSpPr>
          <p:nvPr>
            <p:ph idx="1"/>
          </p:nvPr>
        </p:nvSpPr>
        <p:spPr/>
        <p:txBody>
          <a:bodyPr vert="horz" wrap="square" lIns="0" tIns="0" rIns="0" bIns="0" anchor="t" anchorCtr="0"/>
          <a:p>
            <a:pPr>
              <a:lnSpc>
                <a:spcPct val="90000"/>
              </a:lnSpc>
            </a:pPr>
            <a:r>
              <a:rPr lang="zh-CN" altLang="x-none" sz="2800" b="1" dirty="0">
                <a:latin typeface="宋体" panose="02010600030101010101" pitchFamily="2" charset="-122"/>
                <a:ea typeface="宋体" panose="02010600030101010101" pitchFamily="2" charset="-122"/>
              </a:rPr>
              <a:t>企业的下列收入为免税收入：</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（一）国债利息收入；</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（二）符合条件的居民企业之间的股息、红利等权益性投资收益；</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（三）在中国境内设立机构、场所的非居民企业从居民企业取得与该机构、场所有实际联系的股息、红利等权益性投资收益；</a:t>
            </a:r>
            <a:br>
              <a:rPr lang="zh-CN" altLang="x-none" sz="2800" b="1" dirty="0">
                <a:latin typeface="宋体" panose="02010600030101010101" pitchFamily="2" charset="-122"/>
                <a:ea typeface="宋体" panose="02010600030101010101" pitchFamily="2" charset="-122"/>
              </a:rPr>
            </a:br>
            <a:r>
              <a:rPr lang="zh-CN" altLang="x-none" sz="2800" b="1" dirty="0">
                <a:latin typeface="宋体" panose="02010600030101010101" pitchFamily="2" charset="-122"/>
                <a:ea typeface="宋体" panose="02010600030101010101" pitchFamily="2" charset="-122"/>
              </a:rPr>
              <a:t>　　（四）符合条件的非营利组织的收入。</a:t>
            </a:r>
            <a:br>
              <a:rPr lang="zh-CN" altLang="x-none" sz="2800" b="1" dirty="0">
                <a:latin typeface="宋体" panose="02010600030101010101" pitchFamily="2" charset="-122"/>
                <a:ea typeface="宋体" panose="02010600030101010101" pitchFamily="2" charset="-122"/>
              </a:rPr>
            </a:b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xfrm>
            <a:off x="457200" y="357188"/>
            <a:ext cx="8229600" cy="127000"/>
          </a:xfrm>
        </p:spPr>
        <p:txBody>
          <a:bodyPr vert="horz" wrap="square" lIns="0" tIns="0" rIns="0" bIns="0" anchor="t" anchorCtr="0"/>
          <a:p>
            <a:endParaRPr lang="zh-CN" altLang="zh-CN" dirty="0">
              <a:latin typeface="宋体" panose="02010600030101010101" pitchFamily="2" charset="-122"/>
              <a:ea typeface="宋体" panose="02010600030101010101" pitchFamily="2" charset="-122"/>
            </a:endParaRPr>
          </a:p>
        </p:txBody>
      </p:sp>
      <p:sp>
        <p:nvSpPr>
          <p:cNvPr id="74755" name="Rectangle 3"/>
          <p:cNvSpPr>
            <a:spLocks noGrp="1"/>
          </p:cNvSpPr>
          <p:nvPr>
            <p:ph idx="1"/>
          </p:nvPr>
        </p:nvSpPr>
        <p:spPr>
          <a:xfrm>
            <a:off x="412750" y="1608138"/>
            <a:ext cx="8229600" cy="4659312"/>
          </a:xfrm>
        </p:spPr>
        <p:txBody>
          <a:bodyPr vert="horz" wrap="square" lIns="0" tIns="0" rIns="0" bIns="0" anchor="t" anchorCtr="0"/>
          <a:p>
            <a:pPr>
              <a:lnSpc>
                <a:spcPct val="90000"/>
              </a:lnSpc>
            </a:pPr>
            <a:r>
              <a:rPr lang="zh-CN" altLang="en-US" sz="2000" b="1" dirty="0">
                <a:latin typeface="宋体" panose="02010600030101010101" pitchFamily="2" charset="-122"/>
                <a:ea typeface="宋体" panose="02010600030101010101" pitchFamily="2" charset="-122"/>
              </a:rPr>
              <a:t>国债利息收入，是指企业持有国务院财政部门发行的国债取得的利息收入。</a:t>
            </a:r>
            <a:endParaRPr lang="zh-CN" altLang="en-US" sz="2000" b="1" dirty="0">
              <a:latin typeface="宋体" panose="02010600030101010101" pitchFamily="2" charset="-122"/>
              <a:ea typeface="宋体" panose="02010600030101010101" pitchFamily="2" charset="-122"/>
            </a:endParaRPr>
          </a:p>
          <a:p>
            <a:pPr>
              <a:lnSpc>
                <a:spcPct val="90000"/>
              </a:lnSpc>
            </a:pPr>
            <a:r>
              <a:rPr lang="zh-CN" altLang="en-US" sz="2000" b="1" dirty="0">
                <a:latin typeface="宋体" panose="02010600030101010101" pitchFamily="2" charset="-122"/>
                <a:ea typeface="宋体" panose="02010600030101010101" pitchFamily="2" charset="-122"/>
              </a:rPr>
              <a:t>其他利息支出的企业所得税优惠规定：</a:t>
            </a:r>
            <a:endParaRPr lang="zh-CN" altLang="en-US" sz="2000" b="1" dirty="0">
              <a:latin typeface="宋体" panose="02010600030101010101" pitchFamily="2" charset="-122"/>
              <a:ea typeface="宋体" panose="02010600030101010101" pitchFamily="2" charset="-122"/>
            </a:endParaRPr>
          </a:p>
          <a:p>
            <a:pPr lvl="1">
              <a:lnSpc>
                <a:spcPct val="90000"/>
              </a:lnSpc>
            </a:pPr>
            <a:r>
              <a:rPr lang="zh-CN" altLang="en-US" b="1" dirty="0">
                <a:latin typeface="宋体" panose="02010600030101010101" pitchFamily="2" charset="-122"/>
                <a:ea typeface="宋体" panose="02010600030101010101" pitchFamily="2" charset="-122"/>
              </a:rPr>
              <a:t>《财政部 国家税务总局关于铁路建设债券利息收入企业所得税政策的通知》（财税[2011]99号）</a:t>
            </a:r>
            <a:endParaRPr lang="zh-CN" altLang="en-US" b="1" dirty="0">
              <a:latin typeface="宋体" panose="02010600030101010101" pitchFamily="2" charset="-122"/>
              <a:ea typeface="宋体" panose="02010600030101010101" pitchFamily="2" charset="-122"/>
            </a:endParaRPr>
          </a:p>
          <a:p>
            <a:pPr lvl="2">
              <a:lnSpc>
                <a:spcPct val="90000"/>
              </a:lnSpc>
            </a:pPr>
            <a:r>
              <a:rPr lang="zh-CN" altLang="en-US" sz="2000" b="1" dirty="0">
                <a:latin typeface="宋体" panose="02010600030101010101" pitchFamily="2" charset="-122"/>
                <a:ea typeface="宋体" panose="02010600030101010101" pitchFamily="2" charset="-122"/>
              </a:rPr>
              <a:t>对企业持有2011—2013年发行的中国铁路建设债券取得的利息收入，</a:t>
            </a:r>
            <a:r>
              <a:rPr lang="zh-CN" altLang="en-US" sz="2000" b="1" dirty="0">
                <a:solidFill>
                  <a:srgbClr val="FF0000"/>
                </a:solidFill>
                <a:latin typeface="宋体" panose="02010600030101010101" pitchFamily="2" charset="-122"/>
                <a:ea typeface="宋体" panose="02010600030101010101" pitchFamily="2" charset="-122"/>
              </a:rPr>
              <a:t>减半</a:t>
            </a:r>
            <a:r>
              <a:rPr lang="zh-CN" altLang="en-US" sz="2000" b="1" dirty="0">
                <a:latin typeface="宋体" panose="02010600030101010101" pitchFamily="2" charset="-122"/>
                <a:ea typeface="宋体" panose="02010600030101010101" pitchFamily="2" charset="-122"/>
              </a:rPr>
              <a:t>征收企业所得税。中国铁路建设债券是指经国家发展改革委核准，以铁道部为发行和偿还主体的债券。</a:t>
            </a:r>
            <a:endParaRPr lang="zh-CN" altLang="en-US" sz="2000" b="1" dirty="0">
              <a:latin typeface="宋体" panose="02010600030101010101" pitchFamily="2" charset="-122"/>
              <a:ea typeface="宋体" panose="02010600030101010101" pitchFamily="2" charset="-122"/>
            </a:endParaRPr>
          </a:p>
          <a:p>
            <a:pPr lvl="1">
              <a:lnSpc>
                <a:spcPct val="90000"/>
              </a:lnSpc>
            </a:pPr>
            <a:r>
              <a:rPr lang="zh-CN" altLang="en-US" b="1" dirty="0">
                <a:latin typeface="宋体" panose="02010600030101010101" pitchFamily="2" charset="-122"/>
                <a:ea typeface="宋体" panose="02010600030101010101" pitchFamily="2" charset="-122"/>
              </a:rPr>
              <a:t>《财政部 国家税务总局关于地方政府债券利息所得免征所得税问题的通知》（财税[2011]76号）</a:t>
            </a:r>
            <a:endParaRPr lang="zh-CN" altLang="en-US" b="1" dirty="0">
              <a:latin typeface="宋体" panose="02010600030101010101" pitchFamily="2" charset="-122"/>
              <a:ea typeface="宋体" panose="02010600030101010101" pitchFamily="2" charset="-122"/>
            </a:endParaRPr>
          </a:p>
          <a:p>
            <a:pPr lvl="2">
              <a:lnSpc>
                <a:spcPct val="90000"/>
              </a:lnSpc>
            </a:pPr>
            <a:r>
              <a:rPr lang="zh-CN" altLang="en-US" sz="2000" b="1" dirty="0">
                <a:latin typeface="宋体" panose="02010600030101010101" pitchFamily="2" charset="-122"/>
                <a:ea typeface="宋体" panose="02010600030101010101" pitchFamily="2" charset="-122"/>
              </a:rPr>
              <a:t>对企业和个人取得的2009年、2010年和2011年发行的地方政府债券利息所得，免征企业所得税和个人所得税。地方政府债券是指经国务院批准，以省、自治区、直辖市和计划单列市政府为发行和偿还主体的债券。</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AutoShape 2"/>
          <p:cNvSpPr>
            <a:spLocks noGrp="1"/>
          </p:cNvSpPr>
          <p:nvPr>
            <p:ph type="title"/>
          </p:nvPr>
        </p:nvSpPr>
        <p:spPr>
          <a:prstGeom prst="roundRect">
            <a:avLst>
              <a:gd name="adj" fmla="val 16667"/>
            </a:avLst>
          </a:prstGeom>
        </p:spPr>
        <p:txBody>
          <a:bodyPr vert="horz" wrap="square" lIns="0" tIns="0" rIns="0" bIns="0" anchor="t" anchorCtr="0"/>
          <a:p>
            <a:r>
              <a:rPr lang="zh-CN" altLang="zh-CN" dirty="0">
                <a:latin typeface="宋体" panose="02010600030101010101" pitchFamily="2" charset="-122"/>
                <a:ea typeface="宋体" panose="02010600030101010101" pitchFamily="2" charset="-122"/>
              </a:rPr>
              <a:t>2</a:t>
            </a:r>
            <a:r>
              <a:rPr lang="zh-CN" altLang="x-none" dirty="0">
                <a:latin typeface="宋体" panose="02010600030101010101" pitchFamily="2" charset="-122"/>
                <a:ea typeface="宋体" panose="02010600030101010101" pitchFamily="2" charset="-122"/>
              </a:rPr>
              <a:t>，实际管理和控制的机构</a:t>
            </a:r>
            <a:endParaRPr lang="zh-CN" altLang="x-none" dirty="0">
              <a:latin typeface="宋体" panose="02010600030101010101" pitchFamily="2" charset="-122"/>
              <a:ea typeface="宋体" panose="02010600030101010101" pitchFamily="2" charset="-122"/>
            </a:endParaRPr>
          </a:p>
        </p:txBody>
      </p:sp>
      <p:sp>
        <p:nvSpPr>
          <p:cNvPr id="11267" name="Rectangle 3"/>
          <p:cNvSpPr>
            <a:spLocks noGrp="1"/>
          </p:cNvSpPr>
          <p:nvPr>
            <p:ph idx="1"/>
          </p:nvPr>
        </p:nvSpPr>
        <p:spPr/>
        <p:txBody>
          <a:bodyPr vert="horz" wrap="square" lIns="0" tIns="0" rIns="0" bIns="0" anchor="t" anchorCtr="0"/>
          <a:p>
            <a:r>
              <a:rPr lang="zh-CN" altLang="x-none" sz="3200" b="1" dirty="0">
                <a:latin typeface="宋体" panose="02010600030101010101" pitchFamily="2" charset="-122"/>
                <a:ea typeface="宋体" panose="02010600030101010101" pitchFamily="2" charset="-122"/>
              </a:rPr>
              <a:t>依照外国（地区）法律成立的企业，包括依照外国（地区）法律成立的企业和其他取得收入的组织。</a:t>
            </a:r>
            <a:endParaRPr lang="zh-CN" altLang="x-none" sz="3200" b="1" dirty="0">
              <a:latin typeface="宋体" panose="02010600030101010101" pitchFamily="2" charset="-122"/>
              <a:ea typeface="宋体" panose="02010600030101010101" pitchFamily="2" charset="-122"/>
            </a:endParaRPr>
          </a:p>
          <a:p>
            <a:r>
              <a:rPr lang="zh-CN" altLang="x-none" sz="3200" b="1" dirty="0">
                <a:latin typeface="宋体" panose="02010600030101010101" pitchFamily="2" charset="-122"/>
                <a:ea typeface="宋体" panose="02010600030101010101" pitchFamily="2" charset="-122"/>
              </a:rPr>
              <a:t>实际管理机构，是指对企业的生产经营、人员、账务、财产等实施</a:t>
            </a:r>
            <a:r>
              <a:rPr lang="zh-CN" altLang="x-none" sz="3200" b="1" u="sng" dirty="0">
                <a:latin typeface="宋体" panose="02010600030101010101" pitchFamily="2" charset="-122"/>
                <a:ea typeface="宋体" panose="02010600030101010101" pitchFamily="2" charset="-122"/>
              </a:rPr>
              <a:t>实质性</a:t>
            </a:r>
            <a:r>
              <a:rPr lang="zh-CN" altLang="x-none" sz="3200" b="1" dirty="0">
                <a:latin typeface="宋体" panose="02010600030101010101" pitchFamily="2" charset="-122"/>
                <a:ea typeface="宋体" panose="02010600030101010101" pitchFamily="2" charset="-122"/>
              </a:rPr>
              <a:t> </a:t>
            </a:r>
            <a:r>
              <a:rPr lang="zh-CN" altLang="x-none" sz="3200" b="1" u="sng" dirty="0">
                <a:latin typeface="宋体" panose="02010600030101010101" pitchFamily="2" charset="-122"/>
                <a:ea typeface="宋体" panose="02010600030101010101" pitchFamily="2" charset="-122"/>
              </a:rPr>
              <a:t>全面</a:t>
            </a:r>
            <a:r>
              <a:rPr lang="zh-CN" altLang="x-none" sz="3200" b="1" dirty="0">
                <a:latin typeface="宋体" panose="02010600030101010101" pitchFamily="2" charset="-122"/>
                <a:ea typeface="宋体" panose="02010600030101010101" pitchFamily="2" charset="-122"/>
              </a:rPr>
              <a:t> </a:t>
            </a:r>
            <a:r>
              <a:rPr lang="zh-CN" altLang="x-none" sz="3200" b="1" u="sng" dirty="0">
                <a:latin typeface="宋体" panose="02010600030101010101" pitchFamily="2" charset="-122"/>
                <a:ea typeface="宋体" panose="02010600030101010101" pitchFamily="2" charset="-122"/>
              </a:rPr>
              <a:t>管理和控制</a:t>
            </a:r>
            <a:r>
              <a:rPr lang="zh-CN" altLang="x-none" sz="3200" b="1" dirty="0">
                <a:latin typeface="宋体" panose="02010600030101010101" pitchFamily="2" charset="-122"/>
                <a:ea typeface="宋体" panose="02010600030101010101" pitchFamily="2" charset="-122"/>
              </a:rPr>
              <a:t>的机构。</a:t>
            </a:r>
            <a:br>
              <a:rPr lang="zh-CN" altLang="x-none" sz="3200" b="1" dirty="0">
                <a:latin typeface="宋体" panose="02010600030101010101" pitchFamily="2" charset="-122"/>
                <a:ea typeface="宋体" panose="02010600030101010101" pitchFamily="2" charset="-122"/>
              </a:rPr>
            </a:br>
            <a:r>
              <a:rPr lang="zh-CN" altLang="x-none" sz="3200" b="1" dirty="0">
                <a:latin typeface="宋体" panose="02010600030101010101" pitchFamily="2" charset="-122"/>
                <a:ea typeface="宋体" panose="02010600030101010101" pitchFamily="2" charset="-122"/>
              </a:rPr>
              <a:t>　　</a:t>
            </a:r>
            <a:endParaRPr lang="zh-CN" altLang="x-none" sz="3200" b="1" dirty="0">
              <a:latin typeface="宋体" panose="02010600030101010101" pitchFamily="2" charset="-122"/>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75779" name="Rectangle 3"/>
          <p:cNvSpPr>
            <a:spLocks noGrp="1"/>
          </p:cNvSpPr>
          <p:nvPr>
            <p:ph idx="1"/>
          </p:nvPr>
        </p:nvSpPr>
        <p:spPr/>
        <p:txBody>
          <a:bodyPr vert="horz" wrap="square" lIns="0" tIns="0" rIns="0" bIns="0" anchor="t" anchorCtr="0"/>
          <a:p>
            <a:pPr>
              <a:lnSpc>
                <a:spcPct val="80000"/>
              </a:lnSpc>
            </a:pPr>
            <a:r>
              <a:rPr lang="zh-CN" altLang="x-none" sz="2800" b="1" dirty="0">
                <a:latin typeface="宋体" panose="02010600030101010101" pitchFamily="2" charset="-122"/>
                <a:ea typeface="宋体" panose="02010600030101010101" pitchFamily="2" charset="-122"/>
              </a:rPr>
              <a:t>符合条件的居民企业之间的股息、红利等权益性投资收益，是指居民企业直接投资于</a:t>
            </a:r>
            <a:r>
              <a:rPr lang="zh-CN" altLang="x-none" sz="2800" b="1" dirty="0">
                <a:solidFill>
                  <a:srgbClr val="FF0000"/>
                </a:solidFill>
                <a:latin typeface="宋体" panose="02010600030101010101" pitchFamily="2" charset="-122"/>
                <a:ea typeface="宋体" panose="02010600030101010101" pitchFamily="2" charset="-122"/>
              </a:rPr>
              <a:t>其他居民企业</a:t>
            </a:r>
            <a:r>
              <a:rPr lang="zh-CN" altLang="x-none" sz="2800" b="1" dirty="0">
                <a:latin typeface="宋体" panose="02010600030101010101" pitchFamily="2" charset="-122"/>
                <a:ea typeface="宋体" panose="02010600030101010101" pitchFamily="2" charset="-122"/>
              </a:rPr>
              <a:t>取得的投资收益 。但不包括连续持有居民企业公开发行并上市流通的股票不足</a:t>
            </a:r>
            <a:r>
              <a:rPr lang="zh-CN" altLang="zh-CN" sz="2800" b="1" dirty="0">
                <a:latin typeface="宋体" panose="02010600030101010101" pitchFamily="2" charset="-122"/>
                <a:ea typeface="宋体" panose="02010600030101010101" pitchFamily="2" charset="-122"/>
              </a:rPr>
              <a:t>12</a:t>
            </a:r>
            <a:r>
              <a:rPr lang="zh-CN" altLang="x-none" sz="2800" b="1" dirty="0">
                <a:latin typeface="宋体" panose="02010600030101010101" pitchFamily="2" charset="-122"/>
                <a:ea typeface="宋体" panose="02010600030101010101" pitchFamily="2" charset="-122"/>
              </a:rPr>
              <a:t>个月取得的投资收益 </a:t>
            </a:r>
            <a:endParaRPr lang="zh-CN" altLang="x-none" sz="2800" b="1" dirty="0">
              <a:latin typeface="宋体" panose="02010600030101010101" pitchFamily="2" charset="-122"/>
              <a:ea typeface="宋体" panose="02010600030101010101" pitchFamily="2" charset="-122"/>
            </a:endParaRPr>
          </a:p>
          <a:p>
            <a:pPr>
              <a:lnSpc>
                <a:spcPct val="80000"/>
              </a:lnSpc>
            </a:pPr>
            <a:endParaRPr lang="zh-CN" altLang="zh-CN" sz="2800" b="1" dirty="0">
              <a:latin typeface="宋体" panose="02010600030101010101" pitchFamily="2" charset="-122"/>
              <a:ea typeface="宋体" panose="02010600030101010101" pitchFamily="2" charset="-122"/>
            </a:endParaRPr>
          </a:p>
          <a:p>
            <a:pPr>
              <a:lnSpc>
                <a:spcPct val="80000"/>
              </a:lnSpc>
            </a:pPr>
            <a:r>
              <a:rPr lang="zh-CN" altLang="x-none" sz="2800" b="1" dirty="0">
                <a:latin typeface="宋体" panose="02010600030101010101" pitchFamily="2" charset="-122"/>
                <a:ea typeface="宋体" panose="02010600030101010101" pitchFamily="2" charset="-122"/>
              </a:rPr>
              <a:t>符合条件的非营利组织的收入，但不包括非营利组织从事营利性活动取得的收入。</a:t>
            </a:r>
            <a:br>
              <a:rPr lang="zh-CN" altLang="x-none" sz="2800" b="1" dirty="0">
                <a:latin typeface="宋体" panose="02010600030101010101" pitchFamily="2" charset="-122"/>
                <a:ea typeface="宋体" panose="02010600030101010101" pitchFamily="2" charset="-122"/>
              </a:rPr>
            </a:br>
            <a:endParaRPr lang="zh-CN" altLang="x-none" sz="2800" b="1" dirty="0">
              <a:latin typeface="宋体" panose="02010600030101010101" pitchFamily="2" charset="-122"/>
              <a:ea typeface="宋体" panose="02010600030101010101" pitchFamily="2" charset="-122"/>
            </a:endParaRPr>
          </a:p>
          <a:p>
            <a:endParaRPr lang="zh-CN" altLang="zh-CN" sz="2800" b="1" dirty="0">
              <a:latin typeface="宋体" panose="02010600030101010101" pitchFamily="2" charset="-122"/>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a:xfrm>
            <a:off x="457200" y="357188"/>
            <a:ext cx="8229600" cy="739775"/>
          </a:xfrm>
        </p:spPr>
        <p:txBody>
          <a:bodyPr vert="horz" wrap="square" lIns="0" tIns="0" rIns="0" bIns="0" anchor="t" anchorCtr="0"/>
          <a:p>
            <a:r>
              <a:rPr lang="zh-CN" altLang="x-none" dirty="0">
                <a:ea typeface="宋体" panose="02010600030101010101" pitchFamily="2" charset="-122"/>
              </a:rPr>
              <a:t>（五）扣除</a:t>
            </a:r>
            <a:endParaRPr lang="zh-CN" altLang="x-none" dirty="0">
              <a:ea typeface="宋体" panose="02010600030101010101" pitchFamily="2" charset="-122"/>
            </a:endParaRPr>
          </a:p>
        </p:txBody>
      </p:sp>
      <p:sp>
        <p:nvSpPr>
          <p:cNvPr id="76803" name="Rectangle 3"/>
          <p:cNvSpPr>
            <a:spLocks noGrp="1"/>
          </p:cNvSpPr>
          <p:nvPr>
            <p:ph idx="1"/>
          </p:nvPr>
        </p:nvSpPr>
        <p:spPr>
          <a:xfrm>
            <a:off x="252413" y="1558925"/>
            <a:ext cx="8569325" cy="4310063"/>
          </a:xfrm>
        </p:spPr>
        <p:txBody>
          <a:bodyPr vert="horz" wrap="square" lIns="0" tIns="0" rIns="0" bIns="0" anchor="t" anchorCtr="0"/>
          <a:p>
            <a:pPr>
              <a:lnSpc>
                <a:spcPct val="80000"/>
              </a:lnSpc>
            </a:pPr>
            <a:r>
              <a:rPr lang="zh-CN" altLang="zh-CN" sz="2800" b="1" dirty="0">
                <a:latin typeface="宋体" panose="02010600030101010101" pitchFamily="2" charset="-122"/>
                <a:ea typeface="宋体" panose="02010600030101010101" pitchFamily="2" charset="-122"/>
              </a:rPr>
              <a:t>1</a:t>
            </a:r>
            <a:r>
              <a:rPr lang="zh-CN" altLang="x-none" sz="2800" b="1" dirty="0">
                <a:latin typeface="宋体" panose="02010600030101010101" pitchFamily="2" charset="-122"/>
                <a:ea typeface="宋体" panose="02010600030101010101" pitchFamily="2" charset="-122"/>
              </a:rPr>
              <a:t>、准予扣除项目</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第八条 企业实际发生的与取得收入</a:t>
            </a:r>
            <a:r>
              <a:rPr lang="zh-CN" altLang="x-none" sz="2800" b="1" dirty="0">
                <a:solidFill>
                  <a:srgbClr val="FF0000"/>
                </a:solidFill>
                <a:latin typeface="宋体" panose="02010600030101010101" pitchFamily="2" charset="-122"/>
                <a:ea typeface="宋体" panose="02010600030101010101" pitchFamily="2" charset="-122"/>
              </a:rPr>
              <a:t>有关的、合理的</a:t>
            </a:r>
            <a:r>
              <a:rPr lang="zh-CN" altLang="x-none" sz="2800" b="1" dirty="0">
                <a:latin typeface="宋体" panose="02010600030101010101" pitchFamily="2" charset="-122"/>
                <a:ea typeface="宋体" panose="02010600030101010101" pitchFamily="2" charset="-122"/>
              </a:rPr>
              <a:t>支出，包括成本、费用、税金、损失和其他支出，准予在计算应纳税所得额时扣除。</a:t>
            </a:r>
            <a:endParaRPr lang="zh-CN" altLang="x-none" sz="2800" b="1" dirty="0">
              <a:latin typeface="宋体" panose="02010600030101010101" pitchFamily="2" charset="-122"/>
              <a:ea typeface="宋体" panose="02010600030101010101" pitchFamily="2" charset="-122"/>
            </a:endParaRPr>
          </a:p>
          <a:p>
            <a:pPr lvl="1"/>
            <a:r>
              <a:rPr lang="zh-CN" altLang="x-none" b="1" dirty="0">
                <a:latin typeface="宋体" panose="02010600030101010101" pitchFamily="2" charset="-122"/>
                <a:ea typeface="宋体" panose="02010600030101010101" pitchFamily="2" charset="-122"/>
              </a:rPr>
              <a:t>实施条例第二十七条：企业所得税法第八条所称合理的支出，是指符合生产经营活动常规，应当计入当期损益或者有关资产成本的必要和正常的支出。</a:t>
            </a:r>
            <a:r>
              <a:rPr lang="zh-CN" altLang="x-none" dirty="0">
                <a:latin typeface="宋体" panose="02010600030101010101" pitchFamily="2" charset="-122"/>
                <a:ea typeface="宋体" panose="02010600030101010101" pitchFamily="2" charset="-122"/>
              </a:rPr>
              <a:t> </a:t>
            </a:r>
            <a:endParaRPr lang="zh-CN" altLang="x-none"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第九条 企业发生的公益性捐赠支出，在年度利润总额</a:t>
            </a:r>
            <a:r>
              <a:rPr lang="zh-CN" altLang="zh-CN" sz="2800" b="1" dirty="0">
                <a:latin typeface="宋体" panose="02010600030101010101" pitchFamily="2" charset="-122"/>
                <a:ea typeface="宋体" panose="02010600030101010101" pitchFamily="2" charset="-122"/>
              </a:rPr>
              <a:t>12%</a:t>
            </a:r>
            <a:r>
              <a:rPr lang="zh-CN" altLang="x-none" sz="2800" b="1" dirty="0">
                <a:latin typeface="宋体" panose="02010600030101010101" pitchFamily="2" charset="-122"/>
                <a:ea typeface="宋体" panose="02010600030101010101" pitchFamily="2" charset="-122"/>
              </a:rPr>
              <a:t>以内的部分，准予在计算应纳税所得额时扣除。</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（支出扣除的其他原则）</a:t>
            </a:r>
            <a:endParaRPr lang="zh-CN" altLang="x-none" dirty="0">
              <a:ea typeface="宋体" panose="02010600030101010101" pitchFamily="2" charset="-122"/>
            </a:endParaRPr>
          </a:p>
        </p:txBody>
      </p:sp>
      <p:sp>
        <p:nvSpPr>
          <p:cNvPr id="77827" name="Rectangle 3"/>
          <p:cNvSpPr>
            <a:spLocks noGrp="1"/>
          </p:cNvSpPr>
          <p:nvPr>
            <p:ph idx="1"/>
          </p:nvPr>
        </p:nvSpPr>
        <p:spPr>
          <a:xfrm>
            <a:off x="457200" y="1981200"/>
            <a:ext cx="8229600" cy="4329113"/>
          </a:xfrm>
        </p:spPr>
        <p:txBody>
          <a:bodyPr vert="horz" wrap="square" lIns="0" tIns="0" rIns="0" bIns="0" anchor="t" anchorCtr="0"/>
          <a:p>
            <a:r>
              <a:rPr lang="zh-CN" altLang="x-none" sz="2800" b="1" dirty="0">
                <a:ea typeface="宋体" panose="02010600030101010101" pitchFamily="2" charset="-122"/>
              </a:rPr>
              <a:t>企业发生的支出应当区分收益性支出和资本性支出。</a:t>
            </a:r>
            <a:endParaRPr lang="zh-CN" altLang="x-none" sz="2800" b="1" dirty="0">
              <a:ea typeface="宋体" panose="02010600030101010101" pitchFamily="2" charset="-122"/>
            </a:endParaRPr>
          </a:p>
          <a:p>
            <a:pPr lvl="1"/>
            <a:r>
              <a:rPr lang="zh-CN" altLang="x-none" b="1" dirty="0">
                <a:ea typeface="宋体" panose="02010600030101010101" pitchFamily="2" charset="-122"/>
              </a:rPr>
              <a:t>收益性支出在发生当期直接扣除；</a:t>
            </a:r>
            <a:endParaRPr lang="zh-CN" altLang="x-none" b="1" dirty="0">
              <a:ea typeface="宋体" panose="02010600030101010101" pitchFamily="2" charset="-122"/>
            </a:endParaRPr>
          </a:p>
          <a:p>
            <a:pPr lvl="1"/>
            <a:r>
              <a:rPr lang="zh-CN" altLang="x-none" b="1" dirty="0">
                <a:ea typeface="宋体" panose="02010600030101010101" pitchFamily="2" charset="-122"/>
              </a:rPr>
              <a:t>资本性支出应当分期扣除或者计入有关资产成本，不得在发生当期直接扣除。</a:t>
            </a:r>
            <a:endParaRPr lang="zh-CN" altLang="x-none" b="1" dirty="0">
              <a:ea typeface="宋体" panose="02010600030101010101" pitchFamily="2" charset="-122"/>
            </a:endParaRPr>
          </a:p>
          <a:p>
            <a:r>
              <a:rPr lang="zh-CN" altLang="x-none" sz="2800" b="1" dirty="0">
                <a:ea typeface="宋体" panose="02010600030101010101" pitchFamily="2" charset="-122"/>
              </a:rPr>
              <a:t>企业的不征税收入用于支出所形成的费用或者财产，不得扣除或者计算对应的折旧、摊销扣除。</a:t>
            </a:r>
            <a:endParaRPr lang="zh-CN" altLang="x-none" sz="2800" b="1" dirty="0">
              <a:ea typeface="宋体" panose="02010600030101010101" pitchFamily="2" charset="-122"/>
            </a:endParaRPr>
          </a:p>
          <a:p>
            <a:r>
              <a:rPr lang="zh-CN" altLang="x-none" sz="2800" b="1" dirty="0">
                <a:ea typeface="宋体" panose="02010600030101010101" pitchFamily="2" charset="-122"/>
              </a:rPr>
              <a:t>除企业所得税法及其暂行条例另有规定外，企业实际发生的支出，不得重复扣除。</a:t>
            </a:r>
            <a:endParaRPr lang="zh-CN" altLang="x-none" sz="2800" b="1" dirty="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p:nvPr>
        </p:nvSpPr>
        <p:spPr>
          <a:xfrm>
            <a:off x="457200" y="357188"/>
            <a:ext cx="8229600" cy="795337"/>
          </a:xfrm>
        </p:spPr>
        <p:txBody>
          <a:bodyPr vert="horz" wrap="square" lIns="0" tIns="0" rIns="0" bIns="0" anchor="t" anchorCtr="0"/>
          <a:p>
            <a:r>
              <a:rPr lang="zh-CN" altLang="x-none" dirty="0">
                <a:ea typeface="宋体" panose="02010600030101010101" pitchFamily="2" charset="-122"/>
              </a:rPr>
              <a:t>（支出扣除的内容）</a:t>
            </a:r>
            <a:endParaRPr lang="zh-CN" altLang="x-none" dirty="0">
              <a:ea typeface="宋体" panose="02010600030101010101" pitchFamily="2" charset="-122"/>
            </a:endParaRPr>
          </a:p>
        </p:txBody>
      </p:sp>
      <p:sp>
        <p:nvSpPr>
          <p:cNvPr id="82947" name="Rectangle 3"/>
          <p:cNvSpPr>
            <a:spLocks noGrp="1"/>
          </p:cNvSpPr>
          <p:nvPr>
            <p:ph idx="1"/>
          </p:nvPr>
        </p:nvSpPr>
        <p:spPr>
          <a:xfrm>
            <a:off x="457200" y="1701800"/>
            <a:ext cx="8229600" cy="4751388"/>
          </a:xfrm>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成本，是指企业在生产经营活动中发生的销售成本、销货成本、业务支出以及其他耗费。</a:t>
            </a:r>
            <a:endParaRPr lang="zh-CN" altLang="x-none" sz="2800" b="1" dirty="0">
              <a:latin typeface="宋体" panose="02010600030101010101" pitchFamily="2" charset="-122"/>
              <a:ea typeface="宋体" panose="02010600030101010101" pitchFamily="2" charset="-122"/>
            </a:endParaRPr>
          </a:p>
          <a:p>
            <a:r>
              <a:rPr lang="zh-CN" altLang="x-none" sz="2800" b="1" dirty="0">
                <a:ea typeface="宋体" panose="02010600030101010101" pitchFamily="2" charset="-122"/>
              </a:rPr>
              <a:t>费用，是指企业在生产经营活动中发生的销售费用、管理费用和财务费用，已经计入成本的有关费用除外。</a:t>
            </a:r>
            <a:endParaRPr lang="zh-CN" altLang="x-none" sz="2800" b="1" dirty="0">
              <a:ea typeface="宋体" panose="02010600030101010101" pitchFamily="2" charset="-122"/>
            </a:endParaRPr>
          </a:p>
          <a:p>
            <a:r>
              <a:rPr lang="zh-CN" altLang="x-none" sz="2800" b="1" dirty="0">
                <a:ea typeface="宋体" panose="02010600030101010101" pitchFamily="2" charset="-122"/>
              </a:rPr>
              <a:t>税金，是指企业发生的除企业所得税和允许抵扣的增值税以外的各项税金及其附加。</a:t>
            </a:r>
            <a:endParaRPr lang="zh-CN" altLang="x-none" sz="2800" b="1" dirty="0">
              <a:ea typeface="宋体" panose="02010600030101010101" pitchFamily="2" charset="-122"/>
            </a:endParaRPr>
          </a:p>
          <a:p>
            <a:pPr lvl="1"/>
            <a:r>
              <a:rPr lang="zh-CN" altLang="x-none" sz="2400" b="1" dirty="0">
                <a:ea typeface="宋体" panose="02010600030101010101" pitchFamily="2" charset="-122"/>
              </a:rPr>
              <a:t>具体地</a:t>
            </a:r>
            <a:r>
              <a:rPr lang="zh-CN" altLang="zh-CN" sz="2400" b="1" dirty="0">
                <a:ea typeface="宋体" panose="02010600030101010101" pitchFamily="2" charset="-122"/>
              </a:rPr>
              <a:t>:</a:t>
            </a:r>
            <a:r>
              <a:rPr lang="zh-CN" altLang="x-none" sz="2400" b="1" dirty="0">
                <a:ea typeface="宋体" panose="02010600030101010101" pitchFamily="2" charset="-122"/>
              </a:rPr>
              <a:t>消费税、营业税、资源税、关税、城市维护建设税、教育费附加、车船税、耕地占用税、房产税、印花税、城镇土地使用税、土地增值税、烟叶税</a:t>
            </a:r>
            <a:endParaRPr lang="zh-CN" altLang="x-none"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fade">
                                      <p:cBhvr>
                                        <p:cTn id="7" dur="2000"/>
                                        <p:tgtEl>
                                          <p:spTgt spid="829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947">
                                            <p:txEl>
                                              <p:charRg st="0" end="40"/>
                                            </p:txEl>
                                          </p:spTgt>
                                        </p:tgtEl>
                                        <p:attrNameLst>
                                          <p:attrName>style.visibility</p:attrName>
                                        </p:attrNameLst>
                                      </p:cBhvr>
                                      <p:to>
                                        <p:strVal val="visible"/>
                                      </p:to>
                                    </p:set>
                                    <p:animEffect transition="in" filter="fade">
                                      <p:cBhvr>
                                        <p:cTn id="12" dur="2000"/>
                                        <p:tgtEl>
                                          <p:spTgt spid="82947">
                                            <p:txEl>
                                              <p:charRg st="0"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947">
                                            <p:txEl>
                                              <p:charRg st="40" end="88"/>
                                            </p:txEl>
                                          </p:spTgt>
                                        </p:tgtEl>
                                        <p:attrNameLst>
                                          <p:attrName>style.visibility</p:attrName>
                                        </p:attrNameLst>
                                      </p:cBhvr>
                                      <p:to>
                                        <p:strVal val="visible"/>
                                      </p:to>
                                    </p:set>
                                    <p:animEffect transition="in" filter="fade">
                                      <p:cBhvr>
                                        <p:cTn id="17" dur="2000"/>
                                        <p:tgtEl>
                                          <p:spTgt spid="82947">
                                            <p:txEl>
                                              <p:charRg st="40" end="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2947">
                                            <p:txEl>
                                              <p:charRg st="88" end="126"/>
                                            </p:txEl>
                                          </p:spTgt>
                                        </p:tgtEl>
                                        <p:attrNameLst>
                                          <p:attrName>style.visibility</p:attrName>
                                        </p:attrNameLst>
                                      </p:cBhvr>
                                      <p:to>
                                        <p:strVal val="visible"/>
                                      </p:to>
                                    </p:set>
                                    <p:animEffect transition="in" filter="fade">
                                      <p:cBhvr>
                                        <p:cTn id="22" dur="2000"/>
                                        <p:tgtEl>
                                          <p:spTgt spid="82947">
                                            <p:txEl>
                                              <p:charRg st="88" end="12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2947">
                                            <p:txEl>
                                              <p:charRg st="126" end="195"/>
                                            </p:txEl>
                                          </p:spTgt>
                                        </p:tgtEl>
                                        <p:attrNameLst>
                                          <p:attrName>style.visibility</p:attrName>
                                        </p:attrNameLst>
                                      </p:cBhvr>
                                      <p:to>
                                        <p:strVal val="visible"/>
                                      </p:to>
                                    </p:set>
                                    <p:animEffect transition="in" filter="fade">
                                      <p:cBhvr>
                                        <p:cTn id="25" dur="2000"/>
                                        <p:tgtEl>
                                          <p:spTgt spid="82947">
                                            <p:txEl>
                                              <p:charRg st="126" end="1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ldLvl="0"/>
      <p:bldP spid="8294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xfrm>
            <a:off x="457200" y="357188"/>
            <a:ext cx="8229600" cy="238125"/>
          </a:xfrm>
        </p:spPr>
        <p:txBody>
          <a:bodyPr vert="horz" wrap="square" lIns="0" tIns="0" rIns="0" bIns="0" anchor="t" anchorCtr="0"/>
          <a:p>
            <a:endParaRPr lang="zh-CN" altLang="zh-CN" sz="4000" dirty="0">
              <a:ea typeface="宋体" panose="02010600030101010101" pitchFamily="2" charset="-122"/>
            </a:endParaRPr>
          </a:p>
        </p:txBody>
      </p:sp>
      <p:sp>
        <p:nvSpPr>
          <p:cNvPr id="79875" name="Rectangle 3"/>
          <p:cNvSpPr>
            <a:spLocks noGrp="1"/>
          </p:cNvSpPr>
          <p:nvPr>
            <p:ph idx="1"/>
          </p:nvPr>
        </p:nvSpPr>
        <p:spPr>
          <a:xfrm>
            <a:off x="457200" y="1125538"/>
            <a:ext cx="8229600" cy="5183187"/>
          </a:xfrm>
        </p:spPr>
        <p:txBody>
          <a:bodyPr vert="horz" wrap="square" lIns="0" tIns="0" rIns="0" bIns="0" anchor="t" anchorCtr="0"/>
          <a:p>
            <a:pPr>
              <a:lnSpc>
                <a:spcPct val="80000"/>
              </a:lnSpc>
            </a:pPr>
            <a:r>
              <a:rPr lang="zh-CN" altLang="x-none" sz="2800" b="1" dirty="0">
                <a:ea typeface="宋体" panose="02010600030101010101" pitchFamily="2" charset="-122"/>
              </a:rPr>
              <a:t>损失，是指企业在生产经营活动中发生的固定资产和存货的盘亏、毁损、报废损失，转让财产损失，呆账损失，坏账损失，自然灾害等不可抗力因素造成的损失以及其他损失。</a:t>
            </a:r>
            <a:endParaRPr lang="zh-CN" altLang="x-none" sz="2800" b="1" dirty="0">
              <a:ea typeface="宋体" panose="02010600030101010101" pitchFamily="2" charset="-122"/>
            </a:endParaRPr>
          </a:p>
          <a:p>
            <a:pPr lvl="1">
              <a:lnSpc>
                <a:spcPct val="80000"/>
              </a:lnSpc>
            </a:pPr>
            <a:r>
              <a:rPr lang="zh-CN" altLang="x-none" sz="2400" b="1" dirty="0">
                <a:ea typeface="宋体" panose="02010600030101010101" pitchFamily="2" charset="-122"/>
              </a:rPr>
              <a:t>企业发生的损失，减除责任人赔偿和保险赔款后的余额，依照国务院财政、税务主管部门的规定扣除。</a:t>
            </a:r>
            <a:endParaRPr lang="zh-CN" altLang="x-none" sz="2400" b="1" dirty="0">
              <a:ea typeface="宋体" panose="02010600030101010101" pitchFamily="2" charset="-122"/>
            </a:endParaRPr>
          </a:p>
          <a:p>
            <a:pPr lvl="1">
              <a:lnSpc>
                <a:spcPct val="80000"/>
              </a:lnSpc>
            </a:pPr>
            <a:r>
              <a:rPr lang="zh-CN" altLang="x-none" sz="2400" b="1" dirty="0">
                <a:ea typeface="宋体" panose="02010600030101010101" pitchFamily="2" charset="-122"/>
              </a:rPr>
              <a:t>企业已经作为损失处理的资产，在以后纳税年度又全部收回或者部分收回时，应当计入当期收入。</a:t>
            </a:r>
            <a:endParaRPr lang="zh-CN" altLang="x-none" sz="2400" b="1" dirty="0">
              <a:ea typeface="宋体" panose="02010600030101010101" pitchFamily="2" charset="-122"/>
            </a:endParaRPr>
          </a:p>
          <a:p>
            <a:pPr>
              <a:lnSpc>
                <a:spcPct val="80000"/>
              </a:lnSpc>
            </a:pPr>
            <a:r>
              <a:rPr lang="zh-CN" altLang="x-none" sz="2800" b="1" dirty="0">
                <a:latin typeface="宋体" panose="02010600030101010101" pitchFamily="2" charset="-122"/>
                <a:ea typeface="宋体" panose="02010600030101010101" pitchFamily="2" charset="-122"/>
              </a:rPr>
              <a:t>相关文件：</a:t>
            </a:r>
            <a:endParaRPr lang="zh-CN" altLang="x-none" sz="28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财政部 国家税务总局</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关于企业资产损失税前扣除政策的通知</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（财税</a:t>
            </a:r>
            <a:r>
              <a:rPr lang="zh-CN" altLang="zh-CN" sz="2400" b="1" dirty="0">
                <a:latin typeface="宋体" panose="02010600030101010101" pitchFamily="2" charset="-122"/>
                <a:ea typeface="宋体" panose="02010600030101010101" pitchFamily="2" charset="-122"/>
              </a:rPr>
              <a:t>[2009]57</a:t>
            </a:r>
            <a:r>
              <a:rPr lang="zh-CN" altLang="x-none" sz="2400" b="1" dirty="0">
                <a:latin typeface="宋体" panose="02010600030101010101" pitchFamily="2" charset="-122"/>
                <a:ea typeface="宋体" panose="02010600030101010101" pitchFamily="2" charset="-122"/>
              </a:rPr>
              <a:t>号）</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国家税务总局</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关于印发</a:t>
            </a:r>
            <a:r>
              <a:rPr lang="zh-CN" altLang="zh-CN" sz="2400" b="1" dirty="0">
                <a:latin typeface="宋体" panose="02010600030101010101" pitchFamily="2" charset="-122"/>
                <a:ea typeface="宋体" panose="02010600030101010101" pitchFamily="2" charset="-122"/>
              </a:rPr>
              <a:t>&lt;</a:t>
            </a:r>
            <a:r>
              <a:rPr lang="zh-CN" altLang="x-none" sz="2400" b="1" dirty="0">
                <a:latin typeface="宋体" panose="02010600030101010101" pitchFamily="2" charset="-122"/>
                <a:ea typeface="宋体" panose="02010600030101010101" pitchFamily="2" charset="-122"/>
              </a:rPr>
              <a:t>企业资产损失税前扣除管理办法</a:t>
            </a:r>
            <a:r>
              <a:rPr lang="zh-CN" altLang="zh-CN" sz="2400" b="1" dirty="0">
                <a:latin typeface="宋体" panose="02010600030101010101" pitchFamily="2" charset="-122"/>
                <a:ea typeface="宋体" panose="02010600030101010101" pitchFamily="2" charset="-122"/>
              </a:rPr>
              <a:t>&gt;</a:t>
            </a:r>
            <a:r>
              <a:rPr lang="zh-CN" altLang="x-none" sz="2400" b="1" dirty="0">
                <a:latin typeface="宋体" panose="02010600030101010101" pitchFamily="2" charset="-122"/>
                <a:ea typeface="宋体" panose="02010600030101010101" pitchFamily="2" charset="-122"/>
              </a:rPr>
              <a:t>的通知</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（国税发</a:t>
            </a:r>
            <a:r>
              <a:rPr lang="zh-CN" altLang="zh-CN" sz="2400" b="1" dirty="0">
                <a:latin typeface="宋体" panose="02010600030101010101" pitchFamily="2" charset="-122"/>
                <a:ea typeface="宋体" panose="02010600030101010101" pitchFamily="2" charset="-122"/>
              </a:rPr>
              <a:t>〔2009〕88</a:t>
            </a:r>
            <a:r>
              <a:rPr lang="zh-CN" altLang="x-none" sz="2400" b="1" dirty="0">
                <a:latin typeface="宋体" panose="02010600030101010101" pitchFamily="2" charset="-122"/>
                <a:ea typeface="宋体" panose="02010600030101010101" pitchFamily="2" charset="-122"/>
              </a:rPr>
              <a:t>号 ）</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国家税务总局</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关于企业以前年度未扣除资产损失企业所得税处理问题的通知</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（国税函</a:t>
            </a:r>
            <a:r>
              <a:rPr lang="zh-CN" altLang="zh-CN" sz="2400" b="1" dirty="0">
                <a:latin typeface="宋体" panose="02010600030101010101" pitchFamily="2" charset="-122"/>
                <a:ea typeface="宋体" panose="02010600030101010101" pitchFamily="2" charset="-122"/>
              </a:rPr>
              <a:t>〔2009〕772</a:t>
            </a:r>
            <a:r>
              <a:rPr lang="zh-CN" altLang="x-none" sz="2400" b="1" dirty="0">
                <a:latin typeface="宋体" panose="02010600030101010101" pitchFamily="2" charset="-122"/>
                <a:ea typeface="宋体" panose="02010600030101010101" pitchFamily="2" charset="-122"/>
              </a:rPr>
              <a:t>号） </a:t>
            </a:r>
            <a:endParaRPr lang="zh-CN" altLang="x-none" sz="2400" b="1" dirty="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80899" name="Rectangle 3"/>
          <p:cNvSpPr>
            <a:spLocks noGrp="1"/>
          </p:cNvSpPr>
          <p:nvPr>
            <p:ph idx="1"/>
          </p:nvPr>
        </p:nvSpPr>
        <p:spPr/>
        <p:txBody>
          <a:bodyPr vert="horz" wrap="square" lIns="0" tIns="0" rIns="0" bIns="0" anchor="t" anchorCtr="0"/>
          <a:p>
            <a:r>
              <a:rPr lang="zh-CN" altLang="x-none" sz="2800" b="1" dirty="0">
                <a:ea typeface="宋体" panose="02010600030101010101" pitchFamily="2" charset="-122"/>
              </a:rPr>
              <a:t>其他支出，是指除成本、费用、税金、损失外，企业在生产经营活动中发生的与生产经营活动有关的、合理的支出。</a:t>
            </a:r>
            <a:endParaRPr lang="zh-CN" altLang="x-none" sz="2800" b="1" dirty="0">
              <a:ea typeface="宋体" panose="02010600030101010101" pitchFamily="2" charset="-122"/>
            </a:endParaRPr>
          </a:p>
          <a:p>
            <a:pPr lvl="1"/>
            <a:r>
              <a:rPr lang="zh-CN" altLang="x-none" b="1" dirty="0">
                <a:ea typeface="宋体" panose="02010600030101010101" pitchFamily="2" charset="-122"/>
              </a:rPr>
              <a:t>如，纳税人按照经济合同规定支付的违约金（包括银行罚息）、罚款和诉讼费用等。</a:t>
            </a:r>
            <a:endParaRPr lang="zh-CN" altLang="x-none" sz="2400" dirty="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a:xfrm>
            <a:off x="468313" y="457200"/>
            <a:ext cx="8218487" cy="1676400"/>
          </a:xfrm>
        </p:spPr>
        <p:txBody>
          <a:bodyPr vert="horz" wrap="square" lIns="0" tIns="0" rIns="0" bIns="0" anchor="t" anchorCtr="0"/>
          <a:p>
            <a:r>
              <a:rPr lang="zh-CN" altLang="x-none" sz="4000" dirty="0">
                <a:ea typeface="宋体" panose="02010600030101010101" pitchFamily="2" charset="-122"/>
              </a:rPr>
              <a:t>（扣除项目的具体规定）</a:t>
            </a:r>
            <a:br>
              <a:rPr lang="zh-CN" altLang="x-none" sz="4000" dirty="0">
                <a:ea typeface="宋体" panose="02010600030101010101" pitchFamily="2" charset="-122"/>
              </a:rPr>
            </a:br>
            <a:br>
              <a:rPr lang="zh-CN" altLang="x-none" sz="4000" dirty="0">
                <a:ea typeface="宋体" panose="02010600030101010101" pitchFamily="2" charset="-122"/>
              </a:rPr>
            </a:br>
            <a:r>
              <a:rPr lang="zh-CN" altLang="x-none" sz="4000" dirty="0">
                <a:ea typeface="宋体" panose="02010600030101010101" pitchFamily="2" charset="-122"/>
              </a:rPr>
              <a:t>工资薪金支出</a:t>
            </a:r>
            <a:endParaRPr lang="zh-CN" altLang="x-none" sz="4000" dirty="0">
              <a:ea typeface="宋体" panose="02010600030101010101" pitchFamily="2" charset="-122"/>
            </a:endParaRPr>
          </a:p>
        </p:txBody>
      </p:sp>
      <p:sp>
        <p:nvSpPr>
          <p:cNvPr id="81923" name="Rectangle 3"/>
          <p:cNvSpPr>
            <a:spLocks noGrp="1"/>
          </p:cNvSpPr>
          <p:nvPr>
            <p:ph idx="1"/>
          </p:nvPr>
        </p:nvSpPr>
        <p:spPr>
          <a:xfrm>
            <a:off x="457200" y="2281238"/>
            <a:ext cx="8229600" cy="3844925"/>
          </a:xfrm>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企业发生的</a:t>
            </a:r>
            <a:r>
              <a:rPr lang="zh-CN" altLang="x-none" sz="2800" b="1" dirty="0">
                <a:solidFill>
                  <a:srgbClr val="FF0000"/>
                </a:solidFill>
                <a:latin typeface="宋体" panose="02010600030101010101" pitchFamily="2" charset="-122"/>
                <a:ea typeface="宋体" panose="02010600030101010101" pitchFamily="2" charset="-122"/>
              </a:rPr>
              <a:t>合理</a:t>
            </a:r>
            <a:r>
              <a:rPr lang="zh-CN" altLang="x-none" sz="2800" b="1" dirty="0">
                <a:latin typeface="宋体" panose="02010600030101010101" pitchFamily="2" charset="-122"/>
                <a:ea typeface="宋体" panose="02010600030101010101" pitchFamily="2" charset="-122"/>
              </a:rPr>
              <a:t>的工资薪金支出，准予扣除。</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工资薪金，是指企业每一纳税年度</a:t>
            </a:r>
            <a:r>
              <a:rPr lang="zh-CN" altLang="x-none" sz="2800" b="1" dirty="0">
                <a:solidFill>
                  <a:srgbClr val="FF0000"/>
                </a:solidFill>
                <a:latin typeface="宋体" panose="02010600030101010101" pitchFamily="2" charset="-122"/>
                <a:ea typeface="宋体" panose="02010600030101010101" pitchFamily="2" charset="-122"/>
              </a:rPr>
              <a:t>支付</a:t>
            </a:r>
            <a:r>
              <a:rPr lang="zh-CN" altLang="x-none" sz="2800" b="1" dirty="0">
                <a:latin typeface="宋体" panose="02010600030101010101" pitchFamily="2" charset="-122"/>
                <a:ea typeface="宋体" panose="02010600030101010101" pitchFamily="2" charset="-122"/>
              </a:rPr>
              <a:t>给在本企业</a:t>
            </a:r>
            <a:r>
              <a:rPr lang="zh-CN" altLang="x-none" sz="2800" b="1" dirty="0">
                <a:solidFill>
                  <a:srgbClr val="FF0000"/>
                </a:solidFill>
                <a:latin typeface="宋体" panose="02010600030101010101" pitchFamily="2" charset="-122"/>
                <a:ea typeface="宋体" panose="02010600030101010101" pitchFamily="2" charset="-122"/>
              </a:rPr>
              <a:t>任职或者受雇</a:t>
            </a:r>
            <a:r>
              <a:rPr lang="zh-CN" altLang="x-none" sz="2800" b="1" dirty="0">
                <a:latin typeface="宋体" panose="02010600030101010101" pitchFamily="2" charset="-122"/>
                <a:ea typeface="宋体" panose="02010600030101010101" pitchFamily="2" charset="-122"/>
              </a:rPr>
              <a:t>的员工的所有现金形式或者非现金形式的劳动报酬，包括基本工资、奖金、津贴、补贴、年终加薪、加班工资，以及与员工任职或者受雇有关的其他支出。</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保险支出</a:t>
            </a:r>
            <a:endParaRPr lang="zh-CN" altLang="x-none" dirty="0">
              <a:ea typeface="宋体" panose="02010600030101010101" pitchFamily="2" charset="-122"/>
            </a:endParaRPr>
          </a:p>
        </p:txBody>
      </p:sp>
      <p:sp>
        <p:nvSpPr>
          <p:cNvPr id="82947" name="Rectangle 3"/>
          <p:cNvSpPr>
            <a:spLocks noGrp="1"/>
          </p:cNvSpPr>
          <p:nvPr>
            <p:ph idx="1"/>
          </p:nvPr>
        </p:nvSpPr>
        <p:spPr>
          <a:xfrm>
            <a:off x="457200" y="1628775"/>
            <a:ext cx="8229600" cy="4238625"/>
          </a:xfrm>
        </p:spPr>
        <p:txBody>
          <a:bodyPr vert="horz" wrap="square" lIns="0" tIns="0" rIns="0" bIns="0" anchor="t" anchorCtr="0"/>
          <a:p>
            <a:r>
              <a:rPr lang="zh-CN" altLang="x-none" sz="2800" b="1" dirty="0">
                <a:ea typeface="宋体" panose="02010600030101010101" pitchFamily="2" charset="-122"/>
              </a:rPr>
              <a:t>实施条例：</a:t>
            </a:r>
            <a:endParaRPr lang="zh-CN" altLang="x-none" sz="2800" b="1" dirty="0">
              <a:ea typeface="宋体" panose="02010600030101010101" pitchFamily="2" charset="-122"/>
            </a:endParaRPr>
          </a:p>
          <a:p>
            <a:r>
              <a:rPr lang="zh-CN" altLang="x-none" sz="2800" b="1" dirty="0">
                <a:ea typeface="宋体" panose="02010600030101010101" pitchFamily="2" charset="-122"/>
              </a:rPr>
              <a:t>第三十五条　企业依照国务院有关主管部门或者省级人民政府规定的范围和标准为职工缴纳的基本养老保险费、基本医疗保险费、失业保险费、工伤保险费、生育保险费等基本社会保险费和住房公积金，准予扣除。</a:t>
            </a:r>
            <a:endParaRPr lang="zh-CN" altLang="x-none" sz="2800" b="1" dirty="0">
              <a:ea typeface="宋体" panose="02010600030101010101" pitchFamily="2" charset="-122"/>
            </a:endParaRPr>
          </a:p>
          <a:p>
            <a:r>
              <a:rPr lang="zh-CN" altLang="x-none" sz="2800" b="1" dirty="0">
                <a:ea typeface="宋体" panose="02010600030101010101" pitchFamily="2" charset="-122"/>
              </a:rPr>
              <a:t>企业为投资者或者职工支付的补充养老保险费、补充医疗保险费，在国务院财政、税务主管部门规定的范围和标准内，准予扣除。</a:t>
            </a:r>
            <a:endParaRPr lang="zh-CN" altLang="x-none" sz="2800" b="1" dirty="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p:nvPr>
        </p:nvSpPr>
        <p:spPr>
          <a:xfrm>
            <a:off x="457200" y="357188"/>
            <a:ext cx="8229600" cy="238125"/>
          </a:xfrm>
        </p:spPr>
        <p:txBody>
          <a:bodyPr vert="horz" wrap="square" lIns="0" tIns="0" rIns="0" bIns="0" anchor="t" anchorCtr="0"/>
          <a:p>
            <a:endParaRPr lang="zh-CN" altLang="zh-CN" sz="4000" dirty="0">
              <a:ea typeface="宋体" panose="02010600030101010101" pitchFamily="2" charset="-122"/>
            </a:endParaRPr>
          </a:p>
        </p:txBody>
      </p:sp>
      <p:sp>
        <p:nvSpPr>
          <p:cNvPr id="83971" name="Rectangle 3"/>
          <p:cNvSpPr>
            <a:spLocks noGrp="1"/>
          </p:cNvSpPr>
          <p:nvPr>
            <p:ph idx="1"/>
          </p:nvPr>
        </p:nvSpPr>
        <p:spPr>
          <a:xfrm>
            <a:off x="457200" y="981075"/>
            <a:ext cx="8229600" cy="5327650"/>
          </a:xfrm>
        </p:spPr>
        <p:txBody>
          <a:bodyPr vert="horz" wrap="square" lIns="0" tIns="0" rIns="0" bIns="0" anchor="t" anchorCtr="0"/>
          <a:p>
            <a:pPr>
              <a:lnSpc>
                <a:spcPct val="90000"/>
              </a:lnSpc>
            </a:pPr>
            <a:r>
              <a:rPr lang="zh-CN" altLang="x-none" sz="2400" b="1" dirty="0">
                <a:latin typeface="宋体" panose="02010600030101010101" pitchFamily="2" charset="-122"/>
                <a:ea typeface="宋体" panose="02010600030101010101" pitchFamily="2" charset="-122"/>
              </a:rPr>
              <a:t>财政部、国家税务总局</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关于补充养老保险费补充医疗保险费有关企业所得税政策问题的通知</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（财税</a:t>
            </a:r>
            <a:r>
              <a:rPr lang="zh-CN" altLang="zh-CN" sz="2400" b="1" dirty="0">
                <a:latin typeface="宋体" panose="02010600030101010101" pitchFamily="2" charset="-122"/>
                <a:ea typeface="宋体" panose="02010600030101010101" pitchFamily="2" charset="-122"/>
              </a:rPr>
              <a:t>〔2009〕27</a:t>
            </a:r>
            <a:r>
              <a:rPr lang="zh-CN" altLang="x-none" sz="2400" b="1" dirty="0">
                <a:latin typeface="宋体" panose="02010600030101010101" pitchFamily="2" charset="-122"/>
                <a:ea typeface="宋体" panose="02010600030101010101" pitchFamily="2" charset="-122"/>
              </a:rPr>
              <a:t>号 ）</a:t>
            </a:r>
            <a:endParaRPr lang="zh-CN" altLang="x-none" sz="2400" b="1" dirty="0">
              <a:latin typeface="宋体" panose="02010600030101010101" pitchFamily="2" charset="-122"/>
              <a:ea typeface="宋体" panose="02010600030101010101" pitchFamily="2" charset="-122"/>
            </a:endParaRPr>
          </a:p>
          <a:p>
            <a:pPr lvl="1">
              <a:lnSpc>
                <a:spcPct val="90000"/>
              </a:lnSpc>
            </a:pPr>
            <a:r>
              <a:rPr lang="zh-CN" altLang="x-none" sz="2400" b="1" dirty="0">
                <a:latin typeface="宋体" panose="02010600030101010101" pitchFamily="2" charset="-122"/>
                <a:ea typeface="宋体" panose="02010600030101010101" pitchFamily="2" charset="-122"/>
              </a:rPr>
              <a:t>自</a:t>
            </a:r>
            <a:r>
              <a:rPr lang="zh-CN" altLang="zh-CN" sz="2400" b="1" dirty="0">
                <a:latin typeface="宋体" panose="02010600030101010101" pitchFamily="2" charset="-122"/>
                <a:ea typeface="宋体" panose="02010600030101010101" pitchFamily="2" charset="-122"/>
              </a:rPr>
              <a:t>2008</a:t>
            </a:r>
            <a:r>
              <a:rPr lang="zh-CN" altLang="x-none" sz="2400" b="1" dirty="0">
                <a:latin typeface="宋体" panose="02010600030101010101" pitchFamily="2" charset="-122"/>
                <a:ea typeface="宋体" panose="02010600030101010101" pitchFamily="2" charset="-122"/>
              </a:rPr>
              <a:t>年</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月</a:t>
            </a:r>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日起，企业根据国家有关政策规定，为在本企业任职或者受雇的</a:t>
            </a:r>
            <a:r>
              <a:rPr lang="zh-CN" altLang="x-none" sz="2400" b="1" dirty="0">
                <a:solidFill>
                  <a:srgbClr val="FF0000"/>
                </a:solidFill>
                <a:latin typeface="宋体" panose="02010600030101010101" pitchFamily="2" charset="-122"/>
                <a:ea typeface="宋体" panose="02010600030101010101" pitchFamily="2" charset="-122"/>
              </a:rPr>
              <a:t>全体员工</a:t>
            </a:r>
            <a:r>
              <a:rPr lang="zh-CN" altLang="x-none" sz="2400" b="1" dirty="0">
                <a:latin typeface="宋体" panose="02010600030101010101" pitchFamily="2" charset="-122"/>
                <a:ea typeface="宋体" panose="02010600030101010101" pitchFamily="2" charset="-122"/>
              </a:rPr>
              <a:t>支付的补充养老保险费、补充医疗保险费，分别在不超过职工工资总额</a:t>
            </a:r>
            <a:r>
              <a:rPr lang="zh-CN" altLang="zh-CN" sz="2400" b="1" dirty="0">
                <a:latin typeface="宋体" panose="02010600030101010101" pitchFamily="2" charset="-122"/>
                <a:ea typeface="宋体" panose="02010600030101010101" pitchFamily="2" charset="-122"/>
              </a:rPr>
              <a:t>5%</a:t>
            </a:r>
            <a:r>
              <a:rPr lang="zh-CN" altLang="x-none" sz="2400" b="1" dirty="0">
                <a:latin typeface="宋体" panose="02010600030101010101" pitchFamily="2" charset="-122"/>
                <a:ea typeface="宋体" panose="02010600030101010101" pitchFamily="2" charset="-122"/>
              </a:rPr>
              <a:t>标准内的部分，在计算应纳税所得额时准予扣除；超过的部分，不予扣除。 </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第三十六条　除企业依照国家有关规定为特殊工种职工支付的人身安全保险费和国务院财政、税务主管部门规定可以扣除的其他商业保险费外，企业为投资者或者职工支付的商业保险费，不得扣除。 </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第四十六条　企业参加财产保险，按照规定缴纳的保险费，准予扣除。 </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p:nvPr>
        </p:nvSpPr>
        <p:spPr>
          <a:xfrm>
            <a:off x="457200" y="357188"/>
            <a:ext cx="8229600" cy="684212"/>
          </a:xfrm>
        </p:spPr>
        <p:txBody>
          <a:bodyPr vert="horz" wrap="square" lIns="0" tIns="0" rIns="0" bIns="0" anchor="t" anchorCtr="0"/>
          <a:p>
            <a:r>
              <a:rPr lang="zh-CN" altLang="x-none" dirty="0">
                <a:ea typeface="宋体" panose="02010600030101010101" pitchFamily="2" charset="-122"/>
              </a:rPr>
              <a:t>借款费用</a:t>
            </a:r>
            <a:endParaRPr lang="zh-CN" altLang="x-none" dirty="0">
              <a:ea typeface="宋体" panose="02010600030101010101" pitchFamily="2" charset="-122"/>
            </a:endParaRPr>
          </a:p>
        </p:txBody>
      </p:sp>
      <p:sp>
        <p:nvSpPr>
          <p:cNvPr id="84995" name="Rectangle 3"/>
          <p:cNvSpPr>
            <a:spLocks noGrp="1"/>
          </p:cNvSpPr>
          <p:nvPr>
            <p:ph idx="1"/>
          </p:nvPr>
        </p:nvSpPr>
        <p:spPr>
          <a:xfrm>
            <a:off x="457200" y="1484313"/>
            <a:ext cx="8229600" cy="4824412"/>
          </a:xfrm>
        </p:spPr>
        <p:txBody>
          <a:bodyPr vert="horz" wrap="square" lIns="0" tIns="0" rIns="0" bIns="0" anchor="t" anchorCtr="0"/>
          <a:p>
            <a:r>
              <a:rPr lang="zh-CN" altLang="x-none" b="1" dirty="0">
                <a:latin typeface="宋体" panose="02010600030101010101" pitchFamily="2" charset="-122"/>
                <a:ea typeface="宋体" panose="02010600030101010101" pitchFamily="2" charset="-122"/>
              </a:rPr>
              <a:t>实施条例：</a:t>
            </a:r>
            <a:endParaRPr lang="zh-CN" altLang="x-none" b="1" dirty="0">
              <a:latin typeface="宋体" panose="02010600030101010101" pitchFamily="2" charset="-122"/>
              <a:ea typeface="宋体" panose="02010600030101010101" pitchFamily="2" charset="-122"/>
            </a:endParaRPr>
          </a:p>
          <a:p>
            <a:r>
              <a:rPr lang="zh-CN" altLang="x-none" b="1" dirty="0">
                <a:latin typeface="宋体" panose="02010600030101010101" pitchFamily="2" charset="-122"/>
                <a:ea typeface="宋体" panose="02010600030101010101" pitchFamily="2" charset="-122"/>
              </a:rPr>
              <a:t>第三十七条　企业在生产经营活动中发生的合理的不需要资本化的借款费用，准予扣除。</a:t>
            </a:r>
            <a:endParaRPr lang="zh-CN" altLang="x-none" b="1" dirty="0">
              <a:latin typeface="宋体" panose="02010600030101010101" pitchFamily="2" charset="-122"/>
              <a:ea typeface="宋体" panose="02010600030101010101" pitchFamily="2" charset="-122"/>
            </a:endParaRPr>
          </a:p>
          <a:p>
            <a:pPr lvl="1"/>
            <a:r>
              <a:rPr lang="zh-CN" altLang="x-none" b="1" dirty="0">
                <a:latin typeface="宋体" panose="02010600030101010101" pitchFamily="2" charset="-122"/>
                <a:ea typeface="宋体" panose="02010600030101010101" pitchFamily="2" charset="-122"/>
              </a:rPr>
              <a:t>企业为购置、建造固定资产、无形资产和经过</a:t>
            </a:r>
            <a:r>
              <a:rPr lang="zh-CN" altLang="zh-CN" b="1" dirty="0">
                <a:latin typeface="宋体" panose="02010600030101010101" pitchFamily="2" charset="-122"/>
                <a:ea typeface="宋体" panose="02010600030101010101" pitchFamily="2" charset="-122"/>
              </a:rPr>
              <a:t>12</a:t>
            </a:r>
            <a:r>
              <a:rPr lang="zh-CN" altLang="x-none" b="1" dirty="0">
                <a:latin typeface="宋体" panose="02010600030101010101" pitchFamily="2" charset="-122"/>
                <a:ea typeface="宋体" panose="02010600030101010101" pitchFamily="2" charset="-122"/>
              </a:rPr>
              <a:t>个月以上的建造才能达到预定可销售状态的存货发生借款的，在有关资产购置、建造期间发生的合理的借款费用，应当作为资本性支出计入有关资产的成本，并依照本条例的规定扣除。</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p:txBody>
          <a:bodyPr vert="horz" wrap="square" lIns="0" tIns="0" rIns="0" bIns="0" anchor="t" anchorCtr="0"/>
          <a:p>
            <a:endParaRPr lang="zh-CN" altLang="zh-CN" dirty="0">
              <a:latin typeface="宋体" panose="02010600030101010101" pitchFamily="2" charset="-122"/>
              <a:ea typeface="宋体" panose="02010600030101010101" pitchFamily="2" charset="-122"/>
            </a:endParaRPr>
          </a:p>
        </p:txBody>
      </p:sp>
      <p:sp>
        <p:nvSpPr>
          <p:cNvPr id="12291" name="Rectangle 3"/>
          <p:cNvSpPr>
            <a:spLocks noGrp="1"/>
          </p:cNvSpPr>
          <p:nvPr>
            <p:ph idx="1"/>
          </p:nvPr>
        </p:nvSpPr>
        <p:spPr/>
        <p:txBody>
          <a:bodyPr vert="horz" wrap="square" lIns="0" tIns="0" rIns="0" bIns="0" anchor="t" anchorCtr="0"/>
          <a:p>
            <a:r>
              <a:rPr lang="zh-CN" altLang="x-none" sz="2800" b="1" u="sng" dirty="0">
                <a:latin typeface="宋体" panose="02010600030101010101" pitchFamily="2" charset="-122"/>
                <a:ea typeface="宋体" panose="02010600030101010101" pitchFamily="2" charset="-122"/>
              </a:rPr>
              <a:t>管理和控制</a:t>
            </a:r>
            <a:r>
              <a:rPr lang="zh-CN" altLang="x-none" sz="2800" b="1" dirty="0">
                <a:latin typeface="宋体" panose="02010600030101010101" pitchFamily="2" charset="-122"/>
                <a:ea typeface="宋体" panose="02010600030101010101" pitchFamily="2" charset="-122"/>
              </a:rPr>
              <a:t>的机构：具有决策权和决定权的机构</a:t>
            </a:r>
            <a:endParaRPr lang="zh-CN" altLang="x-none" sz="2800" b="1" dirty="0">
              <a:latin typeface="宋体" panose="02010600030101010101" pitchFamily="2" charset="-122"/>
              <a:ea typeface="宋体" panose="02010600030101010101" pitchFamily="2" charset="-122"/>
            </a:endParaRPr>
          </a:p>
          <a:p>
            <a:r>
              <a:rPr lang="zh-CN" altLang="x-none" sz="2800" b="1" u="sng" dirty="0">
                <a:latin typeface="宋体" panose="02010600030101010101" pitchFamily="2" charset="-122"/>
                <a:ea typeface="宋体" panose="02010600030101010101" pitchFamily="2" charset="-122"/>
              </a:rPr>
              <a:t>实质性</a:t>
            </a:r>
            <a:r>
              <a:rPr lang="zh-CN" altLang="x-none" sz="2800" b="1" dirty="0">
                <a:latin typeface="宋体" panose="02010600030101010101" pitchFamily="2" charset="-122"/>
                <a:ea typeface="宋体" panose="02010600030101010101" pitchFamily="2" charset="-122"/>
              </a:rPr>
              <a:t> ：客观事实上的管理和控制，而非法律上的管理和控制</a:t>
            </a:r>
            <a:endParaRPr lang="zh-CN" altLang="x-none" sz="2800" b="1" dirty="0">
              <a:latin typeface="宋体" panose="02010600030101010101" pitchFamily="2" charset="-122"/>
              <a:ea typeface="宋体" panose="02010600030101010101" pitchFamily="2" charset="-122"/>
            </a:endParaRPr>
          </a:p>
          <a:p>
            <a:r>
              <a:rPr lang="zh-CN" altLang="x-none" sz="2800" b="1" u="sng" dirty="0">
                <a:latin typeface="宋体" panose="02010600030101010101" pitchFamily="2" charset="-122"/>
                <a:ea typeface="宋体" panose="02010600030101010101" pitchFamily="2" charset="-122"/>
              </a:rPr>
              <a:t>全面</a:t>
            </a:r>
            <a:r>
              <a:rPr lang="zh-CN" altLang="x-none" sz="2800" b="1" dirty="0">
                <a:latin typeface="宋体" panose="02010600030101010101" pitchFamily="2" charset="-122"/>
                <a:ea typeface="宋体" panose="02010600030101010101" pitchFamily="2" charset="-122"/>
              </a:rPr>
              <a:t> ：生产经营的整个过程个各个环节的管理和控制，而不仅仅在某一个方面和环节。</a:t>
            </a:r>
            <a:endParaRPr lang="zh-CN" altLang="x-none" sz="2800" b="1" dirty="0">
              <a:latin typeface="宋体" panose="02010600030101010101" pitchFamily="2" charset="-122"/>
              <a:ea typeface="宋体" panose="02010600030101010101" pitchFamily="2" charset="-122"/>
            </a:endParaRPr>
          </a:p>
          <a:p>
            <a:endParaRPr lang="zh-CN" altLang="zh-CN" sz="2800" b="1" dirty="0">
              <a:latin typeface="宋体" panose="02010600030101010101" pitchFamily="2" charset="-122"/>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a:xfrm>
            <a:off x="457200" y="357188"/>
            <a:ext cx="8229600" cy="293687"/>
          </a:xfrm>
        </p:spPr>
        <p:txBody>
          <a:bodyPr vert="horz" wrap="square" lIns="0" tIns="0" rIns="0" bIns="0" anchor="t" anchorCtr="0"/>
          <a:p>
            <a:endParaRPr lang="zh-CN" altLang="zh-CN" dirty="0">
              <a:ea typeface="宋体" panose="02010600030101010101" pitchFamily="2" charset="-122"/>
            </a:endParaRPr>
          </a:p>
        </p:txBody>
      </p:sp>
      <p:sp>
        <p:nvSpPr>
          <p:cNvPr id="86019" name="Rectangle 3"/>
          <p:cNvSpPr>
            <a:spLocks noGrp="1"/>
          </p:cNvSpPr>
          <p:nvPr>
            <p:ph idx="1"/>
          </p:nvPr>
        </p:nvSpPr>
        <p:spPr>
          <a:xfrm>
            <a:off x="427038" y="1528763"/>
            <a:ext cx="8229600" cy="4503737"/>
          </a:xfrm>
        </p:spPr>
        <p:txBody>
          <a:bodyPr vert="horz" wrap="square" lIns="0" tIns="0" rIns="0" bIns="0" anchor="t" anchorCtr="0"/>
          <a:p>
            <a:r>
              <a:rPr lang="zh-CN" altLang="en-US" sz="2800" b="1" dirty="0">
                <a:latin typeface="宋体" panose="02010600030101010101" pitchFamily="2" charset="-122"/>
                <a:ea typeface="宋体" panose="02010600030101010101" pitchFamily="2" charset="-122"/>
              </a:rPr>
              <a:t>第三十八条　企业在生产经营活动中发生的下列利息支出，准予扣除：</a:t>
            </a:r>
            <a:endParaRPr lang="zh-CN" altLang="en-US" sz="2800" b="1" dirty="0">
              <a:latin typeface="宋体" panose="02010600030101010101" pitchFamily="2" charset="-122"/>
              <a:ea typeface="宋体" panose="02010600030101010101" pitchFamily="2" charset="-122"/>
            </a:endParaRPr>
          </a:p>
          <a:p>
            <a:pPr lvl="1"/>
            <a:r>
              <a:rPr lang="zh-CN" altLang="en-US" b="1" dirty="0">
                <a:latin typeface="宋体" panose="02010600030101010101" pitchFamily="2" charset="-122"/>
                <a:ea typeface="宋体" panose="02010600030101010101" pitchFamily="2" charset="-122"/>
              </a:rPr>
              <a:t>(一)非金融企业向金融企业借款的利息支出、金融企业的各项存款利息支出和同业拆借利息支出、企业经批准发行债券的利息支出；</a:t>
            </a:r>
            <a:r>
              <a:rPr lang="zh-CN" altLang="en-US" b="1" dirty="0">
                <a:solidFill>
                  <a:srgbClr val="FF0000"/>
                </a:solidFill>
                <a:latin typeface="宋体" panose="02010600030101010101" pitchFamily="2" charset="-122"/>
                <a:ea typeface="宋体" panose="02010600030101010101" pitchFamily="2" charset="-122"/>
              </a:rPr>
              <a:t>(可否扣除问题）</a:t>
            </a:r>
            <a:endParaRPr lang="zh-CN" altLang="en-US" b="1" dirty="0">
              <a:solidFill>
                <a:srgbClr val="FF0000"/>
              </a:solidFill>
              <a:latin typeface="宋体" panose="02010600030101010101" pitchFamily="2" charset="-122"/>
              <a:ea typeface="宋体" panose="02010600030101010101" pitchFamily="2" charset="-122"/>
            </a:endParaRPr>
          </a:p>
          <a:p>
            <a:pPr lvl="1"/>
            <a:endParaRPr lang="zh-CN" altLang="en-US" b="1" dirty="0">
              <a:solidFill>
                <a:srgbClr val="FF0000"/>
              </a:solidFill>
              <a:latin typeface="宋体" panose="02010600030101010101" pitchFamily="2" charset="-122"/>
              <a:ea typeface="宋体" panose="02010600030101010101" pitchFamily="2" charset="-122"/>
            </a:endParaRPr>
          </a:p>
          <a:p>
            <a:pPr lvl="1"/>
            <a:r>
              <a:rPr lang="zh-CN" altLang="en-US" b="1" dirty="0">
                <a:latin typeface="宋体" panose="02010600030101010101" pitchFamily="2" charset="-122"/>
                <a:ea typeface="宋体" panose="02010600030101010101" pitchFamily="2" charset="-122"/>
              </a:rPr>
              <a:t>问题：</a:t>
            </a:r>
            <a:endParaRPr lang="zh-CN" altLang="en-US" b="1" dirty="0">
              <a:latin typeface="宋体" panose="02010600030101010101" pitchFamily="2" charset="-122"/>
              <a:ea typeface="宋体" panose="02010600030101010101" pitchFamily="2" charset="-122"/>
            </a:endParaRPr>
          </a:p>
          <a:p>
            <a:pPr lvl="2"/>
            <a:r>
              <a:rPr lang="zh-CN" altLang="en-US" sz="2800" b="1" dirty="0">
                <a:latin typeface="宋体" panose="02010600030101010101" pitchFamily="2" charset="-122"/>
                <a:ea typeface="宋体" panose="02010600030101010101" pitchFamily="2" charset="-122"/>
              </a:rPr>
              <a:t>向私人借款支付的利息可否扣除？</a:t>
            </a:r>
            <a:endParaRPr lang="zh-CN" altLang="en-US" sz="2800" b="1" dirty="0">
              <a:latin typeface="宋体" panose="02010600030101010101" pitchFamily="2" charset="-122"/>
              <a:ea typeface="宋体" panose="02010600030101010101" pitchFamily="2" charset="-122"/>
            </a:endParaRPr>
          </a:p>
          <a:p>
            <a:pPr lvl="2"/>
            <a:r>
              <a:rPr lang="zh-CN" altLang="en-US" sz="2800" b="1" dirty="0">
                <a:latin typeface="宋体" panose="02010600030101010101" pitchFamily="2" charset="-122"/>
                <a:ea typeface="宋体" panose="02010600030101010101" pitchFamily="2" charset="-122"/>
              </a:rPr>
              <a:t>企业实际发生的借款利息支出何时不可扣除？</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p:txBody>
          <a:bodyPr vert="horz" wrap="square" lIns="0" tIns="0" rIns="0" bIns="0" anchor="t" anchorCtr="0"/>
          <a:p>
            <a:r>
              <a:rPr lang="zh-CN" altLang="x-none" sz="2400" dirty="0">
                <a:latin typeface="黑体" panose="02010609060101010101" pitchFamily="49" charset="-122"/>
                <a:ea typeface="黑体" panose="02010609060101010101" pitchFamily="49" charset="-122"/>
              </a:rPr>
              <a:t>国家税务总局关于企业向自然人借款的利息支出企业所得税税前扣除问题的通知（国税函</a:t>
            </a:r>
            <a:r>
              <a:rPr lang="zh-CN" altLang="zh-CN" sz="2400" dirty="0">
                <a:latin typeface="黑体" panose="02010609060101010101" pitchFamily="49" charset="-122"/>
                <a:ea typeface="黑体" panose="02010609060101010101" pitchFamily="49" charset="-122"/>
              </a:rPr>
              <a:t>〔2009〕777</a:t>
            </a:r>
            <a:r>
              <a:rPr lang="zh-CN" altLang="x-none" sz="2400" dirty="0">
                <a:latin typeface="黑体" panose="02010609060101010101" pitchFamily="49" charset="-122"/>
                <a:ea typeface="黑体" panose="02010609060101010101" pitchFamily="49" charset="-122"/>
              </a:rPr>
              <a:t>号）</a:t>
            </a:r>
            <a:r>
              <a:rPr lang="zh-CN" altLang="x-none" dirty="0">
                <a:ea typeface="宋体" panose="02010600030101010101" pitchFamily="2" charset="-122"/>
              </a:rPr>
              <a:t> </a:t>
            </a:r>
            <a:endParaRPr lang="zh-CN" altLang="x-none" dirty="0">
              <a:ea typeface="宋体" panose="02010600030101010101" pitchFamily="2" charset="-122"/>
            </a:endParaRPr>
          </a:p>
        </p:txBody>
      </p:sp>
      <p:sp>
        <p:nvSpPr>
          <p:cNvPr id="87043" name="Rectangle 3"/>
          <p:cNvSpPr>
            <a:spLocks noGrp="1"/>
          </p:cNvSpPr>
          <p:nvPr>
            <p:ph idx="1"/>
          </p:nvPr>
        </p:nvSpPr>
        <p:spPr>
          <a:xfrm>
            <a:off x="396875" y="1752600"/>
            <a:ext cx="8569325" cy="4267200"/>
          </a:xfrm>
        </p:spPr>
        <p:txBody>
          <a:bodyPr vert="horz" wrap="square" lIns="0" tIns="0" rIns="0" bIns="0" anchor="t" anchorCtr="0"/>
          <a:p>
            <a:pPr>
              <a:lnSpc>
                <a:spcPct val="90000"/>
              </a:lnSpc>
            </a:pPr>
            <a:r>
              <a:rPr lang="zh-CN" altLang="x-none" sz="2400" b="1" dirty="0">
                <a:latin typeface="宋体" panose="02010600030101010101" pitchFamily="2" charset="-122"/>
                <a:ea typeface="宋体" panose="02010600030101010101" pitchFamily="2" charset="-122"/>
              </a:rPr>
              <a:t>一、企业向股东或其他与企业有关联关系的自然人借款的利息支出，应根据</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中华人民共和国企业所得税法</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第四十六条及</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财政部、国家税务总局关于企业关联方利息支出税前扣除标准有关税收政策问题的通知</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（财税</a:t>
            </a:r>
            <a:r>
              <a:rPr lang="zh-CN" altLang="zh-CN" sz="2400" b="1" dirty="0">
                <a:latin typeface="宋体" panose="02010600030101010101" pitchFamily="2" charset="-122"/>
                <a:ea typeface="宋体" panose="02010600030101010101" pitchFamily="2" charset="-122"/>
              </a:rPr>
              <a:t>〔2008〕121</a:t>
            </a:r>
            <a:r>
              <a:rPr lang="zh-CN" altLang="x-none" sz="2400" b="1" dirty="0">
                <a:latin typeface="宋体" panose="02010600030101010101" pitchFamily="2" charset="-122"/>
                <a:ea typeface="宋体" panose="02010600030101010101" pitchFamily="2" charset="-122"/>
              </a:rPr>
              <a:t>号）规定的条件，计算企业所得税扣除额。</a:t>
            </a:r>
            <a:endParaRPr lang="zh-CN" altLang="x-none" sz="2400" b="1" dirty="0">
              <a:latin typeface="宋体" panose="02010600030101010101" pitchFamily="2" charset="-122"/>
              <a:ea typeface="宋体" panose="02010600030101010101" pitchFamily="2" charset="-122"/>
            </a:endParaRPr>
          </a:p>
          <a:p>
            <a:pPr>
              <a:lnSpc>
                <a:spcPct val="90000"/>
              </a:lnSpc>
            </a:pPr>
            <a:r>
              <a:rPr lang="zh-CN" altLang="x-none" sz="2400" b="1" dirty="0">
                <a:latin typeface="宋体" panose="02010600030101010101" pitchFamily="2" charset="-122"/>
                <a:ea typeface="宋体" panose="02010600030101010101" pitchFamily="2" charset="-122"/>
              </a:rPr>
              <a:t>二、企业向除第一条规定以外的内部职工或其他人员借款的利息支出，其借款情况同时符合以下条件的，其利息支出在不超过按照金融企业同期同类贷款利率计算的数额的部分</a:t>
            </a:r>
            <a:r>
              <a:rPr lang="zh-CN" altLang="zh-CN" sz="2400" b="1" dirty="0">
                <a:latin typeface="宋体" panose="02010600030101010101" pitchFamily="2" charset="-122"/>
                <a:ea typeface="宋体" panose="02010600030101010101" pitchFamily="2" charset="-122"/>
              </a:rPr>
              <a:t>, </a:t>
            </a:r>
            <a:r>
              <a:rPr lang="zh-CN" altLang="x-none" sz="2400" b="1" dirty="0">
                <a:latin typeface="宋体" panose="02010600030101010101" pitchFamily="2" charset="-122"/>
                <a:ea typeface="宋体" panose="02010600030101010101" pitchFamily="2" charset="-122"/>
              </a:rPr>
              <a:t>根据税法第八条和税法实施条例第二十七条规定，准予扣除。</a:t>
            </a:r>
            <a:endParaRPr lang="zh-CN" altLang="x-none" sz="2400" b="1" dirty="0">
              <a:latin typeface="宋体" panose="02010600030101010101" pitchFamily="2" charset="-122"/>
              <a:ea typeface="宋体" panose="02010600030101010101" pitchFamily="2" charset="-122"/>
            </a:endParaRPr>
          </a:p>
          <a:p>
            <a:pPr lvl="1">
              <a:lnSpc>
                <a:spcPct val="90000"/>
              </a:lnSpc>
            </a:pPr>
            <a:r>
              <a:rPr lang="zh-CN" altLang="x-none" sz="2400" b="1" dirty="0">
                <a:latin typeface="宋体" panose="02010600030101010101" pitchFamily="2" charset="-122"/>
                <a:ea typeface="宋体" panose="02010600030101010101" pitchFamily="2" charset="-122"/>
              </a:rPr>
              <a:t>（一）企业与个人之间的借贷是真实、合法、有效的，并且不具有非法集资目的或其他违反法律、法规的行为</a:t>
            </a:r>
            <a:endParaRPr lang="zh-CN" altLang="x-none" sz="2400" b="1" dirty="0">
              <a:latin typeface="宋体" panose="02010600030101010101" pitchFamily="2" charset="-122"/>
              <a:ea typeface="宋体" panose="02010600030101010101" pitchFamily="2" charset="-122"/>
            </a:endParaRPr>
          </a:p>
          <a:p>
            <a:pPr lvl="1">
              <a:lnSpc>
                <a:spcPct val="90000"/>
              </a:lnSpc>
            </a:pPr>
            <a:r>
              <a:rPr lang="zh-CN" altLang="x-none" sz="2400" b="1" dirty="0">
                <a:latin typeface="宋体" panose="02010600030101010101" pitchFamily="2" charset="-122"/>
                <a:ea typeface="宋体" panose="02010600030101010101" pitchFamily="2" charset="-122"/>
              </a:rPr>
              <a:t>（二）企业与个人之间签订了借款合同。</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88067" name="Rectangle 3"/>
          <p:cNvSpPr>
            <a:spLocks noGrp="1"/>
          </p:cNvSpPr>
          <p:nvPr>
            <p:ph idx="1"/>
          </p:nvPr>
        </p:nvSpPr>
        <p:spPr/>
        <p:txBody>
          <a:bodyPr vert="horz" wrap="square" lIns="0" tIns="0" rIns="0" bIns="0" anchor="t" anchorCtr="0"/>
          <a:p>
            <a:pPr lvl="1">
              <a:lnSpc>
                <a:spcPct val="115000"/>
              </a:lnSpc>
            </a:pPr>
            <a:r>
              <a:rPr lang="zh-CN" altLang="en-US" sz="2400" b="1" dirty="0">
                <a:latin typeface="宋体" panose="02010600030101010101" pitchFamily="2" charset="-122"/>
                <a:ea typeface="宋体" panose="02010600030101010101" pitchFamily="2" charset="-122"/>
              </a:rPr>
              <a:t>(二)非金融企业向非金融企业借款的利息支出，不超过按照金融企业同期同类贷款利率计算的数额的部分。</a:t>
            </a:r>
            <a:r>
              <a:rPr lang="zh-CN" altLang="en-US" sz="2400" b="1" dirty="0">
                <a:solidFill>
                  <a:srgbClr val="FF0000"/>
                </a:solidFill>
                <a:latin typeface="宋体" panose="02010600030101010101" pitchFamily="2" charset="-122"/>
                <a:ea typeface="宋体" panose="02010600030101010101" pitchFamily="2" charset="-122"/>
              </a:rPr>
              <a:t>（扣除金额问题）</a:t>
            </a:r>
            <a:endParaRPr lang="zh-CN" altLang="en-US" sz="2400" b="1" dirty="0">
              <a:solidFill>
                <a:srgbClr val="FF0000"/>
              </a:solidFill>
              <a:latin typeface="宋体" panose="02010600030101010101" pitchFamily="2" charset="-122"/>
              <a:ea typeface="宋体" panose="02010600030101010101" pitchFamily="2" charset="-122"/>
            </a:endParaRPr>
          </a:p>
          <a:p>
            <a:pPr lvl="2">
              <a:lnSpc>
                <a:spcPct val="115000"/>
              </a:lnSpc>
            </a:pPr>
            <a:endParaRPr lang="zh-CN" altLang="en-US" sz="2400" b="1" dirty="0">
              <a:latin typeface="宋体" panose="02010600030101010101" pitchFamily="2" charset="-122"/>
              <a:ea typeface="宋体" panose="02010600030101010101" pitchFamily="2" charset="-122"/>
            </a:endParaRPr>
          </a:p>
          <a:p>
            <a:pPr lvl="2">
              <a:lnSpc>
                <a:spcPct val="115000"/>
              </a:lnSpc>
            </a:pPr>
            <a:r>
              <a:rPr lang="zh-CN" altLang="en-US" sz="2400" b="1" dirty="0">
                <a:latin typeface="宋体" panose="02010600030101010101" pitchFamily="2" charset="-122"/>
                <a:ea typeface="宋体" panose="02010600030101010101" pitchFamily="2" charset="-122"/>
              </a:rPr>
              <a:t>如何确认金融企业同期同类贷款利率?</a:t>
            </a:r>
            <a:endParaRPr lang="zh-CN" altLang="en-US" sz="2400" b="1" dirty="0">
              <a:latin typeface="宋体" panose="02010600030101010101" pitchFamily="2" charset="-122"/>
              <a:ea typeface="宋体" panose="02010600030101010101" pitchFamily="2" charset="-122"/>
            </a:endParaRPr>
          </a:p>
          <a:p>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Rot="1"/>
          </p:cNvSpPr>
          <p:nvPr>
            <p:ph idx="1"/>
          </p:nvPr>
        </p:nvSpPr>
        <p:spPr>
          <a:xfrm>
            <a:off x="301625" y="693738"/>
            <a:ext cx="8540750" cy="5616575"/>
          </a:xfrm>
        </p:spPr>
        <p:txBody>
          <a:bodyPr vert="horz" wrap="square" lIns="0" tIns="0" rIns="0" bIns="0" anchor="t" anchorCtr="0"/>
          <a:p>
            <a:r>
              <a:rPr lang="zh-CN" altLang="en-US" sz="2400" b="1" dirty="0">
                <a:latin typeface="宋体" panose="02010600030101010101" pitchFamily="2" charset="-122"/>
                <a:ea typeface="宋体" panose="02010600030101010101" pitchFamily="2" charset="-122"/>
              </a:rPr>
              <a:t>《国家税务总局关于企业所得税若干问题的公告》（2011年第34号）</a:t>
            </a:r>
            <a:endParaRPr lang="zh-CN" altLang="en-US"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鉴于目前我国对金融企业利率要求的具体情况，企业在按照合同要求首次支付利息并进行税前扣除时，应提供“金融企业的同期同类贷款利率情况说明”，以证明其利息支出的合理性。</a:t>
            </a:r>
            <a:endParaRPr lang="zh-CN" altLang="en-US"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“金融企业的同期同类贷款利率情况说明”中，应包括在签订该借款合同当时，本</a:t>
            </a:r>
            <a:r>
              <a:rPr lang="zh-CN" altLang="en-US" sz="2400" b="1" dirty="0">
                <a:solidFill>
                  <a:srgbClr val="FF0000"/>
                </a:solidFill>
                <a:latin typeface="宋体" panose="02010600030101010101" pitchFamily="2" charset="-122"/>
                <a:ea typeface="宋体" panose="02010600030101010101" pitchFamily="2" charset="-122"/>
              </a:rPr>
              <a:t>省</a:t>
            </a:r>
            <a:r>
              <a:rPr lang="zh-CN" altLang="en-US" sz="2400" b="1" dirty="0">
                <a:latin typeface="宋体" panose="02010600030101010101" pitchFamily="2" charset="-122"/>
                <a:ea typeface="宋体" panose="02010600030101010101" pitchFamily="2" charset="-122"/>
              </a:rPr>
              <a:t>任何一家金融企业提供同期同类贷款利率情况。该金融企业应为经政府有关部门批准成立的可以从事贷款业务的企业，包括银行、财务公司、信托公司等金融机构。“同期同类贷款利率”是指在贷款期限、贷款金额、贷款担保以及企业信誉等条件基本相同下，金融企业提供贷款的利率。既可以是金融企业公布的同期同类平均利率，也可以是金融企业对某些企业提供的实际贷款利率。</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0">
                                            <p:txEl>
                                              <p:charRg st="0" end="34"/>
                                            </p:txEl>
                                          </p:spTgt>
                                        </p:tgtEl>
                                        <p:attrNameLst>
                                          <p:attrName>style.visibility</p:attrName>
                                        </p:attrNameLst>
                                      </p:cBhvr>
                                      <p:to>
                                        <p:strVal val="visible"/>
                                      </p:to>
                                    </p:set>
                                    <p:animEffect transition="in" filter="fade">
                                      <p:cBhvr>
                                        <p:cTn id="7" dur="2000"/>
                                        <p:tgtEl>
                                          <p:spTgt spid="94210">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0">
                                            <p:txEl>
                                              <p:charRg st="34" end="117"/>
                                            </p:txEl>
                                          </p:spTgt>
                                        </p:tgtEl>
                                        <p:attrNameLst>
                                          <p:attrName>style.visibility</p:attrName>
                                        </p:attrNameLst>
                                      </p:cBhvr>
                                      <p:to>
                                        <p:strVal val="visible"/>
                                      </p:to>
                                    </p:set>
                                    <p:animEffect transition="in" filter="fade">
                                      <p:cBhvr>
                                        <p:cTn id="12" dur="2000"/>
                                        <p:tgtEl>
                                          <p:spTgt spid="94210">
                                            <p:txEl>
                                              <p:charRg st="34"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4210">
                                            <p:txEl>
                                              <p:charRg st="117" end="325"/>
                                            </p:txEl>
                                          </p:spTgt>
                                        </p:tgtEl>
                                        <p:attrNameLst>
                                          <p:attrName>style.visibility</p:attrName>
                                        </p:attrNameLst>
                                      </p:cBhvr>
                                      <p:to>
                                        <p:strVal val="visible"/>
                                      </p:to>
                                    </p:set>
                                    <p:animEffect transition="in" filter="fade">
                                      <p:cBhvr>
                                        <p:cTn id="17" dur="2000"/>
                                        <p:tgtEl>
                                          <p:spTgt spid="94210">
                                            <p:txEl>
                                              <p:charRg st="117" end="3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type="title"/>
          </p:nvPr>
        </p:nvSpPr>
        <p:spPr>
          <a:xfrm>
            <a:off x="457200" y="357188"/>
            <a:ext cx="8229600" cy="293687"/>
          </a:xfrm>
        </p:spPr>
        <p:txBody>
          <a:bodyPr vert="horz" wrap="square" lIns="0" tIns="0" rIns="0" bIns="0" anchor="t" anchorCtr="0"/>
          <a:p>
            <a:endParaRPr lang="zh-CN" altLang="zh-CN" sz="4000" dirty="0">
              <a:ea typeface="宋体" panose="02010600030101010101" pitchFamily="2" charset="-122"/>
            </a:endParaRPr>
          </a:p>
        </p:txBody>
      </p:sp>
      <p:sp>
        <p:nvSpPr>
          <p:cNvPr id="95235" name="Rectangle 3"/>
          <p:cNvSpPr>
            <a:spLocks noGrp="1"/>
          </p:cNvSpPr>
          <p:nvPr>
            <p:ph idx="1"/>
          </p:nvPr>
        </p:nvSpPr>
        <p:spPr>
          <a:xfrm>
            <a:off x="457200" y="1196975"/>
            <a:ext cx="8229600" cy="4670425"/>
          </a:xfrm>
        </p:spPr>
        <p:txBody>
          <a:bodyPr vert="horz" wrap="square" lIns="0" tIns="0" rIns="0" bIns="0" anchor="t" anchorCtr="0"/>
          <a:p>
            <a:pPr>
              <a:lnSpc>
                <a:spcPct val="90000"/>
              </a:lnSpc>
            </a:pPr>
            <a:r>
              <a:rPr lang="zh-CN" altLang="x-none" sz="3000" b="1" dirty="0">
                <a:latin typeface="宋体" panose="02010600030101010101" pitchFamily="2" charset="-122"/>
                <a:ea typeface="宋体" panose="02010600030101010101" pitchFamily="2" charset="-122"/>
              </a:rPr>
              <a:t>案例：</a:t>
            </a:r>
            <a:endParaRPr lang="zh-CN" altLang="x-none" sz="3000" b="1" dirty="0">
              <a:latin typeface="宋体" panose="02010600030101010101" pitchFamily="2" charset="-122"/>
              <a:ea typeface="宋体" panose="02010600030101010101" pitchFamily="2" charset="-122"/>
            </a:endParaRPr>
          </a:p>
          <a:p>
            <a:pPr>
              <a:lnSpc>
                <a:spcPct val="90000"/>
              </a:lnSpc>
            </a:pPr>
            <a:r>
              <a:rPr lang="zh-CN" altLang="x-none" sz="3000" b="1" dirty="0">
                <a:latin typeface="宋体" panose="02010600030101010101" pitchFamily="2" charset="-122"/>
                <a:ea typeface="宋体" panose="02010600030101010101" pitchFamily="2" charset="-122"/>
              </a:rPr>
              <a:t>甲企业以月利率</a:t>
            </a:r>
            <a:r>
              <a:rPr lang="zh-CN" altLang="zh-CN" sz="3000" b="1" dirty="0">
                <a:latin typeface="宋体" panose="02010600030101010101" pitchFamily="2" charset="-122"/>
                <a:ea typeface="宋体" panose="02010600030101010101" pitchFamily="2" charset="-122"/>
              </a:rPr>
              <a:t>10%</a:t>
            </a:r>
            <a:r>
              <a:rPr lang="zh-CN" altLang="x-none" sz="3000" b="1" dirty="0">
                <a:latin typeface="宋体" panose="02010600030101010101" pitchFamily="2" charset="-122"/>
                <a:ea typeface="宋体" panose="02010600030101010101" pitchFamily="2" charset="-122"/>
              </a:rPr>
              <a:t>向乙企业借款</a:t>
            </a:r>
            <a:r>
              <a:rPr lang="zh-CN" altLang="zh-CN" sz="3000" b="1" dirty="0">
                <a:latin typeface="宋体" panose="02010600030101010101" pitchFamily="2" charset="-122"/>
                <a:ea typeface="宋体" panose="02010600030101010101" pitchFamily="2" charset="-122"/>
              </a:rPr>
              <a:t>100</a:t>
            </a:r>
            <a:r>
              <a:rPr lang="zh-CN" altLang="x-none" sz="3000" b="1" dirty="0">
                <a:latin typeface="宋体" panose="02010600030101010101" pitchFamily="2" charset="-122"/>
                <a:ea typeface="宋体" panose="02010600030101010101" pitchFamily="2" charset="-122"/>
              </a:rPr>
              <a:t>万，借期</a:t>
            </a:r>
            <a:r>
              <a:rPr lang="zh-CN" altLang="zh-CN" sz="3000" b="1" dirty="0">
                <a:latin typeface="宋体" panose="02010600030101010101" pitchFamily="2" charset="-122"/>
                <a:ea typeface="宋体" panose="02010600030101010101" pitchFamily="2" charset="-122"/>
              </a:rPr>
              <a:t>5</a:t>
            </a:r>
            <a:r>
              <a:rPr lang="zh-CN" altLang="x-none" sz="3000" b="1" dirty="0">
                <a:latin typeface="宋体" panose="02010600030101010101" pitchFamily="2" charset="-122"/>
                <a:ea typeface="宋体" panose="02010600030101010101" pitchFamily="2" charset="-122"/>
              </a:rPr>
              <a:t>个月，购买一条生产线，生产线</a:t>
            </a:r>
            <a:r>
              <a:rPr lang="zh-CN" altLang="zh-CN" sz="3000" b="1" dirty="0">
                <a:latin typeface="宋体" panose="02010600030101010101" pitchFamily="2" charset="-122"/>
                <a:ea typeface="宋体" panose="02010600030101010101" pitchFamily="2" charset="-122"/>
              </a:rPr>
              <a:t>3</a:t>
            </a:r>
            <a:r>
              <a:rPr lang="zh-CN" altLang="x-none" sz="3000" b="1" dirty="0">
                <a:latin typeface="宋体" panose="02010600030101010101" pitchFamily="2" charset="-122"/>
                <a:ea typeface="宋体" panose="02010600030101010101" pitchFamily="2" charset="-122"/>
              </a:rPr>
              <a:t>个月后安装完毕，同期银行利率</a:t>
            </a:r>
            <a:r>
              <a:rPr lang="zh-CN" altLang="zh-CN" sz="3000" b="1" dirty="0">
                <a:latin typeface="宋体" panose="02010600030101010101" pitchFamily="2" charset="-122"/>
                <a:ea typeface="宋体" panose="02010600030101010101" pitchFamily="2" charset="-122"/>
              </a:rPr>
              <a:t>5%</a:t>
            </a:r>
            <a:r>
              <a:rPr lang="zh-CN" altLang="x-none" sz="3000" b="1" dirty="0">
                <a:latin typeface="宋体" panose="02010600030101010101" pitchFamily="2" charset="-122"/>
                <a:ea typeface="宋体" panose="02010600030101010101" pitchFamily="2" charset="-122"/>
              </a:rPr>
              <a:t>，请问怎么扣除？</a:t>
            </a:r>
            <a:endParaRPr lang="zh-CN" altLang="x-none" sz="3000" b="1" dirty="0">
              <a:latin typeface="宋体" panose="02010600030101010101" pitchFamily="2" charset="-122"/>
              <a:ea typeface="宋体" panose="02010600030101010101" pitchFamily="2" charset="-122"/>
            </a:endParaRPr>
          </a:p>
          <a:p>
            <a:pPr>
              <a:lnSpc>
                <a:spcPct val="90000"/>
              </a:lnSpc>
            </a:pPr>
            <a:r>
              <a:rPr lang="zh-CN" altLang="x-none" sz="3000" b="1" dirty="0">
                <a:latin typeface="宋体" panose="02010600030101010101" pitchFamily="2" charset="-122"/>
                <a:ea typeface="宋体" panose="02010600030101010101" pitchFamily="2" charset="-122"/>
              </a:rPr>
              <a:t>答案：</a:t>
            </a:r>
            <a:endParaRPr lang="zh-CN" altLang="x-none" sz="3000" b="1" dirty="0">
              <a:latin typeface="宋体" panose="02010600030101010101" pitchFamily="2" charset="-122"/>
              <a:ea typeface="宋体" panose="02010600030101010101" pitchFamily="2" charset="-122"/>
            </a:endParaRPr>
          </a:p>
          <a:p>
            <a:pPr lvl="1">
              <a:lnSpc>
                <a:spcPct val="90000"/>
              </a:lnSpc>
            </a:pPr>
            <a:r>
              <a:rPr lang="zh-CN" altLang="x-none" b="1" dirty="0">
                <a:latin typeface="宋体" panose="02010600030101010101" pitchFamily="2" charset="-122"/>
                <a:ea typeface="宋体" panose="02010600030101010101" pitchFamily="2" charset="-122"/>
              </a:rPr>
              <a:t>首先，要确定利息的扣除限额</a:t>
            </a:r>
            <a:r>
              <a:rPr lang="zh-CN" altLang="zh-CN" b="1" dirty="0">
                <a:latin typeface="宋体" panose="02010600030101010101" pitchFamily="2" charset="-122"/>
                <a:ea typeface="宋体" panose="02010600030101010101" pitchFamily="2" charset="-122"/>
              </a:rPr>
              <a:t>=100×5%=5</a:t>
            </a:r>
            <a:r>
              <a:rPr lang="zh-CN" altLang="x-none" b="1" dirty="0">
                <a:latin typeface="宋体" panose="02010600030101010101" pitchFamily="2" charset="-122"/>
                <a:ea typeface="宋体" panose="02010600030101010101" pitchFamily="2" charset="-122"/>
              </a:rPr>
              <a:t>万，每月最多扣</a:t>
            </a:r>
            <a:r>
              <a:rPr lang="zh-CN" altLang="zh-CN" b="1" dirty="0">
                <a:latin typeface="宋体" panose="02010600030101010101" pitchFamily="2" charset="-122"/>
                <a:ea typeface="宋体" panose="02010600030101010101" pitchFamily="2" charset="-122"/>
              </a:rPr>
              <a:t>5</a:t>
            </a:r>
            <a:r>
              <a:rPr lang="zh-CN" altLang="x-none" b="1" dirty="0">
                <a:latin typeface="宋体" panose="02010600030101010101" pitchFamily="2" charset="-122"/>
                <a:ea typeface="宋体" panose="02010600030101010101" pitchFamily="2" charset="-122"/>
              </a:rPr>
              <a:t>万</a:t>
            </a:r>
            <a:endParaRPr lang="zh-CN" altLang="x-none" b="1" dirty="0">
              <a:latin typeface="宋体" panose="02010600030101010101" pitchFamily="2" charset="-122"/>
              <a:ea typeface="宋体" panose="02010600030101010101" pitchFamily="2" charset="-122"/>
            </a:endParaRPr>
          </a:p>
          <a:p>
            <a:pPr lvl="1">
              <a:lnSpc>
                <a:spcPct val="90000"/>
              </a:lnSpc>
            </a:pPr>
            <a:r>
              <a:rPr lang="zh-CN" altLang="x-none" b="1" dirty="0">
                <a:latin typeface="宋体" panose="02010600030101010101" pitchFamily="2" charset="-122"/>
                <a:ea typeface="宋体" panose="02010600030101010101" pitchFamily="2" charset="-122"/>
              </a:rPr>
              <a:t>第二，安装生产线的</a:t>
            </a:r>
            <a:r>
              <a:rPr lang="zh-CN" altLang="zh-CN" b="1" dirty="0">
                <a:latin typeface="宋体" panose="02010600030101010101" pitchFamily="2" charset="-122"/>
                <a:ea typeface="宋体" panose="02010600030101010101" pitchFamily="2" charset="-122"/>
              </a:rPr>
              <a:t>3</a:t>
            </a:r>
            <a:r>
              <a:rPr lang="zh-CN" altLang="x-none" b="1" dirty="0">
                <a:latin typeface="宋体" panose="02010600030101010101" pitchFamily="2" charset="-122"/>
                <a:ea typeface="宋体" panose="02010600030101010101" pitchFamily="2" charset="-122"/>
              </a:rPr>
              <a:t>个月可扣利息</a:t>
            </a:r>
            <a:r>
              <a:rPr lang="zh-CN" altLang="zh-CN" b="1" dirty="0">
                <a:latin typeface="宋体" panose="02010600030101010101" pitchFamily="2" charset="-122"/>
                <a:ea typeface="宋体" panose="02010600030101010101" pitchFamily="2" charset="-122"/>
              </a:rPr>
              <a:t>15</a:t>
            </a:r>
            <a:r>
              <a:rPr lang="zh-CN" altLang="x-none" b="1" dirty="0">
                <a:latin typeface="宋体" panose="02010600030101010101" pitchFamily="2" charset="-122"/>
                <a:ea typeface="宋体" panose="02010600030101010101" pitchFamily="2" charset="-122"/>
              </a:rPr>
              <a:t>万，必须计入到固定资产成本，然后随折旧扣除</a:t>
            </a:r>
            <a:endParaRPr lang="zh-CN" altLang="x-none" b="1" dirty="0">
              <a:latin typeface="宋体" panose="02010600030101010101" pitchFamily="2" charset="-122"/>
              <a:ea typeface="宋体" panose="02010600030101010101" pitchFamily="2" charset="-122"/>
            </a:endParaRPr>
          </a:p>
          <a:p>
            <a:pPr lvl="1">
              <a:lnSpc>
                <a:spcPct val="90000"/>
              </a:lnSpc>
            </a:pPr>
            <a:r>
              <a:rPr lang="zh-CN" altLang="x-none" b="1" dirty="0">
                <a:latin typeface="宋体" panose="02010600030101010101" pitchFamily="2" charset="-122"/>
                <a:ea typeface="宋体" panose="02010600030101010101" pitchFamily="2" charset="-122"/>
              </a:rPr>
              <a:t>第三，剩下两个月可扣除</a:t>
            </a:r>
            <a:r>
              <a:rPr lang="zh-CN" altLang="zh-CN" b="1" dirty="0">
                <a:latin typeface="宋体" panose="02010600030101010101" pitchFamily="2" charset="-122"/>
                <a:ea typeface="宋体" panose="02010600030101010101" pitchFamily="2" charset="-122"/>
              </a:rPr>
              <a:t>10</a:t>
            </a:r>
            <a:r>
              <a:rPr lang="zh-CN" altLang="x-none" b="1" dirty="0">
                <a:latin typeface="宋体" panose="02010600030101010101" pitchFamily="2" charset="-122"/>
                <a:ea typeface="宋体" panose="02010600030101010101" pitchFamily="2" charset="-122"/>
              </a:rPr>
              <a:t>万</a:t>
            </a:r>
            <a:endParaRPr lang="zh-CN" altLang="x-none"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95234"/>
                                        </p:tgtEl>
                                        <p:attrNameLst>
                                          <p:attrName>style.visibility</p:attrName>
                                        </p:attrNameLst>
                                      </p:cBhvr>
                                      <p:to>
                                        <p:strVal val="visible"/>
                                      </p:to>
                                    </p:set>
                                    <p:animEffect transition="in" filter="fade">
                                      <p:cBhvr>
                                        <p:cTn id="7" dur="2000"/>
                                        <p:tgtEl>
                                          <p:spTgt spid="95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5235">
                                            <p:txEl>
                                              <p:charRg st="0" end="4"/>
                                            </p:txEl>
                                          </p:spTgt>
                                        </p:tgtEl>
                                        <p:attrNameLst>
                                          <p:attrName>style.visibility</p:attrName>
                                        </p:attrNameLst>
                                      </p:cBhvr>
                                      <p:to>
                                        <p:strVal val="visible"/>
                                      </p:to>
                                    </p:set>
                                    <p:animEffect transition="in" filter="fade">
                                      <p:cBhvr>
                                        <p:cTn id="12" dur="2000"/>
                                        <p:tgtEl>
                                          <p:spTgt spid="95235">
                                            <p:txEl>
                                              <p:charRg st="0"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5235">
                                            <p:txEl>
                                              <p:charRg st="4" end="68"/>
                                            </p:txEl>
                                          </p:spTgt>
                                        </p:tgtEl>
                                        <p:attrNameLst>
                                          <p:attrName>style.visibility</p:attrName>
                                        </p:attrNameLst>
                                      </p:cBhvr>
                                      <p:to>
                                        <p:strVal val="visible"/>
                                      </p:to>
                                    </p:set>
                                    <p:animEffect transition="in" filter="fade">
                                      <p:cBhvr>
                                        <p:cTn id="17" dur="2000"/>
                                        <p:tgtEl>
                                          <p:spTgt spid="95235">
                                            <p:txEl>
                                              <p:charRg st="4" end="6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5235">
                                            <p:txEl>
                                              <p:charRg st="68" end="72"/>
                                            </p:txEl>
                                          </p:spTgt>
                                        </p:tgtEl>
                                        <p:attrNameLst>
                                          <p:attrName>style.visibility</p:attrName>
                                        </p:attrNameLst>
                                      </p:cBhvr>
                                      <p:to>
                                        <p:strVal val="visible"/>
                                      </p:to>
                                    </p:set>
                                    <p:animEffect transition="in" filter="fade">
                                      <p:cBhvr>
                                        <p:cTn id="22" dur="2000"/>
                                        <p:tgtEl>
                                          <p:spTgt spid="95235">
                                            <p:txEl>
                                              <p:charRg st="68" end="7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5235">
                                            <p:txEl>
                                              <p:charRg st="72" end="104"/>
                                            </p:txEl>
                                          </p:spTgt>
                                        </p:tgtEl>
                                        <p:attrNameLst>
                                          <p:attrName>style.visibility</p:attrName>
                                        </p:attrNameLst>
                                      </p:cBhvr>
                                      <p:to>
                                        <p:strVal val="visible"/>
                                      </p:to>
                                    </p:set>
                                    <p:animEffect transition="in" filter="fade">
                                      <p:cBhvr>
                                        <p:cTn id="25" dur="2000"/>
                                        <p:tgtEl>
                                          <p:spTgt spid="95235">
                                            <p:txEl>
                                              <p:charRg st="72" end="10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5235">
                                            <p:txEl>
                                              <p:charRg st="104" end="144"/>
                                            </p:txEl>
                                          </p:spTgt>
                                        </p:tgtEl>
                                        <p:attrNameLst>
                                          <p:attrName>style.visibility</p:attrName>
                                        </p:attrNameLst>
                                      </p:cBhvr>
                                      <p:to>
                                        <p:strVal val="visible"/>
                                      </p:to>
                                    </p:set>
                                    <p:animEffect transition="in" filter="fade">
                                      <p:cBhvr>
                                        <p:cTn id="28" dur="2000"/>
                                        <p:tgtEl>
                                          <p:spTgt spid="95235">
                                            <p:txEl>
                                              <p:charRg st="104" end="14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5235">
                                            <p:txEl>
                                              <p:charRg st="144" end="159"/>
                                            </p:txEl>
                                          </p:spTgt>
                                        </p:tgtEl>
                                        <p:attrNameLst>
                                          <p:attrName>style.visibility</p:attrName>
                                        </p:attrNameLst>
                                      </p:cBhvr>
                                      <p:to>
                                        <p:strVal val="visible"/>
                                      </p:to>
                                    </p:set>
                                    <p:animEffect transition="in" filter="fade">
                                      <p:cBhvr>
                                        <p:cTn id="31" dur="2000"/>
                                        <p:tgtEl>
                                          <p:spTgt spid="95235">
                                            <p:txEl>
                                              <p:charRg st="144"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952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汇兑损失</a:t>
            </a:r>
            <a:endParaRPr lang="zh-CN" altLang="x-none" dirty="0">
              <a:ea typeface="宋体" panose="02010600030101010101" pitchFamily="2" charset="-122"/>
            </a:endParaRPr>
          </a:p>
        </p:txBody>
      </p:sp>
      <p:sp>
        <p:nvSpPr>
          <p:cNvPr id="91139" name="Rectangle 3"/>
          <p:cNvSpPr>
            <a:spLocks noGrp="1"/>
          </p:cNvSpPr>
          <p:nvPr>
            <p:ph idx="1"/>
          </p:nvPr>
        </p:nvSpPr>
        <p:spPr/>
        <p:txBody>
          <a:bodyPr vert="horz" wrap="square" lIns="0" tIns="0" rIns="0" bIns="0" anchor="t" anchorCtr="0"/>
          <a:p>
            <a:r>
              <a:rPr lang="zh-CN" altLang="x-none" b="1" dirty="0">
                <a:ea typeface="宋体" panose="02010600030101010101" pitchFamily="2" charset="-122"/>
              </a:rPr>
              <a:t>实施条例第三十九条　企业在货币交易中，以及纳税年度终了时将人民币以外的货币性资产、负债按照期末即期人民币汇率中间价折算为人民币时产生的汇兑损失，除已经计入有关资产成本以及与向所有者进行利润分配相关的部分外，准予扣除。</a:t>
            </a:r>
            <a:r>
              <a:rPr lang="zh-CN" altLang="x-none" dirty="0">
                <a:ea typeface="宋体" panose="02010600030101010101" pitchFamily="2" charset="-122"/>
              </a:rPr>
              <a:t> </a:t>
            </a:r>
            <a:endParaRPr lang="zh-CN" altLang="x-none" dirty="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职工福利费支出</a:t>
            </a:r>
            <a:endParaRPr lang="zh-CN" altLang="x-none" dirty="0">
              <a:ea typeface="宋体" panose="02010600030101010101" pitchFamily="2" charset="-122"/>
            </a:endParaRPr>
          </a:p>
        </p:txBody>
      </p:sp>
      <p:sp>
        <p:nvSpPr>
          <p:cNvPr id="92163" name="Rectangle 3"/>
          <p:cNvSpPr>
            <a:spLocks noGrp="1"/>
          </p:cNvSpPr>
          <p:nvPr>
            <p:ph idx="1"/>
          </p:nvPr>
        </p:nvSpPr>
        <p:spPr>
          <a:xfrm>
            <a:off x="457200" y="1844675"/>
            <a:ext cx="8229600" cy="4022725"/>
          </a:xfrm>
        </p:spPr>
        <p:txBody>
          <a:bodyPr vert="horz" wrap="square" lIns="0" tIns="0" rIns="0" bIns="0" anchor="t" anchorCtr="0"/>
          <a:p>
            <a:pPr>
              <a:lnSpc>
                <a:spcPct val="80000"/>
              </a:lnSpc>
              <a:buNone/>
            </a:pPr>
            <a:r>
              <a:rPr lang="zh-CN" altLang="x-none" sz="2400" b="1" dirty="0">
                <a:ea typeface="宋体" panose="02010600030101010101" pitchFamily="2" charset="-122"/>
              </a:rPr>
              <a:t>实施条例第四十条　</a:t>
            </a:r>
            <a:r>
              <a:rPr lang="zh-CN" altLang="x-none" sz="2400" b="1" dirty="0">
                <a:latin typeface="宋体" panose="02010600030101010101" pitchFamily="2" charset="-122"/>
                <a:ea typeface="宋体" panose="02010600030101010101" pitchFamily="2" charset="-122"/>
              </a:rPr>
              <a:t>企业发生的（不是计提的）职工福利费支出，不超过工资薪金总额</a:t>
            </a:r>
            <a:r>
              <a:rPr lang="zh-CN" altLang="zh-CN" sz="2400" b="1" dirty="0">
                <a:latin typeface="宋体" panose="02010600030101010101" pitchFamily="2" charset="-122"/>
                <a:ea typeface="宋体" panose="02010600030101010101" pitchFamily="2" charset="-122"/>
              </a:rPr>
              <a:t>14%</a:t>
            </a:r>
            <a:r>
              <a:rPr lang="zh-CN" altLang="x-none" sz="2400" b="1" dirty="0">
                <a:latin typeface="宋体" panose="02010600030101010101" pitchFamily="2" charset="-122"/>
                <a:ea typeface="宋体" panose="02010600030101010101" pitchFamily="2" charset="-122"/>
              </a:rPr>
              <a:t>的部分，准予扣除。</a:t>
            </a:r>
            <a:endParaRPr lang="zh-CN" altLang="x-none" sz="2400" b="1" dirty="0">
              <a:latin typeface="宋体" panose="02010600030101010101" pitchFamily="2" charset="-122"/>
              <a:ea typeface="宋体" panose="02010600030101010101" pitchFamily="2" charset="-122"/>
            </a:endParaRPr>
          </a:p>
          <a:p>
            <a:pPr>
              <a:lnSpc>
                <a:spcPct val="80000"/>
              </a:lnSpc>
              <a:buNone/>
            </a:pP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工资薪金”总额，是指企业实际发生的，并且允许税前扣除的；</a:t>
            </a:r>
            <a:r>
              <a:rPr lang="zh-CN" altLang="x-none" sz="2400" b="1" dirty="0">
                <a:solidFill>
                  <a:srgbClr val="000000"/>
                </a:solidFill>
                <a:latin typeface="宋体" panose="02010600030101010101" pitchFamily="2" charset="-122"/>
                <a:ea typeface="_x000B__x000C_"/>
              </a:rPr>
              <a:t> </a:t>
            </a:r>
            <a:endParaRPr lang="zh-CN" altLang="x-none" sz="2400" b="1" dirty="0">
              <a:solidFill>
                <a:srgbClr val="000000"/>
              </a:solidFill>
              <a:latin typeface="宋体" panose="02010600030101010101" pitchFamily="2" charset="-122"/>
              <a:ea typeface="_x000B__x000C_"/>
            </a:endParaRPr>
          </a:p>
          <a:p>
            <a:pPr>
              <a:lnSpc>
                <a:spcPct val="80000"/>
              </a:lnSpc>
              <a:buNone/>
            </a:pPr>
            <a:r>
              <a:rPr lang="zh-CN" altLang="zh-CN" sz="2400" b="1" dirty="0">
                <a:solidFill>
                  <a:srgbClr val="000000"/>
                </a:solidFill>
                <a:latin typeface="宋体" panose="02010600030101010101" pitchFamily="2" charset="-122"/>
                <a:ea typeface="_x000B__x000C_"/>
              </a:rPr>
              <a:t>《</a:t>
            </a:r>
            <a:r>
              <a:rPr lang="zh-CN" altLang="x-none" sz="2400" b="1" dirty="0">
                <a:solidFill>
                  <a:srgbClr val="000000"/>
                </a:solidFill>
                <a:latin typeface="宋体" panose="02010600030101010101" pitchFamily="2" charset="-122"/>
                <a:ea typeface="_x000B__x000C_"/>
              </a:rPr>
              <a:t>关于企业工资薪金及职工福利费扣除问题的通知</a:t>
            </a:r>
            <a:r>
              <a:rPr lang="zh-CN" altLang="zh-CN" sz="2400" b="1" dirty="0">
                <a:solidFill>
                  <a:srgbClr val="000000"/>
                </a:solidFill>
                <a:latin typeface="宋体" panose="02010600030101010101" pitchFamily="2" charset="-122"/>
                <a:ea typeface="_x000B__x000C_"/>
              </a:rPr>
              <a:t>》</a:t>
            </a:r>
            <a:r>
              <a:rPr lang="zh-CN" altLang="x-none" sz="2400" b="1" dirty="0">
                <a:solidFill>
                  <a:srgbClr val="000000"/>
                </a:solidFill>
                <a:latin typeface="宋体" panose="02010600030101010101" pitchFamily="2" charset="-122"/>
                <a:ea typeface="_x000B__x000C_"/>
              </a:rPr>
              <a:t>（国税函</a:t>
            </a:r>
            <a:r>
              <a:rPr lang="zh-CN" altLang="zh-CN" sz="2400" b="1" dirty="0">
                <a:solidFill>
                  <a:srgbClr val="000000"/>
                </a:solidFill>
                <a:latin typeface="宋体" panose="02010600030101010101" pitchFamily="2" charset="-122"/>
                <a:ea typeface="_x000B__x000C_"/>
              </a:rPr>
              <a:t>〔2009〕3</a:t>
            </a:r>
            <a:r>
              <a:rPr lang="zh-CN" altLang="x-none" sz="2400" b="1" dirty="0">
                <a:solidFill>
                  <a:srgbClr val="000000"/>
                </a:solidFill>
                <a:latin typeface="宋体" panose="02010600030101010101" pitchFamily="2" charset="-122"/>
                <a:ea typeface="_x000B__x000C_"/>
              </a:rPr>
              <a:t>号）</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“企业发生的职工福利费，应该</a:t>
            </a:r>
            <a:r>
              <a:rPr lang="zh-CN" altLang="x-none" sz="2400" b="1" dirty="0">
                <a:solidFill>
                  <a:srgbClr val="FF3300"/>
                </a:solidFill>
                <a:latin typeface="宋体" panose="02010600030101010101" pitchFamily="2" charset="-122"/>
                <a:ea typeface="宋体" panose="02010600030101010101" pitchFamily="2" charset="-122"/>
              </a:rPr>
              <a:t>单独设置账册</a:t>
            </a:r>
            <a:r>
              <a:rPr lang="zh-CN" altLang="x-none" sz="2400" b="1" dirty="0">
                <a:latin typeface="宋体" panose="02010600030101010101" pitchFamily="2" charset="-122"/>
                <a:ea typeface="宋体" panose="02010600030101010101" pitchFamily="2" charset="-122"/>
              </a:rPr>
              <a:t>，进行准确核算。没有单独设置账册准确核算的，税务机关应责令企业在规定的期限内进行改正。逾期仍未改正的，税务机关可对企业发生的职工福利费进行合理的核定。”</a:t>
            </a:r>
            <a:endParaRPr lang="zh-CN" altLang="x-none" sz="2400" b="1" dirty="0">
              <a:latin typeface="宋体" panose="02010600030101010101" pitchFamily="2" charset="-122"/>
              <a:ea typeface="宋体" panose="02010600030101010101" pitchFamily="2" charset="-122"/>
            </a:endParaRPr>
          </a:p>
          <a:p>
            <a:pPr>
              <a:lnSpc>
                <a:spcPct val="80000"/>
              </a:lnSpc>
              <a:buNone/>
            </a:pPr>
            <a:r>
              <a:rPr lang="zh-CN" altLang="x-none" sz="2400" b="1" dirty="0">
                <a:latin typeface="宋体" panose="02010600030101010101" pitchFamily="2" charset="-122"/>
                <a:ea typeface="宋体" panose="02010600030101010101" pitchFamily="2" charset="-122"/>
              </a:rPr>
              <a:t>职工福利费包括哪些内容？</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p:nvPr>
        </p:nvSpPr>
        <p:spPr/>
        <p:txBody>
          <a:bodyPr vert="horz" wrap="square" lIns="0" tIns="0" rIns="0" bIns="0" anchor="t" anchorCtr="0"/>
          <a:p>
            <a:endParaRPr lang="zh-CN" altLang="zh-CN" dirty="0">
              <a:latin typeface="黑体" panose="02010609060101010101" pitchFamily="49" charset="-122"/>
              <a:ea typeface="黑体" panose="02010609060101010101" pitchFamily="49" charset="-122"/>
            </a:endParaRPr>
          </a:p>
        </p:txBody>
      </p:sp>
      <p:sp>
        <p:nvSpPr>
          <p:cNvPr id="93187" name="Rectangle 3"/>
          <p:cNvSpPr>
            <a:spLocks noGrp="1"/>
          </p:cNvSpPr>
          <p:nvPr>
            <p:ph idx="1"/>
          </p:nvPr>
        </p:nvSpPr>
        <p:spPr/>
        <p:txBody>
          <a:bodyPr vert="horz" wrap="square" lIns="0" tIns="0" rIns="0" bIns="0" anchor="t" anchorCtr="0"/>
          <a:p>
            <a:pPr>
              <a:lnSpc>
                <a:spcPct val="90000"/>
              </a:lnSpc>
            </a:pPr>
            <a:r>
              <a:rPr lang="zh-CN" altLang="x-none" sz="2800" b="1" dirty="0">
                <a:solidFill>
                  <a:srgbClr val="000000"/>
                </a:solidFill>
                <a:latin typeface="宋体" panose="02010600030101010101" pitchFamily="2" charset="-122"/>
                <a:ea typeface="_x000B__x000C_"/>
              </a:rPr>
              <a:t>职工福利费，包括以下内容：</a:t>
            </a:r>
            <a:endParaRPr lang="zh-CN" altLang="x-none" sz="2800" b="1" dirty="0">
              <a:solidFill>
                <a:srgbClr val="000000"/>
              </a:solidFill>
              <a:latin typeface="宋体" panose="02010600030101010101" pitchFamily="2" charset="-122"/>
              <a:ea typeface="_x000B__x000C_"/>
            </a:endParaRPr>
          </a:p>
          <a:p>
            <a:pPr>
              <a:lnSpc>
                <a:spcPct val="90000"/>
              </a:lnSpc>
            </a:pPr>
            <a:r>
              <a:rPr lang="zh-CN" altLang="zh-CN" sz="2800" b="1" dirty="0">
                <a:solidFill>
                  <a:srgbClr val="000000"/>
                </a:solidFill>
                <a:latin typeface="宋体" panose="02010600030101010101" pitchFamily="2" charset="-122"/>
                <a:ea typeface="_x000B__x000C_"/>
              </a:rPr>
              <a:t>1.</a:t>
            </a:r>
            <a:r>
              <a:rPr lang="zh-CN" altLang="x-none" sz="2800" b="1" dirty="0">
                <a:solidFill>
                  <a:srgbClr val="000000"/>
                </a:solidFill>
                <a:latin typeface="宋体" panose="02010600030101010101" pitchFamily="2" charset="-122"/>
                <a:ea typeface="_x000B__x000C_"/>
              </a:rPr>
              <a:t>尚未实行分离办社会职能的企业，其内设福利部门所发生的设备、设施和人员费用，包括职工食堂、职工浴室、理发室、医务所、托儿所、疗养院等集体福利部门的设备、设施及维修保养费用</a:t>
            </a:r>
            <a:r>
              <a:rPr lang="zh-CN" altLang="x-none" sz="2800" b="1" dirty="0">
                <a:solidFill>
                  <a:srgbClr val="FF3300"/>
                </a:solidFill>
                <a:latin typeface="宋体" panose="02010600030101010101" pitchFamily="2" charset="-122"/>
                <a:ea typeface="_x000B__x000C_"/>
              </a:rPr>
              <a:t>（用于职工福利的固定资产折旧、损失的扣除均不能超过福利的限额）</a:t>
            </a:r>
            <a:r>
              <a:rPr lang="zh-CN" altLang="x-none" sz="2800" b="1" dirty="0">
                <a:solidFill>
                  <a:srgbClr val="000000"/>
                </a:solidFill>
                <a:latin typeface="宋体" panose="02010600030101010101" pitchFamily="2" charset="-122"/>
                <a:ea typeface="_x000B__x000C_"/>
              </a:rPr>
              <a:t>和福利部门工作人员的工资、薪金、社会保险费、住房公积金、劳务费等。</a:t>
            </a:r>
            <a:br>
              <a:rPr lang="zh-CN" altLang="x-none" sz="2800" b="1" dirty="0">
                <a:solidFill>
                  <a:srgbClr val="000000"/>
                </a:solidFill>
                <a:latin typeface="宋体" panose="02010600030101010101" pitchFamily="2" charset="-122"/>
                <a:ea typeface="_x000B__x000C_"/>
              </a:rPr>
            </a:br>
            <a:r>
              <a:rPr lang="zh-CN" altLang="x-none" sz="2800" dirty="0">
                <a:solidFill>
                  <a:srgbClr val="000000"/>
                </a:solidFill>
                <a:latin typeface="黑体" panose="02010609060101010101" pitchFamily="49" charset="-122"/>
                <a:ea typeface="黑体" panose="02010609060101010101" pitchFamily="49" charset="-122"/>
              </a:rPr>
              <a:t>　　</a:t>
            </a:r>
            <a:endParaRPr lang="zh-CN" altLang="x-none" sz="2800" dirty="0">
              <a:solidFill>
                <a:srgbClr val="000000"/>
              </a:solidFill>
              <a:latin typeface="黑体" panose="02010609060101010101" pitchFamily="49" charset="-122"/>
              <a:ea typeface="黑体" panose="020106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p:cNvSpPr>
          <p:nvPr>
            <p:ph type="title"/>
          </p:nvPr>
        </p:nvSpPr>
        <p:spPr>
          <a:xfrm>
            <a:off x="457200" y="357188"/>
            <a:ext cx="8229600" cy="404812"/>
          </a:xfrm>
        </p:spPr>
        <p:txBody>
          <a:bodyPr vert="horz" wrap="square" lIns="0" tIns="0" rIns="0" bIns="0" anchor="t" anchorCtr="0"/>
          <a:p>
            <a:endParaRPr lang="zh-CN" altLang="zh-CN" sz="4000" dirty="0">
              <a:latin typeface="黑体" panose="02010609060101010101" pitchFamily="49" charset="-122"/>
              <a:ea typeface="黑体" panose="02010609060101010101" pitchFamily="49" charset="-122"/>
            </a:endParaRPr>
          </a:p>
        </p:txBody>
      </p:sp>
      <p:sp>
        <p:nvSpPr>
          <p:cNvPr id="94211" name="Rectangle 3"/>
          <p:cNvSpPr>
            <a:spLocks noGrp="1"/>
          </p:cNvSpPr>
          <p:nvPr>
            <p:ph idx="1"/>
          </p:nvPr>
        </p:nvSpPr>
        <p:spPr>
          <a:xfrm>
            <a:off x="457200" y="909638"/>
            <a:ext cx="8229600" cy="4957762"/>
          </a:xfrm>
        </p:spPr>
        <p:txBody>
          <a:bodyPr vert="horz" wrap="square" lIns="0" tIns="0" rIns="0" bIns="0" anchor="t" anchorCtr="0"/>
          <a:p>
            <a:pPr>
              <a:lnSpc>
                <a:spcPct val="110000"/>
              </a:lnSpc>
            </a:pPr>
            <a:r>
              <a:rPr lang="zh-CN" altLang="en-US" sz="2800" b="1" dirty="0">
                <a:solidFill>
                  <a:srgbClr val="000000"/>
                </a:solidFill>
                <a:latin typeface="宋体" panose="02010600030101010101" pitchFamily="2" charset="-122"/>
                <a:ea typeface="_x000B__x000C_"/>
              </a:rPr>
              <a:t>2.为职工卫生保健、生活、住房、交通等所发放的各项补贴和非货币性福利，包括企业向职工发放的因公外地就医费用、未实行医疗统筹企业职工医疗费用、职工供养直系亲属医疗补贴、供暖费补贴、职工防暑降温费、职工困难补贴、救济费、职工食堂经费补贴、职工交通补贴等。</a:t>
            </a:r>
            <a:endParaRPr lang="zh-CN" altLang="en-US" sz="2800" b="1" dirty="0">
              <a:solidFill>
                <a:srgbClr val="000000"/>
              </a:solidFill>
              <a:latin typeface="宋体" panose="02010600030101010101" pitchFamily="2" charset="-122"/>
              <a:ea typeface="_x000B__x000C_"/>
            </a:endParaRPr>
          </a:p>
          <a:p>
            <a:pPr>
              <a:lnSpc>
                <a:spcPct val="110000"/>
              </a:lnSpc>
            </a:pPr>
            <a:r>
              <a:rPr lang="zh-CN" altLang="en-US" sz="2800" b="1" dirty="0">
                <a:solidFill>
                  <a:srgbClr val="000000"/>
                </a:solidFill>
                <a:latin typeface="宋体" panose="02010600030101010101" pitchFamily="2" charset="-122"/>
                <a:ea typeface="_x000B__x000C_"/>
              </a:rPr>
              <a:t>3.按照其他规定发生的其他职工福利费，包括丧葬补助费、抚恤费、安家费、探亲假路费等。</a:t>
            </a:r>
            <a:endParaRPr lang="zh-CN" altLang="en-US" sz="2800" b="1" dirty="0">
              <a:solidFill>
                <a:srgbClr val="000000"/>
              </a:solidFill>
              <a:latin typeface="宋体" panose="02010600030101010101" pitchFamily="2" charset="-122"/>
              <a:ea typeface="_x000B__x000C_"/>
            </a:endParaRPr>
          </a:p>
          <a:p>
            <a:endParaRPr lang="zh-CN" altLang="en-US" sz="2800" b="1" dirty="0">
              <a:ea typeface="楷体_GB2312" pitchFamily="1" charset="-122"/>
            </a:endParaRPr>
          </a:p>
          <a:p>
            <a:r>
              <a:rPr lang="zh-CN" altLang="en-US" sz="2800" b="1" dirty="0">
                <a:ea typeface="宋体" panose="02010600030101010101" pitchFamily="2" charset="-122"/>
              </a:rPr>
              <a:t>税法与财务制度要求的职工福利费是否相同？</a:t>
            </a:r>
            <a:endParaRPr lang="zh-CN" altLang="en-US" sz="2800" b="1" dirty="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type="title"/>
          </p:nvPr>
        </p:nvSpPr>
        <p:spPr>
          <a:xfrm>
            <a:off x="457200" y="357188"/>
            <a:ext cx="8229600" cy="573087"/>
          </a:xfrm>
        </p:spPr>
        <p:txBody>
          <a:bodyPr vert="horz" wrap="square" lIns="0" tIns="0" rIns="0" bIns="0" anchor="t" anchorCtr="0"/>
          <a:p>
            <a:r>
              <a:rPr lang="zh-CN" altLang="x-none" sz="4000" dirty="0">
                <a:ea typeface="宋体" panose="02010600030101010101" pitchFamily="2" charset="-122"/>
              </a:rPr>
              <a:t>工会经费</a:t>
            </a:r>
            <a:endParaRPr lang="zh-CN" altLang="x-none" sz="4000" dirty="0">
              <a:ea typeface="宋体" panose="02010600030101010101" pitchFamily="2" charset="-122"/>
            </a:endParaRPr>
          </a:p>
        </p:txBody>
      </p:sp>
      <p:sp>
        <p:nvSpPr>
          <p:cNvPr id="95235" name="Rectangle 3"/>
          <p:cNvSpPr>
            <a:spLocks noGrp="1"/>
          </p:cNvSpPr>
          <p:nvPr>
            <p:ph idx="1"/>
          </p:nvPr>
        </p:nvSpPr>
        <p:spPr>
          <a:xfrm>
            <a:off x="457200" y="1557338"/>
            <a:ext cx="8229600" cy="4824412"/>
          </a:xfrm>
        </p:spPr>
        <p:txBody>
          <a:bodyPr vert="horz" wrap="square" lIns="0" tIns="0" rIns="0" bIns="0" anchor="t" anchorCtr="0"/>
          <a:p>
            <a:pPr>
              <a:lnSpc>
                <a:spcPct val="90000"/>
              </a:lnSpc>
              <a:buNone/>
            </a:pPr>
            <a:r>
              <a:rPr lang="zh-CN" altLang="x-none" sz="2800" b="1" dirty="0">
                <a:ea typeface="宋体" panose="02010600030101010101" pitchFamily="2" charset="-122"/>
              </a:rPr>
              <a:t>实施条例第四十一条　</a:t>
            </a:r>
            <a:r>
              <a:rPr lang="zh-CN" altLang="x-none" sz="2800" b="1" dirty="0">
                <a:latin typeface="宋体" panose="02010600030101010101" pitchFamily="2" charset="-122"/>
                <a:ea typeface="宋体" panose="02010600030101010101" pitchFamily="2" charset="-122"/>
              </a:rPr>
              <a:t>企业</a:t>
            </a:r>
            <a:r>
              <a:rPr lang="zh-CN" altLang="x-none" sz="2800" b="1" dirty="0">
                <a:solidFill>
                  <a:srgbClr val="FF0000"/>
                </a:solidFill>
                <a:latin typeface="宋体" panose="02010600030101010101" pitchFamily="2" charset="-122"/>
                <a:ea typeface="宋体" panose="02010600030101010101" pitchFamily="2" charset="-122"/>
              </a:rPr>
              <a:t>拨缴</a:t>
            </a:r>
            <a:r>
              <a:rPr lang="zh-CN" altLang="x-none" sz="2800" b="1" dirty="0">
                <a:latin typeface="宋体" panose="02010600030101010101" pitchFamily="2" charset="-122"/>
                <a:ea typeface="宋体" panose="02010600030101010101" pitchFamily="2" charset="-122"/>
              </a:rPr>
              <a:t>的工会经费，不超过工资薪金总额</a:t>
            </a:r>
            <a:r>
              <a:rPr lang="zh-CN" altLang="zh-CN" sz="2800" b="1" dirty="0">
                <a:latin typeface="宋体" panose="02010600030101010101" pitchFamily="2" charset="-122"/>
                <a:ea typeface="宋体" panose="02010600030101010101" pitchFamily="2" charset="-122"/>
              </a:rPr>
              <a:t>2%</a:t>
            </a:r>
            <a:r>
              <a:rPr lang="zh-CN" altLang="x-none" sz="2800" b="1" dirty="0">
                <a:latin typeface="宋体" panose="02010600030101010101" pitchFamily="2" charset="-122"/>
                <a:ea typeface="宋体" panose="02010600030101010101" pitchFamily="2" charset="-122"/>
              </a:rPr>
              <a:t>的部分，准予扣除。</a:t>
            </a:r>
            <a:endParaRPr lang="zh-CN" altLang="x-none" sz="2800" b="1" dirty="0">
              <a:latin typeface="宋体" panose="02010600030101010101" pitchFamily="2" charset="-122"/>
              <a:ea typeface="宋体" panose="02010600030101010101" pitchFamily="2" charset="-122"/>
            </a:endParaRPr>
          </a:p>
          <a:p>
            <a:pPr>
              <a:lnSpc>
                <a:spcPct val="90000"/>
              </a:lnSpc>
              <a:buNone/>
            </a:pP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国家税务总局关于工会经费企业所得税税前扣除凭据问题的公告</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（国家税务总局公告</a:t>
            </a:r>
            <a:r>
              <a:rPr lang="zh-CN" altLang="zh-CN" sz="2800" b="1" dirty="0">
                <a:latin typeface="宋体" panose="02010600030101010101" pitchFamily="2" charset="-122"/>
                <a:ea typeface="宋体" panose="02010600030101010101" pitchFamily="2" charset="-122"/>
              </a:rPr>
              <a:t>2010</a:t>
            </a:r>
            <a:r>
              <a:rPr lang="zh-CN" altLang="x-none" sz="2800" b="1" dirty="0">
                <a:latin typeface="宋体" panose="02010600030101010101" pitchFamily="2" charset="-122"/>
                <a:ea typeface="宋体" panose="02010600030101010101" pitchFamily="2" charset="-122"/>
              </a:rPr>
              <a:t>年第</a:t>
            </a:r>
            <a:r>
              <a:rPr lang="zh-CN" altLang="zh-CN" sz="2800" b="1" dirty="0">
                <a:latin typeface="宋体" panose="02010600030101010101" pitchFamily="2" charset="-122"/>
                <a:ea typeface="宋体" panose="02010600030101010101" pitchFamily="2" charset="-122"/>
              </a:rPr>
              <a:t>24</a:t>
            </a:r>
            <a:r>
              <a:rPr lang="zh-CN" altLang="x-none" sz="2800" b="1" dirty="0">
                <a:latin typeface="宋体" panose="02010600030101010101" pitchFamily="2" charset="-122"/>
                <a:ea typeface="宋体" panose="02010600030101010101" pitchFamily="2" charset="-122"/>
              </a:rPr>
              <a:t>号）  </a:t>
            </a:r>
            <a:endParaRPr lang="zh-CN" altLang="x-none" sz="2800" b="1" dirty="0">
              <a:latin typeface="宋体" panose="02010600030101010101" pitchFamily="2" charset="-122"/>
              <a:ea typeface="宋体" panose="02010600030101010101" pitchFamily="2" charset="-122"/>
            </a:endParaRPr>
          </a:p>
          <a:p>
            <a:pPr lvl="1">
              <a:lnSpc>
                <a:spcPct val="90000"/>
              </a:lnSpc>
            </a:pPr>
            <a:r>
              <a:rPr lang="zh-CN" altLang="x-none" b="1" dirty="0">
                <a:latin typeface="宋体" panose="02010600030101010101" pitchFamily="2" charset="-122"/>
                <a:ea typeface="宋体" panose="02010600030101010101" pitchFamily="2" charset="-122"/>
              </a:rPr>
              <a:t>根据</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工会法</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中国工会章程</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和财政部颁布的</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工会会计制度</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，以及财政票据管理的有关规定，全国总工会决定从</a:t>
            </a:r>
            <a:r>
              <a:rPr lang="zh-CN" altLang="zh-CN" b="1" dirty="0">
                <a:latin typeface="宋体" panose="02010600030101010101" pitchFamily="2" charset="-122"/>
                <a:ea typeface="宋体" panose="02010600030101010101" pitchFamily="2" charset="-122"/>
              </a:rPr>
              <a:t>2010</a:t>
            </a:r>
            <a:r>
              <a:rPr lang="zh-CN" altLang="x-none" b="1" dirty="0">
                <a:latin typeface="宋体" panose="02010600030101010101" pitchFamily="2" charset="-122"/>
                <a:ea typeface="宋体" panose="02010600030101010101" pitchFamily="2" charset="-122"/>
              </a:rPr>
              <a:t>年</a:t>
            </a:r>
            <a:r>
              <a:rPr lang="zh-CN" altLang="zh-CN" b="1" dirty="0">
                <a:latin typeface="宋体" panose="02010600030101010101" pitchFamily="2" charset="-122"/>
                <a:ea typeface="宋体" panose="02010600030101010101" pitchFamily="2" charset="-122"/>
              </a:rPr>
              <a:t>7</a:t>
            </a:r>
            <a:r>
              <a:rPr lang="zh-CN" altLang="x-none" b="1" dirty="0">
                <a:latin typeface="宋体" panose="02010600030101010101" pitchFamily="2" charset="-122"/>
                <a:ea typeface="宋体" panose="02010600030101010101" pitchFamily="2" charset="-122"/>
              </a:rPr>
              <a:t>月</a:t>
            </a:r>
            <a:r>
              <a:rPr lang="zh-CN" altLang="zh-CN" b="1" dirty="0">
                <a:latin typeface="宋体" panose="02010600030101010101" pitchFamily="2" charset="-122"/>
                <a:ea typeface="宋体" panose="02010600030101010101" pitchFamily="2" charset="-122"/>
              </a:rPr>
              <a:t>1</a:t>
            </a:r>
            <a:r>
              <a:rPr lang="zh-CN" altLang="x-none" b="1" dirty="0">
                <a:latin typeface="宋体" panose="02010600030101010101" pitchFamily="2" charset="-122"/>
                <a:ea typeface="宋体" panose="02010600030101010101" pitchFamily="2" charset="-122"/>
              </a:rPr>
              <a:t>日起，启用财政部统一印制并套印财政部票据监制章的</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工会经费收入专用收据</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，同时废止</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工会经费拨缴款专用收据</a:t>
            </a:r>
            <a:r>
              <a:rPr lang="zh-CN" altLang="zh-CN" b="1" dirty="0">
                <a:latin typeface="宋体" panose="02010600030101010101" pitchFamily="2" charset="-122"/>
                <a:ea typeface="宋体" panose="02010600030101010101" pitchFamily="2" charset="-122"/>
              </a:rPr>
              <a:t>》</a:t>
            </a:r>
            <a:r>
              <a:rPr lang="zh-CN" altLang="x-none" b="1" dirty="0">
                <a:latin typeface="宋体" panose="02010600030101010101" pitchFamily="2" charset="-122"/>
                <a:ea typeface="宋体" panose="02010600030101010101" pitchFamily="2" charset="-122"/>
              </a:rPr>
              <a:t>。</a:t>
            </a:r>
            <a:endParaRPr lang="zh-CN" altLang="x-none" b="1"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AutoShape 2"/>
          <p:cNvSpPr>
            <a:spLocks noGrp="1"/>
          </p:cNvSpPr>
          <p:nvPr>
            <p:ph type="title"/>
          </p:nvPr>
        </p:nvSpPr>
        <p:spPr>
          <a:prstGeom prst="roundRect">
            <a:avLst>
              <a:gd name="adj" fmla="val 16667"/>
            </a:avLst>
          </a:prstGeom>
        </p:spPr>
        <p:txBody>
          <a:bodyPr vert="horz" wrap="square" lIns="0" tIns="0" rIns="0" bIns="0" anchor="t" anchorCtr="0"/>
          <a:p>
            <a:r>
              <a:rPr lang="zh-CN" altLang="x-none" dirty="0">
                <a:latin typeface="宋体" panose="02010600030101010101" pitchFamily="2" charset="-122"/>
                <a:ea typeface="宋体" panose="02010600030101010101" pitchFamily="2" charset="-122"/>
              </a:rPr>
              <a:t>（二）非居民企业</a:t>
            </a:r>
            <a:endParaRPr lang="zh-CN" altLang="x-none" dirty="0">
              <a:latin typeface="宋体" panose="02010600030101010101" pitchFamily="2" charset="-122"/>
              <a:ea typeface="宋体" panose="02010600030101010101" pitchFamily="2" charset="-122"/>
            </a:endParaRPr>
          </a:p>
        </p:txBody>
      </p:sp>
      <p:sp>
        <p:nvSpPr>
          <p:cNvPr id="13315" name="Rectangle 3"/>
          <p:cNvSpPr>
            <a:spLocks noGrp="1"/>
          </p:cNvSpPr>
          <p:nvPr>
            <p:ph idx="1"/>
          </p:nvPr>
        </p:nvSpPr>
        <p:spPr/>
        <p:txBody>
          <a:bodyPr vert="horz" wrap="square" lIns="0" tIns="0" rIns="0" bIns="0" anchor="t" anchorCtr="0"/>
          <a:p>
            <a:r>
              <a:rPr lang="en-US" altLang="zh-CN" sz="3200" b="1" dirty="0">
                <a:latin typeface="宋体" panose="02010600030101010101" pitchFamily="2" charset="-122"/>
                <a:ea typeface="宋体" panose="02010600030101010101" pitchFamily="2" charset="-122"/>
              </a:rPr>
              <a:t>  </a:t>
            </a:r>
            <a:r>
              <a:rPr lang="zh-CN" altLang="x-none" sz="3200" b="1" dirty="0">
                <a:latin typeface="宋体" panose="02010600030101010101" pitchFamily="2" charset="-122"/>
                <a:ea typeface="宋体" panose="02010600030101010101" pitchFamily="2" charset="-122"/>
              </a:rPr>
              <a:t>非居民企业，是指依照外国（地区）法律成立且实际管理机构不在中国境内，但在中国境内设立机构、场所的，或者在中国境内未设立机构、场所，但有来源于中国境内所得的企业。 </a:t>
            </a:r>
            <a:endParaRPr lang="zh-CN" altLang="x-none" sz="3200" b="1" dirty="0">
              <a:latin typeface="宋体" panose="02010600030101010101" pitchFamily="2" charset="-122"/>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p:nvPr>
        </p:nvSpPr>
        <p:spPr>
          <a:xfrm>
            <a:off x="457200" y="357188"/>
            <a:ext cx="8229600" cy="350837"/>
          </a:xfrm>
        </p:spPr>
        <p:txBody>
          <a:bodyPr vert="horz" wrap="square" lIns="0" tIns="0" rIns="0" bIns="0" anchor="t" anchorCtr="0"/>
          <a:p>
            <a:endParaRPr lang="zh-CN" altLang="zh-CN" dirty="0">
              <a:ea typeface="宋体" panose="02010600030101010101" pitchFamily="2" charset="-122"/>
            </a:endParaRPr>
          </a:p>
        </p:txBody>
      </p:sp>
      <p:sp>
        <p:nvSpPr>
          <p:cNvPr id="96259" name="Rectangle 3"/>
          <p:cNvSpPr>
            <a:spLocks noGrp="1"/>
          </p:cNvSpPr>
          <p:nvPr>
            <p:ph idx="1"/>
          </p:nvPr>
        </p:nvSpPr>
        <p:spPr>
          <a:xfrm>
            <a:off x="457200" y="1196975"/>
            <a:ext cx="8229600" cy="5184775"/>
          </a:xfrm>
        </p:spPr>
        <p:txBody>
          <a:bodyPr vert="horz" wrap="square" lIns="0" tIns="0" rIns="0" bIns="0" anchor="t" anchorCtr="0"/>
          <a:p>
            <a:pPr lvl="1">
              <a:lnSpc>
                <a:spcPct val="105000"/>
              </a:lnSpc>
            </a:pPr>
            <a:r>
              <a:rPr lang="zh-CN" altLang="en-US" sz="2400" b="1" dirty="0">
                <a:latin typeface="宋体" panose="02010600030101010101" pitchFamily="2" charset="-122"/>
                <a:ea typeface="宋体" panose="02010600030101010101" pitchFamily="2" charset="-122"/>
              </a:rPr>
              <a:t>为加强对工会经费企业所得税税前扣除的管理，现就工会经费税前扣除凭据问题公告如下：</a:t>
            </a:r>
            <a:br>
              <a:rPr lang="zh-CN" altLang="en-US" sz="2400" b="1" dirty="0">
                <a:latin typeface="宋体" panose="02010600030101010101" pitchFamily="2" charset="-122"/>
                <a:ea typeface="宋体" panose="02010600030101010101" pitchFamily="2" charset="-122"/>
              </a:rPr>
            </a:br>
            <a:r>
              <a:rPr lang="zh-CN" altLang="en-US" sz="2400" b="1" dirty="0">
                <a:latin typeface="宋体" panose="02010600030101010101" pitchFamily="2" charset="-122"/>
                <a:ea typeface="宋体" panose="02010600030101010101" pitchFamily="2" charset="-122"/>
              </a:rPr>
              <a:t>一、自2010年7月1日起，企业拨缴的职工工会经费，不超过工资薪金总额2%的部分，凭工会组织开具的《</a:t>
            </a:r>
            <a:r>
              <a:rPr lang="zh-CN" altLang="en-US" sz="2400" b="1" dirty="0">
                <a:solidFill>
                  <a:srgbClr val="FF3300"/>
                </a:solidFill>
                <a:latin typeface="宋体" panose="02010600030101010101" pitchFamily="2" charset="-122"/>
                <a:ea typeface="宋体" panose="02010600030101010101" pitchFamily="2" charset="-122"/>
              </a:rPr>
              <a:t>工会经费收入专用收据</a:t>
            </a:r>
            <a:r>
              <a:rPr lang="zh-CN" altLang="en-US" sz="2400" b="1" dirty="0">
                <a:latin typeface="宋体" panose="02010600030101010101" pitchFamily="2" charset="-122"/>
                <a:ea typeface="宋体" panose="02010600030101010101" pitchFamily="2" charset="-122"/>
              </a:rPr>
              <a:t>》在企业所得税税前扣除。</a:t>
            </a:r>
            <a:endParaRPr lang="zh-CN" altLang="en-US" sz="2400" b="1" dirty="0">
              <a:latin typeface="宋体" panose="02010600030101010101" pitchFamily="2" charset="-122"/>
              <a:ea typeface="宋体" panose="02010600030101010101" pitchFamily="2" charset="-122"/>
            </a:endParaRPr>
          </a:p>
          <a:p>
            <a:pPr>
              <a:lnSpc>
                <a:spcPct val="105000"/>
              </a:lnSpc>
              <a:buNone/>
            </a:pPr>
            <a:endParaRPr lang="zh-CN" altLang="en-US" sz="2400" b="1" dirty="0">
              <a:latin typeface="宋体" panose="02010600030101010101" pitchFamily="2" charset="-122"/>
              <a:ea typeface="宋体" panose="02010600030101010101" pitchFamily="2" charset="-122"/>
            </a:endParaRPr>
          </a:p>
          <a:p>
            <a:pPr>
              <a:lnSpc>
                <a:spcPct val="105000"/>
              </a:lnSpc>
              <a:buNone/>
            </a:pPr>
            <a:r>
              <a:rPr lang="zh-CN" altLang="en-US" sz="2400" b="1" dirty="0">
                <a:latin typeface="宋体" panose="02010600030101010101" pitchFamily="2" charset="-122"/>
                <a:ea typeface="宋体" panose="02010600030101010101" pitchFamily="2" charset="-122"/>
              </a:rPr>
              <a:t>《国家税务总局关于税务机关代收工会经费企业所得税税前扣除凭据问题的公告》（2011年第30号）规定：</a:t>
            </a:r>
            <a:endParaRPr lang="zh-CN" altLang="en-US" sz="2400" b="1" dirty="0">
              <a:latin typeface="宋体" panose="02010600030101010101" pitchFamily="2" charset="-122"/>
              <a:ea typeface="宋体" panose="02010600030101010101" pitchFamily="2" charset="-122"/>
            </a:endParaRPr>
          </a:p>
          <a:p>
            <a:pPr lvl="1">
              <a:lnSpc>
                <a:spcPct val="105000"/>
              </a:lnSpc>
            </a:pPr>
            <a:r>
              <a:rPr lang="zh-CN" altLang="en-US" sz="2400" b="1" dirty="0">
                <a:latin typeface="宋体" panose="02010600030101010101" pitchFamily="2" charset="-122"/>
                <a:ea typeface="宋体" panose="02010600030101010101" pitchFamily="2" charset="-122"/>
              </a:rPr>
              <a:t>自2010年1月1日起，在委托税务机关代收工会经费的地区，企业拨缴的工会经费，也可凭合法、有效的</a:t>
            </a:r>
            <a:r>
              <a:rPr lang="zh-CN" altLang="en-US" sz="2400" b="1" dirty="0">
                <a:solidFill>
                  <a:srgbClr val="FF0000"/>
                </a:solidFill>
                <a:latin typeface="宋体" panose="02010600030101010101" pitchFamily="2" charset="-122"/>
                <a:ea typeface="宋体" panose="02010600030101010101" pitchFamily="2" charset="-122"/>
              </a:rPr>
              <a:t>工会经费代收凭据</a:t>
            </a:r>
            <a:r>
              <a:rPr lang="zh-CN" altLang="en-US" sz="2400" b="1" dirty="0">
                <a:latin typeface="宋体" panose="02010600030101010101" pitchFamily="2" charset="-122"/>
                <a:ea typeface="宋体" panose="02010600030101010101" pitchFamily="2" charset="-122"/>
              </a:rPr>
              <a:t>依法在税前扣除。</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p:nvPr>
        </p:nvSpPr>
        <p:spPr>
          <a:xfrm>
            <a:off x="457200" y="357188"/>
            <a:ext cx="8229600" cy="573087"/>
          </a:xfrm>
        </p:spPr>
        <p:txBody>
          <a:bodyPr vert="horz" wrap="square" lIns="0" tIns="0" rIns="0" bIns="0" anchor="t" anchorCtr="0"/>
          <a:p>
            <a:r>
              <a:rPr lang="zh-CN" altLang="x-none" sz="4000" dirty="0">
                <a:ea typeface="宋体" panose="02010600030101010101" pitchFamily="2" charset="-122"/>
              </a:rPr>
              <a:t>职工教育经费支出</a:t>
            </a:r>
            <a:endParaRPr lang="zh-CN" altLang="x-none" sz="4000" dirty="0">
              <a:ea typeface="宋体" panose="02010600030101010101" pitchFamily="2" charset="-122"/>
            </a:endParaRPr>
          </a:p>
        </p:txBody>
      </p:sp>
      <p:sp>
        <p:nvSpPr>
          <p:cNvPr id="97283" name="Rectangle 3"/>
          <p:cNvSpPr>
            <a:spLocks noGrp="1"/>
          </p:cNvSpPr>
          <p:nvPr>
            <p:ph idx="1"/>
          </p:nvPr>
        </p:nvSpPr>
        <p:spPr>
          <a:xfrm>
            <a:off x="457200" y="1484313"/>
            <a:ext cx="8229600" cy="4383087"/>
          </a:xfrm>
        </p:spPr>
        <p:txBody>
          <a:bodyPr vert="horz" wrap="square" lIns="0" tIns="0" rIns="0" bIns="0" anchor="t" anchorCtr="0"/>
          <a:p>
            <a:pPr>
              <a:lnSpc>
                <a:spcPct val="90000"/>
              </a:lnSpc>
            </a:pPr>
            <a:r>
              <a:rPr lang="zh-CN" altLang="x-none" sz="2400" b="1" dirty="0">
                <a:ea typeface="宋体" panose="02010600030101010101" pitchFamily="2" charset="-122"/>
              </a:rPr>
              <a:t>实施条例第四十二条　</a:t>
            </a:r>
            <a:r>
              <a:rPr lang="zh-CN" altLang="x-none" sz="2400" b="1" dirty="0">
                <a:latin typeface="宋体" panose="02010600030101010101" pitchFamily="2" charset="-122"/>
                <a:ea typeface="宋体" panose="02010600030101010101" pitchFamily="2" charset="-122"/>
              </a:rPr>
              <a:t>除国务院财政、税务主管部门另有规定外，企业发生的职工教育经费支出，不超过工资薪金总额</a:t>
            </a:r>
            <a:r>
              <a:rPr lang="zh-CN" altLang="zh-CN" sz="2400" b="1" dirty="0">
                <a:latin typeface="宋体" panose="02010600030101010101" pitchFamily="2" charset="-122"/>
                <a:ea typeface="宋体" panose="02010600030101010101" pitchFamily="2" charset="-122"/>
              </a:rPr>
              <a:t>2.5%</a:t>
            </a:r>
            <a:r>
              <a:rPr lang="zh-CN" altLang="x-none" sz="2400" b="1" dirty="0">
                <a:latin typeface="宋体" panose="02010600030101010101" pitchFamily="2" charset="-122"/>
                <a:ea typeface="宋体" panose="02010600030101010101" pitchFamily="2" charset="-122"/>
              </a:rPr>
              <a:t>的部分，准予扣除；超过部分，准予在以后纳税年度结转扣除。</a:t>
            </a:r>
            <a:endParaRPr lang="zh-CN" altLang="x-none" sz="2400" b="1" dirty="0">
              <a:latin typeface="宋体" panose="02010600030101010101" pitchFamily="2" charset="-122"/>
              <a:ea typeface="宋体" panose="02010600030101010101" pitchFamily="2" charset="-122"/>
            </a:endParaRPr>
          </a:p>
          <a:p>
            <a:pPr>
              <a:lnSpc>
                <a:spcPct val="80000"/>
              </a:lnSpc>
            </a:pPr>
            <a:endParaRPr lang="zh-CN" altLang="zh-CN" sz="2400" b="1" dirty="0">
              <a:latin typeface="宋体" panose="02010600030101010101" pitchFamily="2" charset="-122"/>
              <a:ea typeface="宋体" panose="02010600030101010101" pitchFamily="2" charset="-122"/>
            </a:endParaRPr>
          </a:p>
          <a:p>
            <a:pPr>
              <a:lnSpc>
                <a:spcPct val="80000"/>
              </a:lnSpc>
            </a:pPr>
            <a:r>
              <a:rPr lang="zh-CN" altLang="x-none" sz="2400" b="1" dirty="0">
                <a:latin typeface="宋体" panose="02010600030101010101" pitchFamily="2" charset="-122"/>
                <a:ea typeface="宋体" panose="02010600030101010101" pitchFamily="2" charset="-122"/>
              </a:rPr>
              <a:t>注意几项费用列支：</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职工参加学历教育、学位教育的学费</a:t>
            </a:r>
            <a:endParaRPr lang="zh-CN" altLang="x-none" sz="2400" b="1" dirty="0">
              <a:latin typeface="宋体" panose="02010600030101010101" pitchFamily="2" charset="-122"/>
              <a:ea typeface="宋体" panose="02010600030101010101" pitchFamily="2" charset="-122"/>
            </a:endParaRPr>
          </a:p>
          <a:p>
            <a:pPr lvl="1">
              <a:lnSpc>
                <a:spcPct val="80000"/>
              </a:lnSpc>
            </a:pPr>
            <a:r>
              <a:rPr lang="zh-CN" altLang="x-none" sz="2400" b="1" dirty="0">
                <a:latin typeface="宋体" panose="02010600030101010101" pitchFamily="2" charset="-122"/>
                <a:ea typeface="宋体" panose="02010600030101010101" pitchFamily="2" charset="-122"/>
              </a:rPr>
              <a:t>对于企业高层管理人员的境外培训和考察</a:t>
            </a:r>
            <a:endParaRPr lang="zh-CN" altLang="x-none" sz="2400" b="1" dirty="0">
              <a:latin typeface="宋体" panose="02010600030101010101" pitchFamily="2" charset="-122"/>
              <a:ea typeface="宋体" panose="02010600030101010101" pitchFamily="2" charset="-122"/>
            </a:endParaRPr>
          </a:p>
          <a:p>
            <a:pPr lvl="1">
              <a:lnSpc>
                <a:spcPct val="90000"/>
              </a:lnSpc>
            </a:pPr>
            <a:r>
              <a:rPr lang="zh-CN" altLang="x-none" sz="2400" b="1" dirty="0">
                <a:latin typeface="宋体" panose="02010600030101010101" pitchFamily="2" charset="-122"/>
                <a:ea typeface="宋体" panose="02010600030101010101" pitchFamily="2" charset="-122"/>
              </a:rPr>
              <a:t>关于软件生产企业职工教育经费的税前扣除问题 （ 国税函</a:t>
            </a:r>
            <a:r>
              <a:rPr lang="zh-CN" altLang="zh-CN" sz="2400" b="1" dirty="0">
                <a:latin typeface="宋体" panose="02010600030101010101" pitchFamily="2" charset="-122"/>
                <a:ea typeface="宋体" panose="02010600030101010101" pitchFamily="2" charset="-122"/>
              </a:rPr>
              <a:t>[2009]202</a:t>
            </a:r>
            <a:r>
              <a:rPr lang="zh-CN" altLang="x-none" sz="2400" b="1" dirty="0">
                <a:latin typeface="宋体" panose="02010600030101010101" pitchFamily="2" charset="-122"/>
                <a:ea typeface="宋体" panose="02010600030101010101" pitchFamily="2" charset="-122"/>
              </a:rPr>
              <a:t>号）</a:t>
            </a:r>
            <a:endParaRPr lang="zh-CN" altLang="x-none" sz="2400" b="1" dirty="0">
              <a:latin typeface="宋体" panose="02010600030101010101" pitchFamily="2" charset="-122"/>
              <a:ea typeface="宋体" panose="02010600030101010101" pitchFamily="2" charset="-122"/>
            </a:endParaRPr>
          </a:p>
          <a:p>
            <a:pPr lvl="1">
              <a:lnSpc>
                <a:spcPct val="90000"/>
              </a:lnSpc>
            </a:pP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关于技术先进型服务企业有关税收政策问题的通知</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（财税</a:t>
            </a:r>
            <a:r>
              <a:rPr lang="zh-CN" altLang="zh-CN" sz="2400" b="1" dirty="0">
                <a:latin typeface="宋体" panose="02010600030101010101" pitchFamily="2" charset="-122"/>
                <a:ea typeface="宋体" panose="02010600030101010101" pitchFamily="2" charset="-122"/>
              </a:rPr>
              <a:t>[2009]63</a:t>
            </a:r>
            <a:r>
              <a:rPr lang="zh-CN" altLang="x-none" sz="2400" b="1" dirty="0">
                <a:latin typeface="宋体" panose="02010600030101010101" pitchFamily="2" charset="-122"/>
                <a:ea typeface="宋体" panose="02010600030101010101" pitchFamily="2" charset="-122"/>
              </a:rPr>
              <a:t>号）</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a:xfrm>
            <a:off x="457200" y="357188"/>
            <a:ext cx="8229600" cy="87312"/>
          </a:xfrm>
        </p:spPr>
        <p:txBody>
          <a:bodyPr vert="horz" wrap="square" lIns="0" tIns="0" rIns="0" bIns="0" anchor="t" anchorCtr="0"/>
          <a:p>
            <a:endParaRPr lang="zh-CN" altLang="zh-CN" sz="4000" dirty="0">
              <a:latin typeface="黑体" panose="02010609060101010101" pitchFamily="49" charset="-122"/>
              <a:ea typeface="黑体" panose="02010609060101010101" pitchFamily="49" charset="-122"/>
            </a:endParaRPr>
          </a:p>
        </p:txBody>
      </p:sp>
      <p:sp>
        <p:nvSpPr>
          <p:cNvPr id="98307" name="Rectangle 3"/>
          <p:cNvSpPr>
            <a:spLocks noGrp="1"/>
          </p:cNvSpPr>
          <p:nvPr>
            <p:ph idx="1"/>
          </p:nvPr>
        </p:nvSpPr>
        <p:spPr>
          <a:xfrm>
            <a:off x="250825" y="476250"/>
            <a:ext cx="8713788" cy="5649913"/>
          </a:xfrm>
        </p:spPr>
        <p:txBody>
          <a:bodyPr vert="horz" wrap="square" lIns="0" tIns="0" rIns="0" bIns="0" anchor="t" anchorCtr="0"/>
          <a:p>
            <a:r>
              <a:rPr lang="zh-CN" altLang="x-none" sz="2400" b="1" dirty="0">
                <a:latin typeface="宋体" panose="02010600030101010101" pitchFamily="2" charset="-122"/>
                <a:ea typeface="宋体" panose="02010600030101010101" pitchFamily="2" charset="-122"/>
              </a:rPr>
              <a:t>根据财建</a:t>
            </a:r>
            <a:r>
              <a:rPr lang="zh-CN" altLang="zh-CN" sz="2400" b="1" dirty="0">
                <a:latin typeface="宋体" panose="02010600030101010101" pitchFamily="2" charset="-122"/>
                <a:ea typeface="宋体" panose="02010600030101010101" pitchFamily="2" charset="-122"/>
              </a:rPr>
              <a:t>[2006]317</a:t>
            </a:r>
            <a:r>
              <a:rPr lang="zh-CN" altLang="x-none" sz="2400" b="1" dirty="0">
                <a:latin typeface="宋体" panose="02010600030101010101" pitchFamily="2" charset="-122"/>
                <a:ea typeface="宋体" panose="02010600030101010101" pitchFamily="2" charset="-122"/>
              </a:rPr>
              <a:t>号关于印发</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hlinkClick r:id="rId1"/>
              </a:rPr>
              <a:t>关于企业职工教育经费提取与使用管理的意见</a:t>
            </a:r>
            <a:r>
              <a:rPr lang="zh-CN" altLang="zh-CN" sz="2400" b="1" dirty="0">
                <a:latin typeface="宋体" panose="02010600030101010101" pitchFamily="2" charset="-122"/>
                <a:ea typeface="宋体" panose="02010600030101010101" pitchFamily="2" charset="-122"/>
              </a:rPr>
              <a:t>》</a:t>
            </a:r>
            <a:r>
              <a:rPr lang="zh-CN" altLang="x-none" sz="2400" b="1" dirty="0">
                <a:latin typeface="宋体" panose="02010600030101010101" pitchFamily="2" charset="-122"/>
                <a:ea typeface="宋体" panose="02010600030101010101" pitchFamily="2" charset="-122"/>
              </a:rPr>
              <a:t>的通知，通知中明确企业职工教育经费列支范围包括：</a:t>
            </a:r>
            <a:endParaRPr lang="zh-CN" altLang="x-none" sz="24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1.</a:t>
            </a:r>
            <a:r>
              <a:rPr lang="zh-CN" altLang="x-none" sz="2400" b="1" dirty="0">
                <a:latin typeface="宋体" panose="02010600030101010101" pitchFamily="2" charset="-122"/>
                <a:ea typeface="宋体" panose="02010600030101010101" pitchFamily="2" charset="-122"/>
              </a:rPr>
              <a:t>上岗和转岗培训；</a:t>
            </a:r>
            <a:endParaRPr lang="zh-CN" altLang="x-none" sz="24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2.</a:t>
            </a:r>
            <a:r>
              <a:rPr lang="zh-CN" altLang="x-none" sz="2400" b="1" dirty="0">
                <a:latin typeface="宋体" panose="02010600030101010101" pitchFamily="2" charset="-122"/>
                <a:ea typeface="宋体" panose="02010600030101010101" pitchFamily="2" charset="-122"/>
              </a:rPr>
              <a:t>各类岗位适应性培训；</a:t>
            </a:r>
            <a:endParaRPr lang="zh-CN" altLang="x-none" sz="24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3.</a:t>
            </a:r>
            <a:r>
              <a:rPr lang="zh-CN" altLang="x-none" sz="2400" b="1" dirty="0">
                <a:latin typeface="宋体" panose="02010600030101010101" pitchFamily="2" charset="-122"/>
                <a:ea typeface="宋体" panose="02010600030101010101" pitchFamily="2" charset="-122"/>
              </a:rPr>
              <a:t>岗位培训、职业技术等级培训、高技能人才培训；</a:t>
            </a:r>
            <a:endParaRPr lang="zh-CN" altLang="x-none" sz="24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4.</a:t>
            </a:r>
            <a:r>
              <a:rPr lang="zh-CN" altLang="x-none" sz="2400" b="1" dirty="0">
                <a:latin typeface="宋体" panose="02010600030101010101" pitchFamily="2" charset="-122"/>
                <a:ea typeface="宋体" panose="02010600030101010101" pitchFamily="2" charset="-122"/>
              </a:rPr>
              <a:t>专业技术人员继续教育；</a:t>
            </a:r>
            <a:endParaRPr lang="zh-CN" altLang="x-none" sz="24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5.</a:t>
            </a:r>
            <a:r>
              <a:rPr lang="zh-CN" altLang="x-none" sz="2400" b="1" dirty="0">
                <a:latin typeface="宋体" panose="02010600030101010101" pitchFamily="2" charset="-122"/>
                <a:ea typeface="宋体" panose="02010600030101010101" pitchFamily="2" charset="-122"/>
              </a:rPr>
              <a:t>特种作业人员培训；</a:t>
            </a:r>
            <a:endParaRPr lang="zh-CN" altLang="x-none" sz="24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6.</a:t>
            </a:r>
            <a:r>
              <a:rPr lang="zh-CN" altLang="x-none" sz="2400" b="1" dirty="0">
                <a:latin typeface="宋体" panose="02010600030101010101" pitchFamily="2" charset="-122"/>
                <a:ea typeface="宋体" panose="02010600030101010101" pitchFamily="2" charset="-122"/>
              </a:rPr>
              <a:t>企业组织的职工外送培训的经费支出；</a:t>
            </a:r>
            <a:endParaRPr lang="zh-CN" altLang="x-none" sz="24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7.</a:t>
            </a:r>
            <a:r>
              <a:rPr lang="zh-CN" altLang="x-none" sz="2400" b="1" dirty="0">
                <a:latin typeface="宋体" panose="02010600030101010101" pitchFamily="2" charset="-122"/>
                <a:ea typeface="宋体" panose="02010600030101010101" pitchFamily="2" charset="-122"/>
              </a:rPr>
              <a:t>职工参加的职业技能鉴定、职业资格认证等经费支出；</a:t>
            </a:r>
            <a:endParaRPr lang="zh-CN" altLang="x-none" sz="24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8.</a:t>
            </a:r>
            <a:r>
              <a:rPr lang="zh-CN" altLang="x-none" sz="2400" b="1" dirty="0">
                <a:latin typeface="宋体" panose="02010600030101010101" pitchFamily="2" charset="-122"/>
                <a:ea typeface="宋体" panose="02010600030101010101" pitchFamily="2" charset="-122"/>
              </a:rPr>
              <a:t>购置教学设备与设施；</a:t>
            </a:r>
            <a:endParaRPr lang="zh-CN" altLang="x-none" sz="24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9.</a:t>
            </a:r>
            <a:r>
              <a:rPr lang="zh-CN" altLang="x-none" sz="2400" b="1" dirty="0">
                <a:latin typeface="宋体" panose="02010600030101010101" pitchFamily="2" charset="-122"/>
                <a:ea typeface="宋体" panose="02010600030101010101" pitchFamily="2" charset="-122"/>
              </a:rPr>
              <a:t>职工岗位自学成才奖励费用；</a:t>
            </a:r>
            <a:endParaRPr lang="zh-CN" altLang="x-none" sz="24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10.</a:t>
            </a:r>
            <a:r>
              <a:rPr lang="zh-CN" altLang="x-none" sz="2400" b="1" dirty="0">
                <a:latin typeface="宋体" panose="02010600030101010101" pitchFamily="2" charset="-122"/>
                <a:ea typeface="宋体" panose="02010600030101010101" pitchFamily="2" charset="-122"/>
              </a:rPr>
              <a:t>职工教育培训管理费用；</a:t>
            </a:r>
            <a:endParaRPr lang="zh-CN" altLang="x-none" sz="2400" b="1" dirty="0">
              <a:latin typeface="宋体" panose="02010600030101010101" pitchFamily="2" charset="-122"/>
              <a:ea typeface="宋体" panose="02010600030101010101" pitchFamily="2" charset="-122"/>
            </a:endParaRPr>
          </a:p>
          <a:p>
            <a:pPr lvl="1"/>
            <a:r>
              <a:rPr lang="zh-CN" altLang="zh-CN" sz="2400" b="1" dirty="0">
                <a:latin typeface="宋体" panose="02010600030101010101" pitchFamily="2" charset="-122"/>
                <a:ea typeface="宋体" panose="02010600030101010101" pitchFamily="2" charset="-122"/>
              </a:rPr>
              <a:t>11.</a:t>
            </a:r>
            <a:r>
              <a:rPr lang="zh-CN" altLang="x-none" sz="2400" b="1" dirty="0">
                <a:latin typeface="宋体" panose="02010600030101010101" pitchFamily="2" charset="-122"/>
                <a:ea typeface="宋体" panose="02010600030101010101" pitchFamily="2" charset="-122"/>
              </a:rPr>
              <a:t>有关职工教育的其他开支。</a:t>
            </a:r>
            <a:endParaRPr lang="zh-CN" altLang="x-none" sz="2400" b="1" dirty="0">
              <a:latin typeface="宋体" panose="02010600030101010101" pitchFamily="2" charset="-122"/>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noRot="1"/>
          </p:cNvSpPr>
          <p:nvPr>
            <p:ph type="title"/>
          </p:nvPr>
        </p:nvSpPr>
        <p:spPr>
          <a:xfrm>
            <a:off x="457200" y="357188"/>
            <a:ext cx="8229600" cy="188912"/>
          </a:xfrm>
        </p:spPr>
        <p:txBody>
          <a:bodyPr vert="horz" wrap="square" lIns="0" tIns="0" rIns="0" bIns="0" anchor="t" anchorCtr="0"/>
          <a:p>
            <a:endParaRPr lang="zh-CN" altLang="zh-CN" dirty="0">
              <a:latin typeface="黑体" panose="02010609060101010101" pitchFamily="49" charset="-122"/>
              <a:ea typeface="黑体" panose="02010609060101010101" pitchFamily="49" charset="-122"/>
            </a:endParaRPr>
          </a:p>
        </p:txBody>
      </p:sp>
      <p:sp>
        <p:nvSpPr>
          <p:cNvPr id="104451" name="Rectangle 3"/>
          <p:cNvSpPr>
            <a:spLocks noGrp="1"/>
          </p:cNvSpPr>
          <p:nvPr>
            <p:ph idx="1"/>
          </p:nvPr>
        </p:nvSpPr>
        <p:spPr>
          <a:xfrm>
            <a:off x="534988" y="549275"/>
            <a:ext cx="8421687" cy="5905500"/>
          </a:xfrm>
        </p:spPr>
        <p:txBody>
          <a:bodyPr vert="horz" wrap="square" lIns="0" tIns="0" rIns="0" bIns="0" anchor="t" anchorCtr="0"/>
          <a:p>
            <a:pPr algn="just">
              <a:lnSpc>
                <a:spcPct val="90000"/>
              </a:lnSpc>
            </a:pPr>
            <a:r>
              <a:rPr lang="zh-CN" altLang="x-none" sz="2800" b="1" dirty="0">
                <a:latin typeface="宋体" panose="02010600030101010101" pitchFamily="2" charset="-122"/>
                <a:ea typeface="宋体" panose="02010600030101010101" pitchFamily="2" charset="-122"/>
              </a:rPr>
              <a:t>按照财建</a:t>
            </a:r>
            <a:r>
              <a:rPr lang="zh-CN" altLang="zh-CN" sz="2800" b="1" dirty="0">
                <a:latin typeface="宋体" panose="02010600030101010101" pitchFamily="2" charset="-122"/>
                <a:ea typeface="宋体" panose="02010600030101010101" pitchFamily="2" charset="-122"/>
              </a:rPr>
              <a:t>[2006]317</a:t>
            </a:r>
            <a:r>
              <a:rPr lang="zh-CN" altLang="x-none" sz="2800" b="1" dirty="0">
                <a:latin typeface="宋体" panose="02010600030101010101" pitchFamily="2" charset="-122"/>
                <a:ea typeface="宋体" panose="02010600030101010101" pitchFamily="2" charset="-122"/>
              </a:rPr>
              <a:t>号文件的规定，职工教育经费要保证经费专项用于职工特别是一线职工的教育和培训，严禁挪作他用。其中，对费用列支的限制包括以下几项：</a:t>
            </a:r>
            <a:endParaRPr lang="zh-CN" altLang="x-none" sz="2800" b="1" dirty="0">
              <a:latin typeface="宋体" panose="02010600030101010101" pitchFamily="2" charset="-122"/>
              <a:ea typeface="宋体" panose="02010600030101010101" pitchFamily="2" charset="-122"/>
            </a:endParaRPr>
          </a:p>
          <a:p>
            <a:pPr algn="just">
              <a:lnSpc>
                <a:spcPct val="90000"/>
              </a:lnSpc>
            </a:pPr>
            <a:r>
              <a:rPr lang="zh-CN" altLang="x-none" sz="2800" b="1" dirty="0">
                <a:latin typeface="宋体" panose="02010600030101010101" pitchFamily="2" charset="-122"/>
                <a:ea typeface="宋体" panose="02010600030101010101" pitchFamily="2" charset="-122"/>
              </a:rPr>
              <a:t>一是经单位批准或按国家和省、市规定必须到本单位之外接受培训的职工，与培训有关的费用由职工所在单位按规定承担。</a:t>
            </a:r>
            <a:endParaRPr lang="zh-CN" altLang="x-none" sz="2800" b="1" dirty="0">
              <a:latin typeface="宋体" panose="02010600030101010101" pitchFamily="2" charset="-122"/>
              <a:ea typeface="宋体" panose="02010600030101010101" pitchFamily="2" charset="-122"/>
            </a:endParaRPr>
          </a:p>
          <a:p>
            <a:pPr algn="just">
              <a:lnSpc>
                <a:spcPct val="90000"/>
              </a:lnSpc>
            </a:pPr>
            <a:r>
              <a:rPr lang="zh-CN" altLang="x-none" sz="2800" b="1" dirty="0">
                <a:latin typeface="宋体" panose="02010600030101010101" pitchFamily="2" charset="-122"/>
                <a:ea typeface="宋体" panose="02010600030101010101" pitchFamily="2" charset="-122"/>
              </a:rPr>
              <a:t>二是经单位批准参加继续教育以及政府有关部门集中举办的专业技术、岗位培训、职业技术等级培训、高技能人才培训所需经费，可从职工所在企业职工教育培训经费中列支。</a:t>
            </a:r>
            <a:endParaRPr lang="zh-CN" altLang="x-none" sz="2800" b="1" dirty="0">
              <a:latin typeface="宋体" panose="02010600030101010101" pitchFamily="2" charset="-122"/>
              <a:ea typeface="宋体" panose="02010600030101010101" pitchFamily="2" charset="-122"/>
            </a:endParaRPr>
          </a:p>
          <a:p>
            <a:pPr algn="just">
              <a:lnSpc>
                <a:spcPct val="90000"/>
              </a:lnSpc>
            </a:pPr>
            <a:r>
              <a:rPr lang="zh-CN" altLang="x-none" sz="2800" b="1" dirty="0">
                <a:latin typeface="宋体" panose="02010600030101010101" pitchFamily="2" charset="-122"/>
                <a:ea typeface="宋体" panose="02010600030101010101" pitchFamily="2" charset="-122"/>
              </a:rPr>
              <a:t>三是为保障企业职工的学习权利和提高他们的基本技能，职工教育培训经费的</a:t>
            </a:r>
            <a:r>
              <a:rPr lang="zh-CN" altLang="zh-CN" sz="2800" b="1" dirty="0">
                <a:solidFill>
                  <a:srgbClr val="FF0000"/>
                </a:solidFill>
                <a:latin typeface="宋体" panose="02010600030101010101" pitchFamily="2" charset="-122"/>
                <a:ea typeface="宋体" panose="02010600030101010101" pitchFamily="2" charset="-122"/>
              </a:rPr>
              <a:t>60%</a:t>
            </a:r>
            <a:r>
              <a:rPr lang="zh-CN" altLang="x-none" sz="2800" b="1" dirty="0">
                <a:latin typeface="宋体" panose="02010600030101010101" pitchFamily="2" charset="-122"/>
                <a:ea typeface="宋体" panose="02010600030101010101" pitchFamily="2" charset="-122"/>
              </a:rPr>
              <a:t>以上应用于企业</a:t>
            </a:r>
            <a:r>
              <a:rPr lang="zh-CN" altLang="x-none" sz="2800" b="1" dirty="0">
                <a:solidFill>
                  <a:srgbClr val="FF0000"/>
                </a:solidFill>
                <a:latin typeface="宋体" panose="02010600030101010101" pitchFamily="2" charset="-122"/>
                <a:ea typeface="宋体" panose="02010600030101010101" pitchFamily="2" charset="-122"/>
              </a:rPr>
              <a:t>一线职工</a:t>
            </a:r>
            <a:r>
              <a:rPr lang="zh-CN" altLang="x-none" sz="2800" b="1" dirty="0">
                <a:latin typeface="宋体" panose="02010600030101010101" pitchFamily="2" charset="-122"/>
                <a:ea typeface="宋体" panose="02010600030101010101" pitchFamily="2" charset="-122"/>
              </a:rPr>
              <a:t>的教育和培训。</a:t>
            </a:r>
            <a:endParaRPr lang="zh-CN" altLang="x-none"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fade">
                                      <p:cBhvr>
                                        <p:cTn id="7" dur="2000"/>
                                        <p:tgtEl>
                                          <p:spTgt spid="1044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451">
                                            <p:txEl>
                                              <p:charRg st="0" end="77"/>
                                            </p:txEl>
                                          </p:spTgt>
                                        </p:tgtEl>
                                        <p:attrNameLst>
                                          <p:attrName>style.visibility</p:attrName>
                                        </p:attrNameLst>
                                      </p:cBhvr>
                                      <p:to>
                                        <p:strVal val="visible"/>
                                      </p:to>
                                    </p:set>
                                    <p:animEffect transition="in" filter="fade">
                                      <p:cBhvr>
                                        <p:cTn id="12" dur="2000"/>
                                        <p:tgtEl>
                                          <p:spTgt spid="104451">
                                            <p:txEl>
                                              <p:charRg st="0"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451">
                                            <p:txEl>
                                              <p:charRg st="77" end="132"/>
                                            </p:txEl>
                                          </p:spTgt>
                                        </p:tgtEl>
                                        <p:attrNameLst>
                                          <p:attrName>style.visibility</p:attrName>
                                        </p:attrNameLst>
                                      </p:cBhvr>
                                      <p:to>
                                        <p:strVal val="visible"/>
                                      </p:to>
                                    </p:set>
                                    <p:animEffect transition="in" filter="fade">
                                      <p:cBhvr>
                                        <p:cTn id="17" dur="2000"/>
                                        <p:tgtEl>
                                          <p:spTgt spid="104451">
                                            <p:txEl>
                                              <p:charRg st="77" end="1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451">
                                            <p:txEl>
                                              <p:charRg st="132" end="210"/>
                                            </p:txEl>
                                          </p:spTgt>
                                        </p:tgtEl>
                                        <p:attrNameLst>
                                          <p:attrName>style.visibility</p:attrName>
                                        </p:attrNameLst>
                                      </p:cBhvr>
                                      <p:to>
                                        <p:strVal val="visible"/>
                                      </p:to>
                                    </p:set>
                                    <p:animEffect transition="in" filter="fade">
                                      <p:cBhvr>
                                        <p:cTn id="22" dur="2000"/>
                                        <p:tgtEl>
                                          <p:spTgt spid="104451">
                                            <p:txEl>
                                              <p:charRg st="132" end="2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451">
                                            <p:txEl>
                                              <p:charRg st="210" end="266"/>
                                            </p:txEl>
                                          </p:spTgt>
                                        </p:tgtEl>
                                        <p:attrNameLst>
                                          <p:attrName>style.visibility</p:attrName>
                                        </p:attrNameLst>
                                      </p:cBhvr>
                                      <p:to>
                                        <p:strVal val="visible"/>
                                      </p:to>
                                    </p:set>
                                    <p:animEffect transition="in" filter="fade">
                                      <p:cBhvr>
                                        <p:cTn id="27" dur="2000"/>
                                        <p:tgtEl>
                                          <p:spTgt spid="104451">
                                            <p:txEl>
                                              <p:charRg st="210" end="2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ldLvl="0"/>
      <p:bldP spid="104451"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noRot="1"/>
          </p:cNvSpPr>
          <p:nvPr>
            <p:ph type="title"/>
          </p:nvPr>
        </p:nvSpPr>
        <p:spPr>
          <a:xfrm>
            <a:off x="457200" y="357188"/>
            <a:ext cx="8229600" cy="290512"/>
          </a:xfrm>
        </p:spPr>
        <p:txBody>
          <a:bodyPr vert="horz" wrap="square" lIns="0" tIns="0" rIns="0" bIns="0" anchor="t" anchorCtr="0"/>
          <a:p>
            <a:endParaRPr lang="zh-CN" altLang="zh-CN" dirty="0">
              <a:ea typeface="宋体" panose="02010600030101010101" pitchFamily="2" charset="-122"/>
            </a:endParaRPr>
          </a:p>
        </p:txBody>
      </p:sp>
      <p:sp>
        <p:nvSpPr>
          <p:cNvPr id="105475" name="Rectangle 3"/>
          <p:cNvSpPr>
            <a:spLocks noGrp="1"/>
          </p:cNvSpPr>
          <p:nvPr>
            <p:ph idx="1"/>
          </p:nvPr>
        </p:nvSpPr>
        <p:spPr>
          <a:xfrm>
            <a:off x="301625" y="622300"/>
            <a:ext cx="8540750" cy="5400675"/>
          </a:xfrm>
        </p:spPr>
        <p:txBody>
          <a:bodyPr vert="horz" wrap="square" lIns="0" tIns="0" rIns="0" bIns="0" anchor="t" anchorCtr="0"/>
          <a:p>
            <a:pPr algn="just"/>
            <a:r>
              <a:rPr lang="zh-CN" altLang="en-US" sz="2800" b="1" dirty="0">
                <a:latin typeface="宋体" panose="02010600030101010101" pitchFamily="2" charset="-122"/>
                <a:ea typeface="宋体" panose="02010600030101010101" pitchFamily="2" charset="-122"/>
              </a:rPr>
              <a:t>四是企业职工参加社会上的</a:t>
            </a:r>
            <a:r>
              <a:rPr lang="zh-CN" altLang="en-US" sz="2800" b="1" dirty="0">
                <a:solidFill>
                  <a:srgbClr val="FF0000"/>
                </a:solidFill>
                <a:latin typeface="宋体" panose="02010600030101010101" pitchFamily="2" charset="-122"/>
                <a:ea typeface="宋体" panose="02010600030101010101" pitchFamily="2" charset="-122"/>
              </a:rPr>
              <a:t>学历教育</a:t>
            </a:r>
            <a:r>
              <a:rPr lang="zh-CN" altLang="en-US" sz="2800" b="1" dirty="0">
                <a:latin typeface="宋体" panose="02010600030101010101" pitchFamily="2" charset="-122"/>
                <a:ea typeface="宋体" panose="02010600030101010101" pitchFamily="2" charset="-122"/>
              </a:rPr>
              <a:t>以及个人为取得</a:t>
            </a:r>
            <a:r>
              <a:rPr lang="zh-CN" altLang="en-US" sz="2800" b="1" dirty="0">
                <a:solidFill>
                  <a:srgbClr val="FF0000"/>
                </a:solidFill>
                <a:latin typeface="宋体" panose="02010600030101010101" pitchFamily="2" charset="-122"/>
                <a:ea typeface="宋体" panose="02010600030101010101" pitchFamily="2" charset="-122"/>
              </a:rPr>
              <a:t>学位</a:t>
            </a:r>
            <a:r>
              <a:rPr lang="zh-CN" altLang="en-US" sz="2800" b="1" dirty="0">
                <a:latin typeface="宋体" panose="02010600030101010101" pitchFamily="2" charset="-122"/>
                <a:ea typeface="宋体" panose="02010600030101010101" pitchFamily="2" charset="-122"/>
              </a:rPr>
              <a:t>而参加的在职教育，所需费用应由</a:t>
            </a:r>
            <a:r>
              <a:rPr lang="zh-CN" altLang="en-US" sz="2800" b="1" dirty="0">
                <a:solidFill>
                  <a:srgbClr val="FF0000"/>
                </a:solidFill>
                <a:latin typeface="宋体" panose="02010600030101010101" pitchFamily="2" charset="-122"/>
                <a:ea typeface="宋体" panose="02010600030101010101" pitchFamily="2" charset="-122"/>
              </a:rPr>
              <a:t>个人</a:t>
            </a:r>
            <a:r>
              <a:rPr lang="zh-CN" altLang="en-US" sz="2800" b="1" dirty="0">
                <a:latin typeface="宋体" panose="02010600030101010101" pitchFamily="2" charset="-122"/>
                <a:ea typeface="宋体" panose="02010600030101010101" pitchFamily="2" charset="-122"/>
              </a:rPr>
              <a:t>承担，不能挤占企业的职工教育培训经费。(如果企业为职工报销上述学费，应当纳税调增应纳税所得额缴纳企业所得税，并计入工资薪金扣缴个人所得税。)</a:t>
            </a:r>
            <a:endParaRPr lang="zh-CN" altLang="en-US" sz="2800" b="1" dirty="0">
              <a:latin typeface="宋体" panose="02010600030101010101" pitchFamily="2" charset="-122"/>
              <a:ea typeface="宋体" panose="02010600030101010101" pitchFamily="2" charset="-122"/>
            </a:endParaRPr>
          </a:p>
          <a:p>
            <a:pPr algn="just"/>
            <a:r>
              <a:rPr lang="zh-CN" altLang="en-US" sz="2800" b="1" dirty="0">
                <a:latin typeface="宋体" panose="02010600030101010101" pitchFamily="2" charset="-122"/>
                <a:ea typeface="宋体" panose="02010600030101010101" pitchFamily="2" charset="-122"/>
              </a:rPr>
              <a:t>五是对于企业高层管理人员的境外培训和考察，其一次性单项支出较高的费用应从其他管理费用中支出，避免挤占日常的职工教育培训经费开支。</a:t>
            </a:r>
            <a:endParaRPr lang="zh-CN" altLang="en-US" sz="2800" b="1" dirty="0">
              <a:latin typeface="宋体" panose="02010600030101010101" pitchFamily="2" charset="-122"/>
              <a:ea typeface="宋体" panose="02010600030101010101" pitchFamily="2" charset="-122"/>
            </a:endParaRPr>
          </a:p>
          <a:p>
            <a:pPr algn="just"/>
            <a:r>
              <a:rPr lang="zh-CN" altLang="en-US" sz="2800" b="1" dirty="0">
                <a:latin typeface="宋体" panose="02010600030101010101" pitchFamily="2" charset="-122"/>
                <a:ea typeface="宋体" panose="02010600030101010101" pitchFamily="2" charset="-122"/>
              </a:rPr>
              <a:t>另外，计提的职工教育经费不够开支的，可从企业工会年度内按规定留成的工会经费中列支。</a:t>
            </a:r>
            <a:endParaRPr lang="zh-CN" altLang="en-US" sz="2800" b="1" dirty="0">
              <a:latin typeface="宋体" panose="02010600030101010101" pitchFamily="2" charset="-122"/>
              <a:ea typeface="宋体" panose="02010600030101010101" pitchFamily="2" charset="-122"/>
            </a:endParaRPr>
          </a:p>
          <a:p>
            <a:pPr algn="just"/>
            <a:r>
              <a:rPr lang="zh-CN" altLang="en-US" sz="2800" b="1" dirty="0">
                <a:solidFill>
                  <a:srgbClr val="FF0000"/>
                </a:solidFill>
                <a:latin typeface="宋体" panose="02010600030101010101" pitchFamily="2" charset="-122"/>
                <a:ea typeface="宋体" panose="02010600030101010101" pitchFamily="2" charset="-122"/>
              </a:rPr>
              <a:t>注意</a:t>
            </a:r>
            <a:r>
              <a:rPr lang="zh-CN" altLang="en-US" sz="2800" b="1" dirty="0">
                <a:latin typeface="宋体" panose="02010600030101010101" pitchFamily="2" charset="-122"/>
                <a:ea typeface="宋体" panose="02010600030101010101" pitchFamily="2" charset="-122"/>
              </a:rPr>
              <a:t>：MBA、EMBA等高管人员的培训，也应由个人承担。</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fade">
                                      <p:cBhvr>
                                        <p:cTn id="7" dur="2000"/>
                                        <p:tgtEl>
                                          <p:spTgt spid="1054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5475">
                                            <p:txEl>
                                              <p:charRg st="0" end="113"/>
                                            </p:txEl>
                                          </p:spTgt>
                                        </p:tgtEl>
                                        <p:attrNameLst>
                                          <p:attrName>style.visibility</p:attrName>
                                        </p:attrNameLst>
                                      </p:cBhvr>
                                      <p:to>
                                        <p:strVal val="visible"/>
                                      </p:to>
                                    </p:set>
                                    <p:animEffect transition="in" filter="fade">
                                      <p:cBhvr>
                                        <p:cTn id="12" dur="2000"/>
                                        <p:tgtEl>
                                          <p:spTgt spid="105475">
                                            <p:txEl>
                                              <p:charRg st="0" end="1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5475">
                                            <p:txEl>
                                              <p:charRg st="113" end="178"/>
                                            </p:txEl>
                                          </p:spTgt>
                                        </p:tgtEl>
                                        <p:attrNameLst>
                                          <p:attrName>style.visibility</p:attrName>
                                        </p:attrNameLst>
                                      </p:cBhvr>
                                      <p:to>
                                        <p:strVal val="visible"/>
                                      </p:to>
                                    </p:set>
                                    <p:animEffect transition="in" filter="fade">
                                      <p:cBhvr>
                                        <p:cTn id="17" dur="2000"/>
                                        <p:tgtEl>
                                          <p:spTgt spid="105475">
                                            <p:txEl>
                                              <p:charRg st="113" end="1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5475">
                                            <p:txEl>
                                              <p:charRg st="178" end="220"/>
                                            </p:txEl>
                                          </p:spTgt>
                                        </p:tgtEl>
                                        <p:attrNameLst>
                                          <p:attrName>style.visibility</p:attrName>
                                        </p:attrNameLst>
                                      </p:cBhvr>
                                      <p:to>
                                        <p:strVal val="visible"/>
                                      </p:to>
                                    </p:set>
                                    <p:animEffect transition="in" filter="fade">
                                      <p:cBhvr>
                                        <p:cTn id="22" dur="2000"/>
                                        <p:tgtEl>
                                          <p:spTgt spid="105475">
                                            <p:txEl>
                                              <p:charRg st="178" end="22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475">
                                            <p:txEl>
                                              <p:charRg st="220" end="249"/>
                                            </p:txEl>
                                          </p:spTgt>
                                        </p:tgtEl>
                                        <p:attrNameLst>
                                          <p:attrName>style.visibility</p:attrName>
                                        </p:attrNameLst>
                                      </p:cBhvr>
                                      <p:to>
                                        <p:strVal val="visible"/>
                                      </p:to>
                                    </p:set>
                                    <p:animEffect transition="in" filter="fade">
                                      <p:cBhvr>
                                        <p:cTn id="27" dur="2000"/>
                                        <p:tgtEl>
                                          <p:spTgt spid="105475">
                                            <p:txEl>
                                              <p:charRg st="220" end="2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ldLvl="0"/>
      <p:bldP spid="10547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p:cNvSpPr>
          <p:nvPr>
            <p:ph type="title"/>
          </p:nvPr>
        </p:nvSpPr>
        <p:spPr>
          <a:xfrm>
            <a:off x="457200" y="357188"/>
            <a:ext cx="8229600" cy="66675"/>
          </a:xfrm>
        </p:spPr>
        <p:txBody>
          <a:bodyPr vert="horz" wrap="square" lIns="0" tIns="0" rIns="0" bIns="0" anchor="t" anchorCtr="0"/>
          <a:p>
            <a:endParaRPr lang="zh-CN" altLang="zh-CN" sz="4000" dirty="0">
              <a:ea typeface="宋体" panose="02010600030101010101" pitchFamily="2" charset="-122"/>
            </a:endParaRPr>
          </a:p>
        </p:txBody>
      </p:sp>
      <p:sp>
        <p:nvSpPr>
          <p:cNvPr id="101379" name="Rectangle 3"/>
          <p:cNvSpPr>
            <a:spLocks noGrp="1"/>
          </p:cNvSpPr>
          <p:nvPr>
            <p:ph idx="1"/>
          </p:nvPr>
        </p:nvSpPr>
        <p:spPr>
          <a:xfrm>
            <a:off x="566738" y="692150"/>
            <a:ext cx="8001000" cy="5327650"/>
          </a:xfrm>
        </p:spPr>
        <p:txBody>
          <a:bodyPr vert="horz" wrap="square" lIns="0" tIns="0" rIns="0" bIns="0" anchor="t" anchorCtr="0"/>
          <a:p>
            <a:pPr>
              <a:lnSpc>
                <a:spcPct val="90000"/>
              </a:lnSpc>
            </a:pPr>
            <a:r>
              <a:rPr lang="zh-CN" altLang="en-US" sz="2400" b="1" dirty="0">
                <a:latin typeface="宋体" panose="02010600030101010101" pitchFamily="2" charset="-122"/>
                <a:ea typeface="宋体" panose="02010600030101010101" pitchFamily="2" charset="-122"/>
              </a:rPr>
              <a:t>特殊规定：</a:t>
            </a:r>
            <a:endParaRPr lang="zh-CN" altLang="en-US" sz="2400" b="1" dirty="0">
              <a:latin typeface="宋体" panose="02010600030101010101" pitchFamily="2" charset="-122"/>
              <a:ea typeface="宋体" panose="02010600030101010101" pitchFamily="2" charset="-122"/>
            </a:endParaRPr>
          </a:p>
          <a:p>
            <a:pPr>
              <a:lnSpc>
                <a:spcPct val="90000"/>
              </a:lnSpc>
            </a:pPr>
            <a:r>
              <a:rPr lang="zh-CN" altLang="en-US" sz="2400" b="1" dirty="0">
                <a:latin typeface="宋体" panose="02010600030101010101" pitchFamily="2" charset="-122"/>
                <a:ea typeface="宋体" panose="02010600030101010101" pitchFamily="2" charset="-122"/>
              </a:rPr>
              <a:t>《关于软件生产企业职工教育经费的税前扣除问题 》（ 国税函[2009]202号）</a:t>
            </a:r>
            <a:endParaRPr lang="zh-CN" altLang="en-US" sz="2400" b="1" dirty="0">
              <a:latin typeface="宋体" panose="02010600030101010101" pitchFamily="2" charset="-122"/>
              <a:ea typeface="宋体" panose="02010600030101010101" pitchFamily="2" charset="-122"/>
            </a:endParaRPr>
          </a:p>
          <a:p>
            <a:pPr>
              <a:lnSpc>
                <a:spcPct val="90000"/>
              </a:lnSpc>
            </a:pPr>
            <a:r>
              <a:rPr lang="zh-CN" altLang="en-US" sz="2400" b="1" dirty="0">
                <a:latin typeface="宋体" panose="02010600030101010101" pitchFamily="2" charset="-122"/>
                <a:ea typeface="宋体" panose="02010600030101010101" pitchFamily="2" charset="-122"/>
              </a:rPr>
              <a:t>软件生产企业发生的职工教育经费中的职工培训费用，根据《财政部 国家税务总局关于企业所得税若干优惠政策的通知》（财税〔2008〕1号）规定，可以全额在企业所得税前扣除。软件生产企业应准确划分职工教育经费中的职工培训费支出，对于不能准确划分的，以及准确划分后职工教育经费中扣除职工培训费用的余额，一律按照《实施条例》第四十二条规定的比例扣除。</a:t>
            </a:r>
            <a:endParaRPr lang="zh-CN" altLang="en-US" sz="2400" b="1" dirty="0">
              <a:latin typeface="宋体" panose="02010600030101010101" pitchFamily="2" charset="-122"/>
              <a:ea typeface="宋体" panose="02010600030101010101" pitchFamily="2" charset="-122"/>
            </a:endParaRPr>
          </a:p>
          <a:p>
            <a:pPr>
              <a:lnSpc>
                <a:spcPct val="90000"/>
              </a:lnSpc>
            </a:pPr>
            <a:r>
              <a:rPr lang="zh-CN" altLang="en-US" sz="2400" b="1" dirty="0">
                <a:latin typeface="宋体" panose="02010600030101010101" pitchFamily="2" charset="-122"/>
                <a:ea typeface="宋体" panose="02010600030101010101" pitchFamily="2" charset="-122"/>
              </a:rPr>
              <a:t>《关于技术先进型服务企业有关税收政策问题的通知》（财税(2009)63号）</a:t>
            </a:r>
            <a:endParaRPr lang="zh-CN" altLang="en-US" sz="2400" b="1" dirty="0">
              <a:latin typeface="宋体" panose="02010600030101010101" pitchFamily="2" charset="-122"/>
              <a:ea typeface="宋体" panose="02010600030101010101" pitchFamily="2" charset="-122"/>
            </a:endParaRPr>
          </a:p>
          <a:p>
            <a:pPr>
              <a:lnSpc>
                <a:spcPct val="90000"/>
              </a:lnSpc>
            </a:pPr>
            <a:r>
              <a:rPr lang="zh-CN" altLang="en-US" sz="2400" b="1" dirty="0">
                <a:latin typeface="宋体" panose="02010600030101010101" pitchFamily="2" charset="-122"/>
                <a:ea typeface="宋体" panose="02010600030101010101" pitchFamily="2" charset="-122"/>
              </a:rPr>
              <a:t>对经认定的技术先进型服务企业，其发生的职工教育经费按不超过企业工资总额8%的比例据实在企业所得税税前扣除超过部分，准予在以后纳税年度结转扣除。</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业务招待费</a:t>
            </a:r>
            <a:endParaRPr lang="zh-CN" altLang="x-none" dirty="0">
              <a:ea typeface="宋体" panose="02010600030101010101" pitchFamily="2" charset="-122"/>
            </a:endParaRPr>
          </a:p>
        </p:txBody>
      </p:sp>
      <p:sp>
        <p:nvSpPr>
          <p:cNvPr id="102403" name="Rectangle 3"/>
          <p:cNvSpPr>
            <a:spLocks noGrp="1"/>
          </p:cNvSpPr>
          <p:nvPr>
            <p:ph idx="1"/>
          </p:nvPr>
        </p:nvSpPr>
        <p:spPr>
          <a:xfrm>
            <a:off x="457200" y="1700213"/>
            <a:ext cx="8229600" cy="4537075"/>
          </a:xfrm>
        </p:spPr>
        <p:txBody>
          <a:bodyPr vert="horz" wrap="square" lIns="0" tIns="0" rIns="0" bIns="0" anchor="t" anchorCtr="0"/>
          <a:p>
            <a:r>
              <a:rPr lang="zh-CN" altLang="x-none" sz="2000" b="1" dirty="0">
                <a:ea typeface="宋体" panose="02010600030101010101" pitchFamily="2" charset="-122"/>
              </a:rPr>
              <a:t>实施条例第四十三条　</a:t>
            </a:r>
            <a:r>
              <a:rPr lang="zh-CN" altLang="x-none" sz="2000" b="1" dirty="0">
                <a:latin typeface="宋体" panose="02010600030101010101" pitchFamily="2" charset="-122"/>
                <a:ea typeface="宋体" panose="02010600030101010101" pitchFamily="2" charset="-122"/>
              </a:rPr>
              <a:t>企业发生的与生产经营活动有关的业务招待费支出，按照发生额的</a:t>
            </a:r>
            <a:r>
              <a:rPr lang="zh-CN" altLang="zh-CN" sz="2000" b="1" dirty="0">
                <a:latin typeface="宋体" panose="02010600030101010101" pitchFamily="2" charset="-122"/>
                <a:ea typeface="宋体" panose="02010600030101010101" pitchFamily="2" charset="-122"/>
              </a:rPr>
              <a:t>60%</a:t>
            </a:r>
            <a:r>
              <a:rPr lang="zh-CN" altLang="x-none" sz="2000" b="1" dirty="0">
                <a:latin typeface="宋体" panose="02010600030101010101" pitchFamily="2" charset="-122"/>
                <a:ea typeface="宋体" panose="02010600030101010101" pitchFamily="2" charset="-122"/>
              </a:rPr>
              <a:t>扣除，但最高不得超过当年销售（营业）收入的</a:t>
            </a:r>
            <a:r>
              <a:rPr lang="zh-CN" altLang="zh-CN" sz="2000" b="1" dirty="0">
                <a:latin typeface="宋体" panose="02010600030101010101" pitchFamily="2" charset="-122"/>
                <a:ea typeface="宋体" panose="02010600030101010101" pitchFamily="2" charset="-122"/>
              </a:rPr>
              <a:t>5‰</a:t>
            </a:r>
            <a:r>
              <a:rPr lang="zh-CN" altLang="x-none" sz="2000" b="1" dirty="0">
                <a:latin typeface="宋体" panose="02010600030101010101" pitchFamily="2" charset="-122"/>
                <a:ea typeface="宋体" panose="02010600030101010101" pitchFamily="2" charset="-122"/>
              </a:rPr>
              <a:t>。</a:t>
            </a:r>
            <a:endParaRPr lang="zh-CN" altLang="x-none" sz="2000" b="1" dirty="0">
              <a:latin typeface="宋体" panose="02010600030101010101" pitchFamily="2" charset="-122"/>
              <a:ea typeface="宋体" panose="02010600030101010101" pitchFamily="2" charset="-122"/>
            </a:endParaRPr>
          </a:p>
          <a:p>
            <a:pPr lvl="1"/>
            <a:r>
              <a:rPr lang="zh-CN" altLang="x-none" b="1" dirty="0">
                <a:solidFill>
                  <a:srgbClr val="FF3300"/>
                </a:solidFill>
                <a:latin typeface="宋体" panose="02010600030101010101" pitchFamily="2" charset="-122"/>
                <a:ea typeface="宋体" panose="02010600030101010101" pitchFamily="2" charset="-122"/>
              </a:rPr>
              <a:t>企业发生的计入所有科目的业务招待费（如计入在建工程的业务招待费）都应作为业务招待费支出进行纳税调整。</a:t>
            </a:r>
            <a:endParaRPr lang="zh-CN" altLang="x-none" b="1" dirty="0">
              <a:solidFill>
                <a:srgbClr val="FF3300"/>
              </a:solidFill>
              <a:latin typeface="宋体" panose="02010600030101010101" pitchFamily="2" charset="-122"/>
              <a:ea typeface="宋体" panose="02010600030101010101" pitchFamily="2" charset="-122"/>
            </a:endParaRPr>
          </a:p>
          <a:p>
            <a:pPr lvl="1"/>
            <a:r>
              <a:rPr lang="zh-CN" altLang="x-none" b="1" dirty="0">
                <a:ea typeface="宋体" panose="02010600030101010101" pitchFamily="2" charset="-122"/>
              </a:rPr>
              <a:t>企业在计算业务招待费、广告费和业务宣传费等费用扣除限额时，其销售（营业）收入额应包括</a:t>
            </a:r>
            <a:r>
              <a:rPr lang="zh-CN" altLang="zh-CN" b="1" dirty="0">
                <a:ea typeface="宋体" panose="02010600030101010101" pitchFamily="2" charset="-122"/>
              </a:rPr>
              <a:t>《</a:t>
            </a:r>
            <a:r>
              <a:rPr lang="zh-CN" altLang="x-none" b="1" dirty="0">
                <a:ea typeface="宋体" panose="02010600030101010101" pitchFamily="2" charset="-122"/>
              </a:rPr>
              <a:t>实施条例</a:t>
            </a:r>
            <a:r>
              <a:rPr lang="zh-CN" altLang="zh-CN" b="1" dirty="0">
                <a:ea typeface="宋体" panose="02010600030101010101" pitchFamily="2" charset="-122"/>
              </a:rPr>
              <a:t>》</a:t>
            </a:r>
            <a:r>
              <a:rPr lang="zh-CN" altLang="x-none" b="1" dirty="0">
                <a:ea typeface="宋体" panose="02010600030101010101" pitchFamily="2" charset="-122"/>
              </a:rPr>
              <a:t>第二十五条规定的视同销售（营业）收入额。如：外购礼品用于业务招待，应按照</a:t>
            </a:r>
            <a:r>
              <a:rPr lang="zh-CN" altLang="x-none" b="1" dirty="0">
                <a:latin typeface="黑体" panose="02010609060101010101" pitchFamily="49" charset="-122"/>
                <a:ea typeface="黑体" panose="02010609060101010101" pitchFamily="49" charset="-122"/>
              </a:rPr>
              <a:t>购入时的价格确定视同销售收入</a:t>
            </a:r>
            <a:r>
              <a:rPr lang="zh-CN" altLang="x-none" b="1" dirty="0">
                <a:ea typeface="宋体" panose="02010600030101010101" pitchFamily="2" charset="-122"/>
              </a:rPr>
              <a:t>，再以销售（营业）收入总额的比例计算可扣除的业务招待费。</a:t>
            </a:r>
            <a:endParaRPr lang="zh-CN" altLang="x-none" b="1" dirty="0">
              <a:ea typeface="宋体" panose="02010600030101010101" pitchFamily="2" charset="-122"/>
            </a:endParaRPr>
          </a:p>
          <a:p>
            <a:pPr lvl="1"/>
            <a:r>
              <a:rPr lang="zh-CN" altLang="x-none" b="1" dirty="0">
                <a:latin typeface="宋体" panose="02010600030101010101" pitchFamily="2" charset="-122"/>
                <a:ea typeface="宋体" panose="02010600030101010101" pitchFamily="2" charset="-122"/>
              </a:rPr>
              <a:t>根据国家税务总局</a:t>
            </a:r>
            <a:r>
              <a:rPr lang="zh-CN" altLang="zh-CN" b="1" dirty="0">
                <a:latin typeface="宋体" panose="02010600030101010101" pitchFamily="2" charset="-122"/>
                <a:ea typeface="宋体" panose="02010600030101010101" pitchFamily="2" charset="-122"/>
              </a:rPr>
              <a:t>2010</a:t>
            </a:r>
            <a:r>
              <a:rPr lang="zh-CN" altLang="x-none" b="1" dirty="0">
                <a:latin typeface="宋体" panose="02010600030101010101" pitchFamily="2" charset="-122"/>
                <a:ea typeface="宋体" panose="02010600030101010101" pitchFamily="2" charset="-122"/>
              </a:rPr>
              <a:t>年第</a:t>
            </a:r>
            <a:r>
              <a:rPr lang="zh-CN" altLang="zh-CN" b="1" dirty="0">
                <a:latin typeface="宋体" panose="02010600030101010101" pitchFamily="2" charset="-122"/>
                <a:ea typeface="宋体" panose="02010600030101010101" pitchFamily="2" charset="-122"/>
              </a:rPr>
              <a:t>20</a:t>
            </a:r>
            <a:r>
              <a:rPr lang="zh-CN" altLang="x-none" b="1" dirty="0">
                <a:latin typeface="宋体" panose="02010600030101010101" pitchFamily="2" charset="-122"/>
                <a:ea typeface="宋体" panose="02010600030101010101" pitchFamily="2" charset="-122"/>
              </a:rPr>
              <a:t>号公告精神，查补收入可以作为计提业务招待费、广告费和业务宣传费的基数。</a:t>
            </a:r>
            <a:endParaRPr lang="zh-CN" altLang="x-none" b="1" dirty="0">
              <a:latin typeface="宋体" panose="02010600030101010101" pitchFamily="2" charset="-122"/>
              <a:ea typeface="宋体" panose="02010600030101010101" pitchFamily="2" charset="-122"/>
            </a:endParaRPr>
          </a:p>
          <a:p>
            <a:pPr lvl="1"/>
            <a:endParaRPr lang="zh-CN" altLang="zh-CN" b="1" dirty="0">
              <a:latin typeface="宋体" panose="02010600030101010101" pitchFamily="2" charset="-122"/>
              <a:ea typeface="宋体" panose="02010600030101010101" pitchFamily="2" charset="-122"/>
            </a:endParaRPr>
          </a:p>
          <a:p>
            <a:endParaRPr lang="zh-CN" altLang="zh-CN" sz="2000" b="1" dirty="0">
              <a:latin typeface="黑体" panose="02010609060101010101" pitchFamily="49" charset="-122"/>
              <a:ea typeface="黑体" panose="02010609060101010101" pitchFamily="49"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p:txBody>
          <a:bodyPr vert="horz" wrap="square" lIns="0" tIns="0" rIns="0" bIns="0" anchor="t" anchorCtr="0"/>
          <a:p>
            <a:endParaRPr lang="zh-CN" altLang="zh-CN" dirty="0">
              <a:ea typeface="宋体" panose="02010600030101010101" pitchFamily="2" charset="-122"/>
            </a:endParaRPr>
          </a:p>
        </p:txBody>
      </p:sp>
      <p:sp>
        <p:nvSpPr>
          <p:cNvPr id="103427" name="Rectangle 3"/>
          <p:cNvSpPr>
            <a:spLocks noGrp="1"/>
          </p:cNvSpPr>
          <p:nvPr>
            <p:ph idx="1"/>
          </p:nvPr>
        </p:nvSpPr>
        <p:spPr/>
        <p:txBody>
          <a:bodyPr vert="horz" wrap="square" lIns="0" tIns="0" rIns="0" bIns="0" anchor="t" anchorCtr="0"/>
          <a:p>
            <a:r>
              <a:rPr lang="zh-CN" altLang="x-none" sz="2800" b="1" dirty="0">
                <a:latin typeface="宋体" panose="02010600030101010101" pitchFamily="2" charset="-122"/>
                <a:ea typeface="宋体" panose="02010600030101010101" pitchFamily="2" charset="-122"/>
              </a:rPr>
              <a:t>从事股权投资业务的企业业务招待费如何计算？</a:t>
            </a:r>
            <a:endParaRPr lang="zh-CN" altLang="x-none" sz="2800" b="1" dirty="0">
              <a:latin typeface="宋体" panose="02010600030101010101" pitchFamily="2" charset="-122"/>
              <a:ea typeface="宋体" panose="02010600030101010101" pitchFamily="2" charset="-122"/>
            </a:endParaRPr>
          </a:p>
          <a:p>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国家税务总局关于贯彻落实企业所得税法若干税收问题的通知</a:t>
            </a:r>
            <a:r>
              <a:rPr lang="zh-CN" altLang="zh-CN" sz="2800" b="1" dirty="0">
                <a:latin typeface="宋体" panose="02010600030101010101" pitchFamily="2" charset="-122"/>
                <a:ea typeface="宋体" panose="02010600030101010101" pitchFamily="2" charset="-122"/>
              </a:rPr>
              <a:t>》</a:t>
            </a:r>
            <a:r>
              <a:rPr lang="zh-CN" altLang="x-none" sz="2800" b="1" dirty="0">
                <a:latin typeface="宋体" panose="02010600030101010101" pitchFamily="2" charset="-122"/>
                <a:ea typeface="宋体" panose="02010600030101010101" pitchFamily="2" charset="-122"/>
              </a:rPr>
              <a:t>（国税函</a:t>
            </a:r>
            <a:r>
              <a:rPr lang="zh-CN" altLang="zh-CN" sz="2800" b="1" dirty="0">
                <a:latin typeface="宋体" panose="02010600030101010101" pitchFamily="2" charset="-122"/>
                <a:ea typeface="宋体" panose="02010600030101010101" pitchFamily="2" charset="-122"/>
              </a:rPr>
              <a:t>〔2010〕79</a:t>
            </a:r>
            <a:r>
              <a:rPr lang="zh-CN" altLang="x-none" sz="2800" b="1" dirty="0">
                <a:latin typeface="宋体" panose="02010600030101010101" pitchFamily="2" charset="-122"/>
                <a:ea typeface="宋体" panose="02010600030101010101" pitchFamily="2" charset="-122"/>
              </a:rPr>
              <a:t>号） </a:t>
            </a:r>
            <a:endParaRPr lang="zh-CN" altLang="x-none" sz="2800" b="1" dirty="0">
              <a:latin typeface="宋体" panose="02010600030101010101" pitchFamily="2" charset="-122"/>
              <a:ea typeface="宋体" panose="02010600030101010101" pitchFamily="2" charset="-122"/>
            </a:endParaRPr>
          </a:p>
          <a:p>
            <a:r>
              <a:rPr lang="zh-CN" altLang="x-none" sz="2800" b="1" dirty="0">
                <a:latin typeface="宋体" panose="02010600030101010101" pitchFamily="2" charset="-122"/>
                <a:ea typeface="宋体" panose="02010600030101010101" pitchFamily="2" charset="-122"/>
              </a:rPr>
              <a:t>对从事股权投资业务的企业（包括集团公司总部、创业投资企业等），其从被投资企业所分配的股息、红利以及股权转让收入，可以按规定的比例计算业务招待费扣除限额。</a:t>
            </a:r>
            <a:endParaRPr lang="zh-CN"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广告费和业务宣传费</a:t>
            </a:r>
            <a:endParaRPr lang="zh-CN" altLang="x-none" dirty="0">
              <a:ea typeface="宋体" panose="02010600030101010101" pitchFamily="2" charset="-122"/>
            </a:endParaRPr>
          </a:p>
        </p:txBody>
      </p:sp>
      <p:sp>
        <p:nvSpPr>
          <p:cNvPr id="104451" name="Rectangle 3"/>
          <p:cNvSpPr>
            <a:spLocks noGrp="1"/>
          </p:cNvSpPr>
          <p:nvPr>
            <p:ph idx="1"/>
          </p:nvPr>
        </p:nvSpPr>
        <p:spPr/>
        <p:txBody>
          <a:bodyPr vert="horz" wrap="square" lIns="0" tIns="0" rIns="0" bIns="0" anchor="t" anchorCtr="0"/>
          <a:p>
            <a:pPr>
              <a:lnSpc>
                <a:spcPct val="80000"/>
              </a:lnSpc>
            </a:pPr>
            <a:r>
              <a:rPr lang="zh-CN" altLang="x-none" sz="2800" b="1" dirty="0">
                <a:ea typeface="宋体" panose="02010600030101010101" pitchFamily="2" charset="-122"/>
              </a:rPr>
              <a:t>实施条例第四十四条　</a:t>
            </a:r>
            <a:r>
              <a:rPr lang="zh-CN" altLang="x-none" sz="2800" b="1" dirty="0">
                <a:latin typeface="宋体" panose="02010600030101010101" pitchFamily="2" charset="-122"/>
                <a:ea typeface="宋体" panose="02010600030101010101" pitchFamily="2" charset="-122"/>
              </a:rPr>
              <a:t>企业发生的符合条件的广告费和业务宣传费支出，除国务院财政、税务主管部门另有规定外，不超过当年销售（营业）收入</a:t>
            </a:r>
            <a:r>
              <a:rPr lang="zh-CN" altLang="zh-CN" sz="2800" b="1" dirty="0">
                <a:latin typeface="宋体" panose="02010600030101010101" pitchFamily="2" charset="-122"/>
                <a:ea typeface="宋体" panose="02010600030101010101" pitchFamily="2" charset="-122"/>
              </a:rPr>
              <a:t>15%</a:t>
            </a:r>
            <a:r>
              <a:rPr lang="zh-CN" altLang="x-none" sz="2800" b="1" dirty="0">
                <a:latin typeface="宋体" panose="02010600030101010101" pitchFamily="2" charset="-122"/>
                <a:ea typeface="宋体" panose="02010600030101010101" pitchFamily="2" charset="-122"/>
              </a:rPr>
              <a:t>的部分，准予扣除；超过部分，准予在以后纳税年度结转扣除。</a:t>
            </a:r>
            <a:endParaRPr lang="zh-CN" altLang="x-none" sz="2800" b="1" dirty="0">
              <a:latin typeface="宋体" panose="02010600030101010101" pitchFamily="2" charset="-122"/>
              <a:ea typeface="宋体" panose="02010600030101010101" pitchFamily="2" charset="-122"/>
            </a:endParaRPr>
          </a:p>
          <a:p>
            <a:pPr>
              <a:lnSpc>
                <a:spcPct val="80000"/>
              </a:lnSpc>
            </a:pPr>
            <a:endParaRPr lang="zh-CN" altLang="zh-CN" sz="2600" b="1" dirty="0">
              <a:latin typeface="宋体" panose="02010600030101010101" pitchFamily="2" charset="-122"/>
              <a:ea typeface="宋体" panose="02010600030101010101" pitchFamily="2" charset="-122"/>
            </a:endParaRPr>
          </a:p>
          <a:p>
            <a:pPr>
              <a:lnSpc>
                <a:spcPct val="80000"/>
              </a:lnSpc>
            </a:pPr>
            <a:r>
              <a:rPr lang="zh-CN" altLang="x-none" sz="2600" b="1" dirty="0">
                <a:latin typeface="宋体" panose="02010600030101010101" pitchFamily="2" charset="-122"/>
                <a:ea typeface="宋体" panose="02010600030101010101" pitchFamily="2" charset="-122"/>
              </a:rPr>
              <a:t>不允许扣除的广告费和业务宣传费支出</a:t>
            </a:r>
            <a:r>
              <a:rPr lang="zh-CN" altLang="zh-CN" sz="2600" b="1" dirty="0">
                <a:latin typeface="宋体" panose="02010600030101010101" pitchFamily="2" charset="-122"/>
                <a:ea typeface="宋体" panose="02010600030101010101" pitchFamily="2" charset="-122"/>
              </a:rPr>
              <a:t>,</a:t>
            </a:r>
            <a:r>
              <a:rPr lang="zh-CN" altLang="x-none" sz="2600" b="1" dirty="0">
                <a:latin typeface="宋体" panose="02010600030101010101" pitchFamily="2" charset="-122"/>
                <a:ea typeface="宋体" panose="02010600030101010101" pitchFamily="2" charset="-122"/>
              </a:rPr>
              <a:t>例如：</a:t>
            </a:r>
            <a:endParaRPr lang="zh-CN" altLang="x-none" sz="2600" b="1" dirty="0">
              <a:latin typeface="宋体" panose="02010600030101010101" pitchFamily="2" charset="-122"/>
              <a:ea typeface="宋体" panose="02010600030101010101" pitchFamily="2" charset="-122"/>
            </a:endParaRPr>
          </a:p>
          <a:p>
            <a:pPr lvl="1">
              <a:lnSpc>
                <a:spcPct val="80000"/>
              </a:lnSpc>
            </a:pPr>
            <a:r>
              <a:rPr lang="zh-CN" altLang="x-none" sz="2600" b="1" dirty="0">
                <a:latin typeface="宋体" panose="02010600030101010101" pitchFamily="2" charset="-122"/>
                <a:ea typeface="宋体" panose="02010600030101010101" pitchFamily="2" charset="-122"/>
              </a:rPr>
              <a:t>按法律法规规定不得进行广告宣传的企业或产品的广告费支出如，广告法第十八条规定：禁止利用广播、电影、电视、报纸、期刊发布烟草广告</a:t>
            </a:r>
            <a:endParaRPr lang="zh-CN" altLang="x-none" sz="2600" b="1" dirty="0">
              <a:latin typeface="宋体" panose="02010600030101010101" pitchFamily="2" charset="-122"/>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p:cNvSpPr>
          <p:nvPr>
            <p:ph type="title"/>
          </p:nvPr>
        </p:nvSpPr>
        <p:spPr/>
        <p:txBody>
          <a:bodyPr vert="horz" wrap="square" lIns="0" tIns="0" rIns="0" bIns="0" anchor="t" anchorCtr="0"/>
          <a:p>
            <a:r>
              <a:rPr lang="zh-CN" altLang="x-none" dirty="0">
                <a:ea typeface="宋体" panose="02010600030101010101" pitchFamily="2" charset="-122"/>
              </a:rPr>
              <a:t>环保专项资金</a:t>
            </a:r>
            <a:endParaRPr lang="zh-CN" altLang="x-none" dirty="0">
              <a:ea typeface="宋体" panose="02010600030101010101" pitchFamily="2" charset="-122"/>
            </a:endParaRPr>
          </a:p>
        </p:txBody>
      </p:sp>
      <p:sp>
        <p:nvSpPr>
          <p:cNvPr id="105475" name="Rectangle 3"/>
          <p:cNvSpPr>
            <a:spLocks noGrp="1"/>
          </p:cNvSpPr>
          <p:nvPr>
            <p:ph idx="1"/>
          </p:nvPr>
        </p:nvSpPr>
        <p:spPr/>
        <p:txBody>
          <a:bodyPr vert="horz" wrap="square" lIns="0" tIns="0" rIns="0" bIns="0" anchor="t" anchorCtr="0"/>
          <a:p>
            <a:r>
              <a:rPr lang="zh-CN" altLang="x-none" b="1" dirty="0">
                <a:ea typeface="宋体" panose="02010600030101010101" pitchFamily="2" charset="-122"/>
              </a:rPr>
              <a:t>实施条例第四十五条　企业依照法律、行政法规有关规定</a:t>
            </a:r>
            <a:r>
              <a:rPr lang="zh-CN" altLang="x-none" b="1" dirty="0">
                <a:solidFill>
                  <a:srgbClr val="FF0000"/>
                </a:solidFill>
                <a:ea typeface="宋体" panose="02010600030101010101" pitchFamily="2" charset="-122"/>
              </a:rPr>
              <a:t>提取</a:t>
            </a:r>
            <a:r>
              <a:rPr lang="zh-CN" altLang="x-none" b="1" dirty="0">
                <a:ea typeface="宋体" panose="02010600030101010101" pitchFamily="2" charset="-122"/>
              </a:rPr>
              <a:t>的用于环境保护、生态恢复等方面的专项资金，准予扣除。上述专项资金提取后改变用途的，不得扣除。</a:t>
            </a:r>
            <a:br>
              <a:rPr lang="zh-CN" altLang="x-none" b="1" dirty="0">
                <a:ea typeface="宋体" panose="02010600030101010101" pitchFamily="2" charset="-122"/>
              </a:rPr>
            </a:br>
            <a:endParaRPr lang="zh-CN" altLang="x-none" b="1" dirty="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ZTA4NzIyN2MxYTlmMzQ1NGE2MjU5NWRkMjhlOGMxYTAifQ=="/>
</p:tagLst>
</file>

<file path=ppt/theme/theme1.xml><?xml version="1.0" encoding="utf-8"?>
<a:theme xmlns:a="http://schemas.openxmlformats.org/drawingml/2006/main" name="1_Office Theme">
  <a:themeElements>
    <a:clrScheme name="1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1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1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2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2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2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3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3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4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4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4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43222</Words>
  <Application>WPS 演示</Application>
  <PresentationFormat>全屏显示(4:3)</PresentationFormat>
  <Paragraphs>1400</Paragraphs>
  <Slides>234</Slides>
  <Notes>7</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234</vt:i4>
      </vt:variant>
    </vt:vector>
  </HeadingPairs>
  <TitlesOfParts>
    <vt:vector size="248" baseType="lpstr">
      <vt:lpstr>Arial</vt:lpstr>
      <vt:lpstr>宋体</vt:lpstr>
      <vt:lpstr>Wingdings</vt:lpstr>
      <vt:lpstr>微软雅黑</vt:lpstr>
      <vt:lpstr>Arial Unicode MS</vt:lpstr>
      <vt:lpstr>黑体</vt:lpstr>
      <vt:lpstr>_x000B__x000C_</vt:lpstr>
      <vt:lpstr>Segoe Print</vt:lpstr>
      <vt:lpstr>楷体_GB2312</vt:lpstr>
      <vt:lpstr>新宋体</vt:lpstr>
      <vt:lpstr>1_Office Theme</vt:lpstr>
      <vt:lpstr>2_Office Theme</vt:lpstr>
      <vt:lpstr>3_Office Theme</vt:lpstr>
      <vt:lpstr>4_Office Theme</vt:lpstr>
      <vt:lpstr>PowerPoint 演示文稿</vt:lpstr>
      <vt:lpstr>一、纳税人和课税对象 </vt:lpstr>
      <vt:lpstr>企业的定义</vt:lpstr>
      <vt:lpstr>企业的税法性质：居民企业与非居民企业</vt:lpstr>
      <vt:lpstr>（一）居民企业</vt:lpstr>
      <vt:lpstr>1,注册登记地标准</vt:lpstr>
      <vt:lpstr>2，实际管理和控制的机构</vt:lpstr>
      <vt:lpstr>PowerPoint 演示文稿</vt:lpstr>
      <vt:lpstr>（二）非居民企业</vt:lpstr>
      <vt:lpstr>（机构、场所）</vt:lpstr>
      <vt:lpstr>课税对象与纳税义务</vt:lpstr>
      <vt:lpstr>PowerPoint 演示文稿</vt:lpstr>
      <vt:lpstr>（所得）</vt:lpstr>
      <vt:lpstr>来源于中国境内、境外的所得，的确定原则：</vt:lpstr>
      <vt:lpstr>案例</vt:lpstr>
      <vt:lpstr>（实际联系）</vt:lpstr>
      <vt:lpstr>二、税率</vt:lpstr>
      <vt:lpstr>企业所得税法第二十八条第一款所称符合条件的小型微利企业</vt:lpstr>
      <vt:lpstr>关于小型微利企业所得税优惠政策有关问题的通知（财税[2011]117号）</vt:lpstr>
      <vt:lpstr>企业所得税法第二十八条第二款所称国家需要重点扶持的高新技术企业</vt:lpstr>
      <vt:lpstr>PowerPoint 演示文稿</vt:lpstr>
      <vt:lpstr>PowerPoint 演示文稿</vt:lpstr>
      <vt:lpstr>三，应纳税所得额</vt:lpstr>
      <vt:lpstr>（一）应纳税所得额确认的原则</vt:lpstr>
      <vt:lpstr>PowerPoint 演示文稿</vt:lpstr>
      <vt:lpstr>企业应纳税所得额计算的其他原则</vt:lpstr>
      <vt:lpstr>PowerPoint 演示文稿</vt:lpstr>
      <vt:lpstr>PowerPoint 演示文稿</vt:lpstr>
      <vt:lpstr>PowerPoint 演示文稿</vt:lpstr>
      <vt:lpstr>（二）收入总额</vt:lpstr>
      <vt:lpstr>（销售货物收入）</vt:lpstr>
      <vt:lpstr>PowerPoint 演示文稿</vt:lpstr>
      <vt:lpstr>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（劳务收入）</vt:lpstr>
      <vt:lpstr>PowerPoint 演示文稿</vt:lpstr>
      <vt:lpstr>PowerPoint 演示文稿</vt:lpstr>
      <vt:lpstr>案例</vt:lpstr>
      <vt:lpstr>PowerPoint 演示文稿</vt:lpstr>
      <vt:lpstr>PowerPoint 演示文稿</vt:lpstr>
      <vt:lpstr>（转让财产收入）</vt:lpstr>
      <vt:lpstr>（股权转让所得）</vt:lpstr>
      <vt:lpstr>PowerPoint 演示文稿</vt:lpstr>
      <vt:lpstr>PowerPoint 演示文稿</vt:lpstr>
      <vt:lpstr>（股息、红利等权益性投资收益）</vt:lpstr>
      <vt:lpstr>（利息收入）</vt:lpstr>
      <vt:lpstr>（租金收入）</vt:lpstr>
      <vt:lpstr>PowerPoint 演示文稿</vt:lpstr>
      <vt:lpstr>（特许权使用费收入）</vt:lpstr>
      <vt:lpstr>（接受捐赠收入）</vt:lpstr>
      <vt:lpstr>（其他收入）</vt:lpstr>
      <vt:lpstr>PowerPoint 演示文稿</vt:lpstr>
      <vt:lpstr>（三）不征税收入</vt:lpstr>
      <vt:lpstr>实施细则第二十六条</vt:lpstr>
      <vt:lpstr>不征税收入</vt:lpstr>
      <vt:lpstr>PowerPoint 演示文稿</vt:lpstr>
      <vt:lpstr>财税〔2009〕87号，关于专项用途财政性资金有关企业所得税处理问题的通知</vt:lpstr>
      <vt:lpstr>PowerPoint 演示文稿</vt:lpstr>
      <vt:lpstr>PowerPoint 演示文稿</vt:lpstr>
      <vt:lpstr>（四）免税收入</vt:lpstr>
      <vt:lpstr>PowerPoint 演示文稿</vt:lpstr>
      <vt:lpstr>PowerPoint 演示文稿</vt:lpstr>
      <vt:lpstr>（五）扣除</vt:lpstr>
      <vt:lpstr>（支出扣除的其他原则）</vt:lpstr>
      <vt:lpstr>（支出扣除的内容）</vt:lpstr>
      <vt:lpstr>PowerPoint 演示文稿</vt:lpstr>
      <vt:lpstr>PowerPoint 演示文稿</vt:lpstr>
      <vt:lpstr>（扣除项目的具体规定）  工资薪金支出</vt:lpstr>
      <vt:lpstr>保险支出</vt:lpstr>
      <vt:lpstr>PowerPoint 演示文稿</vt:lpstr>
      <vt:lpstr>借款费用</vt:lpstr>
      <vt:lpstr>PowerPoint 演示文稿</vt:lpstr>
      <vt:lpstr>国家税务总局关于企业向自然人借款的利息支出企业所得税税前扣除问题的通知（国税函〔2009〕777号） </vt:lpstr>
      <vt:lpstr>PowerPoint 演示文稿</vt:lpstr>
      <vt:lpstr>PowerPoint 演示文稿</vt:lpstr>
      <vt:lpstr>PowerPoint 演示文稿</vt:lpstr>
      <vt:lpstr>汇兑损失</vt:lpstr>
      <vt:lpstr>职工福利费支出</vt:lpstr>
      <vt:lpstr>PowerPoint 演示文稿</vt:lpstr>
      <vt:lpstr>PowerPoint 演示文稿</vt:lpstr>
      <vt:lpstr>工会经费</vt:lpstr>
      <vt:lpstr>PowerPoint 演示文稿</vt:lpstr>
      <vt:lpstr>职工教育经费支出</vt:lpstr>
      <vt:lpstr>PowerPoint 演示文稿</vt:lpstr>
      <vt:lpstr>PowerPoint 演示文稿</vt:lpstr>
      <vt:lpstr>PowerPoint 演示文稿</vt:lpstr>
      <vt:lpstr>PowerPoint 演示文稿</vt:lpstr>
      <vt:lpstr>业务招待费</vt:lpstr>
      <vt:lpstr>PowerPoint 演示文稿</vt:lpstr>
      <vt:lpstr>广告费和业务宣传费</vt:lpstr>
      <vt:lpstr>环保专项资金</vt:lpstr>
      <vt:lpstr>固定资产租赁费</vt:lpstr>
      <vt:lpstr>劳动保护支出</vt:lpstr>
      <vt:lpstr>PowerPoint 演示文稿</vt:lpstr>
      <vt:lpstr>企业之间往来支付费用</vt:lpstr>
      <vt:lpstr>PowerPoint 演示文稿</vt:lpstr>
      <vt:lpstr>非居民企业境内机构、场所的费用</vt:lpstr>
      <vt:lpstr>公益性捐赠支出</vt:lpstr>
      <vt:lpstr>PowerPoint 演示文稿</vt:lpstr>
      <vt:lpstr>PowerPoint 演示文稿</vt:lpstr>
      <vt:lpstr>手续费及佣金支出税前扣除政策</vt:lpstr>
      <vt:lpstr>PowerPoint 演示文稿</vt:lpstr>
      <vt:lpstr>PowerPoint 演示文稿</vt:lpstr>
      <vt:lpstr>PowerPoint 演示文稿</vt:lpstr>
      <vt:lpstr>其他扣除项目的规定</vt:lpstr>
      <vt:lpstr>2、不准扣除的项目</vt:lpstr>
      <vt:lpstr>PowerPoint 演示文稿</vt:lpstr>
      <vt:lpstr>3、亏损</vt:lpstr>
      <vt:lpstr>PowerPoint 演示文稿</vt:lpstr>
      <vt:lpstr>（六）非居民企业应纳税所得额的计算</vt:lpstr>
      <vt:lpstr>（七）资产的税务处理</vt:lpstr>
      <vt:lpstr>1、资产的定义与计量</vt:lpstr>
      <vt:lpstr>PowerPoint 演示文稿</vt:lpstr>
      <vt:lpstr>2、固定资产的税务处理</vt:lpstr>
      <vt:lpstr>固定资产的计税基础</vt:lpstr>
      <vt:lpstr>PowerPoint 演示文稿</vt:lpstr>
      <vt:lpstr>PowerPoint 演示文稿</vt:lpstr>
      <vt:lpstr>固定资产折旧的计提</vt:lpstr>
      <vt:lpstr>PowerPoint 演示文稿</vt:lpstr>
      <vt:lpstr>PowerPoint 演示文稿</vt:lpstr>
      <vt:lpstr>固定资产折旧的计提年限</vt:lpstr>
      <vt:lpstr>例外情形</vt:lpstr>
      <vt:lpstr>加速折旧及残值</vt:lpstr>
      <vt:lpstr>PowerPoint 演示文稿</vt:lpstr>
      <vt:lpstr>PowerPoint 演示文稿</vt:lpstr>
      <vt:lpstr>3、生产性生物资产的税务处理</vt:lpstr>
      <vt:lpstr>生产性生物资产的计税基础</vt:lpstr>
      <vt:lpstr>生产性生物资产的折旧计提方法</vt:lpstr>
      <vt:lpstr>生产性生物资产计算折旧的最低年限：</vt:lpstr>
      <vt:lpstr>4、无形资产的税务处理</vt:lpstr>
      <vt:lpstr>无形资产的计税基础</vt:lpstr>
      <vt:lpstr>无形资产的摊销规定</vt:lpstr>
      <vt:lpstr>PowerPoint 演示文稿</vt:lpstr>
      <vt:lpstr>5、长期待摊费用</vt:lpstr>
      <vt:lpstr>已足额提取折旧的固定资产的改建支出； 租入固定资产的改建支出</vt:lpstr>
      <vt:lpstr>固定资产的大修理支出的摊销</vt:lpstr>
      <vt:lpstr>其他应当作为长期待摊费用的支出的摊销</vt:lpstr>
      <vt:lpstr>6、投资资产的税务处理</vt:lpstr>
      <vt:lpstr>PowerPoint 演示文稿</vt:lpstr>
      <vt:lpstr>6、存货的税务处理</vt:lpstr>
      <vt:lpstr>存货的计价方法</vt:lpstr>
      <vt:lpstr>存货成本的计算</vt:lpstr>
      <vt:lpstr>PowerPoint 演示文稿</vt:lpstr>
      <vt:lpstr>7、企业重组过程中资产的计价</vt:lpstr>
      <vt:lpstr>1、特殊处理方法</vt:lpstr>
      <vt:lpstr>2、特殊处理的实质</vt:lpstr>
      <vt:lpstr>3、规定特殊处理的原因</vt:lpstr>
      <vt:lpstr>4、特殊处理的主要条件</vt:lpstr>
      <vt:lpstr>PowerPoint 演示文稿</vt:lpstr>
      <vt:lpstr>（八）损失</vt:lpstr>
      <vt:lpstr>PowerPoint 演示文稿</vt:lpstr>
      <vt:lpstr>四，应纳税额</vt:lpstr>
      <vt:lpstr>（一）应纳税额的计算 </vt:lpstr>
      <vt:lpstr>（二）境外税收扣除</vt:lpstr>
      <vt:lpstr>1、适用范围</vt:lpstr>
      <vt:lpstr>PowerPoint 演示文稿</vt:lpstr>
      <vt:lpstr>PowerPoint 演示文稿</vt:lpstr>
      <vt:lpstr>PowerPoint 演示文稿</vt:lpstr>
      <vt:lpstr>2、境外所得税额抵免计算的基本项目 </vt:lpstr>
      <vt:lpstr>3、境外应纳税所得额的计算 </vt:lpstr>
      <vt:lpstr>案例</vt:lpstr>
      <vt:lpstr>4、可予抵免境外所得税额的确认 </vt:lpstr>
      <vt:lpstr>5、抵免限额的计算 </vt:lpstr>
      <vt:lpstr>案例</vt:lpstr>
      <vt:lpstr>7、实际抵免境外税额的计算 </vt:lpstr>
      <vt:lpstr>五、税收优惠</vt:lpstr>
      <vt:lpstr>税收优惠的方式</vt:lpstr>
      <vt:lpstr>税收优惠的具体内容</vt:lpstr>
      <vt:lpstr>免征、减征企业所得税 </vt:lpstr>
      <vt:lpstr>PowerPoint 演示文稿</vt:lpstr>
      <vt:lpstr>PowerPoint 演示文稿</vt:lpstr>
      <vt:lpstr>PowerPoint 演示文稿</vt:lpstr>
      <vt:lpstr>PowerPoint 演示文稿</vt:lpstr>
      <vt:lpstr>PowerPoint 演示文稿</vt:lpstr>
      <vt:lpstr>下列所得可以免征企业所得税</vt:lpstr>
      <vt:lpstr>降低税率</vt:lpstr>
      <vt:lpstr>PowerPoint 演示文稿</vt:lpstr>
      <vt:lpstr>加计扣除</vt:lpstr>
      <vt:lpstr>研究开发费用的加计扣除</vt:lpstr>
      <vt:lpstr>国税发[2008]116号注意事项：</vt:lpstr>
      <vt:lpstr>PowerPoint 演示文稿</vt:lpstr>
      <vt:lpstr>PowerPoint 演示文稿</vt:lpstr>
      <vt:lpstr>PowerPoint 演示文稿</vt:lpstr>
      <vt:lpstr>企业安置残疾人员所支付的工资的加计扣除</vt:lpstr>
      <vt:lpstr>抵扣应纳税所得额</vt:lpstr>
      <vt:lpstr>缩短折旧年限或加速折旧</vt:lpstr>
      <vt:lpstr>减计收入</vt:lpstr>
      <vt:lpstr>税额抵免</vt:lpstr>
      <vt:lpstr>专项税收优惠政策</vt:lpstr>
      <vt:lpstr>六、特别纳税调整</vt:lpstr>
      <vt:lpstr>（一）关联交易的纳税调整（原则）</vt:lpstr>
      <vt:lpstr>2、关联方的确定</vt:lpstr>
      <vt:lpstr>国家税务总局关于印发《特别纳税调整实施办法[试行]》的通知（国税发〔2009〕2号）</vt:lpstr>
      <vt:lpstr>PowerPoint 演示文稿</vt:lpstr>
      <vt:lpstr>2、独立交易原则</vt:lpstr>
      <vt:lpstr>3、转让定价调整的合理方法</vt:lpstr>
      <vt:lpstr>4、成本分摊原则</vt:lpstr>
      <vt:lpstr>国家税务总局关于印发《特别纳税调整实施办法[试行]》的通知（国税发〔2009〕2号）</vt:lpstr>
      <vt:lpstr>5、预约定价安排</vt:lpstr>
      <vt:lpstr>6、资料报送的规定</vt:lpstr>
      <vt:lpstr>报送资料内容</vt:lpstr>
      <vt:lpstr>PowerPoint 演示文稿</vt:lpstr>
      <vt:lpstr>税务机关核定应纳税所得额的方法 </vt:lpstr>
      <vt:lpstr>（二）受控外国企业的纳税调整</vt:lpstr>
      <vt:lpstr>PowerPoint 演示文稿</vt:lpstr>
      <vt:lpstr>（三）资本弱化的纳税调整</vt:lpstr>
      <vt:lpstr>债权性投资与权益性投资</vt:lpstr>
      <vt:lpstr>利息调整规定</vt:lpstr>
      <vt:lpstr>PowerPoint 演示文稿</vt:lpstr>
      <vt:lpstr>（四）一般反避税管理 </vt:lpstr>
      <vt:lpstr>非商业目的的税务安排</vt:lpstr>
      <vt:lpstr>（五）特别纳税调整处理</vt:lpstr>
      <vt:lpstr>七、征收管理</vt:lpstr>
      <vt:lpstr>1、纳税地点</vt:lpstr>
      <vt:lpstr>跨地区经营汇总纳税企业所得税 征收管理办法（国税发[2008]28号）</vt:lpstr>
      <vt:lpstr>跨地区经营汇总纳税的原则</vt:lpstr>
      <vt:lpstr>税款预缴和汇算清缴 </vt:lpstr>
      <vt:lpstr>PowerPoint 演示文稿</vt:lpstr>
      <vt:lpstr>分支机构分摊税款比例 </vt:lpstr>
      <vt:lpstr>跨地区经营汇总纳税征收管理 </vt:lpstr>
      <vt:lpstr>PowerPoint 演示文稿</vt:lpstr>
      <vt:lpstr>非居民企业的纳税地点</vt:lpstr>
      <vt:lpstr>2、纳税期限</vt:lpstr>
      <vt:lpstr>3、税款缴纳</vt:lpstr>
      <vt:lpstr>4、报表报送与税款结清</vt:lpstr>
      <vt:lpstr>5、纳税形式</vt:lpstr>
    </vt:vector>
  </TitlesOfParts>
  <Company>CTS Creative Template Solutions Ltd</Company>
  <LinksUpToDate>false</LinksUpToDate>
  <SharedDoc>false</SharedDoc>
  <HyperlinksChanged>false</HyperlinksChanged>
  <AppVersion>14.0000</AppVersion>
  <Manager>Kathy@CreativeTemplateSolutions.com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Ferry Template</dc:title>
  <dc:creator>Presentation Helper</dc:creator>
  <dc:description>Created by Kathy Kensche</dc:description>
  <dc:subject>PowerPoint Template</dc:subject>
  <cp:category>Transport</cp:category>
  <cp:lastModifiedBy>轩轩</cp:lastModifiedBy>
  <cp:revision>66</cp:revision>
  <dcterms:created xsi:type="dcterms:W3CDTF">2007-05-31T17:14:00Z</dcterms:created>
  <dcterms:modified xsi:type="dcterms:W3CDTF">2022-08-23T15:15:25Z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0401421E321C457B8798B4DF4DC4D001</vt:lpwstr>
  </property>
</Properties>
</file>