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8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5"/>
    <p:sldId id="270" r:id="rId16"/>
    <p:sldId id="271" r:id="rId17"/>
    <p:sldId id="273" r:id="rId18"/>
    <p:sldId id="274" r:id="rId19"/>
    <p:sldId id="275" r:id="rId20"/>
    <p:sldId id="277" r:id="rId21"/>
    <p:sldId id="278" r:id="rId22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FF99"/>
    <a:srgbClr val="CC9900"/>
    <a:srgbClr val="FFFF00"/>
    <a:srgbClr val="FF0000"/>
    <a:srgbClr val="99FFCC"/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89650"/>
  </p:normalViewPr>
  <p:slideViewPr>
    <p:cSldViewPr showGuides="1">
      <p:cViewPr varScale="1">
        <p:scale>
          <a:sx n="82" d="100"/>
          <a:sy n="82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页眉占位符 204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20483" name="日期占位符 2048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20484" name="幻灯片图像占位符 20483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485" name="文本占位符 2048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486" name="页脚占位符 2048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endParaRPr lang="zh-CN" altLang="en-US" sz="1200" dirty="0"/>
          </a:p>
        </p:txBody>
      </p:sp>
      <p:sp>
        <p:nvSpPr>
          <p:cNvPr id="20487" name="灯片编号占位符 2048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506" name="幻灯片图像占位符 2150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3554" name="幻灯片图像占位符 2355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5602" name="幻灯片图像占位符 2560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spTree>
      <p:nvGrpSpPr>
        <p:cNvPr id="1" name=""/>
        <p:cNvGrpSpPr/>
        <p:nvPr/>
      </p:nvGrpSpPr>
      <p:grpSpPr/>
      <p:grpSp>
        <p:nvGrpSpPr>
          <p:cNvPr id="53250" name="组合 5324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3251" name="矩形 53250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3252" name="矩形 53251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pPr lvl="0"/>
              <a:endParaRPr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3253" name="组合 5325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3254" name="矩形 53253"/>
              <p:cNvSpPr/>
              <p:nvPr userDrawn="1"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55" name="矩形 53254"/>
              <p:cNvSpPr/>
              <p:nvPr userDrawn="1"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56" name="矩形 53255"/>
              <p:cNvSpPr/>
              <p:nvPr userDrawn="1"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57" name="矩形 53256"/>
              <p:cNvSpPr/>
              <p:nvPr userDrawn="1"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58" name="矩形 53257"/>
              <p:cNvSpPr/>
              <p:nvPr userDrawn="1"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59" name="矩形 53258"/>
              <p:cNvSpPr/>
              <p:nvPr userDrawn="1"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60" name="矩形 53259"/>
              <p:cNvSpPr/>
              <p:nvPr userDrawn="1"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61" name="矩形 53260"/>
              <p:cNvSpPr/>
              <p:nvPr userDrawn="1"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62" name="矩形 53261"/>
              <p:cNvSpPr/>
              <p:nvPr userDrawn="1"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63" name="矩形 53262"/>
              <p:cNvSpPr/>
              <p:nvPr userDrawn="1"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3264" name="日期占位符 5326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200"/>
            </a:lvl1pPr>
          </a:lstStyle>
          <a:p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3265" name="页脚占位符 5326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2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3266" name="灯片编号占位符 5326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3267" name="标题 53266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>
              <a:buClrTx/>
              <a:buSzTx/>
              <a:buFontTx/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3268" name="副标题 53267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400"/>
            </a:lvl1pPr>
            <a:lvl2pPr marL="457200" lvl="1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3400"/>
            </a:lvl2pPr>
            <a:lvl3pPr marL="914400" lvl="2" indent="0" algn="ctr"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 sz="3400"/>
            </a:lvl3pPr>
            <a:lvl4pPr marL="1371600" lvl="3" indent="0" algn="ctr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 sz="3400"/>
            </a:lvl4pPr>
            <a:lvl5pPr marL="1828800" lvl="4" indent="0" algn="ctr">
              <a:buClr>
                <a:schemeClr val="bg2"/>
              </a:buClr>
              <a:buSzTx/>
              <a:buFont typeface="Wingdings" panose="05000000000000000000" pitchFamily="2" charset="2"/>
              <a:buNone/>
              <a:defRPr sz="34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293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2504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81200"/>
            <a:ext cx="4032504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226" name="页脚占位符 5222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2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2227" name="灯片编号占位符 5222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52228" name="组合 52227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2229" name="矩形 52228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2230" name="矩形 52229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pPr lvl="0"/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2231" name="矩形 52230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/>
              <a:endParaRPr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2" name="矩形 52231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/>
              <a:endParaRPr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3" name="矩形 52232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/>
              <a:endParaRPr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4" name="矩形 52233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/>
              <a:endParaRPr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5" name="矩形 52234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pPr lvl="0"/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2236" name="矩形 52235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/>
              <a:endParaRPr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7" name="矩形 52236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/>
              <a:endParaRPr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2238" name="标题 52237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2239" name="文本占位符 52238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2240" name="日期占位符 5223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2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9.xml"/><Relationship Id="rId3" Type="http://schemas.openxmlformats.org/officeDocument/2006/relationships/slide" Target="slide11.xml"/><Relationship Id="rId2" Type="http://schemas.openxmlformats.org/officeDocument/2006/relationships/slide" Target="slide8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GIF"/><Relationship Id="rId3" Type="http://schemas.openxmlformats.org/officeDocument/2006/relationships/slide" Target="slide11.xml"/><Relationship Id="rId2" Type="http://schemas.openxmlformats.org/officeDocument/2006/relationships/image" Target="../media/image1.GIF"/><Relationship Id="rId1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.GIF"/><Relationship Id="rId3" Type="http://schemas.openxmlformats.org/officeDocument/2006/relationships/slide" Target="slide19.xml"/><Relationship Id="rId2" Type="http://schemas.openxmlformats.org/officeDocument/2006/relationships/image" Target="../media/image1.GIF"/><Relationship Id="rId1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4274" name="标题 54273"/>
          <p:cNvSpPr>
            <a:spLocks noGrp="1"/>
          </p:cNvSpPr>
          <p:nvPr>
            <p:ph type="title"/>
          </p:nvPr>
        </p:nvSpPr>
        <p:spPr>
          <a:xfrm>
            <a:off x="849630" y="1066800"/>
            <a:ext cx="7303770" cy="1066800"/>
          </a:xfrm>
        </p:spPr>
        <p:txBody>
          <a:bodyPr anchor="ctr" anchorCtr="0"/>
          <a:p>
            <a:r>
              <a:rPr lang="zh-CN" altLang="en-US" sz="3200" dirty="0"/>
              <a:t>第二章  税收的定义、本质及</a:t>
            </a:r>
            <a:r>
              <a:rPr lang="zh-CN" altLang="en-US" sz="3200" dirty="0"/>
              <a:t>基本特征</a:t>
            </a:r>
            <a:endParaRPr lang="zh-CN" altLang="en-US" sz="3200" dirty="0"/>
          </a:p>
        </p:txBody>
      </p:sp>
      <p:sp>
        <p:nvSpPr>
          <p:cNvPr id="54275" name="文本占位符 54274"/>
          <p:cNvSpPr>
            <a:spLocks noGrp="1"/>
          </p:cNvSpPr>
          <p:nvPr>
            <p:ph type="body" idx="1"/>
          </p:nvPr>
        </p:nvSpPr>
        <p:spPr>
          <a:xfrm>
            <a:off x="849630" y="2743200"/>
            <a:ext cx="6934200" cy="2743200"/>
          </a:xfrm>
        </p:spPr>
        <p:txBody>
          <a:bodyPr/>
          <a:p>
            <a:pPr algn="ctr">
              <a:buNone/>
            </a:pPr>
            <a:r>
              <a:rPr lang="zh-CN" altLang="en-US" dirty="0">
                <a:solidFill>
                  <a:schemeClr val="tx2"/>
                </a:solidFill>
                <a:hlinkClick r:id="rId1" action="ppaction://hlinksldjump"/>
              </a:rPr>
              <a:t>第一节 税收的定义</a:t>
            </a:r>
            <a:endParaRPr lang="zh-CN" altLang="en-US" dirty="0">
              <a:solidFill>
                <a:schemeClr val="tx2"/>
              </a:solidFill>
            </a:endParaRPr>
          </a:p>
          <a:p>
            <a:pPr algn="ctr">
              <a:buNone/>
            </a:pPr>
            <a:r>
              <a:rPr lang="zh-CN" altLang="en-US" dirty="0">
                <a:solidFill>
                  <a:schemeClr val="tx2"/>
                </a:solidFill>
                <a:hlinkClick r:id="rId2" action="ppaction://hlinksldjump"/>
              </a:rPr>
              <a:t>第二节 税收的本质</a:t>
            </a:r>
            <a:endParaRPr lang="zh-CN" altLang="en-US" dirty="0">
              <a:solidFill>
                <a:schemeClr val="tx2"/>
              </a:solidFill>
            </a:endParaRPr>
          </a:p>
          <a:p>
            <a:pPr algn="ctr">
              <a:buNone/>
            </a:pPr>
            <a:r>
              <a:rPr lang="en-US" altLang="zh-CN" dirty="0">
                <a:solidFill>
                  <a:schemeClr val="tx2"/>
                </a:solidFill>
              </a:rPr>
              <a:t>      </a:t>
            </a:r>
            <a:r>
              <a:rPr lang="zh-CN" altLang="en-US" dirty="0">
                <a:solidFill>
                  <a:schemeClr val="tx2"/>
                </a:solidFill>
                <a:hlinkClick r:id="rId3" action="ppaction://hlinksldjump"/>
              </a:rPr>
              <a:t>第三节 税收的基本特征</a:t>
            </a:r>
            <a:endParaRPr lang="zh-CN" altLang="en-US" dirty="0">
              <a:solidFill>
                <a:schemeClr val="tx2"/>
              </a:solidFill>
            </a:endParaRPr>
          </a:p>
          <a:p>
            <a:pPr algn="ctr">
              <a:buNone/>
            </a:pPr>
            <a:endParaRPr lang="zh-CN" altLang="en-US" dirty="0">
              <a:solidFill>
                <a:schemeClr val="tx2"/>
              </a:solidFill>
              <a:hlinkClick r:id="rId4" action="ppaction://hlinksldjump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495800"/>
          </a:xfrm>
        </p:spPr>
        <p:txBody>
          <a:bodyPr/>
          <a:p>
            <a:pPr>
              <a:buNone/>
            </a:pPr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、税收是凭借国家政治权力实现的特殊分配     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buNone/>
            </a:pP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lang="zh-CN" altLang="en-US" sz="2400" u="sng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税收不是一般的分配，它是一种特殊的分配。它是以国家为主体，凭借国家政治权力，以实现国家职能为目的的一种分配形式。</a:t>
            </a:r>
            <a:endParaRPr lang="zh-CN" altLang="en-US" sz="2400" u="sng" dirty="0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首先，税收分配是以国家为主体的分配（</a:t>
            </a:r>
            <a:r>
              <a:rPr lang="zh-CN" altLang="en-US" sz="2400" b="1" dirty="0">
                <a:solidFill>
                  <a:srgbClr val="CC0099"/>
                </a:solidFill>
                <a:latin typeface="宋体" panose="02010600030101010101" pitchFamily="2" charset="-122"/>
              </a:rPr>
              <a:t>主体</a:t>
            </a:r>
            <a:r>
              <a:rPr lang="zh-CN" altLang="en-US" sz="2400" dirty="0">
                <a:latin typeface="宋体" panose="02010600030101010101" pitchFamily="2" charset="-122"/>
              </a:rPr>
              <a:t>）；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其次，税收分配是凭借国家政治权力的分配（</a:t>
            </a:r>
            <a:r>
              <a:rPr lang="zh-CN" altLang="en-US" sz="2400" b="1" dirty="0">
                <a:solidFill>
                  <a:srgbClr val="CC0099"/>
                </a:solidFill>
                <a:latin typeface="宋体" panose="02010600030101010101" pitchFamily="2" charset="-122"/>
              </a:rPr>
              <a:t>凭借手段</a:t>
            </a:r>
            <a:r>
              <a:rPr lang="zh-CN" altLang="en-US" sz="2400" dirty="0">
                <a:latin typeface="宋体" panose="02010600030101010101" pitchFamily="2" charset="-122"/>
              </a:rPr>
              <a:t>）；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再次，税收分配是为了实现国家职能（</a:t>
            </a:r>
            <a:r>
              <a:rPr lang="zh-CN" altLang="en-US" sz="2400" b="1" dirty="0">
                <a:solidFill>
                  <a:srgbClr val="CC0099"/>
                </a:solidFill>
                <a:latin typeface="宋体" panose="02010600030101010101" pitchFamily="2" charset="-122"/>
              </a:rPr>
              <a:t>目的</a:t>
            </a:r>
            <a:r>
              <a:rPr lang="zh-CN" altLang="en-US" sz="2400" dirty="0">
                <a:latin typeface="宋体" panose="02010600030101010101" pitchFamily="2" charset="-122"/>
              </a:rPr>
              <a:t>）。</a:t>
            </a:r>
            <a:endParaRPr lang="zh-CN" altLang="en-US" dirty="0"/>
          </a:p>
        </p:txBody>
      </p:sp>
      <p:pic>
        <p:nvPicPr>
          <p:cNvPr id="17412" name="图片 17411" descr="back25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6019800"/>
            <a:ext cx="719138" cy="53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图片 17412" descr="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6019800"/>
            <a:ext cx="719138" cy="539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458" name="矩形 19457"/>
          <p:cNvSpPr/>
          <p:nvPr/>
        </p:nvSpPr>
        <p:spPr>
          <a:xfrm>
            <a:off x="1219200" y="3733800"/>
            <a:ext cx="2895600" cy="2438400"/>
          </a:xfrm>
          <a:prstGeom prst="rect">
            <a:avLst/>
          </a:prstGeom>
          <a:noFill/>
          <a:ln w="57150" cap="rnd" cmpd="sng">
            <a:solidFill>
              <a:srgbClr val="808000"/>
            </a:solidFill>
            <a:prstDash val="sysDot"/>
            <a:miter/>
            <a:headEnd type="none" w="med" len="med"/>
            <a:tailEnd type="none" w="med" len="med"/>
          </a:ln>
          <a:scene3d>
            <a:camera prst="legacyObliqueTopLeft">
              <a:rot lat="0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00"/>
            </a:extrusionClr>
          </a:sp3d>
        </p:spPr>
        <p:txBody>
          <a:bodyPr lIns="92075" tIns="46038" rIns="92075" bIns="46038" anchor="ctr" anchorCtr="0">
            <a:flatTx/>
          </a:bodyPr>
          <a:p>
            <a:pPr marL="457200" indent="-457200">
              <a:buAutoNum type="arabicPeriod"/>
            </a:pPr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</a:rPr>
              <a:t>无偿性 </a:t>
            </a:r>
            <a:endParaRPr lang="zh-CN" altLang="en-US" sz="32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zh-CN" altLang="en-US" sz="3200" b="1" dirty="0">
                <a:latin typeface="Arial" panose="020B0604020202020204" pitchFamily="34" charset="0"/>
              </a:rPr>
              <a:t>强制性</a:t>
            </a:r>
            <a:endParaRPr lang="zh-CN" altLang="en-US" sz="3200" b="1" dirty="0"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zh-CN" altLang="en-US" sz="3200" b="1" dirty="0">
                <a:latin typeface="Arial" panose="020B0604020202020204" pitchFamily="34" charset="0"/>
              </a:rPr>
              <a:t>固定性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9459" name="圆角矩形标注 19458"/>
          <p:cNvSpPr/>
          <p:nvPr/>
        </p:nvSpPr>
        <p:spPr>
          <a:xfrm>
            <a:off x="5029200" y="3581400"/>
            <a:ext cx="3581400" cy="1905000"/>
          </a:xfrm>
          <a:prstGeom prst="wedgeRoundRectCallout">
            <a:avLst>
              <a:gd name="adj1" fmla="val -77657"/>
              <a:gd name="adj2" fmla="val -18583"/>
              <a:gd name="adj3" fmla="val 16667"/>
            </a:avLst>
          </a:prstGeom>
          <a:solidFill>
            <a:schemeClr val="accent1">
              <a:alpha val="92000"/>
            </a:schemeClr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 lIns="93600" tIns="46800" rIns="93600" bIns="46800" anchor="ctr" anchorCtr="0"/>
          <a:p>
            <a:r>
              <a:rPr lang="en-US" altLang="zh-CN" sz="2400" b="1" dirty="0">
                <a:latin typeface="Arial" panose="020B0604020202020204" pitchFamily="34" charset="0"/>
              </a:rPr>
              <a:t>       </a:t>
            </a:r>
            <a:r>
              <a:rPr lang="zh-CN" altLang="en-US" sz="2400" dirty="0">
                <a:latin typeface="Arial" panose="020B0604020202020204" pitchFamily="34" charset="0"/>
              </a:rPr>
              <a:t>是指国家征税以后，其收入就成为国家所有，不再直接归还纳税人，也不支付任何报酬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9461" name="矩形 19460"/>
          <p:cNvSpPr/>
          <p:nvPr/>
        </p:nvSpPr>
        <p:spPr>
          <a:xfrm>
            <a:off x="609600" y="1582738"/>
            <a:ext cx="7391400" cy="19069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一、税收的基本特征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 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      </a:t>
            </a:r>
            <a:endParaRPr lang="zh-CN" altLang="en-US" sz="3600" b="1">
              <a:solidFill>
                <a:schemeClr val="folHlin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3600" b="1" dirty="0">
              <a:solidFill>
                <a:schemeClr val="folHlin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462" name="标题 1946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 anchor="ctr" anchorCtr="0"/>
          <a:p>
            <a:pPr algn="ctr"/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第三节   税收的基本特征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2530" name="矩形 22529"/>
          <p:cNvSpPr/>
          <p:nvPr/>
        </p:nvSpPr>
        <p:spPr>
          <a:xfrm>
            <a:off x="1219200" y="3733800"/>
            <a:ext cx="2895600" cy="2438400"/>
          </a:xfrm>
          <a:prstGeom prst="rect">
            <a:avLst/>
          </a:prstGeom>
          <a:noFill/>
          <a:ln w="57150" cap="rnd" cmpd="sng">
            <a:solidFill>
              <a:srgbClr val="808000"/>
            </a:solidFill>
            <a:prstDash val="sysDot"/>
            <a:miter/>
            <a:headEnd type="none" w="med" len="med"/>
            <a:tailEnd type="none" w="med" len="med"/>
          </a:ln>
          <a:scene3d>
            <a:camera prst="legacyObliqueTopLeft">
              <a:rot lat="0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00"/>
            </a:extrusionClr>
          </a:sp3d>
        </p:spPr>
        <p:txBody>
          <a:bodyPr lIns="92075" tIns="46038" rIns="92075" bIns="46038" anchor="ctr" anchorCtr="0">
            <a:flatTx/>
          </a:bodyPr>
          <a:p>
            <a:pPr marL="457200" indent="-457200">
              <a:buAutoNum type="arabicPeriod"/>
            </a:pPr>
            <a:r>
              <a:rPr lang="zh-CN" altLang="en-US" sz="3200" b="1" dirty="0">
                <a:latin typeface="Arial" panose="020B0604020202020204" pitchFamily="34" charset="0"/>
              </a:rPr>
              <a:t>无偿性</a:t>
            </a:r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endParaRPr lang="zh-CN" altLang="en-US" sz="32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强制性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zh-CN" altLang="en-US" sz="3200" b="1" dirty="0">
                <a:latin typeface="Arial" panose="020B0604020202020204" pitchFamily="34" charset="0"/>
              </a:rPr>
              <a:t>固定性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22531" name="圆角矩形标注 22530"/>
          <p:cNvSpPr/>
          <p:nvPr/>
        </p:nvSpPr>
        <p:spPr>
          <a:xfrm>
            <a:off x="4953000" y="4343400"/>
            <a:ext cx="3581400" cy="1905000"/>
          </a:xfrm>
          <a:prstGeom prst="wedgeRoundRectCallout">
            <a:avLst>
              <a:gd name="adj1" fmla="val -77657"/>
              <a:gd name="adj2" fmla="val -18583"/>
              <a:gd name="adj3" fmla="val 16667"/>
            </a:avLst>
          </a:prstGeom>
          <a:solidFill>
            <a:schemeClr val="accent1">
              <a:alpha val="92000"/>
            </a:schemeClr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 lIns="93600" tIns="46800" rIns="93600" bIns="46800" anchor="ctr" anchorCtr="0"/>
          <a:p>
            <a:r>
              <a:rPr lang="en-US" altLang="zh-CN" sz="2400" b="1" dirty="0">
                <a:latin typeface="Arial" panose="020B0604020202020204" pitchFamily="34" charset="0"/>
              </a:rPr>
              <a:t>       </a:t>
            </a:r>
            <a:r>
              <a:rPr lang="zh-CN" altLang="en-US" sz="2400" dirty="0">
                <a:latin typeface="Arial" panose="020B0604020202020204" pitchFamily="34" charset="0"/>
              </a:rPr>
              <a:t>是指国家依据法律征税，而并非一种自愿交纳，纳税人必须依法纳税，否则就要受到法律的制裁。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2533" name="矩形 22532"/>
          <p:cNvSpPr/>
          <p:nvPr/>
        </p:nvSpPr>
        <p:spPr>
          <a:xfrm>
            <a:off x="609600" y="1582738"/>
            <a:ext cx="7391400" cy="19069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一、税收的基本特征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 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      </a:t>
            </a:r>
            <a:endParaRPr lang="zh-CN" altLang="en-US" sz="3600" b="1">
              <a:solidFill>
                <a:schemeClr val="folHlin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3600" b="1" dirty="0">
              <a:solidFill>
                <a:schemeClr val="folHlin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4578" name="矩形 24577"/>
          <p:cNvSpPr/>
          <p:nvPr/>
        </p:nvSpPr>
        <p:spPr>
          <a:xfrm>
            <a:off x="1219200" y="3733800"/>
            <a:ext cx="2895600" cy="2438400"/>
          </a:xfrm>
          <a:prstGeom prst="rect">
            <a:avLst/>
          </a:prstGeom>
          <a:noFill/>
          <a:ln w="57150" cap="rnd" cmpd="sng">
            <a:solidFill>
              <a:srgbClr val="808000"/>
            </a:solidFill>
            <a:prstDash val="sysDot"/>
            <a:miter/>
            <a:headEnd type="none" w="med" len="med"/>
            <a:tailEnd type="none" w="med" len="med"/>
          </a:ln>
          <a:scene3d>
            <a:camera prst="legacyObliqueTopLeft">
              <a:rot lat="0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00"/>
            </a:extrusionClr>
          </a:sp3d>
        </p:spPr>
        <p:txBody>
          <a:bodyPr lIns="92075" tIns="46038" rIns="92075" bIns="46038" anchor="ctr" anchorCtr="0">
            <a:flatTx/>
          </a:bodyPr>
          <a:p>
            <a:pPr marL="457200" indent="-457200">
              <a:buAutoNum type="arabicPeriod"/>
            </a:pPr>
            <a:r>
              <a:rPr lang="zh-CN" altLang="en-US" sz="3200" b="1" dirty="0">
                <a:latin typeface="Arial" panose="020B0604020202020204" pitchFamily="34" charset="0"/>
              </a:rPr>
              <a:t>无偿性</a:t>
            </a:r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endParaRPr lang="zh-CN" altLang="en-US" sz="32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zh-CN" altLang="en-US" sz="3200" b="1" dirty="0">
                <a:latin typeface="Arial" panose="020B0604020202020204" pitchFamily="34" charset="0"/>
              </a:rPr>
              <a:t>强制性</a:t>
            </a:r>
            <a:endParaRPr lang="zh-CN" altLang="en-US" sz="3200" b="1" dirty="0"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固定性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圆角矩形标注 24578"/>
          <p:cNvSpPr/>
          <p:nvPr/>
        </p:nvSpPr>
        <p:spPr>
          <a:xfrm>
            <a:off x="5105400" y="4800600"/>
            <a:ext cx="3581400" cy="1905000"/>
          </a:xfrm>
          <a:prstGeom prst="wedgeRoundRectCallout">
            <a:avLst>
              <a:gd name="adj1" fmla="val -79787"/>
              <a:gd name="adj2" fmla="val -18583"/>
              <a:gd name="adj3" fmla="val 16667"/>
            </a:avLst>
          </a:prstGeom>
          <a:solidFill>
            <a:schemeClr val="accent1">
              <a:alpha val="92000"/>
            </a:schemeClr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 lIns="93600" tIns="46800" rIns="93600" bIns="46800" anchor="ctr" anchorCtr="0"/>
          <a:p>
            <a:r>
              <a:rPr lang="en-US" altLang="zh-CN" sz="2400" b="1" dirty="0">
                <a:latin typeface="Arial" panose="020B0604020202020204" pitchFamily="34" charset="0"/>
              </a:rPr>
              <a:t>       </a:t>
            </a:r>
            <a:r>
              <a:rPr lang="zh-CN" altLang="en-US" sz="2400" dirty="0">
                <a:latin typeface="Arial" panose="020B0604020202020204" pitchFamily="34" charset="0"/>
              </a:rPr>
              <a:t>是指国家征税以法律形式规定征税范围和征收比例，便于征纳双方共同遵守。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4581" name="矩形 24580"/>
          <p:cNvSpPr/>
          <p:nvPr/>
        </p:nvSpPr>
        <p:spPr>
          <a:xfrm>
            <a:off x="609600" y="1582738"/>
            <a:ext cx="7391400" cy="19069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一、税收的形式特征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 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      </a:t>
            </a:r>
            <a:endParaRPr lang="zh-CN" altLang="en-US" sz="3600" b="1">
              <a:solidFill>
                <a:schemeClr val="folHlin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3600" b="1" dirty="0">
              <a:solidFill>
                <a:schemeClr val="folHlin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866" name="标题 36865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62000"/>
          </a:xfrm>
        </p:spPr>
        <p:txBody>
          <a:bodyPr anchor="ctr" anchorCtr="0"/>
          <a:p>
            <a:pPr marL="838200" indent="-838200"/>
            <a:r>
              <a:rPr lang="zh-CN" altLang="en-US" sz="1800" b="1" dirty="0"/>
              <a:t>（二） 税收“三性”的相互关系  </a:t>
            </a:r>
            <a:endParaRPr lang="zh-CN" altLang="en-US" sz="1800" b="1"/>
          </a:p>
        </p:txBody>
      </p:sp>
      <p:sp>
        <p:nvSpPr>
          <p:cNvPr id="36867" name="文本占位符 36866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税收的“三性”，如同税收本身一样，随着国家的产生而产生，三者相互依赖，缺一不可。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   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无偿性是税收这种特殊分配手段的本质体现，国家财政支出采取无偿拨付的特点，要求税收必须采取无偿征收的原则。征税的无偿性，必然要求征税方式的强制性。强制性是无偿性和固定性得以实现的保证。国家财政的固定需要，决定了税收必须具有固定性特征，税收的固定性也是强制性的必然结果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914" name="标题 3891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marL="838200" indent="-838200"/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二、税收与其他财政收入形式的区别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8915" name="文本占位符 38914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7848600" cy="1905000"/>
          </a:xfrm>
        </p:spPr>
        <p:txBody>
          <a:bodyPr/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996600"/>
                </a:solidFill>
              </a:rPr>
              <a:t>（一）</a:t>
            </a:r>
            <a:r>
              <a:rPr lang="zh-CN" altLang="en-US" sz="2400" b="1" dirty="0">
                <a:solidFill>
                  <a:srgbClr val="996600"/>
                </a:solidFill>
              </a:rPr>
              <a:t>税收与国营企业上缴利润的区别</a:t>
            </a:r>
            <a:endParaRPr lang="zh-CN" altLang="en-US" sz="2400" b="1" dirty="0">
              <a:solidFill>
                <a:srgbClr val="996600"/>
              </a:solidFill>
            </a:endParaRPr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  <a:endParaRPr lang="zh-CN" altLang="en-US" sz="2400" dirty="0"/>
          </a:p>
        </p:txBody>
      </p:sp>
      <p:graphicFrame>
        <p:nvGraphicFramePr>
          <p:cNvPr id="38969" name="内容占位符 38968"/>
          <p:cNvGraphicFramePr/>
          <p:nvPr>
            <p:ph sz="half" idx="2"/>
          </p:nvPr>
        </p:nvGraphicFramePr>
        <p:xfrm>
          <a:off x="533400" y="2286000"/>
          <a:ext cx="7696200" cy="3956050"/>
        </p:xfrm>
        <a:graphic>
          <a:graphicData uri="http://schemas.openxmlformats.org/drawingml/2006/table">
            <a:tbl>
              <a:tblPr/>
              <a:tblGrid>
                <a:gridCol w="1944688"/>
                <a:gridCol w="2452687"/>
                <a:gridCol w="3298825"/>
              </a:tblGrid>
              <a:tr h="5191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dirty="0"/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>
                          <a:solidFill>
                            <a:srgbClr val="CC0000"/>
                          </a:solidFill>
                          <a:ea typeface="幼圆" panose="02010509060101010101" pitchFamily="49" charset="-122"/>
                        </a:rPr>
                        <a:t>税收</a:t>
                      </a:r>
                      <a:endParaRPr lang="zh-CN" altLang="en-US" dirty="0">
                        <a:solidFill>
                          <a:srgbClr val="CC0000"/>
                        </a:solidFill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>
                          <a:solidFill>
                            <a:srgbClr val="CC0000"/>
                          </a:solidFill>
                          <a:ea typeface="幼圆" panose="02010509060101010101" pitchFamily="49" charset="-122"/>
                        </a:rPr>
                        <a:t>国营企业上缴利润</a:t>
                      </a:r>
                      <a:endParaRPr lang="zh-CN" altLang="en-US" dirty="0">
                        <a:solidFill>
                          <a:srgbClr val="CC0000"/>
                        </a:solidFill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1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>
                          <a:solidFill>
                            <a:srgbClr val="808000"/>
                          </a:solidFill>
                        </a:rPr>
                        <a:t>分配的依据</a:t>
                      </a:r>
                      <a:endParaRPr lang="zh-CN" altLang="en-US" dirty="0">
                        <a:solidFill>
                          <a:srgbClr val="808000"/>
                        </a:solidFill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国家政治权力</a:t>
                      </a:r>
                      <a:endParaRPr lang="zh-CN" altLang="en-US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财产的所有权</a:t>
                      </a:r>
                      <a:endParaRPr lang="zh-CN" altLang="en-US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533400" lvl="0" indent="-533400" algn="ctr">
                        <a:buNone/>
                      </a:pPr>
                      <a:r>
                        <a:rPr lang="zh-CN" altLang="en-US" dirty="0">
                          <a:solidFill>
                            <a:srgbClr val="808000"/>
                          </a:solidFill>
                        </a:rPr>
                        <a:t>作用范围</a:t>
                      </a:r>
                      <a:endParaRPr lang="zh-CN" altLang="en-US" dirty="0">
                        <a:solidFill>
                          <a:srgbClr val="808000"/>
                        </a:solidFill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各种纳税人</a:t>
                      </a:r>
                      <a:endParaRPr lang="zh-CN" altLang="en-US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国有企业</a:t>
                      </a:r>
                      <a:endParaRPr lang="zh-CN" altLang="en-US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16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>
                          <a:solidFill>
                            <a:srgbClr val="808000"/>
                          </a:solidFill>
                        </a:rPr>
                        <a:t>形式特征</a:t>
                      </a:r>
                      <a:endParaRPr lang="zh-CN" altLang="en-US" dirty="0">
                        <a:solidFill>
                          <a:srgbClr val="808000"/>
                        </a:solidFill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无偿性</a:t>
                      </a:r>
                      <a:endParaRPr lang="zh-CN" altLang="en-US" dirty="0"/>
                    </a:p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强制性</a:t>
                      </a:r>
                      <a:endParaRPr lang="zh-CN" altLang="en-US" dirty="0"/>
                    </a:p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固定性</a:t>
                      </a:r>
                      <a:endParaRPr lang="zh-CN" altLang="en-US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所有者身份（不是无偿性）、契约</a:t>
                      </a:r>
                      <a:endParaRPr lang="zh-CN" altLang="en-US" dirty="0"/>
                    </a:p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根据企业利润而定</a:t>
                      </a:r>
                      <a:endParaRPr lang="zh-CN" altLang="en-US" dirty="0"/>
                    </a:p>
                    <a:p>
                      <a:pPr marL="0" lvl="0" indent="0" algn="ctr">
                        <a:buNone/>
                      </a:pPr>
                      <a:endParaRPr lang="zh-CN" altLang="en-US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986" name="标题 4198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sz="2400" dirty="0">
                <a:solidFill>
                  <a:schemeClr val="tx1"/>
                </a:solidFill>
              </a:rPr>
              <a:t>（二）税收与国债的区别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2013" name="内容占位符 42012"/>
          <p:cNvGraphicFramePr/>
          <p:nvPr>
            <p:ph idx="1"/>
          </p:nvPr>
        </p:nvGraphicFramePr>
        <p:xfrm>
          <a:off x="457200" y="1981200"/>
          <a:ext cx="8229600" cy="4019550"/>
        </p:xfrm>
        <a:graphic>
          <a:graphicData uri="http://schemas.openxmlformats.org/drawingml/2006/table">
            <a:tbl>
              <a:tblPr/>
              <a:tblGrid>
                <a:gridCol w="2079625"/>
                <a:gridCol w="2622550"/>
                <a:gridCol w="3527425"/>
              </a:tblGrid>
              <a:tr h="5191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zh-CN" altLang="en-US" dirty="0"/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dirty="0">
                          <a:solidFill>
                            <a:srgbClr val="CC0000"/>
                          </a:solidFill>
                          <a:ea typeface="幼圆" panose="02010509060101010101" pitchFamily="49" charset="-122"/>
                        </a:rPr>
                        <a:t>税收</a:t>
                      </a:r>
                      <a:endParaRPr lang="zh-CN" altLang="en-US" dirty="0">
                        <a:solidFill>
                          <a:srgbClr val="CC0000"/>
                        </a:solidFill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dirty="0">
                          <a:solidFill>
                            <a:srgbClr val="CC0000"/>
                          </a:solidFill>
                          <a:ea typeface="幼圆" panose="02010509060101010101" pitchFamily="49" charset="-122"/>
                        </a:rPr>
                        <a:t>国债</a:t>
                      </a:r>
                      <a:endParaRPr lang="zh-CN" altLang="en-US" dirty="0">
                        <a:solidFill>
                          <a:srgbClr val="CC0000"/>
                        </a:solidFill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02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dirty="0">
                          <a:solidFill>
                            <a:srgbClr val="808000"/>
                          </a:solidFill>
                        </a:rPr>
                        <a:t>财政作用</a:t>
                      </a:r>
                      <a:endParaRPr lang="zh-CN" altLang="en-US" dirty="0">
                        <a:solidFill>
                          <a:srgbClr val="808000"/>
                        </a:solidFill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dirty="0"/>
                        <a:t>税收的预支</a:t>
                      </a:r>
                      <a:endParaRPr lang="zh-CN" altLang="en-US" sz="2400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dirty="0"/>
                        <a:t>当年财政的实际收入</a:t>
                      </a:r>
                      <a:endParaRPr lang="zh-CN" altLang="en-US" sz="2400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01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dirty="0">
                          <a:solidFill>
                            <a:srgbClr val="808000"/>
                          </a:solidFill>
                        </a:rPr>
                        <a:t>形式特征</a:t>
                      </a:r>
                      <a:endParaRPr lang="zh-CN" altLang="en-US" dirty="0">
                        <a:solidFill>
                          <a:srgbClr val="808000"/>
                        </a:solidFill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dirty="0"/>
                        <a:t>无偿性</a:t>
                      </a:r>
                      <a:endParaRPr lang="zh-CN" altLang="en-US" dirty="0"/>
                    </a:p>
                    <a:p>
                      <a:pPr marL="0" lvl="0" indent="0" algn="ctr" fontAlgn="ctr">
                        <a:buNone/>
                      </a:pPr>
                      <a:r>
                        <a:rPr lang="zh-CN" altLang="en-US" dirty="0"/>
                        <a:t>强制性</a:t>
                      </a:r>
                      <a:endParaRPr lang="zh-CN" altLang="en-US" dirty="0"/>
                    </a:p>
                    <a:p>
                      <a:pPr marL="0" lvl="0" indent="0" algn="ctr" fontAlgn="ctr">
                        <a:buNone/>
                      </a:pPr>
                      <a:r>
                        <a:rPr lang="zh-CN" altLang="en-US" dirty="0"/>
                        <a:t>固定性</a:t>
                      </a:r>
                      <a:endParaRPr lang="zh-CN" altLang="en-US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dirty="0"/>
                        <a:t>债权债务关系</a:t>
                      </a:r>
                      <a:endParaRPr lang="zh-CN" altLang="en-US" dirty="0"/>
                    </a:p>
                    <a:p>
                      <a:pPr marL="0" lvl="0" indent="0" algn="ctr" fontAlgn="ctr">
                        <a:buNone/>
                      </a:pPr>
                      <a:r>
                        <a:rPr lang="zh-CN" altLang="en-US" dirty="0"/>
                        <a:t>信用关系</a:t>
                      </a:r>
                      <a:endParaRPr lang="zh-CN" altLang="en-US" dirty="0"/>
                    </a:p>
                    <a:p>
                      <a:pPr marL="0" lvl="0" indent="0" algn="ctr" fontAlgn="ctr">
                        <a:buNone/>
                      </a:pPr>
                      <a:r>
                        <a:rPr lang="zh-CN" altLang="en-US" dirty="0"/>
                        <a:t>自愿认购</a:t>
                      </a:r>
                      <a:endParaRPr lang="zh-CN" altLang="en-US" dirty="0"/>
                    </a:p>
                    <a:p>
                      <a:pPr marL="0" lvl="0" indent="0" algn="ctr" fontAlgn="ctr">
                        <a:buNone/>
                      </a:pPr>
                      <a:endParaRPr lang="zh-CN" altLang="en-US" dirty="0"/>
                    </a:p>
                    <a:p>
                      <a:pPr marL="0" lvl="0" indent="0" algn="ctr" fontAlgn="ctr">
                        <a:buNone/>
                      </a:pPr>
                      <a:endParaRPr lang="zh-CN" altLang="en-US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4" name="标题 4403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sz="2800" dirty="0">
                <a:solidFill>
                  <a:schemeClr val="tx1"/>
                </a:solidFill>
              </a:rPr>
              <a:t>（三）、税收与货币财政发行的区别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4070" name="内容占位符 44069"/>
          <p:cNvGraphicFramePr/>
          <p:nvPr>
            <p:ph idx="1"/>
          </p:nvPr>
        </p:nvGraphicFramePr>
        <p:xfrm>
          <a:off x="457200" y="1981200"/>
          <a:ext cx="8229600" cy="3413125"/>
        </p:xfrm>
        <a:graphic>
          <a:graphicData uri="http://schemas.openxmlformats.org/drawingml/2006/table">
            <a:tbl>
              <a:tblPr/>
              <a:tblGrid>
                <a:gridCol w="2079625"/>
                <a:gridCol w="2035175"/>
                <a:gridCol w="4114800"/>
              </a:tblGrid>
              <a:tr h="5191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zh-CN" altLang="en-US" dirty="0"/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dirty="0">
                          <a:solidFill>
                            <a:srgbClr val="CC0000"/>
                          </a:solidFill>
                          <a:ea typeface="幼圆" panose="02010509060101010101" pitchFamily="49" charset="-122"/>
                        </a:rPr>
                        <a:t>税收</a:t>
                      </a:r>
                      <a:endParaRPr lang="zh-CN" altLang="en-US" dirty="0">
                        <a:solidFill>
                          <a:srgbClr val="CC0000"/>
                        </a:solidFill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dirty="0">
                          <a:solidFill>
                            <a:srgbClr val="CC0000"/>
                          </a:solidFill>
                          <a:ea typeface="幼圆" panose="02010509060101010101" pitchFamily="49" charset="-122"/>
                        </a:rPr>
                        <a:t>货币财政发行</a:t>
                      </a:r>
                      <a:endParaRPr lang="zh-CN" altLang="en-US" dirty="0">
                        <a:solidFill>
                          <a:srgbClr val="CC0000"/>
                        </a:solidFill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1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dirty="0">
                          <a:solidFill>
                            <a:srgbClr val="808000"/>
                          </a:solidFill>
                        </a:rPr>
                        <a:t>是否有物质保证</a:t>
                      </a:r>
                      <a:endParaRPr lang="zh-CN" altLang="en-US" dirty="0">
                        <a:solidFill>
                          <a:srgbClr val="808000"/>
                        </a:solidFill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dirty="0"/>
                        <a:t>有</a:t>
                      </a:r>
                      <a:endParaRPr lang="zh-CN" altLang="en-US" sz="2400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dirty="0"/>
                        <a:t>无</a:t>
                      </a:r>
                      <a:endParaRPr lang="zh-CN" altLang="en-US" sz="2400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0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dirty="0">
                          <a:solidFill>
                            <a:srgbClr val="808000"/>
                          </a:solidFill>
                        </a:rPr>
                        <a:t>适用上</a:t>
                      </a:r>
                      <a:endParaRPr lang="zh-CN" altLang="en-US" dirty="0">
                        <a:solidFill>
                          <a:srgbClr val="808000"/>
                        </a:solidFill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dirty="0"/>
                        <a:t>可靠的收入来源</a:t>
                      </a:r>
                      <a:endParaRPr lang="zh-CN" altLang="en-US" sz="2400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dirty="0"/>
                        <a:t>一般不贸然适用</a:t>
                      </a:r>
                      <a:endParaRPr lang="zh-CN" altLang="en-US" sz="2400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8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dirty="0">
                          <a:solidFill>
                            <a:srgbClr val="808000"/>
                          </a:solidFill>
                        </a:rPr>
                        <a:t>形式特征</a:t>
                      </a:r>
                      <a:endParaRPr lang="zh-CN" altLang="en-US" dirty="0">
                        <a:solidFill>
                          <a:srgbClr val="808000"/>
                        </a:solidFill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dirty="0"/>
                        <a:t>固定性</a:t>
                      </a:r>
                      <a:endParaRPr lang="zh-CN" altLang="en-US" sz="2400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dirty="0"/>
                        <a:t>时间和数额上都无法固定</a:t>
                      </a:r>
                      <a:endParaRPr lang="zh-CN" altLang="en-US" sz="2400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7106" name="标题 4710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sz="4000" dirty="0">
                <a:ea typeface="隶书" panose="02010509060101010101" pitchFamily="49" charset="-122"/>
              </a:rPr>
              <a:t>区别</a:t>
            </a:r>
            <a:endParaRPr lang="zh-CN" altLang="en-US" sz="4000" dirty="0">
              <a:ea typeface="隶书" panose="02010509060101010101" pitchFamily="49" charset="-122"/>
            </a:endParaRPr>
          </a:p>
        </p:txBody>
      </p:sp>
      <p:graphicFrame>
        <p:nvGraphicFramePr>
          <p:cNvPr id="47108" name="内容占位符 47107"/>
          <p:cNvGraphicFramePr/>
          <p:nvPr>
            <p:ph idx="1"/>
          </p:nvPr>
        </p:nvGraphicFramePr>
        <p:xfrm>
          <a:off x="457200" y="1981200"/>
          <a:ext cx="8229600" cy="3886200"/>
        </p:xfrm>
        <a:graphic>
          <a:graphicData uri="http://schemas.openxmlformats.org/drawingml/2006/table">
            <a:tbl>
              <a:tblPr/>
              <a:tblGrid>
                <a:gridCol w="2079625"/>
                <a:gridCol w="2035175"/>
                <a:gridCol w="4114800"/>
              </a:tblGrid>
              <a:tr h="5397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zh-CN" altLang="en-US" dirty="0"/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dirty="0">
                          <a:solidFill>
                            <a:srgbClr val="CC0000"/>
                          </a:solidFill>
                          <a:ea typeface="幼圆" panose="02010509060101010101" pitchFamily="49" charset="-122"/>
                        </a:rPr>
                        <a:t>税收</a:t>
                      </a:r>
                      <a:endParaRPr lang="zh-CN" altLang="en-US" dirty="0">
                        <a:solidFill>
                          <a:srgbClr val="CC0000"/>
                        </a:solidFill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dirty="0">
                          <a:solidFill>
                            <a:srgbClr val="CC0000"/>
                          </a:solidFill>
                          <a:ea typeface="幼圆" panose="02010509060101010101" pitchFamily="49" charset="-122"/>
                        </a:rPr>
                        <a:t>费</a:t>
                      </a:r>
                      <a:endParaRPr lang="zh-CN" altLang="en-US" dirty="0">
                        <a:solidFill>
                          <a:srgbClr val="CC0000"/>
                        </a:solidFill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58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dirty="0">
                          <a:solidFill>
                            <a:srgbClr val="808000"/>
                          </a:solidFill>
                        </a:rPr>
                        <a:t>主体</a:t>
                      </a:r>
                      <a:endParaRPr lang="zh-CN" altLang="en-US" dirty="0">
                        <a:solidFill>
                          <a:srgbClr val="808000"/>
                        </a:solidFill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dirty="0"/>
                        <a:t>各级税务机关、海关等</a:t>
                      </a:r>
                      <a:endParaRPr lang="zh-CN" altLang="en-US" sz="2400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dirty="0"/>
                        <a:t>其他机关、经济部门和事业单位</a:t>
                      </a:r>
                      <a:endParaRPr lang="zh-CN" altLang="en-US" sz="2400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8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dirty="0">
                          <a:solidFill>
                            <a:srgbClr val="808000"/>
                          </a:solidFill>
                        </a:rPr>
                        <a:t>无偿性</a:t>
                      </a:r>
                      <a:endParaRPr lang="zh-CN" altLang="en-US" dirty="0">
                        <a:solidFill>
                          <a:srgbClr val="808000"/>
                        </a:solidFill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dirty="0"/>
                        <a:t>是</a:t>
                      </a:r>
                      <a:endParaRPr lang="zh-CN" altLang="en-US" sz="2400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dirty="0"/>
                        <a:t>提供劳务或资源</a:t>
                      </a:r>
                      <a:endParaRPr lang="zh-CN" altLang="en-US" sz="2400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77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dirty="0">
                          <a:solidFill>
                            <a:srgbClr val="808000"/>
                          </a:solidFill>
                        </a:rPr>
                        <a:t>是否专款专用</a:t>
                      </a:r>
                      <a:endParaRPr lang="zh-CN" altLang="en-US" dirty="0">
                        <a:solidFill>
                          <a:srgbClr val="808000"/>
                        </a:solidFill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dirty="0"/>
                        <a:t>不采用</a:t>
                      </a:r>
                      <a:endParaRPr lang="zh-CN" altLang="en-US" sz="2400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dirty="0"/>
                        <a:t>一般专款专用</a:t>
                      </a:r>
                      <a:endParaRPr lang="zh-CN" altLang="en-US" sz="2400" dirty="0"/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7131" name="图片 47130" descr="back25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6089650"/>
            <a:ext cx="719138" cy="53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32" name="图片 47131" descr="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6089650"/>
            <a:ext cx="719138" cy="539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154" name="标题 49153"/>
          <p:cNvSpPr>
            <a:spLocks noGrp="1"/>
          </p:cNvSpPr>
          <p:nvPr>
            <p:ph type="title"/>
          </p:nvPr>
        </p:nvSpPr>
        <p:spPr>
          <a:xfrm>
            <a:off x="533400" y="533400"/>
            <a:ext cx="2667000" cy="990600"/>
          </a:xfrm>
        </p:spPr>
        <p:txBody>
          <a:bodyPr anchor="ctr" anchorCtr="0"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小结</a:t>
            </a:r>
            <a:endParaRPr lang="zh-CN" altLang="en-US" sz="36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9155" name="文本占位符 49154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229600" cy="3886200"/>
          </a:xfrm>
        </p:spPr>
        <p:txBody>
          <a:bodyPr/>
          <a:p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了解</a:t>
            </a:r>
            <a:r>
              <a:rPr lang="en-US" altLang="zh-CN" sz="2800" b="1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税收、税收本质、费的概念；税收名词的演进过程</a:t>
            </a:r>
            <a:endParaRPr lang="zh-CN" altLang="en-US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熟悉：税收形式特征之间的相互关系以及税和费的界限</a:t>
            </a:r>
            <a:endParaRPr lang="zh-CN" altLang="en-US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重点掌握：税收的交纳形式、税收本质的内涵、税收的形式特征、税收与国有企业上缴利润、国债、财政发行、罚没收入的区别</a:t>
            </a:r>
            <a:endParaRPr lang="zh-CN" altLang="en-US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第一节   税收的定义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381000" y="1981200"/>
            <a:ext cx="8229600" cy="3657600"/>
          </a:xfrm>
        </p:spPr>
        <p:txBody>
          <a:bodyPr/>
          <a:p>
            <a:pPr>
              <a:buNone/>
            </a:pPr>
            <a:r>
              <a:rPr lang="en-US" altLang="zh-CN" b="1" dirty="0"/>
              <a:t> 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一、税收的概念</a:t>
            </a:r>
            <a:endParaRPr lang="zh-CN" altLang="en-US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>
                <a:solidFill>
                  <a:schemeClr val="tx1"/>
                </a:solidFill>
              </a:rPr>
              <a:t>        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税收是</a:t>
            </a:r>
            <a:r>
              <a:rPr lang="zh-CN" altLang="en-US" sz="2800" b="1" u="sng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MouseOver r:id="" action="ppaction://noaction">
                  <a:snd r:embed="rId1" name="hammer.wav"/>
                </a:hlinkMouseOver>
              </a:rPr>
              <a:t>国家凭借政治权力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MouseOver r:id="" action="ppaction://noaction">
                  <a:snd r:embed="rId1" name="hammer.wav"/>
                </a:hlinkMouseOver>
              </a:rPr>
              <a:t>无偿地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征收实物或货币，以取得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MouseOver r:id="" action="ppaction://noaction">
                  <a:snd r:embed="rId1" name="hammer.wav"/>
                </a:hlinkMouseOver>
              </a:rPr>
              <a:t>财政收入的一种工具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b="1" dirty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dirty="0"/>
              <a:t>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267200"/>
          </a:xfrm>
        </p:spPr>
        <p:txBody>
          <a:bodyPr/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二、对税收定义的理解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         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1600" dirty="0">
                <a:solidFill>
                  <a:srgbClr val="FF7C80"/>
                </a:solidFill>
              </a:rPr>
              <a:t>              </a:t>
            </a:r>
            <a:endParaRPr lang="en-US" altLang="zh-CN" sz="1600">
              <a:solidFill>
                <a:srgbClr val="FF7C8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         </a:t>
            </a:r>
            <a:r>
              <a:rPr lang="en-US" altLang="zh-CN" sz="2400" b="1">
                <a:solidFill>
                  <a:schemeClr val="hlink"/>
                </a:solidFill>
              </a:rPr>
              <a:t>1</a:t>
            </a:r>
            <a:r>
              <a:rPr lang="zh-CN" altLang="en-US" sz="2400" b="1" dirty="0">
                <a:solidFill>
                  <a:schemeClr val="hlink"/>
                </a:solidFill>
              </a:rPr>
              <a:t>、税收是国家取得财政收入的一种重要手段</a:t>
            </a:r>
            <a:endParaRPr lang="zh-CN" altLang="en-US" sz="2400" b="1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          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         </a:t>
            </a:r>
            <a:r>
              <a:rPr lang="en-US" altLang="zh-CN" sz="2400">
                <a:solidFill>
                  <a:schemeClr val="accent2"/>
                </a:solidFill>
              </a:rPr>
              <a:t>※ </a:t>
            </a:r>
            <a:r>
              <a:rPr lang="en-US" altLang="zh-CN" sz="2400"/>
              <a:t>  </a:t>
            </a:r>
            <a:r>
              <a:rPr lang="zh-CN" altLang="en-US" sz="2400" dirty="0"/>
              <a:t>历史上，奴隶制国家有王室收入，封建制国家有官产收入、特权收入，资本主义国家有债务收入，社会主义新中国有国企上交利润等各种形式；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          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         </a:t>
            </a:r>
            <a:r>
              <a:rPr lang="en-US" altLang="zh-CN" sz="2400">
                <a:solidFill>
                  <a:schemeClr val="accent2"/>
                </a:solidFill>
              </a:rPr>
              <a:t>※ </a:t>
            </a:r>
            <a:r>
              <a:rPr lang="en-US" altLang="zh-CN" sz="2400"/>
              <a:t>  </a:t>
            </a:r>
            <a:r>
              <a:rPr lang="zh-CN" altLang="en-US" sz="2400" dirty="0"/>
              <a:t>目前，税收收入在我国国家财政收入中已占有</a:t>
            </a:r>
            <a:r>
              <a:rPr lang="en-US" altLang="zh-CN" sz="2400"/>
              <a:t>95%</a:t>
            </a:r>
            <a:r>
              <a:rPr lang="zh-CN" altLang="en-US" sz="2400" dirty="0"/>
              <a:t>以上，在日本占</a:t>
            </a:r>
            <a:r>
              <a:rPr lang="en-US" altLang="zh-CN" sz="2400"/>
              <a:t>91%</a:t>
            </a:r>
            <a:r>
              <a:rPr lang="zh-CN" altLang="en-US" sz="2400" dirty="0"/>
              <a:t>，英国占</a:t>
            </a:r>
            <a:r>
              <a:rPr lang="en-US" altLang="zh-CN" sz="2400"/>
              <a:t>96%</a:t>
            </a:r>
            <a:r>
              <a:rPr lang="zh-CN" altLang="en-US" sz="2400" dirty="0"/>
              <a:t>，美国占</a:t>
            </a:r>
            <a:r>
              <a:rPr lang="en-US" altLang="zh-CN" sz="2400"/>
              <a:t>98%</a:t>
            </a:r>
            <a:r>
              <a:rPr lang="zh-CN" altLang="en-US" sz="2400" dirty="0"/>
              <a:t>。   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724400"/>
          </a:xfrm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hlink"/>
                </a:solidFill>
              </a:rPr>
              <a:t>   </a:t>
            </a:r>
            <a:r>
              <a:rPr lang="en-US" altLang="zh-CN" b="1">
                <a:solidFill>
                  <a:schemeClr val="hlink"/>
                </a:solidFill>
              </a:rPr>
              <a:t>2</a:t>
            </a:r>
            <a:r>
              <a:rPr lang="zh-CN" altLang="en-US" b="1" dirty="0">
                <a:solidFill>
                  <a:schemeClr val="hlink"/>
                </a:solidFill>
              </a:rPr>
              <a:t>、税收交纳的形式是实物或货币</a:t>
            </a:r>
            <a:endParaRPr lang="zh-CN" altLang="en-US" b="1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b="1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          </a:t>
            </a:r>
            <a:r>
              <a:rPr lang="zh-CN" altLang="en-US" sz="2800" dirty="0"/>
              <a:t>税收最早是以实物形式交纳的，然后发展到实物与货币形式共存，发展到今天，几乎是以货币形式交纳。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           </a:t>
            </a:r>
            <a:r>
              <a:rPr lang="zh-CN" altLang="en-US" sz="2800" dirty="0">
                <a:solidFill>
                  <a:srgbClr val="CC3300"/>
                </a:solidFill>
              </a:rPr>
              <a:t>试想：如果现在全部采用实物缴税，将会是怎样的情形？</a:t>
            </a:r>
            <a:endParaRPr lang="zh-CN" altLang="en-US" sz="2800" dirty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         </a:t>
            </a:r>
            <a:r>
              <a:rPr lang="zh-CN" altLang="en-US"/>
              <a:t>【</a:t>
            </a:r>
            <a:r>
              <a:rPr lang="zh-CN" altLang="en-US" dirty="0"/>
              <a:t>领会：货币交纳的形式</a:t>
            </a:r>
            <a:r>
              <a:rPr lang="zh-CN" altLang="en-US"/>
              <a:t>】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三、税收名词的演进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191000"/>
          </a:xfrm>
        </p:spPr>
        <p:txBody>
          <a:bodyPr/>
          <a:p>
            <a:pPr>
              <a:buNone/>
            </a:pPr>
            <a:r>
              <a:rPr lang="en-US" altLang="zh-CN" dirty="0"/>
              <a:t>     </a:t>
            </a:r>
            <a:r>
              <a:rPr lang="zh-CN" altLang="en-US" sz="2800"/>
              <a:t>【</a:t>
            </a:r>
            <a:r>
              <a:rPr lang="zh-CN" altLang="en-US" sz="2800" dirty="0"/>
              <a:t>识记：税、租、捐、赋及课税的概念</a:t>
            </a:r>
            <a:r>
              <a:rPr lang="zh-CN" altLang="en-US" sz="2800"/>
              <a:t>】</a:t>
            </a:r>
            <a:endParaRPr lang="zh-CN" altLang="en-US" sz="2800"/>
          </a:p>
          <a:p>
            <a:pPr>
              <a:buNone/>
            </a:pPr>
            <a:r>
              <a:rPr lang="zh-CN" altLang="en-US" sz="2800"/>
              <a:t>       </a:t>
            </a:r>
            <a:r>
              <a:rPr lang="en-US" altLang="zh-CN" sz="2800" b="1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、税</a:t>
            </a:r>
            <a:endParaRPr lang="zh-CN" altLang="en-US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en-US" sz="2800" dirty="0"/>
              <a:t>        “税”字最早出现在</a:t>
            </a:r>
            <a:r>
              <a:rPr lang="en-US" altLang="zh-CN" sz="2800"/>
              <a:t>《</a:t>
            </a:r>
            <a:r>
              <a:rPr lang="zh-CN" altLang="en-US" sz="2800" dirty="0"/>
              <a:t>春秋</a:t>
            </a:r>
            <a:r>
              <a:rPr lang="en-US" altLang="zh-CN" sz="2800"/>
              <a:t>》</a:t>
            </a:r>
            <a:r>
              <a:rPr lang="zh-CN" altLang="en-US" sz="2800" dirty="0"/>
              <a:t>所记的“初亩税”（公元前</a:t>
            </a:r>
            <a:r>
              <a:rPr lang="en-US" altLang="zh-CN" sz="2800"/>
              <a:t>594</a:t>
            </a:r>
            <a:r>
              <a:rPr lang="zh-CN" altLang="en-US" sz="2800" dirty="0"/>
              <a:t>年）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     “税”字是由“禾”、“兑”两个字组成。“禾”指农产品，“兑”有送达禾交换的意思。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      试问：“税”字为什么不是“工”字或“务”字加“兑”字组成？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8229600" cy="4495800"/>
          </a:xfrm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、租税</a:t>
            </a:r>
            <a:endParaRPr lang="zh-CN" altLang="en-US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         </a:t>
            </a:r>
            <a:r>
              <a:rPr lang="zh-CN" altLang="en-US" sz="2800" dirty="0"/>
              <a:t>在古代，税与租的含义是通用的。所谓的租税合一，在很长一段时期里，人们一直使用“租税”这个名称。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       </a:t>
            </a:r>
            <a:r>
              <a:rPr lang="en-US" altLang="zh-CN" sz="2800" b="1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、捐税</a:t>
            </a:r>
            <a:endParaRPr lang="zh-CN" altLang="en-US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           捐是一种自愿的交纳，后来由于用于筹措军饷、赈济灾民等工程而带有强制性。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           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引申</a:t>
            </a:r>
            <a:r>
              <a:rPr lang="zh-CN" altLang="en-US" sz="2800" dirty="0"/>
              <a:t>：清朝统一新疆后，自乾隆年间开始，新疆的军饷采用各省分摊的形式，名为“协饷”。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p>
            <a:pPr>
              <a:buNone/>
            </a:pPr>
            <a:r>
              <a:rPr lang="en-US" altLang="zh-CN" sz="2800" b="1" dirty="0">
                <a:solidFill>
                  <a:srgbClr val="00FF00"/>
                </a:solidFill>
              </a:rPr>
              <a:t>      </a:t>
            </a:r>
            <a:r>
              <a:rPr lang="en-US" altLang="zh-CN" sz="2800" b="1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、赋税</a:t>
            </a:r>
            <a:endParaRPr lang="zh-CN" altLang="en-US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en-US" dirty="0"/>
              <a:t>        </a:t>
            </a:r>
            <a:r>
              <a:rPr lang="zh-CN" altLang="en-US" sz="2800" dirty="0"/>
              <a:t>赋在古代有特定的含义。由字的组成可以看出（“贝”加“武”字组成），用来满足军事需要征收的军需品叫做赋。之后，才逐渐混用，通称为赋税。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</a:t>
            </a:r>
            <a:r>
              <a:rPr lang="zh-CN" altLang="en-US" sz="2800" b="1" dirty="0">
                <a:solidFill>
                  <a:srgbClr val="00FF00"/>
                </a:solidFill>
              </a:rPr>
              <a:t>      </a:t>
            </a:r>
            <a:r>
              <a:rPr lang="en-US" altLang="zh-CN" sz="2800" b="1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、课税</a:t>
            </a:r>
            <a:r>
              <a:rPr lang="zh-CN" altLang="en-US" sz="2800" b="1" dirty="0">
                <a:solidFill>
                  <a:srgbClr val="00FF00"/>
                </a:solidFill>
              </a:rPr>
              <a:t>   </a:t>
            </a:r>
            <a:endParaRPr lang="zh-CN" altLang="en-US" sz="2800" b="1" dirty="0">
              <a:solidFill>
                <a:srgbClr val="00FF00"/>
              </a:solidFill>
            </a:endParaRPr>
          </a:p>
          <a:p>
            <a:pPr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       </a:t>
            </a:r>
            <a:r>
              <a:rPr lang="zh-CN" altLang="en-US" sz="2800" dirty="0"/>
              <a:t>课税有两种含义：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    一是做名词用，是我国历史上的渔课、盐课等税收。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    二是做动词用，是“征收”的意思，念第一声。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    </a:t>
            </a:r>
            <a:endParaRPr lang="zh-CN" altLang="en-US" sz="2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第二节   税收的本质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429000"/>
          </a:xfrm>
        </p:spPr>
        <p:txBody>
          <a:bodyPr/>
          <a:p>
            <a:pPr>
              <a:buNone/>
            </a:pP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一、税收本质的概念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      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</a:t>
            </a:r>
            <a:endParaRPr lang="zh-CN" altLang="en-US" sz="2400"/>
          </a:p>
          <a:p>
            <a:pPr>
              <a:buNone/>
            </a:pPr>
            <a:r>
              <a:rPr lang="zh-CN" altLang="en-US"/>
              <a:t>       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税收在本质上是凭借国家政治权力实现的特殊分配关系。</a:t>
            </a:r>
            <a:r>
              <a:rPr lang="zh-CN" altLang="en-US" sz="2800" dirty="0"/>
              <a:t>征税的过程，就是国家把一部分国民收入和社会产品，以税收形式转变为国家所以的分配过程。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191000"/>
          </a:xfrm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  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税收本质的具体意义和内涵</a:t>
            </a:r>
            <a:endParaRPr lang="zh-CN" altLang="en-US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ea typeface="黑体" panose="02010609060101010101" pitchFamily="2" charset="-122"/>
              </a:rPr>
              <a:t>        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、税收是对社会产品的分配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</a:rPr>
              <a:t>税收的分配是以社会产品为对象的。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社会产品价值由</a:t>
            </a:r>
            <a:r>
              <a:rPr lang="en-US" altLang="zh-CN" sz="2400">
                <a:solidFill>
                  <a:srgbClr val="CC0000"/>
                </a:solidFill>
                <a:latin typeface="宋体" panose="02010600030101010101" pitchFamily="2" charset="-122"/>
              </a:rPr>
              <a:t>C+V+M</a:t>
            </a:r>
            <a:r>
              <a:rPr lang="zh-CN" altLang="en-US" sz="2400" dirty="0">
                <a:latin typeface="宋体" panose="02010600030101010101" pitchFamily="2" charset="-122"/>
              </a:rPr>
              <a:t>三个部分构成：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 </a:t>
            </a:r>
            <a:r>
              <a:rPr lang="en-US" altLang="zh-CN" sz="2400" b="1">
                <a:solidFill>
                  <a:srgbClr val="CC0000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2400"/>
              <a:t>→</a:t>
            </a:r>
            <a:r>
              <a:rPr lang="zh-CN" altLang="en-US" sz="2400" dirty="0"/>
              <a:t>生产中被消耗掉的产品价值补偿部分；</a:t>
            </a:r>
            <a:endParaRPr lang="zh-CN" altLang="en-US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             </a:t>
            </a:r>
            <a:r>
              <a:rPr lang="en-US" altLang="zh-CN" sz="2400" b="1">
                <a:solidFill>
                  <a:srgbClr val="CC0000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/>
              <a:t>→</a:t>
            </a:r>
            <a:r>
              <a:rPr lang="zh-CN" altLang="en-US" sz="2400" dirty="0"/>
              <a:t>是必要产品，用来满足劳动者及其家属的生活、学习和劳动力再生产；</a:t>
            </a:r>
            <a:endParaRPr lang="zh-CN" altLang="en-US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             </a:t>
            </a:r>
            <a:r>
              <a:rPr lang="en-US" altLang="zh-CN" sz="2400" b="1">
                <a:solidFill>
                  <a:srgbClr val="CC0000"/>
                </a:solidFill>
                <a:latin typeface="宋体" panose="02010600030101010101" pitchFamily="2" charset="-122"/>
              </a:rPr>
              <a:t>M</a:t>
            </a:r>
            <a:r>
              <a:rPr lang="en-US" altLang="zh-CN" sz="2400"/>
              <a:t>→</a:t>
            </a:r>
            <a:r>
              <a:rPr lang="zh-CN" altLang="en-US" sz="2400" dirty="0"/>
              <a:t>是剩余产品价值。</a:t>
            </a:r>
            <a:endParaRPr lang="zh-CN" altLang="en-US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       显然，税收应以剩余价值产品为分配对象。</a:t>
            </a:r>
            <a:endParaRPr lang="zh-CN" altLang="en-US" sz="2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A4NzIyN2MxYTlmMzQ1NGE2MjU5NWRkMjhlOGMxYTAifQ=="/>
</p:tagLst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2334</Words>
  <Application>WPS 演示</Application>
  <PresentationFormat>在屏幕上显示</PresentationFormat>
  <Paragraphs>222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Arial Black</vt:lpstr>
      <vt:lpstr>Times New Roman</vt:lpstr>
      <vt:lpstr>华文行楷</vt:lpstr>
      <vt:lpstr>楷体_GB2312</vt:lpstr>
      <vt:lpstr>新宋体</vt:lpstr>
      <vt:lpstr>楷体</vt:lpstr>
      <vt:lpstr>黑体</vt:lpstr>
      <vt:lpstr>隶书</vt:lpstr>
      <vt:lpstr>幼圆</vt:lpstr>
      <vt:lpstr>微软雅黑</vt:lpstr>
      <vt:lpstr>Arial Unicode MS</vt:lpstr>
      <vt:lpstr>Pixel</vt:lpstr>
      <vt:lpstr>第二章  税收的定义、本质及基本特征</vt:lpstr>
      <vt:lpstr>第一节   税收的定义</vt:lpstr>
      <vt:lpstr>PowerPoint 演示文稿</vt:lpstr>
      <vt:lpstr>PowerPoint 演示文稿</vt:lpstr>
      <vt:lpstr>三、税收名词的演进</vt:lpstr>
      <vt:lpstr>PowerPoint 演示文稿</vt:lpstr>
      <vt:lpstr>PowerPoint 演示文稿</vt:lpstr>
      <vt:lpstr>第二节   税收的本质</vt:lpstr>
      <vt:lpstr>PowerPoint 演示文稿</vt:lpstr>
      <vt:lpstr>PowerPoint 演示文稿</vt:lpstr>
      <vt:lpstr>第三节   税收的基本特征</vt:lpstr>
      <vt:lpstr>PowerPoint 演示文稿</vt:lpstr>
      <vt:lpstr>PowerPoint 演示文稿</vt:lpstr>
      <vt:lpstr>（二） 税收“三性”的相互关系  </vt:lpstr>
      <vt:lpstr>二、税收与其他财政收入形式的区别</vt:lpstr>
      <vt:lpstr>（二）税收与国债的区别</vt:lpstr>
      <vt:lpstr>（三）、税收与货币财政发行的区别</vt:lpstr>
      <vt:lpstr>区别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轩轩</cp:lastModifiedBy>
  <cp:revision>69</cp:revision>
  <dcterms:created xsi:type="dcterms:W3CDTF">2022-08-21T14:51:00Z</dcterms:created>
  <dcterms:modified xsi:type="dcterms:W3CDTF">2022-08-23T15:16:48Z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C9467DEC99E446388EFEC95F699E5ECA</vt:lpwstr>
  </property>
  <property fmtid="{D5CDD505-2E9C-101B-9397-08002B2CF9AE}" pid="4" name="KSOProductBuildVer">
    <vt:lpwstr>2052-11.1.0.12302</vt:lpwstr>
  </property>
</Properties>
</file>